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8288000" cy="10287000"/>
  <p:notesSz cx="6858000" cy="9144000"/>
  <p:embeddedFontLst>
    <p:embeddedFont>
      <p:font typeface="HGMaruGothicMPRO" panose="020F0400000000000000" pitchFamily="34" charset="-128"/>
      <p:regular r:id="rId11"/>
    </p:embeddedFont>
    <p:embeddedFont>
      <p:font typeface="Archivo Black" panose="020B0604020202020204" charset="0"/>
      <p:regular r:id="rId12"/>
    </p:embeddedFont>
    <p:embeddedFont>
      <p:font typeface="High Tower Text" panose="02040502050506030303" pitchFamily="18" charset="0"/>
      <p:regular r:id="rId13"/>
      <p:italic r:id="rId14"/>
    </p:embeddedFont>
    <p:embeddedFont>
      <p:font typeface="HK Grotesk" panose="020B0604020202020204" charset="0"/>
      <p:regular r:id="rId15"/>
    </p:embeddedFont>
    <p:embeddedFont>
      <p:font typeface="HK Modular" panose="020B0604020202020204" charset="0"/>
      <p:regular r:id="rId16"/>
    </p:embeddedFont>
    <p:embeddedFont>
      <p:font typeface="Mina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48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50000">
              <a:srgbClr val="32032F">
                <a:alpha val="100000"/>
              </a:srgbClr>
            </a:gs>
            <a:gs pos="100000">
              <a:srgbClr val="701B74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22586" y="3986389"/>
            <a:ext cx="13042827" cy="2036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72"/>
              </a:lnSpc>
              <a:spcBef>
                <a:spcPct val="0"/>
              </a:spcBef>
            </a:pPr>
            <a:r>
              <a:rPr lang="en-US" sz="9600" dirty="0">
                <a:solidFill>
                  <a:schemeClr val="bg1"/>
                </a:solidFill>
              </a:rPr>
              <a:t>Driver Drowsiness Detection System (DDDS)</a:t>
            </a:r>
            <a:endParaRPr lang="en-US" sz="6393" spc="479" dirty="0">
              <a:solidFill>
                <a:schemeClr val="bg1"/>
              </a:solidFill>
              <a:latin typeface="HK Modular"/>
              <a:ea typeface="HK Modular"/>
              <a:cs typeface="HK Modular"/>
              <a:sym typeface="HK Modular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040118" y="6203688"/>
            <a:ext cx="8207765" cy="2036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78"/>
              </a:lnSpc>
            </a:pPr>
            <a:r>
              <a:rPr lang="en-US" sz="4000" dirty="0">
                <a:solidFill>
                  <a:schemeClr val="bg1"/>
                </a:solidFill>
              </a:rPr>
              <a:t>Graduation Project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KHALED ALREFAI-220212334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Supervisor: Asst. Prof. Emel Koç</a:t>
            </a:r>
          </a:p>
          <a:p>
            <a:pPr algn="ctr">
              <a:lnSpc>
                <a:spcPts val="3178"/>
              </a:lnSpc>
            </a:pPr>
            <a:endParaRPr lang="en-US" sz="2270" u="none" strike="noStrike" spc="889" dirty="0">
              <a:solidFill>
                <a:schemeClr val="bg1"/>
              </a:solidFill>
              <a:latin typeface="HK Grotesk"/>
              <a:ea typeface="HK Grotesk"/>
              <a:cs typeface="HK Grotesk"/>
              <a:sym typeface="HK Grotesk"/>
            </a:endParaRPr>
          </a:p>
        </p:txBody>
      </p:sp>
      <p:grpSp>
        <p:nvGrpSpPr>
          <p:cNvPr id="4" name="Group 4"/>
          <p:cNvGrpSpPr/>
          <p:nvPr/>
        </p:nvGrpSpPr>
        <p:grpSpPr>
          <a:xfrm rot="8635896">
            <a:off x="2372223" y="1114108"/>
            <a:ext cx="3623585" cy="263623"/>
            <a:chOff x="0" y="0"/>
            <a:chExt cx="952142" cy="6927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52142" cy="69270"/>
            </a:xfrm>
            <a:custGeom>
              <a:avLst/>
              <a:gdLst/>
              <a:ahLst/>
              <a:cxnLst/>
              <a:rect l="l" t="t" r="r" b="b"/>
              <a:pathLst>
                <a:path w="952142" h="69270">
                  <a:moveTo>
                    <a:pt x="34635" y="0"/>
                  </a:moveTo>
                  <a:lnTo>
                    <a:pt x="917507" y="0"/>
                  </a:lnTo>
                  <a:cubicBezTo>
                    <a:pt x="926692" y="0"/>
                    <a:pt x="935502" y="3649"/>
                    <a:pt x="941997" y="10144"/>
                  </a:cubicBezTo>
                  <a:cubicBezTo>
                    <a:pt x="948493" y="16640"/>
                    <a:pt x="952142" y="25449"/>
                    <a:pt x="952142" y="34635"/>
                  </a:cubicBezTo>
                  <a:lnTo>
                    <a:pt x="952142" y="34635"/>
                  </a:lnTo>
                  <a:cubicBezTo>
                    <a:pt x="952142" y="43821"/>
                    <a:pt x="948493" y="52631"/>
                    <a:pt x="941997" y="59126"/>
                  </a:cubicBezTo>
                  <a:cubicBezTo>
                    <a:pt x="935502" y="65621"/>
                    <a:pt x="926692" y="69270"/>
                    <a:pt x="917507" y="69270"/>
                  </a:cubicBezTo>
                  <a:lnTo>
                    <a:pt x="34635" y="69270"/>
                  </a:lnTo>
                  <a:cubicBezTo>
                    <a:pt x="25449" y="69270"/>
                    <a:pt x="16640" y="65621"/>
                    <a:pt x="10144" y="59126"/>
                  </a:cubicBezTo>
                  <a:cubicBezTo>
                    <a:pt x="3649" y="52631"/>
                    <a:pt x="0" y="43821"/>
                    <a:pt x="0" y="34635"/>
                  </a:cubicBezTo>
                  <a:lnTo>
                    <a:pt x="0" y="34635"/>
                  </a:lnTo>
                  <a:cubicBezTo>
                    <a:pt x="0" y="25449"/>
                    <a:pt x="3649" y="16640"/>
                    <a:pt x="10144" y="10144"/>
                  </a:cubicBezTo>
                  <a:cubicBezTo>
                    <a:pt x="16640" y="3649"/>
                    <a:pt x="25449" y="0"/>
                    <a:pt x="3463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701B74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952142" cy="126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47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2464847">
            <a:off x="355729" y="8892451"/>
            <a:ext cx="3623585" cy="263623"/>
            <a:chOff x="0" y="0"/>
            <a:chExt cx="952142" cy="6927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52142" cy="69270"/>
            </a:xfrm>
            <a:custGeom>
              <a:avLst/>
              <a:gdLst/>
              <a:ahLst/>
              <a:cxnLst/>
              <a:rect l="l" t="t" r="r" b="b"/>
              <a:pathLst>
                <a:path w="952142" h="69270">
                  <a:moveTo>
                    <a:pt x="34635" y="0"/>
                  </a:moveTo>
                  <a:lnTo>
                    <a:pt x="917507" y="0"/>
                  </a:lnTo>
                  <a:cubicBezTo>
                    <a:pt x="926692" y="0"/>
                    <a:pt x="935502" y="3649"/>
                    <a:pt x="941997" y="10144"/>
                  </a:cubicBezTo>
                  <a:cubicBezTo>
                    <a:pt x="948493" y="16640"/>
                    <a:pt x="952142" y="25449"/>
                    <a:pt x="952142" y="34635"/>
                  </a:cubicBezTo>
                  <a:lnTo>
                    <a:pt x="952142" y="34635"/>
                  </a:lnTo>
                  <a:cubicBezTo>
                    <a:pt x="952142" y="43821"/>
                    <a:pt x="948493" y="52631"/>
                    <a:pt x="941997" y="59126"/>
                  </a:cubicBezTo>
                  <a:cubicBezTo>
                    <a:pt x="935502" y="65621"/>
                    <a:pt x="926692" y="69270"/>
                    <a:pt x="917507" y="69270"/>
                  </a:cubicBezTo>
                  <a:lnTo>
                    <a:pt x="34635" y="69270"/>
                  </a:lnTo>
                  <a:cubicBezTo>
                    <a:pt x="25449" y="69270"/>
                    <a:pt x="16640" y="65621"/>
                    <a:pt x="10144" y="59126"/>
                  </a:cubicBezTo>
                  <a:cubicBezTo>
                    <a:pt x="3649" y="52631"/>
                    <a:pt x="0" y="43821"/>
                    <a:pt x="0" y="34635"/>
                  </a:cubicBezTo>
                  <a:lnTo>
                    <a:pt x="0" y="34635"/>
                  </a:lnTo>
                  <a:cubicBezTo>
                    <a:pt x="0" y="25449"/>
                    <a:pt x="3649" y="16640"/>
                    <a:pt x="10144" y="10144"/>
                  </a:cubicBezTo>
                  <a:cubicBezTo>
                    <a:pt x="16640" y="3649"/>
                    <a:pt x="25449" y="0"/>
                    <a:pt x="3463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701B74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952142" cy="126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47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8635896">
            <a:off x="4084427" y="679668"/>
            <a:ext cx="3623585" cy="263623"/>
            <a:chOff x="0" y="0"/>
            <a:chExt cx="952142" cy="6927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52142" cy="69270"/>
            </a:xfrm>
            <a:custGeom>
              <a:avLst/>
              <a:gdLst/>
              <a:ahLst/>
              <a:cxnLst/>
              <a:rect l="l" t="t" r="r" b="b"/>
              <a:pathLst>
                <a:path w="952142" h="69270">
                  <a:moveTo>
                    <a:pt x="34635" y="0"/>
                  </a:moveTo>
                  <a:lnTo>
                    <a:pt x="917507" y="0"/>
                  </a:lnTo>
                  <a:cubicBezTo>
                    <a:pt x="926692" y="0"/>
                    <a:pt x="935502" y="3649"/>
                    <a:pt x="941997" y="10144"/>
                  </a:cubicBezTo>
                  <a:cubicBezTo>
                    <a:pt x="948493" y="16640"/>
                    <a:pt x="952142" y="25449"/>
                    <a:pt x="952142" y="34635"/>
                  </a:cubicBezTo>
                  <a:lnTo>
                    <a:pt x="952142" y="34635"/>
                  </a:lnTo>
                  <a:cubicBezTo>
                    <a:pt x="952142" y="43821"/>
                    <a:pt x="948493" y="52631"/>
                    <a:pt x="941997" y="59126"/>
                  </a:cubicBezTo>
                  <a:cubicBezTo>
                    <a:pt x="935502" y="65621"/>
                    <a:pt x="926692" y="69270"/>
                    <a:pt x="917507" y="69270"/>
                  </a:cubicBezTo>
                  <a:lnTo>
                    <a:pt x="34635" y="69270"/>
                  </a:lnTo>
                  <a:cubicBezTo>
                    <a:pt x="25449" y="69270"/>
                    <a:pt x="16640" y="65621"/>
                    <a:pt x="10144" y="59126"/>
                  </a:cubicBezTo>
                  <a:cubicBezTo>
                    <a:pt x="3649" y="52631"/>
                    <a:pt x="0" y="43821"/>
                    <a:pt x="0" y="34635"/>
                  </a:cubicBezTo>
                  <a:lnTo>
                    <a:pt x="0" y="34635"/>
                  </a:lnTo>
                  <a:cubicBezTo>
                    <a:pt x="0" y="25449"/>
                    <a:pt x="3649" y="16640"/>
                    <a:pt x="10144" y="10144"/>
                  </a:cubicBezTo>
                  <a:cubicBezTo>
                    <a:pt x="16640" y="3649"/>
                    <a:pt x="25449" y="0"/>
                    <a:pt x="3463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701B74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952142" cy="126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47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2464847">
            <a:off x="-1311970" y="9474826"/>
            <a:ext cx="3623585" cy="263623"/>
            <a:chOff x="0" y="0"/>
            <a:chExt cx="952142" cy="6927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952142" cy="69270"/>
            </a:xfrm>
            <a:custGeom>
              <a:avLst/>
              <a:gdLst/>
              <a:ahLst/>
              <a:cxnLst/>
              <a:rect l="l" t="t" r="r" b="b"/>
              <a:pathLst>
                <a:path w="952142" h="69270">
                  <a:moveTo>
                    <a:pt x="34635" y="0"/>
                  </a:moveTo>
                  <a:lnTo>
                    <a:pt x="917507" y="0"/>
                  </a:lnTo>
                  <a:cubicBezTo>
                    <a:pt x="926692" y="0"/>
                    <a:pt x="935502" y="3649"/>
                    <a:pt x="941997" y="10144"/>
                  </a:cubicBezTo>
                  <a:cubicBezTo>
                    <a:pt x="948493" y="16640"/>
                    <a:pt x="952142" y="25449"/>
                    <a:pt x="952142" y="34635"/>
                  </a:cubicBezTo>
                  <a:lnTo>
                    <a:pt x="952142" y="34635"/>
                  </a:lnTo>
                  <a:cubicBezTo>
                    <a:pt x="952142" y="43821"/>
                    <a:pt x="948493" y="52631"/>
                    <a:pt x="941997" y="59126"/>
                  </a:cubicBezTo>
                  <a:cubicBezTo>
                    <a:pt x="935502" y="65621"/>
                    <a:pt x="926692" y="69270"/>
                    <a:pt x="917507" y="69270"/>
                  </a:cubicBezTo>
                  <a:lnTo>
                    <a:pt x="34635" y="69270"/>
                  </a:lnTo>
                  <a:cubicBezTo>
                    <a:pt x="25449" y="69270"/>
                    <a:pt x="16640" y="65621"/>
                    <a:pt x="10144" y="59126"/>
                  </a:cubicBezTo>
                  <a:cubicBezTo>
                    <a:pt x="3649" y="52631"/>
                    <a:pt x="0" y="43821"/>
                    <a:pt x="0" y="34635"/>
                  </a:cubicBezTo>
                  <a:lnTo>
                    <a:pt x="0" y="34635"/>
                  </a:lnTo>
                  <a:cubicBezTo>
                    <a:pt x="0" y="25449"/>
                    <a:pt x="3649" y="16640"/>
                    <a:pt x="10144" y="10144"/>
                  </a:cubicBezTo>
                  <a:cubicBezTo>
                    <a:pt x="16640" y="3649"/>
                    <a:pt x="25449" y="0"/>
                    <a:pt x="3463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701B74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952142" cy="126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47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"/>
          <p:cNvGrpSpPr/>
          <p:nvPr/>
        </p:nvGrpSpPr>
        <p:grpSpPr>
          <a:xfrm>
            <a:off x="8188005" y="0"/>
            <a:ext cx="10137249" cy="10287000"/>
            <a:chOff x="0" y="0"/>
            <a:chExt cx="2669893" cy="2709333"/>
          </a:xfrm>
        </p:grpSpPr>
        <p:sp>
          <p:nvSpPr>
            <p:cNvPr id="23" name="Freeform 3"/>
            <p:cNvSpPr/>
            <p:nvPr/>
          </p:nvSpPr>
          <p:spPr>
            <a:xfrm>
              <a:off x="0" y="0"/>
              <a:ext cx="2669893" cy="2709333"/>
            </a:xfrm>
            <a:custGeom>
              <a:avLst/>
              <a:gdLst/>
              <a:ahLst/>
              <a:cxnLst/>
              <a:rect l="l" t="t" r="r" b="b"/>
              <a:pathLst>
                <a:path w="2669893" h="2709333">
                  <a:moveTo>
                    <a:pt x="43531" y="0"/>
                  </a:moveTo>
                  <a:lnTo>
                    <a:pt x="2626361" y="0"/>
                  </a:lnTo>
                  <a:cubicBezTo>
                    <a:pt x="2650403" y="0"/>
                    <a:pt x="2669893" y="19490"/>
                    <a:pt x="2669893" y="43531"/>
                  </a:cubicBezTo>
                  <a:lnTo>
                    <a:pt x="2669893" y="2665802"/>
                  </a:lnTo>
                  <a:cubicBezTo>
                    <a:pt x="2669893" y="2689844"/>
                    <a:pt x="2650403" y="2709333"/>
                    <a:pt x="2626361" y="2709333"/>
                  </a:cubicBezTo>
                  <a:lnTo>
                    <a:pt x="43531" y="2709333"/>
                  </a:lnTo>
                  <a:cubicBezTo>
                    <a:pt x="19490" y="2709333"/>
                    <a:pt x="0" y="2689844"/>
                    <a:pt x="0" y="2665802"/>
                  </a:cubicBezTo>
                  <a:lnTo>
                    <a:pt x="0" y="43531"/>
                  </a:lnTo>
                  <a:cubicBezTo>
                    <a:pt x="0" y="19490"/>
                    <a:pt x="19490" y="0"/>
                    <a:pt x="4353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50000">
                  <a:srgbClr val="32032F">
                    <a:alpha val="100000"/>
                  </a:srgbClr>
                </a:gs>
                <a:gs pos="100000">
                  <a:srgbClr val="701B74">
                    <a:alpha val="100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4"/>
            <p:cNvSpPr txBox="1"/>
            <p:nvPr/>
          </p:nvSpPr>
          <p:spPr>
            <a:xfrm>
              <a:off x="0" y="-57150"/>
              <a:ext cx="2669893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447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171582" y="1088248"/>
            <a:ext cx="7016423" cy="1568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736"/>
              </a:lnSpc>
            </a:pPr>
            <a:r>
              <a:rPr lang="en-US" sz="8000" dirty="0">
                <a:latin typeface="HGMaruGothicMPRO" panose="020B0400000000000000" pitchFamily="34" charset="-128"/>
                <a:ea typeface="HGMaruGothicMPRO" panose="020B0400000000000000" pitchFamily="34" charset="-128"/>
              </a:rPr>
              <a:t>Project Overview</a:t>
            </a:r>
            <a:endParaRPr lang="en-US" sz="3724" spc="279" dirty="0">
              <a:solidFill>
                <a:srgbClr val="000000"/>
              </a:solidFill>
              <a:latin typeface="HGMaruGothicMPRO" panose="020B0400000000000000" pitchFamily="34" charset="-128"/>
              <a:ea typeface="HGMaruGothicMPRO" panose="020B0400000000000000" pitchFamily="34" charset="-128"/>
              <a:cs typeface="HK Modular"/>
              <a:sym typeface="HK Modular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934445" y="1464973"/>
            <a:ext cx="900317" cy="503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8"/>
              </a:lnSpc>
            </a:pPr>
            <a:r>
              <a:rPr lang="en-US" sz="3467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01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934445" y="4261866"/>
            <a:ext cx="900317" cy="503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8"/>
              </a:lnSpc>
            </a:pPr>
            <a:r>
              <a:rPr lang="en-US" sz="3467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02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834762" y="1503073"/>
            <a:ext cx="7996038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chivo Black" panose="020B0604020202020204" charset="0"/>
              </a:rPr>
              <a:t>Uses Eye Aspect Ratio (EAR) and Mouth Aspect Ratio (MAR)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753600" y="4171532"/>
            <a:ext cx="8077200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chivo Black" panose="020B0604020202020204" charset="0"/>
              </a:rPr>
              <a:t>Supports both threshold and machine learning-based detection</a:t>
            </a:r>
          </a:p>
        </p:txBody>
      </p:sp>
      <p:sp>
        <p:nvSpPr>
          <p:cNvPr id="12" name="AutoShape 12"/>
          <p:cNvSpPr/>
          <p:nvPr/>
        </p:nvSpPr>
        <p:spPr>
          <a:xfrm>
            <a:off x="8934445" y="3647504"/>
            <a:ext cx="8515355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AutoShape 13"/>
          <p:cNvSpPr/>
          <p:nvPr/>
        </p:nvSpPr>
        <p:spPr>
          <a:xfrm>
            <a:off x="8934445" y="6444397"/>
            <a:ext cx="8515355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8934445" y="7058760"/>
            <a:ext cx="900317" cy="503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8"/>
              </a:lnSpc>
            </a:pPr>
            <a:r>
              <a:rPr lang="en-US" sz="3467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03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834762" y="7096860"/>
            <a:ext cx="7996038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chivo Black" panose="020B0604020202020204" charset="0"/>
              </a:rPr>
              <a:t>Triggers alarm and logs events to prevent accidents</a:t>
            </a:r>
          </a:p>
        </p:txBody>
      </p:sp>
      <p:sp>
        <p:nvSpPr>
          <p:cNvPr id="17" name="AutoShape 17"/>
          <p:cNvSpPr/>
          <p:nvPr/>
        </p:nvSpPr>
        <p:spPr>
          <a:xfrm>
            <a:off x="8934445" y="9241290"/>
            <a:ext cx="8515355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8" name="Group 18"/>
          <p:cNvGrpSpPr/>
          <p:nvPr/>
        </p:nvGrpSpPr>
        <p:grpSpPr>
          <a:xfrm>
            <a:off x="1171582" y="5294436"/>
            <a:ext cx="5869557" cy="5449001"/>
            <a:chOff x="0" y="0"/>
            <a:chExt cx="909348" cy="84419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09348" cy="844193"/>
            </a:xfrm>
            <a:custGeom>
              <a:avLst/>
              <a:gdLst/>
              <a:ahLst/>
              <a:cxnLst/>
              <a:rect l="l" t="t" r="r" b="b"/>
              <a:pathLst>
                <a:path w="909348" h="844193">
                  <a:moveTo>
                    <a:pt x="77821" y="0"/>
                  </a:moveTo>
                  <a:lnTo>
                    <a:pt x="831527" y="0"/>
                  </a:lnTo>
                  <a:cubicBezTo>
                    <a:pt x="852167" y="0"/>
                    <a:pt x="871961" y="8199"/>
                    <a:pt x="886555" y="22793"/>
                  </a:cubicBezTo>
                  <a:cubicBezTo>
                    <a:pt x="901149" y="37387"/>
                    <a:pt x="909348" y="57181"/>
                    <a:pt x="909348" y="77821"/>
                  </a:cubicBezTo>
                  <a:lnTo>
                    <a:pt x="909348" y="766372"/>
                  </a:lnTo>
                  <a:cubicBezTo>
                    <a:pt x="909348" y="809351"/>
                    <a:pt x="874507" y="844193"/>
                    <a:pt x="831527" y="844193"/>
                  </a:cubicBezTo>
                  <a:lnTo>
                    <a:pt x="77821" y="844193"/>
                  </a:lnTo>
                  <a:cubicBezTo>
                    <a:pt x="57181" y="844193"/>
                    <a:pt x="37387" y="835994"/>
                    <a:pt x="22793" y="821400"/>
                  </a:cubicBezTo>
                  <a:cubicBezTo>
                    <a:pt x="8199" y="806805"/>
                    <a:pt x="0" y="787011"/>
                    <a:pt x="0" y="766372"/>
                  </a:cubicBezTo>
                  <a:lnTo>
                    <a:pt x="0" y="77821"/>
                  </a:lnTo>
                  <a:cubicBezTo>
                    <a:pt x="0" y="57181"/>
                    <a:pt x="8199" y="37387"/>
                    <a:pt x="22793" y="22793"/>
                  </a:cubicBezTo>
                  <a:cubicBezTo>
                    <a:pt x="37387" y="8199"/>
                    <a:pt x="57181" y="0"/>
                    <a:pt x="77821" y="0"/>
                  </a:cubicBezTo>
                  <a:close/>
                </a:path>
              </a:pathLst>
            </a:custGeom>
            <a:blipFill>
              <a:blip r:embed="rId2"/>
              <a:stretch>
                <a:fillRect l="-19626" r="-19626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F1C629C-4F2A-FBC7-659C-769E80B49BB4}"/>
              </a:ext>
            </a:extLst>
          </p:cNvPr>
          <p:cNvSpPr txBox="1"/>
          <p:nvPr/>
        </p:nvSpPr>
        <p:spPr>
          <a:xfrm>
            <a:off x="457200" y="2745092"/>
            <a:ext cx="95097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chivo Black" panose="020B0604020202020204" charset="0"/>
              </a:rPr>
              <a:t>Detects driver drowsiness using </a:t>
            </a:r>
          </a:p>
          <a:p>
            <a:r>
              <a:rPr lang="en-US" sz="2800" dirty="0">
                <a:latin typeface="Archivo Black" panose="020B0604020202020204" charset="0"/>
              </a:rPr>
              <a:t>facial features: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A8DFF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954449" y="4111965"/>
            <a:ext cx="1414095" cy="1308560"/>
            <a:chOff x="0" y="0"/>
            <a:chExt cx="576559" cy="5335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6559" cy="533530"/>
            </a:xfrm>
            <a:custGeom>
              <a:avLst/>
              <a:gdLst/>
              <a:ahLst/>
              <a:cxnLst/>
              <a:rect l="l" t="t" r="r" b="b"/>
              <a:pathLst>
                <a:path w="576559" h="533530">
                  <a:moveTo>
                    <a:pt x="158770" y="0"/>
                  </a:moveTo>
                  <a:lnTo>
                    <a:pt x="417789" y="0"/>
                  </a:lnTo>
                  <a:cubicBezTo>
                    <a:pt x="505475" y="0"/>
                    <a:pt x="576559" y="71084"/>
                    <a:pt x="576559" y="158770"/>
                  </a:cubicBezTo>
                  <a:lnTo>
                    <a:pt x="576559" y="374760"/>
                  </a:lnTo>
                  <a:cubicBezTo>
                    <a:pt x="576559" y="462446"/>
                    <a:pt x="505475" y="533530"/>
                    <a:pt x="417789" y="533530"/>
                  </a:cubicBezTo>
                  <a:lnTo>
                    <a:pt x="158770" y="533530"/>
                  </a:lnTo>
                  <a:cubicBezTo>
                    <a:pt x="71084" y="533530"/>
                    <a:pt x="0" y="462446"/>
                    <a:pt x="0" y="374760"/>
                  </a:cubicBezTo>
                  <a:lnTo>
                    <a:pt x="0" y="158770"/>
                  </a:lnTo>
                  <a:cubicBezTo>
                    <a:pt x="0" y="71084"/>
                    <a:pt x="71084" y="0"/>
                    <a:pt x="15877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50000">
                  <a:srgbClr val="32032F">
                    <a:alpha val="100000"/>
                  </a:srgbClr>
                </a:gs>
                <a:gs pos="100000">
                  <a:srgbClr val="911896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576559" cy="5906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447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954449" y="5939148"/>
            <a:ext cx="1414095" cy="1308560"/>
            <a:chOff x="0" y="0"/>
            <a:chExt cx="576559" cy="5335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76559" cy="533530"/>
            </a:xfrm>
            <a:custGeom>
              <a:avLst/>
              <a:gdLst/>
              <a:ahLst/>
              <a:cxnLst/>
              <a:rect l="l" t="t" r="r" b="b"/>
              <a:pathLst>
                <a:path w="576559" h="533530">
                  <a:moveTo>
                    <a:pt x="158770" y="0"/>
                  </a:moveTo>
                  <a:lnTo>
                    <a:pt x="417789" y="0"/>
                  </a:lnTo>
                  <a:cubicBezTo>
                    <a:pt x="505475" y="0"/>
                    <a:pt x="576559" y="71084"/>
                    <a:pt x="576559" y="158770"/>
                  </a:cubicBezTo>
                  <a:lnTo>
                    <a:pt x="576559" y="374760"/>
                  </a:lnTo>
                  <a:cubicBezTo>
                    <a:pt x="576559" y="462446"/>
                    <a:pt x="505475" y="533530"/>
                    <a:pt x="417789" y="533530"/>
                  </a:cubicBezTo>
                  <a:lnTo>
                    <a:pt x="158770" y="533530"/>
                  </a:lnTo>
                  <a:cubicBezTo>
                    <a:pt x="71084" y="533530"/>
                    <a:pt x="0" y="462446"/>
                    <a:pt x="0" y="374760"/>
                  </a:cubicBezTo>
                  <a:lnTo>
                    <a:pt x="0" y="158770"/>
                  </a:lnTo>
                  <a:cubicBezTo>
                    <a:pt x="0" y="71084"/>
                    <a:pt x="71084" y="0"/>
                    <a:pt x="15877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50000">
                  <a:srgbClr val="32032F">
                    <a:alpha val="100000"/>
                  </a:srgbClr>
                </a:gs>
                <a:gs pos="100000">
                  <a:srgbClr val="911896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576559" cy="5906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447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954449" y="7766331"/>
            <a:ext cx="1414095" cy="1308560"/>
            <a:chOff x="0" y="0"/>
            <a:chExt cx="576559" cy="53353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6559" cy="533530"/>
            </a:xfrm>
            <a:custGeom>
              <a:avLst/>
              <a:gdLst/>
              <a:ahLst/>
              <a:cxnLst/>
              <a:rect l="l" t="t" r="r" b="b"/>
              <a:pathLst>
                <a:path w="576559" h="533530">
                  <a:moveTo>
                    <a:pt x="158770" y="0"/>
                  </a:moveTo>
                  <a:lnTo>
                    <a:pt x="417789" y="0"/>
                  </a:lnTo>
                  <a:cubicBezTo>
                    <a:pt x="505475" y="0"/>
                    <a:pt x="576559" y="71084"/>
                    <a:pt x="576559" y="158770"/>
                  </a:cubicBezTo>
                  <a:lnTo>
                    <a:pt x="576559" y="374760"/>
                  </a:lnTo>
                  <a:cubicBezTo>
                    <a:pt x="576559" y="462446"/>
                    <a:pt x="505475" y="533530"/>
                    <a:pt x="417789" y="533530"/>
                  </a:cubicBezTo>
                  <a:lnTo>
                    <a:pt x="158770" y="533530"/>
                  </a:lnTo>
                  <a:cubicBezTo>
                    <a:pt x="71084" y="533530"/>
                    <a:pt x="0" y="462446"/>
                    <a:pt x="0" y="374760"/>
                  </a:cubicBezTo>
                  <a:lnTo>
                    <a:pt x="0" y="158770"/>
                  </a:lnTo>
                  <a:cubicBezTo>
                    <a:pt x="0" y="71084"/>
                    <a:pt x="71084" y="0"/>
                    <a:pt x="15877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50000">
                  <a:srgbClr val="32032F">
                    <a:alpha val="100000"/>
                  </a:srgbClr>
                </a:gs>
                <a:gs pos="100000">
                  <a:srgbClr val="911896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576559" cy="5906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447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2237271" y="4342019"/>
            <a:ext cx="848452" cy="848452"/>
          </a:xfrm>
          <a:custGeom>
            <a:avLst/>
            <a:gdLst/>
            <a:ahLst/>
            <a:cxnLst/>
            <a:rect l="l" t="t" r="r" b="b"/>
            <a:pathLst>
              <a:path w="848452" h="848452">
                <a:moveTo>
                  <a:pt x="0" y="0"/>
                </a:moveTo>
                <a:lnTo>
                  <a:pt x="848452" y="0"/>
                </a:lnTo>
                <a:lnTo>
                  <a:pt x="848452" y="848453"/>
                </a:lnTo>
                <a:lnTo>
                  <a:pt x="0" y="8484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2279189" y="6174469"/>
            <a:ext cx="848452" cy="848452"/>
          </a:xfrm>
          <a:custGeom>
            <a:avLst/>
            <a:gdLst/>
            <a:ahLst/>
            <a:cxnLst/>
            <a:rect l="l" t="t" r="r" b="b"/>
            <a:pathLst>
              <a:path w="848452" h="848452">
                <a:moveTo>
                  <a:pt x="0" y="0"/>
                </a:moveTo>
                <a:lnTo>
                  <a:pt x="848452" y="0"/>
                </a:lnTo>
                <a:lnTo>
                  <a:pt x="848452" y="848452"/>
                </a:lnTo>
                <a:lnTo>
                  <a:pt x="0" y="8484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2292531" y="7983214"/>
            <a:ext cx="802717" cy="869083"/>
          </a:xfrm>
          <a:custGeom>
            <a:avLst/>
            <a:gdLst/>
            <a:ahLst/>
            <a:cxnLst/>
            <a:rect l="l" t="t" r="r" b="b"/>
            <a:pathLst>
              <a:path w="802717" h="869083">
                <a:moveTo>
                  <a:pt x="0" y="0"/>
                </a:moveTo>
                <a:lnTo>
                  <a:pt x="802717" y="0"/>
                </a:lnTo>
                <a:lnTo>
                  <a:pt x="802717" y="869083"/>
                </a:lnTo>
                <a:lnTo>
                  <a:pt x="0" y="8690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1028700" y="1088284"/>
            <a:ext cx="9864642" cy="730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736"/>
              </a:lnSpc>
              <a:spcBef>
                <a:spcPct val="0"/>
              </a:spcBef>
            </a:pPr>
            <a:r>
              <a:rPr lang="en-US" sz="6000" dirty="0">
                <a:latin typeface="HK Modular" panose="020B0604020202020204" charset="0"/>
              </a:rPr>
              <a:t>System Workflow</a:t>
            </a:r>
            <a:endParaRPr lang="en-US" sz="2800" b="1" u="none" strike="noStrike" spc="279" dirty="0">
              <a:solidFill>
                <a:srgbClr val="000000"/>
              </a:solidFill>
              <a:latin typeface="HK Modular" panose="020B0604020202020204" charset="0"/>
              <a:ea typeface="HK Modular"/>
              <a:cs typeface="HK Modular"/>
              <a:sym typeface="HK Modular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762977" y="4159590"/>
            <a:ext cx="3783457" cy="369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81"/>
              </a:lnSpc>
            </a:pPr>
            <a:r>
              <a:rPr lang="en-US" sz="2800" dirty="0">
                <a:latin typeface="Archivo Black" panose="020B0604020202020204" charset="0"/>
              </a:rPr>
              <a:t>Capture&amp; Detect</a:t>
            </a:r>
            <a:endParaRPr lang="en-US" sz="1600" dirty="0">
              <a:solidFill>
                <a:srgbClr val="000000"/>
              </a:solidFill>
              <a:latin typeface="Archivo Black" panose="020B0604020202020204" charset="0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762977" y="5986965"/>
            <a:ext cx="4238023" cy="3690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781"/>
              </a:lnSpc>
            </a:pPr>
            <a:r>
              <a:rPr lang="en-US" sz="2800" dirty="0">
                <a:latin typeface="Archivo Black" panose="020B0604020202020204" charset="0"/>
              </a:rPr>
              <a:t>Calculate&amp; Evaluate</a:t>
            </a:r>
            <a:endParaRPr lang="en-US" sz="1600" dirty="0">
              <a:solidFill>
                <a:srgbClr val="000000"/>
              </a:solidFill>
              <a:latin typeface="Archivo Black" panose="020B0604020202020204" charset="0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762977" y="4587172"/>
            <a:ext cx="6677308" cy="861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sz="2800" dirty="0">
                <a:latin typeface="HK Grotesk" panose="020B0604020202020204" charset="0"/>
              </a:rPr>
              <a:t>Capture face using webcam</a:t>
            </a:r>
          </a:p>
          <a:p>
            <a:pPr marL="0" indent="0">
              <a:buNone/>
            </a:pPr>
            <a:r>
              <a:rPr lang="en-US" sz="2800" dirty="0">
                <a:latin typeface="HK Grotesk" panose="020B0604020202020204" charset="0"/>
              </a:rPr>
              <a:t>Detect landmarks with </a:t>
            </a:r>
            <a:r>
              <a:rPr lang="en-US" sz="2800" dirty="0" err="1">
                <a:latin typeface="HK Grotesk" panose="020B0604020202020204" charset="0"/>
              </a:rPr>
              <a:t>MediaPipe</a:t>
            </a:r>
            <a:endParaRPr lang="en-US" sz="2800" dirty="0">
              <a:latin typeface="HK Grotesk" panose="020B0604020202020204" charset="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3762977" y="6414354"/>
            <a:ext cx="6677308" cy="861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sz="2800" dirty="0">
                <a:latin typeface="HK Grotesk" panose="020B0604020202020204" charset="0"/>
              </a:rPr>
              <a:t>Calculate EAR and MAR</a:t>
            </a:r>
          </a:p>
          <a:p>
            <a:pPr marL="0" indent="0">
              <a:buNone/>
            </a:pPr>
            <a:r>
              <a:rPr lang="en-US" sz="2800" dirty="0">
                <a:latin typeface="HK Grotesk" panose="020B0604020202020204" charset="0"/>
              </a:rPr>
              <a:t>Evaluate thresholds or use </a:t>
            </a:r>
            <a:r>
              <a:rPr lang="en-US" sz="2800" dirty="0" err="1">
                <a:latin typeface="HK Grotesk" panose="020B0604020202020204" charset="0"/>
              </a:rPr>
              <a:t>TFLite</a:t>
            </a:r>
            <a:r>
              <a:rPr lang="en-US" sz="2800" dirty="0">
                <a:latin typeface="HK Grotesk" panose="020B0604020202020204" charset="0"/>
              </a:rPr>
              <a:t> model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762977" y="7813956"/>
            <a:ext cx="3783457" cy="369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81"/>
              </a:lnSpc>
            </a:pPr>
            <a:r>
              <a:rPr lang="en-US" sz="2800" dirty="0">
                <a:latin typeface="Archivo Black" panose="020B0604020202020204" charset="0"/>
              </a:rPr>
              <a:t>Trigger</a:t>
            </a:r>
            <a:endParaRPr lang="en-US" sz="2000" dirty="0">
              <a:solidFill>
                <a:srgbClr val="000000"/>
              </a:solidFill>
              <a:latin typeface="Archivo Black" panose="020B0604020202020204" charset="0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3762977" y="8241537"/>
            <a:ext cx="6677308" cy="3001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141"/>
              </a:lnSpc>
              <a:spcBef>
                <a:spcPct val="0"/>
              </a:spcBef>
            </a:pPr>
            <a:r>
              <a:rPr lang="en-US" sz="2800" dirty="0">
                <a:latin typeface="High Tower Text" panose="02040502050506030303" pitchFamily="18" charset="0"/>
              </a:rPr>
              <a:t>Trigger alarm if drowsiness detected</a:t>
            </a:r>
            <a:endParaRPr lang="en-US" sz="1647" spc="-8" dirty="0">
              <a:solidFill>
                <a:srgbClr val="343434"/>
              </a:solidFill>
              <a:latin typeface="High Tower Text" panose="02040502050506030303" pitchFamily="18" charset="0"/>
              <a:ea typeface="HK Grotesk"/>
              <a:cs typeface="HK Grotesk"/>
              <a:sym typeface="HK Grotesk"/>
            </a:endParaRPr>
          </a:p>
        </p:txBody>
      </p:sp>
      <p:pic>
        <p:nvPicPr>
          <p:cNvPr id="23" name="Picture Placeholder 12" descr="A person with facial recognition system&#10;&#10;Description automatically generated">
            <a:extLst>
              <a:ext uri="{FF2B5EF4-FFF2-40B4-BE49-F238E27FC236}">
                <a16:creationId xmlns:a16="http://schemas.microsoft.com/office/drawing/2014/main" id="{FF64AEC1-CD55-B220-9E19-0C12E55E1E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8" r="11678" b="1"/>
          <a:stretch/>
        </p:blipFill>
        <p:spPr>
          <a:xfrm>
            <a:off x="10591800" y="3483690"/>
            <a:ext cx="7171124" cy="5744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A8D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53408" y="1273472"/>
            <a:ext cx="6436179" cy="7899787"/>
            <a:chOff x="0" y="0"/>
            <a:chExt cx="2624176" cy="32209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24176" cy="3220922"/>
            </a:xfrm>
            <a:custGeom>
              <a:avLst/>
              <a:gdLst/>
              <a:ahLst/>
              <a:cxnLst/>
              <a:rect l="l" t="t" r="r" b="b"/>
              <a:pathLst>
                <a:path w="2624176" h="3220922">
                  <a:moveTo>
                    <a:pt x="34883" y="0"/>
                  </a:moveTo>
                  <a:lnTo>
                    <a:pt x="2589293" y="0"/>
                  </a:lnTo>
                  <a:cubicBezTo>
                    <a:pt x="2608558" y="0"/>
                    <a:pt x="2624176" y="15618"/>
                    <a:pt x="2624176" y="34883"/>
                  </a:cubicBezTo>
                  <a:lnTo>
                    <a:pt x="2624176" y="3186039"/>
                  </a:lnTo>
                  <a:cubicBezTo>
                    <a:pt x="2624176" y="3205304"/>
                    <a:pt x="2608558" y="3220922"/>
                    <a:pt x="2589293" y="3220922"/>
                  </a:cubicBezTo>
                  <a:lnTo>
                    <a:pt x="34883" y="3220922"/>
                  </a:lnTo>
                  <a:cubicBezTo>
                    <a:pt x="25632" y="3220922"/>
                    <a:pt x="16759" y="3217247"/>
                    <a:pt x="10217" y="3210705"/>
                  </a:cubicBezTo>
                  <a:cubicBezTo>
                    <a:pt x="3675" y="3204163"/>
                    <a:pt x="0" y="3195290"/>
                    <a:pt x="0" y="3186039"/>
                  </a:cubicBezTo>
                  <a:lnTo>
                    <a:pt x="0" y="34883"/>
                  </a:lnTo>
                  <a:cubicBezTo>
                    <a:pt x="0" y="15618"/>
                    <a:pt x="15618" y="0"/>
                    <a:pt x="3488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50000">
                  <a:srgbClr val="32032F">
                    <a:alpha val="100000"/>
                  </a:srgbClr>
                </a:gs>
                <a:gs pos="100000">
                  <a:srgbClr val="911896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624176" cy="3278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447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8818287" y="1308332"/>
            <a:ext cx="8441013" cy="1897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908"/>
              </a:lnSpc>
              <a:spcBef>
                <a:spcPct val="0"/>
              </a:spcBef>
            </a:pPr>
            <a:r>
              <a:rPr lang="en-US" sz="5400" dirty="0">
                <a:latin typeface="HK Modular" panose="020B0604020202020204" charset="0"/>
              </a:rPr>
              <a:t>EAR / MAR Detection &amp; Thresholds</a:t>
            </a:r>
            <a:endParaRPr lang="en-US" sz="2400" spc="239" dirty="0">
              <a:solidFill>
                <a:srgbClr val="000000"/>
              </a:solidFill>
              <a:latin typeface="HK Modular" panose="020B0604020202020204" charset="0"/>
              <a:ea typeface="HK Modular"/>
              <a:cs typeface="HK Modular"/>
              <a:sym typeface="HK Modular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834483" y="3417241"/>
            <a:ext cx="900317" cy="518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3"/>
              </a:lnSpc>
              <a:spcBef>
                <a:spcPct val="0"/>
              </a:spcBef>
            </a:pPr>
            <a:r>
              <a:rPr lang="en-US" sz="3471" u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734800" y="3179681"/>
            <a:ext cx="7578796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sz="4000" b="1" dirty="0">
                <a:latin typeface="High Tower Text" panose="02040502050506030303" pitchFamily="18" charset="0"/>
              </a:rPr>
              <a:t>EAR = Eye Aspect Ratio – measures eye openness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834483" y="5271246"/>
            <a:ext cx="900317" cy="518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3"/>
              </a:lnSpc>
              <a:spcBef>
                <a:spcPct val="0"/>
              </a:spcBef>
            </a:pPr>
            <a:r>
              <a:rPr lang="en-US" sz="3471" u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02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734800" y="4982860"/>
            <a:ext cx="6511996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sz="4000" b="1" dirty="0">
                <a:latin typeface="HK Grotesk" panose="020B0604020202020204" charset="0"/>
              </a:rPr>
              <a:t>MAR = Mouth Aspect Ratio – measures yawning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834483" y="7125251"/>
            <a:ext cx="900317" cy="518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23"/>
              </a:lnSpc>
              <a:spcBef>
                <a:spcPct val="0"/>
              </a:spcBef>
            </a:pPr>
            <a:r>
              <a:rPr lang="en-US" sz="3471" u="none" strike="noStrik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03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734800" y="6933988"/>
            <a:ext cx="6511996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US" sz="4000" b="1" dirty="0">
                <a:latin typeface="HK Grotesk" panose="020B0604020202020204" charset="0"/>
              </a:rPr>
              <a:t>Threshold values: EAR &lt; 0.21, MAR &gt; 0.6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109FCF-F523-EB04-38D6-1099C922A650}"/>
              </a:ext>
            </a:extLst>
          </p:cNvPr>
          <p:cNvSpPr txBox="1"/>
          <p:nvPr/>
        </p:nvSpPr>
        <p:spPr>
          <a:xfrm>
            <a:off x="8210761" y="8640114"/>
            <a:ext cx="9656064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chivo Black" panose="020B0604020202020204" charset="0"/>
              </a:rPr>
              <a:t>If EAR/MAR exceed limits for 25+ frames → Drowsy</a:t>
            </a:r>
          </a:p>
          <a:p>
            <a:pPr lvl="1"/>
            <a:endParaRPr lang="en-US" dirty="0">
              <a:latin typeface="Archivo Black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886060" y="0"/>
            <a:ext cx="10137249" cy="10287000"/>
            <a:chOff x="0" y="0"/>
            <a:chExt cx="266989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69893" cy="2709333"/>
            </a:xfrm>
            <a:custGeom>
              <a:avLst/>
              <a:gdLst/>
              <a:ahLst/>
              <a:cxnLst/>
              <a:rect l="l" t="t" r="r" b="b"/>
              <a:pathLst>
                <a:path w="2669893" h="2709333">
                  <a:moveTo>
                    <a:pt x="43531" y="0"/>
                  </a:moveTo>
                  <a:lnTo>
                    <a:pt x="2626361" y="0"/>
                  </a:lnTo>
                  <a:cubicBezTo>
                    <a:pt x="2650403" y="0"/>
                    <a:pt x="2669893" y="19490"/>
                    <a:pt x="2669893" y="43531"/>
                  </a:cubicBezTo>
                  <a:lnTo>
                    <a:pt x="2669893" y="2665802"/>
                  </a:lnTo>
                  <a:cubicBezTo>
                    <a:pt x="2669893" y="2689844"/>
                    <a:pt x="2650403" y="2709333"/>
                    <a:pt x="2626361" y="2709333"/>
                  </a:cubicBezTo>
                  <a:lnTo>
                    <a:pt x="43531" y="2709333"/>
                  </a:lnTo>
                  <a:cubicBezTo>
                    <a:pt x="19490" y="2709333"/>
                    <a:pt x="0" y="2689844"/>
                    <a:pt x="0" y="2665802"/>
                  </a:cubicBezTo>
                  <a:lnTo>
                    <a:pt x="0" y="43531"/>
                  </a:lnTo>
                  <a:cubicBezTo>
                    <a:pt x="0" y="19490"/>
                    <a:pt x="19490" y="0"/>
                    <a:pt x="4353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50000">
                  <a:srgbClr val="32032F">
                    <a:alpha val="100000"/>
                  </a:srgbClr>
                </a:gs>
                <a:gs pos="100000">
                  <a:srgbClr val="701B74">
                    <a:alpha val="100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669893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447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9772645" y="2856436"/>
            <a:ext cx="8515355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9772645" y="5104717"/>
            <a:ext cx="8515355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9772645" y="7352998"/>
            <a:ext cx="8515355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1171582" y="5294436"/>
            <a:ext cx="5869557" cy="5449001"/>
            <a:chOff x="0" y="0"/>
            <a:chExt cx="909348" cy="84419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09348" cy="844193"/>
            </a:xfrm>
            <a:custGeom>
              <a:avLst/>
              <a:gdLst/>
              <a:ahLst/>
              <a:cxnLst/>
              <a:rect l="l" t="t" r="r" b="b"/>
              <a:pathLst>
                <a:path w="909348" h="844193">
                  <a:moveTo>
                    <a:pt x="77821" y="0"/>
                  </a:moveTo>
                  <a:lnTo>
                    <a:pt x="831527" y="0"/>
                  </a:lnTo>
                  <a:cubicBezTo>
                    <a:pt x="852167" y="0"/>
                    <a:pt x="871961" y="8199"/>
                    <a:pt x="886555" y="22793"/>
                  </a:cubicBezTo>
                  <a:cubicBezTo>
                    <a:pt x="901149" y="37387"/>
                    <a:pt x="909348" y="57181"/>
                    <a:pt x="909348" y="77821"/>
                  </a:cubicBezTo>
                  <a:lnTo>
                    <a:pt x="909348" y="766372"/>
                  </a:lnTo>
                  <a:cubicBezTo>
                    <a:pt x="909348" y="809351"/>
                    <a:pt x="874507" y="844193"/>
                    <a:pt x="831527" y="844193"/>
                  </a:cubicBezTo>
                  <a:lnTo>
                    <a:pt x="77821" y="844193"/>
                  </a:lnTo>
                  <a:cubicBezTo>
                    <a:pt x="57181" y="844193"/>
                    <a:pt x="37387" y="835994"/>
                    <a:pt x="22793" y="821400"/>
                  </a:cubicBezTo>
                  <a:cubicBezTo>
                    <a:pt x="8199" y="806805"/>
                    <a:pt x="0" y="787011"/>
                    <a:pt x="0" y="766372"/>
                  </a:cubicBezTo>
                  <a:lnTo>
                    <a:pt x="0" y="77821"/>
                  </a:lnTo>
                  <a:cubicBezTo>
                    <a:pt x="0" y="57181"/>
                    <a:pt x="8199" y="37387"/>
                    <a:pt x="22793" y="22793"/>
                  </a:cubicBezTo>
                  <a:cubicBezTo>
                    <a:pt x="37387" y="8199"/>
                    <a:pt x="57181" y="0"/>
                    <a:pt x="77821" y="0"/>
                  </a:cubicBezTo>
                  <a:close/>
                </a:path>
              </a:pathLst>
            </a:custGeom>
            <a:blipFill>
              <a:blip r:embed="rId2"/>
              <a:stretch>
                <a:fillRect l="-19626" r="-19626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AutoShape 10"/>
          <p:cNvSpPr/>
          <p:nvPr/>
        </p:nvSpPr>
        <p:spPr>
          <a:xfrm>
            <a:off x="9697007" y="9601279"/>
            <a:ext cx="8515355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1171582" y="1450198"/>
            <a:ext cx="7016423" cy="1564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736"/>
              </a:lnSpc>
            </a:pPr>
            <a:r>
              <a:rPr lang="en-US" sz="7200" dirty="0" err="1">
                <a:latin typeface="Archivo Black" panose="020B0604020202020204" charset="0"/>
              </a:rPr>
              <a:t>TinyML</a:t>
            </a:r>
            <a:r>
              <a:rPr lang="en-US" sz="7200" dirty="0">
                <a:latin typeface="Archivo Black" panose="020B0604020202020204" charset="0"/>
              </a:rPr>
              <a:t> Integration</a:t>
            </a:r>
            <a:endParaRPr lang="en-US" sz="3600" spc="279" dirty="0">
              <a:solidFill>
                <a:srgbClr val="000000"/>
              </a:solidFill>
              <a:latin typeface="Archivo Black" panose="020B0604020202020204" charset="0"/>
              <a:ea typeface="HK Modular"/>
              <a:cs typeface="HK Modular"/>
              <a:sym typeface="HK Modular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772645" y="1047750"/>
            <a:ext cx="900317" cy="503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8"/>
              </a:lnSpc>
            </a:pPr>
            <a:r>
              <a:rPr lang="en-US" sz="3467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01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597324" y="1028700"/>
            <a:ext cx="4528097" cy="369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chivo Black" panose="020B0604020202020204" charset="0"/>
              </a:rPr>
              <a:t>Two modes: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597324" y="1541369"/>
            <a:ext cx="7232115" cy="861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ina" panose="020B0604020202020204" charset="0"/>
                <a:cs typeface="Mina" panose="020B0604020202020204" charset="0"/>
              </a:rPr>
              <a:t>System has two modes: --simulate (threshold-based) and ML-based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772645" y="3357486"/>
            <a:ext cx="900317" cy="503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8"/>
              </a:lnSpc>
            </a:pPr>
            <a:r>
              <a:rPr lang="en-US" sz="3467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02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597324" y="3338436"/>
            <a:ext cx="4528097" cy="373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5"/>
              </a:lnSpc>
            </a:pPr>
            <a:r>
              <a:rPr lang="en-US" sz="2800" dirty="0" err="1">
                <a:solidFill>
                  <a:schemeClr val="bg1"/>
                </a:solidFill>
                <a:latin typeface="Archivo Black" panose="020B0604020202020204" charset="0"/>
              </a:rPr>
              <a:t>TFLite</a:t>
            </a:r>
            <a:r>
              <a:rPr lang="en-US" sz="2800" dirty="0">
                <a:solidFill>
                  <a:schemeClr val="bg1"/>
                </a:solidFill>
                <a:latin typeface="Archivo Black" panose="020B0604020202020204" charset="0"/>
              </a:rPr>
              <a:t> model:</a:t>
            </a:r>
            <a:endParaRPr lang="en-US" sz="1600" dirty="0">
              <a:solidFill>
                <a:schemeClr val="bg1"/>
              </a:solidFill>
              <a:latin typeface="Archivo Black" panose="020B0604020202020204" charset="0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597324" y="4012828"/>
            <a:ext cx="7232115" cy="290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879"/>
              </a:lnSpc>
              <a:spcBef>
                <a:spcPct val="0"/>
              </a:spcBef>
            </a:pPr>
            <a:r>
              <a:rPr lang="en-US" sz="2800" dirty="0">
                <a:solidFill>
                  <a:schemeClr val="bg1"/>
                </a:solidFill>
                <a:latin typeface="Mina" panose="020B0604020202020204" charset="0"/>
                <a:cs typeface="Mina" panose="020B0604020202020204" charset="0"/>
              </a:rPr>
              <a:t>It takes EAR and MAR as input</a:t>
            </a:r>
            <a:endParaRPr lang="en-US" sz="1445" spc="109" dirty="0">
              <a:solidFill>
                <a:schemeClr val="bg1"/>
              </a:solidFill>
              <a:latin typeface="Mina" panose="020B0604020202020204" charset="0"/>
              <a:ea typeface="Mina"/>
              <a:cs typeface="Mina" panose="020B0604020202020204" charset="0"/>
              <a:sym typeface="Mina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772645" y="5667222"/>
            <a:ext cx="900317" cy="503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8"/>
              </a:lnSpc>
            </a:pPr>
            <a:r>
              <a:rPr lang="en-US" sz="3467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03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597324" y="5648172"/>
            <a:ext cx="4528097" cy="373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5"/>
              </a:lnSpc>
            </a:pPr>
            <a:r>
              <a:rPr lang="en-US" sz="2800" dirty="0">
                <a:solidFill>
                  <a:schemeClr val="bg1"/>
                </a:solidFill>
                <a:latin typeface="Archivo Black" panose="020B0604020202020204" charset="0"/>
              </a:rPr>
              <a:t>Probability</a:t>
            </a:r>
            <a:endParaRPr lang="en-US" sz="1600" dirty="0">
              <a:solidFill>
                <a:schemeClr val="bg1"/>
              </a:solidFill>
              <a:latin typeface="Archivo Black" panose="020B0604020202020204" charset="0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9697007" y="7976958"/>
            <a:ext cx="900317" cy="503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8"/>
              </a:lnSpc>
            </a:pPr>
            <a:r>
              <a:rPr lang="en-US" sz="3467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04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597324" y="7957908"/>
            <a:ext cx="4528097" cy="373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5"/>
              </a:lnSpc>
            </a:pPr>
            <a:r>
              <a:rPr lang="en-US" sz="3200" dirty="0">
                <a:solidFill>
                  <a:schemeClr val="bg1"/>
                </a:solidFill>
                <a:latin typeface="Archivo Black" panose="020B0604020202020204" charset="0"/>
              </a:rPr>
              <a:t>Inference</a:t>
            </a:r>
            <a:endParaRPr lang="en-US" dirty="0">
              <a:solidFill>
                <a:schemeClr val="bg1"/>
              </a:solidFill>
              <a:latin typeface="Archivo Black" panose="020B0604020202020204" charset="0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0597324" y="8470577"/>
            <a:ext cx="7232115" cy="5341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879"/>
              </a:lnSpc>
              <a:spcBef>
                <a:spcPct val="0"/>
              </a:spcBef>
            </a:pPr>
            <a:r>
              <a:rPr lang="en-US" sz="2800" dirty="0">
                <a:solidFill>
                  <a:schemeClr val="bg1"/>
                </a:solidFill>
                <a:latin typeface="Mina" panose="020B0604020202020204" charset="0"/>
                <a:cs typeface="Mina" panose="020B0604020202020204" charset="0"/>
              </a:rPr>
              <a:t>Model inference uses TensorFlow Lite Interpreter</a:t>
            </a:r>
            <a:endParaRPr lang="en-US" sz="1445" spc="109" dirty="0">
              <a:solidFill>
                <a:schemeClr val="bg1"/>
              </a:solidFill>
              <a:latin typeface="Mina" panose="020B0604020202020204" charset="0"/>
              <a:ea typeface="Mina"/>
              <a:cs typeface="Mina" panose="020B0604020202020204" charset="0"/>
              <a:sym typeface="Mina"/>
            </a:endParaRP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C400F6D4-B8EF-3604-5E1F-5F723DCF0E87}"/>
              </a:ext>
            </a:extLst>
          </p:cNvPr>
          <p:cNvSpPr txBox="1"/>
          <p:nvPr/>
        </p:nvSpPr>
        <p:spPr>
          <a:xfrm>
            <a:off x="10597323" y="6311284"/>
            <a:ext cx="7232115" cy="430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ina" panose="020B0604020202020204" charset="0"/>
                <a:cs typeface="Mina" panose="020B0604020202020204" charset="0"/>
              </a:rPr>
              <a:t>Outputs probability of drowsiness (0–1)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A8DFF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1811000" y="2072847"/>
            <a:ext cx="6312897" cy="2585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dirty="0"/>
              <a:t>`</a:t>
            </a:r>
            <a:r>
              <a:rPr lang="en-US" sz="2800" dirty="0"/>
              <a:t>tflite_inference.py` runs the system – starts webcam, detection loop.</a:t>
            </a:r>
          </a:p>
          <a:p>
            <a:r>
              <a:rPr lang="en-US" sz="2800" dirty="0"/>
              <a:t>`--simulate` mode uses only thresholding logic.</a:t>
            </a:r>
          </a:p>
          <a:p>
            <a:r>
              <a:rPr lang="en-US" sz="2800" dirty="0"/>
              <a:t>EAR and MAR calculated per frame, checked against thresholds.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564716" y="7408712"/>
            <a:ext cx="6312899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dirty="0"/>
              <a:t>Alarm is played using </a:t>
            </a:r>
            <a:r>
              <a:rPr lang="en-US" sz="2400" dirty="0" err="1"/>
              <a:t>pygame</a:t>
            </a:r>
            <a:r>
              <a:rPr lang="en-US" sz="2400" dirty="0"/>
              <a:t> in a separate thread.</a:t>
            </a:r>
          </a:p>
          <a:p>
            <a:r>
              <a:rPr lang="en-US" sz="2400" dirty="0"/>
              <a:t>Log file records detection events with timestamps.</a:t>
            </a:r>
          </a:p>
          <a:p>
            <a:r>
              <a:rPr lang="en-US" sz="2400" dirty="0"/>
              <a:t>Alarm auto-stops when alert condition is no longer met.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188725" y="2243513"/>
            <a:ext cx="1336921" cy="1237146"/>
            <a:chOff x="0" y="0"/>
            <a:chExt cx="576559" cy="5335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76559" cy="533530"/>
            </a:xfrm>
            <a:custGeom>
              <a:avLst/>
              <a:gdLst/>
              <a:ahLst/>
              <a:cxnLst/>
              <a:rect l="l" t="t" r="r" b="b"/>
              <a:pathLst>
                <a:path w="576559" h="533530">
                  <a:moveTo>
                    <a:pt x="158770" y="0"/>
                  </a:moveTo>
                  <a:lnTo>
                    <a:pt x="417789" y="0"/>
                  </a:lnTo>
                  <a:cubicBezTo>
                    <a:pt x="505475" y="0"/>
                    <a:pt x="576559" y="71084"/>
                    <a:pt x="576559" y="158770"/>
                  </a:cubicBezTo>
                  <a:lnTo>
                    <a:pt x="576559" y="374760"/>
                  </a:lnTo>
                  <a:cubicBezTo>
                    <a:pt x="576559" y="462446"/>
                    <a:pt x="505475" y="533530"/>
                    <a:pt x="417789" y="533530"/>
                  </a:cubicBezTo>
                  <a:lnTo>
                    <a:pt x="158770" y="533530"/>
                  </a:lnTo>
                  <a:cubicBezTo>
                    <a:pt x="71084" y="533530"/>
                    <a:pt x="0" y="462446"/>
                    <a:pt x="0" y="374760"/>
                  </a:cubicBezTo>
                  <a:lnTo>
                    <a:pt x="0" y="158770"/>
                  </a:lnTo>
                  <a:cubicBezTo>
                    <a:pt x="0" y="71084"/>
                    <a:pt x="71084" y="0"/>
                    <a:pt x="15877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50000">
                  <a:srgbClr val="32032F">
                    <a:alpha val="100000"/>
                  </a:srgbClr>
                </a:gs>
                <a:gs pos="100000">
                  <a:srgbClr val="911896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576559" cy="5906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447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238646" y="2234723"/>
            <a:ext cx="1336921" cy="1237146"/>
            <a:chOff x="0" y="0"/>
            <a:chExt cx="576559" cy="53353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76559" cy="533530"/>
            </a:xfrm>
            <a:custGeom>
              <a:avLst/>
              <a:gdLst/>
              <a:ahLst/>
              <a:cxnLst/>
              <a:rect l="l" t="t" r="r" b="b"/>
              <a:pathLst>
                <a:path w="576559" h="533530">
                  <a:moveTo>
                    <a:pt x="158770" y="0"/>
                  </a:moveTo>
                  <a:lnTo>
                    <a:pt x="417789" y="0"/>
                  </a:lnTo>
                  <a:cubicBezTo>
                    <a:pt x="505475" y="0"/>
                    <a:pt x="576559" y="71084"/>
                    <a:pt x="576559" y="158770"/>
                  </a:cubicBezTo>
                  <a:lnTo>
                    <a:pt x="576559" y="374760"/>
                  </a:lnTo>
                  <a:cubicBezTo>
                    <a:pt x="576559" y="462446"/>
                    <a:pt x="505475" y="533530"/>
                    <a:pt x="417789" y="533530"/>
                  </a:cubicBezTo>
                  <a:lnTo>
                    <a:pt x="158770" y="533530"/>
                  </a:lnTo>
                  <a:cubicBezTo>
                    <a:pt x="71084" y="533530"/>
                    <a:pt x="0" y="462446"/>
                    <a:pt x="0" y="374760"/>
                  </a:cubicBezTo>
                  <a:lnTo>
                    <a:pt x="0" y="158770"/>
                  </a:lnTo>
                  <a:cubicBezTo>
                    <a:pt x="0" y="71084"/>
                    <a:pt x="71084" y="0"/>
                    <a:pt x="15877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50000">
                  <a:srgbClr val="32032F">
                    <a:alpha val="100000"/>
                  </a:srgbClr>
                </a:gs>
                <a:gs pos="100000">
                  <a:srgbClr val="911896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576559" cy="5906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447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916162" y="7818105"/>
            <a:ext cx="1336921" cy="1237146"/>
            <a:chOff x="0" y="0"/>
            <a:chExt cx="576559" cy="5335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76559" cy="533530"/>
            </a:xfrm>
            <a:custGeom>
              <a:avLst/>
              <a:gdLst/>
              <a:ahLst/>
              <a:cxnLst/>
              <a:rect l="l" t="t" r="r" b="b"/>
              <a:pathLst>
                <a:path w="576559" h="533530">
                  <a:moveTo>
                    <a:pt x="158770" y="0"/>
                  </a:moveTo>
                  <a:lnTo>
                    <a:pt x="417789" y="0"/>
                  </a:lnTo>
                  <a:cubicBezTo>
                    <a:pt x="505475" y="0"/>
                    <a:pt x="576559" y="71084"/>
                    <a:pt x="576559" y="158770"/>
                  </a:cubicBezTo>
                  <a:lnTo>
                    <a:pt x="576559" y="374760"/>
                  </a:lnTo>
                  <a:cubicBezTo>
                    <a:pt x="576559" y="462446"/>
                    <a:pt x="505475" y="533530"/>
                    <a:pt x="417789" y="533530"/>
                  </a:cubicBezTo>
                  <a:lnTo>
                    <a:pt x="158770" y="533530"/>
                  </a:lnTo>
                  <a:cubicBezTo>
                    <a:pt x="71084" y="533530"/>
                    <a:pt x="0" y="462446"/>
                    <a:pt x="0" y="374760"/>
                  </a:cubicBezTo>
                  <a:lnTo>
                    <a:pt x="0" y="158770"/>
                  </a:lnTo>
                  <a:cubicBezTo>
                    <a:pt x="0" y="71084"/>
                    <a:pt x="71084" y="0"/>
                    <a:pt x="15877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50000">
                  <a:srgbClr val="32032F">
                    <a:alpha val="100000"/>
                  </a:srgbClr>
                </a:gs>
                <a:gs pos="100000">
                  <a:srgbClr val="911896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576559" cy="5906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447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1352100" y="2478672"/>
            <a:ext cx="1028004" cy="792498"/>
          </a:xfrm>
          <a:custGeom>
            <a:avLst/>
            <a:gdLst/>
            <a:ahLst/>
            <a:cxnLst/>
            <a:rect l="l" t="t" r="r" b="b"/>
            <a:pathLst>
              <a:path w="1087346" h="838245">
                <a:moveTo>
                  <a:pt x="0" y="0"/>
                </a:moveTo>
                <a:lnTo>
                  <a:pt x="1087346" y="0"/>
                </a:lnTo>
                <a:lnTo>
                  <a:pt x="1087346" y="838245"/>
                </a:lnTo>
                <a:lnTo>
                  <a:pt x="0" y="838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0360506" y="2420853"/>
            <a:ext cx="1106503" cy="885202"/>
          </a:xfrm>
          <a:custGeom>
            <a:avLst/>
            <a:gdLst/>
            <a:ahLst/>
            <a:cxnLst/>
            <a:rect l="l" t="t" r="r" b="b"/>
            <a:pathLst>
              <a:path w="1170375" h="936300">
                <a:moveTo>
                  <a:pt x="0" y="0"/>
                </a:moveTo>
                <a:lnTo>
                  <a:pt x="1170376" y="0"/>
                </a:lnTo>
                <a:lnTo>
                  <a:pt x="1170376" y="936300"/>
                </a:lnTo>
                <a:lnTo>
                  <a:pt x="0" y="936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6153421" y="8002597"/>
            <a:ext cx="888302" cy="888302"/>
          </a:xfrm>
          <a:custGeom>
            <a:avLst/>
            <a:gdLst/>
            <a:ahLst/>
            <a:cxnLst/>
            <a:rect l="l" t="t" r="r" b="b"/>
            <a:pathLst>
              <a:path w="939579" h="939579">
                <a:moveTo>
                  <a:pt x="0" y="0"/>
                </a:moveTo>
                <a:lnTo>
                  <a:pt x="939579" y="0"/>
                </a:lnTo>
                <a:lnTo>
                  <a:pt x="939579" y="939579"/>
                </a:lnTo>
                <a:lnTo>
                  <a:pt x="0" y="9395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TextBox 19"/>
          <p:cNvSpPr txBox="1"/>
          <p:nvPr/>
        </p:nvSpPr>
        <p:spPr>
          <a:xfrm>
            <a:off x="926101" y="1421771"/>
            <a:ext cx="7780480" cy="651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5736"/>
              </a:lnSpc>
              <a:spcBef>
                <a:spcPct val="0"/>
              </a:spcBef>
            </a:pPr>
            <a:r>
              <a:rPr lang="en-US" sz="3200" b="1" dirty="0"/>
              <a:t>System Architecture &amp; Internal Structure</a:t>
            </a:r>
            <a:endParaRPr lang="en-US" sz="1200" b="1" spc="279" dirty="0">
              <a:solidFill>
                <a:srgbClr val="000000"/>
              </a:solidFill>
              <a:latin typeface="HK Modular"/>
              <a:ea typeface="HK Modular"/>
              <a:cs typeface="HK Modular"/>
              <a:sym typeface="HK Modular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0A4B63-8A86-A2C2-1293-8776A386226D}"/>
              </a:ext>
            </a:extLst>
          </p:cNvPr>
          <p:cNvSpPr txBox="1"/>
          <p:nvPr/>
        </p:nvSpPr>
        <p:spPr>
          <a:xfrm>
            <a:off x="2703619" y="2099111"/>
            <a:ext cx="583078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HK Grotesk" panose="020B0604020202020204" charset="0"/>
              </a:rPr>
              <a:t>Modular script-based structure (Python)</a:t>
            </a:r>
            <a:br>
              <a:rPr lang="en-US" sz="2400" b="1" dirty="0">
                <a:latin typeface="HK Grotesk" panose="020B0604020202020204" charset="0"/>
              </a:rPr>
            </a:br>
            <a:r>
              <a:rPr lang="en-US" sz="2400" b="1" dirty="0">
                <a:latin typeface="HK Grotesk" panose="020B0604020202020204" charset="0"/>
              </a:rPr>
              <a:t>Facial detection via </a:t>
            </a:r>
            <a:r>
              <a:rPr lang="en-US" sz="2400" b="1" dirty="0" err="1">
                <a:latin typeface="HK Grotesk" panose="020B0604020202020204" charset="0"/>
              </a:rPr>
              <a:t>MediaPipe</a:t>
            </a:r>
            <a:r>
              <a:rPr lang="en-US" sz="2400" b="1" dirty="0">
                <a:latin typeface="HK Grotesk" panose="020B0604020202020204" charset="0"/>
              </a:rPr>
              <a:t> (EAR/MAR calculations).</a:t>
            </a:r>
          </a:p>
          <a:p>
            <a:r>
              <a:rPr lang="en-US" sz="2400" b="1" dirty="0">
                <a:latin typeface="HK Grotesk" panose="020B0604020202020204" charset="0"/>
              </a:rPr>
              <a:t>Data Flow: Camera → Landmark Detector → EAR/MAR → Threshold/Model → Alarm.</a:t>
            </a:r>
          </a:p>
          <a:p>
            <a:r>
              <a:rPr lang="en-US" sz="2400" b="1" dirty="0">
                <a:latin typeface="HK Grotesk" panose="020B0604020202020204" charset="0"/>
              </a:rPr>
              <a:t>Acceptance tests simulate frame capture, processing, and alert triggering.</a:t>
            </a:r>
          </a:p>
          <a:p>
            <a:r>
              <a:rPr lang="en-US" sz="2400" b="1" dirty="0">
                <a:latin typeface="HK Grotesk" panose="020B0604020202020204" charset="0"/>
              </a:rPr>
              <a:t>Class-like modular division: EAR.py, MAR.py, tflite_inference.py, soundLog.py</a:t>
            </a:r>
          </a:p>
          <a:p>
            <a:endParaRPr lang="en-US" sz="2400" b="1" dirty="0">
              <a:latin typeface="HK Grotesk" panose="020B060402020202020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7FC12F-37CD-730F-9A31-F0CCBB4AC443}"/>
              </a:ext>
            </a:extLst>
          </p:cNvPr>
          <p:cNvSpPr txBox="1"/>
          <p:nvPr/>
        </p:nvSpPr>
        <p:spPr>
          <a:xfrm>
            <a:off x="9951720" y="1419290"/>
            <a:ext cx="86449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Code Flow &amp; Control Logic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716F84-A482-4B49-3129-316FBD1EFBD9}"/>
              </a:ext>
            </a:extLst>
          </p:cNvPr>
          <p:cNvSpPr txBox="1"/>
          <p:nvPr/>
        </p:nvSpPr>
        <p:spPr>
          <a:xfrm>
            <a:off x="5659716" y="6819704"/>
            <a:ext cx="86449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Alarm &amp; Logging Mechanism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A8D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2699148" y="965482"/>
            <a:ext cx="2987836" cy="2884620"/>
          </a:xfrm>
          <a:custGeom>
            <a:avLst/>
            <a:gdLst/>
            <a:ahLst/>
            <a:cxnLst/>
            <a:rect l="l" t="t" r="r" b="b"/>
            <a:pathLst>
              <a:path w="2987836" h="2884620">
                <a:moveTo>
                  <a:pt x="0" y="0"/>
                </a:moveTo>
                <a:lnTo>
                  <a:pt x="2987836" y="0"/>
                </a:lnTo>
                <a:lnTo>
                  <a:pt x="2987836" y="2884620"/>
                </a:lnTo>
                <a:lnTo>
                  <a:pt x="0" y="28846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425134" y="1289047"/>
            <a:ext cx="5535862" cy="839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81"/>
              </a:lnSpc>
              <a:spcBef>
                <a:spcPct val="0"/>
              </a:spcBef>
            </a:pPr>
            <a:r>
              <a:rPr lang="en-US" sz="6000" dirty="0">
                <a:latin typeface="+mj-lt"/>
              </a:rPr>
              <a:t>Hardware-Ready Design</a:t>
            </a:r>
            <a:endParaRPr lang="en-US" sz="2461" dirty="0">
              <a:solidFill>
                <a:srgbClr val="000000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209800" y="2443267"/>
            <a:ext cx="5785633" cy="4235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System runs on any PC or microcontroller with camera input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• Compatible with ESP32-CAM,</a:t>
            </a:r>
            <a:r>
              <a:rPr kumimoji="0" lang="ar-SY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	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Raspberry Pi, or laptops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• Offline: No internet required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• Thresholds and model can be </a:t>
            </a:r>
            <a:r>
              <a:rPr kumimoji="0" lang="ar-SY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tuned based on hardware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336969" y="1289047"/>
            <a:ext cx="4528097" cy="839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81"/>
              </a:lnSpc>
              <a:spcBef>
                <a:spcPct val="0"/>
              </a:spcBef>
            </a:pPr>
            <a:r>
              <a:rPr lang="en-US" sz="6000" dirty="0">
                <a:latin typeface="+mj-lt"/>
              </a:rPr>
              <a:t>Testing and Results</a:t>
            </a:r>
            <a:endParaRPr lang="en-US" sz="2461" dirty="0">
              <a:solidFill>
                <a:srgbClr val="000000"/>
              </a:solidFill>
              <a:latin typeface="+mj-lt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336969" y="2166929"/>
            <a:ext cx="5785633" cy="4235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Real-time EAR/MAR and state displayed on frame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• System logs when DROWSY state </a:t>
            </a:r>
            <a:r>
              <a:rPr kumimoji="0" lang="ar-SY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detected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• Visual FPS and EAR/MAR shown </a:t>
            </a:r>
            <a:r>
              <a:rPr kumimoji="0" lang="ar-SY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user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• Tested under various lighting and </a:t>
            </a:r>
            <a:r>
              <a:rPr kumimoji="0" lang="ar-SY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motion conditions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A8DFF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55989" y="2424973"/>
            <a:ext cx="1414095" cy="1308560"/>
            <a:chOff x="0" y="0"/>
            <a:chExt cx="576559" cy="5335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6559" cy="533530"/>
            </a:xfrm>
            <a:custGeom>
              <a:avLst/>
              <a:gdLst/>
              <a:ahLst/>
              <a:cxnLst/>
              <a:rect l="l" t="t" r="r" b="b"/>
              <a:pathLst>
                <a:path w="576559" h="533530">
                  <a:moveTo>
                    <a:pt x="158770" y="0"/>
                  </a:moveTo>
                  <a:lnTo>
                    <a:pt x="417789" y="0"/>
                  </a:lnTo>
                  <a:cubicBezTo>
                    <a:pt x="505475" y="0"/>
                    <a:pt x="576559" y="71084"/>
                    <a:pt x="576559" y="158770"/>
                  </a:cubicBezTo>
                  <a:lnTo>
                    <a:pt x="576559" y="374760"/>
                  </a:lnTo>
                  <a:cubicBezTo>
                    <a:pt x="576559" y="462446"/>
                    <a:pt x="505475" y="533530"/>
                    <a:pt x="417789" y="533530"/>
                  </a:cubicBezTo>
                  <a:lnTo>
                    <a:pt x="158770" y="533530"/>
                  </a:lnTo>
                  <a:cubicBezTo>
                    <a:pt x="71084" y="533530"/>
                    <a:pt x="0" y="462446"/>
                    <a:pt x="0" y="374760"/>
                  </a:cubicBezTo>
                  <a:lnTo>
                    <a:pt x="0" y="158770"/>
                  </a:lnTo>
                  <a:cubicBezTo>
                    <a:pt x="0" y="71084"/>
                    <a:pt x="71084" y="0"/>
                    <a:pt x="15877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50000">
                  <a:srgbClr val="32032F">
                    <a:alpha val="100000"/>
                  </a:srgbClr>
                </a:gs>
                <a:gs pos="100000">
                  <a:srgbClr val="911896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576559" cy="5906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727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305074" y="5969919"/>
            <a:ext cx="1414095" cy="1308560"/>
            <a:chOff x="0" y="0"/>
            <a:chExt cx="576559" cy="5335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76559" cy="533530"/>
            </a:xfrm>
            <a:custGeom>
              <a:avLst/>
              <a:gdLst/>
              <a:ahLst/>
              <a:cxnLst/>
              <a:rect l="l" t="t" r="r" b="b"/>
              <a:pathLst>
                <a:path w="576559" h="533530">
                  <a:moveTo>
                    <a:pt x="158770" y="0"/>
                  </a:moveTo>
                  <a:lnTo>
                    <a:pt x="417789" y="0"/>
                  </a:lnTo>
                  <a:cubicBezTo>
                    <a:pt x="505475" y="0"/>
                    <a:pt x="576559" y="71084"/>
                    <a:pt x="576559" y="158770"/>
                  </a:cubicBezTo>
                  <a:lnTo>
                    <a:pt x="576559" y="374760"/>
                  </a:lnTo>
                  <a:cubicBezTo>
                    <a:pt x="576559" y="462446"/>
                    <a:pt x="505475" y="533530"/>
                    <a:pt x="417789" y="533530"/>
                  </a:cubicBezTo>
                  <a:lnTo>
                    <a:pt x="158770" y="533530"/>
                  </a:lnTo>
                  <a:cubicBezTo>
                    <a:pt x="71084" y="533530"/>
                    <a:pt x="0" y="462446"/>
                    <a:pt x="0" y="374760"/>
                  </a:cubicBezTo>
                  <a:lnTo>
                    <a:pt x="0" y="158770"/>
                  </a:lnTo>
                  <a:cubicBezTo>
                    <a:pt x="0" y="71084"/>
                    <a:pt x="71084" y="0"/>
                    <a:pt x="15877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50000">
                  <a:srgbClr val="32032F">
                    <a:alpha val="100000"/>
                  </a:srgbClr>
                </a:gs>
                <a:gs pos="100000">
                  <a:srgbClr val="911896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576559" cy="5906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727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773766" y="1124504"/>
            <a:ext cx="5224881" cy="8037993"/>
            <a:chOff x="0" y="0"/>
            <a:chExt cx="809471" cy="124529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09471" cy="1245295"/>
            </a:xfrm>
            <a:custGeom>
              <a:avLst/>
              <a:gdLst/>
              <a:ahLst/>
              <a:cxnLst/>
              <a:rect l="l" t="t" r="r" b="b"/>
              <a:pathLst>
                <a:path w="809471" h="1245295">
                  <a:moveTo>
                    <a:pt x="87423" y="0"/>
                  </a:moveTo>
                  <a:lnTo>
                    <a:pt x="722048" y="0"/>
                  </a:lnTo>
                  <a:cubicBezTo>
                    <a:pt x="770330" y="0"/>
                    <a:pt x="809471" y="39140"/>
                    <a:pt x="809471" y="87423"/>
                  </a:cubicBezTo>
                  <a:lnTo>
                    <a:pt x="809471" y="1157873"/>
                  </a:lnTo>
                  <a:cubicBezTo>
                    <a:pt x="809471" y="1181059"/>
                    <a:pt x="800260" y="1203295"/>
                    <a:pt x="783865" y="1219690"/>
                  </a:cubicBezTo>
                  <a:cubicBezTo>
                    <a:pt x="767470" y="1236085"/>
                    <a:pt x="745234" y="1245295"/>
                    <a:pt x="722048" y="1245295"/>
                  </a:cubicBezTo>
                  <a:lnTo>
                    <a:pt x="87423" y="1245295"/>
                  </a:lnTo>
                  <a:cubicBezTo>
                    <a:pt x="64237" y="1245295"/>
                    <a:pt x="42000" y="1236085"/>
                    <a:pt x="25606" y="1219690"/>
                  </a:cubicBezTo>
                  <a:cubicBezTo>
                    <a:pt x="9211" y="1203295"/>
                    <a:pt x="0" y="1181059"/>
                    <a:pt x="0" y="1157873"/>
                  </a:cubicBezTo>
                  <a:lnTo>
                    <a:pt x="0" y="87423"/>
                  </a:lnTo>
                  <a:cubicBezTo>
                    <a:pt x="0" y="64237"/>
                    <a:pt x="9211" y="42000"/>
                    <a:pt x="25606" y="25606"/>
                  </a:cubicBezTo>
                  <a:cubicBezTo>
                    <a:pt x="42000" y="9211"/>
                    <a:pt x="64237" y="0"/>
                    <a:pt x="87423" y="0"/>
                  </a:cubicBezTo>
                  <a:close/>
                </a:path>
              </a:pathLst>
            </a:custGeom>
            <a:blipFill>
              <a:blip r:embed="rId2"/>
              <a:stretch>
                <a:fillRect l="-108115" r="-22645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8700" y="1088284"/>
            <a:ext cx="9864642" cy="805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736"/>
              </a:lnSpc>
              <a:spcBef>
                <a:spcPct val="0"/>
              </a:spcBef>
            </a:pPr>
            <a:r>
              <a:rPr lang="en-US" sz="8000" dirty="0"/>
              <a:t>Conclusion</a:t>
            </a:r>
            <a:endParaRPr lang="en-US" sz="3724" spc="279" dirty="0">
              <a:solidFill>
                <a:srgbClr val="000000"/>
              </a:solidFill>
              <a:latin typeface="HK Modular"/>
              <a:ea typeface="HK Modular"/>
              <a:cs typeface="HK Modular"/>
              <a:sym typeface="HK Modular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964517" y="2463073"/>
            <a:ext cx="3783457" cy="842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7"/>
              </a:lnSpc>
            </a:pPr>
            <a:r>
              <a:rPr lang="en-US" sz="4000" b="1" dirty="0"/>
              <a:t>Challenges &amp; Improvements</a:t>
            </a:r>
            <a:endParaRPr lang="en-US" sz="1600" b="1" dirty="0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772818" y="5539108"/>
            <a:ext cx="3783457" cy="814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7"/>
              </a:lnSpc>
            </a:pPr>
            <a:r>
              <a:rPr lang="en-US" sz="4000" b="1" dirty="0"/>
              <a:t>Deployment Readiness</a:t>
            </a:r>
            <a:endParaRPr lang="en-US" sz="3600" b="1" dirty="0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876800" y="3333827"/>
            <a:ext cx="6294385" cy="1809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Camera quality impacts detection reliability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• Threshold values are tunable per environment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203336" y="6583747"/>
            <a:ext cx="6294385" cy="1465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System is modular and fully functional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• Easily deployable on multiple </a:t>
            </a:r>
            <a:r>
              <a:rPr kumimoji="0" lang="ar-SY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platforms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• Accurate, lightweight, and real-time</a:t>
            </a:r>
          </a:p>
        </p:txBody>
      </p:sp>
      <p:sp>
        <p:nvSpPr>
          <p:cNvPr id="15" name="Freeform 15"/>
          <p:cNvSpPr/>
          <p:nvPr/>
        </p:nvSpPr>
        <p:spPr>
          <a:xfrm>
            <a:off x="2417852" y="2634068"/>
            <a:ext cx="890370" cy="890370"/>
          </a:xfrm>
          <a:custGeom>
            <a:avLst/>
            <a:gdLst/>
            <a:ahLst/>
            <a:cxnLst/>
            <a:rect l="l" t="t" r="r" b="b"/>
            <a:pathLst>
              <a:path w="890370" h="890370">
                <a:moveTo>
                  <a:pt x="0" y="0"/>
                </a:moveTo>
                <a:lnTo>
                  <a:pt x="890370" y="0"/>
                </a:lnTo>
                <a:lnTo>
                  <a:pt x="890370" y="890370"/>
                </a:lnTo>
                <a:lnTo>
                  <a:pt x="0" y="8903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2584081" y="6115727"/>
            <a:ext cx="856081" cy="1016943"/>
          </a:xfrm>
          <a:custGeom>
            <a:avLst/>
            <a:gdLst/>
            <a:ahLst/>
            <a:cxnLst/>
            <a:rect l="l" t="t" r="r" b="b"/>
            <a:pathLst>
              <a:path w="856081" h="1016943">
                <a:moveTo>
                  <a:pt x="0" y="0"/>
                </a:moveTo>
                <a:lnTo>
                  <a:pt x="856081" y="0"/>
                </a:lnTo>
                <a:lnTo>
                  <a:pt x="856081" y="1016943"/>
                </a:lnTo>
                <a:lnTo>
                  <a:pt x="0" y="101694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A8D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53408" y="1273472"/>
            <a:ext cx="6436179" cy="7899787"/>
            <a:chOff x="0" y="0"/>
            <a:chExt cx="2624176" cy="32209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24176" cy="3220922"/>
            </a:xfrm>
            <a:custGeom>
              <a:avLst/>
              <a:gdLst/>
              <a:ahLst/>
              <a:cxnLst/>
              <a:rect l="l" t="t" r="r" b="b"/>
              <a:pathLst>
                <a:path w="2624176" h="3220922">
                  <a:moveTo>
                    <a:pt x="34883" y="0"/>
                  </a:moveTo>
                  <a:lnTo>
                    <a:pt x="2589293" y="0"/>
                  </a:lnTo>
                  <a:cubicBezTo>
                    <a:pt x="2608558" y="0"/>
                    <a:pt x="2624176" y="15618"/>
                    <a:pt x="2624176" y="34883"/>
                  </a:cubicBezTo>
                  <a:lnTo>
                    <a:pt x="2624176" y="3186039"/>
                  </a:lnTo>
                  <a:cubicBezTo>
                    <a:pt x="2624176" y="3205304"/>
                    <a:pt x="2608558" y="3220922"/>
                    <a:pt x="2589293" y="3220922"/>
                  </a:cubicBezTo>
                  <a:lnTo>
                    <a:pt x="34883" y="3220922"/>
                  </a:lnTo>
                  <a:cubicBezTo>
                    <a:pt x="25632" y="3220922"/>
                    <a:pt x="16759" y="3217247"/>
                    <a:pt x="10217" y="3210705"/>
                  </a:cubicBezTo>
                  <a:cubicBezTo>
                    <a:pt x="3675" y="3204163"/>
                    <a:pt x="0" y="3195290"/>
                    <a:pt x="0" y="3186039"/>
                  </a:cubicBezTo>
                  <a:lnTo>
                    <a:pt x="0" y="34883"/>
                  </a:lnTo>
                  <a:cubicBezTo>
                    <a:pt x="0" y="15618"/>
                    <a:pt x="15618" y="0"/>
                    <a:pt x="3488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50000">
                  <a:srgbClr val="32032F">
                    <a:alpha val="100000"/>
                  </a:srgbClr>
                </a:gs>
                <a:gs pos="100000">
                  <a:srgbClr val="911896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624176" cy="32780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447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8818286" y="2253420"/>
            <a:ext cx="8441013" cy="683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908"/>
              </a:lnSpc>
              <a:spcBef>
                <a:spcPct val="0"/>
              </a:spcBef>
            </a:pPr>
            <a:r>
              <a:rPr lang="en-US" sz="6600" dirty="0"/>
              <a:t>Thank You!</a:t>
            </a:r>
            <a:endParaRPr lang="en-US" sz="3187" spc="239" dirty="0">
              <a:solidFill>
                <a:srgbClr val="000000"/>
              </a:solidFill>
              <a:latin typeface="HK Modular"/>
              <a:ea typeface="HK Modular"/>
              <a:cs typeface="HK Modular"/>
              <a:sym typeface="HK Modular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D5B4BC-C651-776D-4A3B-F99EB3E0904E}"/>
              </a:ext>
            </a:extLst>
          </p:cNvPr>
          <p:cNvSpPr txBox="1"/>
          <p:nvPr/>
        </p:nvSpPr>
        <p:spPr>
          <a:xfrm>
            <a:off x="9177867" y="2936877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• Presentation, demo, and report are fully complete.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3FFAD1-2EEE-EF11-6D7E-BD544E3EC86A}"/>
              </a:ext>
            </a:extLst>
          </p:cNvPr>
          <p:cNvSpPr txBox="1"/>
          <p:nvPr/>
        </p:nvSpPr>
        <p:spPr>
          <a:xfrm>
            <a:off x="8428692" y="4143554"/>
            <a:ext cx="92202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+mj-lt"/>
              </a:rPr>
              <a:t>PRESENTED BY: </a:t>
            </a:r>
          </a:p>
          <a:p>
            <a:pPr algn="ctr"/>
            <a:r>
              <a:rPr lang="en-US" sz="2800" b="1" dirty="0">
                <a:latin typeface="+mj-lt"/>
              </a:rPr>
              <a:t>KHALED ALREFAI</a:t>
            </a:r>
          </a:p>
          <a:p>
            <a:pPr algn="ctr"/>
            <a:r>
              <a:rPr lang="en-US" sz="2800" b="1" dirty="0">
                <a:latin typeface="+mj-lt"/>
              </a:rPr>
              <a:t>220212334</a:t>
            </a:r>
            <a:br>
              <a:rPr lang="en-US" sz="2800" b="1" dirty="0">
                <a:latin typeface="+mj-lt"/>
              </a:rPr>
            </a:br>
            <a:endParaRPr lang="en-US" sz="2800" b="1" dirty="0">
              <a:latin typeface="+mj-lt"/>
            </a:endParaRPr>
          </a:p>
          <a:p>
            <a:pPr algn="ctr"/>
            <a:r>
              <a:rPr lang="en-US" sz="2800" b="1" dirty="0">
                <a:latin typeface="+mj-lt"/>
              </a:rPr>
              <a:t>SUPERVISOR: </a:t>
            </a:r>
          </a:p>
          <a:p>
            <a:pPr algn="ctr"/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ASST. </a:t>
            </a:r>
            <a:r>
              <a:rPr lang="en-US" sz="2800" b="1" dirty="0">
                <a:latin typeface="+mj-lt"/>
              </a:rPr>
              <a:t>PROF. EMEL KOÇ</a:t>
            </a:r>
          </a:p>
          <a:p>
            <a:pPr algn="ctr"/>
            <a:endParaRPr lang="en-US" sz="2800" b="1" dirty="0">
              <a:latin typeface="+mj-lt"/>
            </a:endParaRPr>
          </a:p>
          <a:p>
            <a:pPr algn="ctr"/>
            <a:r>
              <a:rPr lang="en-US" sz="2800" b="1" dirty="0">
                <a:latin typeface="+mj-lt"/>
              </a:rPr>
              <a:t>COMPUTER ENGINEERING.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484</Words>
  <Application>Microsoft Office PowerPoint</Application>
  <PresentationFormat>Custom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HGMaruGothicMPRO</vt:lpstr>
      <vt:lpstr>Mina</vt:lpstr>
      <vt:lpstr>HK Modular</vt:lpstr>
      <vt:lpstr>Arial</vt:lpstr>
      <vt:lpstr>HK Grotesk</vt:lpstr>
      <vt:lpstr>Archivo Black</vt:lpstr>
      <vt:lpstr>Calibri</vt:lpstr>
      <vt:lpstr>High Tower Text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Purple Gradient Modern Elegant Technology Keynote Presentation</dc:title>
  <dc:creator>KALD ALRFAEE</dc:creator>
  <cp:lastModifiedBy>KALD ALRFAEE</cp:lastModifiedBy>
  <cp:revision>2</cp:revision>
  <dcterms:created xsi:type="dcterms:W3CDTF">2006-08-16T00:00:00Z</dcterms:created>
  <dcterms:modified xsi:type="dcterms:W3CDTF">2025-05-14T06:30:25Z</dcterms:modified>
  <dc:identifier>DAGnZNR_KxU</dc:identifier>
</cp:coreProperties>
</file>