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5"/>
  </p:notesMasterIdLst>
  <p:sldIdLst>
    <p:sldId id="256" r:id="rId2"/>
    <p:sldId id="281" r:id="rId3"/>
    <p:sldId id="282" r:id="rId4"/>
    <p:sldId id="269" r:id="rId5"/>
    <p:sldId id="260" r:id="rId6"/>
    <p:sldId id="284" r:id="rId7"/>
    <p:sldId id="283" r:id="rId8"/>
    <p:sldId id="286" r:id="rId9"/>
    <p:sldId id="287" r:id="rId10"/>
    <p:sldId id="288" r:id="rId11"/>
    <p:sldId id="266" r:id="rId12"/>
    <p:sldId id="267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AEA3"/>
    <a:srgbClr val="F177BC"/>
    <a:srgbClr val="F494CA"/>
    <a:srgbClr val="365783"/>
    <a:srgbClr val="081DB8"/>
    <a:srgbClr val="69A2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4" autoAdjust="0"/>
    <p:restoredTop sz="94622" autoAdjust="0"/>
  </p:normalViewPr>
  <p:slideViewPr>
    <p:cSldViewPr snapToGrid="0">
      <p:cViewPr>
        <p:scale>
          <a:sx n="75" d="100"/>
          <a:sy n="75" d="100"/>
        </p:scale>
        <p:origin x="103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A6B18-29D3-4611-AEDD-8FA7FF56D90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164A7-C239-408D-B34F-5E21C3C19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0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164A7-C239-408D-B34F-5E21C3C19B7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32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30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3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8969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153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1582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073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764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58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4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50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14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57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01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78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BD9D-9B77-40FF-BFE0-343CE1E70E5F}" type="datetimeFigureOut">
              <a:rPr lang="en-IN" smtClean="0"/>
              <a:t>27-04-2025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90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3BD9D-9B77-40FF-BFE0-343CE1E70E5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682CC9E-5EF3-41E9-B1BD-385C117B29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587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498716" y="167659"/>
            <a:ext cx="5194569" cy="686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Project Sales </a:t>
            </a:r>
            <a:r>
              <a:rPr lang="en-US" sz="3200" b="1" i="1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en-US" sz="3200" b="1" i="1" u="sng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ashboard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2" t="12702" r="12141" b="7094"/>
          <a:stretch/>
        </p:blipFill>
        <p:spPr>
          <a:xfrm>
            <a:off x="871670" y="1021405"/>
            <a:ext cx="9887485" cy="5566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87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35425" y="4601129"/>
            <a:ext cx="70698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Purpose: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Geographical view of sales performance to recognize high-performing cities like New Delhi, Chandigarh, etc.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2999" y="631693"/>
            <a:ext cx="7343776" cy="649969"/>
          </a:xfrm>
          <a:prstGeom prst="rect">
            <a:avLst/>
          </a:prstGeom>
          <a:gradFill>
            <a:gsLst>
              <a:gs pos="0">
                <a:srgbClr val="0070C0">
                  <a:alpha val="13000"/>
                </a:srgbClr>
              </a:gs>
              <a:gs pos="50000">
                <a:srgbClr val="0070C0">
                  <a:alpha val="29000"/>
                </a:srgbClr>
              </a:gs>
              <a:gs pos="100000">
                <a:srgbClr val="0070C0">
                  <a:alpha val="0"/>
                </a:srgbClr>
              </a:gs>
            </a:gsLst>
            <a:lin ang="4800000" scaled="0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Store </a:t>
            </a:r>
            <a:r>
              <a:rPr lang="en-US" sz="4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Locations</a:t>
            </a:r>
            <a:endParaRPr lang="en-US" sz="40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4752" y="190765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Chart </a:t>
            </a:r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Type: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Filled Map</a:t>
            </a:r>
            <a:b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b="1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Fields </a:t>
            </a:r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Used: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Location: City</a:t>
            </a:r>
          </a:p>
          <a:p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Size: SUM(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TotalAmount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25" y="1635255"/>
            <a:ext cx="3345122" cy="28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51865" y="2131695"/>
            <a:ext cx="10576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Coffee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dominates total sales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Affogato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and Café Mocha are best-sellers.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Payment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methods are evenly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New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Delhi is the top sales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Gender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distribution is nearly balanced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3515" y="111760"/>
            <a:ext cx="11927840" cy="1574800"/>
          </a:xfrm>
          <a:prstGeom prst="rect">
            <a:avLst/>
          </a:prstGeom>
          <a:gradFill>
            <a:gsLst>
              <a:gs pos="0">
                <a:srgbClr val="0070C0">
                  <a:alpha val="13000"/>
                </a:srgbClr>
              </a:gs>
              <a:gs pos="50000">
                <a:srgbClr val="0070C0">
                  <a:alpha val="29000"/>
                </a:srgbClr>
              </a:gs>
              <a:gs pos="100000">
                <a:srgbClr val="0070C0">
                  <a:alpha val="0"/>
                </a:srgbClr>
              </a:gs>
            </a:gsLst>
            <a:lin ang="4800000" scaled="0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Key Insights</a:t>
            </a:r>
            <a:endParaRPr lang="en-US" sz="3200" i="1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03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40105" y="2084070"/>
            <a:ext cx="8465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Power BI Coffee Shop Sales Dashboard provides a dynamic and interactive view of business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It supports strategic decision-making by offering clear insights into product trends, geographic performance, and customer demographics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040" y="111760"/>
            <a:ext cx="11927840" cy="1574800"/>
          </a:xfrm>
          <a:prstGeom prst="rect">
            <a:avLst/>
          </a:prstGeom>
          <a:gradFill>
            <a:gsLst>
              <a:gs pos="0">
                <a:srgbClr val="0070C0">
                  <a:alpha val="13000"/>
                </a:srgbClr>
              </a:gs>
              <a:gs pos="50000">
                <a:srgbClr val="0070C0">
                  <a:alpha val="29000"/>
                </a:srgbClr>
              </a:gs>
              <a:gs pos="100000">
                <a:srgbClr val="0070C0">
                  <a:alpha val="0"/>
                </a:srgbClr>
              </a:gs>
            </a:gsLst>
            <a:lin ang="4800000" scaled="0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i="1" dirty="0" smtClean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7387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7" t="12989" r="11979" b="6807"/>
          <a:stretch/>
        </p:blipFill>
        <p:spPr>
          <a:xfrm>
            <a:off x="221050" y="132080"/>
            <a:ext cx="11777909" cy="6639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476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926080" y="-199886"/>
            <a:ext cx="17145000" cy="705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IN" i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11269" y="231483"/>
            <a:ext cx="1969462" cy="706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i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Overview</a:t>
            </a:r>
            <a:endParaRPr lang="en-US" sz="3200" b="1" i="1" u="sng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8880" y="1368936"/>
            <a:ext cx="79233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coffee shop industry thrives on analyzing customer preferences, optimizing product sales, and improving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profitability.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this project, I have developed an interactive </a:t>
            </a:r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Coffee Shop Sales Dashboard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using </a:t>
            </a:r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Power BI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to visualize total revenue, best-selling products, category performance, store distribution, and customer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demographics.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This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dashboard empowers stakeholders to track business performance at a glance and identify growth opportunities across products and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926080" y="-199886"/>
            <a:ext cx="17145000" cy="705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i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93110" y="292443"/>
            <a:ext cx="3005781" cy="706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i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Dataset Details</a:t>
            </a:r>
            <a:endParaRPr lang="en-US" sz="3200" b="1" i="1" u="sng" dirty="0" smtClean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17370" y="1300357"/>
            <a:ext cx="85572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The dataset includes the following fields:</a:t>
            </a:r>
          </a:p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Product Name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–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Name of the coffee, tea, or snack item</a:t>
            </a:r>
          </a:p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Category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	–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Coffee, Tea, or Snacks</a:t>
            </a:r>
          </a:p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Store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	–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Number of store locations</a:t>
            </a:r>
          </a:p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Total Amount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–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Sales revenue</a:t>
            </a:r>
          </a:p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Payment Mode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–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Cash, Card, UPI</a:t>
            </a:r>
          </a:p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City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	–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Location of stores</a:t>
            </a:r>
          </a:p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Gender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	–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Customer demographics</a:t>
            </a:r>
          </a:p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Year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		–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Transaction year (2022, 2023, 2024)</a:t>
            </a:r>
          </a:p>
        </p:txBody>
      </p:sp>
    </p:spTree>
    <p:extLst>
      <p:ext uri="{BB962C8B-B14F-4D97-AF65-F5344CB8AC3E}">
        <p14:creationId xmlns:p14="http://schemas.microsoft.com/office/powerpoint/2010/main" val="418963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42999" y="1369816"/>
            <a:ext cx="879348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Charts: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Single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Value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Cards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Fields Used: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Total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Products	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→ 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21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Stores		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→  35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Total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Sale	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→  4M 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Purpose: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Instantly show high-level business metrics at a glance, helping stakeholders quickly assess total scale and revenue.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2999" y="631693"/>
            <a:ext cx="2514601" cy="649969"/>
          </a:xfrm>
          <a:prstGeom prst="rect">
            <a:avLst/>
          </a:prstGeom>
          <a:gradFill>
            <a:gsLst>
              <a:gs pos="0">
                <a:srgbClr val="0070C0">
                  <a:alpha val="13000"/>
                </a:srgbClr>
              </a:gs>
              <a:gs pos="50000">
                <a:srgbClr val="0070C0">
                  <a:alpha val="29000"/>
                </a:srgbClr>
              </a:gs>
              <a:gs pos="100000">
                <a:srgbClr val="0070C0">
                  <a:alpha val="0"/>
                </a:srgbClr>
              </a:gs>
            </a:gsLst>
            <a:lin ang="4800000" scaled="0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KPI Tiles</a:t>
            </a:r>
            <a:endParaRPr lang="en-US" sz="40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931" t="7080"/>
          <a:stretch/>
        </p:blipFill>
        <p:spPr>
          <a:xfrm>
            <a:off x="1230595" y="1811711"/>
            <a:ext cx="3751603" cy="9300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198" y="1811711"/>
            <a:ext cx="2812280" cy="93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096000" y="1718547"/>
            <a:ext cx="35041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Chart Type: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Clustered Column </a:t>
            </a:r>
            <a:r>
              <a:rPr lang="en-IN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Chart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2999" y="631693"/>
            <a:ext cx="7197696" cy="649969"/>
          </a:xfrm>
          <a:prstGeom prst="rect">
            <a:avLst/>
          </a:prstGeom>
          <a:gradFill>
            <a:gsLst>
              <a:gs pos="0">
                <a:srgbClr val="0070C0">
                  <a:alpha val="13000"/>
                </a:srgbClr>
              </a:gs>
              <a:gs pos="50000">
                <a:srgbClr val="0070C0">
                  <a:alpha val="29000"/>
                </a:srgbClr>
              </a:gs>
              <a:gs pos="100000">
                <a:srgbClr val="0070C0">
                  <a:alpha val="0"/>
                </a:srgbClr>
              </a:gs>
            </a:gsLst>
            <a:lin ang="4800000" scaled="0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Sales by Product Name (Bar Chart)</a:t>
            </a:r>
            <a:endParaRPr lang="en-US" sz="40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569070"/>
            <a:ext cx="4753638" cy="30198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0" y="22477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Fields </a:t>
            </a:r>
            <a:r>
              <a:rPr lang="en-US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Used:</a:t>
            </a:r>
          </a:p>
          <a:p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Axis: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i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ProductName</a:t>
            </a:r>
            <a:endParaRPr lang="en-US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Values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SUM(</a:t>
            </a:r>
            <a:r>
              <a:rPr lang="en-US" i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TotalAmount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2999" y="4748802"/>
            <a:ext cx="8787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Purpose: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Highlight top-performing products. Quickly identify best-sellers like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Affogato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and Café Mocha.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18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70708" y="1909665"/>
            <a:ext cx="43646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Chart Type: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Line and Dot Combination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Chart</a:t>
            </a:r>
            <a:endParaRPr kumimoji="0" lang="en-US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2999" y="631693"/>
            <a:ext cx="7803572" cy="649969"/>
          </a:xfrm>
          <a:prstGeom prst="rect">
            <a:avLst/>
          </a:prstGeom>
          <a:gradFill>
            <a:gsLst>
              <a:gs pos="0">
                <a:srgbClr val="0070C0">
                  <a:alpha val="13000"/>
                </a:srgbClr>
              </a:gs>
              <a:gs pos="50000">
                <a:srgbClr val="0070C0">
                  <a:alpha val="29000"/>
                </a:srgbClr>
              </a:gs>
              <a:gs pos="100000">
                <a:srgbClr val="0070C0">
                  <a:alpha val="0"/>
                </a:srgbClr>
              </a:gs>
            </a:gsLst>
            <a:lin ang="4800000" scaled="0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Sales by </a:t>
            </a:r>
            <a:r>
              <a:rPr lang="en-US" sz="4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Product Name </a:t>
            </a:r>
            <a:r>
              <a:rPr lang="en-US" sz="4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US" sz="4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Category</a:t>
            </a:r>
            <a:endParaRPr lang="en-US" sz="40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0708" y="3015349"/>
            <a:ext cx="4838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Fields </a:t>
            </a:r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Used</a:t>
            </a:r>
            <a:r>
              <a:rPr lang="en-US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Axis: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ProductName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Values: SUM(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TotalAmount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Legend: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Category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28457" y="559604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Purpose: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Show how individual products perform across categories (Coffee, Snacks, Tea) for a deeper comparative analysis.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507546"/>
            <a:ext cx="4368136" cy="39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16969" y="5137986"/>
            <a:ext cx="70698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Purpose: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Understand overall revenue contribution of Coffee, Tea, and Snacks to prioritize inventory and marketing strategies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2999" y="631693"/>
            <a:ext cx="7343776" cy="649969"/>
          </a:xfrm>
          <a:prstGeom prst="rect">
            <a:avLst/>
          </a:prstGeom>
          <a:gradFill>
            <a:gsLst>
              <a:gs pos="0">
                <a:srgbClr val="0070C0">
                  <a:alpha val="13000"/>
                </a:srgbClr>
              </a:gs>
              <a:gs pos="50000">
                <a:srgbClr val="0070C0">
                  <a:alpha val="29000"/>
                </a:srgbClr>
              </a:gs>
              <a:gs pos="100000">
                <a:srgbClr val="0070C0">
                  <a:alpha val="0"/>
                </a:srgbClr>
              </a:gs>
            </a:gsLst>
            <a:lin ang="4800000" scaled="0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Sales by </a:t>
            </a:r>
            <a:r>
              <a:rPr lang="en-US" sz="4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Category</a:t>
            </a:r>
            <a:endParaRPr lang="en-US" sz="4000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48602" y="189911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Chart Type: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Vertical Bar Chart</a:t>
            </a:r>
          </a:p>
          <a:p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Fields Used:</a:t>
            </a:r>
          </a:p>
          <a:p>
            <a:endParaRPr lang="en-US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Axis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: Category</a:t>
            </a:r>
          </a:p>
          <a:p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Values: SUM(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TotalAmount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796" t="1802" r="4733"/>
          <a:stretch/>
        </p:blipFill>
        <p:spPr>
          <a:xfrm>
            <a:off x="1367327" y="1504060"/>
            <a:ext cx="2110811" cy="347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16969" y="4445423"/>
            <a:ext cx="70698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Purpose: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Visualize payment behavior among customers and balance between Cash, Card, and UPI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transactions.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2999" y="631693"/>
            <a:ext cx="7343776" cy="649969"/>
          </a:xfrm>
          <a:prstGeom prst="rect">
            <a:avLst/>
          </a:prstGeom>
          <a:gradFill>
            <a:gsLst>
              <a:gs pos="0">
                <a:srgbClr val="0070C0">
                  <a:alpha val="13000"/>
                </a:srgbClr>
              </a:gs>
              <a:gs pos="50000">
                <a:srgbClr val="0070C0">
                  <a:alpha val="29000"/>
                </a:srgbClr>
              </a:gs>
              <a:gs pos="100000">
                <a:srgbClr val="0070C0">
                  <a:alpha val="0"/>
                </a:srgbClr>
              </a:gs>
            </a:gsLst>
            <a:lin ang="4800000" scaled="0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Sales </a:t>
            </a:r>
            <a:r>
              <a:rPr lang="en-US" sz="4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by Payment Mode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5438775" y="173674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Chart </a:t>
            </a:r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Type: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Donut Chart</a:t>
            </a:r>
            <a:b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US" b="1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Fields </a:t>
            </a:r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Used: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Legend: 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PaymentMode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Values: SUM(</a:t>
            </a:r>
            <a:r>
              <a:rPr lang="en-US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TotalAmount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542074"/>
            <a:ext cx="403916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3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2999" y="4284935"/>
            <a:ext cx="70698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Purpose: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Show customer gender distribution for demographic insights and marketing segmentation.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2999" y="631693"/>
            <a:ext cx="7343776" cy="649969"/>
          </a:xfrm>
          <a:prstGeom prst="rect">
            <a:avLst/>
          </a:prstGeom>
          <a:gradFill>
            <a:gsLst>
              <a:gs pos="0">
                <a:srgbClr val="0070C0">
                  <a:alpha val="13000"/>
                </a:srgbClr>
              </a:gs>
              <a:gs pos="50000">
                <a:srgbClr val="0070C0">
                  <a:alpha val="29000"/>
                </a:srgbClr>
              </a:gs>
              <a:gs pos="100000">
                <a:srgbClr val="0070C0">
                  <a:alpha val="0"/>
                </a:srgbClr>
              </a:gs>
            </a:gsLst>
            <a:lin ang="4800000" scaled="0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Gender Distribution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438775" y="188202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Chart </a:t>
            </a:r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Type: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 Pie Chart</a:t>
            </a:r>
            <a:b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US" i="1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1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Fields </a:t>
            </a:r>
            <a:r>
              <a:rPr lang="en-US" b="1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Used:</a:t>
            </a:r>
            <a:endParaRPr lang="en-US" i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Legend: Gender</a:t>
            </a:r>
          </a:p>
          <a:p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Values: Count of </a:t>
            </a:r>
            <a:r>
              <a:rPr lang="en-US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Gender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621086"/>
            <a:ext cx="4029637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13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685</TotalTime>
  <Words>262</Words>
  <Application>Microsoft Office PowerPoint</Application>
  <PresentationFormat>Widescreen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45</cp:revision>
  <dcterms:created xsi:type="dcterms:W3CDTF">2025-04-15T05:47:46Z</dcterms:created>
  <dcterms:modified xsi:type="dcterms:W3CDTF">2025-04-27T14:27:05Z</dcterms:modified>
</cp:coreProperties>
</file>