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80" r:id="rId9"/>
    <p:sldId id="263" r:id="rId10"/>
    <p:sldId id="264" r:id="rId11"/>
    <p:sldId id="265" r:id="rId12"/>
    <p:sldId id="266" r:id="rId13"/>
    <p:sldId id="267" r:id="rId14"/>
    <p:sldId id="281" r:id="rId15"/>
    <p:sldId id="269" r:id="rId16"/>
    <p:sldId id="270" r:id="rId17"/>
    <p:sldId id="271" r:id="rId18"/>
    <p:sldId id="272" r:id="rId19"/>
    <p:sldId id="273" r:id="rId20"/>
    <p:sldId id="274" r:id="rId21"/>
    <p:sldId id="275" r:id="rId22"/>
    <p:sldId id="276" r:id="rId23"/>
    <p:sldId id="277" r:id="rId24"/>
    <p:sldId id="278" r:id="rId25"/>
    <p:sldId id="279" r:id="rId26"/>
    <p:sldId id="283" r:id="rId27"/>
    <p:sldId id="284"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102"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31B2E7-6A41-4795-A48B-6B5E9DE696C9}" type="datetimeFigureOut">
              <a:rPr lang="en-US" smtClean="0"/>
              <a:t>19/09/2018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6A760-B637-4576-BA55-3A8E42BF6E39}" type="slidenum">
              <a:rPr lang="en-US" smtClean="0"/>
              <a:t>‹#›</a:t>
            </a:fld>
            <a:endParaRPr lang="en-US"/>
          </a:p>
        </p:txBody>
      </p:sp>
    </p:spTree>
    <p:extLst>
      <p:ext uri="{BB962C8B-B14F-4D97-AF65-F5344CB8AC3E}">
        <p14:creationId xmlns:p14="http://schemas.microsoft.com/office/powerpoint/2010/main" val="1751687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6A760-B637-4576-BA55-3A8E42BF6E39}" type="slidenum">
              <a:rPr lang="en-US" smtClean="0"/>
              <a:t>13</a:t>
            </a:fld>
            <a:endParaRPr lang="en-US"/>
          </a:p>
        </p:txBody>
      </p:sp>
    </p:spTree>
    <p:extLst>
      <p:ext uri="{BB962C8B-B14F-4D97-AF65-F5344CB8AC3E}">
        <p14:creationId xmlns:p14="http://schemas.microsoft.com/office/powerpoint/2010/main" val="4236532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6A760-B637-4576-BA55-3A8E42BF6E39}" type="slidenum">
              <a:rPr lang="en-US" smtClean="0"/>
              <a:t>14</a:t>
            </a:fld>
            <a:endParaRPr lang="en-US"/>
          </a:p>
        </p:txBody>
      </p:sp>
    </p:spTree>
    <p:extLst>
      <p:ext uri="{BB962C8B-B14F-4D97-AF65-F5344CB8AC3E}">
        <p14:creationId xmlns:p14="http://schemas.microsoft.com/office/powerpoint/2010/main" val="3403349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86A760-B637-4576-BA55-3A8E42BF6E39}" type="slidenum">
              <a:rPr lang="en-US" smtClean="0"/>
              <a:t>17</a:t>
            </a:fld>
            <a:endParaRPr lang="en-US"/>
          </a:p>
        </p:txBody>
      </p:sp>
    </p:spTree>
    <p:extLst>
      <p:ext uri="{BB962C8B-B14F-4D97-AF65-F5344CB8AC3E}">
        <p14:creationId xmlns:p14="http://schemas.microsoft.com/office/powerpoint/2010/main" val="3369323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6A760-B637-4576-BA55-3A8E42BF6E39}" type="slidenum">
              <a:rPr lang="en-US" smtClean="0"/>
              <a:t>18</a:t>
            </a:fld>
            <a:endParaRPr lang="en-US"/>
          </a:p>
        </p:txBody>
      </p:sp>
    </p:spTree>
    <p:extLst>
      <p:ext uri="{BB962C8B-B14F-4D97-AF65-F5344CB8AC3E}">
        <p14:creationId xmlns:p14="http://schemas.microsoft.com/office/powerpoint/2010/main" val="2152199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6A760-B637-4576-BA55-3A8E42BF6E39}" type="slidenum">
              <a:rPr lang="en-US" smtClean="0"/>
              <a:t>21</a:t>
            </a:fld>
            <a:endParaRPr lang="en-US"/>
          </a:p>
        </p:txBody>
      </p:sp>
    </p:spTree>
    <p:extLst>
      <p:ext uri="{BB962C8B-B14F-4D97-AF65-F5344CB8AC3E}">
        <p14:creationId xmlns:p14="http://schemas.microsoft.com/office/powerpoint/2010/main" val="925741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86A760-B637-4576-BA55-3A8E42BF6E39}" type="slidenum">
              <a:rPr lang="en-US" smtClean="0"/>
              <a:t>25</a:t>
            </a:fld>
            <a:endParaRPr lang="en-US"/>
          </a:p>
        </p:txBody>
      </p:sp>
    </p:spTree>
    <p:extLst>
      <p:ext uri="{BB962C8B-B14F-4D97-AF65-F5344CB8AC3E}">
        <p14:creationId xmlns:p14="http://schemas.microsoft.com/office/powerpoint/2010/main" val="1256449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AE3A90D-5AA9-4307-99A4-319DAC28D972}" type="slidenum">
              <a:rPr lang="en-US" smtClean="0">
                <a:latin typeface="Times New Roman" panose="02020603050405020304" pitchFamily="18" charset="0"/>
              </a:rPr>
              <a:pPr/>
              <a:t>26</a:t>
            </a:fld>
            <a:endParaRPr lang="en-US" smtClean="0">
              <a:latin typeface="Times New Roman" panose="02020603050405020304" pitchFamily="18" charset="0"/>
            </a:endParaRPr>
          </a:p>
        </p:txBody>
      </p:sp>
      <p:sp>
        <p:nvSpPr>
          <p:cNvPr id="103427" name="Rectangle 2"/>
          <p:cNvSpPr>
            <a:spLocks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983067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4CB1FB-2C5A-4B4C-8AE7-B492309FF20B}" type="slidenum">
              <a:rPr lang="en-US" smtClean="0">
                <a:latin typeface="Times New Roman" panose="02020603050405020304" pitchFamily="18" charset="0"/>
              </a:rPr>
              <a:pPr/>
              <a:t>27</a:t>
            </a:fld>
            <a:endParaRPr lang="en-US" smtClean="0">
              <a:latin typeface="Times New Roman" panose="02020603050405020304" pitchFamily="18" charset="0"/>
            </a:endParaRPr>
          </a:p>
        </p:txBody>
      </p:sp>
      <p:sp>
        <p:nvSpPr>
          <p:cNvPr id="99331" name="Rectangle 2"/>
          <p:cNvSpPr>
            <a:spLocks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697889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58FCE2-6971-47B1-8A27-31196A0C1E90}" type="datetimeFigureOut">
              <a:rPr lang="en-US" smtClean="0"/>
              <a:t>19/09/2018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BD694-75F6-4E8B-860C-DA88057BBF3D}" type="slidenum">
              <a:rPr lang="en-US" smtClean="0"/>
              <a:t>‹#›</a:t>
            </a:fld>
            <a:endParaRPr lang="en-US"/>
          </a:p>
        </p:txBody>
      </p:sp>
    </p:spTree>
    <p:extLst>
      <p:ext uri="{BB962C8B-B14F-4D97-AF65-F5344CB8AC3E}">
        <p14:creationId xmlns:p14="http://schemas.microsoft.com/office/powerpoint/2010/main" val="3458247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58FCE2-6971-47B1-8A27-31196A0C1E90}" type="datetimeFigureOut">
              <a:rPr lang="en-US" smtClean="0"/>
              <a:t>19/09/2018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BD694-75F6-4E8B-860C-DA88057BBF3D}" type="slidenum">
              <a:rPr lang="en-US" smtClean="0"/>
              <a:t>‹#›</a:t>
            </a:fld>
            <a:endParaRPr lang="en-US"/>
          </a:p>
        </p:txBody>
      </p:sp>
    </p:spTree>
    <p:extLst>
      <p:ext uri="{BB962C8B-B14F-4D97-AF65-F5344CB8AC3E}">
        <p14:creationId xmlns:p14="http://schemas.microsoft.com/office/powerpoint/2010/main" val="3497630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58FCE2-6971-47B1-8A27-31196A0C1E90}" type="datetimeFigureOut">
              <a:rPr lang="en-US" smtClean="0"/>
              <a:t>19/09/2018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BD694-75F6-4E8B-860C-DA88057BBF3D}" type="slidenum">
              <a:rPr lang="en-US" smtClean="0"/>
              <a:t>‹#›</a:t>
            </a:fld>
            <a:endParaRPr lang="en-US"/>
          </a:p>
        </p:txBody>
      </p:sp>
    </p:spTree>
    <p:extLst>
      <p:ext uri="{BB962C8B-B14F-4D97-AF65-F5344CB8AC3E}">
        <p14:creationId xmlns:p14="http://schemas.microsoft.com/office/powerpoint/2010/main" val="2841247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58FCE2-6971-47B1-8A27-31196A0C1E90}" type="datetimeFigureOut">
              <a:rPr lang="en-US" smtClean="0"/>
              <a:t>19/09/2018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BD694-75F6-4E8B-860C-DA88057BBF3D}" type="slidenum">
              <a:rPr lang="en-US" smtClean="0"/>
              <a:t>‹#›</a:t>
            </a:fld>
            <a:endParaRPr lang="en-US"/>
          </a:p>
        </p:txBody>
      </p:sp>
    </p:spTree>
    <p:extLst>
      <p:ext uri="{BB962C8B-B14F-4D97-AF65-F5344CB8AC3E}">
        <p14:creationId xmlns:p14="http://schemas.microsoft.com/office/powerpoint/2010/main" val="925362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58FCE2-6971-47B1-8A27-31196A0C1E90}" type="datetimeFigureOut">
              <a:rPr lang="en-US" smtClean="0"/>
              <a:t>19/09/2018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BD694-75F6-4E8B-860C-DA88057BBF3D}" type="slidenum">
              <a:rPr lang="en-US" smtClean="0"/>
              <a:t>‹#›</a:t>
            </a:fld>
            <a:endParaRPr lang="en-US"/>
          </a:p>
        </p:txBody>
      </p:sp>
    </p:spTree>
    <p:extLst>
      <p:ext uri="{BB962C8B-B14F-4D97-AF65-F5344CB8AC3E}">
        <p14:creationId xmlns:p14="http://schemas.microsoft.com/office/powerpoint/2010/main" val="1418580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58FCE2-6971-47B1-8A27-31196A0C1E90}" type="datetimeFigureOut">
              <a:rPr lang="en-US" smtClean="0"/>
              <a:t>19/09/2018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6BD694-75F6-4E8B-860C-DA88057BBF3D}" type="slidenum">
              <a:rPr lang="en-US" smtClean="0"/>
              <a:t>‹#›</a:t>
            </a:fld>
            <a:endParaRPr lang="en-US"/>
          </a:p>
        </p:txBody>
      </p:sp>
    </p:spTree>
    <p:extLst>
      <p:ext uri="{BB962C8B-B14F-4D97-AF65-F5344CB8AC3E}">
        <p14:creationId xmlns:p14="http://schemas.microsoft.com/office/powerpoint/2010/main" val="3739456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58FCE2-6971-47B1-8A27-31196A0C1E90}" type="datetimeFigureOut">
              <a:rPr lang="en-US" smtClean="0"/>
              <a:t>19/09/2018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6BD694-75F6-4E8B-860C-DA88057BBF3D}" type="slidenum">
              <a:rPr lang="en-US" smtClean="0"/>
              <a:t>‹#›</a:t>
            </a:fld>
            <a:endParaRPr lang="en-US"/>
          </a:p>
        </p:txBody>
      </p:sp>
    </p:spTree>
    <p:extLst>
      <p:ext uri="{BB962C8B-B14F-4D97-AF65-F5344CB8AC3E}">
        <p14:creationId xmlns:p14="http://schemas.microsoft.com/office/powerpoint/2010/main" val="1537234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58FCE2-6971-47B1-8A27-31196A0C1E90}" type="datetimeFigureOut">
              <a:rPr lang="en-US" smtClean="0"/>
              <a:t>19/09/2018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6BD694-75F6-4E8B-860C-DA88057BBF3D}" type="slidenum">
              <a:rPr lang="en-US" smtClean="0"/>
              <a:t>‹#›</a:t>
            </a:fld>
            <a:endParaRPr lang="en-US"/>
          </a:p>
        </p:txBody>
      </p:sp>
    </p:spTree>
    <p:extLst>
      <p:ext uri="{BB962C8B-B14F-4D97-AF65-F5344CB8AC3E}">
        <p14:creationId xmlns:p14="http://schemas.microsoft.com/office/powerpoint/2010/main" val="1776358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58FCE2-6971-47B1-8A27-31196A0C1E90}" type="datetimeFigureOut">
              <a:rPr lang="en-US" smtClean="0"/>
              <a:t>19/09/2018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6BD694-75F6-4E8B-860C-DA88057BBF3D}" type="slidenum">
              <a:rPr lang="en-US" smtClean="0"/>
              <a:t>‹#›</a:t>
            </a:fld>
            <a:endParaRPr lang="en-US"/>
          </a:p>
        </p:txBody>
      </p:sp>
    </p:spTree>
    <p:extLst>
      <p:ext uri="{BB962C8B-B14F-4D97-AF65-F5344CB8AC3E}">
        <p14:creationId xmlns:p14="http://schemas.microsoft.com/office/powerpoint/2010/main" val="314561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58FCE2-6971-47B1-8A27-31196A0C1E90}" type="datetimeFigureOut">
              <a:rPr lang="en-US" smtClean="0"/>
              <a:t>19/09/2018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6BD694-75F6-4E8B-860C-DA88057BBF3D}" type="slidenum">
              <a:rPr lang="en-US" smtClean="0"/>
              <a:t>‹#›</a:t>
            </a:fld>
            <a:endParaRPr lang="en-US"/>
          </a:p>
        </p:txBody>
      </p:sp>
    </p:spTree>
    <p:extLst>
      <p:ext uri="{BB962C8B-B14F-4D97-AF65-F5344CB8AC3E}">
        <p14:creationId xmlns:p14="http://schemas.microsoft.com/office/powerpoint/2010/main" val="4242099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58FCE2-6971-47B1-8A27-31196A0C1E90}" type="datetimeFigureOut">
              <a:rPr lang="en-US" smtClean="0"/>
              <a:t>19/09/2018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6BD694-75F6-4E8B-860C-DA88057BBF3D}" type="slidenum">
              <a:rPr lang="en-US" smtClean="0"/>
              <a:t>‹#›</a:t>
            </a:fld>
            <a:endParaRPr lang="en-US"/>
          </a:p>
        </p:txBody>
      </p:sp>
    </p:spTree>
    <p:extLst>
      <p:ext uri="{BB962C8B-B14F-4D97-AF65-F5344CB8AC3E}">
        <p14:creationId xmlns:p14="http://schemas.microsoft.com/office/powerpoint/2010/main" val="3439544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58FCE2-6971-47B1-8A27-31196A0C1E90}" type="datetimeFigureOut">
              <a:rPr lang="en-US" smtClean="0"/>
              <a:t>19/09/2018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6BD694-75F6-4E8B-860C-DA88057BBF3D}" type="slidenum">
              <a:rPr lang="en-US" smtClean="0"/>
              <a:t>‹#›</a:t>
            </a:fld>
            <a:endParaRPr lang="en-US"/>
          </a:p>
        </p:txBody>
      </p:sp>
    </p:spTree>
    <p:extLst>
      <p:ext uri="{BB962C8B-B14F-4D97-AF65-F5344CB8AC3E}">
        <p14:creationId xmlns:p14="http://schemas.microsoft.com/office/powerpoint/2010/main" val="503670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Semaphores</a:t>
            </a:r>
            <a:br>
              <a:rPr lang="en-US" b="1" dirty="0" smtClean="0"/>
            </a:b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56249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399"/>
            <a:ext cx="10515600" cy="743631"/>
          </a:xfrm>
        </p:spPr>
        <p:txBody>
          <a:bodyPr>
            <a:noAutofit/>
          </a:bodyPr>
          <a:lstStyle/>
          <a:p>
            <a:pPr algn="ctr"/>
            <a:r>
              <a:rPr lang="en-US" sz="4000" b="1" dirty="0" smtClean="0"/>
              <a:t>Bounded Buffer Problem</a:t>
            </a:r>
            <a:r>
              <a:rPr lang="en-US" sz="2800" b="1" dirty="0" smtClean="0"/>
              <a:t/>
            </a:r>
            <a:br>
              <a:rPr lang="en-US" sz="2800" b="1" dirty="0" smtClean="0"/>
            </a:br>
            <a:endParaRPr lang="en-US" sz="2800" dirty="0"/>
          </a:p>
        </p:txBody>
      </p:sp>
      <p:sp>
        <p:nvSpPr>
          <p:cNvPr id="3" name="Content Placeholder 2"/>
          <p:cNvSpPr>
            <a:spLocks noGrp="1"/>
          </p:cNvSpPr>
          <p:nvPr>
            <p:ph idx="1"/>
          </p:nvPr>
        </p:nvSpPr>
        <p:spPr>
          <a:xfrm>
            <a:off x="272142" y="1306285"/>
            <a:ext cx="11919858" cy="3298371"/>
          </a:xfrm>
        </p:spPr>
        <p:txBody>
          <a:bodyPr/>
          <a:lstStyle/>
          <a:p>
            <a:r>
              <a:rPr lang="en-US" dirty="0"/>
              <a:t>Bounded buffer problem, which is also called </a:t>
            </a:r>
            <a:r>
              <a:rPr lang="en-US" b="1" dirty="0"/>
              <a:t>producer consumer problem</a:t>
            </a:r>
            <a:r>
              <a:rPr lang="en-US" dirty="0"/>
              <a:t>, is one of the classic problems of synchronization</a:t>
            </a:r>
            <a:r>
              <a:rPr lang="en-US" dirty="0" smtClean="0"/>
              <a:t>.</a:t>
            </a:r>
          </a:p>
          <a:p>
            <a:r>
              <a:rPr lang="en-US" dirty="0" smtClean="0"/>
              <a:t>What is the Problem Statement?</a:t>
            </a:r>
          </a:p>
          <a:p>
            <a:r>
              <a:rPr lang="en-US" dirty="0" smtClean="0"/>
              <a:t>There is a buffer of n slots and each slot is capable of storing one unit of data. There are two processes running, namely, producer and consumer, which are operating on the buffer.</a:t>
            </a:r>
          </a:p>
          <a:p>
            <a:endParaRPr lang="en-US" dirty="0"/>
          </a:p>
        </p:txBody>
      </p:sp>
    </p:spTree>
    <p:extLst>
      <p:ext uri="{BB962C8B-B14F-4D97-AF65-F5344CB8AC3E}">
        <p14:creationId xmlns:p14="http://schemas.microsoft.com/office/powerpoint/2010/main" val="3007389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960915"/>
            <a:ext cx="12115799" cy="2929392"/>
          </a:xfrm>
        </p:spPr>
        <p:txBody>
          <a:bodyPr>
            <a:normAutofit/>
          </a:bodyPr>
          <a:lstStyle/>
          <a:p>
            <a:r>
              <a:rPr lang="en-US" dirty="0" smtClean="0"/>
              <a:t>A producer tries to insert data into an empty slot of the buffer. </a:t>
            </a:r>
          </a:p>
          <a:p>
            <a:r>
              <a:rPr lang="en-US" dirty="0" smtClean="0"/>
              <a:t>A consumer tries to remove data from a filled slot in the buffer. </a:t>
            </a:r>
          </a:p>
          <a:p>
            <a:r>
              <a:rPr lang="en-US" dirty="0" smtClean="0"/>
              <a:t>As you might have guessed by now, those two processes won't produce the expected output if they are being executed concurrently. </a:t>
            </a:r>
          </a:p>
          <a:p>
            <a:r>
              <a:rPr lang="en-US" dirty="0" smtClean="0"/>
              <a:t>There needs to be a way to make the producer and consumer work in an independent manner.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 y="348343"/>
            <a:ext cx="11419114" cy="2492828"/>
          </a:xfrm>
          <a:prstGeom prst="rect">
            <a:avLst/>
          </a:prstGeom>
        </p:spPr>
      </p:pic>
    </p:spTree>
    <p:extLst>
      <p:ext uri="{BB962C8B-B14F-4D97-AF65-F5344CB8AC3E}">
        <p14:creationId xmlns:p14="http://schemas.microsoft.com/office/powerpoint/2010/main" val="1987472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486" y="245383"/>
            <a:ext cx="7903028" cy="810531"/>
          </a:xfrm>
        </p:spPr>
        <p:txBody>
          <a:bodyPr>
            <a:normAutofit fontScale="90000"/>
          </a:bodyPr>
          <a:lstStyle/>
          <a:p>
            <a:r>
              <a:rPr lang="en-US" b="1" dirty="0"/>
              <a:t>Bounded Buffer </a:t>
            </a:r>
            <a:r>
              <a:rPr lang="en-US" b="1" dirty="0" smtClean="0"/>
              <a:t>Problem</a:t>
            </a:r>
            <a:r>
              <a:rPr lang="en-US" sz="3200" b="1" dirty="0" smtClean="0"/>
              <a:t> </a:t>
            </a:r>
            <a:r>
              <a:rPr lang="en-US" b="1" dirty="0" smtClean="0"/>
              <a:t>Solution</a:t>
            </a:r>
            <a:br>
              <a:rPr lang="en-US" b="1" dirty="0" smtClean="0"/>
            </a:br>
            <a:endParaRPr lang="en-US" b="1" dirty="0"/>
          </a:p>
        </p:txBody>
      </p:sp>
      <p:sp>
        <p:nvSpPr>
          <p:cNvPr id="3" name="Content Placeholder 2"/>
          <p:cNvSpPr>
            <a:spLocks noGrp="1"/>
          </p:cNvSpPr>
          <p:nvPr>
            <p:ph idx="1"/>
          </p:nvPr>
        </p:nvSpPr>
        <p:spPr>
          <a:xfrm>
            <a:off x="315685" y="838200"/>
            <a:ext cx="11538857" cy="5606143"/>
          </a:xfrm>
        </p:spPr>
        <p:txBody>
          <a:bodyPr>
            <a:normAutofit/>
          </a:bodyPr>
          <a:lstStyle/>
          <a:p>
            <a:r>
              <a:rPr lang="en-US" sz="3200" dirty="0" smtClean="0"/>
              <a:t>One solution of this problem is to use semaphores. The semaphores which will be used here are:</a:t>
            </a:r>
          </a:p>
          <a:p>
            <a:r>
              <a:rPr lang="en-US" sz="3200" b="1" dirty="0" err="1" smtClean="0">
                <a:solidFill>
                  <a:srgbClr val="FF0000"/>
                </a:solidFill>
              </a:rPr>
              <a:t>mutex</a:t>
            </a:r>
            <a:r>
              <a:rPr lang="en-US" sz="3200" dirty="0" smtClean="0">
                <a:solidFill>
                  <a:srgbClr val="FF0000"/>
                </a:solidFill>
              </a:rPr>
              <a:t>, </a:t>
            </a:r>
            <a:r>
              <a:rPr lang="en-US" sz="3200" dirty="0" smtClean="0"/>
              <a:t>a binary semaphore which is used to acquire and release the lock.</a:t>
            </a:r>
          </a:p>
          <a:p>
            <a:r>
              <a:rPr lang="en-US" sz="3200" b="1" dirty="0" smtClean="0">
                <a:solidFill>
                  <a:srgbClr val="FF0000"/>
                </a:solidFill>
              </a:rPr>
              <a:t>empty</a:t>
            </a:r>
            <a:r>
              <a:rPr lang="en-US" sz="3200" b="1" dirty="0" smtClean="0"/>
              <a:t>, </a:t>
            </a:r>
            <a:r>
              <a:rPr lang="en-US" sz="3200" dirty="0" smtClean="0"/>
              <a:t>a counting semaphore whose initial value is the number of slots in the buffer, since, initially all slots are empty.</a:t>
            </a:r>
          </a:p>
          <a:p>
            <a:r>
              <a:rPr lang="en-US" sz="3200" b="1" dirty="0" smtClean="0">
                <a:solidFill>
                  <a:srgbClr val="FF0000"/>
                </a:solidFill>
              </a:rPr>
              <a:t>full, </a:t>
            </a:r>
            <a:r>
              <a:rPr lang="en-US" sz="3200" dirty="0" smtClean="0"/>
              <a:t>a counting semaphore whose initial value is 0.</a:t>
            </a:r>
          </a:p>
          <a:p>
            <a:r>
              <a:rPr lang="en-US" sz="3200" dirty="0" smtClean="0"/>
              <a:t>At any instant, the current value of empty represents the number of empty slots in the buffer and full represents the number of occupied slots in the buffer.</a:t>
            </a:r>
            <a:endParaRPr lang="en-US" sz="3200" dirty="0"/>
          </a:p>
        </p:txBody>
      </p:sp>
    </p:spTree>
    <p:extLst>
      <p:ext uri="{BB962C8B-B14F-4D97-AF65-F5344CB8AC3E}">
        <p14:creationId xmlns:p14="http://schemas.microsoft.com/office/powerpoint/2010/main" val="3527827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5943"/>
            <a:ext cx="5355771" cy="5981020"/>
          </a:xfrm>
        </p:spPr>
        <p:txBody>
          <a:bodyPr>
            <a:normAutofit/>
          </a:bodyPr>
          <a:lstStyle/>
          <a:p>
            <a:endParaRPr lang="en-US" dirty="0" smtClean="0"/>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972491190"/>
              </p:ext>
            </p:extLst>
          </p:nvPr>
        </p:nvGraphicFramePr>
        <p:xfrm>
          <a:off x="257627" y="195942"/>
          <a:ext cx="11716658" cy="6553200"/>
        </p:xfrm>
        <a:graphic>
          <a:graphicData uri="http://schemas.openxmlformats.org/drawingml/2006/table">
            <a:tbl>
              <a:tblPr firstRow="1" bandRow="1">
                <a:tableStyleId>{5C22544A-7EE6-4342-B048-85BDC9FD1C3A}</a:tableStyleId>
              </a:tblPr>
              <a:tblGrid>
                <a:gridCol w="5392059"/>
                <a:gridCol w="6324599"/>
              </a:tblGrid>
              <a:tr h="250242">
                <a:tc gridSpan="2">
                  <a:txBody>
                    <a:bodyPr/>
                    <a:lstStyle/>
                    <a:p>
                      <a:pPr algn="ctr"/>
                      <a:r>
                        <a:rPr lang="en-US" b="1" dirty="0" smtClean="0"/>
                        <a:t>Bounded Buffer Problem</a:t>
                      </a:r>
                      <a:r>
                        <a:rPr lang="en-US" sz="1200" b="1" dirty="0" smtClean="0"/>
                        <a:t> </a:t>
                      </a:r>
                      <a:r>
                        <a:rPr lang="en-US" b="1" dirty="0" smtClean="0"/>
                        <a:t>Solution-Produce</a:t>
                      </a:r>
                      <a:r>
                        <a:rPr lang="en-US" b="1" baseline="0" dirty="0" smtClean="0"/>
                        <a:t>r Operation </a:t>
                      </a:r>
                      <a:endParaRPr lang="en-US" dirty="0"/>
                    </a:p>
                  </a:txBody>
                  <a:tcPr/>
                </a:tc>
                <a:tc hMerge="1">
                  <a:txBody>
                    <a:bodyPr/>
                    <a:lstStyle/>
                    <a:p>
                      <a:endParaRPr lang="en-US" dirty="0"/>
                    </a:p>
                  </a:txBody>
                  <a:tcPr/>
                </a:tc>
              </a:tr>
              <a:tr h="1325880">
                <a:tc rowSpan="4">
                  <a:txBody>
                    <a:bodyPr/>
                    <a:lstStyle/>
                    <a:p>
                      <a:pPr marL="0" indent="0" algn="just">
                        <a:buNone/>
                      </a:pPr>
                      <a:r>
                        <a:rPr lang="en-US" sz="2000" dirty="0" smtClean="0"/>
                        <a:t>The pseudo-code of the </a:t>
                      </a:r>
                      <a:r>
                        <a:rPr lang="en-US" sz="2000" b="1" dirty="0" smtClean="0"/>
                        <a:t>producer function looks like this:</a:t>
                      </a:r>
                    </a:p>
                    <a:p>
                      <a:pPr marL="0" indent="0" algn="just">
                        <a:buNone/>
                      </a:pPr>
                      <a:r>
                        <a:rPr lang="en-US" sz="2000" dirty="0" smtClean="0"/>
                        <a:t>do </a:t>
                      </a:r>
                    </a:p>
                    <a:p>
                      <a:pPr marL="0" indent="0" algn="just">
                        <a:buNone/>
                      </a:pPr>
                      <a:r>
                        <a:rPr lang="en-US" sz="2000" dirty="0" smtClean="0"/>
                        <a:t>{</a:t>
                      </a:r>
                    </a:p>
                    <a:p>
                      <a:pPr marL="0" indent="0" algn="just">
                        <a:buNone/>
                      </a:pPr>
                      <a:r>
                        <a:rPr lang="en-US" sz="2000" dirty="0" smtClean="0"/>
                        <a:t>    // wait until empty &gt; 0 and then decrement 'empty'</a:t>
                      </a:r>
                    </a:p>
                    <a:p>
                      <a:pPr marL="0" indent="0" algn="just">
                        <a:buNone/>
                      </a:pPr>
                      <a:r>
                        <a:rPr lang="en-US" sz="2000" dirty="0" smtClean="0"/>
                        <a:t>    wait(empty);   </a:t>
                      </a:r>
                    </a:p>
                    <a:p>
                      <a:pPr marL="0" indent="0" algn="just">
                        <a:buNone/>
                      </a:pPr>
                      <a:r>
                        <a:rPr lang="en-US" sz="2000" dirty="0" smtClean="0"/>
                        <a:t>    // acquire lock</a:t>
                      </a:r>
                    </a:p>
                    <a:p>
                      <a:pPr marL="0" indent="0" algn="just">
                        <a:buNone/>
                      </a:pPr>
                      <a:r>
                        <a:rPr lang="en-US" sz="2000" dirty="0" smtClean="0"/>
                        <a:t>    wait(</a:t>
                      </a:r>
                      <a:r>
                        <a:rPr lang="en-US" sz="2000" dirty="0" err="1" smtClean="0"/>
                        <a:t>mutex</a:t>
                      </a:r>
                      <a:r>
                        <a:rPr lang="en-US" sz="2000" dirty="0" smtClean="0"/>
                        <a:t>);  </a:t>
                      </a:r>
                    </a:p>
                    <a:p>
                      <a:pPr marL="0" indent="0" algn="just">
                        <a:buNone/>
                      </a:pPr>
                      <a:endParaRPr lang="en-US" sz="2000" dirty="0" smtClean="0"/>
                    </a:p>
                    <a:p>
                      <a:pPr marL="0" indent="0" algn="just">
                        <a:buNone/>
                      </a:pPr>
                      <a:r>
                        <a:rPr lang="en-US" sz="2000" dirty="0" smtClean="0"/>
                        <a:t>    /* perform the insert operation in a slot */</a:t>
                      </a:r>
                    </a:p>
                    <a:p>
                      <a:pPr marL="0" indent="0" algn="just">
                        <a:buNone/>
                      </a:pPr>
                      <a:r>
                        <a:rPr lang="en-US" sz="2000" dirty="0" smtClean="0"/>
                        <a:t>   </a:t>
                      </a:r>
                    </a:p>
                    <a:p>
                      <a:pPr marL="0" indent="0" algn="just">
                        <a:buNone/>
                      </a:pPr>
                      <a:r>
                        <a:rPr lang="en-US" sz="2000" dirty="0" smtClean="0"/>
                        <a:t>    // release lock</a:t>
                      </a:r>
                    </a:p>
                    <a:p>
                      <a:pPr marL="0" indent="0" algn="just">
                        <a:buNone/>
                      </a:pPr>
                      <a:r>
                        <a:rPr lang="en-US" sz="2000" dirty="0" smtClean="0"/>
                        <a:t>    signal(</a:t>
                      </a:r>
                      <a:r>
                        <a:rPr lang="en-US" sz="2000" dirty="0" err="1" smtClean="0"/>
                        <a:t>mutex</a:t>
                      </a:r>
                      <a:r>
                        <a:rPr lang="en-US" sz="2000" dirty="0" smtClean="0"/>
                        <a:t>);  </a:t>
                      </a:r>
                    </a:p>
                    <a:p>
                      <a:pPr marL="0" indent="0" algn="just">
                        <a:buNone/>
                      </a:pPr>
                      <a:r>
                        <a:rPr lang="en-US" sz="2000" dirty="0" smtClean="0"/>
                        <a:t>    // increment 'full'</a:t>
                      </a:r>
                    </a:p>
                    <a:p>
                      <a:pPr marL="0" indent="0" algn="just">
                        <a:buNone/>
                      </a:pPr>
                      <a:r>
                        <a:rPr lang="en-US" sz="2000" dirty="0" smtClean="0"/>
                        <a:t>    signal(full);   </a:t>
                      </a:r>
                    </a:p>
                    <a:p>
                      <a:pPr marL="0" indent="0" algn="just">
                        <a:buNone/>
                      </a:pPr>
                      <a:r>
                        <a:rPr lang="en-US" sz="2000" dirty="0" smtClean="0"/>
                        <a:t>} </a:t>
                      </a:r>
                    </a:p>
                    <a:p>
                      <a:pPr marL="0" indent="0" algn="just">
                        <a:buNone/>
                      </a:pPr>
                      <a:r>
                        <a:rPr lang="en-US" sz="2000" dirty="0" smtClean="0"/>
                        <a:t>while(TRUE)</a:t>
                      </a:r>
                    </a:p>
                    <a:p>
                      <a:pPr algn="just"/>
                      <a:endParaRPr lang="en-US" sz="2000" dirty="0" smtClean="0"/>
                    </a:p>
                    <a:p>
                      <a:pPr algn="just"/>
                      <a:endParaRPr lang="en-US" sz="2000" dirty="0"/>
                    </a:p>
                  </a:txBody>
                  <a:tcPr/>
                </a:tc>
                <a:tc>
                  <a:txBody>
                    <a:bodyPr/>
                    <a:lstStyle/>
                    <a:p>
                      <a:pPr marL="0" indent="0" algn="just">
                        <a:buFont typeface="Arial" panose="020B0604020202020204" pitchFamily="34" charset="0"/>
                        <a:buNone/>
                      </a:pPr>
                      <a:r>
                        <a:rPr lang="en-US" sz="2800" dirty="0" smtClean="0"/>
                        <a:t>Looking at the above code for a producer, we can see that a producer first waits until there is at least one empty slot.</a:t>
                      </a:r>
                    </a:p>
                  </a:txBody>
                  <a:tcPr/>
                </a:tc>
              </a:tr>
              <a:tr h="931818">
                <a:tc vMerge="1">
                  <a:txBody>
                    <a:bodyPr/>
                    <a:lstStyle/>
                    <a:p>
                      <a:endParaRPr lang="en-US"/>
                    </a:p>
                  </a:txBody>
                  <a:tcPr/>
                </a:tc>
                <a:tc>
                  <a:txBody>
                    <a:bodyPr/>
                    <a:lstStyle/>
                    <a:p>
                      <a:pPr marL="0" indent="0" algn="just">
                        <a:buFont typeface="Arial" panose="020B0604020202020204" pitchFamily="34" charset="0"/>
                        <a:buNone/>
                      </a:pPr>
                      <a:r>
                        <a:rPr lang="en-US" sz="2400" dirty="0" smtClean="0"/>
                        <a:t>Then it decrements the empty semaphore because, there will now be one less empty slot, since the producer is going to insert data in one of those slots.</a:t>
                      </a:r>
                    </a:p>
                  </a:txBody>
                  <a:tcPr/>
                </a:tc>
              </a:tr>
              <a:tr h="984069">
                <a:tc vMerge="1">
                  <a:txBody>
                    <a:bodyPr/>
                    <a:lstStyle/>
                    <a:p>
                      <a:endParaRPr lang="en-US"/>
                    </a:p>
                  </a:txBody>
                  <a:tcPr/>
                </a:tc>
                <a:tc>
                  <a:txBody>
                    <a:bodyPr/>
                    <a:lstStyle/>
                    <a:p>
                      <a:pPr marL="0" indent="0" algn="just">
                        <a:buFont typeface="Arial" panose="020B0604020202020204" pitchFamily="34" charset="0"/>
                        <a:buNone/>
                      </a:pPr>
                      <a:r>
                        <a:rPr lang="en-US" sz="2400" dirty="0" smtClean="0"/>
                        <a:t>Then, it acquires lock on the buffer, so that the consumer cannot access the buffer until producer completes its operation.</a:t>
                      </a:r>
                    </a:p>
                  </a:txBody>
                  <a:tcPr/>
                </a:tc>
              </a:tr>
              <a:tr h="1325880">
                <a:tc vMerge="1">
                  <a:txBody>
                    <a:bodyPr/>
                    <a:lstStyle/>
                    <a:p>
                      <a:endParaRPr lang="en-US"/>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dirty="0" smtClean="0"/>
                        <a:t>After performing the insert operation, the lock is released and the value of full is incremented because the producer has just filled a slot in the buffer.</a:t>
                      </a:r>
                    </a:p>
                  </a:txBody>
                  <a:tcPr/>
                </a:tc>
              </a:tr>
            </a:tbl>
          </a:graphicData>
        </a:graphic>
      </p:graphicFrame>
      <p:sp>
        <p:nvSpPr>
          <p:cNvPr id="4" name="Round Diagonal Corner Rectangle 3"/>
          <p:cNvSpPr/>
          <p:nvPr/>
        </p:nvSpPr>
        <p:spPr>
          <a:xfrm>
            <a:off x="2394856" y="4147457"/>
            <a:ext cx="3135088" cy="1132114"/>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smtClean="0">
                <a:ln w="0"/>
                <a:solidFill>
                  <a:schemeClr val="tx1"/>
                </a:solidFill>
                <a:effectLst>
                  <a:outerShdw blurRad="38100" dist="19050" dir="2700000" algn="tl" rotWithShape="0">
                    <a:schemeClr val="dk1">
                      <a:alpha val="40000"/>
                    </a:schemeClr>
                  </a:outerShdw>
                </a:effectLst>
              </a:rPr>
              <a:t>Empty S-Decrement</a:t>
            </a:r>
          </a:p>
          <a:p>
            <a:pPr algn="ctr"/>
            <a:r>
              <a:rPr lang="en-US" sz="2400" b="1" dirty="0" smtClean="0">
                <a:ln w="0"/>
                <a:solidFill>
                  <a:schemeClr val="tx1"/>
                </a:solidFill>
                <a:effectLst>
                  <a:outerShdw blurRad="38100" dist="19050" dir="2700000" algn="tl" rotWithShape="0">
                    <a:schemeClr val="dk1">
                      <a:alpha val="40000"/>
                    </a:schemeClr>
                  </a:outerShdw>
                </a:effectLst>
              </a:rPr>
              <a:t>Full S -Increment </a:t>
            </a:r>
            <a:endParaRPr lang="en-US" sz="2400" b="1"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802304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178511787"/>
              </p:ext>
            </p:extLst>
          </p:nvPr>
        </p:nvGraphicFramePr>
        <p:xfrm>
          <a:off x="119743" y="54429"/>
          <a:ext cx="11952514" cy="6751217"/>
        </p:xfrm>
        <a:graphic>
          <a:graphicData uri="http://schemas.openxmlformats.org/drawingml/2006/table">
            <a:tbl>
              <a:tblPr firstRow="1" bandRow="1">
                <a:tableStyleId>{5C22544A-7EE6-4342-B048-85BDC9FD1C3A}</a:tableStyleId>
              </a:tblPr>
              <a:tblGrid>
                <a:gridCol w="5500601"/>
                <a:gridCol w="6451913"/>
              </a:tblGrid>
              <a:tr h="502817">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Bounded Buffer Problem</a:t>
                      </a:r>
                      <a:r>
                        <a:rPr lang="en-US" sz="1200" b="1" dirty="0" smtClean="0"/>
                        <a:t> </a:t>
                      </a:r>
                      <a:r>
                        <a:rPr lang="en-US" b="1" dirty="0" smtClean="0"/>
                        <a:t>Solution-</a:t>
                      </a:r>
                      <a:r>
                        <a:rPr lang="en-US" sz="1800" b="1" dirty="0" smtClean="0"/>
                        <a:t>The Consumer Operation</a:t>
                      </a:r>
                    </a:p>
                  </a:txBody>
                  <a:tcPr/>
                </a:tc>
                <a:tc hMerge="1">
                  <a:txBody>
                    <a:bodyPr/>
                    <a:lstStyle/>
                    <a:p>
                      <a:endParaRPr lang="en-US" dirty="0"/>
                    </a:p>
                  </a:txBody>
                  <a:tcPr/>
                </a:tc>
              </a:tr>
              <a:tr h="2012453">
                <a:tc rowSpan="4">
                  <a:txBody>
                    <a:bodyPr/>
                    <a:lstStyle/>
                    <a:p>
                      <a:pPr marL="0" indent="0">
                        <a:buNone/>
                      </a:pPr>
                      <a:r>
                        <a:rPr lang="en-US" sz="2400" dirty="0" smtClean="0"/>
                        <a:t>The pseudo-code for the consumer function looks like this:</a:t>
                      </a:r>
                    </a:p>
                    <a:p>
                      <a:pPr marL="0" indent="0">
                        <a:buNone/>
                      </a:pPr>
                      <a:r>
                        <a:rPr lang="en-US" sz="2400" dirty="0" smtClean="0"/>
                        <a:t>do </a:t>
                      </a:r>
                    </a:p>
                    <a:p>
                      <a:pPr marL="0" indent="0">
                        <a:buNone/>
                      </a:pPr>
                      <a:r>
                        <a:rPr lang="en-US" sz="2400" dirty="0" smtClean="0"/>
                        <a:t>{ // wait until full &gt; 0 and then decrement 'full'</a:t>
                      </a:r>
                    </a:p>
                    <a:p>
                      <a:pPr marL="0" indent="0">
                        <a:buNone/>
                      </a:pPr>
                      <a:r>
                        <a:rPr lang="en-US" sz="2400" dirty="0" smtClean="0"/>
                        <a:t>    wait(full);</a:t>
                      </a:r>
                    </a:p>
                    <a:p>
                      <a:pPr marL="0" indent="0">
                        <a:buNone/>
                      </a:pPr>
                      <a:r>
                        <a:rPr lang="en-US" sz="2400" dirty="0" smtClean="0"/>
                        <a:t>    // acquire the lock</a:t>
                      </a:r>
                    </a:p>
                    <a:p>
                      <a:pPr marL="0" indent="0">
                        <a:buNone/>
                      </a:pPr>
                      <a:r>
                        <a:rPr lang="en-US" sz="2400" dirty="0" smtClean="0"/>
                        <a:t>    wait(</a:t>
                      </a:r>
                      <a:r>
                        <a:rPr lang="en-US" sz="2400" dirty="0" err="1" smtClean="0"/>
                        <a:t>mutex</a:t>
                      </a:r>
                      <a:r>
                        <a:rPr lang="en-US" sz="2400" dirty="0" smtClean="0"/>
                        <a:t>);  </a:t>
                      </a:r>
                    </a:p>
                    <a:p>
                      <a:pPr marL="0" indent="0">
                        <a:buNone/>
                      </a:pPr>
                      <a:r>
                        <a:rPr lang="en-US" sz="2400" dirty="0" smtClean="0"/>
                        <a:t>    /* perform the remove operation in a slot */ </a:t>
                      </a:r>
                    </a:p>
                    <a:p>
                      <a:pPr marL="0" indent="0">
                        <a:buNone/>
                      </a:pPr>
                      <a:r>
                        <a:rPr lang="en-US" sz="2400" dirty="0" smtClean="0"/>
                        <a:t>    // release the lock</a:t>
                      </a:r>
                    </a:p>
                    <a:p>
                      <a:pPr marL="0" indent="0">
                        <a:buNone/>
                      </a:pPr>
                      <a:r>
                        <a:rPr lang="en-US" sz="2400" dirty="0" smtClean="0"/>
                        <a:t>    signal(</a:t>
                      </a:r>
                      <a:r>
                        <a:rPr lang="en-US" sz="2400" dirty="0" err="1" smtClean="0"/>
                        <a:t>mutex</a:t>
                      </a:r>
                      <a:r>
                        <a:rPr lang="en-US" sz="2400" dirty="0" smtClean="0"/>
                        <a:t>); </a:t>
                      </a:r>
                    </a:p>
                    <a:p>
                      <a:pPr marL="0" indent="0">
                        <a:buNone/>
                      </a:pPr>
                      <a:r>
                        <a:rPr lang="en-US" sz="2400" dirty="0" smtClean="0"/>
                        <a:t>    // increment 'empty'</a:t>
                      </a:r>
                    </a:p>
                    <a:p>
                      <a:pPr marL="0" indent="0">
                        <a:buNone/>
                      </a:pPr>
                      <a:r>
                        <a:rPr lang="en-US" sz="2400" dirty="0" smtClean="0"/>
                        <a:t>    signal(empty); </a:t>
                      </a:r>
                    </a:p>
                    <a:p>
                      <a:pPr marL="0" indent="0">
                        <a:buNone/>
                      </a:pPr>
                      <a:r>
                        <a:rPr lang="en-US" sz="2400" dirty="0" smtClean="0"/>
                        <a:t>} </a:t>
                      </a:r>
                    </a:p>
                    <a:p>
                      <a:pPr marL="0" indent="0">
                        <a:buNone/>
                      </a:pPr>
                      <a:r>
                        <a:rPr lang="en-US" sz="2400" dirty="0" smtClean="0"/>
                        <a:t>while(TRUE);</a:t>
                      </a:r>
                    </a:p>
                    <a:p>
                      <a:pPr algn="just"/>
                      <a:endParaRPr lang="en-US" sz="2000" dirty="0"/>
                    </a:p>
                  </a:txBody>
                  <a:tcPr/>
                </a:tc>
                <a:tc>
                  <a:txBody>
                    <a:bodyPr/>
                    <a:lstStyle/>
                    <a:p>
                      <a:pPr marL="0" indent="0">
                        <a:buFont typeface="Arial" panose="020B0604020202020204" pitchFamily="34" charset="0"/>
                        <a:buNone/>
                      </a:pPr>
                      <a:r>
                        <a:rPr lang="en-US" sz="2400" dirty="0" smtClean="0"/>
                        <a:t>The consumer waits until there is </a:t>
                      </a:r>
                      <a:r>
                        <a:rPr lang="en-US" sz="2400" dirty="0" err="1" smtClean="0"/>
                        <a:t>atleast</a:t>
                      </a:r>
                      <a:r>
                        <a:rPr lang="en-US" sz="2400" dirty="0" smtClean="0"/>
                        <a:t> one full slot in the buffer.</a:t>
                      </a:r>
                    </a:p>
                    <a:p>
                      <a:pPr marL="0" indent="0">
                        <a:buFont typeface="Arial" panose="020B0604020202020204" pitchFamily="34" charset="0"/>
                        <a:buNone/>
                      </a:pPr>
                      <a:r>
                        <a:rPr lang="en-US" sz="2400" dirty="0" smtClean="0"/>
                        <a:t>Then it decrements the full semaphore because the number of occupied slots will be decreased by one, after the consumer completes its operation.</a:t>
                      </a:r>
                    </a:p>
                  </a:txBody>
                  <a:tcPr/>
                </a:tc>
              </a:tr>
              <a:tr h="862480">
                <a:tc vMerge="1">
                  <a:txBody>
                    <a:bodyPr/>
                    <a:lstStyle/>
                    <a:p>
                      <a:endParaRPr lang="en-US"/>
                    </a:p>
                  </a:txBody>
                  <a:tcPr/>
                </a:tc>
                <a:tc>
                  <a:txBody>
                    <a:bodyPr/>
                    <a:lstStyle/>
                    <a:p>
                      <a:pPr marL="0" indent="0">
                        <a:buFont typeface="Arial" panose="020B0604020202020204" pitchFamily="34" charset="0"/>
                        <a:buNone/>
                      </a:pPr>
                      <a:r>
                        <a:rPr lang="en-US" sz="2400" dirty="0" smtClean="0"/>
                        <a:t>After that, the consumer acquires lock on the buffer.</a:t>
                      </a:r>
                    </a:p>
                  </a:txBody>
                  <a:tcPr/>
                </a:tc>
              </a:tr>
              <a:tr h="1629128">
                <a:tc vMerge="1">
                  <a:txBody>
                    <a:bodyPr/>
                    <a:lstStyle/>
                    <a:p>
                      <a:endParaRPr lang="en-US"/>
                    </a:p>
                  </a:txBody>
                  <a:tcPr/>
                </a:tc>
                <a:tc>
                  <a:txBody>
                    <a:bodyPr/>
                    <a:lstStyle/>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dirty="0" smtClean="0"/>
                        <a:t>Following that, the consumer completes the removal operation so that the data from one of the full slots is removed. Then, the consumer releases the lock.</a:t>
                      </a:r>
                    </a:p>
                  </a:txBody>
                  <a:tcPr/>
                </a:tc>
              </a:tr>
              <a:tr h="1676950">
                <a:tc vMerge="1">
                  <a:txBody>
                    <a:bodyPr/>
                    <a:lstStyle/>
                    <a:p>
                      <a:endParaRPr lang="en-US"/>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dirty="0" smtClean="0"/>
                        <a:t>Finally, the empty semaphore is incremented by 1, because the consumer has just removed data from an occupied slot, thus making it empty</a:t>
                      </a:r>
                    </a:p>
                  </a:txBody>
                  <a:tcPr/>
                </a:tc>
              </a:tr>
            </a:tbl>
          </a:graphicData>
        </a:graphic>
      </p:graphicFrame>
      <p:sp>
        <p:nvSpPr>
          <p:cNvPr id="5" name="Round Diagonal Corner Rectangle 4"/>
          <p:cNvSpPr/>
          <p:nvPr/>
        </p:nvSpPr>
        <p:spPr>
          <a:xfrm>
            <a:off x="2427514" y="5519057"/>
            <a:ext cx="3080658" cy="114300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ln w="0"/>
                <a:solidFill>
                  <a:schemeClr val="tx1"/>
                </a:solidFill>
                <a:effectLst>
                  <a:outerShdw blurRad="38100" dist="19050" dir="2700000" algn="tl" rotWithShape="0">
                    <a:schemeClr val="dk1">
                      <a:alpha val="40000"/>
                    </a:schemeClr>
                  </a:outerShdw>
                </a:effectLst>
              </a:rPr>
              <a:t>Full S </a:t>
            </a:r>
            <a:r>
              <a:rPr lang="en-US" sz="2400" b="1" dirty="0" smtClean="0">
                <a:ln w="0"/>
                <a:solidFill>
                  <a:schemeClr val="tx1"/>
                </a:solidFill>
                <a:effectLst>
                  <a:outerShdw blurRad="38100" dist="19050" dir="2700000" algn="tl" rotWithShape="0">
                    <a:schemeClr val="dk1">
                      <a:alpha val="40000"/>
                    </a:schemeClr>
                  </a:outerShdw>
                </a:effectLst>
              </a:rPr>
              <a:t>-Decrement</a:t>
            </a:r>
          </a:p>
          <a:p>
            <a:pPr algn="ctr"/>
            <a:r>
              <a:rPr lang="en-US" sz="2400" b="1" dirty="0">
                <a:ln w="0"/>
                <a:solidFill>
                  <a:schemeClr val="tx1"/>
                </a:solidFill>
                <a:effectLst>
                  <a:outerShdw blurRad="38100" dist="19050" dir="2700000" algn="tl" rotWithShape="0">
                    <a:schemeClr val="dk1">
                      <a:alpha val="40000"/>
                    </a:schemeClr>
                  </a:outerShdw>
                </a:effectLst>
              </a:rPr>
              <a:t>Empty </a:t>
            </a:r>
            <a:r>
              <a:rPr lang="en-US" sz="2400" b="1" dirty="0" smtClean="0">
                <a:ln w="0"/>
                <a:solidFill>
                  <a:schemeClr val="tx1"/>
                </a:solidFill>
                <a:effectLst>
                  <a:outerShdw blurRad="38100" dist="19050" dir="2700000" algn="tl" rotWithShape="0">
                    <a:schemeClr val="dk1">
                      <a:alpha val="40000"/>
                    </a:schemeClr>
                  </a:outerShdw>
                </a:effectLst>
              </a:rPr>
              <a:t>S-Increment </a:t>
            </a:r>
            <a:endParaRPr lang="en-US" sz="2400" b="1"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4592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Dining Philosophers Problem</a:t>
            </a:r>
            <a:br>
              <a:rPr lang="en-US" dirty="0" smtClean="0"/>
            </a:br>
            <a:endParaRPr lang="en-US" dirty="0"/>
          </a:p>
        </p:txBody>
      </p:sp>
      <p:sp>
        <p:nvSpPr>
          <p:cNvPr id="3" name="Content Placeholder 2"/>
          <p:cNvSpPr>
            <a:spLocks noGrp="1"/>
          </p:cNvSpPr>
          <p:nvPr>
            <p:ph idx="1"/>
          </p:nvPr>
        </p:nvSpPr>
        <p:spPr>
          <a:xfrm>
            <a:off x="97972" y="1027906"/>
            <a:ext cx="11941628" cy="5362008"/>
          </a:xfrm>
        </p:spPr>
        <p:txBody>
          <a:bodyPr>
            <a:noAutofit/>
          </a:bodyPr>
          <a:lstStyle/>
          <a:p>
            <a:r>
              <a:rPr lang="en-US" dirty="0" smtClean="0"/>
              <a:t>The dining philosophers problem is another classic synchronization problem which is used to evaluate situations where there is a need of allocating multiple resources to multiple processes.</a:t>
            </a:r>
          </a:p>
          <a:p>
            <a:r>
              <a:rPr lang="en-US" dirty="0" smtClean="0"/>
              <a:t>What is the Problem Statement?</a:t>
            </a:r>
          </a:p>
          <a:p>
            <a:r>
              <a:rPr lang="en-US" dirty="0" smtClean="0"/>
              <a:t>Consider there are five philosophers sitting around a circular dining table. </a:t>
            </a:r>
          </a:p>
          <a:p>
            <a:r>
              <a:rPr lang="en-US" dirty="0" smtClean="0"/>
              <a:t>The dining table has five chopsticks and a bowl of rice in the middle as shown in the below figure. </a:t>
            </a:r>
          </a:p>
          <a:p>
            <a:r>
              <a:rPr lang="en-US" dirty="0" smtClean="0"/>
              <a:t>At any instant, a philosopher is either eating or thinking. When a philosopher wants to eat, he uses two chopsticks - one from their left and one from their right. </a:t>
            </a:r>
          </a:p>
          <a:p>
            <a:r>
              <a:rPr lang="en-US" dirty="0" smtClean="0"/>
              <a:t>When a philosopher wants to think, he keeps down both chopsticks at their original place. </a:t>
            </a:r>
            <a:endParaRPr lang="en-US" dirty="0"/>
          </a:p>
        </p:txBody>
      </p:sp>
    </p:spTree>
    <p:extLst>
      <p:ext uri="{BB962C8B-B14F-4D97-AF65-F5344CB8AC3E}">
        <p14:creationId xmlns:p14="http://schemas.microsoft.com/office/powerpoint/2010/main" val="32561310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913" y="283029"/>
            <a:ext cx="11484429" cy="5728040"/>
          </a:xfrm>
        </p:spPr>
      </p:pic>
    </p:spTree>
    <p:extLst>
      <p:ext uri="{BB962C8B-B14F-4D97-AF65-F5344CB8AC3E}">
        <p14:creationId xmlns:p14="http://schemas.microsoft.com/office/powerpoint/2010/main" val="158743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15" y="163286"/>
            <a:ext cx="11919857" cy="482374"/>
          </a:xfrm>
        </p:spPr>
        <p:txBody>
          <a:bodyPr>
            <a:noAutofit/>
          </a:bodyPr>
          <a:lstStyle/>
          <a:p>
            <a:pPr algn="ctr"/>
            <a:r>
              <a:rPr lang="en-US" sz="4000" b="1" dirty="0" smtClean="0"/>
              <a:t>Dining Philosophers Problem Solution</a:t>
            </a:r>
            <a:r>
              <a:rPr lang="en-US" sz="1800" b="1" dirty="0" smtClean="0"/>
              <a:t/>
            </a:r>
            <a:br>
              <a:rPr lang="en-US" sz="1800" b="1" dirty="0" smtClean="0"/>
            </a:br>
            <a:endParaRPr lang="en-US" sz="1800" b="1" dirty="0"/>
          </a:p>
        </p:txBody>
      </p:sp>
      <p:sp>
        <p:nvSpPr>
          <p:cNvPr id="3" name="Content Placeholder 2"/>
          <p:cNvSpPr>
            <a:spLocks noGrp="1"/>
          </p:cNvSpPr>
          <p:nvPr>
            <p:ph idx="1"/>
          </p:nvPr>
        </p:nvSpPr>
        <p:spPr>
          <a:xfrm>
            <a:off x="141516" y="645660"/>
            <a:ext cx="7236746" cy="5929311"/>
          </a:xfrm>
        </p:spPr>
        <p:txBody>
          <a:bodyPr>
            <a:noAutofit/>
          </a:bodyPr>
          <a:lstStyle/>
          <a:p>
            <a:pPr algn="just"/>
            <a:r>
              <a:rPr lang="en-US" dirty="0" smtClean="0"/>
              <a:t>From the problem statement, it is clear that a philosopher can think for an indefinite amount of time. </a:t>
            </a:r>
          </a:p>
          <a:p>
            <a:pPr algn="just"/>
            <a:r>
              <a:rPr lang="en-US" dirty="0" smtClean="0"/>
              <a:t>But when a philosopher starts eating, he has to stop at some point of time.</a:t>
            </a:r>
          </a:p>
          <a:p>
            <a:pPr algn="just"/>
            <a:r>
              <a:rPr lang="en-US" dirty="0" smtClean="0"/>
              <a:t> The philosopher is in an endless cycle of thinking and eating.</a:t>
            </a:r>
          </a:p>
          <a:p>
            <a:pPr algn="just"/>
            <a:r>
              <a:rPr lang="en-US" dirty="0" smtClean="0"/>
              <a:t>An array of five semaphores, stick[5], for each of the five chopsticks.</a:t>
            </a:r>
          </a:p>
          <a:p>
            <a:pPr algn="just"/>
            <a:r>
              <a:rPr lang="en-US" dirty="0" smtClean="0"/>
              <a:t>The code for each philosopher looks like:</a:t>
            </a:r>
            <a:r>
              <a:rPr lang="en-US" dirty="0" smtClean="0">
                <a:sym typeface="Wingdings" panose="05000000000000000000" pitchFamily="2" charset="2"/>
              </a:rPr>
              <a:t>----&gt;</a:t>
            </a:r>
            <a:endParaRPr lang="en-US" dirty="0" smtClean="0"/>
          </a:p>
          <a:p>
            <a:pPr algn="just"/>
            <a:endParaRPr lang="en-US" sz="1400" dirty="0" smtClean="0"/>
          </a:p>
        </p:txBody>
      </p:sp>
      <p:pic>
        <p:nvPicPr>
          <p:cNvPr id="5" name="Picture 4"/>
          <p:cNvPicPr>
            <a:picLocks noChangeAspect="1"/>
          </p:cNvPicPr>
          <p:nvPr/>
        </p:nvPicPr>
        <p:blipFill>
          <a:blip r:embed="rId3"/>
          <a:stretch>
            <a:fillRect/>
          </a:stretch>
        </p:blipFill>
        <p:spPr>
          <a:xfrm>
            <a:off x="7468350" y="645660"/>
            <a:ext cx="4593022" cy="5544672"/>
          </a:xfrm>
          <a:prstGeom prst="rect">
            <a:avLst/>
          </a:prstGeom>
        </p:spPr>
      </p:pic>
    </p:spTree>
    <p:extLst>
      <p:ext uri="{BB962C8B-B14F-4D97-AF65-F5344CB8AC3E}">
        <p14:creationId xmlns:p14="http://schemas.microsoft.com/office/powerpoint/2010/main" val="14778414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86" y="408668"/>
            <a:ext cx="12028714" cy="451303"/>
          </a:xfrm>
        </p:spPr>
        <p:txBody>
          <a:bodyPr>
            <a:normAutofit fontScale="90000"/>
          </a:bodyPr>
          <a:lstStyle/>
          <a:p>
            <a:pPr algn="ctr"/>
            <a:r>
              <a:rPr lang="en-US" b="1" dirty="0" smtClean="0"/>
              <a:t>Dining Philosophers Problem Solution</a:t>
            </a:r>
            <a:r>
              <a:rPr lang="en-US" sz="2000" b="1" dirty="0" smtClean="0"/>
              <a:t/>
            </a:r>
            <a:br>
              <a:rPr lang="en-US" sz="2000" b="1" dirty="0" smtClean="0"/>
            </a:br>
            <a:endParaRPr lang="en-US" dirty="0"/>
          </a:p>
        </p:txBody>
      </p:sp>
      <p:sp>
        <p:nvSpPr>
          <p:cNvPr id="3" name="Content Placeholder 2"/>
          <p:cNvSpPr>
            <a:spLocks noGrp="1"/>
          </p:cNvSpPr>
          <p:nvPr>
            <p:ph idx="1"/>
          </p:nvPr>
        </p:nvSpPr>
        <p:spPr>
          <a:xfrm>
            <a:off x="73573" y="777766"/>
            <a:ext cx="12023834" cy="5969875"/>
          </a:xfrm>
        </p:spPr>
        <p:txBody>
          <a:bodyPr>
            <a:normAutofit fontScale="92500" lnSpcReduction="10000"/>
          </a:bodyPr>
          <a:lstStyle/>
          <a:p>
            <a:r>
              <a:rPr lang="en-US" dirty="0" smtClean="0"/>
              <a:t>When a philosopher wants to eat the rice, he will wait for the chopstick at his left and picks up that chopstick. </a:t>
            </a:r>
          </a:p>
          <a:p>
            <a:r>
              <a:rPr lang="en-US" dirty="0" smtClean="0"/>
              <a:t>Then he waits for the right chopstick to be available, and then picks it too. After eating, he puts both the chopsticks down.</a:t>
            </a:r>
          </a:p>
          <a:p>
            <a:r>
              <a:rPr lang="en-US" dirty="0" smtClean="0"/>
              <a:t>But if all five philosophers are hungry simultaneously, and each of them pickup one chopstick, then a deadlock situation occurs because they will be waiting for another chopstick forever. </a:t>
            </a:r>
          </a:p>
          <a:p>
            <a:r>
              <a:rPr lang="en-US" b="1" dirty="0" smtClean="0"/>
              <a:t>The possible solutions for this are:</a:t>
            </a:r>
          </a:p>
          <a:p>
            <a:r>
              <a:rPr lang="en-US" dirty="0" smtClean="0"/>
              <a:t>A philosopher must be allowed to pick up the chopsticks only if both the left and right chopsticks are available. </a:t>
            </a:r>
          </a:p>
          <a:p>
            <a:r>
              <a:rPr lang="en-US" dirty="0" smtClean="0"/>
              <a:t>Allow only four philosophers to sit at the table. </a:t>
            </a:r>
          </a:p>
          <a:p>
            <a:r>
              <a:rPr lang="en-US" dirty="0" smtClean="0"/>
              <a:t>That way, if all the four philosophers pick up four chopsticks, there will be one chopstick left on the table. </a:t>
            </a:r>
          </a:p>
          <a:p>
            <a:r>
              <a:rPr lang="en-US" dirty="0" smtClean="0"/>
              <a:t>So, one philosopher can start eating and eventually, two chopsticks will be available. In this way, deadlocks can be avoided.</a:t>
            </a:r>
            <a:endParaRPr lang="en-US" dirty="0"/>
          </a:p>
        </p:txBody>
      </p:sp>
    </p:spTree>
    <p:extLst>
      <p:ext uri="{BB962C8B-B14F-4D97-AF65-F5344CB8AC3E}">
        <p14:creationId xmlns:p14="http://schemas.microsoft.com/office/powerpoint/2010/main" val="22342344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Readers Writer Problem?</a:t>
            </a:r>
            <a:br>
              <a:rPr lang="en-US" dirty="0" smtClean="0"/>
            </a:br>
            <a:endParaRPr lang="en-US" dirty="0"/>
          </a:p>
        </p:txBody>
      </p:sp>
      <p:sp>
        <p:nvSpPr>
          <p:cNvPr id="3" name="Content Placeholder 2"/>
          <p:cNvSpPr>
            <a:spLocks noGrp="1"/>
          </p:cNvSpPr>
          <p:nvPr>
            <p:ph idx="1"/>
          </p:nvPr>
        </p:nvSpPr>
        <p:spPr>
          <a:xfrm>
            <a:off x="-1" y="1066800"/>
            <a:ext cx="12094029" cy="5660571"/>
          </a:xfrm>
        </p:spPr>
        <p:txBody>
          <a:bodyPr>
            <a:normAutofit/>
          </a:bodyPr>
          <a:lstStyle/>
          <a:p>
            <a:endParaRPr lang="en-US" dirty="0" smtClean="0"/>
          </a:p>
          <a:p>
            <a:r>
              <a:rPr lang="en-US" dirty="0" smtClean="0"/>
              <a:t>Readers writer problem is another example of a classic synchronization problem. There are many variants of this problem, one of which is examined below.</a:t>
            </a:r>
          </a:p>
          <a:p>
            <a:r>
              <a:rPr lang="en-US" dirty="0" smtClean="0"/>
              <a:t>The Problem Statement</a:t>
            </a:r>
          </a:p>
          <a:p>
            <a:r>
              <a:rPr lang="en-US" dirty="0" smtClean="0"/>
              <a:t>There is a shared resource which should be accessed by multiple processes. </a:t>
            </a:r>
          </a:p>
          <a:p>
            <a:r>
              <a:rPr lang="en-US" dirty="0" smtClean="0"/>
              <a:t>There are two types of processes in this context. They are reader and writer.</a:t>
            </a:r>
          </a:p>
          <a:p>
            <a:r>
              <a:rPr lang="en-US" dirty="0" smtClean="0"/>
              <a:t> Any number of readers can read from the shared resource simultaneously, but only one writer can write to the shared resource. </a:t>
            </a:r>
          </a:p>
          <a:p>
            <a:r>
              <a:rPr lang="en-US" dirty="0" smtClean="0"/>
              <a:t>When a writer is writing data to the resource, no other process can access the resource. </a:t>
            </a:r>
          </a:p>
          <a:p>
            <a:r>
              <a:rPr lang="en-US" dirty="0" smtClean="0"/>
              <a:t>A writer cannot write to the resource if there are non zero number of readers accessing the resource at that time.</a:t>
            </a:r>
          </a:p>
          <a:p>
            <a:endParaRPr lang="en-US" dirty="0"/>
          </a:p>
        </p:txBody>
      </p:sp>
    </p:spTree>
    <p:extLst>
      <p:ext uri="{BB962C8B-B14F-4D97-AF65-F5344CB8AC3E}">
        <p14:creationId xmlns:p14="http://schemas.microsoft.com/office/powerpoint/2010/main" val="3499207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5058"/>
            <a:ext cx="10515600" cy="536802"/>
          </a:xfrm>
        </p:spPr>
        <p:txBody>
          <a:bodyPr>
            <a:normAutofit fontScale="90000"/>
          </a:bodyPr>
          <a:lstStyle/>
          <a:p>
            <a:pPr algn="ctr"/>
            <a:r>
              <a:rPr lang="en-US" dirty="0" smtClean="0"/>
              <a:t> </a:t>
            </a:r>
            <a:r>
              <a:rPr lang="en-US" b="1" dirty="0" smtClean="0"/>
              <a:t>Semaphore </a:t>
            </a:r>
            <a:endParaRPr lang="en-US" dirty="0"/>
          </a:p>
        </p:txBody>
      </p:sp>
      <p:sp>
        <p:nvSpPr>
          <p:cNvPr id="3" name="Content Placeholder 2"/>
          <p:cNvSpPr>
            <a:spLocks noGrp="1"/>
          </p:cNvSpPr>
          <p:nvPr>
            <p:ph idx="1"/>
          </p:nvPr>
        </p:nvSpPr>
        <p:spPr>
          <a:xfrm>
            <a:off x="97971" y="721860"/>
            <a:ext cx="11887200" cy="6136140"/>
          </a:xfrm>
        </p:spPr>
        <p:txBody>
          <a:bodyPr>
            <a:normAutofit fontScale="92500" lnSpcReduction="20000"/>
          </a:bodyPr>
          <a:lstStyle/>
          <a:p>
            <a:r>
              <a:rPr lang="en-US" dirty="0" smtClean="0"/>
              <a:t>A </a:t>
            </a:r>
            <a:r>
              <a:rPr lang="en-US" b="1" dirty="0" smtClean="0"/>
              <a:t>semaphore </a:t>
            </a:r>
            <a:r>
              <a:rPr lang="en-US" dirty="0" smtClean="0"/>
              <a:t>S </a:t>
            </a:r>
            <a:r>
              <a:rPr lang="en-US" dirty="0"/>
              <a:t>is an integer variable that, apart from initialization, </a:t>
            </a:r>
            <a:r>
              <a:rPr lang="en-US" dirty="0" smtClean="0"/>
              <a:t>is accessed </a:t>
            </a:r>
            <a:r>
              <a:rPr lang="en-US" dirty="0"/>
              <a:t>only through two standard atomic operations: wait() and signal().</a:t>
            </a:r>
          </a:p>
          <a:p>
            <a:r>
              <a:rPr lang="en-US" dirty="0" smtClean="0"/>
              <a:t>The </a:t>
            </a:r>
            <a:r>
              <a:rPr lang="en-US" dirty="0"/>
              <a:t>wait() operation was originally termed P (from the Dutch </a:t>
            </a:r>
            <a:r>
              <a:rPr lang="en-US" b="1" i="1" dirty="0" err="1"/>
              <a:t>proberen</a:t>
            </a:r>
            <a:r>
              <a:rPr lang="en-US" b="1" i="1" dirty="0"/>
              <a:t>, </a:t>
            </a:r>
            <a:r>
              <a:rPr lang="en-US" dirty="0"/>
              <a:t>“</a:t>
            </a:r>
            <a:r>
              <a:rPr lang="en-US" dirty="0" smtClean="0"/>
              <a:t>to test</a:t>
            </a:r>
            <a:r>
              <a:rPr lang="en-US" dirty="0"/>
              <a:t>”); signal() was originally called V (from </a:t>
            </a:r>
            <a:r>
              <a:rPr lang="en-US" b="1" i="1" dirty="0" err="1"/>
              <a:t>verhogen</a:t>
            </a:r>
            <a:r>
              <a:rPr lang="en-US" b="1" i="1" dirty="0"/>
              <a:t>, </a:t>
            </a:r>
            <a:r>
              <a:rPr lang="en-US" dirty="0"/>
              <a:t>“to increment”). </a:t>
            </a:r>
            <a:endParaRPr lang="en-US" dirty="0" smtClean="0"/>
          </a:p>
          <a:p>
            <a:r>
              <a:rPr lang="en-US" dirty="0" smtClean="0"/>
              <a:t>The definition </a:t>
            </a:r>
            <a:r>
              <a:rPr lang="en-US" dirty="0"/>
              <a:t>of wait() is as follows:</a:t>
            </a:r>
          </a:p>
          <a:p>
            <a:pPr marL="0" indent="0">
              <a:buNone/>
            </a:pPr>
            <a:r>
              <a:rPr lang="en-US" dirty="0">
                <a:solidFill>
                  <a:srgbClr val="FF0000"/>
                </a:solidFill>
              </a:rPr>
              <a:t>wait(S) </a:t>
            </a:r>
            <a:r>
              <a:rPr lang="en-US" dirty="0" smtClean="0">
                <a:solidFill>
                  <a:srgbClr val="FF0000"/>
                </a:solidFill>
              </a:rPr>
              <a:t>{</a:t>
            </a:r>
          </a:p>
          <a:p>
            <a:pPr marL="0" indent="0">
              <a:buNone/>
            </a:pPr>
            <a:r>
              <a:rPr lang="en-US" dirty="0" smtClean="0">
                <a:solidFill>
                  <a:srgbClr val="FF0000"/>
                </a:solidFill>
              </a:rPr>
              <a:t> </a:t>
            </a:r>
            <a:r>
              <a:rPr lang="en-US" dirty="0">
                <a:solidFill>
                  <a:srgbClr val="FF0000"/>
                </a:solidFill>
              </a:rPr>
              <a:t>while (S &lt;= 0</a:t>
            </a:r>
            <a:r>
              <a:rPr lang="en-US" dirty="0" smtClean="0">
                <a:solidFill>
                  <a:srgbClr val="FF0000"/>
                </a:solidFill>
              </a:rPr>
              <a:t>); </a:t>
            </a:r>
            <a:r>
              <a:rPr lang="en-US" dirty="0">
                <a:solidFill>
                  <a:srgbClr val="FF0000"/>
                </a:solidFill>
              </a:rPr>
              <a:t>// busy wait</a:t>
            </a:r>
          </a:p>
          <a:p>
            <a:pPr marL="0" indent="0">
              <a:buNone/>
            </a:pPr>
            <a:r>
              <a:rPr lang="en-US" dirty="0">
                <a:solidFill>
                  <a:srgbClr val="FF0000"/>
                </a:solidFill>
              </a:rPr>
              <a:t>S--;</a:t>
            </a:r>
          </a:p>
          <a:p>
            <a:pPr marL="0" indent="0">
              <a:buNone/>
            </a:pPr>
            <a:r>
              <a:rPr lang="en-US" dirty="0">
                <a:solidFill>
                  <a:srgbClr val="FF0000"/>
                </a:solidFill>
              </a:rPr>
              <a:t>}</a:t>
            </a:r>
          </a:p>
          <a:p>
            <a:r>
              <a:rPr lang="en-US" dirty="0"/>
              <a:t>The definition of signal() is as follows:</a:t>
            </a:r>
          </a:p>
          <a:p>
            <a:pPr marL="0" indent="0">
              <a:buNone/>
            </a:pPr>
            <a:r>
              <a:rPr lang="en-US" dirty="0">
                <a:solidFill>
                  <a:srgbClr val="FF0000"/>
                </a:solidFill>
              </a:rPr>
              <a:t>signal(S) </a:t>
            </a:r>
            <a:endParaRPr lang="en-US" dirty="0" smtClean="0">
              <a:solidFill>
                <a:srgbClr val="FF0000"/>
              </a:solidFill>
            </a:endParaRPr>
          </a:p>
          <a:p>
            <a:pPr marL="0" indent="0">
              <a:buNone/>
            </a:pPr>
            <a:r>
              <a:rPr lang="en-US" dirty="0" smtClean="0">
                <a:solidFill>
                  <a:srgbClr val="FF0000"/>
                </a:solidFill>
              </a:rPr>
              <a:t>{ </a:t>
            </a:r>
            <a:r>
              <a:rPr lang="en-US" dirty="0">
                <a:solidFill>
                  <a:srgbClr val="FF0000"/>
                </a:solidFill>
              </a:rPr>
              <a:t>S++;</a:t>
            </a:r>
          </a:p>
          <a:p>
            <a:pPr marL="0" indent="0">
              <a:buNone/>
            </a:pPr>
            <a:r>
              <a:rPr lang="en-US" dirty="0" smtClean="0">
                <a:solidFill>
                  <a:srgbClr val="FF0000"/>
                </a:solidFill>
              </a:rPr>
              <a:t>}</a:t>
            </a:r>
          </a:p>
          <a:p>
            <a:pPr marL="0" indent="0">
              <a:buNone/>
            </a:pPr>
            <a:endParaRPr lang="en-US" dirty="0">
              <a:solidFill>
                <a:srgbClr val="FF0000"/>
              </a:solidFill>
            </a:endParaRPr>
          </a:p>
          <a:p>
            <a:pPr marL="0" indent="0">
              <a:buNone/>
            </a:pPr>
            <a:r>
              <a:rPr lang="en-US" dirty="0" smtClean="0">
                <a:solidFill>
                  <a:srgbClr val="FF0000"/>
                </a:solidFill>
              </a:rPr>
              <a:t>Trap???????????</a:t>
            </a:r>
            <a:endParaRPr lang="en-US" dirty="0">
              <a:solidFill>
                <a:srgbClr val="FF0000"/>
              </a:solidFill>
            </a:endParaRPr>
          </a:p>
        </p:txBody>
      </p:sp>
    </p:spTree>
    <p:extLst>
      <p:ext uri="{BB962C8B-B14F-4D97-AF65-F5344CB8AC3E}">
        <p14:creationId xmlns:p14="http://schemas.microsoft.com/office/powerpoint/2010/main" val="3631960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a:t>
            </a:r>
            <a:br>
              <a:rPr lang="en-US" dirty="0" smtClean="0"/>
            </a:br>
            <a:endParaRPr lang="en-US" dirty="0"/>
          </a:p>
        </p:txBody>
      </p:sp>
      <p:sp>
        <p:nvSpPr>
          <p:cNvPr id="3" name="Content Placeholder 2"/>
          <p:cNvSpPr>
            <a:spLocks noGrp="1"/>
          </p:cNvSpPr>
          <p:nvPr>
            <p:ph idx="1"/>
          </p:nvPr>
        </p:nvSpPr>
        <p:spPr>
          <a:xfrm>
            <a:off x="195942" y="1027906"/>
            <a:ext cx="11843657" cy="5666808"/>
          </a:xfrm>
        </p:spPr>
        <p:txBody>
          <a:bodyPr>
            <a:normAutofit lnSpcReduction="10000"/>
          </a:bodyPr>
          <a:lstStyle/>
          <a:p>
            <a:endParaRPr lang="en-US" dirty="0" smtClean="0"/>
          </a:p>
          <a:p>
            <a:r>
              <a:rPr lang="en-US" dirty="0" smtClean="0"/>
              <a:t>From the above problem statement, it is evident that readers have higher priority than writer. </a:t>
            </a:r>
          </a:p>
          <a:p>
            <a:r>
              <a:rPr lang="en-US" dirty="0" smtClean="0"/>
              <a:t>If a writer wants to write to the resource, it must wait until there are no readers currently accessing that resource.</a:t>
            </a:r>
          </a:p>
          <a:p>
            <a:r>
              <a:rPr lang="en-US" dirty="0" smtClean="0"/>
              <a:t>Here, we use one </a:t>
            </a:r>
            <a:r>
              <a:rPr lang="en-US" dirty="0" err="1" smtClean="0"/>
              <a:t>mutex</a:t>
            </a:r>
            <a:r>
              <a:rPr lang="en-US" dirty="0" smtClean="0"/>
              <a:t> m and a semaphore w. </a:t>
            </a:r>
          </a:p>
          <a:p>
            <a:r>
              <a:rPr lang="en-US" dirty="0" smtClean="0"/>
              <a:t>An integer variable </a:t>
            </a:r>
            <a:r>
              <a:rPr lang="en-US" dirty="0" err="1" smtClean="0"/>
              <a:t>read_count</a:t>
            </a:r>
            <a:r>
              <a:rPr lang="en-US" dirty="0" smtClean="0"/>
              <a:t> is used to maintain the number of readers currently accessing the resource. </a:t>
            </a:r>
          </a:p>
          <a:p>
            <a:r>
              <a:rPr lang="en-US" dirty="0" smtClean="0"/>
              <a:t>The variable </a:t>
            </a:r>
            <a:r>
              <a:rPr lang="en-US" dirty="0" err="1" smtClean="0"/>
              <a:t>read_count</a:t>
            </a:r>
            <a:r>
              <a:rPr lang="en-US" dirty="0" smtClean="0"/>
              <a:t> is initialized to 0. A value of 1 is given initially to m and w.</a:t>
            </a:r>
          </a:p>
          <a:p>
            <a:r>
              <a:rPr lang="en-US" dirty="0" smtClean="0"/>
              <a:t>Instead of having the process to acquire lock on the shared resource, we use the </a:t>
            </a:r>
            <a:r>
              <a:rPr lang="en-US" dirty="0" err="1" smtClean="0"/>
              <a:t>mutex</a:t>
            </a:r>
            <a:r>
              <a:rPr lang="en-US" dirty="0" smtClean="0"/>
              <a:t> m to make the process to acquire and release lock whenever it is updating the </a:t>
            </a:r>
            <a:r>
              <a:rPr lang="en-US" dirty="0" err="1" smtClean="0"/>
              <a:t>read_count</a:t>
            </a:r>
            <a:r>
              <a:rPr lang="en-US" dirty="0" smtClean="0"/>
              <a:t> variable. </a:t>
            </a:r>
            <a:endParaRPr lang="en-US" dirty="0"/>
          </a:p>
        </p:txBody>
      </p:sp>
    </p:spTree>
    <p:extLst>
      <p:ext uri="{BB962C8B-B14F-4D97-AF65-F5344CB8AC3E}">
        <p14:creationId xmlns:p14="http://schemas.microsoft.com/office/powerpoint/2010/main" val="20253402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943" y="185056"/>
            <a:ext cx="5170714" cy="6672943"/>
          </a:xfrm>
        </p:spPr>
        <p:txBody>
          <a:bodyPr>
            <a:noAutofit/>
          </a:bodyPr>
          <a:lstStyle/>
          <a:p>
            <a:r>
              <a:rPr lang="en-US" sz="2400" dirty="0" smtClean="0"/>
              <a:t>The code for the writer process looks like this:</a:t>
            </a:r>
          </a:p>
          <a:p>
            <a:endParaRPr lang="en-US" sz="2400" dirty="0" smtClean="0"/>
          </a:p>
          <a:p>
            <a:r>
              <a:rPr lang="en-US" sz="2400" dirty="0" smtClean="0"/>
              <a:t>while(TRUE) </a:t>
            </a:r>
          </a:p>
          <a:p>
            <a:r>
              <a:rPr lang="en-US" sz="2400" dirty="0" smtClean="0"/>
              <a:t>{</a:t>
            </a:r>
          </a:p>
          <a:p>
            <a:r>
              <a:rPr lang="en-US" sz="2400" dirty="0" smtClean="0"/>
              <a:t>    wait(w);</a:t>
            </a:r>
          </a:p>
          <a:p>
            <a:r>
              <a:rPr lang="en-US" sz="2400" dirty="0" smtClean="0"/>
              <a:t>    </a:t>
            </a:r>
          </a:p>
          <a:p>
            <a:r>
              <a:rPr lang="en-US" sz="2400" dirty="0" smtClean="0"/>
              <a:t>   /* perform the write operation */</a:t>
            </a:r>
          </a:p>
          <a:p>
            <a:r>
              <a:rPr lang="en-US" sz="2400" dirty="0" smtClean="0"/>
              <a:t>   </a:t>
            </a:r>
          </a:p>
          <a:p>
            <a:r>
              <a:rPr lang="en-US" sz="2400" dirty="0" smtClean="0"/>
              <a:t>   signal(w);</a:t>
            </a:r>
          </a:p>
          <a:p>
            <a:r>
              <a:rPr lang="en-US" sz="2400" dirty="0" smtClean="0"/>
              <a:t>}</a:t>
            </a:r>
          </a:p>
          <a:p>
            <a:endParaRPr lang="en-US" sz="500" dirty="0" smtClean="0"/>
          </a:p>
          <a:p>
            <a:endParaRPr lang="en-US" sz="500" dirty="0" smtClean="0"/>
          </a:p>
        </p:txBody>
      </p:sp>
      <p:sp>
        <p:nvSpPr>
          <p:cNvPr id="5" name="Rectangle 4"/>
          <p:cNvSpPr/>
          <p:nvPr/>
        </p:nvSpPr>
        <p:spPr>
          <a:xfrm>
            <a:off x="5638801" y="0"/>
            <a:ext cx="6096000" cy="6555641"/>
          </a:xfrm>
          <a:prstGeom prst="rect">
            <a:avLst/>
          </a:prstGeom>
        </p:spPr>
        <p:txBody>
          <a:bodyPr>
            <a:spAutoFit/>
          </a:bodyPr>
          <a:lstStyle/>
          <a:p>
            <a:r>
              <a:rPr lang="en-US" sz="2000" dirty="0" smtClean="0"/>
              <a:t>And, the code for the reader process looks like this:</a:t>
            </a:r>
          </a:p>
          <a:p>
            <a:endParaRPr lang="en-US" sz="2000" dirty="0" smtClean="0"/>
          </a:p>
          <a:p>
            <a:r>
              <a:rPr lang="en-US" sz="2000" dirty="0" smtClean="0"/>
              <a:t>while(TRUE) </a:t>
            </a:r>
          </a:p>
          <a:p>
            <a:r>
              <a:rPr lang="en-US" sz="2000" dirty="0" smtClean="0"/>
              <a:t>{</a:t>
            </a:r>
          </a:p>
          <a:p>
            <a:r>
              <a:rPr lang="en-US" sz="2000" dirty="0" smtClean="0"/>
              <a:t>    //acquire lock</a:t>
            </a:r>
          </a:p>
          <a:p>
            <a:r>
              <a:rPr lang="en-US" sz="2000" dirty="0" smtClean="0"/>
              <a:t>    wait(m);</a:t>
            </a:r>
          </a:p>
          <a:p>
            <a:r>
              <a:rPr lang="en-US" sz="2000" dirty="0" smtClean="0"/>
              <a:t>    </a:t>
            </a:r>
            <a:r>
              <a:rPr lang="en-US" sz="2000" dirty="0" err="1" smtClean="0"/>
              <a:t>read_count</a:t>
            </a:r>
            <a:r>
              <a:rPr lang="en-US" sz="2000" dirty="0" smtClean="0"/>
              <a:t>++;</a:t>
            </a:r>
          </a:p>
          <a:p>
            <a:r>
              <a:rPr lang="en-US" sz="2000" dirty="0" smtClean="0"/>
              <a:t>    if(</a:t>
            </a:r>
            <a:r>
              <a:rPr lang="en-US" sz="2000" dirty="0" err="1" smtClean="0"/>
              <a:t>read_count</a:t>
            </a:r>
            <a:r>
              <a:rPr lang="en-US" sz="2000" dirty="0" smtClean="0"/>
              <a:t> == 1)</a:t>
            </a:r>
          </a:p>
          <a:p>
            <a:r>
              <a:rPr lang="en-US" sz="2000" dirty="0" smtClean="0"/>
              <a:t>        wait(w);</a:t>
            </a:r>
          </a:p>
          <a:p>
            <a:r>
              <a:rPr lang="en-US" sz="2000" dirty="0" smtClean="0"/>
              <a:t>    //release lock  </a:t>
            </a:r>
          </a:p>
          <a:p>
            <a:r>
              <a:rPr lang="en-US" sz="2000" dirty="0" smtClean="0"/>
              <a:t>    signal(m);  </a:t>
            </a:r>
          </a:p>
          <a:p>
            <a:r>
              <a:rPr lang="en-US" sz="2000" dirty="0" smtClean="0"/>
              <a:t>    </a:t>
            </a:r>
          </a:p>
          <a:p>
            <a:r>
              <a:rPr lang="en-US" sz="2000" dirty="0" smtClean="0"/>
              <a:t>    /* perform the reading operation */</a:t>
            </a:r>
          </a:p>
          <a:p>
            <a:r>
              <a:rPr lang="en-US" sz="2000" dirty="0" smtClean="0"/>
              <a:t>    // acquire lock</a:t>
            </a:r>
          </a:p>
          <a:p>
            <a:r>
              <a:rPr lang="en-US" sz="2000" dirty="0" smtClean="0"/>
              <a:t>    wait(m);   </a:t>
            </a:r>
          </a:p>
          <a:p>
            <a:r>
              <a:rPr lang="en-US" sz="2000" dirty="0" smtClean="0"/>
              <a:t>    </a:t>
            </a:r>
            <a:r>
              <a:rPr lang="en-US" sz="2000" dirty="0" err="1" smtClean="0"/>
              <a:t>read_count</a:t>
            </a:r>
            <a:r>
              <a:rPr lang="en-US" sz="2000" dirty="0" smtClean="0"/>
              <a:t>--;</a:t>
            </a:r>
          </a:p>
          <a:p>
            <a:r>
              <a:rPr lang="en-US" sz="2000" dirty="0" smtClean="0"/>
              <a:t>    if(</a:t>
            </a:r>
            <a:r>
              <a:rPr lang="en-US" sz="2000" dirty="0" err="1" smtClean="0"/>
              <a:t>read_count</a:t>
            </a:r>
            <a:r>
              <a:rPr lang="en-US" sz="2000" dirty="0" smtClean="0"/>
              <a:t> == 0)</a:t>
            </a:r>
          </a:p>
          <a:p>
            <a:r>
              <a:rPr lang="en-US" sz="2000" dirty="0" smtClean="0"/>
              <a:t>        signal(w);</a:t>
            </a:r>
          </a:p>
          <a:p>
            <a:r>
              <a:rPr lang="en-US" sz="2000" dirty="0" smtClean="0"/>
              <a:t>    // release lock</a:t>
            </a:r>
          </a:p>
          <a:p>
            <a:r>
              <a:rPr lang="en-US" sz="2000" dirty="0" smtClean="0"/>
              <a:t>    signal(m);  </a:t>
            </a:r>
          </a:p>
          <a:p>
            <a:r>
              <a:rPr lang="en-US" sz="2000" dirty="0" smtClean="0"/>
              <a:t>} </a:t>
            </a:r>
            <a:endParaRPr lang="en-US" sz="2000" dirty="0"/>
          </a:p>
        </p:txBody>
      </p:sp>
    </p:spTree>
    <p:extLst>
      <p:ext uri="{BB962C8B-B14F-4D97-AF65-F5344CB8AC3E}">
        <p14:creationId xmlns:p14="http://schemas.microsoft.com/office/powerpoint/2010/main" val="3901004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22704"/>
          </a:xfrm>
        </p:spPr>
        <p:txBody>
          <a:bodyPr>
            <a:normAutofit fontScale="90000"/>
          </a:bodyPr>
          <a:lstStyle/>
          <a:p>
            <a:pPr algn="ctr"/>
            <a:r>
              <a:rPr lang="en-US" b="1" dirty="0" smtClean="0"/>
              <a:t>The Solution</a:t>
            </a:r>
            <a:br>
              <a:rPr lang="en-US" b="1" dirty="0" smtClean="0"/>
            </a:br>
            <a:endParaRPr lang="en-US" b="1" dirty="0"/>
          </a:p>
        </p:txBody>
      </p:sp>
      <p:sp>
        <p:nvSpPr>
          <p:cNvPr id="3" name="Content Placeholder 2"/>
          <p:cNvSpPr>
            <a:spLocks noGrp="1"/>
          </p:cNvSpPr>
          <p:nvPr>
            <p:ph idx="1"/>
          </p:nvPr>
        </p:nvSpPr>
        <p:spPr>
          <a:xfrm>
            <a:off x="152399" y="587830"/>
            <a:ext cx="11865429" cy="5589133"/>
          </a:xfrm>
        </p:spPr>
        <p:txBody>
          <a:bodyPr>
            <a:normAutofit fontScale="92500" lnSpcReduction="20000"/>
          </a:bodyPr>
          <a:lstStyle/>
          <a:p>
            <a:r>
              <a:rPr lang="en-US" dirty="0" smtClean="0"/>
              <a:t>As seen above in the code for the writer, the writer just waits on the </a:t>
            </a:r>
            <a:r>
              <a:rPr lang="en-US" b="1" dirty="0" smtClean="0"/>
              <a:t>w</a:t>
            </a:r>
            <a:r>
              <a:rPr lang="en-US" dirty="0" smtClean="0"/>
              <a:t> semaphore until it gets a chance to write to the resource.</a:t>
            </a:r>
          </a:p>
          <a:p>
            <a:r>
              <a:rPr lang="en-US" dirty="0" smtClean="0"/>
              <a:t>After performing the write operation, it increments </a:t>
            </a:r>
            <a:r>
              <a:rPr lang="en-US" b="1" dirty="0" smtClean="0"/>
              <a:t>w</a:t>
            </a:r>
            <a:r>
              <a:rPr lang="en-US" dirty="0" smtClean="0"/>
              <a:t> so that the next writer can access the resource. </a:t>
            </a:r>
          </a:p>
          <a:p>
            <a:r>
              <a:rPr lang="en-US" dirty="0" smtClean="0"/>
              <a:t>On the other hand, in the code for the reader, the lock is acquired whenever the </a:t>
            </a:r>
            <a:r>
              <a:rPr lang="en-US" b="1" dirty="0" err="1" smtClean="0"/>
              <a:t>read_count</a:t>
            </a:r>
            <a:r>
              <a:rPr lang="en-US" dirty="0" smtClean="0"/>
              <a:t> is updated by a process. </a:t>
            </a:r>
          </a:p>
          <a:p>
            <a:r>
              <a:rPr lang="en-US" dirty="0" smtClean="0"/>
              <a:t>When a reader wants to access the resource, first it increments the </a:t>
            </a:r>
            <a:r>
              <a:rPr lang="en-US" b="1" dirty="0" err="1" smtClean="0"/>
              <a:t>read_count</a:t>
            </a:r>
            <a:r>
              <a:rPr lang="en-US" dirty="0" smtClean="0"/>
              <a:t> value, then accesses the resource and then decrements the </a:t>
            </a:r>
            <a:r>
              <a:rPr lang="en-US" b="1" dirty="0" err="1" smtClean="0"/>
              <a:t>read_count</a:t>
            </a:r>
            <a:r>
              <a:rPr lang="en-US" dirty="0" smtClean="0"/>
              <a:t> value. </a:t>
            </a:r>
          </a:p>
          <a:p>
            <a:r>
              <a:rPr lang="en-US" dirty="0" smtClean="0"/>
              <a:t>The semaphore </a:t>
            </a:r>
            <a:r>
              <a:rPr lang="en-US" b="1" dirty="0" smtClean="0"/>
              <a:t>w</a:t>
            </a:r>
            <a:r>
              <a:rPr lang="en-US" dirty="0" smtClean="0"/>
              <a:t> is used by the first reader which enters the critical section and the last reader which exits the critical section.</a:t>
            </a:r>
          </a:p>
          <a:p>
            <a:r>
              <a:rPr lang="en-US" dirty="0" smtClean="0"/>
              <a:t>The reason for this is, when the first readers enters the critical section, the writer is blocked from the resource. Only new readers can access the resource now.</a:t>
            </a:r>
          </a:p>
          <a:p>
            <a:r>
              <a:rPr lang="en-US" dirty="0" smtClean="0"/>
              <a:t>Similarly, when the last reader exits the critical section, it signals the writer using the </a:t>
            </a:r>
            <a:r>
              <a:rPr lang="en-US" b="1" dirty="0" smtClean="0"/>
              <a:t>w</a:t>
            </a:r>
            <a:r>
              <a:rPr lang="en-US" dirty="0" smtClean="0"/>
              <a:t> semaphore because there are zero readers now and a writer can have the chance to access the resource.</a:t>
            </a:r>
          </a:p>
          <a:p>
            <a:endParaRPr lang="en-US" dirty="0"/>
          </a:p>
        </p:txBody>
      </p:sp>
    </p:spTree>
    <p:extLst>
      <p:ext uri="{BB962C8B-B14F-4D97-AF65-F5344CB8AC3E}">
        <p14:creationId xmlns:p14="http://schemas.microsoft.com/office/powerpoint/2010/main" val="3048155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6580" y="94593"/>
            <a:ext cx="5877910" cy="849861"/>
          </a:xfrm>
        </p:spPr>
        <p:txBody>
          <a:bodyPr/>
          <a:lstStyle/>
          <a:p>
            <a:pPr algn="ctr"/>
            <a:r>
              <a:rPr lang="en-US" b="1" dirty="0" smtClean="0"/>
              <a:t>Monitor</a:t>
            </a:r>
            <a:endParaRPr lang="en-US" b="1" dirty="0"/>
          </a:p>
        </p:txBody>
      </p:sp>
      <p:sp>
        <p:nvSpPr>
          <p:cNvPr id="3" name="Content Placeholder 2"/>
          <p:cNvSpPr>
            <a:spLocks noGrp="1"/>
          </p:cNvSpPr>
          <p:nvPr>
            <p:ph idx="1"/>
          </p:nvPr>
        </p:nvSpPr>
        <p:spPr>
          <a:xfrm>
            <a:off x="136633" y="861848"/>
            <a:ext cx="11897711" cy="5996152"/>
          </a:xfrm>
        </p:spPr>
        <p:txBody>
          <a:bodyPr>
            <a:normAutofit/>
          </a:bodyPr>
          <a:lstStyle/>
          <a:p>
            <a:r>
              <a:rPr lang="en-US" dirty="0" smtClean="0"/>
              <a:t>To </a:t>
            </a:r>
            <a:r>
              <a:rPr lang="en-US" dirty="0"/>
              <a:t>overcome the timing errors that occurs while using semaphore for process synchronization, the researchers have introduced a high-level synchronization construct i.e. the </a:t>
            </a:r>
            <a:r>
              <a:rPr lang="en-US" b="1" dirty="0"/>
              <a:t>monitor type</a:t>
            </a:r>
            <a:r>
              <a:rPr lang="en-US" dirty="0"/>
              <a:t>. </a:t>
            </a:r>
            <a:endParaRPr lang="en-US" dirty="0" smtClean="0"/>
          </a:p>
          <a:p>
            <a:r>
              <a:rPr lang="en-US" dirty="0" smtClean="0"/>
              <a:t>A </a:t>
            </a:r>
            <a:r>
              <a:rPr lang="en-US" dirty="0"/>
              <a:t>monitor type is </a:t>
            </a:r>
            <a:r>
              <a:rPr lang="en-US" b="1" dirty="0"/>
              <a:t>an abstract data type</a:t>
            </a:r>
            <a:r>
              <a:rPr lang="en-US" dirty="0"/>
              <a:t> that is used for process synchronization.</a:t>
            </a:r>
          </a:p>
          <a:p>
            <a:r>
              <a:rPr lang="en-US" dirty="0"/>
              <a:t>Being an abstract data type monitor type contains the </a:t>
            </a:r>
            <a:r>
              <a:rPr lang="en-US" b="1" dirty="0"/>
              <a:t>shared data variables</a:t>
            </a:r>
            <a:r>
              <a:rPr lang="en-US" dirty="0"/>
              <a:t> that are to be shared by all the processes and some programmer-defined </a:t>
            </a:r>
            <a:r>
              <a:rPr lang="en-US" b="1" dirty="0"/>
              <a:t>operations</a:t>
            </a:r>
            <a:r>
              <a:rPr lang="en-US" dirty="0"/>
              <a:t> that allow processes to execute in mutual exclusion within the monitor. </a:t>
            </a:r>
            <a:endParaRPr lang="en-US" dirty="0" smtClean="0"/>
          </a:p>
          <a:p>
            <a:r>
              <a:rPr lang="en-US" dirty="0" smtClean="0"/>
              <a:t>A </a:t>
            </a:r>
            <a:r>
              <a:rPr lang="en-US" dirty="0"/>
              <a:t>process can </a:t>
            </a:r>
            <a:r>
              <a:rPr lang="en-US" b="1" dirty="0"/>
              <a:t>not directly access</a:t>
            </a:r>
            <a:r>
              <a:rPr lang="en-US" dirty="0"/>
              <a:t> the shared data variable in the monitor; the process has to access it </a:t>
            </a:r>
            <a:r>
              <a:rPr lang="en-US" b="1" dirty="0"/>
              <a:t>through procedures</a:t>
            </a:r>
            <a:r>
              <a:rPr lang="en-US" dirty="0"/>
              <a:t> defined in the monitor which allow only one process to access the shared variables in a monitor at a time.</a:t>
            </a:r>
          </a:p>
          <a:p>
            <a:endParaRPr lang="en-US" dirty="0"/>
          </a:p>
        </p:txBody>
      </p:sp>
    </p:spTree>
    <p:extLst>
      <p:ext uri="{BB962C8B-B14F-4D97-AF65-F5344CB8AC3E}">
        <p14:creationId xmlns:p14="http://schemas.microsoft.com/office/powerpoint/2010/main" val="753629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syntax of monitor is as follow:</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monitor </a:t>
            </a:r>
            <a:r>
              <a:rPr lang="en-US" dirty="0" err="1"/>
              <a:t>monitor_name</a:t>
            </a:r>
            <a:endParaRPr lang="en-US" dirty="0"/>
          </a:p>
          <a:p>
            <a:pPr marL="0" indent="0">
              <a:buNone/>
            </a:pPr>
            <a:r>
              <a:rPr lang="en-US" dirty="0"/>
              <a:t>{</a:t>
            </a:r>
          </a:p>
          <a:p>
            <a:pPr marL="0" indent="0">
              <a:buNone/>
            </a:pPr>
            <a:r>
              <a:rPr lang="en-US" dirty="0"/>
              <a:t>//shared variable declarations</a:t>
            </a:r>
          </a:p>
          <a:p>
            <a:pPr marL="0" indent="0">
              <a:buNone/>
            </a:pPr>
            <a:r>
              <a:rPr lang="en-US" dirty="0"/>
              <a:t>procedure P1 ( . . . ) {</a:t>
            </a:r>
          </a:p>
          <a:p>
            <a:pPr marL="0" indent="0">
              <a:buNone/>
            </a:pPr>
            <a:r>
              <a:rPr lang="en-US" dirty="0"/>
              <a:t>}</a:t>
            </a:r>
          </a:p>
          <a:p>
            <a:pPr marL="0" indent="0">
              <a:buNone/>
            </a:pPr>
            <a:r>
              <a:rPr lang="en-US" dirty="0"/>
              <a:t>procedure P2 ( . . . ) {</a:t>
            </a:r>
          </a:p>
          <a:p>
            <a:pPr marL="0" indent="0">
              <a:buNone/>
            </a:pPr>
            <a:r>
              <a:rPr lang="en-US" dirty="0"/>
              <a:t>}</a:t>
            </a:r>
          </a:p>
          <a:p>
            <a:pPr marL="0" indent="0">
              <a:buNone/>
            </a:pPr>
            <a:r>
              <a:rPr lang="en-US" dirty="0"/>
              <a:t>procedure </a:t>
            </a:r>
            <a:r>
              <a:rPr lang="en-US" dirty="0" err="1"/>
              <a:t>Pn</a:t>
            </a:r>
            <a:r>
              <a:rPr lang="en-US" dirty="0"/>
              <a:t> ( . . . ) {</a:t>
            </a:r>
          </a:p>
          <a:p>
            <a:pPr marL="0" indent="0">
              <a:buNone/>
            </a:pPr>
            <a:r>
              <a:rPr lang="en-US" dirty="0"/>
              <a:t>}</a:t>
            </a:r>
          </a:p>
          <a:p>
            <a:pPr marL="0" indent="0">
              <a:buNone/>
            </a:pPr>
            <a:r>
              <a:rPr lang="en-US" dirty="0"/>
              <a:t>initialization code ( . . . ) {</a:t>
            </a:r>
          </a:p>
          <a:p>
            <a:pPr marL="0" indent="0">
              <a:buNone/>
            </a:pPr>
            <a:r>
              <a:rPr lang="en-US" dirty="0"/>
              <a:t>}</a:t>
            </a:r>
          </a:p>
          <a:p>
            <a:pPr marL="0" indent="0">
              <a:buNone/>
            </a:pPr>
            <a:r>
              <a:rPr lang="en-US" dirty="0"/>
              <a:t>}</a:t>
            </a:r>
          </a:p>
          <a:p>
            <a:endParaRPr lang="en-US" dirty="0"/>
          </a:p>
        </p:txBody>
      </p:sp>
    </p:spTree>
    <p:extLst>
      <p:ext uri="{BB962C8B-B14F-4D97-AF65-F5344CB8AC3E}">
        <p14:creationId xmlns:p14="http://schemas.microsoft.com/office/powerpoint/2010/main" val="11092288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387" y="199697"/>
            <a:ext cx="10515600" cy="849860"/>
          </a:xfrm>
        </p:spPr>
        <p:txBody>
          <a:bodyPr/>
          <a:lstStyle/>
          <a:p>
            <a:pPr algn="ctr"/>
            <a:r>
              <a:rPr lang="en-US" b="1" dirty="0" smtClean="0"/>
              <a:t>Monitor-Conditional Variables</a:t>
            </a:r>
            <a:endParaRPr lang="en-US" b="1" dirty="0"/>
          </a:p>
        </p:txBody>
      </p:sp>
      <p:sp>
        <p:nvSpPr>
          <p:cNvPr id="3" name="Content Placeholder 2"/>
          <p:cNvSpPr>
            <a:spLocks noGrp="1"/>
          </p:cNvSpPr>
          <p:nvPr>
            <p:ph idx="1"/>
          </p:nvPr>
        </p:nvSpPr>
        <p:spPr>
          <a:xfrm>
            <a:off x="0" y="1345324"/>
            <a:ext cx="12192000" cy="5349765"/>
          </a:xfrm>
        </p:spPr>
        <p:txBody>
          <a:bodyPr>
            <a:normAutofit fontScale="92500"/>
          </a:bodyPr>
          <a:lstStyle/>
          <a:p>
            <a:r>
              <a:rPr lang="en-US" dirty="0"/>
              <a:t>A monitor is a construct such as only one process is active at a time within the monitor</a:t>
            </a:r>
            <a:r>
              <a:rPr lang="en-US" dirty="0" smtClean="0"/>
              <a:t>.</a:t>
            </a:r>
          </a:p>
          <a:p>
            <a:r>
              <a:rPr lang="en-US" dirty="0" smtClean="0"/>
              <a:t> </a:t>
            </a:r>
            <a:r>
              <a:rPr lang="en-US" dirty="0"/>
              <a:t>If other process tries to access the shared variable in monitor, it gets blocked and is lined up in the queue to get the access to shared data when previously accessing process releases it</a:t>
            </a:r>
            <a:r>
              <a:rPr lang="en-US" dirty="0" smtClean="0"/>
              <a:t>.</a:t>
            </a:r>
          </a:p>
          <a:p>
            <a:r>
              <a:rPr lang="en-US" b="1" dirty="0"/>
              <a:t>Conditional variables</a:t>
            </a:r>
            <a:r>
              <a:rPr lang="en-US" dirty="0"/>
              <a:t> were introduced for additional synchronization mechanism. </a:t>
            </a:r>
            <a:endParaRPr lang="en-US" dirty="0" smtClean="0"/>
          </a:p>
          <a:p>
            <a:r>
              <a:rPr lang="en-US" dirty="0" smtClean="0"/>
              <a:t>The </a:t>
            </a:r>
            <a:r>
              <a:rPr lang="en-US" dirty="0"/>
              <a:t>conditional variable </a:t>
            </a:r>
            <a:r>
              <a:rPr lang="en-US" b="1" dirty="0"/>
              <a:t>allows a process to wait inside the monitor</a:t>
            </a:r>
            <a:r>
              <a:rPr lang="en-US" dirty="0"/>
              <a:t> and allows a waiting process to resume immediately when the other process releases the resources.</a:t>
            </a:r>
          </a:p>
          <a:p>
            <a:r>
              <a:rPr lang="en-US" dirty="0"/>
              <a:t>The </a:t>
            </a:r>
            <a:r>
              <a:rPr lang="en-US" b="1" dirty="0"/>
              <a:t>conditional variable</a:t>
            </a:r>
            <a:r>
              <a:rPr lang="en-US" dirty="0"/>
              <a:t> can invoke only two operation </a:t>
            </a:r>
            <a:r>
              <a:rPr lang="en-US" b="1" dirty="0"/>
              <a:t>wait</a:t>
            </a:r>
            <a:r>
              <a:rPr lang="en-US" dirty="0"/>
              <a:t>() and </a:t>
            </a:r>
            <a:r>
              <a:rPr lang="en-US" b="1" dirty="0"/>
              <a:t>signal</a:t>
            </a:r>
            <a:r>
              <a:rPr lang="en-US" dirty="0"/>
              <a:t>(). </a:t>
            </a:r>
            <a:endParaRPr lang="en-US" dirty="0" smtClean="0"/>
          </a:p>
          <a:p>
            <a:r>
              <a:rPr lang="en-US" dirty="0" smtClean="0"/>
              <a:t>Where </a:t>
            </a:r>
            <a:r>
              <a:rPr lang="en-US" dirty="0"/>
              <a:t>if a process </a:t>
            </a:r>
            <a:r>
              <a:rPr lang="en-US" b="1" dirty="0"/>
              <a:t>P invokes a wait()</a:t>
            </a:r>
            <a:r>
              <a:rPr lang="en-US" dirty="0"/>
              <a:t> operation it gets suspended in the monitor till other process </a:t>
            </a:r>
            <a:r>
              <a:rPr lang="en-US" b="1" dirty="0"/>
              <a:t>Q invoke signal()</a:t>
            </a:r>
            <a:r>
              <a:rPr lang="en-US" dirty="0"/>
              <a:t> operation i.e. a signal() operation invoked by a process resumes the suspended process.</a:t>
            </a:r>
          </a:p>
          <a:p>
            <a:endParaRPr lang="en-US" dirty="0"/>
          </a:p>
        </p:txBody>
      </p:sp>
    </p:spTree>
    <p:extLst>
      <p:ext uri="{BB962C8B-B14F-4D97-AF65-F5344CB8AC3E}">
        <p14:creationId xmlns:p14="http://schemas.microsoft.com/office/powerpoint/2010/main" val="21923632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2406651" y="176213"/>
            <a:ext cx="7847013" cy="576262"/>
          </a:xfrm>
        </p:spPr>
        <p:txBody>
          <a:bodyPr rtlCol="0">
            <a:normAutofit fontScale="90000"/>
          </a:bodyPr>
          <a:lstStyle/>
          <a:p>
            <a:pPr>
              <a:defRPr/>
            </a:pPr>
            <a:r>
              <a:rPr lang="en-US" sz="3600" b="1"/>
              <a:t> Monitor with Condition Variables</a:t>
            </a:r>
          </a:p>
        </p:txBody>
      </p:sp>
      <p:pic>
        <p:nvPicPr>
          <p:cNvPr id="102403" name="Picture 4"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724" y="872359"/>
            <a:ext cx="10878207" cy="538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84956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2746376" y="176213"/>
            <a:ext cx="7464425" cy="576262"/>
          </a:xfrm>
        </p:spPr>
        <p:txBody>
          <a:bodyPr rtlCol="0">
            <a:normAutofit fontScale="90000"/>
          </a:bodyPr>
          <a:lstStyle/>
          <a:p>
            <a:pPr>
              <a:defRPr/>
            </a:pPr>
            <a:r>
              <a:rPr lang="en-US" sz="3600" b="1"/>
              <a:t>Schematic view of a Monitor</a:t>
            </a:r>
          </a:p>
        </p:txBody>
      </p:sp>
      <p:pic>
        <p:nvPicPr>
          <p:cNvPr id="98307" name="Picture 4"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1263" y="1609726"/>
            <a:ext cx="4926012"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3482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18658721"/>
              </p:ext>
            </p:extLst>
          </p:nvPr>
        </p:nvGraphicFramePr>
        <p:xfrm>
          <a:off x="73572" y="178675"/>
          <a:ext cx="12118428" cy="6514244"/>
        </p:xfrm>
        <a:graphic>
          <a:graphicData uri="http://schemas.openxmlformats.org/drawingml/2006/table">
            <a:tbl>
              <a:tblPr/>
              <a:tblGrid>
                <a:gridCol w="1797269"/>
                <a:gridCol w="4550979"/>
                <a:gridCol w="5770180"/>
              </a:tblGrid>
              <a:tr h="931127">
                <a:tc>
                  <a:txBody>
                    <a:bodyPr/>
                    <a:lstStyle/>
                    <a:p>
                      <a:r>
                        <a:rPr lang="en-US" sz="2400" dirty="0">
                          <a:solidFill>
                            <a:srgbClr val="FF0000"/>
                          </a:solidFill>
                        </a:rPr>
                        <a:t>Basis for Comparison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solidFill>
                            <a:srgbClr val="FF0000"/>
                          </a:solidFill>
                        </a:rPr>
                        <a:t>Semaphore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solidFill>
                            <a:srgbClr val="FF0000"/>
                          </a:solidFill>
                        </a:rPr>
                        <a:t>Monitor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31127">
                <a:tc>
                  <a:txBody>
                    <a:bodyPr/>
                    <a:lstStyle/>
                    <a:p>
                      <a:r>
                        <a:rPr lang="en-US" sz="2400" dirty="0">
                          <a:solidFill>
                            <a:srgbClr val="FF0000"/>
                          </a:solidFill>
                        </a:rPr>
                        <a:t>Basic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Semaphores is an integer variable 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Monitor is an abstract 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961">
                <a:tc>
                  <a:txBody>
                    <a:bodyPr/>
                    <a:lstStyle/>
                    <a:p>
                      <a:r>
                        <a:rPr lang="en-US" sz="2400" dirty="0">
                          <a:solidFill>
                            <a:srgbClr val="FF0000"/>
                          </a:solidFill>
                        </a:rPr>
                        <a:t>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The value of Semaphore S indicates the number of shared resources </a:t>
                      </a:r>
                      <a:r>
                        <a:rPr lang="en-US" sz="2400" dirty="0" err="1"/>
                        <a:t>availabe</a:t>
                      </a:r>
                      <a:r>
                        <a:rPr lang="en-US" sz="2400" dirty="0"/>
                        <a:t> in the system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t>The Monitor type contains shared variables and the set of procedures that operate on the shared 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72629">
                <a:tc>
                  <a:txBody>
                    <a:bodyPr/>
                    <a:lstStyle/>
                    <a:p>
                      <a:r>
                        <a:rPr lang="en-US" sz="2400">
                          <a:solidFill>
                            <a:srgbClr val="FF0000"/>
                          </a:solidFill>
                        </a:rPr>
                        <a:t>Access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When any process access the shared resources it perform wait() operation on S and when it releases the shared resources it performs signal() operation on 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When any process wants to access the shared variables in the monitor, it needs to access it through the procedures.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34400">
                <a:tc>
                  <a:txBody>
                    <a:bodyPr/>
                    <a:lstStyle/>
                    <a:p>
                      <a:r>
                        <a:rPr lang="en-US" sz="2400" dirty="0">
                          <a:solidFill>
                            <a:srgbClr val="FF0000"/>
                          </a:solidFill>
                        </a:rPr>
                        <a:t>Condition 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t>Semaphore does not have condition variables.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Monitor has condition variables.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38555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457" y="87085"/>
            <a:ext cx="10515600" cy="449717"/>
          </a:xfrm>
        </p:spPr>
        <p:txBody>
          <a:bodyPr>
            <a:normAutofit fontScale="90000"/>
          </a:bodyPr>
          <a:lstStyle/>
          <a:p>
            <a:pPr algn="ctr"/>
            <a:r>
              <a:rPr lang="en-US" dirty="0" smtClean="0"/>
              <a:t> Semaphore </a:t>
            </a:r>
            <a:endParaRPr lang="en-US" dirty="0"/>
          </a:p>
        </p:txBody>
      </p:sp>
      <p:sp>
        <p:nvSpPr>
          <p:cNvPr id="3" name="Content Placeholder 2"/>
          <p:cNvSpPr>
            <a:spLocks noGrp="1"/>
          </p:cNvSpPr>
          <p:nvPr>
            <p:ph idx="1"/>
          </p:nvPr>
        </p:nvSpPr>
        <p:spPr>
          <a:xfrm>
            <a:off x="87086" y="947057"/>
            <a:ext cx="12104914" cy="5699806"/>
          </a:xfrm>
        </p:spPr>
        <p:txBody>
          <a:bodyPr>
            <a:normAutofit/>
          </a:bodyPr>
          <a:lstStyle/>
          <a:p>
            <a:r>
              <a:rPr lang="en-US" sz="3600" dirty="0"/>
              <a:t>All modifications to the integer value of the semaphore in the wait() </a:t>
            </a:r>
            <a:r>
              <a:rPr lang="en-US" sz="3600" dirty="0" smtClean="0"/>
              <a:t>and signal</a:t>
            </a:r>
            <a:r>
              <a:rPr lang="en-US" sz="3600" dirty="0"/>
              <a:t>() operations must be executed indivisibly. </a:t>
            </a:r>
            <a:endParaRPr lang="en-US" sz="3600" dirty="0" smtClean="0"/>
          </a:p>
          <a:p>
            <a:r>
              <a:rPr lang="en-US" sz="3600" dirty="0" smtClean="0"/>
              <a:t>That </a:t>
            </a:r>
            <a:r>
              <a:rPr lang="en-US" sz="3600" dirty="0"/>
              <a:t>is, when one </a:t>
            </a:r>
            <a:r>
              <a:rPr lang="en-US" sz="3600" dirty="0" smtClean="0"/>
              <a:t>process modifies </a:t>
            </a:r>
            <a:r>
              <a:rPr lang="en-US" sz="3600" dirty="0"/>
              <a:t>the semaphore value, no other process can simultaneously </a:t>
            </a:r>
            <a:r>
              <a:rPr lang="en-US" sz="3600" dirty="0" smtClean="0"/>
              <a:t>modify that </a:t>
            </a:r>
            <a:r>
              <a:rPr lang="en-US" sz="3600" dirty="0"/>
              <a:t>same semaphore value</a:t>
            </a:r>
            <a:r>
              <a:rPr lang="en-US" sz="3600" dirty="0" smtClean="0"/>
              <a:t>.</a:t>
            </a:r>
          </a:p>
          <a:p>
            <a:r>
              <a:rPr lang="en-US" sz="3600" dirty="0" smtClean="0"/>
              <a:t> </a:t>
            </a:r>
            <a:r>
              <a:rPr lang="en-US" sz="3600" dirty="0"/>
              <a:t>In addition, in the case of wait(S), the testing </a:t>
            </a:r>
            <a:r>
              <a:rPr lang="en-US" sz="3600" dirty="0" smtClean="0"/>
              <a:t>of the </a:t>
            </a:r>
            <a:r>
              <a:rPr lang="en-US" sz="3600" dirty="0"/>
              <a:t>integer value of S (S ≤ 0), as well as its possible modification (S--), </a:t>
            </a:r>
            <a:r>
              <a:rPr lang="en-US" sz="3600" dirty="0" smtClean="0"/>
              <a:t>must be </a:t>
            </a:r>
            <a:r>
              <a:rPr lang="en-US" sz="3600" dirty="0"/>
              <a:t>executed without interruption.</a:t>
            </a:r>
          </a:p>
        </p:txBody>
      </p:sp>
    </p:spTree>
    <p:extLst>
      <p:ext uri="{BB962C8B-B14F-4D97-AF65-F5344CB8AC3E}">
        <p14:creationId xmlns:p14="http://schemas.microsoft.com/office/powerpoint/2010/main" val="4096547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6618"/>
          </a:xfrm>
        </p:spPr>
        <p:txBody>
          <a:bodyPr>
            <a:normAutofit fontScale="90000"/>
          </a:bodyPr>
          <a:lstStyle/>
          <a:p>
            <a:pPr algn="ctr"/>
            <a:r>
              <a:rPr lang="en-US" b="1" dirty="0" smtClean="0"/>
              <a:t>Semaphore Usage</a:t>
            </a:r>
            <a:br>
              <a:rPr lang="en-US" b="1" dirty="0" smtClean="0"/>
            </a:br>
            <a:endParaRPr lang="en-US" b="1" dirty="0"/>
          </a:p>
        </p:txBody>
      </p:sp>
      <p:sp>
        <p:nvSpPr>
          <p:cNvPr id="3" name="Content Placeholder 2"/>
          <p:cNvSpPr>
            <a:spLocks noGrp="1"/>
          </p:cNvSpPr>
          <p:nvPr>
            <p:ph idx="1"/>
          </p:nvPr>
        </p:nvSpPr>
        <p:spPr>
          <a:xfrm>
            <a:off x="163285" y="685800"/>
            <a:ext cx="11930744" cy="5921829"/>
          </a:xfrm>
        </p:spPr>
        <p:txBody>
          <a:bodyPr>
            <a:noAutofit/>
          </a:bodyPr>
          <a:lstStyle/>
          <a:p>
            <a:r>
              <a:rPr lang="en-US" sz="3600" dirty="0" smtClean="0"/>
              <a:t>Operating </a:t>
            </a:r>
            <a:r>
              <a:rPr lang="en-US" sz="3600" dirty="0"/>
              <a:t>systems often distinguish between counting and binary semaphores.</a:t>
            </a:r>
          </a:p>
          <a:p>
            <a:r>
              <a:rPr lang="en-US" sz="3600" dirty="0"/>
              <a:t>The value of a </a:t>
            </a:r>
            <a:r>
              <a:rPr lang="en-US" sz="3600" b="1" dirty="0"/>
              <a:t>counting semaphore </a:t>
            </a:r>
            <a:r>
              <a:rPr lang="en-US" sz="3600" dirty="0"/>
              <a:t>can range over an unrestricted domain.</a:t>
            </a:r>
          </a:p>
          <a:p>
            <a:r>
              <a:rPr lang="en-US" sz="3600" dirty="0"/>
              <a:t>The value of a </a:t>
            </a:r>
            <a:r>
              <a:rPr lang="en-US" sz="3600" b="1" dirty="0"/>
              <a:t>binary semaphore </a:t>
            </a:r>
            <a:r>
              <a:rPr lang="en-US" sz="3600" dirty="0"/>
              <a:t>can range only between 0 and 1</a:t>
            </a:r>
            <a:r>
              <a:rPr lang="en-US" sz="3600" dirty="0" smtClean="0"/>
              <a:t>.</a:t>
            </a:r>
          </a:p>
          <a:p>
            <a:r>
              <a:rPr lang="en-US" sz="3600" dirty="0" smtClean="0"/>
              <a:t>Thus</a:t>
            </a:r>
            <a:r>
              <a:rPr lang="en-US" sz="3600" dirty="0"/>
              <a:t>, </a:t>
            </a:r>
            <a:r>
              <a:rPr lang="en-US" sz="3600" dirty="0" smtClean="0"/>
              <a:t>binary semaphores </a:t>
            </a:r>
            <a:r>
              <a:rPr lang="en-US" sz="3600" dirty="0"/>
              <a:t>behave similarly to </a:t>
            </a:r>
            <a:r>
              <a:rPr lang="en-US" sz="3600" dirty="0" err="1"/>
              <a:t>mutex</a:t>
            </a:r>
            <a:r>
              <a:rPr lang="en-US" sz="3600" dirty="0"/>
              <a:t> locks. </a:t>
            </a:r>
            <a:endParaRPr lang="en-US" sz="3600" dirty="0" smtClean="0"/>
          </a:p>
          <a:p>
            <a:r>
              <a:rPr lang="en-US" sz="3600" dirty="0" smtClean="0"/>
              <a:t>In </a:t>
            </a:r>
            <a:r>
              <a:rPr lang="en-US" sz="3600" dirty="0"/>
              <a:t>fact, on systems that do </a:t>
            </a:r>
            <a:r>
              <a:rPr lang="en-US" sz="3600" dirty="0" smtClean="0"/>
              <a:t>not provide </a:t>
            </a:r>
            <a:r>
              <a:rPr lang="en-US" sz="3600" dirty="0" err="1"/>
              <a:t>mutex</a:t>
            </a:r>
            <a:r>
              <a:rPr lang="en-US" sz="3600" dirty="0"/>
              <a:t> locks, binary semaphores can be used instead for </a:t>
            </a:r>
            <a:r>
              <a:rPr lang="en-US" sz="3600" dirty="0" smtClean="0"/>
              <a:t>providing mutual </a:t>
            </a:r>
            <a:r>
              <a:rPr lang="en-US" sz="3600" dirty="0"/>
              <a:t>exclusion.</a:t>
            </a:r>
          </a:p>
        </p:txBody>
      </p:sp>
    </p:spTree>
    <p:extLst>
      <p:ext uri="{BB962C8B-B14F-4D97-AF65-F5344CB8AC3E}">
        <p14:creationId xmlns:p14="http://schemas.microsoft.com/office/powerpoint/2010/main" val="1890169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2561"/>
          </a:xfrm>
        </p:spPr>
        <p:txBody>
          <a:bodyPr>
            <a:normAutofit fontScale="90000"/>
          </a:bodyPr>
          <a:lstStyle/>
          <a:p>
            <a:pPr algn="ctr"/>
            <a:r>
              <a:rPr lang="en-US" b="1" dirty="0" smtClean="0"/>
              <a:t>Semaphore Usage</a:t>
            </a:r>
            <a:br>
              <a:rPr lang="en-US" b="1" dirty="0" smtClean="0"/>
            </a:br>
            <a:endParaRPr lang="en-US" dirty="0"/>
          </a:p>
        </p:txBody>
      </p:sp>
      <p:sp>
        <p:nvSpPr>
          <p:cNvPr id="3" name="Content Placeholder 2"/>
          <p:cNvSpPr>
            <a:spLocks noGrp="1"/>
          </p:cNvSpPr>
          <p:nvPr>
            <p:ph idx="1"/>
          </p:nvPr>
        </p:nvSpPr>
        <p:spPr>
          <a:xfrm>
            <a:off x="152399" y="838199"/>
            <a:ext cx="11952515" cy="5867401"/>
          </a:xfrm>
        </p:spPr>
        <p:txBody>
          <a:bodyPr>
            <a:normAutofit/>
          </a:bodyPr>
          <a:lstStyle/>
          <a:p>
            <a:r>
              <a:rPr lang="en-US" sz="3200" dirty="0"/>
              <a:t>Counting semaphores can be used to control access to a given </a:t>
            </a:r>
            <a:r>
              <a:rPr lang="en-US" sz="3200" dirty="0" smtClean="0"/>
              <a:t>resource consisting </a:t>
            </a:r>
            <a:r>
              <a:rPr lang="en-US" sz="3200" dirty="0"/>
              <a:t>of a finite number of instances</a:t>
            </a:r>
            <a:r>
              <a:rPr lang="en-US" sz="3200" dirty="0" smtClean="0"/>
              <a:t>.</a:t>
            </a:r>
          </a:p>
          <a:p>
            <a:r>
              <a:rPr lang="en-US" sz="3200" dirty="0" smtClean="0"/>
              <a:t>The </a:t>
            </a:r>
            <a:r>
              <a:rPr lang="en-US" sz="3200" dirty="0"/>
              <a:t>semaphore is initialized to </a:t>
            </a:r>
            <a:r>
              <a:rPr lang="en-US" sz="3200" dirty="0" smtClean="0"/>
              <a:t>the number </a:t>
            </a:r>
            <a:r>
              <a:rPr lang="en-US" sz="3200" dirty="0"/>
              <a:t>of resources </a:t>
            </a:r>
            <a:r>
              <a:rPr lang="en-US" sz="3200" dirty="0" smtClean="0"/>
              <a:t>available.</a:t>
            </a:r>
          </a:p>
          <a:p>
            <a:r>
              <a:rPr lang="en-US" sz="3200" dirty="0" smtClean="0"/>
              <a:t>Each </a:t>
            </a:r>
            <a:r>
              <a:rPr lang="en-US" sz="3200" dirty="0"/>
              <a:t>process that wishes to use a </a:t>
            </a:r>
            <a:r>
              <a:rPr lang="en-US" sz="3200" dirty="0" smtClean="0"/>
              <a:t>resource performs </a:t>
            </a:r>
            <a:r>
              <a:rPr lang="en-US" sz="3200" dirty="0"/>
              <a:t>a wait() operation on the semaphore (thereby decrementing </a:t>
            </a:r>
            <a:r>
              <a:rPr lang="en-US" sz="3200" dirty="0" smtClean="0"/>
              <a:t>the count).</a:t>
            </a:r>
          </a:p>
          <a:p>
            <a:r>
              <a:rPr lang="en-US" sz="3200" dirty="0" smtClean="0"/>
              <a:t> </a:t>
            </a:r>
            <a:r>
              <a:rPr lang="en-US" sz="3200" dirty="0"/>
              <a:t>When a process releases a resource, it performs a signal() </a:t>
            </a:r>
            <a:r>
              <a:rPr lang="en-US" sz="3200" dirty="0" smtClean="0"/>
              <a:t>operation (incrementing </a:t>
            </a:r>
            <a:r>
              <a:rPr lang="en-US" sz="3200" dirty="0"/>
              <a:t>the count</a:t>
            </a:r>
            <a:r>
              <a:rPr lang="en-US" sz="3200" dirty="0" smtClean="0"/>
              <a:t>).</a:t>
            </a:r>
          </a:p>
          <a:p>
            <a:r>
              <a:rPr lang="en-US" sz="3200" dirty="0" smtClean="0"/>
              <a:t> </a:t>
            </a:r>
            <a:r>
              <a:rPr lang="en-US" sz="3200" dirty="0"/>
              <a:t>When the count for the semaphore goes to 0, </a:t>
            </a:r>
            <a:r>
              <a:rPr lang="en-US" sz="3200" dirty="0" smtClean="0"/>
              <a:t>all resources </a:t>
            </a:r>
            <a:r>
              <a:rPr lang="en-US" sz="3200" dirty="0"/>
              <a:t>are being used</a:t>
            </a:r>
            <a:r>
              <a:rPr lang="en-US" sz="3200" dirty="0" smtClean="0"/>
              <a:t>.</a:t>
            </a:r>
            <a:endParaRPr lang="en-US" sz="3200" dirty="0"/>
          </a:p>
          <a:p>
            <a:r>
              <a:rPr lang="en-US" sz="3200" dirty="0" smtClean="0"/>
              <a:t> </a:t>
            </a:r>
            <a:r>
              <a:rPr lang="en-US" sz="3200" dirty="0"/>
              <a:t>After that, processes that wish to use a resource </a:t>
            </a:r>
            <a:r>
              <a:rPr lang="en-US" sz="3200" dirty="0" smtClean="0"/>
              <a:t>will block </a:t>
            </a:r>
            <a:r>
              <a:rPr lang="en-US" sz="3200" dirty="0"/>
              <a:t>until the count becomes greater than 0.</a:t>
            </a:r>
          </a:p>
        </p:txBody>
      </p:sp>
    </p:spTree>
    <p:extLst>
      <p:ext uri="{BB962C8B-B14F-4D97-AF65-F5344CB8AC3E}">
        <p14:creationId xmlns:p14="http://schemas.microsoft.com/office/powerpoint/2010/main" val="1325840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1" y="267153"/>
            <a:ext cx="5584371" cy="625475"/>
          </a:xfrm>
        </p:spPr>
        <p:txBody>
          <a:bodyPr>
            <a:normAutofit fontScale="90000"/>
          </a:bodyPr>
          <a:lstStyle/>
          <a:p>
            <a:pPr algn="ctr"/>
            <a:r>
              <a:rPr lang="en-US" b="1" dirty="0" smtClean="0"/>
              <a:t>Semaphore Usage</a:t>
            </a:r>
            <a:br>
              <a:rPr lang="en-US" b="1" dirty="0" smtClean="0"/>
            </a:br>
            <a:endParaRPr lang="en-US" dirty="0"/>
          </a:p>
        </p:txBody>
      </p:sp>
      <p:sp>
        <p:nvSpPr>
          <p:cNvPr id="3" name="Content Placeholder 2"/>
          <p:cNvSpPr>
            <a:spLocks noGrp="1"/>
          </p:cNvSpPr>
          <p:nvPr>
            <p:ph idx="1"/>
          </p:nvPr>
        </p:nvSpPr>
        <p:spPr>
          <a:xfrm>
            <a:off x="97971" y="729343"/>
            <a:ext cx="11898085" cy="5965371"/>
          </a:xfrm>
        </p:spPr>
        <p:txBody>
          <a:bodyPr>
            <a:normAutofit fontScale="92500" lnSpcReduction="10000"/>
          </a:bodyPr>
          <a:lstStyle/>
          <a:p>
            <a:r>
              <a:rPr lang="en-US" dirty="0"/>
              <a:t>We can also use semaphores to solve various synchronization problems.</a:t>
            </a:r>
          </a:p>
          <a:p>
            <a:r>
              <a:rPr lang="en-US" dirty="0"/>
              <a:t>For example, consider two concurrently running processes: </a:t>
            </a:r>
            <a:r>
              <a:rPr lang="en-US" i="1" dirty="0"/>
              <a:t>P</a:t>
            </a:r>
            <a:r>
              <a:rPr lang="en-US" dirty="0"/>
              <a:t>1 with a </a:t>
            </a:r>
            <a:r>
              <a:rPr lang="en-US" dirty="0" smtClean="0"/>
              <a:t>statement </a:t>
            </a:r>
            <a:r>
              <a:rPr lang="en-US" i="1" dirty="0" smtClean="0"/>
              <a:t>S</a:t>
            </a:r>
            <a:r>
              <a:rPr lang="en-US" dirty="0" smtClean="0"/>
              <a:t>1 </a:t>
            </a:r>
            <a:r>
              <a:rPr lang="en-US" dirty="0"/>
              <a:t>and </a:t>
            </a:r>
            <a:r>
              <a:rPr lang="en-US" i="1" dirty="0"/>
              <a:t>P</a:t>
            </a:r>
            <a:r>
              <a:rPr lang="en-US" dirty="0"/>
              <a:t>2 with a statement </a:t>
            </a:r>
            <a:r>
              <a:rPr lang="en-US" i="1" dirty="0"/>
              <a:t>S</a:t>
            </a:r>
            <a:r>
              <a:rPr lang="en-US" dirty="0"/>
              <a:t>2. </a:t>
            </a:r>
            <a:endParaRPr lang="en-US" dirty="0" smtClean="0"/>
          </a:p>
          <a:p>
            <a:r>
              <a:rPr lang="en-US" dirty="0" smtClean="0"/>
              <a:t>Suppose </a:t>
            </a:r>
            <a:r>
              <a:rPr lang="en-US" dirty="0"/>
              <a:t>we require that </a:t>
            </a:r>
            <a:r>
              <a:rPr lang="en-US" i="1" dirty="0"/>
              <a:t>S</a:t>
            </a:r>
            <a:r>
              <a:rPr lang="en-US" dirty="0"/>
              <a:t>2 be executed </a:t>
            </a:r>
            <a:r>
              <a:rPr lang="en-US" dirty="0" smtClean="0"/>
              <a:t>only after </a:t>
            </a:r>
            <a:r>
              <a:rPr lang="en-US" i="1" dirty="0"/>
              <a:t>S</a:t>
            </a:r>
            <a:r>
              <a:rPr lang="en-US" dirty="0"/>
              <a:t>1 has </a:t>
            </a:r>
            <a:r>
              <a:rPr lang="en-US" dirty="0" smtClean="0"/>
              <a:t>completed.</a:t>
            </a:r>
          </a:p>
          <a:p>
            <a:r>
              <a:rPr lang="en-US" dirty="0" smtClean="0"/>
              <a:t>We </a:t>
            </a:r>
            <a:r>
              <a:rPr lang="en-US" dirty="0"/>
              <a:t>can implement this scheme readily by letting </a:t>
            </a:r>
            <a:r>
              <a:rPr lang="en-US" i="1" dirty="0" smtClean="0"/>
              <a:t>P</a:t>
            </a:r>
            <a:r>
              <a:rPr lang="en-US" dirty="0" smtClean="0"/>
              <a:t>1 and </a:t>
            </a:r>
            <a:r>
              <a:rPr lang="en-US" i="1" dirty="0"/>
              <a:t>P</a:t>
            </a:r>
            <a:r>
              <a:rPr lang="en-US" dirty="0"/>
              <a:t>2 share a common semaphore </a:t>
            </a:r>
            <a:r>
              <a:rPr lang="en-US" b="1" dirty="0"/>
              <a:t>synch, </a:t>
            </a:r>
            <a:r>
              <a:rPr lang="en-US" dirty="0"/>
              <a:t>initialized to 0. </a:t>
            </a:r>
            <a:endParaRPr lang="en-US" dirty="0" smtClean="0"/>
          </a:p>
          <a:p>
            <a:r>
              <a:rPr lang="en-US" dirty="0" smtClean="0"/>
              <a:t>In </a:t>
            </a:r>
            <a:r>
              <a:rPr lang="en-US" dirty="0"/>
              <a:t>process </a:t>
            </a:r>
            <a:r>
              <a:rPr lang="en-US" i="1" dirty="0"/>
              <a:t>P</a:t>
            </a:r>
            <a:r>
              <a:rPr lang="en-US" dirty="0"/>
              <a:t>1, </a:t>
            </a:r>
            <a:r>
              <a:rPr lang="en-US" dirty="0" smtClean="0"/>
              <a:t>we insert </a:t>
            </a:r>
            <a:r>
              <a:rPr lang="en-US" dirty="0"/>
              <a:t>the </a:t>
            </a:r>
            <a:r>
              <a:rPr lang="en-US" dirty="0" smtClean="0"/>
              <a:t>statements</a:t>
            </a:r>
          </a:p>
          <a:p>
            <a:pPr marL="0" indent="0">
              <a:buNone/>
            </a:pPr>
            <a:r>
              <a:rPr lang="en-US" i="1" dirty="0">
                <a:solidFill>
                  <a:srgbClr val="FF0000"/>
                </a:solidFill>
              </a:rPr>
              <a:t>S</a:t>
            </a:r>
            <a:r>
              <a:rPr lang="en-US" dirty="0">
                <a:solidFill>
                  <a:srgbClr val="FF0000"/>
                </a:solidFill>
              </a:rPr>
              <a:t>1;</a:t>
            </a:r>
          </a:p>
          <a:p>
            <a:pPr marL="0" indent="0">
              <a:buNone/>
            </a:pPr>
            <a:r>
              <a:rPr lang="en-US" dirty="0">
                <a:solidFill>
                  <a:srgbClr val="FF0000"/>
                </a:solidFill>
              </a:rPr>
              <a:t>signal(synch);</a:t>
            </a:r>
          </a:p>
          <a:p>
            <a:r>
              <a:rPr lang="en-US" dirty="0"/>
              <a:t>In process </a:t>
            </a:r>
            <a:r>
              <a:rPr lang="en-US" i="1" dirty="0"/>
              <a:t>P</a:t>
            </a:r>
            <a:r>
              <a:rPr lang="en-US" dirty="0"/>
              <a:t>2, we insert the statements</a:t>
            </a:r>
          </a:p>
          <a:p>
            <a:pPr marL="0" indent="0">
              <a:buNone/>
            </a:pPr>
            <a:r>
              <a:rPr lang="en-US" dirty="0">
                <a:solidFill>
                  <a:srgbClr val="FF0000"/>
                </a:solidFill>
              </a:rPr>
              <a:t>wait(synch);</a:t>
            </a:r>
          </a:p>
          <a:p>
            <a:pPr marL="0" indent="0">
              <a:buNone/>
            </a:pPr>
            <a:r>
              <a:rPr lang="en-US" i="1" dirty="0">
                <a:solidFill>
                  <a:srgbClr val="FF0000"/>
                </a:solidFill>
              </a:rPr>
              <a:t>S</a:t>
            </a:r>
            <a:r>
              <a:rPr lang="en-US" dirty="0">
                <a:solidFill>
                  <a:srgbClr val="FF0000"/>
                </a:solidFill>
              </a:rPr>
              <a:t>2;</a:t>
            </a:r>
          </a:p>
          <a:p>
            <a:r>
              <a:rPr lang="en-US" dirty="0"/>
              <a:t>Because synch is initialized to 0, </a:t>
            </a:r>
            <a:r>
              <a:rPr lang="en-US" i="1" dirty="0"/>
              <a:t>P</a:t>
            </a:r>
            <a:r>
              <a:rPr lang="en-US" dirty="0"/>
              <a:t>2 will execute </a:t>
            </a:r>
            <a:r>
              <a:rPr lang="en-US" i="1" dirty="0"/>
              <a:t>S</a:t>
            </a:r>
            <a:r>
              <a:rPr lang="en-US" dirty="0"/>
              <a:t>2 only after </a:t>
            </a:r>
            <a:r>
              <a:rPr lang="en-US" i="1" dirty="0"/>
              <a:t>P</a:t>
            </a:r>
            <a:r>
              <a:rPr lang="en-US" dirty="0"/>
              <a:t>1 has </a:t>
            </a:r>
            <a:r>
              <a:rPr lang="en-US" dirty="0" smtClean="0"/>
              <a:t>invoked signal(synch</a:t>
            </a:r>
            <a:r>
              <a:rPr lang="en-US" dirty="0"/>
              <a:t>), which is after statement </a:t>
            </a:r>
            <a:r>
              <a:rPr lang="en-US" i="1" dirty="0"/>
              <a:t>S</a:t>
            </a:r>
            <a:r>
              <a:rPr lang="en-US" dirty="0"/>
              <a:t>1 has been executed.</a:t>
            </a:r>
          </a:p>
        </p:txBody>
      </p:sp>
    </p:spTree>
    <p:extLst>
      <p:ext uri="{BB962C8B-B14F-4D97-AF65-F5344CB8AC3E}">
        <p14:creationId xmlns:p14="http://schemas.microsoft.com/office/powerpoint/2010/main" val="1880460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1686" y="82096"/>
            <a:ext cx="7032171" cy="1325563"/>
          </a:xfrm>
        </p:spPr>
        <p:txBody>
          <a:bodyPr/>
          <a:lstStyle/>
          <a:p>
            <a:pPr algn="ctr"/>
            <a:r>
              <a:rPr lang="en-US" b="1" dirty="0"/>
              <a:t>Semaphore Implementation</a:t>
            </a:r>
          </a:p>
        </p:txBody>
      </p:sp>
      <p:sp>
        <p:nvSpPr>
          <p:cNvPr id="3" name="Content Placeholder 2"/>
          <p:cNvSpPr>
            <a:spLocks noGrp="1"/>
          </p:cNvSpPr>
          <p:nvPr>
            <p:ph idx="1"/>
          </p:nvPr>
        </p:nvSpPr>
        <p:spPr>
          <a:xfrm>
            <a:off x="130628" y="1197428"/>
            <a:ext cx="11843657" cy="4343401"/>
          </a:xfrm>
        </p:spPr>
        <p:txBody>
          <a:bodyPr/>
          <a:lstStyle/>
          <a:p>
            <a:r>
              <a:rPr lang="en-US" dirty="0" smtClean="0"/>
              <a:t>Now suppose there is a resource whose number of instance is 4. Now we initialize S = 4 and rest is same as for binary semaphore. </a:t>
            </a:r>
          </a:p>
          <a:p>
            <a:r>
              <a:rPr lang="en-US" dirty="0" smtClean="0"/>
              <a:t>Whenever process wants that resource it calls P or wait function and when it is done it calls V or signal function. </a:t>
            </a:r>
          </a:p>
          <a:p>
            <a:r>
              <a:rPr lang="en-US" dirty="0" smtClean="0"/>
              <a:t>If value of S becomes zero than a process has to wait until S becomes positive. </a:t>
            </a:r>
          </a:p>
          <a:p>
            <a:r>
              <a:rPr lang="en-US" dirty="0" smtClean="0"/>
              <a:t>For example, Suppose there are 4 process P1, P2, P3, P4 and they all call wait operation on S(initialized with 4). </a:t>
            </a:r>
          </a:p>
          <a:p>
            <a:r>
              <a:rPr lang="en-US" dirty="0" smtClean="0"/>
              <a:t>If another process P5 wants the resource then it should wait until one of the four process calls signal function and value of semaphore becomes positive.</a:t>
            </a:r>
            <a:endParaRPr lang="en-US" dirty="0"/>
          </a:p>
        </p:txBody>
      </p:sp>
    </p:spTree>
    <p:extLst>
      <p:ext uri="{BB962C8B-B14F-4D97-AF65-F5344CB8AC3E}">
        <p14:creationId xmlns:p14="http://schemas.microsoft.com/office/powerpoint/2010/main" val="2775379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943" y="228601"/>
            <a:ext cx="10515600" cy="798059"/>
          </a:xfrm>
        </p:spPr>
        <p:txBody>
          <a:bodyPr/>
          <a:lstStyle/>
          <a:p>
            <a:pPr algn="ctr"/>
            <a:r>
              <a:rPr lang="en-US" b="1" dirty="0" smtClean="0"/>
              <a:t>Semaphore Implementation</a:t>
            </a:r>
            <a:endParaRPr lang="en-US" dirty="0"/>
          </a:p>
        </p:txBody>
      </p:sp>
      <p:sp>
        <p:nvSpPr>
          <p:cNvPr id="3" name="Content Placeholder 2"/>
          <p:cNvSpPr>
            <a:spLocks noGrp="1"/>
          </p:cNvSpPr>
          <p:nvPr>
            <p:ph idx="1"/>
          </p:nvPr>
        </p:nvSpPr>
        <p:spPr>
          <a:xfrm>
            <a:off x="185057" y="1026660"/>
            <a:ext cx="11756572" cy="5182960"/>
          </a:xfrm>
        </p:spPr>
        <p:txBody>
          <a:bodyPr>
            <a:normAutofit fontScale="92500" lnSpcReduction="20000"/>
          </a:bodyPr>
          <a:lstStyle/>
          <a:p>
            <a:r>
              <a:rPr lang="en-US" dirty="0"/>
              <a:t>To overcome the </a:t>
            </a:r>
            <a:r>
              <a:rPr lang="en-US" dirty="0" smtClean="0"/>
              <a:t>need for </a:t>
            </a:r>
            <a:r>
              <a:rPr lang="en-US" dirty="0"/>
              <a:t>busy waiting, we can modify the definition of the wait() and signal</a:t>
            </a:r>
            <a:r>
              <a:rPr lang="en-US" dirty="0" smtClean="0"/>
              <a:t>() operations </a:t>
            </a:r>
            <a:r>
              <a:rPr lang="en-US" dirty="0"/>
              <a:t>as follows: </a:t>
            </a:r>
            <a:endParaRPr lang="en-US" dirty="0" smtClean="0"/>
          </a:p>
          <a:p>
            <a:r>
              <a:rPr lang="en-US" dirty="0" smtClean="0"/>
              <a:t>When </a:t>
            </a:r>
            <a:r>
              <a:rPr lang="en-US" dirty="0"/>
              <a:t>a process executes the wait() operation and </a:t>
            </a:r>
            <a:r>
              <a:rPr lang="en-US" dirty="0" smtClean="0"/>
              <a:t>finds that </a:t>
            </a:r>
            <a:r>
              <a:rPr lang="en-US" dirty="0"/>
              <a:t>the semaphore </a:t>
            </a:r>
            <a:r>
              <a:rPr lang="en-US" dirty="0" smtClean="0"/>
              <a:t>value </a:t>
            </a:r>
            <a:r>
              <a:rPr lang="en-US" dirty="0"/>
              <a:t>is not positive, it must wait. </a:t>
            </a:r>
            <a:endParaRPr lang="en-US" dirty="0" smtClean="0"/>
          </a:p>
          <a:p>
            <a:r>
              <a:rPr lang="en-US" dirty="0" smtClean="0"/>
              <a:t>However</a:t>
            </a:r>
            <a:r>
              <a:rPr lang="en-US" dirty="0"/>
              <a:t>, rather </a:t>
            </a:r>
            <a:r>
              <a:rPr lang="en-US" dirty="0" smtClean="0"/>
              <a:t>than engaging </a:t>
            </a:r>
            <a:r>
              <a:rPr lang="en-US" dirty="0"/>
              <a:t>in busy waiting, the process can block itself. </a:t>
            </a:r>
            <a:endParaRPr lang="en-US" dirty="0" smtClean="0"/>
          </a:p>
          <a:p>
            <a:r>
              <a:rPr lang="en-US" dirty="0" smtClean="0"/>
              <a:t>The </a:t>
            </a:r>
            <a:r>
              <a:rPr lang="en-US" dirty="0"/>
              <a:t>block </a:t>
            </a:r>
            <a:r>
              <a:rPr lang="en-US" dirty="0" smtClean="0"/>
              <a:t>operation places </a:t>
            </a:r>
            <a:r>
              <a:rPr lang="en-US" dirty="0"/>
              <a:t>a process into a waiting queue associated with the semaphore, and </a:t>
            </a:r>
            <a:r>
              <a:rPr lang="en-US" dirty="0" smtClean="0"/>
              <a:t>the state </a:t>
            </a:r>
            <a:r>
              <a:rPr lang="en-US" dirty="0"/>
              <a:t>of the process is switched to the waiting state. </a:t>
            </a:r>
            <a:endParaRPr lang="en-US" dirty="0" smtClean="0"/>
          </a:p>
          <a:p>
            <a:r>
              <a:rPr lang="en-US" dirty="0" smtClean="0"/>
              <a:t>Then </a:t>
            </a:r>
            <a:r>
              <a:rPr lang="en-US" dirty="0"/>
              <a:t>control is </a:t>
            </a:r>
            <a:r>
              <a:rPr lang="en-US" dirty="0" smtClean="0"/>
              <a:t>transferred to </a:t>
            </a:r>
            <a:r>
              <a:rPr lang="en-US" dirty="0"/>
              <a:t>the CPU scheduler, which selects another process to execute.</a:t>
            </a:r>
          </a:p>
          <a:p>
            <a:r>
              <a:rPr lang="en-US" dirty="0"/>
              <a:t>A process that is blocked, waiting on a semaphore S, should be </a:t>
            </a:r>
            <a:r>
              <a:rPr lang="en-US" dirty="0" smtClean="0"/>
              <a:t>restarted when </a:t>
            </a:r>
            <a:r>
              <a:rPr lang="en-US" dirty="0"/>
              <a:t>some other process executes a signal() operation. </a:t>
            </a:r>
            <a:endParaRPr lang="en-US" dirty="0" smtClean="0"/>
          </a:p>
          <a:p>
            <a:r>
              <a:rPr lang="en-US" dirty="0" smtClean="0"/>
              <a:t>The </a:t>
            </a:r>
            <a:r>
              <a:rPr lang="en-US" dirty="0"/>
              <a:t>process </a:t>
            </a:r>
            <a:r>
              <a:rPr lang="en-US" dirty="0" smtClean="0"/>
              <a:t>is restarted </a:t>
            </a:r>
            <a:r>
              <a:rPr lang="en-US" dirty="0"/>
              <a:t>by a wakeup() operation, which changes the process from the </a:t>
            </a:r>
            <a:r>
              <a:rPr lang="en-US" dirty="0" smtClean="0"/>
              <a:t>waiting state </a:t>
            </a:r>
            <a:r>
              <a:rPr lang="en-US" dirty="0"/>
              <a:t>to the ready state</a:t>
            </a:r>
            <a:r>
              <a:rPr lang="en-US" dirty="0" smtClean="0"/>
              <a:t>.</a:t>
            </a:r>
          </a:p>
          <a:p>
            <a:r>
              <a:rPr lang="en-US" dirty="0" smtClean="0"/>
              <a:t> </a:t>
            </a:r>
            <a:r>
              <a:rPr lang="en-US" dirty="0"/>
              <a:t>The process is then placed in the ready queue</a:t>
            </a:r>
          </a:p>
        </p:txBody>
      </p:sp>
    </p:spTree>
    <p:extLst>
      <p:ext uri="{BB962C8B-B14F-4D97-AF65-F5344CB8AC3E}">
        <p14:creationId xmlns:p14="http://schemas.microsoft.com/office/powerpoint/2010/main" val="1983358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9742"/>
            <a:ext cx="12115800" cy="6596743"/>
          </a:xfrm>
        </p:spPr>
        <p:txBody>
          <a:bodyPr>
            <a:noAutofit/>
          </a:bodyPr>
          <a:lstStyle/>
          <a:p>
            <a:pPr algn="just"/>
            <a:r>
              <a:rPr lang="en-US" sz="1600" b="1" dirty="0" smtClean="0"/>
              <a:t>Problem in this implementation of semaphore</a:t>
            </a:r>
          </a:p>
          <a:p>
            <a:pPr algn="just"/>
            <a:r>
              <a:rPr lang="en-US" sz="1600" dirty="0" smtClean="0"/>
              <a:t>Whenever any process waits then it continuously checks for semaphore value (look at this line while (s==0); in P operation) and waste CPU cycle.</a:t>
            </a:r>
          </a:p>
          <a:p>
            <a:pPr algn="just"/>
            <a:r>
              <a:rPr lang="en-US" sz="1600" dirty="0" smtClean="0"/>
              <a:t> To avoid this another implementation is provided below.</a:t>
            </a:r>
          </a:p>
          <a:p>
            <a:pPr algn="just"/>
            <a:r>
              <a:rPr lang="en-US" sz="1800" dirty="0" smtClean="0"/>
              <a:t>In this implementation whenever process waits it is added to a waiting queue of processes associated with that semaphore. </a:t>
            </a:r>
          </a:p>
          <a:p>
            <a:pPr algn="just"/>
            <a:r>
              <a:rPr lang="en-US" sz="1800" dirty="0" smtClean="0"/>
              <a:t>This is done through system call block() on that process. </a:t>
            </a:r>
          </a:p>
          <a:p>
            <a:pPr algn="just"/>
            <a:r>
              <a:rPr lang="en-US" sz="1800" dirty="0" smtClean="0"/>
              <a:t> When a process is completed it calls signal function and one process in the queue is resumed. It uses wakeup() system call.</a:t>
            </a:r>
          </a:p>
          <a:p>
            <a:pPr algn="just"/>
            <a:endParaRPr lang="en-US" sz="1200" dirty="0" smtClean="0"/>
          </a:p>
          <a:p>
            <a:pPr algn="just"/>
            <a:r>
              <a:rPr lang="en-US" sz="1200" dirty="0" smtClean="0"/>
              <a:t> </a:t>
            </a:r>
          </a:p>
        </p:txBody>
      </p:sp>
      <p:sp>
        <p:nvSpPr>
          <p:cNvPr id="7" name="Rectangle 6"/>
          <p:cNvSpPr/>
          <p:nvPr/>
        </p:nvSpPr>
        <p:spPr>
          <a:xfrm>
            <a:off x="5747657" y="119742"/>
            <a:ext cx="6096000" cy="461665"/>
          </a:xfrm>
          <a:prstGeom prst="rect">
            <a:avLst/>
          </a:prstGeom>
        </p:spPr>
        <p:txBody>
          <a:bodyPr>
            <a:spAutoFit/>
          </a:bodyPr>
          <a:lstStyle/>
          <a:p>
            <a:pPr algn="just"/>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1201832341"/>
              </p:ext>
            </p:extLst>
          </p:nvPr>
        </p:nvGraphicFramePr>
        <p:xfrm>
          <a:off x="1045027" y="2723606"/>
          <a:ext cx="9906001" cy="3474720"/>
        </p:xfrm>
        <a:graphic>
          <a:graphicData uri="http://schemas.openxmlformats.org/drawingml/2006/table">
            <a:tbl>
              <a:tblPr firstRow="1" bandRow="1">
                <a:tableStyleId>{5C22544A-7EE6-4342-B048-85BDC9FD1C3A}</a:tableStyleId>
              </a:tblPr>
              <a:tblGrid>
                <a:gridCol w="4049487"/>
                <a:gridCol w="5856514"/>
              </a:tblGrid>
              <a:tr h="6194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P(Semaphore 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V(Semaphore s)</a:t>
                      </a:r>
                    </a:p>
                    <a:p>
                      <a:endParaRPr lang="en-US" sz="2400" dirty="0"/>
                    </a:p>
                  </a:txBody>
                  <a:tcPr/>
                </a:tc>
              </a:tr>
              <a:tr h="2297929">
                <a:tc>
                  <a:txBody>
                    <a:bodyPr/>
                    <a:lstStyle/>
                    <a:p>
                      <a:pPr algn="just"/>
                      <a:r>
                        <a:rPr lang="en-US" sz="2400" dirty="0" smtClean="0"/>
                        <a:t>{</a:t>
                      </a:r>
                    </a:p>
                    <a:p>
                      <a:pPr algn="just"/>
                      <a:r>
                        <a:rPr lang="en-US" sz="2400" dirty="0" smtClean="0"/>
                        <a:t>   s = s - 1;</a:t>
                      </a:r>
                    </a:p>
                    <a:p>
                      <a:pPr algn="just"/>
                      <a:r>
                        <a:rPr lang="en-US" sz="2400" dirty="0" smtClean="0"/>
                        <a:t>    if (s &lt; 0) {</a:t>
                      </a:r>
                    </a:p>
                    <a:p>
                      <a:pPr algn="just"/>
                      <a:r>
                        <a:rPr lang="en-US" sz="2400" dirty="0" smtClean="0"/>
                        <a:t>        // add process to queue</a:t>
                      </a:r>
                    </a:p>
                    <a:p>
                      <a:pPr algn="just"/>
                      <a:r>
                        <a:rPr lang="en-US" sz="2400" dirty="0" smtClean="0"/>
                        <a:t>        block();</a:t>
                      </a:r>
                    </a:p>
                    <a:p>
                      <a:pPr algn="just"/>
                      <a:r>
                        <a:rPr lang="en-US" sz="2400" dirty="0" smtClean="0"/>
                        <a:t>    }</a:t>
                      </a:r>
                    </a:p>
                    <a:p>
                      <a:pPr algn="just"/>
                      <a:r>
                        <a:rPr lang="en-US" sz="2400" dirty="0" smtClean="0"/>
                        <a:t>}</a:t>
                      </a:r>
                    </a:p>
                  </a:txBody>
                  <a:tcPr/>
                </a:tc>
                <a:tc>
                  <a:txBody>
                    <a:bodyPr/>
                    <a:lstStyle/>
                    <a:p>
                      <a:pPr algn="just"/>
                      <a:r>
                        <a:rPr lang="en-US" sz="2400" dirty="0" smtClean="0"/>
                        <a:t>{</a:t>
                      </a:r>
                    </a:p>
                    <a:p>
                      <a:pPr algn="just"/>
                      <a:r>
                        <a:rPr lang="en-US" sz="2400" dirty="0" smtClean="0"/>
                        <a:t>    s = s + 1;</a:t>
                      </a:r>
                    </a:p>
                    <a:p>
                      <a:pPr algn="just"/>
                      <a:r>
                        <a:rPr lang="en-US" sz="2400" dirty="0" smtClean="0"/>
                        <a:t>    if (s &gt;= 0) {</a:t>
                      </a:r>
                    </a:p>
                    <a:p>
                      <a:pPr algn="just"/>
                      <a:r>
                        <a:rPr lang="en-US" sz="2400" dirty="0" smtClean="0"/>
                        <a:t>        // remove process p from queue</a:t>
                      </a:r>
                    </a:p>
                    <a:p>
                      <a:pPr algn="just"/>
                      <a:r>
                        <a:rPr lang="en-US" sz="2400" dirty="0" smtClean="0"/>
                        <a:t>        wakeup(p);</a:t>
                      </a:r>
                    </a:p>
                    <a:p>
                      <a:pPr algn="just"/>
                      <a:r>
                        <a:rPr lang="en-US" sz="2400" dirty="0" smtClean="0"/>
                        <a:t>    }</a:t>
                      </a:r>
                    </a:p>
                    <a:p>
                      <a:pPr algn="just"/>
                      <a:r>
                        <a:rPr lang="en-US" sz="2400" dirty="0" smtClean="0"/>
                        <a:t>}</a:t>
                      </a:r>
                    </a:p>
                  </a:txBody>
                  <a:tcPr/>
                </a:tc>
              </a:tr>
            </a:tbl>
          </a:graphicData>
        </a:graphic>
      </p:graphicFrame>
    </p:spTree>
    <p:extLst>
      <p:ext uri="{BB962C8B-B14F-4D97-AF65-F5344CB8AC3E}">
        <p14:creationId xmlns:p14="http://schemas.microsoft.com/office/powerpoint/2010/main" val="8843215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2937</Words>
  <Application>Microsoft Office PowerPoint</Application>
  <PresentationFormat>Widescreen</PresentationFormat>
  <Paragraphs>269</Paragraphs>
  <Slides>28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MS PGothic</vt:lpstr>
      <vt:lpstr>Arial</vt:lpstr>
      <vt:lpstr>Calibri</vt:lpstr>
      <vt:lpstr>Calibri Light</vt:lpstr>
      <vt:lpstr>Times New Roman</vt:lpstr>
      <vt:lpstr>Wingdings</vt:lpstr>
      <vt:lpstr>Office Theme</vt:lpstr>
      <vt:lpstr>Semaphores </vt:lpstr>
      <vt:lpstr> Semaphore </vt:lpstr>
      <vt:lpstr> Semaphore </vt:lpstr>
      <vt:lpstr>Semaphore Usage </vt:lpstr>
      <vt:lpstr>Semaphore Usage </vt:lpstr>
      <vt:lpstr>Semaphore Usage </vt:lpstr>
      <vt:lpstr>Semaphore Implementation</vt:lpstr>
      <vt:lpstr>Semaphore Implementation</vt:lpstr>
      <vt:lpstr>PowerPoint Presentation</vt:lpstr>
      <vt:lpstr>Bounded Buffer Problem </vt:lpstr>
      <vt:lpstr>PowerPoint Presentation</vt:lpstr>
      <vt:lpstr>Bounded Buffer Problem Solution </vt:lpstr>
      <vt:lpstr>PowerPoint Presentation</vt:lpstr>
      <vt:lpstr>PowerPoint Presentation</vt:lpstr>
      <vt:lpstr>Dining Philosophers Problem </vt:lpstr>
      <vt:lpstr>PowerPoint Presentation</vt:lpstr>
      <vt:lpstr>Dining Philosophers Problem Solution </vt:lpstr>
      <vt:lpstr>Dining Philosophers Problem Solution </vt:lpstr>
      <vt:lpstr>What is Readers Writer Problem? </vt:lpstr>
      <vt:lpstr>The Solution </vt:lpstr>
      <vt:lpstr>PowerPoint Presentation</vt:lpstr>
      <vt:lpstr>The Solution </vt:lpstr>
      <vt:lpstr>Monitor</vt:lpstr>
      <vt:lpstr>The syntax of monitor is as follow: </vt:lpstr>
      <vt:lpstr>Monitor-Conditional Variables</vt:lpstr>
      <vt:lpstr> Monitor with Condition Variables</vt:lpstr>
      <vt:lpstr>Schematic view of a Monitor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Semaphores </dc:title>
  <dc:creator>Diptee</dc:creator>
  <cp:lastModifiedBy>Diptee</cp:lastModifiedBy>
  <cp:revision>29</cp:revision>
  <dcterms:created xsi:type="dcterms:W3CDTF">2018-09-06T16:14:05Z</dcterms:created>
  <dcterms:modified xsi:type="dcterms:W3CDTF">2018-09-19T04:02:49Z</dcterms:modified>
</cp:coreProperties>
</file>