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2" r:id="rId16"/>
    <p:sldId id="271" r:id="rId17"/>
    <p:sldId id="272" r:id="rId18"/>
    <p:sldId id="273" r:id="rId19"/>
    <p:sldId id="32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5" r:id="rId53"/>
    <p:sldId id="306" r:id="rId54"/>
    <p:sldId id="326" r:id="rId55"/>
    <p:sldId id="327" r:id="rId56"/>
    <p:sldId id="307" r:id="rId57"/>
    <p:sldId id="30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5F5A-9AC8-4F18-9553-90BE4EA0D67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716F3-3F47-45C0-92E2-C141A4F2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16F3-3F47-45C0-92E2-C141A4F2D2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3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3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6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2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2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3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F177-9CC0-4845-967C-4DD3561DB887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9B9E-7C5C-45CD-9575-F6F9082B8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Sequential Access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98179"/>
            <a:ext cx="12097407" cy="49787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simplest access method is </a:t>
            </a:r>
            <a:r>
              <a:rPr lang="en-US" b="1" dirty="0"/>
              <a:t>sequential access</a:t>
            </a:r>
            <a:r>
              <a:rPr lang="en-US" dirty="0"/>
              <a:t>. Information in the file </a:t>
            </a:r>
            <a:r>
              <a:rPr lang="en-US" dirty="0" smtClean="0"/>
              <a:t>is processed </a:t>
            </a:r>
            <a:r>
              <a:rPr lang="en-US" dirty="0"/>
              <a:t>in order, one record after the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mode of access is by far </a:t>
            </a:r>
            <a:r>
              <a:rPr lang="en-US" dirty="0" smtClean="0"/>
              <a:t>the most </a:t>
            </a:r>
            <a:r>
              <a:rPr lang="en-US" dirty="0"/>
              <a:t>common; for example, editors and compilers usually access files in </a:t>
            </a:r>
            <a:r>
              <a:rPr lang="en-US" dirty="0" smtClean="0"/>
              <a:t>this fashion. </a:t>
            </a:r>
          </a:p>
          <a:p>
            <a:r>
              <a:rPr lang="en-US" dirty="0" smtClean="0"/>
              <a:t>Reads </a:t>
            </a:r>
            <a:r>
              <a:rPr lang="en-US" dirty="0"/>
              <a:t>and writes make up the bulk of the operations on a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A </a:t>
            </a:r>
            <a:r>
              <a:rPr lang="en-US" b="1" dirty="0" smtClean="0"/>
              <a:t>read operation—read </a:t>
            </a:r>
            <a:r>
              <a:rPr lang="en-US" b="1" dirty="0"/>
              <a:t>next()—</a:t>
            </a:r>
            <a:r>
              <a:rPr lang="en-US" dirty="0"/>
              <a:t>reads the </a:t>
            </a:r>
            <a:r>
              <a:rPr lang="en-US" dirty="0" smtClean="0"/>
              <a:t>next portion of </a:t>
            </a:r>
            <a:r>
              <a:rPr lang="en-US" dirty="0"/>
              <a:t>the file </a:t>
            </a:r>
            <a:r>
              <a:rPr lang="en-US" dirty="0" smtClean="0"/>
              <a:t>and automatically advances </a:t>
            </a:r>
            <a:r>
              <a:rPr lang="en-US" dirty="0"/>
              <a:t>a file pointer, which tracks the I/O location.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the </a:t>
            </a:r>
            <a:r>
              <a:rPr lang="en-US" b="1" dirty="0" smtClean="0"/>
              <a:t>write operation—write </a:t>
            </a:r>
            <a:r>
              <a:rPr lang="en-US" b="1" dirty="0"/>
              <a:t>next()</a:t>
            </a:r>
            <a:r>
              <a:rPr lang="en-US" dirty="0"/>
              <a:t>—appends to the </a:t>
            </a:r>
            <a:r>
              <a:rPr lang="en-US" dirty="0" smtClean="0"/>
              <a:t>end of </a:t>
            </a:r>
            <a:r>
              <a:rPr lang="en-US" dirty="0"/>
              <a:t>the file </a:t>
            </a:r>
            <a:r>
              <a:rPr lang="en-US" dirty="0" smtClean="0"/>
              <a:t>and advances </a:t>
            </a:r>
            <a:r>
              <a:rPr lang="en-US" dirty="0"/>
              <a:t>to </a:t>
            </a:r>
            <a:r>
              <a:rPr lang="en-US" dirty="0" smtClean="0"/>
              <a:t>the end </a:t>
            </a:r>
            <a:r>
              <a:rPr lang="en-US" dirty="0"/>
              <a:t>of the newly written material (the new end of file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Such a file can be </a:t>
            </a:r>
            <a:r>
              <a:rPr lang="en-US" dirty="0" smtClean="0"/>
              <a:t>reset to </a:t>
            </a:r>
            <a:r>
              <a:rPr lang="en-US" dirty="0"/>
              <a:t>the beginning, and on some systems, a program may be able to skip </a:t>
            </a:r>
            <a:r>
              <a:rPr lang="en-US" dirty="0" smtClean="0"/>
              <a:t>forward or </a:t>
            </a:r>
            <a:r>
              <a:rPr lang="en-US" dirty="0"/>
              <a:t>backward </a:t>
            </a:r>
            <a:r>
              <a:rPr lang="en-US" i="1" dirty="0"/>
              <a:t>n </a:t>
            </a:r>
            <a:r>
              <a:rPr lang="en-US" dirty="0"/>
              <a:t>records for some integer </a:t>
            </a:r>
            <a:r>
              <a:rPr lang="en-US" i="1" dirty="0"/>
              <a:t>n</a:t>
            </a:r>
            <a:r>
              <a:rPr lang="en-US" dirty="0"/>
              <a:t>—perhaps only for </a:t>
            </a:r>
            <a:r>
              <a:rPr lang="en-US" i="1" dirty="0"/>
              <a:t>n </a:t>
            </a:r>
            <a:r>
              <a:rPr lang="en-US" dirty="0"/>
              <a:t>= 1. </a:t>
            </a:r>
            <a:r>
              <a:rPr lang="en-US" dirty="0" smtClean="0"/>
              <a:t>Sequential access</a:t>
            </a:r>
            <a:r>
              <a:rPr lang="en-US" dirty="0"/>
              <a:t>, which is depicted in </a:t>
            </a:r>
            <a:r>
              <a:rPr lang="en-US" dirty="0" smtClean="0"/>
              <a:t>fig.1 is </a:t>
            </a:r>
            <a:r>
              <a:rPr lang="en-US" dirty="0"/>
              <a:t>based on a tape model of a file </a:t>
            </a:r>
            <a:r>
              <a:rPr lang="en-US" dirty="0" smtClean="0"/>
              <a:t>and works </a:t>
            </a:r>
            <a:r>
              <a:rPr lang="en-US" dirty="0"/>
              <a:t>as well on sequential-access devices as it does on random-access ones.</a:t>
            </a:r>
          </a:p>
        </p:txBody>
      </p:sp>
    </p:spTree>
    <p:extLst>
      <p:ext uri="{BB962C8B-B14F-4D97-AF65-F5344CB8AC3E}">
        <p14:creationId xmlns:p14="http://schemas.microsoft.com/office/powerpoint/2010/main" val="3278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Sequential Access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63" y="1575154"/>
            <a:ext cx="11151474" cy="41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72" y="241738"/>
            <a:ext cx="9567041" cy="6606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irect access or relative access</a:t>
            </a:r>
            <a:endParaRPr lang="en-US" dirty="0"/>
          </a:p>
        </p:txBody>
      </p:sp>
      <p:pic>
        <p:nvPicPr>
          <p:cNvPr id="3074" name="Picture 2" descr="Image result for direct file access in 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902412"/>
            <a:ext cx="9531927" cy="577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5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Directory and Disk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consider how to store files. Certainly, no general-purpose </a:t>
            </a:r>
            <a:r>
              <a:rPr lang="en-US" dirty="0" smtClean="0"/>
              <a:t>computer stores </a:t>
            </a:r>
            <a:r>
              <a:rPr lang="en-US" dirty="0"/>
              <a:t>just one file.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typically thousands, millions, even billions </a:t>
            </a:r>
            <a:r>
              <a:rPr lang="en-US" dirty="0" smtClean="0"/>
              <a:t>of files </a:t>
            </a:r>
            <a:r>
              <a:rPr lang="en-US" dirty="0"/>
              <a:t>within a computer. </a:t>
            </a:r>
            <a:endParaRPr lang="en-US" dirty="0" smtClean="0"/>
          </a:p>
          <a:p>
            <a:r>
              <a:rPr lang="en-US" dirty="0" smtClean="0"/>
              <a:t>Files </a:t>
            </a:r>
            <a:r>
              <a:rPr lang="en-US" dirty="0"/>
              <a:t>are stored on random-access storage </a:t>
            </a:r>
            <a:r>
              <a:rPr lang="en-US" dirty="0" smtClean="0"/>
              <a:t>devices, including </a:t>
            </a:r>
            <a:r>
              <a:rPr lang="en-US" dirty="0"/>
              <a:t>hard disks, optical disks, and solid-state (memory-based) disks.</a:t>
            </a:r>
          </a:p>
        </p:txBody>
      </p:sp>
    </p:spTree>
    <p:extLst>
      <p:ext uri="{BB962C8B-B14F-4D97-AF65-F5344CB8AC3E}">
        <p14:creationId xmlns:p14="http://schemas.microsoft.com/office/powerpoint/2010/main" val="35529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164" y="179882"/>
            <a:ext cx="10079636" cy="4165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Directory and Disk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749508"/>
            <a:ext cx="11233879" cy="5427455"/>
          </a:xfrm>
        </p:spPr>
        <p:txBody>
          <a:bodyPr>
            <a:normAutofit/>
          </a:bodyPr>
          <a:lstStyle/>
          <a:p>
            <a:r>
              <a:rPr lang="en-US" dirty="0"/>
              <a:t>a general-purpose computer system has multiple </a:t>
            </a:r>
            <a:r>
              <a:rPr lang="en-US" dirty="0" smtClean="0"/>
              <a:t>storage devices</a:t>
            </a:r>
            <a:r>
              <a:rPr lang="en-US" dirty="0"/>
              <a:t>, and those devices can be sliced up into volumes that hold file systems</a:t>
            </a:r>
            <a:r>
              <a:rPr lang="en-US" dirty="0" smtClean="0"/>
              <a:t>.</a:t>
            </a:r>
          </a:p>
          <a:p>
            <a:r>
              <a:rPr lang="en-US" dirty="0"/>
              <a:t>Each volume that contains a file system must also contain </a:t>
            </a:r>
            <a:r>
              <a:rPr lang="en-US" dirty="0" smtClean="0"/>
              <a:t>information about </a:t>
            </a:r>
            <a:r>
              <a:rPr lang="en-US" dirty="0"/>
              <a:t>the files in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information is kept in entries in a </a:t>
            </a:r>
            <a:r>
              <a:rPr lang="en-US" b="1" dirty="0" smtClean="0"/>
              <a:t>device directory </a:t>
            </a:r>
            <a:r>
              <a:rPr lang="en-US" dirty="0"/>
              <a:t>or </a:t>
            </a:r>
            <a:r>
              <a:rPr lang="en-US" b="1" dirty="0"/>
              <a:t>volume table of contents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device directory (</a:t>
            </a:r>
            <a:r>
              <a:rPr lang="en-US" dirty="0" err="1" smtClean="0"/>
              <a:t>mor</a:t>
            </a:r>
            <a:r>
              <a:rPr lang="en-US" dirty="0" smtClean="0"/>
              <a:t> commonly</a:t>
            </a:r>
            <a:r>
              <a:rPr lang="en-US" dirty="0"/>
              <a:t> </a:t>
            </a:r>
            <a:r>
              <a:rPr lang="en-US" dirty="0" smtClean="0"/>
              <a:t>known </a:t>
            </a:r>
            <a:r>
              <a:rPr lang="en-US" dirty="0"/>
              <a:t>simply as the </a:t>
            </a:r>
            <a:r>
              <a:rPr lang="en-US" b="1" dirty="0"/>
              <a:t>directory</a:t>
            </a:r>
            <a:r>
              <a:rPr lang="en-US" dirty="0"/>
              <a:t>) records information—such as name, </a:t>
            </a:r>
            <a:r>
              <a:rPr lang="en-US" dirty="0" smtClean="0"/>
              <a:t>location, size</a:t>
            </a:r>
            <a:r>
              <a:rPr lang="en-US" dirty="0"/>
              <a:t>, and type—for all files on that volume. </a:t>
            </a:r>
            <a:endParaRPr lang="en-US" dirty="0" smtClean="0"/>
          </a:p>
          <a:p>
            <a:r>
              <a:rPr lang="en-US" dirty="0" smtClean="0"/>
              <a:t>Figure shows </a:t>
            </a:r>
            <a:r>
              <a:rPr lang="en-US" dirty="0"/>
              <a:t>a </a:t>
            </a:r>
            <a:r>
              <a:rPr lang="en-US" dirty="0" smtClean="0"/>
              <a:t>typical file-system </a:t>
            </a:r>
            <a:r>
              <a:rPr lang="en-US" dirty="0"/>
              <a:t>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239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" y="125295"/>
            <a:ext cx="12097407" cy="67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Directory Overview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82870"/>
            <a:ext cx="11981793" cy="529409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directory can be viewed as a symbol table that translates file names </a:t>
            </a:r>
            <a:r>
              <a:rPr lang="en-US" dirty="0" smtClean="0"/>
              <a:t>into their </a:t>
            </a:r>
            <a:r>
              <a:rPr lang="en-US" dirty="0"/>
              <a:t>directory entries.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take such a view, we see that the directory itself </a:t>
            </a:r>
            <a:r>
              <a:rPr lang="en-US" dirty="0" smtClean="0"/>
              <a:t>can be </a:t>
            </a:r>
            <a:r>
              <a:rPr lang="en-US" dirty="0"/>
              <a:t>organized in many ways. The organization must allow us to insert </a:t>
            </a:r>
            <a:r>
              <a:rPr lang="en-US" dirty="0" smtClean="0"/>
              <a:t>entries, to </a:t>
            </a:r>
            <a:r>
              <a:rPr lang="en-US" dirty="0"/>
              <a:t>delete entries, to search for a named entry, and to list all the entries in </a:t>
            </a:r>
            <a:r>
              <a:rPr lang="en-US" dirty="0" smtClean="0"/>
              <a:t>the directory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section, we examine several schemes for defining the </a:t>
            </a:r>
            <a:r>
              <a:rPr lang="en-US" dirty="0" smtClean="0"/>
              <a:t>logical structure </a:t>
            </a:r>
            <a:r>
              <a:rPr lang="en-US" dirty="0"/>
              <a:t>of the directory system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619" y="0"/>
            <a:ext cx="4638207" cy="926190"/>
          </a:xfrm>
        </p:spPr>
        <p:txBody>
          <a:bodyPr/>
          <a:lstStyle/>
          <a:p>
            <a:r>
              <a:rPr lang="en-US" dirty="0"/>
              <a:t>Directory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332"/>
            <a:ext cx="11820864" cy="6111667"/>
          </a:xfrm>
        </p:spPr>
        <p:txBody>
          <a:bodyPr>
            <a:noAutofit/>
          </a:bodyPr>
          <a:lstStyle/>
          <a:p>
            <a:r>
              <a:rPr lang="en-US" sz="2400" dirty="0"/>
              <a:t>When considering a particular directory structure</a:t>
            </a:r>
            <a:r>
              <a:rPr lang="en-US" sz="2400" dirty="0" smtClean="0"/>
              <a:t>, we </a:t>
            </a:r>
            <a:r>
              <a:rPr lang="en-US" sz="2400" dirty="0"/>
              <a:t>need to keep </a:t>
            </a:r>
            <a:r>
              <a:rPr lang="en-US" sz="2400" dirty="0" smtClean="0"/>
              <a:t>in mind the </a:t>
            </a:r>
            <a:r>
              <a:rPr lang="en-US" sz="2400" dirty="0"/>
              <a:t>operations that are to be performed on a directory:</a:t>
            </a: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dirty="0"/>
              <a:t>Search for a file. </a:t>
            </a:r>
            <a:r>
              <a:rPr lang="en-US" sz="2400" dirty="0"/>
              <a:t>We need to be able to search a directory structure to </a:t>
            </a:r>
            <a:r>
              <a:rPr lang="en-US" sz="2400" dirty="0" smtClean="0"/>
              <a:t>find the </a:t>
            </a:r>
            <a:r>
              <a:rPr lang="en-US" sz="2400" dirty="0"/>
              <a:t>entry for a particular file. Since files have symbolic names, and </a:t>
            </a:r>
            <a:r>
              <a:rPr lang="en-US" sz="2400" dirty="0" smtClean="0"/>
              <a:t>similar names </a:t>
            </a:r>
            <a:r>
              <a:rPr lang="en-US" sz="2400" dirty="0"/>
              <a:t>may indicate a relationship among files, we may want to be able </a:t>
            </a:r>
            <a:r>
              <a:rPr lang="en-US" sz="2400" dirty="0" smtClean="0"/>
              <a:t>to find </a:t>
            </a:r>
            <a:r>
              <a:rPr lang="en-US" sz="2400" dirty="0"/>
              <a:t>all files whose names match a particular pattern.</a:t>
            </a:r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b="1" dirty="0" smtClean="0"/>
              <a:t>Create a file</a:t>
            </a:r>
            <a:r>
              <a:rPr lang="en-US" sz="2400" dirty="0" smtClean="0"/>
              <a:t>. New files need to be created and added to the directory.</a:t>
            </a:r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b="1" dirty="0"/>
              <a:t>Delete a </a:t>
            </a:r>
            <a:r>
              <a:rPr lang="en-US" sz="2400" b="1" dirty="0" smtClean="0"/>
              <a:t>file</a:t>
            </a:r>
            <a:r>
              <a:rPr lang="en-US" sz="2400" dirty="0" smtClean="0"/>
              <a:t>. When a file is no longer needed, we want </a:t>
            </a:r>
            <a:r>
              <a:rPr lang="en-US" sz="2400" dirty="0"/>
              <a:t>to be able to </a:t>
            </a:r>
            <a:r>
              <a:rPr lang="en-US" sz="2400" dirty="0" smtClean="0"/>
              <a:t>remove it </a:t>
            </a:r>
            <a:r>
              <a:rPr lang="en-US" sz="2400" dirty="0"/>
              <a:t>from the directory.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List a directory. </a:t>
            </a:r>
            <a:r>
              <a:rPr lang="en-US" sz="2400" dirty="0"/>
              <a:t>We need to be able to list the files in a directory and </a:t>
            </a:r>
            <a:r>
              <a:rPr lang="en-US" sz="2400" dirty="0" smtClean="0"/>
              <a:t>the contents </a:t>
            </a:r>
            <a:r>
              <a:rPr lang="en-US" sz="2400" dirty="0"/>
              <a:t>of the directory entry for each file in the list.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Rename a file. </a:t>
            </a:r>
            <a:r>
              <a:rPr lang="en-US" sz="2400" dirty="0"/>
              <a:t>Because the name of </a:t>
            </a:r>
            <a:r>
              <a:rPr lang="en-US" sz="2400" dirty="0" smtClean="0"/>
              <a:t>a file </a:t>
            </a:r>
            <a:r>
              <a:rPr lang="en-US" sz="2400" dirty="0"/>
              <a:t>represents its contents to </a:t>
            </a:r>
            <a:r>
              <a:rPr lang="en-US" sz="2400" dirty="0" smtClean="0"/>
              <a:t>its users, we </a:t>
            </a:r>
            <a:r>
              <a:rPr lang="en-US" sz="2400" dirty="0"/>
              <a:t>must be able to change the name when the contents or use of the </a:t>
            </a:r>
            <a:r>
              <a:rPr lang="en-US" sz="2400" dirty="0" smtClean="0"/>
              <a:t>file changes</a:t>
            </a:r>
            <a:r>
              <a:rPr lang="en-US" sz="2400" dirty="0"/>
              <a:t>. Renaming a file may also allow its position within the </a:t>
            </a:r>
            <a:r>
              <a:rPr lang="en-US" sz="2400" dirty="0" smtClean="0"/>
              <a:t>directory structure </a:t>
            </a:r>
            <a:r>
              <a:rPr lang="en-US" sz="2400" dirty="0"/>
              <a:t>to be changed.</a:t>
            </a: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dirty="0"/>
              <a:t>Traverse the file system</a:t>
            </a:r>
            <a:r>
              <a:rPr lang="en-US" sz="2400" dirty="0" smtClean="0"/>
              <a:t>. We </a:t>
            </a:r>
            <a:r>
              <a:rPr lang="en-US" sz="2400" dirty="0"/>
              <a:t>may wish to access every directory and </a:t>
            </a:r>
            <a:r>
              <a:rPr lang="en-US" sz="2400" dirty="0" smtClean="0"/>
              <a:t>every file </a:t>
            </a:r>
            <a:r>
              <a:rPr lang="en-US" sz="2400" dirty="0"/>
              <a:t>within a directory structure. For reliability, it is a good idea to save </a:t>
            </a:r>
            <a:r>
              <a:rPr lang="en-US" sz="2400" dirty="0" smtClean="0"/>
              <a:t>the contents </a:t>
            </a:r>
            <a:r>
              <a:rPr lang="en-US" sz="2400" dirty="0"/>
              <a:t>and structure of the entire file system at regular intervals.</a:t>
            </a:r>
          </a:p>
        </p:txBody>
      </p:sp>
    </p:spTree>
    <p:extLst>
      <p:ext uri="{BB962C8B-B14F-4D97-AF65-F5344CB8AC3E}">
        <p14:creationId xmlns:p14="http://schemas.microsoft.com/office/powerpoint/2010/main" val="34666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79" y="325820"/>
            <a:ext cx="11929242" cy="3979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ogical </a:t>
            </a:r>
            <a:r>
              <a:rPr lang="en-US" b="1" dirty="0"/>
              <a:t>structure of a </a:t>
            </a:r>
            <a:r>
              <a:rPr lang="en-US" b="1" dirty="0" smtClean="0"/>
              <a:t>directory-Single Level Directory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78" y="1100410"/>
            <a:ext cx="12060621" cy="5657741"/>
          </a:xfrm>
        </p:spPr>
        <p:txBody>
          <a:bodyPr/>
          <a:lstStyle/>
          <a:p>
            <a:r>
              <a:rPr lang="en-US" dirty="0"/>
              <a:t>The simplest directory structure is the single-level directory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files </a:t>
            </a:r>
            <a:r>
              <a:rPr lang="en-US" dirty="0" smtClean="0"/>
              <a:t>are contained </a:t>
            </a:r>
            <a:r>
              <a:rPr lang="en-US" dirty="0"/>
              <a:t>in the same directory, which is easy to support and </a:t>
            </a:r>
            <a:r>
              <a:rPr lang="en-US" dirty="0" smtClean="0"/>
              <a:t>understand</a:t>
            </a:r>
          </a:p>
          <a:p>
            <a:r>
              <a:rPr lang="en-US" dirty="0"/>
              <a:t>A single-level directory has significant limitations, however, when </a:t>
            </a:r>
            <a:r>
              <a:rPr lang="en-US" dirty="0" smtClean="0"/>
              <a:t>the number </a:t>
            </a:r>
            <a:r>
              <a:rPr lang="en-US" dirty="0"/>
              <a:t>of files increases or when the system has more than one user. </a:t>
            </a:r>
            <a:endParaRPr lang="en-US" dirty="0" smtClean="0"/>
          </a:p>
          <a:p>
            <a:r>
              <a:rPr lang="en-US" dirty="0" smtClean="0"/>
              <a:t>Since all files </a:t>
            </a:r>
            <a:r>
              <a:rPr lang="en-US" dirty="0"/>
              <a:t>are in the same directory, they must have unique names. </a:t>
            </a:r>
            <a:endParaRPr lang="en-US" dirty="0" smtClean="0"/>
          </a:p>
          <a:p>
            <a:r>
              <a:rPr lang="en-US" dirty="0"/>
              <a:t>Even a single user on a single-level directory may find it difficult </a:t>
            </a:r>
            <a:r>
              <a:rPr lang="en-US" dirty="0" smtClean="0"/>
              <a:t>to remember </a:t>
            </a:r>
            <a:r>
              <a:rPr lang="en-US" dirty="0"/>
              <a:t>the names of all the files as the number of files increases.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not uncommon </a:t>
            </a:r>
            <a:r>
              <a:rPr lang="en-US" dirty="0"/>
              <a:t>for a user to have hundreds of files on one computer system and </a:t>
            </a:r>
            <a:r>
              <a:rPr lang="en-US" dirty="0" smtClean="0"/>
              <a:t>an equal </a:t>
            </a:r>
            <a:r>
              <a:rPr lang="en-US" dirty="0"/>
              <a:t>number of additional files on another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Keeping track of so </a:t>
            </a:r>
            <a:r>
              <a:rPr lang="en-US" dirty="0" smtClean="0"/>
              <a:t>many files </a:t>
            </a:r>
            <a:r>
              <a:rPr lang="en-US" dirty="0"/>
              <a:t>is a daunting task.</a:t>
            </a:r>
          </a:p>
        </p:txBody>
      </p:sp>
    </p:spTree>
    <p:extLst>
      <p:ext uri="{BB962C8B-B14F-4D97-AF65-F5344CB8AC3E}">
        <p14:creationId xmlns:p14="http://schemas.microsoft.com/office/powerpoint/2010/main" val="1416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7" y="365125"/>
            <a:ext cx="11971283" cy="1325563"/>
          </a:xfrm>
        </p:spPr>
        <p:txBody>
          <a:bodyPr/>
          <a:lstStyle/>
          <a:p>
            <a:r>
              <a:rPr lang="en-US" b="1" dirty="0"/>
              <a:t>Logical structure of a directory-Single Level Directory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7" y="2034527"/>
            <a:ext cx="11971283" cy="439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explain the function of file systems.</a:t>
            </a:r>
          </a:p>
          <a:p>
            <a:pPr marL="0" indent="0">
              <a:buNone/>
            </a:pPr>
            <a:r>
              <a:rPr lang="en-US" dirty="0"/>
              <a:t>• To describe the interfaces to file systems.</a:t>
            </a:r>
          </a:p>
          <a:p>
            <a:pPr marL="0" indent="0">
              <a:buNone/>
            </a:pPr>
            <a:r>
              <a:rPr lang="en-US" dirty="0"/>
              <a:t>• To discuss file-system design tradeoffs, including access methods, file</a:t>
            </a:r>
          </a:p>
          <a:p>
            <a:pPr marL="0" indent="0">
              <a:buNone/>
            </a:pPr>
            <a:r>
              <a:rPr lang="en-US" dirty="0"/>
              <a:t>sharing, file locking, and directory structures.</a:t>
            </a:r>
          </a:p>
          <a:p>
            <a:pPr marL="0" indent="0">
              <a:buNone/>
            </a:pPr>
            <a:r>
              <a:rPr lang="en-US" dirty="0"/>
              <a:t>• To explore file-system protection.</a:t>
            </a:r>
          </a:p>
        </p:txBody>
      </p:sp>
    </p:spTree>
    <p:extLst>
      <p:ext uri="{BB962C8B-B14F-4D97-AF65-F5344CB8AC3E}">
        <p14:creationId xmlns:p14="http://schemas.microsoft.com/office/powerpoint/2010/main" val="36718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289" y="0"/>
            <a:ext cx="6802821" cy="5135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Two-Level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65" y="513529"/>
            <a:ext cx="12023835" cy="61184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</a:t>
            </a:r>
            <a:r>
              <a:rPr lang="en-US" dirty="0"/>
              <a:t>we have seen, a single-level directory often leads to confusion of file </a:t>
            </a:r>
            <a:r>
              <a:rPr lang="en-US" dirty="0" smtClean="0"/>
              <a:t>names among </a:t>
            </a:r>
            <a:r>
              <a:rPr lang="en-US" dirty="0"/>
              <a:t>different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standard solution is to create a separate </a:t>
            </a:r>
            <a:r>
              <a:rPr lang="en-US" dirty="0" smtClean="0"/>
              <a:t>directory for </a:t>
            </a:r>
            <a:r>
              <a:rPr lang="en-US" dirty="0"/>
              <a:t>each user.</a:t>
            </a:r>
          </a:p>
          <a:p>
            <a:r>
              <a:rPr lang="en-US" dirty="0"/>
              <a:t>In the two-level directory structure, each user has his own </a:t>
            </a:r>
            <a:r>
              <a:rPr lang="en-US" b="1" dirty="0"/>
              <a:t>user </a:t>
            </a:r>
            <a:r>
              <a:rPr lang="en-US" b="1" dirty="0" smtClean="0"/>
              <a:t>file directory </a:t>
            </a:r>
            <a:r>
              <a:rPr lang="en-US" b="1" dirty="0"/>
              <a:t>(UFD)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UFDs have similar structures, but each lists only </a:t>
            </a:r>
            <a:r>
              <a:rPr lang="en-US" dirty="0" smtClean="0"/>
              <a:t>the files </a:t>
            </a:r>
            <a:r>
              <a:rPr lang="en-US" dirty="0"/>
              <a:t>of a single user.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user job starts or a user logs in, the </a:t>
            </a:r>
            <a:r>
              <a:rPr lang="en-US" dirty="0" smtClean="0"/>
              <a:t>system’s </a:t>
            </a:r>
            <a:r>
              <a:rPr lang="en-US" b="1" dirty="0" smtClean="0"/>
              <a:t>master </a:t>
            </a:r>
            <a:r>
              <a:rPr lang="en-US" b="1" dirty="0"/>
              <a:t>file directory (MFD) </a:t>
            </a:r>
            <a:r>
              <a:rPr lang="en-US" dirty="0"/>
              <a:t>is searched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MFD is indexed by user name </a:t>
            </a:r>
            <a:r>
              <a:rPr lang="en-US" dirty="0" smtClean="0"/>
              <a:t>or account </a:t>
            </a:r>
            <a:r>
              <a:rPr lang="en-US" dirty="0"/>
              <a:t>number, and each entry points to the UFD for that </a:t>
            </a:r>
            <a:r>
              <a:rPr lang="en-US" dirty="0" smtClean="0"/>
              <a:t>user</a:t>
            </a:r>
          </a:p>
          <a:p>
            <a:r>
              <a:rPr lang="en-US" dirty="0"/>
              <a:t>When a user refers to a particular file, only his own UFD is searched. </a:t>
            </a:r>
            <a:endParaRPr lang="en-US" dirty="0" smtClean="0"/>
          </a:p>
          <a:p>
            <a:r>
              <a:rPr lang="en-US" dirty="0" smtClean="0"/>
              <a:t>Thus, different </a:t>
            </a:r>
            <a:r>
              <a:rPr lang="en-US" dirty="0"/>
              <a:t>users may have files with the same name, as long as all the file </a:t>
            </a:r>
            <a:r>
              <a:rPr lang="en-US" dirty="0" smtClean="0"/>
              <a:t>names within </a:t>
            </a:r>
            <a:r>
              <a:rPr lang="en-US" dirty="0"/>
              <a:t>each UFD are unique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create a file for a user, the operating </a:t>
            </a:r>
            <a:r>
              <a:rPr lang="en-US" dirty="0" smtClean="0"/>
              <a:t>system searches </a:t>
            </a:r>
            <a:r>
              <a:rPr lang="en-US" dirty="0"/>
              <a:t>only that user’s UFD to ascertain whether another file of that </a:t>
            </a:r>
            <a:r>
              <a:rPr lang="en-US" dirty="0" smtClean="0"/>
              <a:t>name exists. </a:t>
            </a:r>
          </a:p>
          <a:p>
            <a:r>
              <a:rPr lang="en-US" dirty="0" smtClean="0"/>
              <a:t>To delete a file, the operating system confines its search to the local UFD; thus</a:t>
            </a:r>
            <a:r>
              <a:rPr lang="en-US" dirty="0"/>
              <a:t>, it cannot accidentally delete another user’s file that has the same name.</a:t>
            </a:r>
          </a:p>
        </p:txBody>
      </p:sp>
    </p:spTree>
    <p:extLst>
      <p:ext uri="{BB962C8B-B14F-4D97-AF65-F5344CB8AC3E}">
        <p14:creationId xmlns:p14="http://schemas.microsoft.com/office/powerpoint/2010/main" val="29352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Two-Level Directory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02" y="1515493"/>
            <a:ext cx="11812249" cy="51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Two-Level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1825625"/>
            <a:ext cx="11677337" cy="4351338"/>
          </a:xfrm>
        </p:spPr>
        <p:txBody>
          <a:bodyPr/>
          <a:lstStyle/>
          <a:p>
            <a:r>
              <a:rPr lang="en-US" dirty="0"/>
              <a:t>The user directories themselves must be created and deleted as necessary.</a:t>
            </a:r>
          </a:p>
          <a:p>
            <a:r>
              <a:rPr lang="en-US" dirty="0"/>
              <a:t>A special </a:t>
            </a:r>
            <a:r>
              <a:rPr lang="en-US" dirty="0" smtClean="0"/>
              <a:t>system program is run with </a:t>
            </a:r>
            <a:r>
              <a:rPr lang="en-US" dirty="0"/>
              <a:t>the appropriate user name and </a:t>
            </a:r>
            <a:r>
              <a:rPr lang="en-US" dirty="0" smtClean="0"/>
              <a:t>account information.</a:t>
            </a:r>
          </a:p>
          <a:p>
            <a:r>
              <a:rPr lang="en-US" dirty="0" smtClean="0"/>
              <a:t> </a:t>
            </a:r>
            <a:r>
              <a:rPr lang="en-US" dirty="0"/>
              <a:t>The program creates a new UFD and adds an entry for it to </a:t>
            </a:r>
            <a:r>
              <a:rPr lang="en-US" dirty="0" smtClean="0"/>
              <a:t>the MFD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execution of this program might be restricted to system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20809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539" y="168164"/>
            <a:ext cx="7013026" cy="6396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Tree-Structured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7" y="956441"/>
            <a:ext cx="11687503" cy="52205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we have seen how to view a two-level directory as a two-level </a:t>
            </a:r>
            <a:r>
              <a:rPr lang="en-US" dirty="0" smtClean="0"/>
              <a:t>tree, the </a:t>
            </a:r>
            <a:r>
              <a:rPr lang="en-US" dirty="0"/>
              <a:t>natural generalization is to extend the directory structure to a tree </a:t>
            </a:r>
            <a:r>
              <a:rPr lang="en-US" dirty="0" smtClean="0"/>
              <a:t>of arbitrary </a:t>
            </a:r>
            <a:r>
              <a:rPr lang="en-US" dirty="0"/>
              <a:t>height </a:t>
            </a:r>
          </a:p>
          <a:p>
            <a:r>
              <a:rPr lang="en-US" dirty="0" smtClean="0"/>
              <a:t>This </a:t>
            </a:r>
            <a:r>
              <a:rPr lang="en-US" dirty="0"/>
              <a:t>generalization allows users to create </a:t>
            </a:r>
            <a:r>
              <a:rPr lang="en-US" dirty="0" smtClean="0"/>
              <a:t>their own </a:t>
            </a:r>
            <a:r>
              <a:rPr lang="en-US" dirty="0"/>
              <a:t>subdirectories and to organize their files accordingly.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is the </a:t>
            </a:r>
            <a:r>
              <a:rPr lang="en-US" dirty="0" smtClean="0"/>
              <a:t>most common </a:t>
            </a:r>
            <a:r>
              <a:rPr lang="en-US" dirty="0"/>
              <a:t>directory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tree has a root directory, and every file in </a:t>
            </a:r>
            <a:r>
              <a:rPr lang="en-US" dirty="0" smtClean="0"/>
              <a:t>the system </a:t>
            </a:r>
            <a:r>
              <a:rPr lang="en-US" dirty="0"/>
              <a:t>has a unique path name.</a:t>
            </a:r>
          </a:p>
          <a:p>
            <a:r>
              <a:rPr lang="en-US" dirty="0"/>
              <a:t>A directory (or subdirectory) contains a set of files or subdirectories. </a:t>
            </a:r>
            <a:endParaRPr lang="en-US" dirty="0" smtClean="0"/>
          </a:p>
          <a:p>
            <a:r>
              <a:rPr lang="en-US" dirty="0" smtClean="0"/>
              <a:t>A directory </a:t>
            </a:r>
            <a:r>
              <a:rPr lang="en-US" dirty="0"/>
              <a:t>is simply another file, but it is treated in a special way. </a:t>
            </a:r>
            <a:endParaRPr lang="en-US" dirty="0" smtClean="0"/>
          </a:p>
          <a:p>
            <a:r>
              <a:rPr lang="en-US" dirty="0" smtClean="0"/>
              <a:t>All directories have </a:t>
            </a:r>
            <a:r>
              <a:rPr lang="en-US" dirty="0"/>
              <a:t>the same internal format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One bit in each directory entry defines the </a:t>
            </a:r>
            <a:r>
              <a:rPr lang="en-US" dirty="0" smtClean="0"/>
              <a:t>entry as </a:t>
            </a:r>
            <a:r>
              <a:rPr lang="en-US" dirty="0"/>
              <a:t>a file (0) or as a subdirectory (1). Special system calls are used to create </a:t>
            </a:r>
            <a:r>
              <a:rPr lang="en-US" dirty="0" smtClean="0"/>
              <a:t>and delete </a:t>
            </a:r>
            <a:r>
              <a:rPr lang="en-US" dirty="0"/>
              <a:t>directories.</a:t>
            </a:r>
          </a:p>
        </p:txBody>
      </p:sp>
    </p:spTree>
    <p:extLst>
      <p:ext uri="{BB962C8B-B14F-4D97-AF65-F5344CB8AC3E}">
        <p14:creationId xmlns:p14="http://schemas.microsoft.com/office/powerpoint/2010/main" val="9561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83" y="94594"/>
            <a:ext cx="12107917" cy="66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807" y="0"/>
            <a:ext cx="6422036" cy="866229"/>
          </a:xfrm>
        </p:spPr>
        <p:txBody>
          <a:bodyPr/>
          <a:lstStyle/>
          <a:p>
            <a:r>
              <a:rPr lang="en-US" b="1" dirty="0"/>
              <a:t>File-System Mounting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866229"/>
            <a:ext cx="11790022" cy="53107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File </a:t>
            </a:r>
            <a:r>
              <a:rPr lang="en-US" dirty="0"/>
              <a:t>must be opened before it is used, a file system must be </a:t>
            </a:r>
            <a:r>
              <a:rPr lang="en-US" dirty="0" smtClean="0"/>
              <a:t>mounted before </a:t>
            </a:r>
            <a:r>
              <a:rPr lang="en-US" dirty="0"/>
              <a:t>it can be available to processes on the system.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</a:t>
            </a:r>
            <a:r>
              <a:rPr lang="en-US" dirty="0" smtClean="0"/>
              <a:t>the directory </a:t>
            </a:r>
            <a:r>
              <a:rPr lang="en-US" dirty="0"/>
              <a:t>structure may be built out of multiple volumes, which must </a:t>
            </a:r>
            <a:r>
              <a:rPr lang="en-US" dirty="0" smtClean="0"/>
              <a:t>be mounted </a:t>
            </a:r>
            <a:r>
              <a:rPr lang="en-US" dirty="0"/>
              <a:t>to make them available within the file-system name space.</a:t>
            </a:r>
          </a:p>
          <a:p>
            <a:r>
              <a:rPr lang="en-US" dirty="0"/>
              <a:t>The mount procedure is straightforward.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operating system is given </a:t>
            </a:r>
            <a:r>
              <a:rPr lang="en-US" dirty="0" smtClean="0"/>
              <a:t>the name </a:t>
            </a:r>
            <a:r>
              <a:rPr lang="en-US" dirty="0"/>
              <a:t>of the device and the mount point—the </a:t>
            </a:r>
            <a:r>
              <a:rPr lang="en-US" dirty="0" smtClean="0"/>
              <a:t>location within </a:t>
            </a:r>
            <a:r>
              <a:rPr lang="en-US" dirty="0"/>
              <a:t>the file </a:t>
            </a:r>
            <a:r>
              <a:rPr lang="en-US" dirty="0" smtClean="0"/>
              <a:t>structure where </a:t>
            </a:r>
            <a:r>
              <a:rPr lang="en-US" dirty="0"/>
              <a:t>the file system is to be attached.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operating systems require that </a:t>
            </a:r>
            <a:r>
              <a:rPr lang="en-US" dirty="0" smtClean="0"/>
              <a:t>a file </a:t>
            </a:r>
            <a:r>
              <a:rPr lang="en-US" dirty="0"/>
              <a:t>system type be provided, while others inspect the structures of the </a:t>
            </a:r>
            <a:r>
              <a:rPr lang="en-US" dirty="0" smtClean="0"/>
              <a:t>device and </a:t>
            </a:r>
            <a:r>
              <a:rPr lang="en-US" dirty="0"/>
              <a:t>determine the type of file </a:t>
            </a:r>
            <a:r>
              <a:rPr lang="en-US" dirty="0" smtClean="0"/>
              <a:t>system</a:t>
            </a:r>
          </a:p>
          <a:p>
            <a:r>
              <a:rPr lang="en-US" dirty="0"/>
              <a:t>Typically, a mount point is an </a:t>
            </a:r>
            <a:r>
              <a:rPr lang="en-US" dirty="0" smtClean="0"/>
              <a:t>empty directory</a:t>
            </a:r>
          </a:p>
          <a:p>
            <a:r>
              <a:rPr lang="en-US" dirty="0" smtClean="0"/>
              <a:t> </a:t>
            </a:r>
            <a:r>
              <a:rPr lang="en-US" dirty="0"/>
              <a:t>For instance, on a UNIX system, a file system containing a user’s </a:t>
            </a:r>
            <a:r>
              <a:rPr lang="en-US" dirty="0" smtClean="0"/>
              <a:t>home directories </a:t>
            </a:r>
            <a:r>
              <a:rPr lang="en-US" dirty="0"/>
              <a:t>might be mounted as /home; then, to access the directory </a:t>
            </a:r>
            <a:r>
              <a:rPr lang="en-US" dirty="0" smtClean="0"/>
              <a:t>structure within </a:t>
            </a:r>
            <a:r>
              <a:rPr lang="en-US" dirty="0"/>
              <a:t>that file system, we could precede the directory names with /home, </a:t>
            </a:r>
            <a:r>
              <a:rPr lang="en-US" dirty="0" smtClean="0"/>
              <a:t>as in </a:t>
            </a:r>
            <a:r>
              <a:rPr lang="en-US" dirty="0"/>
              <a:t>/home/</a:t>
            </a:r>
            <a:r>
              <a:rPr lang="en-US" dirty="0" err="1"/>
              <a:t>jane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Mounting </a:t>
            </a:r>
            <a:r>
              <a:rPr lang="en-US" dirty="0"/>
              <a:t>that file system under /users would result in </a:t>
            </a:r>
            <a:r>
              <a:rPr lang="en-US" dirty="0" smtClean="0"/>
              <a:t>the path </a:t>
            </a:r>
            <a:r>
              <a:rPr lang="en-US" dirty="0"/>
              <a:t>name /users/</a:t>
            </a:r>
            <a:r>
              <a:rPr lang="en-US" dirty="0" err="1"/>
              <a:t>jane</a:t>
            </a:r>
            <a:r>
              <a:rPr lang="en-US" dirty="0"/>
              <a:t>, </a:t>
            </a:r>
            <a:r>
              <a:rPr lang="en-US" dirty="0" err="1"/>
              <a:t>whichwe</a:t>
            </a:r>
            <a:r>
              <a:rPr lang="en-US" dirty="0"/>
              <a:t> could use to reach the same directory.</a:t>
            </a:r>
          </a:p>
        </p:txBody>
      </p:sp>
    </p:spTree>
    <p:extLst>
      <p:ext uri="{BB962C8B-B14F-4D97-AF65-F5344CB8AC3E}">
        <p14:creationId xmlns:p14="http://schemas.microsoft.com/office/powerpoint/2010/main" val="12761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58" y="154480"/>
            <a:ext cx="5831787" cy="6361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75" y="80908"/>
            <a:ext cx="5180725" cy="63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173" y="329783"/>
            <a:ext cx="4093564" cy="701337"/>
          </a:xfrm>
        </p:spPr>
        <p:txBody>
          <a:bodyPr/>
          <a:lstStyle/>
          <a:p>
            <a:r>
              <a:rPr lang="en-US" b="1" dirty="0" smtClean="0"/>
              <a:t>File Sharing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52" y="1031120"/>
            <a:ext cx="12063248" cy="51637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 </a:t>
            </a:r>
            <a:r>
              <a:rPr lang="en-US" sz="3200" b="1" dirty="0"/>
              <a:t>network operating system </a:t>
            </a:r>
            <a:r>
              <a:rPr lang="en-US" sz="3200" dirty="0"/>
              <a:t>is an operating system that provides </a:t>
            </a:r>
            <a:r>
              <a:rPr lang="en-US" sz="3200" dirty="0" smtClean="0"/>
              <a:t>features such </a:t>
            </a:r>
            <a:r>
              <a:rPr lang="en-US" sz="3200" dirty="0"/>
              <a:t>as file sharing across the network, along with a communication </a:t>
            </a:r>
            <a:r>
              <a:rPr lang="en-US" sz="3200" dirty="0" smtClean="0"/>
              <a:t>scheme that </a:t>
            </a:r>
            <a:r>
              <a:rPr lang="en-US" sz="3200" dirty="0"/>
              <a:t>allows different processes on different computers to exchange </a:t>
            </a:r>
            <a:r>
              <a:rPr lang="en-US" sz="3200" dirty="0" smtClean="0"/>
              <a:t>messages.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A </a:t>
            </a:r>
            <a:r>
              <a:rPr lang="en-US" sz="3200" dirty="0"/>
              <a:t>computer running a network operating </a:t>
            </a:r>
            <a:r>
              <a:rPr lang="en-US" sz="3200" dirty="0" smtClean="0"/>
              <a:t>system acts </a:t>
            </a:r>
            <a:r>
              <a:rPr lang="en-US" sz="3200" dirty="0"/>
              <a:t>autonomously </a:t>
            </a:r>
            <a:r>
              <a:rPr lang="en-US" sz="3200" dirty="0" smtClean="0"/>
              <a:t>from all other </a:t>
            </a:r>
            <a:r>
              <a:rPr lang="en-US" sz="3200" dirty="0"/>
              <a:t>computers on the network, although it is aware of the network and </a:t>
            </a:r>
            <a:r>
              <a:rPr lang="en-US" sz="3200" dirty="0" smtClean="0"/>
              <a:t>is able </a:t>
            </a:r>
            <a:r>
              <a:rPr lang="en-US" sz="3200" dirty="0"/>
              <a:t>to communicate with other networked computers.</a:t>
            </a:r>
          </a:p>
        </p:txBody>
      </p:sp>
    </p:spTree>
    <p:extLst>
      <p:ext uri="{BB962C8B-B14F-4D97-AF65-F5344CB8AC3E}">
        <p14:creationId xmlns:p14="http://schemas.microsoft.com/office/powerpoint/2010/main" val="41435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89" y="210206"/>
            <a:ext cx="10515600" cy="4925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Aspects of File Sharing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3" y="702714"/>
            <a:ext cx="11981793" cy="6155285"/>
          </a:xfrm>
        </p:spPr>
        <p:txBody>
          <a:bodyPr>
            <a:normAutofit/>
          </a:bodyPr>
          <a:lstStyle/>
          <a:p>
            <a:r>
              <a:rPr lang="en-US" dirty="0"/>
              <a:t>To implement sharing and protection, the system must maintain </a:t>
            </a:r>
            <a:r>
              <a:rPr lang="en-US" dirty="0" smtClean="0"/>
              <a:t>more file </a:t>
            </a:r>
            <a:r>
              <a:rPr lang="en-US" dirty="0"/>
              <a:t>and directory attributes than are needed on a single-user system. </a:t>
            </a:r>
            <a:endParaRPr lang="en-US" dirty="0" smtClean="0"/>
          </a:p>
          <a:p>
            <a:r>
              <a:rPr lang="en-US" dirty="0" smtClean="0"/>
              <a:t>Although</a:t>
            </a:r>
            <a:r>
              <a:rPr lang="en-US" dirty="0"/>
              <a:t> </a:t>
            </a:r>
            <a:r>
              <a:rPr lang="en-US" dirty="0" smtClean="0"/>
              <a:t>many </a:t>
            </a:r>
            <a:r>
              <a:rPr lang="en-US" dirty="0"/>
              <a:t>approaches have been taken to meet this requirement, most systems </a:t>
            </a:r>
            <a:r>
              <a:rPr lang="en-US" dirty="0" smtClean="0"/>
              <a:t>have evolved </a:t>
            </a:r>
            <a:r>
              <a:rPr lang="en-US" dirty="0"/>
              <a:t>to use the concepts of file (or directory) </a:t>
            </a:r>
            <a:r>
              <a:rPr lang="en-US" b="1" dirty="0"/>
              <a:t>owner </a:t>
            </a:r>
            <a:r>
              <a:rPr lang="en-US" dirty="0"/>
              <a:t>(or </a:t>
            </a:r>
            <a:r>
              <a:rPr lang="en-US" b="1" dirty="0"/>
              <a:t>user</a:t>
            </a:r>
            <a:r>
              <a:rPr lang="en-US" dirty="0"/>
              <a:t>) and </a:t>
            </a:r>
            <a:r>
              <a:rPr lang="en-US" b="1" dirty="0"/>
              <a:t>group</a:t>
            </a:r>
            <a:r>
              <a:rPr lang="en-US" dirty="0"/>
              <a:t>.</a:t>
            </a:r>
          </a:p>
          <a:p>
            <a:r>
              <a:rPr lang="en-US" dirty="0"/>
              <a:t>The owner is the </a:t>
            </a:r>
            <a:r>
              <a:rPr lang="en-US" dirty="0" smtClean="0"/>
              <a:t>user who </a:t>
            </a:r>
            <a:r>
              <a:rPr lang="en-US" dirty="0"/>
              <a:t>can change attributes and grant access and who </a:t>
            </a:r>
            <a:r>
              <a:rPr lang="en-US" dirty="0" smtClean="0"/>
              <a:t>has </a:t>
            </a:r>
            <a:r>
              <a:rPr lang="en-US" dirty="0" err="1" smtClean="0"/>
              <a:t>th</a:t>
            </a:r>
            <a:r>
              <a:rPr lang="en-US" dirty="0" smtClean="0"/>
              <a:t> most </a:t>
            </a:r>
            <a:r>
              <a:rPr lang="en-US" dirty="0"/>
              <a:t>control over the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group attribute defines a subset of </a:t>
            </a:r>
            <a:r>
              <a:rPr lang="en-US" dirty="0" smtClean="0"/>
              <a:t>users who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share access to the file.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owner of a file on a UNIX </a:t>
            </a:r>
            <a:r>
              <a:rPr lang="en-US" dirty="0" smtClean="0"/>
              <a:t>system can </a:t>
            </a:r>
            <a:r>
              <a:rPr lang="en-US" dirty="0"/>
              <a:t>issue all operations on a file, while members of the file’s group can </a:t>
            </a:r>
            <a:r>
              <a:rPr lang="en-US" dirty="0" smtClean="0"/>
              <a:t>execute one </a:t>
            </a:r>
            <a:r>
              <a:rPr lang="en-US" dirty="0"/>
              <a:t>subset of those operations, and all other users can execute another </a:t>
            </a:r>
            <a:r>
              <a:rPr lang="en-US" dirty="0" smtClean="0"/>
              <a:t>subset of </a:t>
            </a:r>
            <a:r>
              <a:rPr lang="en-US" dirty="0"/>
              <a:t>operations. </a:t>
            </a:r>
            <a:endParaRPr lang="en-US" dirty="0" smtClean="0"/>
          </a:p>
          <a:p>
            <a:r>
              <a:rPr lang="en-US" dirty="0" smtClean="0"/>
              <a:t>Exactly </a:t>
            </a:r>
            <a:r>
              <a:rPr lang="en-US" dirty="0"/>
              <a:t>which operations can be executed by group </a:t>
            </a:r>
            <a:r>
              <a:rPr lang="en-US" dirty="0" smtClean="0"/>
              <a:t>members and </a:t>
            </a:r>
            <a:r>
              <a:rPr lang="en-US" dirty="0"/>
              <a:t>other users is definable by the file’s owner.</a:t>
            </a:r>
          </a:p>
        </p:txBody>
      </p:sp>
    </p:spTree>
    <p:extLst>
      <p:ext uri="{BB962C8B-B14F-4D97-AF65-F5344CB8AC3E}">
        <p14:creationId xmlns:p14="http://schemas.microsoft.com/office/powerpoint/2010/main" val="29639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455" y="157656"/>
            <a:ext cx="4666593" cy="5780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Remote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837651"/>
            <a:ext cx="12002814" cy="5825907"/>
          </a:xfrm>
        </p:spPr>
        <p:txBody>
          <a:bodyPr>
            <a:noAutofit/>
          </a:bodyPr>
          <a:lstStyle/>
          <a:p>
            <a:r>
              <a:rPr lang="en-US" dirty="0"/>
              <a:t>With the advent of networks </a:t>
            </a:r>
            <a:r>
              <a:rPr lang="en-US" dirty="0" smtClean="0"/>
              <a:t>communication </a:t>
            </a:r>
            <a:r>
              <a:rPr lang="en-US" dirty="0"/>
              <a:t>among </a:t>
            </a:r>
            <a:r>
              <a:rPr lang="en-US" dirty="0" smtClean="0"/>
              <a:t>remote computers </a:t>
            </a:r>
            <a:r>
              <a:rPr lang="en-US" dirty="0"/>
              <a:t>became possible. </a:t>
            </a:r>
            <a:endParaRPr lang="en-US" dirty="0" smtClean="0"/>
          </a:p>
          <a:p>
            <a:r>
              <a:rPr lang="en-US" dirty="0" smtClean="0"/>
              <a:t>Networking </a:t>
            </a:r>
            <a:r>
              <a:rPr lang="en-US" dirty="0"/>
              <a:t>allows the sharing of resources </a:t>
            </a:r>
            <a:r>
              <a:rPr lang="en-US" dirty="0" smtClean="0"/>
              <a:t>spread across </a:t>
            </a:r>
            <a:r>
              <a:rPr lang="en-US" dirty="0"/>
              <a:t>a campus or even around the </a:t>
            </a:r>
            <a:r>
              <a:rPr lang="en-US" dirty="0" smtClean="0"/>
              <a:t>world</a:t>
            </a:r>
          </a:p>
          <a:p>
            <a:r>
              <a:rPr lang="en-US" dirty="0"/>
              <a:t>Through the evolution of network and file technology, remote </a:t>
            </a:r>
            <a:r>
              <a:rPr lang="en-US" dirty="0" smtClean="0"/>
              <a:t>file-sharing methods </a:t>
            </a:r>
            <a:r>
              <a:rPr lang="en-US" dirty="0"/>
              <a:t>have changed.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implemented method involves </a:t>
            </a:r>
            <a:r>
              <a:rPr lang="en-US" dirty="0" smtClean="0"/>
              <a:t>manually transferring </a:t>
            </a:r>
            <a:r>
              <a:rPr lang="en-US" dirty="0"/>
              <a:t>files between machines via programs like ftp. </a:t>
            </a:r>
            <a:endParaRPr lang="en-US" dirty="0" smtClean="0"/>
          </a:p>
          <a:p>
            <a:r>
              <a:rPr lang="en-US" dirty="0" smtClean="0"/>
              <a:t>The second major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/>
              <a:t>uses a </a:t>
            </a:r>
            <a:r>
              <a:rPr lang="en-US" b="1" dirty="0"/>
              <a:t>distributed file system (DFS) </a:t>
            </a:r>
            <a:r>
              <a:rPr lang="en-US" dirty="0"/>
              <a:t>in which remote directories </a:t>
            </a:r>
            <a:r>
              <a:rPr lang="en-US" dirty="0" smtClean="0"/>
              <a:t>are visible </a:t>
            </a:r>
            <a:r>
              <a:rPr lang="en-US" dirty="0"/>
              <a:t>from a local machine.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some ways, the third method, the </a:t>
            </a:r>
            <a:r>
              <a:rPr lang="en-US" b="1" dirty="0"/>
              <a:t>World </a:t>
            </a:r>
            <a:r>
              <a:rPr lang="en-US" b="1" dirty="0" smtClean="0"/>
              <a:t>Wide Web</a:t>
            </a:r>
            <a:r>
              <a:rPr lang="en-US" dirty="0"/>
              <a:t>, is a reversion to the first.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browser is needed to gain access to </a:t>
            </a:r>
            <a:r>
              <a:rPr lang="en-US" dirty="0" smtClean="0"/>
              <a:t>the remote </a:t>
            </a:r>
            <a:r>
              <a:rPr lang="en-US" dirty="0"/>
              <a:t>files, and separate operations (essentially a wrapper for ftp) are </a:t>
            </a:r>
            <a:r>
              <a:rPr lang="en-US" dirty="0" smtClean="0"/>
              <a:t>used to </a:t>
            </a:r>
            <a:r>
              <a:rPr lang="en-US" dirty="0"/>
              <a:t>transfer files.</a:t>
            </a:r>
          </a:p>
        </p:txBody>
      </p:sp>
    </p:spTree>
    <p:extLst>
      <p:ext uri="{BB962C8B-B14F-4D97-AF65-F5344CB8AC3E}">
        <p14:creationId xmlns:p14="http://schemas.microsoft.com/office/powerpoint/2010/main" val="151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45" y="367862"/>
            <a:ext cx="10515600" cy="7777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File Concept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14" y="1145628"/>
            <a:ext cx="11950262" cy="5454869"/>
          </a:xfrm>
        </p:spPr>
        <p:txBody>
          <a:bodyPr>
            <a:normAutofit/>
          </a:bodyPr>
          <a:lstStyle/>
          <a:p>
            <a:r>
              <a:rPr lang="en-US" dirty="0" smtClean="0"/>
              <a:t>Computers </a:t>
            </a:r>
            <a:r>
              <a:rPr lang="en-US" dirty="0"/>
              <a:t>can store information on various storage media, such as </a:t>
            </a:r>
            <a:r>
              <a:rPr lang="en-US" dirty="0" smtClean="0"/>
              <a:t>magnetic disks</a:t>
            </a:r>
            <a:r>
              <a:rPr lang="en-US" dirty="0"/>
              <a:t>, magnetic tapes, and optical disks.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that the computer system </a:t>
            </a:r>
            <a:r>
              <a:rPr lang="en-US" dirty="0" smtClean="0"/>
              <a:t>will be </a:t>
            </a:r>
            <a:r>
              <a:rPr lang="en-US" dirty="0"/>
              <a:t>convenient to use, the operating system provides a uniform logical </a:t>
            </a:r>
            <a:r>
              <a:rPr lang="en-US" dirty="0" smtClean="0"/>
              <a:t>view of </a:t>
            </a:r>
            <a:r>
              <a:rPr lang="en-US" dirty="0"/>
              <a:t>stored information.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operating system abstracts from the </a:t>
            </a:r>
            <a:r>
              <a:rPr lang="en-US" dirty="0" smtClean="0"/>
              <a:t>physical properties </a:t>
            </a:r>
            <a:r>
              <a:rPr lang="en-US" dirty="0"/>
              <a:t>of its storage devices to define a logical storage unit, the </a:t>
            </a:r>
            <a:r>
              <a:rPr lang="en-US" b="1" dirty="0"/>
              <a:t>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Files </a:t>
            </a:r>
            <a:r>
              <a:rPr lang="en-US" dirty="0" smtClean="0"/>
              <a:t>are mapped </a:t>
            </a:r>
            <a:r>
              <a:rPr lang="en-US" dirty="0"/>
              <a:t>by the operating system onto physical devices.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storage </a:t>
            </a:r>
            <a:r>
              <a:rPr lang="en-US" dirty="0" smtClean="0"/>
              <a:t>devices are </a:t>
            </a:r>
            <a:r>
              <a:rPr lang="en-US" dirty="0"/>
              <a:t>usually nonvolatile, so the contents are persistent between system reboots.</a:t>
            </a:r>
          </a:p>
        </p:txBody>
      </p:sp>
    </p:spTree>
    <p:extLst>
      <p:ext uri="{BB962C8B-B14F-4D97-AF65-F5344CB8AC3E}">
        <p14:creationId xmlns:p14="http://schemas.microsoft.com/office/powerpoint/2010/main" val="36027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Remote File </a:t>
            </a:r>
            <a:r>
              <a:rPr lang="en-US" b="1" dirty="0" smtClean="0"/>
              <a:t>Systems-</a:t>
            </a:r>
            <a:r>
              <a:rPr lang="en-US" b="1" dirty="0"/>
              <a:t>The Client–Server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" y="1394700"/>
            <a:ext cx="11784724" cy="5300389"/>
          </a:xfrm>
        </p:spPr>
        <p:txBody>
          <a:bodyPr>
            <a:normAutofit/>
          </a:bodyPr>
          <a:lstStyle/>
          <a:p>
            <a:r>
              <a:rPr lang="en-US" dirty="0" smtClean="0"/>
              <a:t>Remote </a:t>
            </a:r>
            <a:r>
              <a:rPr lang="en-US" dirty="0"/>
              <a:t>file systems allow a computer to mount one or more file systems </a:t>
            </a:r>
            <a:r>
              <a:rPr lang="en-US" dirty="0" smtClean="0"/>
              <a:t>from one </a:t>
            </a:r>
            <a:r>
              <a:rPr lang="en-US" dirty="0"/>
              <a:t>or more remote machines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this case, the machine containing the </a:t>
            </a:r>
            <a:r>
              <a:rPr lang="en-US" dirty="0" smtClean="0"/>
              <a:t>files is </a:t>
            </a:r>
            <a:r>
              <a:rPr lang="en-US" dirty="0"/>
              <a:t>the </a:t>
            </a:r>
            <a:r>
              <a:rPr lang="en-US" b="1" dirty="0"/>
              <a:t>server</a:t>
            </a:r>
            <a:r>
              <a:rPr lang="en-US" dirty="0"/>
              <a:t>, and the machine seeking access to the files is the </a:t>
            </a:r>
            <a:r>
              <a:rPr lang="en-US" b="1" dirty="0"/>
              <a:t>client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client–server </a:t>
            </a:r>
            <a:r>
              <a:rPr lang="en-US" dirty="0"/>
              <a:t>relationship is common with networked machines. </a:t>
            </a:r>
            <a:endParaRPr lang="en-US" dirty="0" smtClean="0"/>
          </a:p>
          <a:p>
            <a:r>
              <a:rPr lang="en-US" dirty="0" smtClean="0"/>
              <a:t>Generally, the </a:t>
            </a:r>
            <a:r>
              <a:rPr lang="en-US" dirty="0"/>
              <a:t>server declares that a resource is available to clients and specifies </a:t>
            </a:r>
            <a:r>
              <a:rPr lang="en-US" dirty="0" smtClean="0"/>
              <a:t>exactly which </a:t>
            </a:r>
            <a:r>
              <a:rPr lang="en-US" dirty="0"/>
              <a:t>resource (in this case, which files) and exactly which clients. </a:t>
            </a:r>
            <a:endParaRPr lang="en-US" dirty="0" smtClean="0"/>
          </a:p>
          <a:p>
            <a:r>
              <a:rPr lang="en-US" dirty="0" smtClean="0"/>
              <a:t>A server can </a:t>
            </a:r>
            <a:r>
              <a:rPr lang="en-US" dirty="0"/>
              <a:t>serve multiple clients, and a client can use multiple servers, depending </a:t>
            </a:r>
            <a:r>
              <a:rPr lang="en-US" dirty="0" smtClean="0"/>
              <a:t>on the </a:t>
            </a:r>
            <a:r>
              <a:rPr lang="en-US" dirty="0"/>
              <a:t>implementation details of a given client–server facility.</a:t>
            </a:r>
          </a:p>
        </p:txBody>
      </p:sp>
    </p:spTree>
    <p:extLst>
      <p:ext uri="{BB962C8B-B14F-4D97-AF65-F5344CB8AC3E}">
        <p14:creationId xmlns:p14="http://schemas.microsoft.com/office/powerpoint/2010/main" val="21585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Remote File </a:t>
            </a:r>
            <a:r>
              <a:rPr lang="en-US" b="1" dirty="0" smtClean="0"/>
              <a:t>Systems-The </a:t>
            </a:r>
            <a:r>
              <a:rPr lang="en-US" b="1" dirty="0"/>
              <a:t>Distributed Information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4" y="1825625"/>
            <a:ext cx="1198179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make client–server systems easier to manage, </a:t>
            </a:r>
            <a:r>
              <a:rPr lang="en-US" b="1" dirty="0"/>
              <a:t>distributed </a:t>
            </a:r>
            <a:r>
              <a:rPr lang="en-US" b="1" dirty="0" smtClean="0"/>
              <a:t>information systems</a:t>
            </a:r>
            <a:r>
              <a:rPr lang="en-US" dirty="0"/>
              <a:t>, also known as </a:t>
            </a:r>
            <a:r>
              <a:rPr lang="en-US" b="1" dirty="0"/>
              <a:t>distributed naming services</a:t>
            </a:r>
            <a:r>
              <a:rPr lang="en-US" dirty="0"/>
              <a:t>, provide unified </a:t>
            </a:r>
            <a:r>
              <a:rPr lang="en-US" dirty="0" smtClean="0"/>
              <a:t>access to </a:t>
            </a:r>
            <a:r>
              <a:rPr lang="en-US" dirty="0"/>
              <a:t>the information needed for remote computing. </a:t>
            </a:r>
          </a:p>
          <a:p>
            <a:r>
              <a:rPr lang="en-US" dirty="0" smtClean="0"/>
              <a:t>The </a:t>
            </a:r>
            <a:r>
              <a:rPr lang="en-US" b="1" dirty="0"/>
              <a:t>domain name </a:t>
            </a:r>
            <a:r>
              <a:rPr lang="en-US" b="1" dirty="0" smtClean="0"/>
              <a:t>system (DNS</a:t>
            </a:r>
            <a:r>
              <a:rPr lang="en-US" b="1" dirty="0"/>
              <a:t>) </a:t>
            </a:r>
            <a:r>
              <a:rPr lang="en-US" dirty="0"/>
              <a:t>provides host-name-to-network-address translations for the entire Internet.</a:t>
            </a:r>
          </a:p>
          <a:p>
            <a:r>
              <a:rPr lang="en-US" dirty="0"/>
              <a:t>Before DNS became widespread, files containing the same </a:t>
            </a:r>
            <a:r>
              <a:rPr lang="en-US" dirty="0" smtClean="0"/>
              <a:t>information were </a:t>
            </a:r>
            <a:r>
              <a:rPr lang="en-US" dirty="0"/>
              <a:t>sent via e-mail or ftp between all networked hosts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Protection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45" y="1825625"/>
            <a:ext cx="11206655" cy="4351338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information is stored in a computer system, we want to keep it </a:t>
            </a:r>
            <a:r>
              <a:rPr lang="en-US" dirty="0" smtClean="0"/>
              <a:t>safe from </a:t>
            </a:r>
            <a:r>
              <a:rPr lang="en-US" dirty="0"/>
              <a:t>physical damage (the issue of reliability) and improper access (the </a:t>
            </a:r>
            <a:r>
              <a:rPr lang="en-US" dirty="0" smtClean="0"/>
              <a:t>issue of </a:t>
            </a:r>
            <a:r>
              <a:rPr lang="en-US" dirty="0"/>
              <a:t>protection).</a:t>
            </a:r>
          </a:p>
        </p:txBody>
      </p:sp>
    </p:spTree>
    <p:extLst>
      <p:ext uri="{BB962C8B-B14F-4D97-AF65-F5344CB8AC3E}">
        <p14:creationId xmlns:p14="http://schemas.microsoft.com/office/powerpoint/2010/main" val="400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095" y="273270"/>
            <a:ext cx="7738241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Protection-Types of Access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14" y="651641"/>
            <a:ext cx="11960772" cy="6117021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need to protect files is a direct result of the ability to access files. </a:t>
            </a:r>
            <a:r>
              <a:rPr lang="en-US" sz="2400" dirty="0" smtClean="0"/>
              <a:t>Systems that </a:t>
            </a:r>
            <a:r>
              <a:rPr lang="en-US" sz="2400" dirty="0"/>
              <a:t>do not permit access to the files of other users do not need protection. </a:t>
            </a:r>
            <a:r>
              <a:rPr lang="en-US" sz="2400" dirty="0" smtClean="0"/>
              <a:t>Thus, we </a:t>
            </a:r>
            <a:r>
              <a:rPr lang="en-US" sz="2400" dirty="0"/>
              <a:t>could provide complete protection by prohibiting access. </a:t>
            </a:r>
            <a:endParaRPr lang="en-US" sz="2400" dirty="0" smtClean="0"/>
          </a:p>
          <a:p>
            <a:r>
              <a:rPr lang="en-US" sz="2400" dirty="0" smtClean="0"/>
              <a:t>Alternatively</a:t>
            </a:r>
            <a:r>
              <a:rPr lang="en-US" sz="2400" dirty="0"/>
              <a:t>, </a:t>
            </a:r>
            <a:r>
              <a:rPr lang="en-US" sz="2400" dirty="0" smtClean="0"/>
              <a:t>we could </a:t>
            </a:r>
            <a:r>
              <a:rPr lang="en-US" sz="2400" dirty="0"/>
              <a:t>provide free access with no protection. Both approaches are too </a:t>
            </a:r>
            <a:r>
              <a:rPr lang="en-US" sz="2400" dirty="0" smtClean="0"/>
              <a:t>extreme for </a:t>
            </a:r>
            <a:r>
              <a:rPr lang="en-US" sz="2400" dirty="0"/>
              <a:t>general use. What is needed is controlled </a:t>
            </a:r>
            <a:r>
              <a:rPr lang="en-US" sz="2400" dirty="0" smtClean="0"/>
              <a:t>access.</a:t>
            </a:r>
          </a:p>
          <a:p>
            <a:r>
              <a:rPr lang="en-US" sz="2400" dirty="0" smtClean="0"/>
              <a:t>Protection </a:t>
            </a:r>
            <a:r>
              <a:rPr lang="en-US" sz="2400" dirty="0"/>
              <a:t>mechanisms provide controlled access by limiting the types </a:t>
            </a:r>
            <a:r>
              <a:rPr lang="en-US" sz="2400" dirty="0" smtClean="0"/>
              <a:t>of file </a:t>
            </a:r>
            <a:r>
              <a:rPr lang="en-US" sz="2400" dirty="0"/>
              <a:t>access that can be made. Access is permitted or denied depending </a:t>
            </a:r>
            <a:r>
              <a:rPr lang="en-US" sz="2400" dirty="0" smtClean="0"/>
              <a:t>on several </a:t>
            </a:r>
            <a:r>
              <a:rPr lang="en-US" sz="2400" dirty="0"/>
              <a:t>factors, one of which is the type of access requested. Several </a:t>
            </a:r>
            <a:r>
              <a:rPr lang="en-US" sz="2400" dirty="0" smtClean="0"/>
              <a:t>different types </a:t>
            </a:r>
            <a:r>
              <a:rPr lang="en-US" sz="2400" dirty="0"/>
              <a:t>of operations may be controlled: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Read</a:t>
            </a:r>
            <a:r>
              <a:rPr lang="en-US" sz="2400" dirty="0"/>
              <a:t>. Read </a:t>
            </a:r>
            <a:r>
              <a:rPr lang="en-US" sz="2400" dirty="0" smtClean="0"/>
              <a:t>from the </a:t>
            </a:r>
            <a:r>
              <a:rPr lang="en-US" sz="2400" dirty="0"/>
              <a:t>file.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Write</a:t>
            </a:r>
            <a:r>
              <a:rPr lang="en-US" sz="2400" dirty="0"/>
              <a:t>. Write or rewrite the file.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Execute</a:t>
            </a:r>
            <a:r>
              <a:rPr lang="en-US" sz="2400" dirty="0"/>
              <a:t>. Load the file </a:t>
            </a:r>
            <a:r>
              <a:rPr lang="en-US" sz="2400" dirty="0" smtClean="0"/>
              <a:t>into memory </a:t>
            </a:r>
            <a:r>
              <a:rPr lang="en-US" sz="2400" dirty="0"/>
              <a:t>and execute it.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Append</a:t>
            </a:r>
            <a:r>
              <a:rPr lang="en-US" sz="2400" dirty="0"/>
              <a:t>. Write </a:t>
            </a:r>
            <a:r>
              <a:rPr lang="en-US" sz="2400" dirty="0" smtClean="0"/>
              <a:t>new information </a:t>
            </a:r>
            <a:r>
              <a:rPr lang="en-US" sz="2400" dirty="0"/>
              <a:t>at the end of the file.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Delete</a:t>
            </a:r>
            <a:r>
              <a:rPr lang="en-US" sz="2400" dirty="0"/>
              <a:t>. Delete the file and free its space for possible reuse.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List</a:t>
            </a:r>
            <a:r>
              <a:rPr lang="en-US" sz="2400" dirty="0"/>
              <a:t>. List the name and attributes of the file.</a:t>
            </a:r>
          </a:p>
        </p:txBody>
      </p:sp>
    </p:spTree>
    <p:extLst>
      <p:ext uri="{BB962C8B-B14F-4D97-AF65-F5344CB8AC3E}">
        <p14:creationId xmlns:p14="http://schemas.microsoft.com/office/powerpoint/2010/main" val="33805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59" y="179882"/>
            <a:ext cx="10515600" cy="7163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Protection-</a:t>
            </a:r>
            <a:r>
              <a:rPr lang="en-US" b="1" dirty="0"/>
              <a:t>Access Control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479685"/>
            <a:ext cx="12072079" cy="5996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most common approach to the protection problem is to make </a:t>
            </a:r>
            <a:r>
              <a:rPr lang="en-US" sz="3200" dirty="0" smtClean="0"/>
              <a:t>access dependent </a:t>
            </a:r>
            <a:r>
              <a:rPr lang="en-US" sz="3200" dirty="0"/>
              <a:t>on the identity of the user. </a:t>
            </a:r>
            <a:endParaRPr lang="en-US" sz="3200" dirty="0" smtClean="0"/>
          </a:p>
          <a:p>
            <a:r>
              <a:rPr lang="en-US" sz="3200" dirty="0" smtClean="0"/>
              <a:t>Different </a:t>
            </a:r>
            <a:r>
              <a:rPr lang="en-US" sz="3200" dirty="0"/>
              <a:t>users may need different </a:t>
            </a:r>
            <a:r>
              <a:rPr lang="en-US" sz="3200" dirty="0" smtClean="0"/>
              <a:t>types of </a:t>
            </a:r>
            <a:r>
              <a:rPr lang="en-US" sz="3200" dirty="0"/>
              <a:t>access to a file or directory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The most general scheme to implement </a:t>
            </a:r>
            <a:r>
              <a:rPr lang="en-US" sz="3200" dirty="0" smtClean="0"/>
              <a:t>identity dependent</a:t>
            </a:r>
            <a:r>
              <a:rPr lang="en-US" sz="3200" dirty="0"/>
              <a:t> </a:t>
            </a:r>
            <a:r>
              <a:rPr lang="en-US" sz="3200" dirty="0" smtClean="0"/>
              <a:t>access </a:t>
            </a:r>
            <a:r>
              <a:rPr lang="en-US" sz="3200" dirty="0"/>
              <a:t>is to associate with each file and directory an </a:t>
            </a:r>
            <a:r>
              <a:rPr lang="en-US" sz="3200" b="1" dirty="0" smtClean="0"/>
              <a:t>access-control list </a:t>
            </a:r>
            <a:r>
              <a:rPr lang="en-US" sz="3200" b="1" dirty="0"/>
              <a:t>(ACL) </a:t>
            </a:r>
            <a:r>
              <a:rPr lang="en-US" sz="3200" dirty="0"/>
              <a:t>specifying user names and the types of access allowed for each user.</a:t>
            </a:r>
          </a:p>
          <a:p>
            <a:r>
              <a:rPr lang="en-US" sz="3200" dirty="0"/>
              <a:t>When a user requests access to a particular file, the operating system </a:t>
            </a:r>
            <a:r>
              <a:rPr lang="en-US" sz="3200" dirty="0" smtClean="0"/>
              <a:t>checks the </a:t>
            </a:r>
            <a:r>
              <a:rPr lang="en-US" sz="3200" dirty="0"/>
              <a:t>access list associated with that file. </a:t>
            </a:r>
            <a:endParaRPr lang="en-US" sz="3200" dirty="0" smtClean="0"/>
          </a:p>
          <a:p>
            <a:r>
              <a:rPr lang="en-US" sz="3200" dirty="0" smtClean="0"/>
              <a:t>If </a:t>
            </a:r>
            <a:r>
              <a:rPr lang="en-US" sz="3200" dirty="0"/>
              <a:t>that user is listed for the </a:t>
            </a:r>
            <a:r>
              <a:rPr lang="en-US" sz="3200" dirty="0" smtClean="0"/>
              <a:t>requested access</a:t>
            </a:r>
            <a:r>
              <a:rPr lang="en-US" sz="3200" dirty="0"/>
              <a:t>, the access is allowed. Otherwise, a protection violation occurs, and </a:t>
            </a:r>
            <a:r>
              <a:rPr lang="en-US" sz="3200" dirty="0" smtClean="0"/>
              <a:t>the user </a:t>
            </a:r>
            <a:r>
              <a:rPr lang="en-US" sz="3200" dirty="0"/>
              <a:t>job is denied access to the file.</a:t>
            </a:r>
          </a:p>
        </p:txBody>
      </p:sp>
    </p:spTree>
    <p:extLst>
      <p:ext uri="{BB962C8B-B14F-4D97-AF65-F5344CB8AC3E}">
        <p14:creationId xmlns:p14="http://schemas.microsoft.com/office/powerpoint/2010/main" val="3726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Protection-Access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1484026"/>
            <a:ext cx="12012118" cy="4692937"/>
          </a:xfrm>
        </p:spPr>
        <p:txBody>
          <a:bodyPr>
            <a:normAutofit/>
          </a:bodyPr>
          <a:lstStyle/>
          <a:p>
            <a:r>
              <a:rPr lang="en-US" sz="3600" dirty="0"/>
              <a:t>To condense the length of the access-control list, many systems </a:t>
            </a:r>
            <a:r>
              <a:rPr lang="en-US" sz="3600" dirty="0" smtClean="0"/>
              <a:t>recognize three </a:t>
            </a:r>
            <a:r>
              <a:rPr lang="en-US" sz="3600" dirty="0"/>
              <a:t>classifications of users in connection with each file: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b="1" dirty="0"/>
              <a:t>Owner</a:t>
            </a:r>
            <a:r>
              <a:rPr lang="en-US" sz="3600" dirty="0"/>
              <a:t>. The </a:t>
            </a:r>
            <a:r>
              <a:rPr lang="en-US" sz="3600" dirty="0" smtClean="0"/>
              <a:t>user who </a:t>
            </a:r>
            <a:r>
              <a:rPr lang="en-US" sz="3600" dirty="0"/>
              <a:t>created the file is the owner.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b="1" dirty="0"/>
              <a:t>Group</a:t>
            </a:r>
            <a:r>
              <a:rPr lang="en-US" sz="3600" dirty="0"/>
              <a:t>. A set of </a:t>
            </a:r>
            <a:r>
              <a:rPr lang="en-US" sz="3600" dirty="0" smtClean="0"/>
              <a:t>users who </a:t>
            </a:r>
            <a:r>
              <a:rPr lang="en-US" sz="3600" dirty="0"/>
              <a:t>are sharing the file and need similar access is </a:t>
            </a:r>
            <a:r>
              <a:rPr lang="en-US" sz="3600" dirty="0" smtClean="0"/>
              <a:t>a group</a:t>
            </a:r>
            <a:r>
              <a:rPr lang="en-US" sz="3600" dirty="0"/>
              <a:t>, or work group.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b="1" dirty="0"/>
              <a:t>Universe</a:t>
            </a:r>
            <a:r>
              <a:rPr lang="en-US" sz="3600" dirty="0"/>
              <a:t>. All other users in the </a:t>
            </a:r>
            <a:r>
              <a:rPr lang="en-US" sz="3600" dirty="0" smtClean="0"/>
              <a:t>system constitute </a:t>
            </a:r>
            <a:r>
              <a:rPr lang="en-US" sz="3600" dirty="0"/>
              <a:t>the universe.</a:t>
            </a:r>
          </a:p>
        </p:txBody>
      </p:sp>
    </p:spTree>
    <p:extLst>
      <p:ext uri="{BB962C8B-B14F-4D97-AF65-F5344CB8AC3E}">
        <p14:creationId xmlns:p14="http://schemas.microsoft.com/office/powerpoint/2010/main" val="20771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Protection-Access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66" y="1825625"/>
            <a:ext cx="1195026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illustrate, consider a person, Sara, who is writing a new book. She has</a:t>
            </a:r>
          </a:p>
          <a:p>
            <a:r>
              <a:rPr lang="en-US" dirty="0"/>
              <a:t>hired three graduate students (Jim, Dawn, and Jill) to help with the project.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text </a:t>
            </a:r>
            <a:r>
              <a:rPr lang="en-US" dirty="0"/>
              <a:t>of the book is kept in a file named </a:t>
            </a:r>
            <a:r>
              <a:rPr lang="en-US" dirty="0" err="1"/>
              <a:t>book.tex</a:t>
            </a:r>
            <a:r>
              <a:rPr lang="en-US" dirty="0"/>
              <a:t>. The protection </a:t>
            </a:r>
            <a:r>
              <a:rPr lang="en-US" dirty="0" smtClean="0"/>
              <a:t>associated with </a:t>
            </a:r>
            <a:r>
              <a:rPr lang="en-US" dirty="0"/>
              <a:t>this file is as follows:</a:t>
            </a:r>
          </a:p>
          <a:p>
            <a:pPr marL="0" indent="0">
              <a:buNone/>
            </a:pPr>
            <a:r>
              <a:rPr lang="en-US" dirty="0"/>
              <a:t>• Sara should be able to invoke all operations on the file.</a:t>
            </a:r>
          </a:p>
          <a:p>
            <a:r>
              <a:rPr lang="en-US" dirty="0"/>
              <a:t>• Jim, Dawn, and Jill should be able only to read and write the file; </a:t>
            </a:r>
            <a:r>
              <a:rPr lang="en-US" dirty="0" smtClean="0"/>
              <a:t>they should </a:t>
            </a:r>
            <a:r>
              <a:rPr lang="en-US" dirty="0"/>
              <a:t>not be allowed to delete the file.</a:t>
            </a:r>
          </a:p>
          <a:p>
            <a:r>
              <a:rPr lang="en-US" dirty="0"/>
              <a:t>• All other users should be able to read, but not write, the file. (Sara </a:t>
            </a:r>
            <a:r>
              <a:rPr lang="en-US" dirty="0" smtClean="0"/>
              <a:t>is interested </a:t>
            </a:r>
            <a:r>
              <a:rPr lang="en-US" dirty="0"/>
              <a:t>in letting as many people as possible read the text so that </a:t>
            </a:r>
            <a:r>
              <a:rPr lang="en-US" dirty="0" smtClean="0"/>
              <a:t>she can </a:t>
            </a:r>
            <a:r>
              <a:rPr lang="en-US" dirty="0"/>
              <a:t>obtain feedback.)</a:t>
            </a:r>
          </a:p>
        </p:txBody>
      </p:sp>
    </p:spTree>
    <p:extLst>
      <p:ext uri="{BB962C8B-B14F-4D97-AF65-F5344CB8AC3E}">
        <p14:creationId xmlns:p14="http://schemas.microsoft.com/office/powerpoint/2010/main" val="41944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983" y="134913"/>
            <a:ext cx="7591269" cy="6145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File </a:t>
            </a:r>
            <a:r>
              <a:rPr lang="en-US" b="1" dirty="0" smtClean="0"/>
              <a:t>systems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234"/>
            <a:ext cx="12044855" cy="5699438"/>
          </a:xfrm>
        </p:spPr>
        <p:txBody>
          <a:bodyPr>
            <a:noAutofit/>
          </a:bodyPr>
          <a:lstStyle/>
          <a:p>
            <a:r>
              <a:rPr lang="en-US" b="1" dirty="0"/>
              <a:t>File systems </a:t>
            </a:r>
            <a:r>
              <a:rPr lang="en-US" dirty="0"/>
              <a:t>provide efficient and convenient access to the disk by </a:t>
            </a:r>
            <a:r>
              <a:rPr lang="en-US" dirty="0" smtClean="0"/>
              <a:t>allowing data </a:t>
            </a:r>
            <a:r>
              <a:rPr lang="en-US" dirty="0"/>
              <a:t>to be stored, located, and retrieved easily.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file system poses two </a:t>
            </a:r>
            <a:r>
              <a:rPr lang="en-US" dirty="0" smtClean="0"/>
              <a:t>quite different </a:t>
            </a:r>
            <a:r>
              <a:rPr lang="en-US" dirty="0"/>
              <a:t>design problems.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problem is defining how the file </a:t>
            </a:r>
            <a:r>
              <a:rPr lang="en-US" dirty="0" smtClean="0"/>
              <a:t>system should </a:t>
            </a:r>
            <a:r>
              <a:rPr lang="en-US" dirty="0"/>
              <a:t>look to the user.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task involves defining a file and its </a:t>
            </a:r>
            <a:r>
              <a:rPr lang="en-US" dirty="0" smtClean="0"/>
              <a:t>attributes, the </a:t>
            </a:r>
            <a:r>
              <a:rPr lang="en-US" dirty="0"/>
              <a:t>operations allowed on a file, and the directory structure for </a:t>
            </a:r>
            <a:r>
              <a:rPr lang="en-US" dirty="0" smtClean="0"/>
              <a:t>organizing files.</a:t>
            </a:r>
          </a:p>
          <a:p>
            <a:r>
              <a:rPr lang="en-US" dirty="0" smtClean="0"/>
              <a:t> </a:t>
            </a:r>
            <a:r>
              <a:rPr lang="en-US" dirty="0"/>
              <a:t>The second problem is creating algorithms and data structures to map </a:t>
            </a:r>
            <a:r>
              <a:rPr lang="en-US" dirty="0" smtClean="0"/>
              <a:t>the logical </a:t>
            </a:r>
            <a:r>
              <a:rPr lang="en-US" dirty="0"/>
              <a:t>file system onto the physical secondary-storage devices</a:t>
            </a:r>
            <a:r>
              <a:rPr lang="en-US" dirty="0" smtClean="0"/>
              <a:t>.</a:t>
            </a:r>
          </a:p>
          <a:p>
            <a:r>
              <a:rPr lang="en-US" dirty="0"/>
              <a:t>The file system itself is generally composed of many different levels. </a:t>
            </a:r>
          </a:p>
          <a:p>
            <a:r>
              <a:rPr lang="en-US" dirty="0" smtClean="0"/>
              <a:t>The structure </a:t>
            </a:r>
            <a:r>
              <a:rPr lang="en-US" dirty="0"/>
              <a:t>shown in </a:t>
            </a:r>
            <a:r>
              <a:rPr lang="en-US" dirty="0" smtClean="0"/>
              <a:t>Figure is </a:t>
            </a:r>
            <a:r>
              <a:rPr lang="en-US" dirty="0"/>
              <a:t>an example of a layered design. Each level </a:t>
            </a:r>
            <a:r>
              <a:rPr lang="en-US" dirty="0" smtClean="0"/>
              <a:t>in the </a:t>
            </a:r>
            <a:r>
              <a:rPr lang="en-US" dirty="0"/>
              <a:t>design uses the features of lower levels to create new features for use </a:t>
            </a:r>
            <a:r>
              <a:rPr lang="en-US" dirty="0" smtClean="0"/>
              <a:t>by higher </a:t>
            </a:r>
            <a:r>
              <a:rPr lang="en-US" dirty="0"/>
              <a:t>levels.</a:t>
            </a:r>
          </a:p>
        </p:txBody>
      </p:sp>
    </p:spTree>
    <p:extLst>
      <p:ext uri="{BB962C8B-B14F-4D97-AF65-F5344CB8AC3E}">
        <p14:creationId xmlns:p14="http://schemas.microsoft.com/office/powerpoint/2010/main" val="1882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628" y="178676"/>
            <a:ext cx="4616669" cy="6186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File systems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38" y="797309"/>
            <a:ext cx="11834648" cy="5929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I/O control </a:t>
            </a:r>
            <a:r>
              <a:rPr lang="en-US" dirty="0"/>
              <a:t>level consists of device drivers and interrupt </a:t>
            </a:r>
            <a:r>
              <a:rPr lang="en-US" dirty="0" smtClean="0"/>
              <a:t>handlers to </a:t>
            </a:r>
            <a:r>
              <a:rPr lang="en-US" dirty="0"/>
              <a:t>transfer information between the main memory and the disk system. </a:t>
            </a:r>
            <a:r>
              <a:rPr lang="en-US" dirty="0" smtClean="0"/>
              <a:t>A device </a:t>
            </a:r>
            <a:r>
              <a:rPr lang="en-US" dirty="0"/>
              <a:t>driver can be thought of as a translator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basic file system </a:t>
            </a:r>
            <a:r>
              <a:rPr lang="en-US" dirty="0"/>
              <a:t>needs only to issue generic commands to </a:t>
            </a:r>
            <a:r>
              <a:rPr lang="en-US" dirty="0" smtClean="0"/>
              <a:t>the appropriate </a:t>
            </a:r>
            <a:r>
              <a:rPr lang="en-US" dirty="0"/>
              <a:t>device driver to read and write physical blocks on the disk. </a:t>
            </a:r>
            <a:endParaRPr lang="en-US" dirty="0" smtClean="0"/>
          </a:p>
          <a:p>
            <a:r>
              <a:rPr lang="en-US" dirty="0" smtClean="0"/>
              <a:t>Each physical </a:t>
            </a:r>
            <a:r>
              <a:rPr lang="en-US" dirty="0"/>
              <a:t>block is identified by its numeric disk </a:t>
            </a:r>
            <a:r>
              <a:rPr lang="en-US" dirty="0" smtClean="0"/>
              <a:t>address</a:t>
            </a:r>
          </a:p>
          <a:p>
            <a:r>
              <a:rPr lang="en-US" dirty="0"/>
              <a:t>The </a:t>
            </a:r>
            <a:r>
              <a:rPr lang="en-US" b="1" dirty="0"/>
              <a:t>file-organization module </a:t>
            </a:r>
            <a:r>
              <a:rPr lang="en-US" dirty="0"/>
              <a:t>knows about files and their logical </a:t>
            </a:r>
            <a:r>
              <a:rPr lang="en-US" dirty="0" smtClean="0"/>
              <a:t>blocks, as </a:t>
            </a:r>
            <a:r>
              <a:rPr lang="en-US" dirty="0"/>
              <a:t>well as physical blocks.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knowing the type of file allocation used </a:t>
            </a:r>
            <a:r>
              <a:rPr lang="en-US" dirty="0" smtClean="0"/>
              <a:t>and the </a:t>
            </a:r>
            <a:r>
              <a:rPr lang="en-US" dirty="0"/>
              <a:t>location of the file, the file-organization module can translate logical </a:t>
            </a:r>
            <a:r>
              <a:rPr lang="en-US" dirty="0" smtClean="0"/>
              <a:t>block addresses </a:t>
            </a:r>
            <a:r>
              <a:rPr lang="en-US" dirty="0"/>
              <a:t>to physical block addresses for the basic file system to transfer</a:t>
            </a:r>
            <a:r>
              <a:rPr lang="en-US" dirty="0" smtClean="0"/>
              <a:t>.</a:t>
            </a:r>
          </a:p>
          <a:p>
            <a:r>
              <a:rPr lang="en-US" dirty="0"/>
              <a:t>Finally, the </a:t>
            </a:r>
            <a:r>
              <a:rPr lang="en-US" b="1" dirty="0"/>
              <a:t>logical file system </a:t>
            </a:r>
            <a:r>
              <a:rPr lang="en-US" dirty="0"/>
              <a:t>manages metadata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Metadata includes </a:t>
            </a:r>
            <a:r>
              <a:rPr lang="en-US" dirty="0"/>
              <a:t>all of the file-system structure except the actual data (or contents </a:t>
            </a:r>
            <a:r>
              <a:rPr lang="en-US" dirty="0" smtClean="0"/>
              <a:t>of the </a:t>
            </a:r>
            <a:r>
              <a:rPr lang="en-US" dirty="0"/>
              <a:t>files).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logical file system manages the directory structure to </a:t>
            </a:r>
            <a:r>
              <a:rPr lang="en-US" dirty="0" smtClean="0"/>
              <a:t>provide the </a:t>
            </a:r>
            <a:r>
              <a:rPr lang="en-US" dirty="0"/>
              <a:t>file-organization module with the information the latter needs, given </a:t>
            </a:r>
            <a:r>
              <a:rPr lang="en-US" dirty="0" smtClean="0"/>
              <a:t>a symbolic </a:t>
            </a:r>
            <a:r>
              <a:rPr lang="en-US" dirty="0"/>
              <a:t>file name.</a:t>
            </a:r>
          </a:p>
        </p:txBody>
      </p:sp>
    </p:spTree>
    <p:extLst>
      <p:ext uri="{BB962C8B-B14F-4D97-AF65-F5344CB8AC3E}">
        <p14:creationId xmlns:p14="http://schemas.microsoft.com/office/powerpoint/2010/main" val="8416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79" y="472966"/>
            <a:ext cx="10888718" cy="63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File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1030014"/>
            <a:ext cx="11101552" cy="51469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general, a file is a sequence of bits, bytes, lines, or </a:t>
            </a:r>
            <a:r>
              <a:rPr lang="en-US" dirty="0" smtClean="0"/>
              <a:t>records, the </a:t>
            </a:r>
            <a:r>
              <a:rPr lang="en-US" dirty="0"/>
              <a:t>meaning of which is defined by the file’s creator and user. </a:t>
            </a:r>
            <a:endParaRPr lang="en-US" dirty="0" smtClean="0"/>
          </a:p>
          <a:p>
            <a:r>
              <a:rPr lang="en-US" dirty="0"/>
              <a:t>The information in a file is defined by its creator. Many different types </a:t>
            </a:r>
            <a:r>
              <a:rPr lang="en-US" dirty="0" smtClean="0"/>
              <a:t>of information maybe </a:t>
            </a:r>
            <a:r>
              <a:rPr lang="en-US" dirty="0"/>
              <a:t>stored in a file—source or executable programs, numeric </a:t>
            </a:r>
            <a:r>
              <a:rPr lang="en-US" dirty="0" smtClean="0"/>
              <a:t>or text </a:t>
            </a:r>
            <a:r>
              <a:rPr lang="en-US" dirty="0"/>
              <a:t>data, photos, music, video, and so on. A file has a certain defined </a:t>
            </a:r>
            <a:r>
              <a:rPr lang="en-US" dirty="0" smtClean="0"/>
              <a:t>structure, which </a:t>
            </a:r>
            <a:r>
              <a:rPr lang="en-US" dirty="0"/>
              <a:t>depends on its type.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text file </a:t>
            </a:r>
            <a:r>
              <a:rPr lang="en-US" dirty="0"/>
              <a:t>is a sequence of characters </a:t>
            </a:r>
            <a:r>
              <a:rPr lang="en-US" dirty="0" err="1" smtClean="0"/>
              <a:t>organizedinto</a:t>
            </a:r>
            <a:r>
              <a:rPr lang="en-US" dirty="0" smtClean="0"/>
              <a:t> </a:t>
            </a:r>
            <a:r>
              <a:rPr lang="en-US" dirty="0"/>
              <a:t>lines (and possibly pages).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source file </a:t>
            </a:r>
            <a:r>
              <a:rPr lang="en-US" dirty="0"/>
              <a:t>is a sequence of functions, each </a:t>
            </a:r>
            <a:r>
              <a:rPr lang="en-US" dirty="0" smtClean="0"/>
              <a:t>of which </a:t>
            </a:r>
            <a:r>
              <a:rPr lang="en-US" dirty="0"/>
              <a:t>is further organized as declarations followed by executable statements.</a:t>
            </a:r>
          </a:p>
          <a:p>
            <a:r>
              <a:rPr lang="en-US" dirty="0"/>
              <a:t>An </a:t>
            </a:r>
            <a:r>
              <a:rPr lang="en-US" b="1" dirty="0"/>
              <a:t>executable file </a:t>
            </a:r>
            <a:r>
              <a:rPr lang="en-US" dirty="0"/>
              <a:t>is a series of code sections that the loader can bring </a:t>
            </a:r>
            <a:r>
              <a:rPr lang="en-US" dirty="0" smtClean="0"/>
              <a:t>into memory </a:t>
            </a:r>
            <a:r>
              <a:rPr lang="en-US" dirty="0"/>
              <a:t>and execute.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 implement open</a:t>
            </a:r>
            <a:r>
              <a:rPr lang="en-US" dirty="0" smtClean="0"/>
              <a:t>()and </a:t>
            </a:r>
            <a:r>
              <a:rPr lang="en-US" dirty="0"/>
              <a:t>close() systems calls for processes to request access to file contents.</a:t>
            </a:r>
          </a:p>
          <a:p>
            <a:r>
              <a:rPr lang="en-US" dirty="0"/>
              <a:t>In this section, we delve into the structures and operations used to </a:t>
            </a:r>
            <a:r>
              <a:rPr lang="en-US" dirty="0" smtClean="0"/>
              <a:t>implement file-system </a:t>
            </a:r>
            <a:r>
              <a:rPr lang="en-US" dirty="0"/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19049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825625"/>
            <a:ext cx="11834648" cy="4351338"/>
          </a:xfrm>
        </p:spPr>
        <p:txBody>
          <a:bodyPr>
            <a:normAutofit/>
          </a:bodyPr>
          <a:lstStyle/>
          <a:p>
            <a:r>
              <a:rPr lang="en-US" dirty="0"/>
              <a:t>To create a new file, an application program calls the logical file system.</a:t>
            </a:r>
          </a:p>
          <a:p>
            <a:r>
              <a:rPr lang="en-US" dirty="0"/>
              <a:t>The logical file system knows the format of the directory structures.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</a:t>
            </a:r>
            <a:r>
              <a:rPr lang="en-US" dirty="0" smtClean="0"/>
              <a:t>anew </a:t>
            </a:r>
            <a:r>
              <a:rPr lang="en-US" dirty="0"/>
              <a:t>file, it allocates a new FCB. (Alternatively, if </a:t>
            </a:r>
            <a:r>
              <a:rPr lang="en-US" dirty="0" smtClean="0"/>
              <a:t>the file-system implementation</a:t>
            </a:r>
            <a:r>
              <a:rPr lang="en-US" dirty="0"/>
              <a:t> </a:t>
            </a:r>
            <a:r>
              <a:rPr lang="en-US" dirty="0" smtClean="0"/>
              <a:t>creates </a:t>
            </a:r>
            <a:r>
              <a:rPr lang="en-US" dirty="0"/>
              <a:t>all FCBs at file-system creation time, an FCB is allocated from the </a:t>
            </a:r>
            <a:r>
              <a:rPr lang="en-US" dirty="0" smtClean="0"/>
              <a:t>set of </a:t>
            </a:r>
            <a:r>
              <a:rPr lang="en-US" dirty="0"/>
              <a:t>free FCBs.)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then reads the appropriate directory into </a:t>
            </a:r>
            <a:r>
              <a:rPr lang="en-US" dirty="0" smtClean="0"/>
              <a:t>memory, updates </a:t>
            </a:r>
            <a:r>
              <a:rPr lang="en-US" dirty="0"/>
              <a:t>it with the new file name and FCB, and writes it back to the disk. </a:t>
            </a:r>
            <a:r>
              <a:rPr lang="en-US" dirty="0" smtClean="0"/>
              <a:t>A typical </a:t>
            </a:r>
            <a:r>
              <a:rPr lang="en-US" dirty="0"/>
              <a:t>FCB is shown in Figure 12.2</a:t>
            </a:r>
          </a:p>
        </p:txBody>
      </p:sp>
    </p:spTree>
    <p:extLst>
      <p:ext uri="{BB962C8B-B14F-4D97-AF65-F5344CB8AC3E}">
        <p14:creationId xmlns:p14="http://schemas.microsoft.com/office/powerpoint/2010/main" val="32216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4" y="239000"/>
            <a:ext cx="11834649" cy="62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File-System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Now that a file has been created, it can be used for I/O.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though, </a:t>
            </a:r>
            <a:r>
              <a:rPr lang="en-US" dirty="0" smtClean="0"/>
              <a:t>it must </a:t>
            </a:r>
            <a:r>
              <a:rPr lang="en-US" dirty="0"/>
              <a:t>be opened. The open() call passes a file name to the logical file system.</a:t>
            </a:r>
          </a:p>
          <a:p>
            <a:r>
              <a:rPr lang="en-US" dirty="0"/>
              <a:t>The open() system call first searches the system-wide open-file table to </a:t>
            </a:r>
            <a:r>
              <a:rPr lang="en-US" dirty="0" smtClean="0"/>
              <a:t>see if </a:t>
            </a:r>
            <a:r>
              <a:rPr lang="en-US" dirty="0"/>
              <a:t>the file is already in use by another process.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is, a per-process </a:t>
            </a:r>
            <a:r>
              <a:rPr lang="en-US" dirty="0" smtClean="0"/>
              <a:t>open-file table </a:t>
            </a:r>
            <a:r>
              <a:rPr lang="en-US" dirty="0"/>
              <a:t>entry is created pointing to the existing system-wide open-file table. </a:t>
            </a:r>
            <a:endParaRPr lang="en-US" dirty="0" smtClean="0"/>
          </a:p>
          <a:p>
            <a:r>
              <a:rPr lang="en-US" dirty="0" smtClean="0"/>
              <a:t>This algorithm </a:t>
            </a:r>
            <a:r>
              <a:rPr lang="en-US" dirty="0"/>
              <a:t>can save substantial overhead. If the file is not already open, </a:t>
            </a:r>
            <a:r>
              <a:rPr lang="en-US" dirty="0" smtClean="0"/>
              <a:t>the directory </a:t>
            </a:r>
            <a:r>
              <a:rPr lang="en-US" dirty="0"/>
              <a:t>structure is searched for the given file name. </a:t>
            </a:r>
            <a:endParaRPr lang="en-US" dirty="0" smtClean="0"/>
          </a:p>
          <a:p>
            <a:r>
              <a:rPr lang="en-US" dirty="0" smtClean="0"/>
              <a:t>Parts </a:t>
            </a:r>
            <a:r>
              <a:rPr lang="en-US" dirty="0"/>
              <a:t>of the </a:t>
            </a:r>
            <a:r>
              <a:rPr lang="en-US" dirty="0" smtClean="0"/>
              <a:t>directory structure </a:t>
            </a:r>
            <a:r>
              <a:rPr lang="en-US" dirty="0"/>
              <a:t>are usually cached in memory to speed directory operations. </a:t>
            </a:r>
            <a:r>
              <a:rPr lang="en-US" dirty="0" smtClean="0"/>
              <a:t>Once the </a:t>
            </a:r>
            <a:r>
              <a:rPr lang="en-US" dirty="0"/>
              <a:t>file is found, the FCB is copied into a system-wide open-file table in memory.</a:t>
            </a:r>
          </a:p>
          <a:p>
            <a:r>
              <a:rPr lang="en-US" dirty="0"/>
              <a:t>This table not only stores the FCB but also tracks the number of processes </a:t>
            </a:r>
            <a:r>
              <a:rPr lang="en-US" dirty="0" smtClean="0"/>
              <a:t>that have </a:t>
            </a:r>
            <a:r>
              <a:rPr lang="en-US" dirty="0"/>
              <a:t>the file open.</a:t>
            </a:r>
          </a:p>
        </p:txBody>
      </p:sp>
    </p:spTree>
    <p:extLst>
      <p:ext uri="{BB962C8B-B14F-4D97-AF65-F5344CB8AC3E}">
        <p14:creationId xmlns:p14="http://schemas.microsoft.com/office/powerpoint/2010/main" val="9579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66" y="1825625"/>
            <a:ext cx="1202383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Next, an entry is made in the per-process open-file table, with a </a:t>
            </a:r>
            <a:r>
              <a:rPr lang="en-US" dirty="0" smtClean="0"/>
              <a:t>pointer to </a:t>
            </a:r>
            <a:r>
              <a:rPr lang="en-US" dirty="0"/>
              <a:t>the entry in the system-wide open-file table and some other fields. </a:t>
            </a:r>
            <a:endParaRPr lang="en-US" dirty="0" smtClean="0"/>
          </a:p>
          <a:p>
            <a:r>
              <a:rPr lang="en-US" dirty="0" smtClean="0"/>
              <a:t>These other </a:t>
            </a:r>
            <a:r>
              <a:rPr lang="en-US" dirty="0"/>
              <a:t>fields may include a pointer to the current location in the file (for the </a:t>
            </a:r>
            <a:r>
              <a:rPr lang="en-US" dirty="0" smtClean="0"/>
              <a:t>next read</a:t>
            </a:r>
            <a:r>
              <a:rPr lang="en-US" dirty="0"/>
              <a:t>() or write() operation) and the access mode in which the file is open.</a:t>
            </a:r>
          </a:p>
          <a:p>
            <a:r>
              <a:rPr lang="en-US" dirty="0"/>
              <a:t>The open() call returns a pointer to the appropriate entry in the </a:t>
            </a:r>
            <a:r>
              <a:rPr lang="en-US" dirty="0" smtClean="0"/>
              <a:t>per-process </a:t>
            </a:r>
            <a:r>
              <a:rPr lang="en-US" dirty="0"/>
              <a:t>file-system table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process closes the file, the per-process table entry is removed, </a:t>
            </a:r>
            <a:r>
              <a:rPr lang="en-US" dirty="0" smtClean="0"/>
              <a:t>and the </a:t>
            </a:r>
            <a:r>
              <a:rPr lang="en-US" dirty="0"/>
              <a:t>system-wide entry’s open count is decremented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all users that </a:t>
            </a:r>
            <a:r>
              <a:rPr lang="en-US" dirty="0" smtClean="0"/>
              <a:t>have opened </a:t>
            </a:r>
            <a:r>
              <a:rPr lang="en-US" dirty="0"/>
              <a:t>the file close it, any updated metadata is copied back to the </a:t>
            </a:r>
            <a:r>
              <a:rPr lang="en-US" dirty="0" smtClean="0"/>
              <a:t>disk-based directory </a:t>
            </a:r>
            <a:r>
              <a:rPr lang="en-US" dirty="0"/>
              <a:t>structure, and the system-wide open-file table entry is removed.</a:t>
            </a:r>
          </a:p>
        </p:txBody>
      </p:sp>
    </p:spTree>
    <p:extLst>
      <p:ext uri="{BB962C8B-B14F-4D97-AF65-F5344CB8AC3E}">
        <p14:creationId xmlns:p14="http://schemas.microsoft.com/office/powerpoint/2010/main" val="2615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52" y="133458"/>
            <a:ext cx="11722420" cy="67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selection of directory-allocation and directory-management </a:t>
            </a:r>
            <a:r>
              <a:rPr lang="en-US" dirty="0" smtClean="0"/>
              <a:t>algorithms significantly </a:t>
            </a:r>
            <a:r>
              <a:rPr lang="en-US" dirty="0"/>
              <a:t>affects the efficiency, performance, and reliability of the </a:t>
            </a:r>
            <a:r>
              <a:rPr lang="en-US" dirty="0" smtClean="0"/>
              <a:t>file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9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74" y="451944"/>
            <a:ext cx="10515600" cy="3138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Linear List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5" y="911225"/>
            <a:ext cx="11921359" cy="58364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simplest method of implementing a directory is to use a linear list of </a:t>
            </a:r>
            <a:r>
              <a:rPr lang="en-US" dirty="0" smtClean="0"/>
              <a:t>file names </a:t>
            </a:r>
            <a:r>
              <a:rPr lang="en-US" dirty="0"/>
              <a:t>with pointers to the data blocks.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is simple to </a:t>
            </a:r>
            <a:r>
              <a:rPr lang="en-US" dirty="0" smtClean="0"/>
              <a:t>program but </a:t>
            </a:r>
            <a:r>
              <a:rPr lang="en-US" dirty="0"/>
              <a:t>time-consuming to execute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create a new file, we must first search </a:t>
            </a:r>
            <a:r>
              <a:rPr lang="en-US" dirty="0" smtClean="0"/>
              <a:t>the directory </a:t>
            </a:r>
            <a:r>
              <a:rPr lang="en-US" dirty="0"/>
              <a:t>to be sure that no existing file has the same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Then, we add </a:t>
            </a:r>
            <a:r>
              <a:rPr lang="en-US" dirty="0" smtClean="0"/>
              <a:t>a new </a:t>
            </a:r>
            <a:r>
              <a:rPr lang="en-US" dirty="0"/>
              <a:t>entry at the end of the directory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delete a file</a:t>
            </a:r>
            <a:r>
              <a:rPr lang="en-US" dirty="0" smtClean="0"/>
              <a:t>, we </a:t>
            </a:r>
            <a:r>
              <a:rPr lang="en-US" dirty="0"/>
              <a:t>search the directory </a:t>
            </a:r>
            <a:r>
              <a:rPr lang="en-US" dirty="0" smtClean="0"/>
              <a:t>for the </a:t>
            </a:r>
            <a:r>
              <a:rPr lang="en-US" dirty="0"/>
              <a:t>named file and then release the space allocated to it.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reuse the </a:t>
            </a:r>
            <a:r>
              <a:rPr lang="en-US" dirty="0" smtClean="0"/>
              <a:t>directory entry</a:t>
            </a:r>
            <a:r>
              <a:rPr lang="en-US" dirty="0"/>
              <a:t>, we can do one of several things.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mark the entry as unused (</a:t>
            </a:r>
            <a:r>
              <a:rPr lang="en-US" dirty="0" smtClean="0"/>
              <a:t>by assigning </a:t>
            </a:r>
            <a:r>
              <a:rPr lang="en-US" dirty="0"/>
              <a:t>it a special name, such as an all-blank name, or by including a </a:t>
            </a:r>
            <a:r>
              <a:rPr lang="en-US" dirty="0" smtClean="0"/>
              <a:t>used– unused </a:t>
            </a:r>
            <a:r>
              <a:rPr lang="en-US" dirty="0"/>
              <a:t>bit in each entry), or we can attach it to a list of free directory entries. </a:t>
            </a:r>
            <a:endParaRPr lang="en-US" dirty="0" smtClean="0"/>
          </a:p>
          <a:p>
            <a:r>
              <a:rPr lang="en-US" dirty="0" smtClean="0"/>
              <a:t>A third </a:t>
            </a:r>
            <a:r>
              <a:rPr lang="en-US" dirty="0"/>
              <a:t>alternative is to copy the last entry in the directory into the freed </a:t>
            </a:r>
            <a:r>
              <a:rPr lang="en-US" dirty="0" smtClean="0"/>
              <a:t>location and </a:t>
            </a:r>
            <a:r>
              <a:rPr lang="en-US" dirty="0"/>
              <a:t>to decrease the length of the directory.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linked list can also be used </a:t>
            </a:r>
            <a:r>
              <a:rPr lang="en-US" dirty="0" smtClean="0"/>
              <a:t>to decrease </a:t>
            </a:r>
            <a:r>
              <a:rPr lang="en-US" dirty="0"/>
              <a:t>the time required to delete a file</a:t>
            </a:r>
          </a:p>
        </p:txBody>
      </p:sp>
    </p:spTree>
    <p:extLst>
      <p:ext uri="{BB962C8B-B14F-4D97-AF65-F5344CB8AC3E}">
        <p14:creationId xmlns:p14="http://schemas.microsoft.com/office/powerpoint/2010/main" val="27449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4" y="1825625"/>
            <a:ext cx="11813628" cy="4351338"/>
          </a:xfrm>
        </p:spPr>
        <p:txBody>
          <a:bodyPr>
            <a:normAutofit/>
          </a:bodyPr>
          <a:lstStyle/>
          <a:p>
            <a:r>
              <a:rPr lang="en-US" dirty="0"/>
              <a:t>Another data structure used for a file directory is a hash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Here, a </a:t>
            </a:r>
            <a:r>
              <a:rPr lang="en-US" dirty="0" smtClean="0"/>
              <a:t>linear list </a:t>
            </a:r>
            <a:r>
              <a:rPr lang="en-US" dirty="0"/>
              <a:t>stores the directory entries, but a hash data structure is also used. </a:t>
            </a:r>
            <a:endParaRPr lang="en-US" dirty="0" smtClean="0"/>
          </a:p>
          <a:p>
            <a:r>
              <a:rPr lang="en-US" dirty="0" smtClean="0"/>
              <a:t>The hash table </a:t>
            </a:r>
            <a:r>
              <a:rPr lang="en-US" dirty="0"/>
              <a:t>takes a value computed from the file name and returns a pointer to the </a:t>
            </a:r>
            <a:r>
              <a:rPr lang="en-US" dirty="0" smtClean="0"/>
              <a:t>file </a:t>
            </a:r>
            <a:r>
              <a:rPr lang="en-US" dirty="0"/>
              <a:t>name in the linear list.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it can greatly decrease the directory </a:t>
            </a:r>
            <a:r>
              <a:rPr lang="en-US" dirty="0" smtClean="0"/>
              <a:t>search time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Insertion </a:t>
            </a:r>
            <a:r>
              <a:rPr lang="en-US" dirty="0"/>
              <a:t>and deletion are also fairly straightforward, although </a:t>
            </a:r>
            <a:r>
              <a:rPr lang="en-US" dirty="0" smtClean="0"/>
              <a:t>some provision </a:t>
            </a:r>
            <a:r>
              <a:rPr lang="en-US" dirty="0"/>
              <a:t>must be made for collisions—situations in which two file </a:t>
            </a:r>
            <a:r>
              <a:rPr lang="en-US" dirty="0" smtClean="0"/>
              <a:t>names hash </a:t>
            </a:r>
            <a:r>
              <a:rPr lang="en-US" dirty="0"/>
              <a:t>to the same location.</a:t>
            </a:r>
          </a:p>
        </p:txBody>
      </p:sp>
    </p:spTree>
    <p:extLst>
      <p:ext uri="{BB962C8B-B14F-4D97-AF65-F5344CB8AC3E}">
        <p14:creationId xmlns:p14="http://schemas.microsoft.com/office/powerpoint/2010/main" val="19835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3" y="1825625"/>
            <a:ext cx="1202383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direct-access nature of disks gives us flexibility in the implementation of</a:t>
            </a:r>
          </a:p>
          <a:p>
            <a:r>
              <a:rPr lang="en-US" dirty="0"/>
              <a:t>files. In almost every case, many files are stored on the same disk. </a:t>
            </a:r>
            <a:endParaRPr lang="en-US" dirty="0" smtClean="0"/>
          </a:p>
          <a:p>
            <a:r>
              <a:rPr lang="en-US" dirty="0" smtClean="0"/>
              <a:t>The main problem </a:t>
            </a:r>
            <a:r>
              <a:rPr lang="en-US" dirty="0"/>
              <a:t>is how to allocate space to these files so that disk space is </a:t>
            </a:r>
            <a:r>
              <a:rPr lang="en-US" dirty="0" smtClean="0"/>
              <a:t>utilized effectively </a:t>
            </a:r>
            <a:r>
              <a:rPr lang="en-US" dirty="0"/>
              <a:t>and files can be accessed quickly. 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major methods of </a:t>
            </a:r>
            <a:r>
              <a:rPr lang="en-US" dirty="0" smtClean="0"/>
              <a:t>allocating disk </a:t>
            </a:r>
            <a:r>
              <a:rPr lang="en-US" dirty="0"/>
              <a:t>space are in wide use: contiguous, linked, and indexed.</a:t>
            </a:r>
          </a:p>
        </p:txBody>
      </p:sp>
    </p:spTree>
    <p:extLst>
      <p:ext uri="{BB962C8B-B14F-4D97-AF65-F5344CB8AC3E}">
        <p14:creationId xmlns:p14="http://schemas.microsoft.com/office/powerpoint/2010/main" val="31747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86" y="259584"/>
            <a:ext cx="10515600" cy="3064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File Attributes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43" y="138546"/>
            <a:ext cx="9202593" cy="655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 Contiguous 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65" y="1825625"/>
            <a:ext cx="1181362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scheme, each file occupies a contiguous set of blocks on the disk. For example, if a file requires n blocks and is given a block b as the starting location, then the blocks assigned to the file will be:</a:t>
            </a:r>
            <a:r>
              <a:rPr lang="en-US" i="1" dirty="0"/>
              <a:t> b, b+1, b+2,……b+n-1.</a:t>
            </a:r>
            <a:r>
              <a:rPr lang="en-US" dirty="0"/>
              <a:t> This means that given the starting block address and the length of the file (in terms of blocks required), we can determine the blocks occupied by the file.</a:t>
            </a:r>
            <a:br>
              <a:rPr lang="en-US" dirty="0"/>
            </a:br>
            <a:r>
              <a:rPr lang="en-US" dirty="0"/>
              <a:t>The directory entry for a file with contiguous allocation contains</a:t>
            </a:r>
          </a:p>
          <a:p>
            <a:r>
              <a:rPr lang="en-US" dirty="0"/>
              <a:t>Address of starting block</a:t>
            </a:r>
          </a:p>
          <a:p>
            <a:r>
              <a:rPr lang="en-US" dirty="0"/>
              <a:t>Length of the allocated portion.</a:t>
            </a:r>
          </a:p>
          <a:p>
            <a:r>
              <a:rPr lang="en-US" dirty="0"/>
              <a:t>The</a:t>
            </a:r>
            <a:r>
              <a:rPr lang="en-US" i="1" dirty="0"/>
              <a:t> file ‘mail’</a:t>
            </a:r>
            <a:r>
              <a:rPr lang="en-US" dirty="0"/>
              <a:t> in the following figure starts from the block 19 with length = 6 blocks. Therefore, it occupies </a:t>
            </a:r>
            <a:r>
              <a:rPr lang="en-US" i="1" dirty="0"/>
              <a:t>19, 20, 21, 22, 23, 24</a:t>
            </a:r>
            <a:r>
              <a:rPr lang="en-US" dirty="0"/>
              <a:t> blocks.</a:t>
            </a:r>
          </a:p>
        </p:txBody>
      </p:sp>
    </p:spTree>
    <p:extLst>
      <p:ext uri="{BB962C8B-B14F-4D97-AF65-F5344CB8AC3E}">
        <p14:creationId xmlns:p14="http://schemas.microsoft.com/office/powerpoint/2010/main" val="39755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728" y="119921"/>
            <a:ext cx="6347085" cy="5964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. Contiguous 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01" y="716327"/>
            <a:ext cx="11735319" cy="59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 Contiguous 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8590" y="1487560"/>
            <a:ext cx="1137482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the Sequential and Direct Accesses are supported by this.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direct access, the address of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 of the file which starts at block b can easily be obtained as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b+k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extremely fast since the number of seeks are minimal because of contiguous allocation of file blocks.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suffers from both internal and external fragmentation.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makes it inefficient in terms of memory utilization.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file size is difficult because it depends on the availability of contiguous memory at a particular instan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 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03" y="1825625"/>
            <a:ext cx="1208689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scheme, each file is a linked list of disk blocks which</a:t>
            </a:r>
            <a:r>
              <a:rPr lang="en-US" b="1" dirty="0"/>
              <a:t> need not be </a:t>
            </a:r>
            <a:r>
              <a:rPr lang="en-US" dirty="0"/>
              <a:t>contiguous.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disk blocks can be scattered anywhere on the disk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directory entry contains a pointer to the starting and the ending file block.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block contains a pointer to the next block occupied by the file.</a:t>
            </a:r>
          </a:p>
          <a:p>
            <a:r>
              <a:rPr lang="en-US" i="1" dirty="0"/>
              <a:t>The file ‘jeep’ in following image shows how the blocks are randomly distributed. The last block (25) contains -1 indicating a null pointer and does not point to any other block.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 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35117"/>
            <a:ext cx="10712669" cy="5433849"/>
          </a:xfrm>
        </p:spPr>
      </p:pic>
    </p:spTree>
    <p:extLst>
      <p:ext uri="{BB962C8B-B14F-4D97-AF65-F5344CB8AC3E}">
        <p14:creationId xmlns:p14="http://schemas.microsoft.com/office/powerpoint/2010/main" val="23153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 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69" y="1205514"/>
            <a:ext cx="11950262" cy="537396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This is very flexible in terms of file size. File size can be increased easily since the system does not have to look for a contiguous chunk of memory.</a:t>
            </a:r>
          </a:p>
          <a:p>
            <a:r>
              <a:rPr lang="en-US" dirty="0"/>
              <a:t>This method does not suffer from external fragmentation. This makes it relatively better in terms of memory utilization.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r>
              <a:rPr lang="en-US" dirty="0"/>
              <a:t>Because the file blocks are distributed randomly on the disk, a large number of seeks are needed to access every block individually. This makes linked allocation slower.</a:t>
            </a:r>
          </a:p>
          <a:p>
            <a:r>
              <a:rPr lang="en-US" dirty="0"/>
              <a:t>It does not support random or direct access. We can not directly access the blocks of a file. A block k of a file can be accessed by traversing k blocks sequentially (sequential access ) from the starting block of the file via block pointers.</a:t>
            </a:r>
          </a:p>
          <a:p>
            <a:r>
              <a:rPr lang="en-US" dirty="0"/>
              <a:t>Pointers required in the linked allocation incur some extra overhead.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365" y="228491"/>
            <a:ext cx="6035566" cy="1325563"/>
          </a:xfrm>
        </p:spPr>
        <p:txBody>
          <a:bodyPr/>
          <a:lstStyle/>
          <a:p>
            <a:r>
              <a:rPr lang="en-US" b="1" dirty="0"/>
              <a:t>Indexed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554054"/>
            <a:ext cx="11527436" cy="4622909"/>
          </a:xfrm>
        </p:spPr>
        <p:txBody>
          <a:bodyPr>
            <a:normAutofit/>
          </a:bodyPr>
          <a:lstStyle/>
          <a:p>
            <a:r>
              <a:rPr lang="en-US" sz="3200" b="1" dirty="0"/>
              <a:t>Indexed Allocation</a:t>
            </a:r>
            <a:endParaRPr lang="en-US" sz="3200" dirty="0"/>
          </a:p>
          <a:p>
            <a:r>
              <a:rPr lang="en-US" sz="3200" dirty="0"/>
              <a:t>In this scheme, a special block known as the </a:t>
            </a:r>
            <a:r>
              <a:rPr lang="en-US" sz="3200" b="1" dirty="0"/>
              <a:t>Index block</a:t>
            </a:r>
            <a:r>
              <a:rPr lang="en-US" sz="3200" dirty="0"/>
              <a:t> contains the pointers to all the blocks occupied by a file. </a:t>
            </a:r>
            <a:endParaRPr lang="en-US" sz="3200" dirty="0" smtClean="0"/>
          </a:p>
          <a:p>
            <a:r>
              <a:rPr lang="en-US" sz="3200" dirty="0" smtClean="0"/>
              <a:t>Each </a:t>
            </a:r>
            <a:r>
              <a:rPr lang="en-US" sz="3200" dirty="0"/>
              <a:t>file has its own index block.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 err="1"/>
              <a:t>ith</a:t>
            </a:r>
            <a:r>
              <a:rPr lang="en-US" sz="3200" dirty="0"/>
              <a:t> entry in the index block contains the disk address of the </a:t>
            </a:r>
            <a:r>
              <a:rPr lang="en-US" sz="3200" dirty="0" err="1"/>
              <a:t>ith</a:t>
            </a:r>
            <a:r>
              <a:rPr lang="en-US" sz="3200" dirty="0"/>
              <a:t> file block.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directory entry contains the address of the index block as shown in the image:</a:t>
            </a:r>
          </a:p>
        </p:txBody>
      </p:sp>
    </p:spTree>
    <p:extLst>
      <p:ext uri="{BB962C8B-B14F-4D97-AF65-F5344CB8AC3E}">
        <p14:creationId xmlns:p14="http://schemas.microsoft.com/office/powerpoint/2010/main" val="12208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545" y="224852"/>
            <a:ext cx="7186534" cy="656368"/>
          </a:xfrm>
        </p:spPr>
        <p:txBody>
          <a:bodyPr>
            <a:normAutofit fontScale="90000"/>
          </a:bodyPr>
          <a:lstStyle/>
          <a:p>
            <a:r>
              <a:rPr lang="en-US" dirty="0"/>
              <a:t>Indexed 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3" y="881220"/>
            <a:ext cx="11692328" cy="5819383"/>
          </a:xfrm>
        </p:spPr>
      </p:pic>
    </p:spTree>
    <p:extLst>
      <p:ext uri="{BB962C8B-B14F-4D97-AF65-F5344CB8AC3E}">
        <p14:creationId xmlns:p14="http://schemas.microsoft.com/office/powerpoint/2010/main" val="41101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662" y="168165"/>
            <a:ext cx="3268717" cy="5976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File Operations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"/>
            <a:ext cx="114854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Types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3" y="1825625"/>
            <a:ext cx="11908221" cy="1874016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design a file system—indeed, an entire operating </a:t>
            </a:r>
            <a:r>
              <a:rPr lang="en-US" dirty="0" smtClean="0"/>
              <a:t>system—we always </a:t>
            </a:r>
            <a:r>
              <a:rPr lang="en-US" dirty="0"/>
              <a:t>consider whether the operating system should recognize and </a:t>
            </a:r>
            <a:r>
              <a:rPr lang="en-US" dirty="0" smtClean="0"/>
              <a:t>support file </a:t>
            </a:r>
            <a:r>
              <a:rPr lang="en-US" dirty="0"/>
              <a:t>types.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operating system recognizes the type of a file, it can then </a:t>
            </a:r>
            <a:r>
              <a:rPr lang="en-US" dirty="0" smtClean="0"/>
              <a:t>operate on </a:t>
            </a:r>
            <a:r>
              <a:rPr lang="en-US" dirty="0"/>
              <a:t>the file in reasonable ways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4" y="156292"/>
            <a:ext cx="11950263" cy="67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7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Access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4" y="1135117"/>
            <a:ext cx="11918732" cy="5041846"/>
          </a:xfrm>
        </p:spPr>
        <p:txBody>
          <a:bodyPr>
            <a:normAutofit/>
          </a:bodyPr>
          <a:lstStyle/>
          <a:p>
            <a:r>
              <a:rPr lang="en-US" dirty="0" smtClean="0"/>
              <a:t>Files </a:t>
            </a:r>
            <a:r>
              <a:rPr lang="en-US" dirty="0"/>
              <a:t>store information.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it is used, this information must be </a:t>
            </a:r>
            <a:r>
              <a:rPr lang="en-US" dirty="0" smtClean="0"/>
              <a:t>accessed and </a:t>
            </a:r>
            <a:r>
              <a:rPr lang="en-US" dirty="0"/>
              <a:t>read into computer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information in the file can be </a:t>
            </a:r>
            <a:r>
              <a:rPr lang="en-US" dirty="0" smtClean="0"/>
              <a:t>accessed in </a:t>
            </a:r>
            <a:r>
              <a:rPr lang="en-US" dirty="0"/>
              <a:t>several ways.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systems provide only one access method for </a:t>
            </a:r>
            <a:r>
              <a:rPr lang="en-US" dirty="0" smtClean="0"/>
              <a:t>files. </a:t>
            </a:r>
          </a:p>
          <a:p>
            <a:r>
              <a:rPr lang="en-US" dirty="0" smtClean="0"/>
              <a:t>while </a:t>
            </a:r>
            <a:r>
              <a:rPr lang="en-US" dirty="0"/>
              <a:t>others support many access methods, and choosing the right one </a:t>
            </a:r>
            <a:r>
              <a:rPr lang="en-US" dirty="0" smtClean="0"/>
              <a:t>for a </a:t>
            </a:r>
            <a:r>
              <a:rPr lang="en-US" dirty="0"/>
              <a:t>particular application is a major design problem.</a:t>
            </a:r>
          </a:p>
        </p:txBody>
      </p:sp>
    </p:spTree>
    <p:extLst>
      <p:ext uri="{BB962C8B-B14F-4D97-AF65-F5344CB8AC3E}">
        <p14:creationId xmlns:p14="http://schemas.microsoft.com/office/powerpoint/2010/main" val="16774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4663</Words>
  <Application>Microsoft Office PowerPoint</Application>
  <PresentationFormat>Widescreen</PresentationFormat>
  <Paragraphs>264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File Management</vt:lpstr>
      <vt:lpstr>Objectives</vt:lpstr>
      <vt:lpstr>File Concept </vt:lpstr>
      <vt:lpstr>File </vt:lpstr>
      <vt:lpstr>File Attributes</vt:lpstr>
      <vt:lpstr>File Operations</vt:lpstr>
      <vt:lpstr>File Types </vt:lpstr>
      <vt:lpstr>PowerPoint Presentation</vt:lpstr>
      <vt:lpstr>Access Methods </vt:lpstr>
      <vt:lpstr>Sequential Access </vt:lpstr>
      <vt:lpstr>Sequential Access </vt:lpstr>
      <vt:lpstr>Direct access or relative access</vt:lpstr>
      <vt:lpstr>Directory and Disk Structure</vt:lpstr>
      <vt:lpstr>Directory and Disk Structure</vt:lpstr>
      <vt:lpstr>PowerPoint Presentation</vt:lpstr>
      <vt:lpstr>Directory Overview </vt:lpstr>
      <vt:lpstr>Directory Overview</vt:lpstr>
      <vt:lpstr>Logical structure of a directory-Single Level Directory</vt:lpstr>
      <vt:lpstr>Logical structure of a directory-Single Level Directory</vt:lpstr>
      <vt:lpstr>Two-Level Directory</vt:lpstr>
      <vt:lpstr>Two-Level Directory</vt:lpstr>
      <vt:lpstr>Two-Level Directory</vt:lpstr>
      <vt:lpstr>Tree-Structured Directories</vt:lpstr>
      <vt:lpstr>PowerPoint Presentation</vt:lpstr>
      <vt:lpstr>File-System Mounting</vt:lpstr>
      <vt:lpstr>PowerPoint Presentation</vt:lpstr>
      <vt:lpstr>File Sharing</vt:lpstr>
      <vt:lpstr>Aspects of File Sharing</vt:lpstr>
      <vt:lpstr>Remote File Systems</vt:lpstr>
      <vt:lpstr>Remote File Systems-The Client–Server Model</vt:lpstr>
      <vt:lpstr>Remote File Systems-The Distributed Information Systems </vt:lpstr>
      <vt:lpstr>Protection </vt:lpstr>
      <vt:lpstr>Protection-Types of Access </vt:lpstr>
      <vt:lpstr>Protection-Access Control </vt:lpstr>
      <vt:lpstr>Protection-Access Control</vt:lpstr>
      <vt:lpstr>Example Protection-Access Control</vt:lpstr>
      <vt:lpstr>File systems Structure</vt:lpstr>
      <vt:lpstr>File systems Structure</vt:lpstr>
      <vt:lpstr>PowerPoint Presentation</vt:lpstr>
      <vt:lpstr>File-System Implementation</vt:lpstr>
      <vt:lpstr>File-System Implementation</vt:lpstr>
      <vt:lpstr>PowerPoint Presentation</vt:lpstr>
      <vt:lpstr>File-System Implementation</vt:lpstr>
      <vt:lpstr>File-System Implementation</vt:lpstr>
      <vt:lpstr>PowerPoint Presentation</vt:lpstr>
      <vt:lpstr>Directory Implementation</vt:lpstr>
      <vt:lpstr>Linear List </vt:lpstr>
      <vt:lpstr>Hash Table</vt:lpstr>
      <vt:lpstr>Allocation Methods </vt:lpstr>
      <vt:lpstr>. Contiguous Allocation </vt:lpstr>
      <vt:lpstr>. Contiguous Allocation </vt:lpstr>
      <vt:lpstr>. Contiguous Allocation </vt:lpstr>
      <vt:lpstr>Linked List Allocation </vt:lpstr>
      <vt:lpstr>Linked List Allocation </vt:lpstr>
      <vt:lpstr>Linked List Allocation </vt:lpstr>
      <vt:lpstr>Indexed Allocation</vt:lpstr>
      <vt:lpstr>Indexed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Diptee</dc:creator>
  <cp:lastModifiedBy>Kedar Kale</cp:lastModifiedBy>
  <cp:revision>41</cp:revision>
  <dcterms:created xsi:type="dcterms:W3CDTF">2018-09-25T06:15:27Z</dcterms:created>
  <dcterms:modified xsi:type="dcterms:W3CDTF">2018-10-10T01:34:29Z</dcterms:modified>
</cp:coreProperties>
</file>