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1"/>
  </p:notesMasterIdLst>
  <p:sldIdLst>
    <p:sldId id="256" r:id="rId2"/>
    <p:sldId id="269" r:id="rId3"/>
    <p:sldId id="267" r:id="rId4"/>
    <p:sldId id="268" r:id="rId5"/>
    <p:sldId id="271" r:id="rId6"/>
    <p:sldId id="270" r:id="rId7"/>
    <p:sldId id="257" r:id="rId8"/>
    <p:sldId id="266" r:id="rId9"/>
    <p:sldId id="258" r:id="rId10"/>
    <p:sldId id="259" r:id="rId11"/>
    <p:sldId id="260" r:id="rId12"/>
    <p:sldId id="261" r:id="rId13"/>
    <p:sldId id="262" r:id="rId14"/>
    <p:sldId id="263"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94660"/>
  </p:normalViewPr>
  <p:slideViewPr>
    <p:cSldViewPr snapToGrid="0">
      <p:cViewPr varScale="1">
        <p:scale>
          <a:sx n="82" d="100"/>
          <a:sy n="82" d="100"/>
        </p:scale>
        <p:origin x="67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4D18E-A5C1-423D-B8C4-1AF170FB5584}" type="datetimeFigureOut">
              <a:rPr lang="en-IN" smtClean="0"/>
              <a:t>02-09-2018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50C71-BA00-443C-9B4E-80DB947ADB8C}" type="slidenum">
              <a:rPr lang="en-IN" smtClean="0"/>
              <a:t>‹#›</a:t>
            </a:fld>
            <a:endParaRPr lang="en-IN"/>
          </a:p>
        </p:txBody>
      </p:sp>
    </p:spTree>
    <p:extLst>
      <p:ext uri="{BB962C8B-B14F-4D97-AF65-F5344CB8AC3E}">
        <p14:creationId xmlns:p14="http://schemas.microsoft.com/office/powerpoint/2010/main" val="14007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450C71-BA00-443C-9B4E-80DB947ADB8C}" type="slidenum">
              <a:rPr lang="en-IN" smtClean="0"/>
              <a:t>5</a:t>
            </a:fld>
            <a:endParaRPr lang="en-IN"/>
          </a:p>
        </p:txBody>
      </p:sp>
    </p:spTree>
    <p:extLst>
      <p:ext uri="{BB962C8B-B14F-4D97-AF65-F5344CB8AC3E}">
        <p14:creationId xmlns:p14="http://schemas.microsoft.com/office/powerpoint/2010/main" val="151162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D4B8CE-C71A-447B-A9D6-CCF80ECEEF42}"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200955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4B8CE-C71A-447B-A9D6-CCF80ECEEF42}"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4009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4B8CE-C71A-447B-A9D6-CCF80ECEEF42}"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73262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4B8CE-C71A-447B-A9D6-CCF80ECEEF42}"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91958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4B8CE-C71A-447B-A9D6-CCF80ECEEF42}"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266068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D4B8CE-C71A-447B-A9D6-CCF80ECEEF42}"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22381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D4B8CE-C71A-447B-A9D6-CCF80ECEEF42}" type="datetimeFigureOut">
              <a:rPr lang="en-US" smtClean="0"/>
              <a:t>9/2/2018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368664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D4B8CE-C71A-447B-A9D6-CCF80ECEEF42}" type="datetimeFigureOut">
              <a:rPr lang="en-US" smtClean="0"/>
              <a:t>9/2/2018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95040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4B8CE-C71A-447B-A9D6-CCF80ECEEF42}" type="datetimeFigureOut">
              <a:rPr lang="en-US" smtClean="0"/>
              <a:t>9/2/2018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206418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D4B8CE-C71A-447B-A9D6-CCF80ECEEF42}"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251866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D4B8CE-C71A-447B-A9D6-CCF80ECEEF42}"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22EFC-ADD4-45E7-975D-6273BB0E1384}" type="slidenum">
              <a:rPr lang="en-US" smtClean="0"/>
              <a:t>‹#›</a:t>
            </a:fld>
            <a:endParaRPr lang="en-US"/>
          </a:p>
        </p:txBody>
      </p:sp>
    </p:spTree>
    <p:extLst>
      <p:ext uri="{BB962C8B-B14F-4D97-AF65-F5344CB8AC3E}">
        <p14:creationId xmlns:p14="http://schemas.microsoft.com/office/powerpoint/2010/main" val="108707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4B8CE-C71A-447B-A9D6-CCF80ECEEF42}" type="datetimeFigureOut">
              <a:rPr lang="en-US" smtClean="0"/>
              <a:t>9/2/2018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22EFC-ADD4-45E7-975D-6273BB0E1384}" type="slidenum">
              <a:rPr lang="en-US" smtClean="0"/>
              <a:t>‹#›</a:t>
            </a:fld>
            <a:endParaRPr lang="en-US"/>
          </a:p>
        </p:txBody>
      </p:sp>
    </p:spTree>
    <p:extLst>
      <p:ext uri="{BB962C8B-B14F-4D97-AF65-F5344CB8AC3E}">
        <p14:creationId xmlns:p14="http://schemas.microsoft.com/office/powerpoint/2010/main" val="231737643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linfo.org/network.html" TargetMode="External"/><Relationship Id="rId2" Type="http://schemas.openxmlformats.org/officeDocument/2006/relationships/hyperlink" Target="http://www.linfo.org/compute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mple.wikipedia.org/wiki/File:Kernel_Layout.sv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imple.wikipedia.org/wiki/Network_card" TargetMode="External"/><Relationship Id="rId7" Type="http://schemas.openxmlformats.org/officeDocument/2006/relationships/hyperlink" Target="https://simple.wikipedia.org/wiki/Multitasking" TargetMode="External"/><Relationship Id="rId2" Type="http://schemas.openxmlformats.org/officeDocument/2006/relationships/hyperlink" Target="https://simple.wikipedia.org/wiki/Booting" TargetMode="External"/><Relationship Id="rId1" Type="http://schemas.openxmlformats.org/officeDocument/2006/relationships/slideLayout" Target="../slideLayouts/slideLayout2.xml"/><Relationship Id="rId6" Type="http://schemas.openxmlformats.org/officeDocument/2006/relationships/hyperlink" Target="https://simple.wikipedia.org/wiki/CPU" TargetMode="External"/><Relationship Id="rId5" Type="http://schemas.openxmlformats.org/officeDocument/2006/relationships/hyperlink" Target="https://simple.wikipedia.org/wiki/File_system" TargetMode="External"/><Relationship Id="rId4" Type="http://schemas.openxmlformats.org/officeDocument/2006/relationships/hyperlink" Target="https://simple.wikipedia.org/wiki/Device_driv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Linux Boot Process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411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0"/>
            <a:ext cx="9404723" cy="1400530"/>
          </a:xfrm>
        </p:spPr>
        <p:txBody>
          <a:bodyPr/>
          <a:lstStyle/>
          <a:p>
            <a:pPr algn="ctr"/>
            <a:r>
              <a:rPr lang="en-US" b="1" dirty="0"/>
              <a:t> MBR</a:t>
            </a:r>
            <a:endParaRPr lang="en-US" dirty="0"/>
          </a:p>
        </p:txBody>
      </p:sp>
      <p:sp>
        <p:nvSpPr>
          <p:cNvPr id="3" name="Content Placeholder 2"/>
          <p:cNvSpPr>
            <a:spLocks noGrp="1"/>
          </p:cNvSpPr>
          <p:nvPr>
            <p:ph idx="1"/>
          </p:nvPr>
        </p:nvSpPr>
        <p:spPr>
          <a:xfrm>
            <a:off x="104932" y="1003607"/>
            <a:ext cx="11902190" cy="5037429"/>
          </a:xfrm>
        </p:spPr>
        <p:txBody>
          <a:bodyPr>
            <a:noAutofit/>
          </a:bodyPr>
          <a:lstStyle/>
          <a:p>
            <a:pPr lvl="0"/>
            <a:r>
              <a:rPr lang="en-US" sz="2800" dirty="0"/>
              <a:t>MBR stands for Master Boot Record.</a:t>
            </a:r>
          </a:p>
          <a:p>
            <a:pPr lvl="0"/>
            <a:r>
              <a:rPr lang="en-US" sz="2800" dirty="0"/>
              <a:t>It is located in the 1st sector of the bootable disk. Typically /</a:t>
            </a:r>
            <a:r>
              <a:rPr lang="en-US" sz="2800" dirty="0" err="1"/>
              <a:t>dev</a:t>
            </a:r>
            <a:r>
              <a:rPr lang="en-US" sz="2800" dirty="0"/>
              <a:t>/</a:t>
            </a:r>
            <a:r>
              <a:rPr lang="en-US" sz="2800" dirty="0" err="1"/>
              <a:t>hda</a:t>
            </a:r>
            <a:r>
              <a:rPr lang="en-US" sz="2800" dirty="0"/>
              <a:t>, or /</a:t>
            </a:r>
            <a:r>
              <a:rPr lang="en-US" sz="2800" dirty="0" err="1"/>
              <a:t>dev</a:t>
            </a:r>
            <a:r>
              <a:rPr lang="en-US" sz="2800" dirty="0"/>
              <a:t>/</a:t>
            </a:r>
            <a:r>
              <a:rPr lang="en-US" sz="2800" dirty="0" err="1"/>
              <a:t>sda</a:t>
            </a:r>
            <a:endParaRPr lang="en-US" sz="2800" dirty="0"/>
          </a:p>
          <a:p>
            <a:pPr lvl="0"/>
            <a:r>
              <a:rPr lang="en-US" sz="2800" dirty="0"/>
              <a:t>MBR is less than 512 bytes in size. This has three components 1) primary boot loader info in 1st 446 bytes 2) partition table info in next 64 bytes 3) </a:t>
            </a:r>
            <a:r>
              <a:rPr lang="en-US" sz="2800" dirty="0" err="1"/>
              <a:t>mbr</a:t>
            </a:r>
            <a:r>
              <a:rPr lang="en-US" sz="2800" dirty="0"/>
              <a:t> validation check in last 2 bytes.</a:t>
            </a:r>
          </a:p>
          <a:p>
            <a:pPr lvl="0"/>
            <a:r>
              <a:rPr lang="en-US" sz="2800" dirty="0"/>
              <a:t>It contains information about GRUB </a:t>
            </a:r>
          </a:p>
          <a:p>
            <a:pPr lvl="0"/>
            <a:r>
              <a:rPr lang="en-US" sz="2800" dirty="0"/>
              <a:t>So, in simple terms MBR loads and executes the GRUB boot loader.</a:t>
            </a:r>
          </a:p>
          <a:p>
            <a:pPr lvl="0"/>
            <a:endParaRPr lang="en-US" sz="2800" dirty="0"/>
          </a:p>
          <a:p>
            <a:endParaRPr lang="en-US" sz="2800" dirty="0"/>
          </a:p>
        </p:txBody>
      </p:sp>
    </p:spTree>
    <p:extLst>
      <p:ext uri="{BB962C8B-B14F-4D97-AF65-F5344CB8AC3E}">
        <p14:creationId xmlns:p14="http://schemas.microsoft.com/office/powerpoint/2010/main" val="363823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5989"/>
          </a:xfrm>
        </p:spPr>
        <p:txBody>
          <a:bodyPr>
            <a:normAutofit fontScale="90000"/>
          </a:bodyPr>
          <a:lstStyle/>
          <a:p>
            <a:pPr algn="ctr"/>
            <a:r>
              <a:rPr lang="en-US" b="1" dirty="0"/>
              <a:t>GRUB</a:t>
            </a:r>
            <a:br>
              <a:rPr lang="en-US" dirty="0"/>
            </a:br>
            <a:endParaRPr lang="en-US" dirty="0"/>
          </a:p>
        </p:txBody>
      </p:sp>
      <p:sp>
        <p:nvSpPr>
          <p:cNvPr id="3" name="Content Placeholder 2"/>
          <p:cNvSpPr>
            <a:spLocks noGrp="1"/>
          </p:cNvSpPr>
          <p:nvPr>
            <p:ph idx="1"/>
          </p:nvPr>
        </p:nvSpPr>
        <p:spPr>
          <a:xfrm>
            <a:off x="76200" y="1121230"/>
            <a:ext cx="12039600" cy="5573484"/>
          </a:xfrm>
        </p:spPr>
        <p:txBody>
          <a:bodyPr>
            <a:normAutofit fontScale="62500" lnSpcReduction="20000"/>
          </a:bodyPr>
          <a:lstStyle/>
          <a:p>
            <a:r>
              <a:rPr lang="en-US" b="1" dirty="0"/>
              <a:t> GRUB stands for Grand Unified </a:t>
            </a:r>
            <a:r>
              <a:rPr lang="en-US" b="1" dirty="0" err="1"/>
              <a:t>Bootloader</a:t>
            </a:r>
            <a:r>
              <a:rPr lang="en-US" b="1" dirty="0"/>
              <a:t>.</a:t>
            </a:r>
          </a:p>
          <a:p>
            <a:pPr lvl="0"/>
            <a:r>
              <a:rPr lang="en-US" dirty="0"/>
              <a:t>If you have multiple kernel images installed on your system, you can choose which one to be executed.</a:t>
            </a:r>
          </a:p>
          <a:p>
            <a:pPr lvl="0"/>
            <a:r>
              <a:rPr lang="en-US" dirty="0"/>
              <a:t>GRUB displays a splash screen, waits for few seconds, if you don’t enter anything, it loads the default kernel image as specified in the grub configuration file.</a:t>
            </a:r>
          </a:p>
          <a:p>
            <a:pPr lvl="0"/>
            <a:r>
              <a:rPr lang="en-US" dirty="0"/>
              <a:t>GRUB has the knowledge of the </a:t>
            </a:r>
            <a:r>
              <a:rPr lang="en-US" dirty="0" err="1"/>
              <a:t>filesystem</a:t>
            </a:r>
            <a:r>
              <a:rPr lang="en-US" dirty="0"/>
              <a:t> (the older Linux loader LILO didn’t understand </a:t>
            </a:r>
            <a:r>
              <a:rPr lang="en-US" dirty="0" err="1"/>
              <a:t>filesystem</a:t>
            </a:r>
            <a:r>
              <a:rPr lang="en-US" dirty="0"/>
              <a:t>).</a:t>
            </a:r>
          </a:p>
          <a:p>
            <a:pPr lvl="0"/>
            <a:r>
              <a:rPr lang="en-US" dirty="0"/>
              <a:t>Grub configuration file is /boot/grub/</a:t>
            </a:r>
            <a:r>
              <a:rPr lang="en-US" dirty="0" err="1"/>
              <a:t>grub.conf</a:t>
            </a:r>
            <a:r>
              <a:rPr lang="en-US" dirty="0"/>
              <a:t> (/</a:t>
            </a:r>
            <a:r>
              <a:rPr lang="en-US" dirty="0" err="1"/>
              <a:t>etc</a:t>
            </a:r>
            <a:r>
              <a:rPr lang="en-US" dirty="0"/>
              <a:t>/</a:t>
            </a:r>
            <a:r>
              <a:rPr lang="en-US" dirty="0" err="1"/>
              <a:t>grub.conf</a:t>
            </a:r>
            <a:r>
              <a:rPr lang="en-US" dirty="0"/>
              <a:t> is a link to this). The following is sample </a:t>
            </a:r>
            <a:r>
              <a:rPr lang="en-US" dirty="0" err="1"/>
              <a:t>grub.conf</a:t>
            </a:r>
            <a:r>
              <a:rPr lang="en-US" dirty="0"/>
              <a:t> of </a:t>
            </a:r>
            <a:r>
              <a:rPr lang="en-US" dirty="0" err="1"/>
              <a:t>CentOS</a:t>
            </a:r>
            <a:r>
              <a:rPr lang="en-US" dirty="0"/>
              <a:t>.</a:t>
            </a:r>
          </a:p>
          <a:p>
            <a:r>
              <a:rPr lang="en-US" dirty="0"/>
              <a:t>#boot=/</a:t>
            </a:r>
            <a:r>
              <a:rPr lang="en-US" dirty="0" err="1"/>
              <a:t>dev</a:t>
            </a:r>
            <a:r>
              <a:rPr lang="en-US" dirty="0"/>
              <a:t>/</a:t>
            </a:r>
            <a:r>
              <a:rPr lang="en-US" dirty="0" err="1"/>
              <a:t>sda</a:t>
            </a:r>
            <a:endParaRPr lang="en-US" dirty="0"/>
          </a:p>
          <a:p>
            <a:r>
              <a:rPr lang="en-US" dirty="0"/>
              <a:t>default=0</a:t>
            </a:r>
          </a:p>
          <a:p>
            <a:r>
              <a:rPr lang="en-US" dirty="0"/>
              <a:t>timeout=5</a:t>
            </a:r>
          </a:p>
          <a:p>
            <a:r>
              <a:rPr lang="en-US" dirty="0" err="1"/>
              <a:t>splashimage</a:t>
            </a:r>
            <a:r>
              <a:rPr lang="en-US" dirty="0"/>
              <a:t>=(hd0,0)/boot/grub/splash.xpm.gz</a:t>
            </a:r>
          </a:p>
          <a:p>
            <a:r>
              <a:rPr lang="en-US" dirty="0" err="1"/>
              <a:t>hiddenmenu</a:t>
            </a:r>
            <a:endParaRPr lang="en-US" dirty="0"/>
          </a:p>
          <a:p>
            <a:r>
              <a:rPr lang="en-US" dirty="0"/>
              <a:t>title </a:t>
            </a:r>
            <a:r>
              <a:rPr lang="en-US" dirty="0" err="1"/>
              <a:t>CentOS</a:t>
            </a:r>
            <a:r>
              <a:rPr lang="en-US" dirty="0"/>
              <a:t> (2.6.18-194.el5PAE)</a:t>
            </a:r>
          </a:p>
          <a:p>
            <a:r>
              <a:rPr lang="en-US" dirty="0"/>
              <a:t>          root (hd0,0)</a:t>
            </a:r>
          </a:p>
          <a:p>
            <a:r>
              <a:rPr lang="en-US" dirty="0"/>
              <a:t>          kernel /boot/vmlinuz-2.6.18-194.el5PAE </a:t>
            </a:r>
            <a:r>
              <a:rPr lang="en-US" dirty="0" err="1"/>
              <a:t>ro</a:t>
            </a:r>
            <a:r>
              <a:rPr lang="en-US" dirty="0"/>
              <a:t> root=LABEL=/</a:t>
            </a:r>
          </a:p>
          <a:p>
            <a:r>
              <a:rPr lang="en-US" dirty="0"/>
              <a:t>          </a:t>
            </a:r>
            <a:r>
              <a:rPr lang="en-US" dirty="0" err="1"/>
              <a:t>initrd</a:t>
            </a:r>
            <a:r>
              <a:rPr lang="en-US" dirty="0"/>
              <a:t> /boot/initrd-2.6.18-194.el5PAE.img</a:t>
            </a:r>
          </a:p>
          <a:p>
            <a:pPr lvl="0"/>
            <a:r>
              <a:rPr lang="en-US" dirty="0"/>
              <a:t>As you notice from the above info, it contains kernel and </a:t>
            </a:r>
            <a:r>
              <a:rPr lang="en-US" dirty="0" err="1"/>
              <a:t>initrd</a:t>
            </a:r>
            <a:r>
              <a:rPr lang="en-US" dirty="0"/>
              <a:t> image.</a:t>
            </a:r>
          </a:p>
          <a:p>
            <a:r>
              <a:rPr lang="en-US" dirty="0"/>
              <a:t>So, in simple terms GRUB just loads and executes Kernel and </a:t>
            </a:r>
            <a:r>
              <a:rPr lang="en-US" dirty="0" err="1"/>
              <a:t>initrd</a:t>
            </a:r>
            <a:r>
              <a:rPr lang="en-US" dirty="0"/>
              <a:t> images</a:t>
            </a:r>
          </a:p>
        </p:txBody>
      </p:sp>
    </p:spTree>
    <p:extLst>
      <p:ext uri="{BB962C8B-B14F-4D97-AF65-F5344CB8AC3E}">
        <p14:creationId xmlns:p14="http://schemas.microsoft.com/office/powerpoint/2010/main" val="422262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018"/>
          </a:xfrm>
        </p:spPr>
        <p:txBody>
          <a:bodyPr>
            <a:normAutofit fontScale="90000"/>
          </a:bodyPr>
          <a:lstStyle/>
          <a:p>
            <a:pPr algn="ctr"/>
            <a:r>
              <a:rPr lang="en-US" b="1" dirty="0"/>
              <a:t>Kernel</a:t>
            </a:r>
            <a:br>
              <a:rPr lang="en-US" dirty="0"/>
            </a:br>
            <a:endParaRPr lang="en-US" dirty="0"/>
          </a:p>
        </p:txBody>
      </p:sp>
      <p:sp>
        <p:nvSpPr>
          <p:cNvPr id="3" name="Content Placeholder 2"/>
          <p:cNvSpPr>
            <a:spLocks noGrp="1"/>
          </p:cNvSpPr>
          <p:nvPr>
            <p:ph idx="1"/>
          </p:nvPr>
        </p:nvSpPr>
        <p:spPr>
          <a:xfrm>
            <a:off x="130629" y="1208314"/>
            <a:ext cx="11800114" cy="5649686"/>
          </a:xfrm>
        </p:spPr>
        <p:txBody>
          <a:bodyPr>
            <a:normAutofit/>
          </a:bodyPr>
          <a:lstStyle/>
          <a:p>
            <a:r>
              <a:rPr lang="en-US" sz="2800" dirty="0"/>
              <a:t>Mounts the root file system as specified in the “root=” in </a:t>
            </a:r>
            <a:r>
              <a:rPr lang="en-US" sz="2800" dirty="0" err="1"/>
              <a:t>grub.conf</a:t>
            </a:r>
            <a:endParaRPr lang="en-US" sz="2800" dirty="0"/>
          </a:p>
          <a:p>
            <a:pPr lvl="0"/>
            <a:r>
              <a:rPr lang="en-US" sz="2800" dirty="0"/>
              <a:t>Kernel executes the /</a:t>
            </a:r>
            <a:r>
              <a:rPr lang="en-US" sz="2800" dirty="0" err="1"/>
              <a:t>sbin</a:t>
            </a:r>
            <a:r>
              <a:rPr lang="en-US" sz="2800" dirty="0"/>
              <a:t>/</a:t>
            </a:r>
            <a:r>
              <a:rPr lang="en-US" sz="2800" dirty="0" err="1"/>
              <a:t>init</a:t>
            </a:r>
            <a:r>
              <a:rPr lang="en-US" sz="2800" dirty="0"/>
              <a:t> program</a:t>
            </a:r>
          </a:p>
          <a:p>
            <a:pPr lvl="0"/>
            <a:r>
              <a:rPr lang="en-US" sz="2800" dirty="0"/>
              <a:t>Since </a:t>
            </a:r>
            <a:r>
              <a:rPr lang="en-US" sz="2800" dirty="0" err="1"/>
              <a:t>init</a:t>
            </a:r>
            <a:r>
              <a:rPr lang="en-US" sz="2800" dirty="0"/>
              <a:t> was the 1st program to be executed by Linux Kernel, it has the process id (PID) of 1. Do a ‘</a:t>
            </a:r>
            <a:r>
              <a:rPr lang="en-US" sz="2800" dirty="0" err="1"/>
              <a:t>ps</a:t>
            </a:r>
            <a:r>
              <a:rPr lang="en-US" sz="2800" dirty="0"/>
              <a:t> -</a:t>
            </a:r>
            <a:r>
              <a:rPr lang="en-US" sz="2800" dirty="0" err="1"/>
              <a:t>ef</a:t>
            </a:r>
            <a:r>
              <a:rPr lang="en-US" sz="2800" dirty="0"/>
              <a:t> | </a:t>
            </a:r>
            <a:r>
              <a:rPr lang="en-US" sz="2800" dirty="0" err="1"/>
              <a:t>grep</a:t>
            </a:r>
            <a:r>
              <a:rPr lang="en-US" sz="2800" dirty="0"/>
              <a:t> </a:t>
            </a:r>
            <a:r>
              <a:rPr lang="en-US" sz="2800" dirty="0" err="1"/>
              <a:t>init</a:t>
            </a:r>
            <a:r>
              <a:rPr lang="en-US" sz="2800" dirty="0"/>
              <a:t>’ and check the </a:t>
            </a:r>
            <a:r>
              <a:rPr lang="en-US" sz="2800" dirty="0" err="1"/>
              <a:t>pid</a:t>
            </a:r>
            <a:r>
              <a:rPr lang="en-US" sz="2800" dirty="0"/>
              <a:t>.</a:t>
            </a:r>
          </a:p>
          <a:p>
            <a:pPr lvl="0"/>
            <a:r>
              <a:rPr lang="en-US" sz="2800" dirty="0" err="1"/>
              <a:t>initrd</a:t>
            </a:r>
            <a:r>
              <a:rPr lang="en-US" sz="2800" dirty="0"/>
              <a:t> stands for Initial RAM Disk.</a:t>
            </a:r>
          </a:p>
          <a:p>
            <a:pPr lvl="0"/>
            <a:r>
              <a:rPr lang="en-US" sz="2800" dirty="0" err="1"/>
              <a:t>initrd</a:t>
            </a:r>
            <a:r>
              <a:rPr lang="en-US" sz="2800" dirty="0"/>
              <a:t> is used by kernel as temporary root file system until kernel is booted and the real root file system is mounted. It also contains necessary drivers compiled inside, which helps it to access the hard drive partitions, and other hardware.</a:t>
            </a:r>
          </a:p>
          <a:p>
            <a:endParaRPr lang="en-US" sz="2800" dirty="0"/>
          </a:p>
        </p:txBody>
      </p:sp>
    </p:spTree>
    <p:extLst>
      <p:ext uri="{BB962C8B-B14F-4D97-AF65-F5344CB8AC3E}">
        <p14:creationId xmlns:p14="http://schemas.microsoft.com/office/powerpoint/2010/main" val="256800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Init</a:t>
            </a:r>
            <a:br>
              <a:rPr lang="en-US" sz="3600" dirty="0"/>
            </a:br>
            <a:endParaRPr lang="en-US" dirty="0"/>
          </a:p>
        </p:txBody>
      </p:sp>
      <p:sp>
        <p:nvSpPr>
          <p:cNvPr id="3" name="Content Placeholder 2"/>
          <p:cNvSpPr>
            <a:spLocks noGrp="1"/>
          </p:cNvSpPr>
          <p:nvPr>
            <p:ph idx="1"/>
          </p:nvPr>
        </p:nvSpPr>
        <p:spPr>
          <a:xfrm>
            <a:off x="-1" y="1121229"/>
            <a:ext cx="12017829" cy="5334000"/>
          </a:xfrm>
        </p:spPr>
        <p:txBody>
          <a:bodyPr>
            <a:normAutofit fontScale="92500" lnSpcReduction="20000"/>
          </a:bodyPr>
          <a:lstStyle/>
          <a:p>
            <a:pPr lvl="0"/>
            <a:r>
              <a:rPr lang="en-US" dirty="0"/>
              <a:t>Looks at the /</a:t>
            </a:r>
            <a:r>
              <a:rPr lang="en-US" dirty="0" err="1"/>
              <a:t>etc</a:t>
            </a:r>
            <a:r>
              <a:rPr lang="en-US" dirty="0"/>
              <a:t>/</a:t>
            </a:r>
            <a:r>
              <a:rPr lang="en-US" dirty="0" err="1"/>
              <a:t>inittab</a:t>
            </a:r>
            <a:r>
              <a:rPr lang="en-US" dirty="0"/>
              <a:t> file to decide the Linux run level.</a:t>
            </a:r>
            <a:endParaRPr lang="en-US" sz="2400" dirty="0"/>
          </a:p>
          <a:p>
            <a:pPr lvl="0"/>
            <a:r>
              <a:rPr lang="en-US" dirty="0"/>
              <a:t>Following are the available run levels </a:t>
            </a:r>
            <a:endParaRPr lang="en-US" sz="2400" dirty="0"/>
          </a:p>
          <a:p>
            <a:pPr lvl="1"/>
            <a:r>
              <a:rPr lang="en-US" dirty="0"/>
              <a:t>0 – halt</a:t>
            </a:r>
            <a:endParaRPr lang="en-US" sz="2000" dirty="0"/>
          </a:p>
          <a:p>
            <a:pPr lvl="1"/>
            <a:r>
              <a:rPr lang="en-US" dirty="0"/>
              <a:t>1 – Single user mode</a:t>
            </a:r>
            <a:endParaRPr lang="en-US" sz="2000" dirty="0"/>
          </a:p>
          <a:p>
            <a:pPr lvl="1"/>
            <a:r>
              <a:rPr lang="en-US" dirty="0"/>
              <a:t>2 – Multiuser, without NFS</a:t>
            </a:r>
            <a:endParaRPr lang="en-US" sz="2000" dirty="0"/>
          </a:p>
          <a:p>
            <a:pPr lvl="1"/>
            <a:r>
              <a:rPr lang="en-US" dirty="0"/>
              <a:t>3 – Full multiuser mode</a:t>
            </a:r>
            <a:endParaRPr lang="en-US" sz="2000" dirty="0"/>
          </a:p>
          <a:p>
            <a:pPr lvl="1"/>
            <a:r>
              <a:rPr lang="en-US" dirty="0"/>
              <a:t>4 – unused</a:t>
            </a:r>
          </a:p>
          <a:p>
            <a:pPr lvl="1"/>
            <a:r>
              <a:rPr lang="en-US" dirty="0"/>
              <a:t>5 – X11</a:t>
            </a:r>
            <a:endParaRPr lang="en-US" sz="2000" dirty="0"/>
          </a:p>
          <a:p>
            <a:pPr lvl="1"/>
            <a:r>
              <a:rPr lang="en-US" dirty="0"/>
              <a:t>6 – reboot</a:t>
            </a:r>
            <a:endParaRPr lang="en-US" sz="2000" dirty="0"/>
          </a:p>
          <a:p>
            <a:pPr lvl="0"/>
            <a:r>
              <a:rPr lang="en-US" dirty="0" err="1"/>
              <a:t>Init</a:t>
            </a:r>
            <a:r>
              <a:rPr lang="en-US" dirty="0"/>
              <a:t> identifies the default </a:t>
            </a:r>
            <a:r>
              <a:rPr lang="en-US" dirty="0" err="1"/>
              <a:t>initlevel</a:t>
            </a:r>
            <a:r>
              <a:rPr lang="en-US" dirty="0"/>
              <a:t> from /</a:t>
            </a:r>
            <a:r>
              <a:rPr lang="en-US" dirty="0" err="1"/>
              <a:t>etc</a:t>
            </a:r>
            <a:r>
              <a:rPr lang="en-US" dirty="0"/>
              <a:t>/</a:t>
            </a:r>
            <a:r>
              <a:rPr lang="en-US" dirty="0" err="1"/>
              <a:t>inittab</a:t>
            </a:r>
            <a:r>
              <a:rPr lang="en-US" dirty="0"/>
              <a:t> and uses that to load all appropriate program.</a:t>
            </a:r>
            <a:endParaRPr lang="en-US" sz="2400" dirty="0"/>
          </a:p>
          <a:p>
            <a:pPr lvl="0"/>
            <a:r>
              <a:rPr lang="en-US" dirty="0"/>
              <a:t>Execute ‘</a:t>
            </a:r>
            <a:r>
              <a:rPr lang="en-US" dirty="0" err="1"/>
              <a:t>grep</a:t>
            </a:r>
            <a:r>
              <a:rPr lang="en-US" dirty="0"/>
              <a:t> </a:t>
            </a:r>
            <a:r>
              <a:rPr lang="en-US" dirty="0" err="1"/>
              <a:t>initdefault</a:t>
            </a:r>
            <a:r>
              <a:rPr lang="en-US" dirty="0"/>
              <a:t> /</a:t>
            </a:r>
            <a:r>
              <a:rPr lang="en-US" dirty="0" err="1"/>
              <a:t>etc</a:t>
            </a:r>
            <a:r>
              <a:rPr lang="en-US" dirty="0"/>
              <a:t>/</a:t>
            </a:r>
            <a:r>
              <a:rPr lang="en-US" dirty="0" err="1"/>
              <a:t>inittab</a:t>
            </a:r>
            <a:r>
              <a:rPr lang="en-US" dirty="0"/>
              <a:t>’ on your system to identify the default run level</a:t>
            </a:r>
            <a:endParaRPr lang="en-US" sz="2400" dirty="0"/>
          </a:p>
          <a:p>
            <a:pPr lvl="0"/>
            <a:r>
              <a:rPr lang="en-US" dirty="0"/>
              <a:t>If you want to get into trouble, you can set the default run level to 0 or 6. Since you know what 0 and 6 means, probably you might not do that.</a:t>
            </a:r>
            <a:endParaRPr lang="en-US" sz="2400" dirty="0"/>
          </a:p>
          <a:p>
            <a:pPr lvl="0"/>
            <a:r>
              <a:rPr lang="en-US" dirty="0"/>
              <a:t>Typically you would set the default run level to either 3 or 5.</a:t>
            </a:r>
            <a:endParaRPr lang="en-US" sz="2400" dirty="0"/>
          </a:p>
          <a:p>
            <a:pPr lvl="1"/>
            <a:endParaRPr lang="en-US" sz="2000" dirty="0"/>
          </a:p>
          <a:p>
            <a:endParaRPr lang="en-US" dirty="0"/>
          </a:p>
        </p:txBody>
      </p:sp>
    </p:spTree>
    <p:extLst>
      <p:ext uri="{BB962C8B-B14F-4D97-AF65-F5344CB8AC3E}">
        <p14:creationId xmlns:p14="http://schemas.microsoft.com/office/powerpoint/2010/main" val="331441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Runlevel</a:t>
            </a:r>
            <a:r>
              <a:rPr lang="en-US" b="1" dirty="0"/>
              <a:t> programs</a:t>
            </a:r>
            <a:br>
              <a:rPr lang="en-US" sz="3600" dirty="0"/>
            </a:br>
            <a:endParaRPr lang="en-US" dirty="0"/>
          </a:p>
        </p:txBody>
      </p:sp>
      <p:sp>
        <p:nvSpPr>
          <p:cNvPr id="3" name="Content Placeholder 2"/>
          <p:cNvSpPr>
            <a:spLocks noGrp="1"/>
          </p:cNvSpPr>
          <p:nvPr>
            <p:ph idx="1"/>
          </p:nvPr>
        </p:nvSpPr>
        <p:spPr>
          <a:xfrm>
            <a:off x="76200" y="1055914"/>
            <a:ext cx="12028714" cy="5627915"/>
          </a:xfrm>
        </p:spPr>
        <p:txBody>
          <a:bodyPr>
            <a:normAutofit fontScale="62500" lnSpcReduction="20000"/>
          </a:bodyPr>
          <a:lstStyle/>
          <a:p>
            <a:r>
              <a:rPr lang="en-US" dirty="0"/>
              <a:t>When the Linux system is booting up, you might see various services getting started.</a:t>
            </a:r>
          </a:p>
          <a:p>
            <a:r>
              <a:rPr lang="en-US" dirty="0"/>
              <a:t> For example, it might say “starting </a:t>
            </a:r>
            <a:r>
              <a:rPr lang="en-US" dirty="0" err="1"/>
              <a:t>sendmail</a:t>
            </a:r>
            <a:r>
              <a:rPr lang="en-US" dirty="0"/>
              <a:t> …. OK”. Those are the </a:t>
            </a:r>
            <a:r>
              <a:rPr lang="en-US" dirty="0" err="1"/>
              <a:t>runlevel</a:t>
            </a:r>
            <a:r>
              <a:rPr lang="en-US" dirty="0"/>
              <a:t> programs, executed from the run level directory as defined by your run level.</a:t>
            </a:r>
            <a:endParaRPr lang="en-US" sz="2400" dirty="0"/>
          </a:p>
          <a:p>
            <a:pPr lvl="0"/>
            <a:r>
              <a:rPr lang="en-US" dirty="0"/>
              <a:t>Depending on your default </a:t>
            </a:r>
            <a:r>
              <a:rPr lang="en-US" dirty="0" err="1"/>
              <a:t>init</a:t>
            </a:r>
            <a:r>
              <a:rPr lang="en-US" dirty="0"/>
              <a:t> level setting, the system will execute the programs from one of the following directories. </a:t>
            </a:r>
            <a:endParaRPr lang="en-US" sz="2400" dirty="0"/>
          </a:p>
          <a:p>
            <a:pPr lvl="1"/>
            <a:r>
              <a:rPr lang="en-US" dirty="0"/>
              <a:t>Run level 0 – /</a:t>
            </a:r>
            <a:r>
              <a:rPr lang="en-US" dirty="0" err="1"/>
              <a:t>etc</a:t>
            </a:r>
            <a:r>
              <a:rPr lang="en-US" dirty="0"/>
              <a:t>/</a:t>
            </a:r>
            <a:r>
              <a:rPr lang="en-US" dirty="0" err="1"/>
              <a:t>rc.d</a:t>
            </a:r>
            <a:r>
              <a:rPr lang="en-US" dirty="0"/>
              <a:t>/rc0.d/</a:t>
            </a:r>
            <a:endParaRPr lang="en-US" sz="2000" dirty="0"/>
          </a:p>
          <a:p>
            <a:pPr lvl="1"/>
            <a:r>
              <a:rPr lang="en-US" dirty="0"/>
              <a:t>Run level 1 – /</a:t>
            </a:r>
            <a:r>
              <a:rPr lang="en-US" dirty="0" err="1"/>
              <a:t>etc</a:t>
            </a:r>
            <a:r>
              <a:rPr lang="en-US" dirty="0"/>
              <a:t>/</a:t>
            </a:r>
            <a:r>
              <a:rPr lang="en-US" dirty="0" err="1"/>
              <a:t>rc.d</a:t>
            </a:r>
            <a:r>
              <a:rPr lang="en-US" dirty="0"/>
              <a:t>/rc1.d/</a:t>
            </a:r>
            <a:endParaRPr lang="en-US" sz="2000" dirty="0"/>
          </a:p>
          <a:p>
            <a:pPr lvl="1"/>
            <a:r>
              <a:rPr lang="en-US" dirty="0"/>
              <a:t>Run level 2 – /</a:t>
            </a:r>
            <a:r>
              <a:rPr lang="en-US" dirty="0" err="1"/>
              <a:t>etc</a:t>
            </a:r>
            <a:r>
              <a:rPr lang="en-US" dirty="0"/>
              <a:t>/</a:t>
            </a:r>
            <a:r>
              <a:rPr lang="en-US" dirty="0" err="1"/>
              <a:t>rc.d</a:t>
            </a:r>
            <a:r>
              <a:rPr lang="en-US" dirty="0"/>
              <a:t>/rc2.d/</a:t>
            </a:r>
            <a:endParaRPr lang="en-US" sz="2000" dirty="0"/>
          </a:p>
          <a:p>
            <a:pPr lvl="1"/>
            <a:r>
              <a:rPr lang="en-US" dirty="0"/>
              <a:t>Run level 3 – /</a:t>
            </a:r>
            <a:r>
              <a:rPr lang="en-US" dirty="0" err="1"/>
              <a:t>etc</a:t>
            </a:r>
            <a:r>
              <a:rPr lang="en-US" dirty="0"/>
              <a:t>/</a:t>
            </a:r>
            <a:r>
              <a:rPr lang="en-US" dirty="0" err="1"/>
              <a:t>rc.d</a:t>
            </a:r>
            <a:r>
              <a:rPr lang="en-US" dirty="0"/>
              <a:t>/rc3.d/</a:t>
            </a:r>
            <a:endParaRPr lang="en-US" sz="2000" dirty="0"/>
          </a:p>
          <a:p>
            <a:pPr lvl="1"/>
            <a:r>
              <a:rPr lang="en-US" dirty="0"/>
              <a:t>Run level 4 – /</a:t>
            </a:r>
            <a:r>
              <a:rPr lang="en-US" dirty="0" err="1"/>
              <a:t>etc</a:t>
            </a:r>
            <a:r>
              <a:rPr lang="en-US" dirty="0"/>
              <a:t>/</a:t>
            </a:r>
            <a:r>
              <a:rPr lang="en-US" dirty="0" err="1"/>
              <a:t>rc.d</a:t>
            </a:r>
            <a:r>
              <a:rPr lang="en-US" dirty="0"/>
              <a:t>/rc4.d/</a:t>
            </a:r>
            <a:endParaRPr lang="en-US" sz="2000" dirty="0"/>
          </a:p>
          <a:p>
            <a:pPr lvl="1"/>
            <a:r>
              <a:rPr lang="en-US" dirty="0"/>
              <a:t>Run level 5 – /</a:t>
            </a:r>
            <a:r>
              <a:rPr lang="en-US" dirty="0" err="1"/>
              <a:t>etc</a:t>
            </a:r>
            <a:r>
              <a:rPr lang="en-US" dirty="0"/>
              <a:t>/</a:t>
            </a:r>
            <a:r>
              <a:rPr lang="en-US" dirty="0" err="1"/>
              <a:t>rc.d</a:t>
            </a:r>
            <a:r>
              <a:rPr lang="en-US" dirty="0"/>
              <a:t>/rc5.d/</a:t>
            </a:r>
            <a:endParaRPr lang="en-US" sz="2000" dirty="0"/>
          </a:p>
          <a:p>
            <a:pPr lvl="1"/>
            <a:r>
              <a:rPr lang="en-US" dirty="0"/>
              <a:t>Run level 6 – /</a:t>
            </a:r>
            <a:r>
              <a:rPr lang="en-US" dirty="0" err="1"/>
              <a:t>etc</a:t>
            </a:r>
            <a:r>
              <a:rPr lang="en-US" dirty="0"/>
              <a:t>/</a:t>
            </a:r>
            <a:r>
              <a:rPr lang="en-US" dirty="0" err="1"/>
              <a:t>rc.d</a:t>
            </a:r>
            <a:r>
              <a:rPr lang="en-US" dirty="0"/>
              <a:t>/rc6.d/</a:t>
            </a:r>
            <a:endParaRPr lang="en-US" sz="2000" dirty="0"/>
          </a:p>
          <a:p>
            <a:pPr lvl="0"/>
            <a:r>
              <a:rPr lang="en-US" dirty="0"/>
              <a:t>Please note that there are also symbolic links available for these directory under /</a:t>
            </a:r>
            <a:r>
              <a:rPr lang="en-US" dirty="0" err="1"/>
              <a:t>etc</a:t>
            </a:r>
            <a:r>
              <a:rPr lang="en-US" dirty="0"/>
              <a:t> directly. So, /</a:t>
            </a:r>
            <a:r>
              <a:rPr lang="en-US" dirty="0" err="1"/>
              <a:t>etc</a:t>
            </a:r>
            <a:r>
              <a:rPr lang="en-US" dirty="0"/>
              <a:t>/rc0.d is linked to /</a:t>
            </a:r>
            <a:r>
              <a:rPr lang="en-US" dirty="0" err="1"/>
              <a:t>etc</a:t>
            </a:r>
            <a:r>
              <a:rPr lang="en-US" dirty="0"/>
              <a:t>/</a:t>
            </a:r>
            <a:r>
              <a:rPr lang="en-US" dirty="0" err="1"/>
              <a:t>rc.d</a:t>
            </a:r>
            <a:r>
              <a:rPr lang="en-US" dirty="0"/>
              <a:t>/rc0.d.</a:t>
            </a:r>
            <a:endParaRPr lang="en-US" sz="2400" dirty="0"/>
          </a:p>
          <a:p>
            <a:pPr lvl="0"/>
            <a:r>
              <a:rPr lang="en-US" dirty="0"/>
              <a:t>Under the /</a:t>
            </a:r>
            <a:r>
              <a:rPr lang="en-US" dirty="0" err="1"/>
              <a:t>etc</a:t>
            </a:r>
            <a:r>
              <a:rPr lang="en-US" dirty="0"/>
              <a:t>/</a:t>
            </a:r>
            <a:r>
              <a:rPr lang="en-US" dirty="0" err="1"/>
              <a:t>rc.d</a:t>
            </a:r>
            <a:r>
              <a:rPr lang="en-US" dirty="0"/>
              <a:t>/</a:t>
            </a:r>
            <a:r>
              <a:rPr lang="en-US" dirty="0" err="1"/>
              <a:t>rc</a:t>
            </a:r>
            <a:r>
              <a:rPr lang="en-US" dirty="0"/>
              <a:t>*.d/ directories, you would see programs that start with S and K.</a:t>
            </a:r>
            <a:endParaRPr lang="en-US" sz="2400" dirty="0"/>
          </a:p>
          <a:p>
            <a:pPr lvl="0"/>
            <a:r>
              <a:rPr lang="en-US" dirty="0"/>
              <a:t>Programs starts with S are used during startup. S for startup.</a:t>
            </a:r>
            <a:endParaRPr lang="en-US" sz="2400" dirty="0"/>
          </a:p>
          <a:p>
            <a:pPr lvl="0"/>
            <a:r>
              <a:rPr lang="en-US" dirty="0"/>
              <a:t>Programs starts with K are used during shutdown. K for kill.</a:t>
            </a:r>
            <a:endParaRPr lang="en-US" sz="2400" dirty="0"/>
          </a:p>
          <a:p>
            <a:pPr lvl="0"/>
            <a:r>
              <a:rPr lang="en-US" dirty="0"/>
              <a:t>There are numbers right next to S and K in the program names. Those are the sequence number in which the programs should be started or killed.</a:t>
            </a:r>
            <a:endParaRPr lang="en-US" sz="2400" dirty="0"/>
          </a:p>
          <a:p>
            <a:pPr lvl="0"/>
            <a:r>
              <a:rPr lang="en-US" dirty="0"/>
              <a:t>For example, S12syslog is to start the syslog </a:t>
            </a:r>
            <a:r>
              <a:rPr lang="en-US" dirty="0" err="1"/>
              <a:t>deamon</a:t>
            </a:r>
            <a:r>
              <a:rPr lang="en-US" dirty="0"/>
              <a:t>, which has the sequence number of 12. S80sendmail is to start the </a:t>
            </a:r>
            <a:r>
              <a:rPr lang="en-US" dirty="0" err="1"/>
              <a:t>sendmail</a:t>
            </a:r>
            <a:r>
              <a:rPr lang="en-US" dirty="0"/>
              <a:t> daemon, which has the sequence number of 80. So, syslog program will be started before send mail.</a:t>
            </a:r>
            <a:endParaRPr lang="en-US" sz="2400" dirty="0"/>
          </a:p>
          <a:p>
            <a:r>
              <a:rPr lang="en-US" dirty="0"/>
              <a:t> </a:t>
            </a:r>
          </a:p>
          <a:p>
            <a:endParaRPr lang="en-US" dirty="0"/>
          </a:p>
        </p:txBody>
      </p:sp>
    </p:spTree>
    <p:extLst>
      <p:ext uri="{BB962C8B-B14F-4D97-AF65-F5344CB8AC3E}">
        <p14:creationId xmlns:p14="http://schemas.microsoft.com/office/powerpoint/2010/main" val="344542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996" y="191461"/>
            <a:ext cx="9404723" cy="581425"/>
          </a:xfrm>
        </p:spPr>
        <p:txBody>
          <a:bodyPr>
            <a:normAutofit fontScale="90000"/>
          </a:bodyPr>
          <a:lstStyle/>
          <a:p>
            <a:pPr algn="ctr"/>
            <a:r>
              <a:rPr lang="en-US" dirty="0" err="1"/>
              <a:t>Runlevels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8059791"/>
              </p:ext>
            </p:extLst>
          </p:nvPr>
        </p:nvGraphicFramePr>
        <p:xfrm>
          <a:off x="424543" y="1044195"/>
          <a:ext cx="10951028" cy="4384144"/>
        </p:xfrm>
        <a:graphic>
          <a:graphicData uri="http://schemas.openxmlformats.org/drawingml/2006/table">
            <a:tbl>
              <a:tblPr/>
              <a:tblGrid>
                <a:gridCol w="1447571">
                  <a:extLst>
                    <a:ext uri="{9D8B030D-6E8A-4147-A177-3AD203B41FA5}">
                      <a16:colId xmlns:a16="http://schemas.microsoft.com/office/drawing/2014/main" val="20000"/>
                    </a:ext>
                  </a:extLst>
                </a:gridCol>
                <a:gridCol w="9503457">
                  <a:extLst>
                    <a:ext uri="{9D8B030D-6E8A-4147-A177-3AD203B41FA5}">
                      <a16:colId xmlns:a16="http://schemas.microsoft.com/office/drawing/2014/main" val="20001"/>
                    </a:ext>
                  </a:extLst>
                </a:gridCol>
              </a:tblGrid>
              <a:tr h="465287">
                <a:tc>
                  <a:txBody>
                    <a:bodyPr/>
                    <a:lstStyle/>
                    <a:p>
                      <a:pPr algn="l"/>
                      <a:r>
                        <a:rPr lang="en-US" sz="2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a:t>Halt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8464">
                <a:tc>
                  <a:txBody>
                    <a:bodyPr/>
                    <a:lstStyle/>
                    <a:p>
                      <a:pPr algn="l"/>
                      <a:r>
                        <a:rPr lang="en-US" sz="28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Single-user mode (for special administration).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48464">
                <a:tc>
                  <a:txBody>
                    <a:bodyPr/>
                    <a:lstStyle/>
                    <a:p>
                      <a:pPr algn="l"/>
                      <a:r>
                        <a:rPr lang="en-US" sz="28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Local Multiuser with Networking but without network service (like NFS)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5287">
                <a:tc>
                  <a:txBody>
                    <a:bodyPr/>
                    <a:lstStyle/>
                    <a:p>
                      <a:pPr algn="l"/>
                      <a:r>
                        <a:rPr lang="en-US" sz="28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Full Multiuser with Networking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5287">
                <a:tc>
                  <a:txBody>
                    <a:bodyPr/>
                    <a:lstStyle/>
                    <a:p>
                      <a:pPr algn="l"/>
                      <a:r>
                        <a:rPr lang="en-US" sz="28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Not Used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2177">
                <a:tc>
                  <a:txBody>
                    <a:bodyPr/>
                    <a:lstStyle/>
                    <a:p>
                      <a:pPr algn="l"/>
                      <a:r>
                        <a:rPr lang="en-US" sz="28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Full Multiuser with Networking and X Windows(GUI)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5287">
                <a:tc>
                  <a:txBody>
                    <a:bodyPr/>
                    <a:lstStyle/>
                    <a:p>
                      <a:pPr algn="l"/>
                      <a:r>
                        <a:rPr lang="en-US" sz="280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Reboot.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9335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685" y="1093547"/>
            <a:ext cx="10912840" cy="4195481"/>
          </a:xfrm>
        </p:spPr>
        <p:txBody>
          <a:bodyPr>
            <a:normAutofit/>
          </a:bodyPr>
          <a:lstStyle/>
          <a:p>
            <a:r>
              <a:rPr lang="en-US" sz="3200" dirty="0">
                <a:solidFill>
                  <a:schemeClr val="tx1">
                    <a:lumMod val="95000"/>
                  </a:schemeClr>
                </a:solidFill>
              </a:rPr>
              <a:t>The X Window System is a widely used system for managing GUIs on single </a:t>
            </a:r>
            <a:r>
              <a:rPr lang="en-US" sz="3200" dirty="0">
                <a:solidFill>
                  <a:schemeClr val="tx1">
                    <a:lumMod val="95000"/>
                  </a:schemeClr>
                </a:solidFill>
                <a:hlinkClick r:id="rId2"/>
              </a:rPr>
              <a:t>computers</a:t>
            </a:r>
            <a:r>
              <a:rPr lang="en-US" sz="3200" dirty="0">
                <a:solidFill>
                  <a:schemeClr val="tx1">
                    <a:lumMod val="95000"/>
                  </a:schemeClr>
                </a:solidFill>
              </a:rPr>
              <a:t> and on </a:t>
            </a:r>
            <a:r>
              <a:rPr lang="en-US" sz="3200" dirty="0">
                <a:solidFill>
                  <a:schemeClr val="tx1">
                    <a:lumMod val="95000"/>
                  </a:schemeClr>
                </a:solidFill>
                <a:hlinkClick r:id="rId3"/>
              </a:rPr>
              <a:t>networks</a:t>
            </a:r>
            <a:r>
              <a:rPr lang="en-US" sz="3200" dirty="0">
                <a:solidFill>
                  <a:schemeClr val="tx1">
                    <a:lumMod val="95000"/>
                  </a:schemeClr>
                </a:solidFill>
              </a:rPr>
              <a:t> of computers. </a:t>
            </a:r>
          </a:p>
          <a:p>
            <a:endParaRPr lang="en-US" sz="3200" dirty="0"/>
          </a:p>
        </p:txBody>
      </p:sp>
    </p:spTree>
    <p:extLst>
      <p:ext uri="{BB962C8B-B14F-4D97-AF65-F5344CB8AC3E}">
        <p14:creationId xmlns:p14="http://schemas.microsoft.com/office/powerpoint/2010/main" val="3417669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Boot Strapping</a:t>
            </a:r>
          </a:p>
        </p:txBody>
      </p:sp>
      <p:sp>
        <p:nvSpPr>
          <p:cNvPr id="3" name="Content Placeholder 2"/>
          <p:cNvSpPr>
            <a:spLocks noGrp="1"/>
          </p:cNvSpPr>
          <p:nvPr>
            <p:ph idx="1"/>
          </p:nvPr>
        </p:nvSpPr>
        <p:spPr>
          <a:xfrm>
            <a:off x="195943" y="2052918"/>
            <a:ext cx="11723913" cy="4195481"/>
          </a:xfrm>
        </p:spPr>
        <p:txBody>
          <a:bodyPr>
            <a:normAutofit/>
          </a:bodyPr>
          <a:lstStyle/>
          <a:p>
            <a:r>
              <a:rPr lang="en-US" sz="2800" dirty="0"/>
              <a:t>Bootstrapping is the process of loading a set of instructions when a computer is first turned on or booted. </a:t>
            </a:r>
          </a:p>
          <a:p>
            <a:r>
              <a:rPr lang="en-US" sz="2800" dirty="0"/>
              <a:t>During the startup process, diagnostic tests are performed, such as the power-on self-test (POST), that set or check configurations for devices and implement routine testing for the connection of peripherals, hardware and external memory devices.</a:t>
            </a:r>
          </a:p>
          <a:p>
            <a:r>
              <a:rPr lang="en-US" sz="2800" dirty="0"/>
              <a:t> The boot loader or bootstrap program is then loaded to initialize the OS. </a:t>
            </a:r>
          </a:p>
          <a:p>
            <a:endParaRPr lang="en-US" sz="2800" dirty="0"/>
          </a:p>
        </p:txBody>
      </p:sp>
    </p:spTree>
    <p:extLst>
      <p:ext uri="{BB962C8B-B14F-4D97-AF65-F5344CB8AC3E}">
        <p14:creationId xmlns:p14="http://schemas.microsoft.com/office/powerpoint/2010/main" val="132333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Boot Strapping</a:t>
            </a:r>
            <a:endParaRPr lang="en-US" dirty="0"/>
          </a:p>
        </p:txBody>
      </p:sp>
      <p:sp>
        <p:nvSpPr>
          <p:cNvPr id="3" name="Content Placeholder 2"/>
          <p:cNvSpPr>
            <a:spLocks noGrp="1"/>
          </p:cNvSpPr>
          <p:nvPr>
            <p:ph idx="1"/>
          </p:nvPr>
        </p:nvSpPr>
        <p:spPr>
          <a:xfrm>
            <a:off x="174173" y="1497747"/>
            <a:ext cx="11800113" cy="4195481"/>
          </a:xfrm>
        </p:spPr>
        <p:txBody>
          <a:bodyPr>
            <a:normAutofit/>
          </a:bodyPr>
          <a:lstStyle/>
          <a:p>
            <a:r>
              <a:rPr lang="en-US" sz="2800" dirty="0"/>
              <a:t>Prior to bootstrapping a computer is said to start with a blank main memory. </a:t>
            </a:r>
          </a:p>
          <a:p>
            <a:r>
              <a:rPr lang="en-US" sz="2800" dirty="0"/>
              <a:t>The bootstrap allows the sequence of programs to load in order to initiate the OS. </a:t>
            </a:r>
          </a:p>
          <a:p>
            <a:r>
              <a:rPr lang="en-US" sz="2800" dirty="0"/>
              <a:t>The OS is the main program that manages all programs that run on a computer and performs tasks such as controlling peripheral devices like a disc drive, managing directories and files, transmitting output signals to a monitor and identifying input signals from a keyboard. </a:t>
            </a:r>
          </a:p>
          <a:p>
            <a:endParaRPr lang="en-US" sz="2800" dirty="0"/>
          </a:p>
        </p:txBody>
      </p:sp>
    </p:spTree>
    <p:extLst>
      <p:ext uri="{BB962C8B-B14F-4D97-AF65-F5344CB8AC3E}">
        <p14:creationId xmlns:p14="http://schemas.microsoft.com/office/powerpoint/2010/main" val="153013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869" y="217713"/>
            <a:ext cx="5936034" cy="753791"/>
          </a:xfrm>
        </p:spPr>
        <p:txBody>
          <a:bodyPr>
            <a:normAutofit fontScale="90000"/>
          </a:bodyPr>
          <a:lstStyle/>
          <a:p>
            <a:pPr algn="ctr"/>
            <a:r>
              <a:rPr lang="en-US" b="1" dirty="0"/>
              <a:t>Shutdown</a:t>
            </a:r>
            <a:br>
              <a:rPr lang="en-US" b="1" dirty="0"/>
            </a:br>
            <a:endParaRPr lang="en-US" b="1" dirty="0"/>
          </a:p>
        </p:txBody>
      </p:sp>
      <p:sp>
        <p:nvSpPr>
          <p:cNvPr id="3" name="Content Placeholder 2"/>
          <p:cNvSpPr>
            <a:spLocks noGrp="1"/>
          </p:cNvSpPr>
          <p:nvPr>
            <p:ph idx="1"/>
          </p:nvPr>
        </p:nvSpPr>
        <p:spPr>
          <a:xfrm>
            <a:off x="228601" y="971505"/>
            <a:ext cx="11756570" cy="5744982"/>
          </a:xfrm>
        </p:spPr>
        <p:txBody>
          <a:bodyPr>
            <a:noAutofit/>
          </a:bodyPr>
          <a:lstStyle/>
          <a:p>
            <a:r>
              <a:rPr lang="en-US" sz="2400" dirty="0"/>
              <a:t>UNIX was not made to be shut down, but if you really must, use the shutdown command. </a:t>
            </a:r>
          </a:p>
          <a:p>
            <a:r>
              <a:rPr lang="en-US" sz="2400" dirty="0"/>
              <a:t>After completing the shutdown procedure, the -h option will halt the system, while -r will reboot it.</a:t>
            </a:r>
          </a:p>
          <a:p>
            <a:r>
              <a:rPr lang="en-US" sz="2400" dirty="0"/>
              <a:t>The reboot and halt commands are now able to invoke shutdown if run when the system is in run levels 1-5, and thus ensure proper shutdown of the system, but it is a bad habit to get into, as not all UNIX/Linux versions have this feature.</a:t>
            </a:r>
          </a:p>
          <a:p>
            <a:r>
              <a:rPr lang="en-US" sz="2400" dirty="0"/>
              <a:t>If your computer does not power itself down, you should not turn off the computer until you see a message indicating that the system is halted or finished shutting down, in order to give the system the time to </a:t>
            </a:r>
            <a:r>
              <a:rPr lang="en-US" sz="2400" dirty="0" err="1"/>
              <a:t>unmount</a:t>
            </a:r>
            <a:r>
              <a:rPr lang="en-US" sz="2400" dirty="0"/>
              <a:t> all partitions. </a:t>
            </a:r>
          </a:p>
          <a:p>
            <a:r>
              <a:rPr lang="en-US" sz="2400" dirty="0"/>
              <a:t>Being impatient may cause data loss.</a:t>
            </a:r>
          </a:p>
        </p:txBody>
      </p:sp>
    </p:spTree>
    <p:extLst>
      <p:ext uri="{BB962C8B-B14F-4D97-AF65-F5344CB8AC3E}">
        <p14:creationId xmlns:p14="http://schemas.microsoft.com/office/powerpoint/2010/main" val="300273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825" y="0"/>
            <a:ext cx="9404723" cy="740227"/>
          </a:xfrm>
        </p:spPr>
        <p:txBody>
          <a:bodyPr/>
          <a:lstStyle/>
          <a:p>
            <a:pPr algn="ctr"/>
            <a:r>
              <a:rPr lang="en-US" b="1" dirty="0"/>
              <a:t>Types of Kernel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478971"/>
            <a:ext cx="11965095" cy="5931263"/>
          </a:xfrm>
          <a:prstGeom prst="rect">
            <a:avLst/>
          </a:prstGeom>
        </p:spPr>
      </p:pic>
    </p:spTree>
    <p:extLst>
      <p:ext uri="{BB962C8B-B14F-4D97-AF65-F5344CB8AC3E}">
        <p14:creationId xmlns:p14="http://schemas.microsoft.com/office/powerpoint/2010/main" val="18864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82" y="375615"/>
            <a:ext cx="9404723" cy="777368"/>
          </a:xfrm>
        </p:spPr>
        <p:txBody>
          <a:bodyPr/>
          <a:lstStyle/>
          <a:p>
            <a:pPr algn="ctr"/>
            <a:r>
              <a:rPr lang="en-US" b="1" dirty="0"/>
              <a:t>Kernel</a:t>
            </a:r>
          </a:p>
        </p:txBody>
      </p:sp>
      <p:sp>
        <p:nvSpPr>
          <p:cNvPr id="3" name="Content Placeholder 2"/>
          <p:cNvSpPr>
            <a:spLocks noGrp="1"/>
          </p:cNvSpPr>
          <p:nvPr>
            <p:ph idx="1"/>
          </p:nvPr>
        </p:nvSpPr>
        <p:spPr>
          <a:xfrm>
            <a:off x="87086" y="1152983"/>
            <a:ext cx="11941628" cy="4195481"/>
          </a:xfrm>
        </p:spPr>
        <p:txBody>
          <a:bodyPr>
            <a:normAutofit/>
          </a:bodyPr>
          <a:lstStyle/>
          <a:p>
            <a:r>
              <a:rPr lang="en-US" dirty="0"/>
              <a:t>A kernel is the central part of an operating system. It manages the operations of the computer and the hardware - most notably memory and CPU time. </a:t>
            </a:r>
          </a:p>
          <a:p>
            <a:r>
              <a:rPr lang="en-US" dirty="0"/>
              <a:t>There are two types of kernels: </a:t>
            </a:r>
          </a:p>
          <a:p>
            <a:r>
              <a:rPr lang="en-US" dirty="0"/>
              <a:t>A microkernel, which only contains basic functionality; </a:t>
            </a:r>
          </a:p>
          <a:p>
            <a:r>
              <a:rPr lang="en-US" dirty="0"/>
              <a:t>A monolithic kernel, which contains many device drivers.</a:t>
            </a:r>
          </a:p>
          <a:p>
            <a:r>
              <a:rPr lang="en-US" dirty="0"/>
              <a:t>A computer user never interacts directly with the kernel. It runs behind the scenes and cannot be seen, except for the text logs that it prints. </a:t>
            </a:r>
          </a:p>
          <a:p>
            <a:endParaRPr lang="en-US" dirty="0"/>
          </a:p>
        </p:txBody>
      </p:sp>
      <p:pic>
        <p:nvPicPr>
          <p:cNvPr id="6" name="Picture 2" descr="https://upload.wikimedia.org/wikipedia/commons/thumb/8/8f/Kernel_Layout.svg/225px-Kernel_Layout.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285" y="4367136"/>
            <a:ext cx="7293429" cy="26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1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997" y="82603"/>
            <a:ext cx="9404723" cy="820911"/>
          </a:xfrm>
        </p:spPr>
        <p:txBody>
          <a:bodyPr>
            <a:normAutofit fontScale="90000"/>
          </a:bodyPr>
          <a:lstStyle/>
          <a:p>
            <a:pPr algn="ctr"/>
            <a:r>
              <a:rPr lang="en-US" b="1" dirty="0"/>
              <a:t>Role of the kernel</a:t>
            </a:r>
            <a:br>
              <a:rPr lang="en-US" b="1" dirty="0"/>
            </a:br>
            <a:endParaRPr lang="en-US" dirty="0"/>
          </a:p>
        </p:txBody>
      </p:sp>
      <p:sp>
        <p:nvSpPr>
          <p:cNvPr id="3" name="Content Placeholder 2"/>
          <p:cNvSpPr>
            <a:spLocks noGrp="1"/>
          </p:cNvSpPr>
          <p:nvPr>
            <p:ph idx="1"/>
          </p:nvPr>
        </p:nvSpPr>
        <p:spPr>
          <a:xfrm>
            <a:off x="228600" y="751115"/>
            <a:ext cx="11723913" cy="5987142"/>
          </a:xfrm>
        </p:spPr>
        <p:txBody>
          <a:bodyPr>
            <a:noAutofit/>
          </a:bodyPr>
          <a:lstStyle/>
          <a:p>
            <a:r>
              <a:rPr lang="en-US" sz="2400" dirty="0">
                <a:latin typeface="Bell MT" panose="02020503060305020303" pitchFamily="18" charset="0"/>
              </a:rPr>
              <a:t>The kernel is the most fundamental part of an operating system. </a:t>
            </a:r>
          </a:p>
          <a:p>
            <a:r>
              <a:rPr lang="en-US" sz="2400" dirty="0">
                <a:latin typeface="Bell MT" panose="02020503060305020303" pitchFamily="18" charset="0"/>
              </a:rPr>
              <a:t>It can be thought of as the program which controls all other programs on the computer.</a:t>
            </a:r>
          </a:p>
          <a:p>
            <a:r>
              <a:rPr lang="en-US" sz="2400" dirty="0">
                <a:latin typeface="Bell MT" panose="02020503060305020303" pitchFamily="18" charset="0"/>
              </a:rPr>
              <a:t> When the computer starts, it goes through some initialization (</a:t>
            </a:r>
            <a:r>
              <a:rPr lang="en-US" sz="2400" dirty="0">
                <a:latin typeface="Bell MT" panose="02020503060305020303" pitchFamily="18" charset="0"/>
                <a:hlinkClick r:id="rId2" tooltip="Booting"/>
              </a:rPr>
              <a:t>booting</a:t>
            </a:r>
            <a:r>
              <a:rPr lang="en-US" sz="2400" dirty="0">
                <a:latin typeface="Bell MT" panose="02020503060305020303" pitchFamily="18" charset="0"/>
              </a:rPr>
              <a:t>) function, such as checking memory. </a:t>
            </a:r>
          </a:p>
          <a:p>
            <a:r>
              <a:rPr lang="en-US" sz="2400" dirty="0">
                <a:latin typeface="Bell MT" panose="02020503060305020303" pitchFamily="18" charset="0"/>
              </a:rPr>
              <a:t>It is responsible</a:t>
            </a:r>
          </a:p>
          <a:p>
            <a:r>
              <a:rPr lang="en-US" sz="2400" dirty="0">
                <a:latin typeface="Bell MT" panose="02020503060305020303" pitchFamily="18" charset="0"/>
              </a:rPr>
              <a:t>It provides services so programs can request the use of the </a:t>
            </a:r>
            <a:r>
              <a:rPr lang="en-US" sz="2400" dirty="0">
                <a:latin typeface="Bell MT" panose="02020503060305020303" pitchFamily="18" charset="0"/>
                <a:hlinkClick r:id="rId3" tooltip="Network card"/>
              </a:rPr>
              <a:t>network card</a:t>
            </a:r>
            <a:r>
              <a:rPr lang="en-US" sz="2400" dirty="0">
                <a:latin typeface="Bell MT" panose="02020503060305020303" pitchFamily="18" charset="0"/>
              </a:rPr>
              <a:t>, the disk or other piece of hardware (the kernel forwards the request to special programs called </a:t>
            </a:r>
            <a:r>
              <a:rPr lang="en-US" sz="2400" dirty="0">
                <a:latin typeface="Bell MT" panose="02020503060305020303" pitchFamily="18" charset="0"/>
                <a:hlinkClick r:id="rId4" tooltip="Device driver"/>
              </a:rPr>
              <a:t>device drivers</a:t>
            </a:r>
            <a:r>
              <a:rPr lang="en-US" sz="2400" dirty="0">
                <a:latin typeface="Bell MT" panose="02020503060305020303" pitchFamily="18" charset="0"/>
              </a:rPr>
              <a:t> which control the hardware), manages the </a:t>
            </a:r>
            <a:r>
              <a:rPr lang="en-US" sz="2400" dirty="0">
                <a:latin typeface="Bell MT" panose="02020503060305020303" pitchFamily="18" charset="0"/>
                <a:hlinkClick r:id="rId5" tooltip="File system"/>
              </a:rPr>
              <a:t>file system</a:t>
            </a:r>
            <a:r>
              <a:rPr lang="en-US" sz="2400" dirty="0">
                <a:latin typeface="Bell MT" panose="02020503060305020303" pitchFamily="18" charset="0"/>
              </a:rPr>
              <a:t> and sets interrupts for the </a:t>
            </a:r>
            <a:r>
              <a:rPr lang="en-US" sz="2400" dirty="0">
                <a:latin typeface="Bell MT" panose="02020503060305020303" pitchFamily="18" charset="0"/>
                <a:hlinkClick r:id="rId6" tooltip="CPU"/>
              </a:rPr>
              <a:t>CPU</a:t>
            </a:r>
            <a:r>
              <a:rPr lang="en-US" sz="2400" dirty="0">
                <a:latin typeface="Bell MT" panose="02020503060305020303" pitchFamily="18" charset="0"/>
              </a:rPr>
              <a:t> to enable </a:t>
            </a:r>
            <a:r>
              <a:rPr lang="en-US" sz="2400" dirty="0">
                <a:latin typeface="Bell MT" panose="02020503060305020303" pitchFamily="18" charset="0"/>
                <a:hlinkClick r:id="rId7" tooltip="Multitasking"/>
              </a:rPr>
              <a:t>multitasking</a:t>
            </a:r>
            <a:r>
              <a:rPr lang="en-US" sz="2400" dirty="0">
                <a:latin typeface="Bell MT" panose="02020503060305020303" pitchFamily="18" charset="0"/>
              </a:rPr>
              <a:t>. </a:t>
            </a:r>
          </a:p>
          <a:p>
            <a:r>
              <a:rPr lang="en-US" sz="2400" dirty="0">
                <a:latin typeface="Bell MT" panose="02020503060305020303" pitchFamily="18" charset="0"/>
              </a:rPr>
              <a:t>Many kernels are also responsible for ensuring that faulty programs do not interfere with the operation of others, by denying access to memory that has not been allocated to them and restricting the amount of CPU time they can consume. </a:t>
            </a:r>
          </a:p>
          <a:p>
            <a:r>
              <a:rPr lang="en-US" sz="2400" dirty="0">
                <a:latin typeface="Bell MT" panose="02020503060305020303" pitchFamily="18" charset="0"/>
              </a:rPr>
              <a:t>It is the heart of the operating system.  for assigning and </a:t>
            </a:r>
            <a:r>
              <a:rPr lang="en-US" sz="2400" dirty="0" err="1">
                <a:latin typeface="Bell MT" panose="02020503060305020303" pitchFamily="18" charset="0"/>
              </a:rPr>
              <a:t>unassigning</a:t>
            </a:r>
            <a:r>
              <a:rPr lang="en-US" sz="2400" dirty="0">
                <a:latin typeface="Bell MT" panose="02020503060305020303" pitchFamily="18" charset="0"/>
              </a:rPr>
              <a:t> memory space which allows software to run. </a:t>
            </a:r>
          </a:p>
        </p:txBody>
      </p:sp>
    </p:spTree>
    <p:extLst>
      <p:ext uri="{BB962C8B-B14F-4D97-AF65-F5344CB8AC3E}">
        <p14:creationId xmlns:p14="http://schemas.microsoft.com/office/powerpoint/2010/main" val="43637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1" y="452718"/>
            <a:ext cx="8200263" cy="799139"/>
          </a:xfrm>
        </p:spPr>
        <p:txBody>
          <a:bodyPr/>
          <a:lstStyle/>
          <a:p>
            <a:pPr algn="ctr"/>
            <a:r>
              <a:rPr lang="en-US" b="1" dirty="0"/>
              <a:t>Monolithic kernel</a:t>
            </a:r>
          </a:p>
        </p:txBody>
      </p:sp>
      <p:sp>
        <p:nvSpPr>
          <p:cNvPr id="4" name="Content Placeholder 2"/>
          <p:cNvSpPr>
            <a:spLocks noGrp="1"/>
          </p:cNvSpPr>
          <p:nvPr>
            <p:ph idx="1"/>
          </p:nvPr>
        </p:nvSpPr>
        <p:spPr/>
        <p:txBody>
          <a:bodyPr>
            <a:normAutofit/>
          </a:bodyPr>
          <a:lstStyle/>
          <a:p>
            <a:r>
              <a:rPr lang="en-US" dirty="0"/>
              <a:t>Monolithic kernel is a single large process running entirely in a single address space. </a:t>
            </a:r>
          </a:p>
          <a:p>
            <a:r>
              <a:rPr lang="en-US" dirty="0"/>
              <a:t>It is a single static binary file. All kernel services exist and execute in the kernel address space. </a:t>
            </a:r>
          </a:p>
          <a:p>
            <a:r>
              <a:rPr lang="en-US" dirty="0"/>
              <a:t>The kernel can invoke functions directly. Examples of monolithic kernel based OSs: Unix, Linux.</a:t>
            </a:r>
          </a:p>
          <a:p>
            <a:endParaRPr lang="en-US" dirty="0"/>
          </a:p>
        </p:txBody>
      </p:sp>
    </p:spTree>
    <p:extLst>
      <p:ext uri="{BB962C8B-B14F-4D97-AF65-F5344CB8AC3E}">
        <p14:creationId xmlns:p14="http://schemas.microsoft.com/office/powerpoint/2010/main" val="204318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Microkernels</a:t>
            </a:r>
          </a:p>
        </p:txBody>
      </p:sp>
      <p:sp>
        <p:nvSpPr>
          <p:cNvPr id="3" name="Content Placeholder 2"/>
          <p:cNvSpPr>
            <a:spLocks noGrp="1"/>
          </p:cNvSpPr>
          <p:nvPr>
            <p:ph idx="1"/>
          </p:nvPr>
        </p:nvSpPr>
        <p:spPr>
          <a:xfrm>
            <a:off x="217714" y="1617489"/>
            <a:ext cx="11800115" cy="4195481"/>
          </a:xfrm>
        </p:spPr>
        <p:txBody>
          <a:bodyPr>
            <a:normAutofit/>
          </a:bodyPr>
          <a:lstStyle/>
          <a:p>
            <a:r>
              <a:rPr lang="en-US" sz="2400" dirty="0"/>
              <a:t>In microkernels, the kernel is broken down into separate processes, known as servers. </a:t>
            </a:r>
          </a:p>
          <a:p>
            <a:r>
              <a:rPr lang="en-US" sz="2400" dirty="0"/>
              <a:t>Some of the servers run in kernel space and some run in user-space.</a:t>
            </a:r>
          </a:p>
          <a:p>
            <a:r>
              <a:rPr lang="en-US" sz="2400" dirty="0"/>
              <a:t> All servers are kept separate and run in different address spaces. Servers invoke "services" from each other by sending messages via IPC (</a:t>
            </a:r>
            <a:r>
              <a:rPr lang="en-US" sz="2400" dirty="0" err="1"/>
              <a:t>Interprocess</a:t>
            </a:r>
            <a:r>
              <a:rPr lang="en-US" sz="2400" dirty="0"/>
              <a:t> Communication).</a:t>
            </a:r>
          </a:p>
          <a:p>
            <a:r>
              <a:rPr lang="en-US" sz="2400" dirty="0"/>
              <a:t> This separation has the advantage that if one server fails, other servers can still work efficiently.</a:t>
            </a:r>
          </a:p>
          <a:p>
            <a:r>
              <a:rPr lang="en-US" sz="2400" dirty="0"/>
              <a:t> Examples of microkernel based OSs: Mac OS X and Windows NT</a:t>
            </a:r>
          </a:p>
          <a:p>
            <a:endParaRPr lang="en-US" sz="2400" dirty="0"/>
          </a:p>
        </p:txBody>
      </p:sp>
    </p:spTree>
    <p:extLst>
      <p:ext uri="{BB962C8B-B14F-4D97-AF65-F5344CB8AC3E}">
        <p14:creationId xmlns:p14="http://schemas.microsoft.com/office/powerpoint/2010/main" val="82666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Linux Boot Process</a:t>
            </a:r>
            <a:endParaRPr lang="en-US"/>
          </a:p>
        </p:txBody>
      </p:sp>
      <p:sp>
        <p:nvSpPr>
          <p:cNvPr id="3" name="Content Placeholder 2"/>
          <p:cNvSpPr>
            <a:spLocks noGrp="1"/>
          </p:cNvSpPr>
          <p:nvPr>
            <p:ph idx="1"/>
          </p:nvPr>
        </p:nvSpPr>
        <p:spPr>
          <a:xfrm>
            <a:off x="381000" y="1853248"/>
            <a:ext cx="11811000" cy="2779032"/>
          </a:xfrm>
        </p:spPr>
        <p:txBody>
          <a:bodyPr>
            <a:noAutofit/>
          </a:bodyPr>
          <a:lstStyle/>
          <a:p>
            <a:r>
              <a:rPr lang="en-US" sz="2800" dirty="0"/>
              <a:t>Press the power button on your system, and after few moments you see the Linux login prompt.</a:t>
            </a:r>
          </a:p>
          <a:p>
            <a:r>
              <a:rPr lang="en-US" sz="2800" dirty="0"/>
              <a:t>Have you ever wondered what happens behind the scenes from the time you press the power button until the Linux login prompt appears?</a:t>
            </a:r>
          </a:p>
          <a:p>
            <a:r>
              <a:rPr lang="en-US" sz="2800" dirty="0"/>
              <a:t>The following are the 6 high level stages of a typical Linux boot process.</a:t>
            </a:r>
            <a:br>
              <a:rPr lang="en-US" sz="2800" dirty="0"/>
            </a:br>
            <a:endParaRPr lang="en-US" sz="2800" dirty="0"/>
          </a:p>
        </p:txBody>
      </p:sp>
    </p:spTree>
    <p:extLst>
      <p:ext uri="{BB962C8B-B14F-4D97-AF65-F5344CB8AC3E}">
        <p14:creationId xmlns:p14="http://schemas.microsoft.com/office/powerpoint/2010/main" val="382357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static.thegeekstuff.com/wp-content/uploads/2011/02/linux-boot-proces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85" y="242434"/>
            <a:ext cx="11865429" cy="6373132"/>
          </a:xfrm>
          <a:prstGeom prst="rect">
            <a:avLst/>
          </a:prstGeom>
          <a:noFill/>
          <a:ln>
            <a:noFill/>
          </a:ln>
        </p:spPr>
      </p:pic>
    </p:spTree>
    <p:extLst>
      <p:ext uri="{BB962C8B-B14F-4D97-AF65-F5344CB8AC3E}">
        <p14:creationId xmlns:p14="http://schemas.microsoft.com/office/powerpoint/2010/main" val="114528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BIOS</a:t>
            </a:r>
            <a:br>
              <a:rPr lang="en-US" dirty="0"/>
            </a:br>
            <a:endParaRPr lang="en-US" dirty="0"/>
          </a:p>
        </p:txBody>
      </p:sp>
      <p:sp>
        <p:nvSpPr>
          <p:cNvPr id="3" name="Content Placeholder 2"/>
          <p:cNvSpPr>
            <a:spLocks noGrp="1"/>
          </p:cNvSpPr>
          <p:nvPr>
            <p:ph idx="1"/>
          </p:nvPr>
        </p:nvSpPr>
        <p:spPr>
          <a:xfrm>
            <a:off x="314793" y="1288419"/>
            <a:ext cx="11632368" cy="5157351"/>
          </a:xfrm>
        </p:spPr>
        <p:txBody>
          <a:bodyPr>
            <a:noAutofit/>
          </a:bodyPr>
          <a:lstStyle/>
          <a:p>
            <a:r>
              <a:rPr lang="en-US" sz="2800" dirty="0"/>
              <a:t>BIOS stands for Basic </a:t>
            </a:r>
            <a:r>
              <a:rPr lang="en-US" sz="2800" dirty="0" err="1"/>
              <a:t>Input/Output</a:t>
            </a:r>
            <a:r>
              <a:rPr lang="en-US" sz="2800" dirty="0"/>
              <a:t> System</a:t>
            </a:r>
          </a:p>
          <a:p>
            <a:pPr lvl="0"/>
            <a:r>
              <a:rPr lang="en-US" sz="2800" dirty="0"/>
              <a:t>Performs some system integrity checks</a:t>
            </a:r>
          </a:p>
          <a:p>
            <a:pPr lvl="0"/>
            <a:r>
              <a:rPr lang="en-US" sz="2800" dirty="0"/>
              <a:t>Searches, loads, and executes the boot loader program.</a:t>
            </a:r>
          </a:p>
          <a:p>
            <a:pPr lvl="0"/>
            <a:r>
              <a:rPr lang="en-US" sz="2800" dirty="0"/>
              <a:t>It looks for boot loader in floppy, </a:t>
            </a:r>
            <a:r>
              <a:rPr lang="en-US" sz="2800" dirty="0" err="1"/>
              <a:t>cd-rom</a:t>
            </a:r>
            <a:r>
              <a:rPr lang="en-US" sz="2800" dirty="0"/>
              <a:t>, or hard drive.</a:t>
            </a:r>
          </a:p>
          <a:p>
            <a:pPr lvl="0"/>
            <a:endParaRPr lang="en-US" sz="2800" dirty="0"/>
          </a:p>
          <a:p>
            <a:pPr lvl="0"/>
            <a:r>
              <a:rPr lang="en-US" sz="2800" dirty="0"/>
              <a:t>Once the boot loader program is detected and loaded into the memory, BIOS gives the control to it.</a:t>
            </a:r>
          </a:p>
          <a:p>
            <a:pPr lvl="0"/>
            <a:r>
              <a:rPr lang="en-US" sz="2800" dirty="0"/>
              <a:t>So, in simple terms BIOS loads and executes the MBR boot loader.</a:t>
            </a:r>
          </a:p>
          <a:p>
            <a:endParaRPr lang="en-US" sz="2800" dirty="0"/>
          </a:p>
        </p:txBody>
      </p:sp>
    </p:spTree>
    <p:extLst>
      <p:ext uri="{BB962C8B-B14F-4D97-AF65-F5344CB8AC3E}">
        <p14:creationId xmlns:p14="http://schemas.microsoft.com/office/powerpoint/2010/main" val="1007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1789</Words>
  <Application>Microsoft Office PowerPoint</Application>
  <PresentationFormat>Widescreen</PresentationFormat>
  <Paragraphs>130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Bell MT</vt:lpstr>
      <vt:lpstr>Calibri</vt:lpstr>
      <vt:lpstr>Calibri Light</vt:lpstr>
      <vt:lpstr>Office Theme</vt:lpstr>
      <vt:lpstr>Linux Boot Process</vt:lpstr>
      <vt:lpstr>Types of Kernel</vt:lpstr>
      <vt:lpstr>Kernel</vt:lpstr>
      <vt:lpstr>Role of the kernel </vt:lpstr>
      <vt:lpstr>Monolithic kernel</vt:lpstr>
      <vt:lpstr>Microkernels</vt:lpstr>
      <vt:lpstr>Linux Boot Process</vt:lpstr>
      <vt:lpstr>PowerPoint Presentation</vt:lpstr>
      <vt:lpstr>BIOS </vt:lpstr>
      <vt:lpstr> MBR</vt:lpstr>
      <vt:lpstr>GRUB </vt:lpstr>
      <vt:lpstr>Kernel </vt:lpstr>
      <vt:lpstr>Init </vt:lpstr>
      <vt:lpstr>Runlevel programs </vt:lpstr>
      <vt:lpstr>Runlevels</vt:lpstr>
      <vt:lpstr>PowerPoint Presentation</vt:lpstr>
      <vt:lpstr>Boot Strapping</vt:lpstr>
      <vt:lpstr>Boot Strapping</vt:lpstr>
      <vt:lpstr>Shutdown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Diptee</dc:creator>
  <cp:lastModifiedBy>Tejas Dhakad</cp:lastModifiedBy>
  <cp:revision>25</cp:revision>
  <dcterms:created xsi:type="dcterms:W3CDTF">2018-07-22T16:48:47Z</dcterms:created>
  <dcterms:modified xsi:type="dcterms:W3CDTF">2018-09-02T08:59:46Z</dcterms:modified>
</cp:coreProperties>
</file>