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25F90-E96A-4785-A561-4188CD29E1C0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7E018-6D3A-40DE-BA47-766AFB16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55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7E018-6D3A-40DE-BA47-766AFB16CF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6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CA40-E913-4FB2-8AF3-E8BE64781E4E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65F1-F4F6-4AF3-8807-6080EE65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8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CA40-E913-4FB2-8AF3-E8BE64781E4E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65F1-F4F6-4AF3-8807-6080EE65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CA40-E913-4FB2-8AF3-E8BE64781E4E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65F1-F4F6-4AF3-8807-6080EE65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6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CA40-E913-4FB2-8AF3-E8BE64781E4E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65F1-F4F6-4AF3-8807-6080EE65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1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CA40-E913-4FB2-8AF3-E8BE64781E4E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65F1-F4F6-4AF3-8807-6080EE65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7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CA40-E913-4FB2-8AF3-E8BE64781E4E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65F1-F4F6-4AF3-8807-6080EE65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9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CA40-E913-4FB2-8AF3-E8BE64781E4E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65F1-F4F6-4AF3-8807-6080EE65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7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CA40-E913-4FB2-8AF3-E8BE64781E4E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65F1-F4F6-4AF3-8807-6080EE65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2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CA40-E913-4FB2-8AF3-E8BE64781E4E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65F1-F4F6-4AF3-8807-6080EE65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5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CA40-E913-4FB2-8AF3-E8BE64781E4E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65F1-F4F6-4AF3-8807-6080EE65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4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CA40-E913-4FB2-8AF3-E8BE64781E4E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65F1-F4F6-4AF3-8807-6080EE65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3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4CA40-E913-4FB2-8AF3-E8BE64781E4E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C65F1-F4F6-4AF3-8807-6080EE65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0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System Calls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4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057" y="87085"/>
            <a:ext cx="10515600" cy="71097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Services Provided by System Calls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14" y="798058"/>
            <a:ext cx="11800114" cy="6059941"/>
          </a:xfrm>
        </p:spPr>
        <p:txBody>
          <a:bodyPr>
            <a:normAutofit/>
          </a:bodyPr>
          <a:lstStyle/>
          <a:p>
            <a:r>
              <a:rPr lang="en-US" dirty="0" smtClean="0"/>
              <a:t>Process creation and management</a:t>
            </a:r>
          </a:p>
          <a:p>
            <a:r>
              <a:rPr lang="en-US" dirty="0" smtClean="0"/>
              <a:t>Main memory management</a:t>
            </a:r>
          </a:p>
          <a:p>
            <a:r>
              <a:rPr lang="en-US" dirty="0" smtClean="0"/>
              <a:t>File Access, Directory and File system management</a:t>
            </a:r>
          </a:p>
          <a:p>
            <a:r>
              <a:rPr lang="en-US" dirty="0" smtClean="0"/>
              <a:t>Device handling(I/O)</a:t>
            </a:r>
          </a:p>
          <a:p>
            <a:r>
              <a:rPr lang="en-US" dirty="0" smtClean="0"/>
              <a:t>Protection</a:t>
            </a:r>
          </a:p>
          <a:p>
            <a:r>
              <a:rPr lang="en-US" dirty="0" smtClean="0"/>
              <a:t>Networking, etc.</a:t>
            </a:r>
          </a:p>
          <a:p>
            <a:r>
              <a:rPr lang="en-US" b="1" dirty="0" smtClean="0"/>
              <a:t>Types of System Calls :</a:t>
            </a:r>
            <a:r>
              <a:rPr lang="en-US" dirty="0" smtClean="0"/>
              <a:t> There are 5 different categories of system calls –</a:t>
            </a:r>
          </a:p>
          <a:p>
            <a:pPr lvl="1"/>
            <a:r>
              <a:rPr lang="en-US" dirty="0" smtClean="0"/>
              <a:t>Process </a:t>
            </a:r>
            <a:r>
              <a:rPr lang="en-US" dirty="0" smtClean="0"/>
              <a:t>control</a:t>
            </a:r>
          </a:p>
          <a:p>
            <a:pPr lvl="1"/>
            <a:r>
              <a:rPr lang="en-US" dirty="0" smtClean="0"/>
              <a:t>File management</a:t>
            </a:r>
            <a:endParaRPr lang="en-US" dirty="0" smtClean="0"/>
          </a:p>
          <a:p>
            <a:pPr lvl="1"/>
            <a:r>
              <a:rPr lang="en-US" dirty="0" smtClean="0"/>
              <a:t>Device management</a:t>
            </a:r>
          </a:p>
          <a:p>
            <a:pPr lvl="1"/>
            <a:r>
              <a:rPr lang="en-US" dirty="0" smtClean="0"/>
              <a:t>Information maintenance</a:t>
            </a:r>
          </a:p>
          <a:p>
            <a:pPr lvl="1"/>
            <a:r>
              <a:rPr lang="en-US" dirty="0" smtClean="0"/>
              <a:t>Communication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2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0"/>
            <a:ext cx="4996543" cy="54428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Types of system calls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4" y="544286"/>
            <a:ext cx="4996543" cy="6400800"/>
          </a:xfrm>
        </p:spPr>
        <p:txBody>
          <a:bodyPr>
            <a:noAutofit/>
          </a:bodyPr>
          <a:lstStyle/>
          <a:p>
            <a:r>
              <a:rPr lang="en-US" sz="2400" b="1" dirty="0"/>
              <a:t>Process control</a:t>
            </a:r>
          </a:p>
          <a:p>
            <a:pPr marL="0" indent="0">
              <a:buNone/>
            </a:pPr>
            <a:r>
              <a:rPr lang="en-US" sz="2400" dirty="0"/>
              <a:t>◦ end, abort</a:t>
            </a:r>
          </a:p>
          <a:p>
            <a:pPr marL="0" indent="0">
              <a:buNone/>
            </a:pPr>
            <a:r>
              <a:rPr lang="en-US" sz="2400" dirty="0" smtClean="0"/>
              <a:t>◦ load, execute</a:t>
            </a:r>
          </a:p>
          <a:p>
            <a:pPr marL="0" indent="0">
              <a:buNone/>
            </a:pPr>
            <a:r>
              <a:rPr lang="en-US" sz="2400" dirty="0" smtClean="0"/>
              <a:t>◦ </a:t>
            </a:r>
            <a:r>
              <a:rPr lang="en-US" sz="2400" dirty="0"/>
              <a:t>create process, terminate process</a:t>
            </a:r>
          </a:p>
          <a:p>
            <a:pPr marL="0" indent="0">
              <a:buNone/>
            </a:pPr>
            <a:r>
              <a:rPr lang="en-US" sz="2400" dirty="0"/>
              <a:t>◦ get process attributes, set process attributes</a:t>
            </a:r>
          </a:p>
          <a:p>
            <a:pPr marL="0" indent="0">
              <a:buNone/>
            </a:pPr>
            <a:r>
              <a:rPr lang="en-US" sz="2400" dirty="0"/>
              <a:t>◦ wait for time</a:t>
            </a:r>
          </a:p>
          <a:p>
            <a:pPr marL="0" indent="0">
              <a:buNone/>
            </a:pPr>
            <a:r>
              <a:rPr lang="en-US" sz="2400" dirty="0"/>
              <a:t>◦ wait event, signal event</a:t>
            </a:r>
          </a:p>
          <a:p>
            <a:pPr marL="0" indent="0">
              <a:buNone/>
            </a:pPr>
            <a:r>
              <a:rPr lang="en-US" sz="2400" dirty="0"/>
              <a:t>◦ allocate and free memory</a:t>
            </a:r>
          </a:p>
          <a:p>
            <a:pPr marL="0" indent="0">
              <a:buNone/>
            </a:pPr>
            <a:r>
              <a:rPr lang="en-US" sz="2400" b="1" dirty="0"/>
              <a:t>• File management</a:t>
            </a:r>
          </a:p>
          <a:p>
            <a:pPr marL="0" indent="0">
              <a:buNone/>
            </a:pPr>
            <a:r>
              <a:rPr lang="en-US" sz="2400" dirty="0"/>
              <a:t>◦ create file, delete file</a:t>
            </a:r>
          </a:p>
          <a:p>
            <a:pPr marL="0" indent="0">
              <a:buNone/>
            </a:pPr>
            <a:r>
              <a:rPr lang="en-US" sz="2400" dirty="0"/>
              <a:t>◦ open, close</a:t>
            </a:r>
          </a:p>
          <a:p>
            <a:pPr marL="0" indent="0">
              <a:buNone/>
            </a:pPr>
            <a:r>
              <a:rPr lang="en-US" sz="2400" dirty="0"/>
              <a:t>◦ read, </a:t>
            </a:r>
            <a:r>
              <a:rPr lang="en-US" sz="2400" dirty="0" smtClean="0"/>
              <a:t>write</a:t>
            </a:r>
          </a:p>
          <a:p>
            <a:pPr marL="0" indent="0">
              <a:buNone/>
            </a:pPr>
            <a:r>
              <a:rPr lang="en-US" sz="2400" dirty="0" smtClean="0"/>
              <a:t>◦ </a:t>
            </a:r>
            <a:r>
              <a:rPr lang="en-US" sz="2400" dirty="0"/>
              <a:t>get file attributes, set file </a:t>
            </a:r>
            <a:r>
              <a:rPr lang="en-US" sz="2400" dirty="0" smtClean="0"/>
              <a:t>attributes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763986" y="544286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• Device management</a:t>
            </a:r>
          </a:p>
          <a:p>
            <a:r>
              <a:rPr lang="en-US" sz="2400" dirty="0" smtClean="0"/>
              <a:t>◦ request device, release device</a:t>
            </a:r>
          </a:p>
          <a:p>
            <a:r>
              <a:rPr lang="en-US" sz="2400" dirty="0" smtClean="0"/>
              <a:t>◦ read, write</a:t>
            </a:r>
          </a:p>
          <a:p>
            <a:r>
              <a:rPr lang="fr-FR" sz="2400" dirty="0" smtClean="0"/>
              <a:t>◦ </a:t>
            </a:r>
            <a:r>
              <a:rPr lang="fr-FR" sz="2400" dirty="0" err="1" smtClean="0"/>
              <a:t>get</a:t>
            </a:r>
            <a:r>
              <a:rPr lang="fr-FR" sz="2400" dirty="0" smtClean="0"/>
              <a:t> </a:t>
            </a:r>
            <a:r>
              <a:rPr lang="fr-FR" sz="2400" dirty="0" err="1" smtClean="0"/>
              <a:t>device</a:t>
            </a:r>
            <a:r>
              <a:rPr lang="fr-FR" sz="2400" dirty="0" smtClean="0"/>
              <a:t> </a:t>
            </a:r>
            <a:r>
              <a:rPr lang="fr-FR" sz="2400" dirty="0" err="1" smtClean="0"/>
              <a:t>attributes</a:t>
            </a:r>
            <a:r>
              <a:rPr lang="fr-FR" sz="2400" dirty="0" smtClean="0"/>
              <a:t>, set </a:t>
            </a:r>
            <a:r>
              <a:rPr lang="fr-FR" sz="2400" dirty="0" err="1" smtClean="0"/>
              <a:t>device</a:t>
            </a:r>
            <a:r>
              <a:rPr lang="fr-FR" sz="2400" dirty="0" smtClean="0"/>
              <a:t> </a:t>
            </a:r>
            <a:r>
              <a:rPr lang="fr-FR" sz="2400" dirty="0" err="1" smtClean="0"/>
              <a:t>attributes</a:t>
            </a:r>
            <a:endParaRPr lang="fr-FR" sz="2400" dirty="0" smtClean="0"/>
          </a:p>
          <a:p>
            <a:r>
              <a:rPr lang="en-US" sz="2400" dirty="0" smtClean="0"/>
              <a:t>◦ logically attach or detach devices</a:t>
            </a:r>
          </a:p>
          <a:p>
            <a:r>
              <a:rPr lang="en-US" sz="2400" dirty="0" smtClean="0"/>
              <a:t>• </a:t>
            </a:r>
            <a:r>
              <a:rPr lang="en-US" sz="2400" b="1" dirty="0" smtClean="0"/>
              <a:t>Information maintenance</a:t>
            </a:r>
          </a:p>
          <a:p>
            <a:r>
              <a:rPr lang="en-US" sz="2400" dirty="0" smtClean="0"/>
              <a:t>◦ get time or date, set time or date</a:t>
            </a:r>
          </a:p>
          <a:p>
            <a:r>
              <a:rPr lang="en-US" sz="2400" dirty="0" smtClean="0"/>
              <a:t>◦ get system data, set system data</a:t>
            </a:r>
          </a:p>
          <a:p>
            <a:r>
              <a:rPr lang="en-US" sz="2400" dirty="0" smtClean="0"/>
              <a:t>◦ get process, file, or device attributes</a:t>
            </a:r>
          </a:p>
          <a:p>
            <a:r>
              <a:rPr lang="en-US" sz="2400" dirty="0" smtClean="0"/>
              <a:t>◦ set process, file, or device attributes</a:t>
            </a:r>
          </a:p>
          <a:p>
            <a:r>
              <a:rPr lang="en-US" sz="2400" b="1" dirty="0" smtClean="0"/>
              <a:t>• Communications</a:t>
            </a:r>
          </a:p>
          <a:p>
            <a:r>
              <a:rPr lang="en-US" sz="2400" dirty="0" smtClean="0"/>
              <a:t>◦ create, delete communication connection</a:t>
            </a:r>
          </a:p>
          <a:p>
            <a:r>
              <a:rPr lang="en-US" sz="2400" dirty="0" smtClean="0"/>
              <a:t>◦ send, receive messages</a:t>
            </a:r>
          </a:p>
          <a:p>
            <a:r>
              <a:rPr lang="en-US" sz="2400" dirty="0" smtClean="0"/>
              <a:t>◦ transfer status information</a:t>
            </a:r>
          </a:p>
          <a:p>
            <a:r>
              <a:rPr lang="en-US" sz="2400" dirty="0" smtClean="0"/>
              <a:t>◦ attach or detach remote devices</a:t>
            </a:r>
          </a:p>
        </p:txBody>
      </p:sp>
    </p:spTree>
    <p:extLst>
      <p:ext uri="{BB962C8B-B14F-4D97-AF65-F5344CB8AC3E}">
        <p14:creationId xmlns:p14="http://schemas.microsoft.com/office/powerpoint/2010/main" val="102217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229" y="130630"/>
            <a:ext cx="11571514" cy="672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8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User and Operating-System </a:t>
            </a:r>
            <a:r>
              <a:rPr lang="en-US" sz="3200" b="1" dirty="0" smtClean="0"/>
              <a:t>Interface-</a:t>
            </a:r>
            <a:r>
              <a:rPr lang="en-US" sz="3200" b="1" dirty="0"/>
              <a:t>Command Interpreters</a:t>
            </a:r>
            <a:br>
              <a:rPr lang="en-US" sz="3200" b="1" dirty="0"/>
            </a:b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" y="1251445"/>
            <a:ext cx="11767457" cy="548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/>
              <a:t>User and Operating-System </a:t>
            </a:r>
            <a:r>
              <a:rPr lang="en-US" sz="3200" b="1" dirty="0" smtClean="0"/>
              <a:t>Interface-</a:t>
            </a:r>
            <a:br>
              <a:rPr lang="en-US" sz="3200" b="1" dirty="0" smtClean="0"/>
            </a:br>
            <a:r>
              <a:rPr lang="en-US" sz="3200" b="1" dirty="0" smtClean="0"/>
              <a:t>Graphical </a:t>
            </a:r>
            <a:r>
              <a:rPr lang="en-US" sz="3200" b="1" dirty="0" smtClean="0"/>
              <a:t>User Interfaces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285" y="1624865"/>
            <a:ext cx="5283201" cy="455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2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System calls </a:t>
            </a:r>
            <a:r>
              <a:rPr lang="en-US" dirty="0"/>
              <a:t>provide an interface to the services made available by an </a:t>
            </a:r>
            <a:r>
              <a:rPr lang="en-US" dirty="0" smtClean="0"/>
              <a:t>operating </a:t>
            </a:r>
            <a:r>
              <a:rPr lang="en-US" dirty="0" smtClean="0"/>
              <a:t>system</a:t>
            </a:r>
            <a:endParaRPr lang="en-US" dirty="0" smtClean="0"/>
          </a:p>
          <a:p>
            <a:r>
              <a:rPr lang="en-US" dirty="0"/>
              <a:t>let’s first use an example to illustrate how system calls are used: writing </a:t>
            </a:r>
            <a:r>
              <a:rPr lang="en-US" dirty="0" smtClean="0"/>
              <a:t>a simple </a:t>
            </a:r>
            <a:r>
              <a:rPr lang="en-US" dirty="0"/>
              <a:t>program to read data from one file and copy them to another file. </a:t>
            </a:r>
            <a:r>
              <a:rPr lang="en-US" dirty="0" smtClean="0"/>
              <a:t>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156" y="181881"/>
            <a:ext cx="11687330" cy="639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6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185" y="217715"/>
            <a:ext cx="10515600" cy="62388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API-Application Program Interface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6" y="990600"/>
            <a:ext cx="11767458" cy="5714999"/>
          </a:xfrm>
        </p:spPr>
        <p:txBody>
          <a:bodyPr/>
          <a:lstStyle/>
          <a:p>
            <a:r>
              <a:rPr lang="en-US" dirty="0" smtClean="0"/>
              <a:t>The computer </a:t>
            </a:r>
            <a:r>
              <a:rPr lang="en-US" dirty="0" smtClean="0"/>
              <a:t>program makes a system call when it makes a request to the operating system’s kernel. </a:t>
            </a:r>
            <a:endParaRPr lang="en-US" dirty="0" smtClean="0"/>
          </a:p>
          <a:p>
            <a:r>
              <a:rPr lang="en-US" dirty="0" smtClean="0"/>
              <a:t>System </a:t>
            </a:r>
            <a:r>
              <a:rPr lang="en-US" dirty="0" smtClean="0"/>
              <a:t>call </a:t>
            </a:r>
            <a:r>
              <a:rPr lang="en-US" b="1" dirty="0" smtClean="0"/>
              <a:t>provides</a:t>
            </a:r>
            <a:r>
              <a:rPr lang="en-US" dirty="0" smtClean="0"/>
              <a:t> the services of the operating system to the user programs via Application Program Interface(API).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provides an interface between a process and operating system to allow user-level processes to request services of the operating system. </a:t>
            </a:r>
            <a:endParaRPr lang="en-US" dirty="0" smtClean="0"/>
          </a:p>
          <a:p>
            <a:r>
              <a:rPr lang="en-US" dirty="0" smtClean="0"/>
              <a:t>System </a:t>
            </a:r>
            <a:r>
              <a:rPr lang="en-US" dirty="0" smtClean="0"/>
              <a:t>calls are the only entry points into the kernel system.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 smtClean="0"/>
              <a:t>programs needing resources must use system calls.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0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971" y="87086"/>
            <a:ext cx="11887200" cy="656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7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830" y="264660"/>
            <a:ext cx="10842170" cy="619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4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57" y="152400"/>
            <a:ext cx="10515600" cy="710974"/>
          </a:xfrm>
        </p:spPr>
        <p:txBody>
          <a:bodyPr/>
          <a:lstStyle/>
          <a:p>
            <a:pPr algn="ctr"/>
            <a:r>
              <a:rPr lang="en-US" b="1" dirty="0" smtClean="0"/>
              <a:t>System Call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146403"/>
            <a:ext cx="11963400" cy="4351338"/>
          </a:xfrm>
        </p:spPr>
        <p:txBody>
          <a:bodyPr>
            <a:normAutofit/>
          </a:bodyPr>
          <a:lstStyle/>
          <a:p>
            <a:r>
              <a:rPr lang="en-US" dirty="0"/>
              <a:t>The caller need know nothing about how the system call is </a:t>
            </a:r>
            <a:r>
              <a:rPr lang="en-US" dirty="0" smtClean="0"/>
              <a:t>implemented or </a:t>
            </a:r>
            <a:r>
              <a:rPr lang="en-US" dirty="0"/>
              <a:t>what it does during execution.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Rather</a:t>
            </a:r>
            <a:r>
              <a:rPr lang="en-US" dirty="0"/>
              <a:t>, the caller need only obey the API </a:t>
            </a:r>
            <a:r>
              <a:rPr lang="en-US" dirty="0" smtClean="0"/>
              <a:t>and understand </a:t>
            </a:r>
            <a:r>
              <a:rPr lang="en-US" dirty="0"/>
              <a:t>what the operating system will do as a result of the execution </a:t>
            </a:r>
            <a:r>
              <a:rPr lang="en-US" dirty="0" smtClean="0"/>
              <a:t>of that </a:t>
            </a:r>
            <a:r>
              <a:rPr lang="en-US" dirty="0"/>
              <a:t>system call.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most of the details of the operating-system </a:t>
            </a:r>
            <a:r>
              <a:rPr lang="en-US" dirty="0" smtClean="0"/>
              <a:t>interface are </a:t>
            </a:r>
            <a:r>
              <a:rPr lang="en-US" dirty="0"/>
              <a:t>hidden from the programmer by the API and are managed by the </a:t>
            </a:r>
            <a:r>
              <a:rPr lang="en-US" dirty="0" smtClean="0"/>
              <a:t>run-time support </a:t>
            </a:r>
            <a:r>
              <a:rPr lang="en-US" dirty="0"/>
              <a:t>library.</a:t>
            </a:r>
          </a:p>
        </p:txBody>
      </p:sp>
    </p:spTree>
    <p:extLst>
      <p:ext uri="{BB962C8B-B14F-4D97-AF65-F5344CB8AC3E}">
        <p14:creationId xmlns:p14="http://schemas.microsoft.com/office/powerpoint/2010/main" val="32418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426</Words>
  <Application>Microsoft Office PowerPoint</Application>
  <PresentationFormat>Widescreen</PresentationFormat>
  <Paragraphs>61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System Calls</vt:lpstr>
      <vt:lpstr>User and Operating-System Interface-Command Interpreters </vt:lpstr>
      <vt:lpstr>User and Operating-System Interface- Graphical User Interfaces </vt:lpstr>
      <vt:lpstr>System calls</vt:lpstr>
      <vt:lpstr>PowerPoint Presentation</vt:lpstr>
      <vt:lpstr>API-Application Program Interface</vt:lpstr>
      <vt:lpstr>PowerPoint Presentation</vt:lpstr>
      <vt:lpstr>PowerPoint Presentation</vt:lpstr>
      <vt:lpstr>System Call</vt:lpstr>
      <vt:lpstr>Services Provided by System Calls </vt:lpstr>
      <vt:lpstr>Types of system calls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Diptee</dc:creator>
  <cp:lastModifiedBy>Diptee</cp:lastModifiedBy>
  <cp:revision>9</cp:revision>
  <dcterms:created xsi:type="dcterms:W3CDTF">2018-08-02T15:31:35Z</dcterms:created>
  <dcterms:modified xsi:type="dcterms:W3CDTF">2018-08-03T06:54:12Z</dcterms:modified>
</cp:coreProperties>
</file>