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64"/>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2" r:id="rId26"/>
    <p:sldId id="281" r:id="rId27"/>
    <p:sldId id="283" r:id="rId28"/>
    <p:sldId id="284" r:id="rId29"/>
    <p:sldId id="285" r:id="rId30"/>
    <p:sldId id="286" r:id="rId31"/>
    <p:sldId id="287" r:id="rId32"/>
    <p:sldId id="290" r:id="rId33"/>
    <p:sldId id="288" r:id="rId34"/>
    <p:sldId id="289"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85" r:id="rId48"/>
    <p:sldId id="365" r:id="rId49"/>
    <p:sldId id="366" r:id="rId50"/>
    <p:sldId id="367" r:id="rId51"/>
    <p:sldId id="368" r:id="rId52"/>
    <p:sldId id="369" r:id="rId53"/>
    <p:sldId id="376" r:id="rId54"/>
    <p:sldId id="377" r:id="rId55"/>
    <p:sldId id="370" r:id="rId56"/>
    <p:sldId id="371" r:id="rId57"/>
    <p:sldId id="372" r:id="rId58"/>
    <p:sldId id="373" r:id="rId59"/>
    <p:sldId id="374" r:id="rId60"/>
    <p:sldId id="375" r:id="rId61"/>
    <p:sldId id="378" r:id="rId62"/>
    <p:sldId id="379"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28" autoAdjust="0"/>
    <p:restoredTop sz="94660"/>
  </p:normalViewPr>
  <p:slideViewPr>
    <p:cSldViewPr snapToGrid="0">
      <p:cViewPr varScale="1">
        <p:scale>
          <a:sx n="59" d="100"/>
          <a:sy n="59" d="100"/>
        </p:scale>
        <p:origin x="12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446811-96BA-4577-BDF1-72DB0B0D8102}" type="datetimeFigureOut">
              <a:rPr lang="en-US" smtClean="0"/>
              <a:t>11/22/2023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A715E7-D616-49E0-B640-F83AEC8AD2C1}" type="slidenum">
              <a:rPr lang="en-US" smtClean="0"/>
              <a:t>‹#›</a:t>
            </a:fld>
            <a:endParaRPr lang="en-US"/>
          </a:p>
        </p:txBody>
      </p:sp>
    </p:spTree>
    <p:extLst>
      <p:ext uri="{BB962C8B-B14F-4D97-AF65-F5344CB8AC3E}">
        <p14:creationId xmlns:p14="http://schemas.microsoft.com/office/powerpoint/2010/main" val="707799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FBFC083-5287-49C0-970B-B5FEA709C6BD}"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2D4BB5-22DC-4BA0-9F06-E56346709114}" type="slidenum">
              <a:rPr lang="en-IN" smtClean="0"/>
              <a:t>‹#›</a:t>
            </a:fld>
            <a:endParaRPr lang="en-IN"/>
          </a:p>
        </p:txBody>
      </p:sp>
    </p:spTree>
    <p:extLst>
      <p:ext uri="{BB962C8B-B14F-4D97-AF65-F5344CB8AC3E}">
        <p14:creationId xmlns:p14="http://schemas.microsoft.com/office/powerpoint/2010/main" val="4283838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BFC083-5287-49C0-970B-B5FEA709C6BD}"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2D4BB5-22DC-4BA0-9F06-E56346709114}" type="slidenum">
              <a:rPr lang="en-IN" smtClean="0"/>
              <a:t>‹#›</a:t>
            </a:fld>
            <a:endParaRPr lang="en-IN"/>
          </a:p>
        </p:txBody>
      </p:sp>
    </p:spTree>
    <p:extLst>
      <p:ext uri="{BB962C8B-B14F-4D97-AF65-F5344CB8AC3E}">
        <p14:creationId xmlns:p14="http://schemas.microsoft.com/office/powerpoint/2010/main" val="3129663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BFC083-5287-49C0-970B-B5FEA709C6BD}"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2D4BB5-22DC-4BA0-9F06-E56346709114}" type="slidenum">
              <a:rPr lang="en-IN" smtClean="0"/>
              <a:t>‹#›</a:t>
            </a:fld>
            <a:endParaRPr lang="en-IN"/>
          </a:p>
        </p:txBody>
      </p:sp>
    </p:spTree>
    <p:extLst>
      <p:ext uri="{BB962C8B-B14F-4D97-AF65-F5344CB8AC3E}">
        <p14:creationId xmlns:p14="http://schemas.microsoft.com/office/powerpoint/2010/main" val="752308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BFC083-5287-49C0-970B-B5FEA709C6BD}"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2D4BB5-22DC-4BA0-9F06-E56346709114}" type="slidenum">
              <a:rPr lang="en-IN" smtClean="0"/>
              <a:t>‹#›</a:t>
            </a:fld>
            <a:endParaRPr lang="en-IN"/>
          </a:p>
        </p:txBody>
      </p:sp>
    </p:spTree>
    <p:extLst>
      <p:ext uri="{BB962C8B-B14F-4D97-AF65-F5344CB8AC3E}">
        <p14:creationId xmlns:p14="http://schemas.microsoft.com/office/powerpoint/2010/main" val="1124710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BFC083-5287-49C0-970B-B5FEA709C6BD}"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2D4BB5-22DC-4BA0-9F06-E56346709114}" type="slidenum">
              <a:rPr lang="en-IN" smtClean="0"/>
              <a:t>‹#›</a:t>
            </a:fld>
            <a:endParaRPr lang="en-IN"/>
          </a:p>
        </p:txBody>
      </p:sp>
    </p:spTree>
    <p:extLst>
      <p:ext uri="{BB962C8B-B14F-4D97-AF65-F5344CB8AC3E}">
        <p14:creationId xmlns:p14="http://schemas.microsoft.com/office/powerpoint/2010/main" val="1648831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BFC083-5287-49C0-970B-B5FEA709C6BD}" type="datetimeFigureOut">
              <a:rPr lang="en-IN" smtClean="0"/>
              <a:t>22-11-2023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2D4BB5-22DC-4BA0-9F06-E56346709114}" type="slidenum">
              <a:rPr lang="en-IN" smtClean="0"/>
              <a:t>‹#›</a:t>
            </a:fld>
            <a:endParaRPr lang="en-IN"/>
          </a:p>
        </p:txBody>
      </p:sp>
    </p:spTree>
    <p:extLst>
      <p:ext uri="{BB962C8B-B14F-4D97-AF65-F5344CB8AC3E}">
        <p14:creationId xmlns:p14="http://schemas.microsoft.com/office/powerpoint/2010/main" val="3164032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BFC083-5287-49C0-970B-B5FEA709C6BD}" type="datetimeFigureOut">
              <a:rPr lang="en-IN" smtClean="0"/>
              <a:t>22-11-2023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2D4BB5-22DC-4BA0-9F06-E56346709114}" type="slidenum">
              <a:rPr lang="en-IN" smtClean="0"/>
              <a:t>‹#›</a:t>
            </a:fld>
            <a:endParaRPr lang="en-IN"/>
          </a:p>
        </p:txBody>
      </p:sp>
    </p:spTree>
    <p:extLst>
      <p:ext uri="{BB962C8B-B14F-4D97-AF65-F5344CB8AC3E}">
        <p14:creationId xmlns:p14="http://schemas.microsoft.com/office/powerpoint/2010/main" val="3757477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BFC083-5287-49C0-970B-B5FEA709C6BD}" type="datetimeFigureOut">
              <a:rPr lang="en-IN" smtClean="0"/>
              <a:t>22-11-2023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2D4BB5-22DC-4BA0-9F06-E56346709114}" type="slidenum">
              <a:rPr lang="en-IN" smtClean="0"/>
              <a:t>‹#›</a:t>
            </a:fld>
            <a:endParaRPr lang="en-IN"/>
          </a:p>
        </p:txBody>
      </p:sp>
    </p:spTree>
    <p:extLst>
      <p:ext uri="{BB962C8B-B14F-4D97-AF65-F5344CB8AC3E}">
        <p14:creationId xmlns:p14="http://schemas.microsoft.com/office/powerpoint/2010/main" val="351510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BFC083-5287-49C0-970B-B5FEA709C6BD}" type="datetimeFigureOut">
              <a:rPr lang="en-IN" smtClean="0"/>
              <a:t>22-11-2023</a:t>
            </a:fld>
            <a:endParaRPr lang="en-IN"/>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4BB5-22DC-4BA0-9F06-E56346709114}" type="slidenum">
              <a:rPr lang="en-IN" smtClean="0"/>
              <a:t>‹#›</a:t>
            </a:fld>
            <a:endParaRPr lang="en-IN" dirty="0"/>
          </a:p>
        </p:txBody>
      </p:sp>
      <p:pic>
        <p:nvPicPr>
          <p:cNvPr id="5" name="Picture 4"/>
          <p:cNvPicPr>
            <a:picLocks noChangeAspect="1"/>
          </p:cNvPicPr>
          <p:nvPr userDrawn="1"/>
        </p:nvPicPr>
        <p:blipFill>
          <a:blip r:embed="rId2"/>
          <a:stretch>
            <a:fillRect/>
          </a:stretch>
        </p:blipFill>
        <p:spPr>
          <a:xfrm>
            <a:off x="9817266" y="6406106"/>
            <a:ext cx="1478408" cy="472481"/>
          </a:xfrm>
          <a:prstGeom prst="rect">
            <a:avLst/>
          </a:prstGeom>
        </p:spPr>
      </p:pic>
    </p:spTree>
    <p:extLst>
      <p:ext uri="{BB962C8B-B14F-4D97-AF65-F5344CB8AC3E}">
        <p14:creationId xmlns:p14="http://schemas.microsoft.com/office/powerpoint/2010/main" val="2871110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BFC083-5287-49C0-970B-B5FEA709C6BD}" type="datetimeFigureOut">
              <a:rPr lang="en-IN" smtClean="0"/>
              <a:t>22-11-2023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2D4BB5-22DC-4BA0-9F06-E56346709114}" type="slidenum">
              <a:rPr lang="en-IN" smtClean="0"/>
              <a:t>‹#›</a:t>
            </a:fld>
            <a:endParaRPr lang="en-IN"/>
          </a:p>
        </p:txBody>
      </p:sp>
    </p:spTree>
    <p:extLst>
      <p:ext uri="{BB962C8B-B14F-4D97-AF65-F5344CB8AC3E}">
        <p14:creationId xmlns:p14="http://schemas.microsoft.com/office/powerpoint/2010/main" val="2197895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BFC083-5287-49C0-970B-B5FEA709C6BD}" type="datetimeFigureOut">
              <a:rPr lang="en-IN" smtClean="0"/>
              <a:t>22-11-2023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2D4BB5-22DC-4BA0-9F06-E56346709114}" type="slidenum">
              <a:rPr lang="en-IN" smtClean="0"/>
              <a:t>‹#›</a:t>
            </a:fld>
            <a:endParaRPr lang="en-IN"/>
          </a:p>
        </p:txBody>
      </p:sp>
    </p:spTree>
    <p:extLst>
      <p:ext uri="{BB962C8B-B14F-4D97-AF65-F5344CB8AC3E}">
        <p14:creationId xmlns:p14="http://schemas.microsoft.com/office/powerpoint/2010/main" val="376083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BFC083-5287-49C0-970B-B5FEA709C6BD}" type="datetimeFigureOut">
              <a:rPr lang="en-IN" smtClean="0"/>
              <a:t>22-11-2023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4BB5-22DC-4BA0-9F06-E56346709114}" type="slidenum">
              <a:rPr lang="en-IN" smtClean="0"/>
              <a:t>‹#›</a:t>
            </a:fld>
            <a:endParaRPr lang="en-IN"/>
          </a:p>
        </p:txBody>
      </p:sp>
    </p:spTree>
    <p:extLst>
      <p:ext uri="{BB962C8B-B14F-4D97-AF65-F5344CB8AC3E}">
        <p14:creationId xmlns:p14="http://schemas.microsoft.com/office/powerpoint/2010/main" val="278865146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F7834-918A-8368-CAD0-EABCA754B8AD}"/>
              </a:ext>
            </a:extLst>
          </p:cNvPr>
          <p:cNvSpPr>
            <a:spLocks noGrp="1"/>
          </p:cNvSpPr>
          <p:nvPr>
            <p:ph type="ctrTitle"/>
          </p:nvPr>
        </p:nvSpPr>
        <p:spPr/>
        <p:txBody>
          <a:bodyPr>
            <a:normAutofit/>
          </a:bodyPr>
          <a:lstStyle/>
          <a:p>
            <a:r>
              <a:rPr lang="en-IN" sz="4800" dirty="0">
                <a:solidFill>
                  <a:srgbClr val="FF0000"/>
                </a:solidFill>
                <a:latin typeface="Work Sans"/>
              </a:rPr>
              <a:t>Agile, Kanban and </a:t>
            </a:r>
            <a:r>
              <a:rPr lang="en-IN" sz="4800" dirty="0" err="1">
                <a:solidFill>
                  <a:srgbClr val="FF0000"/>
                </a:solidFill>
                <a:latin typeface="Work Sans"/>
              </a:rPr>
              <a:t>SAFe</a:t>
            </a:r>
            <a:r>
              <a:rPr lang="en-IN" sz="4800" dirty="0">
                <a:solidFill>
                  <a:srgbClr val="FF0000"/>
                </a:solidFill>
                <a:latin typeface="Work Sans"/>
              </a:rPr>
              <a:t> </a:t>
            </a:r>
          </a:p>
        </p:txBody>
      </p:sp>
      <p:pic>
        <p:nvPicPr>
          <p:cNvPr id="4" name="Picture 3"/>
          <p:cNvPicPr>
            <a:picLocks noChangeAspect="1"/>
          </p:cNvPicPr>
          <p:nvPr/>
        </p:nvPicPr>
        <p:blipFill>
          <a:blip r:embed="rId2"/>
          <a:stretch>
            <a:fillRect/>
          </a:stretch>
        </p:blipFill>
        <p:spPr>
          <a:xfrm>
            <a:off x="10386325" y="6116857"/>
            <a:ext cx="1638442" cy="586791"/>
          </a:xfrm>
          <a:prstGeom prst="rect">
            <a:avLst/>
          </a:prstGeom>
        </p:spPr>
      </p:pic>
    </p:spTree>
    <p:extLst>
      <p:ext uri="{BB962C8B-B14F-4D97-AF65-F5344CB8AC3E}">
        <p14:creationId xmlns:p14="http://schemas.microsoft.com/office/powerpoint/2010/main" val="1928078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01C5C9-1C6D-5722-5E91-260AFD5EE318}"/>
              </a:ext>
            </a:extLst>
          </p:cNvPr>
          <p:cNvSpPr/>
          <p:nvPr/>
        </p:nvSpPr>
        <p:spPr>
          <a:xfrm>
            <a:off x="3831771" y="783771"/>
            <a:ext cx="3374572" cy="10776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t>Planning</a:t>
            </a:r>
          </a:p>
          <a:p>
            <a:pPr algn="ctr"/>
            <a:r>
              <a:rPr lang="en-IN" sz="3200" dirty="0"/>
              <a:t>(System Proposal) </a:t>
            </a:r>
          </a:p>
        </p:txBody>
      </p:sp>
      <p:sp>
        <p:nvSpPr>
          <p:cNvPr id="3" name="Rectangle 2">
            <a:extLst>
              <a:ext uri="{FF2B5EF4-FFF2-40B4-BE49-F238E27FC236}">
                <a16:creationId xmlns:a16="http://schemas.microsoft.com/office/drawing/2014/main" id="{1082E8CA-394B-2FC0-D54F-CE6B27FA7B73}"/>
              </a:ext>
            </a:extLst>
          </p:cNvPr>
          <p:cNvSpPr/>
          <p:nvPr/>
        </p:nvSpPr>
        <p:spPr>
          <a:xfrm>
            <a:off x="816428" y="3102428"/>
            <a:ext cx="3635829" cy="10776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t>Implementation</a:t>
            </a:r>
          </a:p>
          <a:p>
            <a:pPr algn="ctr"/>
            <a:r>
              <a:rPr lang="en-IN" sz="3200" dirty="0"/>
              <a:t>(New System)  </a:t>
            </a:r>
          </a:p>
        </p:txBody>
      </p:sp>
      <p:sp>
        <p:nvSpPr>
          <p:cNvPr id="4" name="Rectangle 3">
            <a:extLst>
              <a:ext uri="{FF2B5EF4-FFF2-40B4-BE49-F238E27FC236}">
                <a16:creationId xmlns:a16="http://schemas.microsoft.com/office/drawing/2014/main" id="{D9A4ADD9-B16F-DBD3-A080-5C8B5F3AD286}"/>
              </a:ext>
            </a:extLst>
          </p:cNvPr>
          <p:cNvSpPr/>
          <p:nvPr/>
        </p:nvSpPr>
        <p:spPr>
          <a:xfrm>
            <a:off x="6966858" y="3026228"/>
            <a:ext cx="4027714" cy="10776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t>Analysis</a:t>
            </a:r>
          </a:p>
          <a:p>
            <a:pPr algn="ctr"/>
            <a:r>
              <a:rPr lang="en-IN" sz="3200" dirty="0"/>
              <a:t>(System Specification) </a:t>
            </a:r>
          </a:p>
        </p:txBody>
      </p:sp>
      <p:sp>
        <p:nvSpPr>
          <p:cNvPr id="5" name="Rectangle 4">
            <a:extLst>
              <a:ext uri="{FF2B5EF4-FFF2-40B4-BE49-F238E27FC236}">
                <a16:creationId xmlns:a16="http://schemas.microsoft.com/office/drawing/2014/main" id="{7CAF0484-13E9-9864-166A-614F7794C170}"/>
              </a:ext>
            </a:extLst>
          </p:cNvPr>
          <p:cNvSpPr/>
          <p:nvPr/>
        </p:nvSpPr>
        <p:spPr>
          <a:xfrm>
            <a:off x="3929743" y="5214257"/>
            <a:ext cx="3897086" cy="10776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t>Design </a:t>
            </a:r>
          </a:p>
          <a:p>
            <a:pPr algn="ctr"/>
            <a:r>
              <a:rPr lang="en-IN" sz="3200" dirty="0"/>
              <a:t>(System specification )</a:t>
            </a:r>
          </a:p>
        </p:txBody>
      </p:sp>
      <p:cxnSp>
        <p:nvCxnSpPr>
          <p:cNvPr id="7" name="Straight Arrow Connector 6">
            <a:extLst>
              <a:ext uri="{FF2B5EF4-FFF2-40B4-BE49-F238E27FC236}">
                <a16:creationId xmlns:a16="http://schemas.microsoft.com/office/drawing/2014/main" id="{0B8762F4-1698-3469-5815-EC101A36D674}"/>
              </a:ext>
            </a:extLst>
          </p:cNvPr>
          <p:cNvCxnSpPr/>
          <p:nvPr/>
        </p:nvCxnSpPr>
        <p:spPr>
          <a:xfrm>
            <a:off x="7097486" y="1322614"/>
            <a:ext cx="2090057" cy="1366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8BCF22C-0B86-2044-8841-A352AE911DF3}"/>
              </a:ext>
            </a:extLst>
          </p:cNvPr>
          <p:cNvCxnSpPr/>
          <p:nvPr/>
        </p:nvCxnSpPr>
        <p:spPr>
          <a:xfrm flipH="1">
            <a:off x="7826829" y="4180114"/>
            <a:ext cx="1660070" cy="1572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7FC0D50-9CDB-5D45-F5ED-151985B6D871}"/>
              </a:ext>
            </a:extLst>
          </p:cNvPr>
          <p:cNvCxnSpPr/>
          <p:nvPr/>
        </p:nvCxnSpPr>
        <p:spPr>
          <a:xfrm flipH="1" flipV="1">
            <a:off x="1932215" y="4441371"/>
            <a:ext cx="1545771" cy="1311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6BA7C1-1E9B-61D6-FD4B-E9B3CDCF3098}"/>
              </a:ext>
            </a:extLst>
          </p:cNvPr>
          <p:cNvCxnSpPr/>
          <p:nvPr/>
        </p:nvCxnSpPr>
        <p:spPr>
          <a:xfrm flipV="1">
            <a:off x="1660071" y="1322614"/>
            <a:ext cx="1899558" cy="170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4983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Down 2">
            <a:extLst>
              <a:ext uri="{FF2B5EF4-FFF2-40B4-BE49-F238E27FC236}">
                <a16:creationId xmlns:a16="http://schemas.microsoft.com/office/drawing/2014/main" id="{04772CC0-9F3B-1175-6FB2-8F6127150DE8}"/>
              </a:ext>
            </a:extLst>
          </p:cNvPr>
          <p:cNvSpPr/>
          <p:nvPr/>
        </p:nvSpPr>
        <p:spPr>
          <a:xfrm>
            <a:off x="979713" y="555169"/>
            <a:ext cx="1796143" cy="5617029"/>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59AA52B2-FD86-E542-6A3B-DA8A61AAB677}"/>
              </a:ext>
            </a:extLst>
          </p:cNvPr>
          <p:cNvSpPr/>
          <p:nvPr/>
        </p:nvSpPr>
        <p:spPr>
          <a:xfrm>
            <a:off x="2933698" y="78922"/>
            <a:ext cx="3276600" cy="7728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dirty="0"/>
              <a:t>Waterfall model</a:t>
            </a:r>
          </a:p>
        </p:txBody>
      </p:sp>
      <p:sp>
        <p:nvSpPr>
          <p:cNvPr id="5" name="Rectangle: Rounded Corners 4">
            <a:extLst>
              <a:ext uri="{FF2B5EF4-FFF2-40B4-BE49-F238E27FC236}">
                <a16:creationId xmlns:a16="http://schemas.microsoft.com/office/drawing/2014/main" id="{8991EA23-C3AC-87F6-9252-77C287365F18}"/>
              </a:ext>
            </a:extLst>
          </p:cNvPr>
          <p:cNvSpPr/>
          <p:nvPr/>
        </p:nvSpPr>
        <p:spPr>
          <a:xfrm>
            <a:off x="3516085" y="1162049"/>
            <a:ext cx="3276600" cy="7728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dirty="0"/>
              <a:t>V-Model</a:t>
            </a:r>
          </a:p>
        </p:txBody>
      </p:sp>
      <p:sp>
        <p:nvSpPr>
          <p:cNvPr id="8" name="Rectangle: Rounded Corners 7">
            <a:extLst>
              <a:ext uri="{FF2B5EF4-FFF2-40B4-BE49-F238E27FC236}">
                <a16:creationId xmlns:a16="http://schemas.microsoft.com/office/drawing/2014/main" id="{9B7A997C-BEFD-4816-A9D0-5D006B3D2C10}"/>
              </a:ext>
            </a:extLst>
          </p:cNvPr>
          <p:cNvSpPr/>
          <p:nvPr/>
        </p:nvSpPr>
        <p:spPr>
          <a:xfrm>
            <a:off x="4571998" y="2090057"/>
            <a:ext cx="3276600" cy="7728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dirty="0"/>
              <a:t>RAD Model </a:t>
            </a:r>
          </a:p>
        </p:txBody>
      </p:sp>
      <p:sp>
        <p:nvSpPr>
          <p:cNvPr id="9" name="Rectangle: Rounded Corners 8">
            <a:extLst>
              <a:ext uri="{FF2B5EF4-FFF2-40B4-BE49-F238E27FC236}">
                <a16:creationId xmlns:a16="http://schemas.microsoft.com/office/drawing/2014/main" id="{6DE5EDC1-36C2-37DB-F8A6-BFD45F22A1CC}"/>
              </a:ext>
            </a:extLst>
          </p:cNvPr>
          <p:cNvSpPr/>
          <p:nvPr/>
        </p:nvSpPr>
        <p:spPr>
          <a:xfrm>
            <a:off x="5725889" y="3042556"/>
            <a:ext cx="3276600" cy="7728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dirty="0"/>
              <a:t>Incremental Model </a:t>
            </a:r>
          </a:p>
        </p:txBody>
      </p:sp>
      <p:sp>
        <p:nvSpPr>
          <p:cNvPr id="10" name="Rectangle: Rounded Corners 9">
            <a:extLst>
              <a:ext uri="{FF2B5EF4-FFF2-40B4-BE49-F238E27FC236}">
                <a16:creationId xmlns:a16="http://schemas.microsoft.com/office/drawing/2014/main" id="{8568FC91-466F-743B-A024-3D4D4386D2C0}"/>
              </a:ext>
            </a:extLst>
          </p:cNvPr>
          <p:cNvSpPr/>
          <p:nvPr/>
        </p:nvSpPr>
        <p:spPr>
          <a:xfrm>
            <a:off x="6792685" y="4065813"/>
            <a:ext cx="3276600" cy="7728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dirty="0"/>
              <a:t>Iterative Model </a:t>
            </a:r>
          </a:p>
        </p:txBody>
      </p:sp>
      <p:sp>
        <p:nvSpPr>
          <p:cNvPr id="11" name="Rectangle: Rounded Corners 10">
            <a:extLst>
              <a:ext uri="{FF2B5EF4-FFF2-40B4-BE49-F238E27FC236}">
                <a16:creationId xmlns:a16="http://schemas.microsoft.com/office/drawing/2014/main" id="{E3DB91DC-75F1-B7D2-2228-B88A7B5E44C7}"/>
              </a:ext>
            </a:extLst>
          </p:cNvPr>
          <p:cNvSpPr/>
          <p:nvPr/>
        </p:nvSpPr>
        <p:spPr>
          <a:xfrm>
            <a:off x="7641770" y="5029200"/>
            <a:ext cx="3276600" cy="7728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dirty="0"/>
              <a:t>Spiral Model </a:t>
            </a:r>
          </a:p>
        </p:txBody>
      </p:sp>
      <p:sp>
        <p:nvSpPr>
          <p:cNvPr id="12" name="Rectangle: Rounded Corners 11">
            <a:extLst>
              <a:ext uri="{FF2B5EF4-FFF2-40B4-BE49-F238E27FC236}">
                <a16:creationId xmlns:a16="http://schemas.microsoft.com/office/drawing/2014/main" id="{98F6AB07-7E32-D3D5-227E-3040A284FDF1}"/>
              </a:ext>
            </a:extLst>
          </p:cNvPr>
          <p:cNvSpPr/>
          <p:nvPr/>
        </p:nvSpPr>
        <p:spPr>
          <a:xfrm>
            <a:off x="8719457" y="5981699"/>
            <a:ext cx="3276600" cy="7728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dirty="0"/>
              <a:t>Agile Model </a:t>
            </a:r>
          </a:p>
        </p:txBody>
      </p:sp>
      <p:pic>
        <p:nvPicPr>
          <p:cNvPr id="13" name="Picture 12"/>
          <p:cNvPicPr>
            <a:picLocks noChangeAspect="1"/>
          </p:cNvPicPr>
          <p:nvPr/>
        </p:nvPicPr>
        <p:blipFill>
          <a:blip r:embed="rId2"/>
          <a:stretch>
            <a:fillRect/>
          </a:stretch>
        </p:blipFill>
        <p:spPr>
          <a:xfrm>
            <a:off x="6396216" y="6074745"/>
            <a:ext cx="1638442" cy="586791"/>
          </a:xfrm>
          <a:prstGeom prst="rect">
            <a:avLst/>
          </a:prstGeom>
        </p:spPr>
      </p:pic>
    </p:spTree>
    <p:extLst>
      <p:ext uri="{BB962C8B-B14F-4D97-AF65-F5344CB8AC3E}">
        <p14:creationId xmlns:p14="http://schemas.microsoft.com/office/powerpoint/2010/main" val="1960740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14BD-9787-760B-A40F-14D1A92614B3}"/>
              </a:ext>
            </a:extLst>
          </p:cNvPr>
          <p:cNvSpPr>
            <a:spLocks noGrp="1"/>
          </p:cNvSpPr>
          <p:nvPr>
            <p:ph type="title"/>
          </p:nvPr>
        </p:nvSpPr>
        <p:spPr/>
        <p:txBody>
          <a:bodyPr/>
          <a:lstStyle/>
          <a:p>
            <a:r>
              <a:rPr lang="en-IN" dirty="0">
                <a:solidFill>
                  <a:srgbClr val="002060"/>
                </a:solidFill>
                <a:latin typeface="Work Sans"/>
              </a:rPr>
              <a:t>Waterfall development </a:t>
            </a:r>
          </a:p>
        </p:txBody>
      </p:sp>
      <p:pic>
        <p:nvPicPr>
          <p:cNvPr id="5" name="Content Placeholder 4">
            <a:extLst>
              <a:ext uri="{FF2B5EF4-FFF2-40B4-BE49-F238E27FC236}">
                <a16:creationId xmlns:a16="http://schemas.microsoft.com/office/drawing/2014/main" id="{DF66F7A4-4969-48DD-EB6E-98DE987D0614}"/>
              </a:ext>
            </a:extLst>
          </p:cNvPr>
          <p:cNvPicPr>
            <a:picLocks noGrp="1" noChangeAspect="1"/>
          </p:cNvPicPr>
          <p:nvPr>
            <p:ph idx="1"/>
          </p:nvPr>
        </p:nvPicPr>
        <p:blipFill>
          <a:blip r:embed="rId2"/>
          <a:stretch>
            <a:fillRect/>
          </a:stretch>
        </p:blipFill>
        <p:spPr>
          <a:xfrm>
            <a:off x="1632857" y="2061269"/>
            <a:ext cx="8556171" cy="3880049"/>
          </a:xfrm>
        </p:spPr>
      </p:pic>
      <p:pic>
        <p:nvPicPr>
          <p:cNvPr id="4" name="Picture 3"/>
          <p:cNvPicPr>
            <a:picLocks noChangeAspect="1"/>
          </p:cNvPicPr>
          <p:nvPr/>
        </p:nvPicPr>
        <p:blipFill>
          <a:blip r:embed="rId3"/>
          <a:stretch>
            <a:fillRect/>
          </a:stretch>
        </p:blipFill>
        <p:spPr>
          <a:xfrm>
            <a:off x="9896798" y="6116858"/>
            <a:ext cx="1638442" cy="586791"/>
          </a:xfrm>
          <a:prstGeom prst="rect">
            <a:avLst/>
          </a:prstGeom>
        </p:spPr>
      </p:pic>
    </p:spTree>
    <p:extLst>
      <p:ext uri="{BB962C8B-B14F-4D97-AF65-F5344CB8AC3E}">
        <p14:creationId xmlns:p14="http://schemas.microsoft.com/office/powerpoint/2010/main" val="579115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3BDFE-2313-E948-C381-6835398C1380}"/>
              </a:ext>
            </a:extLst>
          </p:cNvPr>
          <p:cNvSpPr>
            <a:spLocks noGrp="1"/>
          </p:cNvSpPr>
          <p:nvPr>
            <p:ph type="title"/>
          </p:nvPr>
        </p:nvSpPr>
        <p:spPr/>
        <p:txBody>
          <a:bodyPr>
            <a:normAutofit/>
          </a:bodyPr>
          <a:lstStyle/>
          <a:p>
            <a:r>
              <a:rPr lang="en-IN" i="0" u="none" strike="noStrike" baseline="0" dirty="0">
                <a:solidFill>
                  <a:srgbClr val="002060"/>
                </a:solidFill>
                <a:latin typeface="Work Sans"/>
              </a:rPr>
              <a:t>Waterfall</a:t>
            </a:r>
            <a:r>
              <a:rPr lang="en-IN" i="0" u="none" strike="noStrike" baseline="0" dirty="0">
                <a:solidFill>
                  <a:srgbClr val="002060"/>
                </a:solidFill>
                <a:latin typeface="Calibri,Bold"/>
              </a:rPr>
              <a:t> Development (</a:t>
            </a:r>
            <a:r>
              <a:rPr lang="en-IN" i="0" u="none" strike="noStrike" baseline="0" dirty="0" err="1">
                <a:solidFill>
                  <a:srgbClr val="002060"/>
                </a:solidFill>
                <a:latin typeface="Calibri,Bold"/>
              </a:rPr>
              <a:t>contd</a:t>
            </a:r>
            <a:r>
              <a:rPr lang="en-IN" i="0" u="none" strike="noStrike" baseline="0" dirty="0">
                <a:solidFill>
                  <a:srgbClr val="002060"/>
                </a:solidFill>
                <a:latin typeface="Calibri,Bold"/>
              </a:rPr>
              <a:t>…)</a:t>
            </a:r>
            <a:endParaRPr lang="en-IN" sz="8800" dirty="0">
              <a:solidFill>
                <a:srgbClr val="002060"/>
              </a:solidFill>
            </a:endParaRPr>
          </a:p>
        </p:txBody>
      </p:sp>
      <p:sp>
        <p:nvSpPr>
          <p:cNvPr id="3" name="Content Placeholder 2">
            <a:extLst>
              <a:ext uri="{FF2B5EF4-FFF2-40B4-BE49-F238E27FC236}">
                <a16:creationId xmlns:a16="http://schemas.microsoft.com/office/drawing/2014/main" id="{D1CA2315-532B-8488-FE85-487FF98F436A}"/>
              </a:ext>
            </a:extLst>
          </p:cNvPr>
          <p:cNvSpPr>
            <a:spLocks noGrp="1"/>
          </p:cNvSpPr>
          <p:nvPr>
            <p:ph idx="1"/>
          </p:nvPr>
        </p:nvSpPr>
        <p:spPr/>
        <p:txBody>
          <a:bodyPr>
            <a:normAutofit/>
          </a:bodyPr>
          <a:lstStyle/>
          <a:p>
            <a:pPr algn="l"/>
            <a:r>
              <a:rPr lang="en-US" sz="2400" b="0" i="0" u="none" strike="noStrike" baseline="0" dirty="0">
                <a:solidFill>
                  <a:schemeClr val="tx1">
                    <a:lumMod val="95000"/>
                    <a:lumOff val="5000"/>
                  </a:schemeClr>
                </a:solidFill>
                <a:latin typeface="Work Sans"/>
              </a:rPr>
              <a:t>You </a:t>
            </a:r>
            <a:r>
              <a:rPr lang="en-US" sz="2400" b="1" i="0" u="none" strike="noStrike" baseline="0" dirty="0">
                <a:solidFill>
                  <a:schemeClr val="tx1">
                    <a:lumMod val="95000"/>
                    <a:lumOff val="5000"/>
                  </a:schemeClr>
                </a:solidFill>
                <a:latin typeface="Work Sans"/>
              </a:rPr>
              <a:t>complete one phase </a:t>
            </a:r>
            <a:r>
              <a:rPr lang="en-US" sz="2400" b="0" i="0" u="none" strike="noStrike" baseline="0" dirty="0">
                <a:solidFill>
                  <a:schemeClr val="tx1">
                    <a:lumMod val="95000"/>
                    <a:lumOff val="5000"/>
                  </a:schemeClr>
                </a:solidFill>
                <a:latin typeface="Work Sans"/>
              </a:rPr>
              <a:t>(e.g. design) </a:t>
            </a:r>
            <a:r>
              <a:rPr lang="en-US" sz="2400" b="1" i="0" u="none" strike="noStrike" baseline="0" dirty="0">
                <a:solidFill>
                  <a:schemeClr val="tx1">
                    <a:lumMod val="95000"/>
                    <a:lumOff val="5000"/>
                  </a:schemeClr>
                </a:solidFill>
                <a:latin typeface="Work Sans"/>
              </a:rPr>
              <a:t>before </a:t>
            </a:r>
            <a:r>
              <a:rPr lang="en-US" sz="2400" b="0" i="0" u="none" strike="noStrike" baseline="0" dirty="0">
                <a:solidFill>
                  <a:schemeClr val="tx1">
                    <a:lumMod val="95000"/>
                    <a:lumOff val="5000"/>
                  </a:schemeClr>
                </a:solidFill>
                <a:latin typeface="Work Sans"/>
              </a:rPr>
              <a:t>moving on to the </a:t>
            </a:r>
            <a:r>
              <a:rPr lang="en-US" sz="2400" b="1" i="0" u="none" strike="noStrike" baseline="0" dirty="0">
                <a:solidFill>
                  <a:schemeClr val="tx1">
                    <a:lumMod val="95000"/>
                    <a:lumOff val="5000"/>
                  </a:schemeClr>
                </a:solidFill>
                <a:latin typeface="Work Sans"/>
              </a:rPr>
              <a:t>next phase </a:t>
            </a:r>
            <a:r>
              <a:rPr lang="en-US" sz="2400" b="0" i="0" u="none" strike="noStrike" baseline="0" dirty="0">
                <a:solidFill>
                  <a:schemeClr val="tx1">
                    <a:lumMod val="95000"/>
                    <a:lumOff val="5000"/>
                  </a:schemeClr>
                </a:solidFill>
                <a:latin typeface="Work Sans"/>
              </a:rPr>
              <a:t>(</a:t>
            </a:r>
            <a:r>
              <a:rPr lang="en-US" sz="2400" b="0" i="0" u="none" strike="noStrike" baseline="0" dirty="0" err="1">
                <a:solidFill>
                  <a:schemeClr val="tx1">
                    <a:lumMod val="95000"/>
                    <a:lumOff val="5000"/>
                  </a:schemeClr>
                </a:solidFill>
                <a:latin typeface="Work Sans"/>
              </a:rPr>
              <a:t>e.g.development</a:t>
            </a:r>
            <a:r>
              <a:rPr lang="en-US" sz="2400" b="0" i="0" u="none" strike="noStrike" baseline="0" dirty="0">
                <a:solidFill>
                  <a:schemeClr val="tx1">
                    <a:lumMod val="95000"/>
                    <a:lumOff val="5000"/>
                  </a:schemeClr>
                </a:solidFill>
                <a:latin typeface="Work Sans"/>
              </a:rPr>
              <a:t>)</a:t>
            </a:r>
          </a:p>
          <a:p>
            <a:pPr algn="l"/>
            <a:r>
              <a:rPr lang="en-US" sz="2400" b="0" i="0" u="none" strike="noStrike" baseline="0" dirty="0">
                <a:solidFill>
                  <a:schemeClr val="tx1">
                    <a:lumMod val="95000"/>
                    <a:lumOff val="5000"/>
                  </a:schemeClr>
                </a:solidFill>
                <a:latin typeface="Work Sans"/>
              </a:rPr>
              <a:t>You </a:t>
            </a:r>
            <a:r>
              <a:rPr lang="en-US" sz="2400" b="1" i="0" u="none" strike="noStrike" baseline="0" dirty="0">
                <a:solidFill>
                  <a:schemeClr val="tx1">
                    <a:lumMod val="95000"/>
                    <a:lumOff val="5000"/>
                  </a:schemeClr>
                </a:solidFill>
                <a:latin typeface="Work Sans"/>
              </a:rPr>
              <a:t>rarely aim to re-visit a ‘phase’ once it’s completed</a:t>
            </a:r>
            <a:r>
              <a:rPr lang="en-US" sz="2400" b="0" i="0" u="none" strike="noStrike" baseline="0" dirty="0">
                <a:solidFill>
                  <a:schemeClr val="tx1">
                    <a:lumMod val="95000"/>
                    <a:lumOff val="5000"/>
                  </a:schemeClr>
                </a:solidFill>
                <a:latin typeface="Work Sans"/>
              </a:rPr>
              <a:t>. That means, you </a:t>
            </a:r>
            <a:r>
              <a:rPr lang="en-US" sz="2400" b="1" i="0" u="none" strike="noStrike" baseline="0" dirty="0">
                <a:solidFill>
                  <a:schemeClr val="tx1">
                    <a:lumMod val="95000"/>
                    <a:lumOff val="5000"/>
                  </a:schemeClr>
                </a:solidFill>
                <a:latin typeface="Work Sans"/>
              </a:rPr>
              <a:t>better get whatever</a:t>
            </a:r>
          </a:p>
          <a:p>
            <a:pPr marL="0" indent="0" algn="l">
              <a:buNone/>
            </a:pPr>
            <a:r>
              <a:rPr lang="en-US" sz="2400" b="1" i="0" u="none" strike="noStrike" baseline="0" dirty="0">
                <a:solidFill>
                  <a:schemeClr val="tx1">
                    <a:lumMod val="95000"/>
                    <a:lumOff val="5000"/>
                  </a:schemeClr>
                </a:solidFill>
                <a:latin typeface="Work Sans"/>
              </a:rPr>
              <a:t> you’re doing right the first time!</a:t>
            </a:r>
            <a:endParaRPr lang="en-IN" sz="2400" dirty="0">
              <a:solidFill>
                <a:schemeClr val="tx1">
                  <a:lumMod val="95000"/>
                  <a:lumOff val="5000"/>
                </a:schemeClr>
              </a:solidFill>
              <a:latin typeface="Work Sans"/>
            </a:endParaRPr>
          </a:p>
        </p:txBody>
      </p:sp>
      <p:pic>
        <p:nvPicPr>
          <p:cNvPr id="4" name="Picture 3"/>
          <p:cNvPicPr>
            <a:picLocks noChangeAspect="1"/>
          </p:cNvPicPr>
          <p:nvPr/>
        </p:nvPicPr>
        <p:blipFill>
          <a:blip r:embed="rId2"/>
          <a:stretch>
            <a:fillRect/>
          </a:stretch>
        </p:blipFill>
        <p:spPr>
          <a:xfrm>
            <a:off x="10192361" y="6018504"/>
            <a:ext cx="1638442" cy="586791"/>
          </a:xfrm>
          <a:prstGeom prst="rect">
            <a:avLst/>
          </a:prstGeom>
        </p:spPr>
      </p:pic>
    </p:spTree>
    <p:extLst>
      <p:ext uri="{BB962C8B-B14F-4D97-AF65-F5344CB8AC3E}">
        <p14:creationId xmlns:p14="http://schemas.microsoft.com/office/powerpoint/2010/main" val="2874005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9CF35-826C-C1D1-3F9C-37E81E7878F9}"/>
              </a:ext>
            </a:extLst>
          </p:cNvPr>
          <p:cNvSpPr>
            <a:spLocks noGrp="1"/>
          </p:cNvSpPr>
          <p:nvPr>
            <p:ph type="title"/>
          </p:nvPr>
        </p:nvSpPr>
        <p:spPr/>
        <p:txBody>
          <a:bodyPr/>
          <a:lstStyle/>
          <a:p>
            <a:r>
              <a:rPr lang="en-IN" dirty="0">
                <a:solidFill>
                  <a:srgbClr val="002060"/>
                </a:solidFill>
                <a:latin typeface="Work Sans"/>
              </a:rPr>
              <a:t>But...</a:t>
            </a:r>
          </a:p>
        </p:txBody>
      </p:sp>
      <p:pic>
        <p:nvPicPr>
          <p:cNvPr id="5" name="Content Placeholder 4">
            <a:extLst>
              <a:ext uri="{FF2B5EF4-FFF2-40B4-BE49-F238E27FC236}">
                <a16:creationId xmlns:a16="http://schemas.microsoft.com/office/drawing/2014/main" id="{08CE5754-29AF-1C4D-5CA7-22BE1DAF55AC}"/>
              </a:ext>
            </a:extLst>
          </p:cNvPr>
          <p:cNvPicPr>
            <a:picLocks noGrp="1" noChangeAspect="1"/>
          </p:cNvPicPr>
          <p:nvPr>
            <p:ph idx="1"/>
          </p:nvPr>
        </p:nvPicPr>
        <p:blipFill>
          <a:blip r:embed="rId2"/>
          <a:stretch>
            <a:fillRect/>
          </a:stretch>
        </p:blipFill>
        <p:spPr>
          <a:xfrm>
            <a:off x="1055913" y="1883460"/>
            <a:ext cx="10047515" cy="4235668"/>
          </a:xfrm>
        </p:spPr>
      </p:pic>
      <p:pic>
        <p:nvPicPr>
          <p:cNvPr id="4" name="Picture 3"/>
          <p:cNvPicPr>
            <a:picLocks noChangeAspect="1"/>
          </p:cNvPicPr>
          <p:nvPr/>
        </p:nvPicPr>
        <p:blipFill>
          <a:blip r:embed="rId3"/>
          <a:stretch>
            <a:fillRect/>
          </a:stretch>
        </p:blipFill>
        <p:spPr>
          <a:xfrm>
            <a:off x="10210834" y="6271209"/>
            <a:ext cx="1638442" cy="586791"/>
          </a:xfrm>
          <a:prstGeom prst="rect">
            <a:avLst/>
          </a:prstGeom>
        </p:spPr>
      </p:pic>
    </p:spTree>
    <p:extLst>
      <p:ext uri="{BB962C8B-B14F-4D97-AF65-F5344CB8AC3E}">
        <p14:creationId xmlns:p14="http://schemas.microsoft.com/office/powerpoint/2010/main" val="2187431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0AF0-7FF0-0B67-8829-4036FAC30EE6}"/>
              </a:ext>
            </a:extLst>
          </p:cNvPr>
          <p:cNvSpPr>
            <a:spLocks noGrp="1"/>
          </p:cNvSpPr>
          <p:nvPr>
            <p:ph type="title"/>
          </p:nvPr>
        </p:nvSpPr>
        <p:spPr/>
        <p:txBody>
          <a:bodyPr/>
          <a:lstStyle/>
          <a:p>
            <a:r>
              <a:rPr lang="en-IN" dirty="0">
                <a:solidFill>
                  <a:srgbClr val="002060"/>
                </a:solidFill>
                <a:latin typeface="Work Sans"/>
              </a:rPr>
              <a:t>Agile </a:t>
            </a:r>
          </a:p>
        </p:txBody>
      </p:sp>
      <p:pic>
        <p:nvPicPr>
          <p:cNvPr id="5" name="Content Placeholder 4">
            <a:extLst>
              <a:ext uri="{FF2B5EF4-FFF2-40B4-BE49-F238E27FC236}">
                <a16:creationId xmlns:a16="http://schemas.microsoft.com/office/drawing/2014/main" id="{13C6A7C1-1711-30AE-CAFE-192FE61E2889}"/>
              </a:ext>
            </a:extLst>
          </p:cNvPr>
          <p:cNvPicPr>
            <a:picLocks noGrp="1" noChangeAspect="1"/>
          </p:cNvPicPr>
          <p:nvPr>
            <p:ph idx="1"/>
          </p:nvPr>
        </p:nvPicPr>
        <p:blipFill>
          <a:blip r:embed="rId2"/>
          <a:stretch>
            <a:fillRect/>
          </a:stretch>
        </p:blipFill>
        <p:spPr>
          <a:xfrm>
            <a:off x="2699974" y="2028205"/>
            <a:ext cx="6454912" cy="2522024"/>
          </a:xfrm>
        </p:spPr>
      </p:pic>
      <p:pic>
        <p:nvPicPr>
          <p:cNvPr id="7" name="Picture 6">
            <a:extLst>
              <a:ext uri="{FF2B5EF4-FFF2-40B4-BE49-F238E27FC236}">
                <a16:creationId xmlns:a16="http://schemas.microsoft.com/office/drawing/2014/main" id="{0185CEFF-C310-797A-D4D2-4F667FAFA01D}"/>
              </a:ext>
            </a:extLst>
          </p:cNvPr>
          <p:cNvPicPr>
            <a:picLocks noChangeAspect="1"/>
          </p:cNvPicPr>
          <p:nvPr/>
        </p:nvPicPr>
        <p:blipFill>
          <a:blip r:embed="rId3"/>
          <a:stretch>
            <a:fillRect/>
          </a:stretch>
        </p:blipFill>
        <p:spPr>
          <a:xfrm>
            <a:off x="2715655" y="5143483"/>
            <a:ext cx="6439231" cy="685835"/>
          </a:xfrm>
          <a:prstGeom prst="rect">
            <a:avLst/>
          </a:prstGeom>
        </p:spPr>
      </p:pic>
      <p:pic>
        <p:nvPicPr>
          <p:cNvPr id="6" name="Picture 5"/>
          <p:cNvPicPr>
            <a:picLocks noChangeAspect="1"/>
          </p:cNvPicPr>
          <p:nvPr/>
        </p:nvPicPr>
        <p:blipFill>
          <a:blip r:embed="rId4"/>
          <a:stretch>
            <a:fillRect/>
          </a:stretch>
        </p:blipFill>
        <p:spPr>
          <a:xfrm>
            <a:off x="10266253" y="6070675"/>
            <a:ext cx="1638442" cy="586791"/>
          </a:xfrm>
          <a:prstGeom prst="rect">
            <a:avLst/>
          </a:prstGeom>
        </p:spPr>
      </p:pic>
    </p:spTree>
    <p:extLst>
      <p:ext uri="{BB962C8B-B14F-4D97-AF65-F5344CB8AC3E}">
        <p14:creationId xmlns:p14="http://schemas.microsoft.com/office/powerpoint/2010/main" val="318404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1846-48F7-8070-FE31-7ABBAE819230}"/>
              </a:ext>
            </a:extLst>
          </p:cNvPr>
          <p:cNvSpPr>
            <a:spLocks noGrp="1"/>
          </p:cNvSpPr>
          <p:nvPr>
            <p:ph type="title"/>
          </p:nvPr>
        </p:nvSpPr>
        <p:spPr/>
        <p:txBody>
          <a:bodyPr/>
          <a:lstStyle/>
          <a:p>
            <a:r>
              <a:rPr lang="en-IN" dirty="0">
                <a:solidFill>
                  <a:srgbClr val="002060"/>
                </a:solidFill>
                <a:latin typeface="Work Sans"/>
              </a:rPr>
              <a:t>What is agile </a:t>
            </a:r>
          </a:p>
        </p:txBody>
      </p:sp>
      <p:pic>
        <p:nvPicPr>
          <p:cNvPr id="5" name="Content Placeholder 4">
            <a:extLst>
              <a:ext uri="{FF2B5EF4-FFF2-40B4-BE49-F238E27FC236}">
                <a16:creationId xmlns:a16="http://schemas.microsoft.com/office/drawing/2014/main" id="{A71A239A-D846-49E8-4594-038BDCEE9AA5}"/>
              </a:ext>
            </a:extLst>
          </p:cNvPr>
          <p:cNvPicPr>
            <a:picLocks noGrp="1" noChangeAspect="1"/>
          </p:cNvPicPr>
          <p:nvPr>
            <p:ph idx="1"/>
          </p:nvPr>
        </p:nvPicPr>
        <p:blipFill>
          <a:blip r:embed="rId2"/>
          <a:stretch>
            <a:fillRect/>
          </a:stretch>
        </p:blipFill>
        <p:spPr>
          <a:xfrm>
            <a:off x="2418302" y="1476196"/>
            <a:ext cx="5461281" cy="2546481"/>
          </a:xfrm>
        </p:spPr>
      </p:pic>
      <p:pic>
        <p:nvPicPr>
          <p:cNvPr id="6" name="Content Placeholder 4">
            <a:extLst>
              <a:ext uri="{FF2B5EF4-FFF2-40B4-BE49-F238E27FC236}">
                <a16:creationId xmlns:a16="http://schemas.microsoft.com/office/drawing/2014/main" id="{83FD4754-4718-2D0F-31FC-77A1DC088F78}"/>
              </a:ext>
            </a:extLst>
          </p:cNvPr>
          <p:cNvPicPr>
            <a:picLocks noChangeAspect="1"/>
          </p:cNvPicPr>
          <p:nvPr/>
        </p:nvPicPr>
        <p:blipFill>
          <a:blip r:embed="rId2"/>
          <a:stretch>
            <a:fillRect/>
          </a:stretch>
        </p:blipFill>
        <p:spPr>
          <a:xfrm>
            <a:off x="3256503" y="1378224"/>
            <a:ext cx="5005168" cy="2333805"/>
          </a:xfrm>
          <a:prstGeom prst="rect">
            <a:avLst/>
          </a:prstGeom>
        </p:spPr>
      </p:pic>
      <p:sp>
        <p:nvSpPr>
          <p:cNvPr id="7" name="Rectangle 6">
            <a:extLst>
              <a:ext uri="{FF2B5EF4-FFF2-40B4-BE49-F238E27FC236}">
                <a16:creationId xmlns:a16="http://schemas.microsoft.com/office/drawing/2014/main" id="{9FE2395B-AC8F-CD1E-C57D-7E3A11B22A90}"/>
              </a:ext>
            </a:extLst>
          </p:cNvPr>
          <p:cNvSpPr/>
          <p:nvPr/>
        </p:nvSpPr>
        <p:spPr>
          <a:xfrm>
            <a:off x="751114" y="4120650"/>
            <a:ext cx="11332029" cy="22366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latin typeface="Work Sans"/>
              </a:rPr>
              <a:t>Agile is time boxed. Iterative approach to software delivery that builds software incrementally from the start of the project, instead of trying to deliver it all at once near the end. </a:t>
            </a:r>
          </a:p>
          <a:p>
            <a:pPr algn="ctr"/>
            <a:r>
              <a:rPr lang="en-IN" sz="2400" dirty="0">
                <a:latin typeface="Work Sans"/>
              </a:rPr>
              <a:t>It works by breaking projects down into little bits of user functionality called user stories, prioritizing them, and then continuously delivering them in short two week cycles called iterations. </a:t>
            </a:r>
          </a:p>
        </p:txBody>
      </p:sp>
      <p:pic>
        <p:nvPicPr>
          <p:cNvPr id="8" name="Picture 7"/>
          <p:cNvPicPr>
            <a:picLocks noChangeAspect="1"/>
          </p:cNvPicPr>
          <p:nvPr/>
        </p:nvPicPr>
        <p:blipFill>
          <a:blip r:embed="rId3"/>
          <a:stretch>
            <a:fillRect/>
          </a:stretch>
        </p:blipFill>
        <p:spPr>
          <a:xfrm>
            <a:off x="10444701" y="6271209"/>
            <a:ext cx="1638442" cy="586791"/>
          </a:xfrm>
          <a:prstGeom prst="rect">
            <a:avLst/>
          </a:prstGeom>
        </p:spPr>
      </p:pic>
    </p:spTree>
    <p:extLst>
      <p:ext uri="{BB962C8B-B14F-4D97-AF65-F5344CB8AC3E}">
        <p14:creationId xmlns:p14="http://schemas.microsoft.com/office/powerpoint/2010/main" val="192012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FA209-F6A9-F24A-5172-8345D0B9B2EC}"/>
              </a:ext>
            </a:extLst>
          </p:cNvPr>
          <p:cNvSpPr>
            <a:spLocks noGrp="1"/>
          </p:cNvSpPr>
          <p:nvPr>
            <p:ph type="title"/>
          </p:nvPr>
        </p:nvSpPr>
        <p:spPr/>
        <p:txBody>
          <a:bodyPr>
            <a:normAutofit/>
          </a:bodyPr>
          <a:lstStyle/>
          <a:p>
            <a:r>
              <a:rPr lang="en-IN" i="1" u="none" strike="noStrike" baseline="0" dirty="0">
                <a:solidFill>
                  <a:srgbClr val="002060"/>
                </a:solidFill>
                <a:latin typeface="Work Sans"/>
              </a:rPr>
              <a:t>How does it work?</a:t>
            </a:r>
            <a:endParaRPr lang="en-IN" sz="8800" dirty="0">
              <a:solidFill>
                <a:srgbClr val="002060"/>
              </a:solidFill>
              <a:latin typeface="Work Sans"/>
            </a:endParaRPr>
          </a:p>
        </p:txBody>
      </p:sp>
      <p:sp>
        <p:nvSpPr>
          <p:cNvPr id="3" name="Content Placeholder 2">
            <a:extLst>
              <a:ext uri="{FF2B5EF4-FFF2-40B4-BE49-F238E27FC236}">
                <a16:creationId xmlns:a16="http://schemas.microsoft.com/office/drawing/2014/main" id="{9A974D69-A3B5-63EB-42E1-DB97274DA2BE}"/>
              </a:ext>
            </a:extLst>
          </p:cNvPr>
          <p:cNvSpPr>
            <a:spLocks noGrp="1"/>
          </p:cNvSpPr>
          <p:nvPr>
            <p:ph idx="1"/>
          </p:nvPr>
        </p:nvSpPr>
        <p:spPr/>
        <p:txBody>
          <a:bodyPr>
            <a:normAutofit lnSpcReduction="10000"/>
          </a:bodyPr>
          <a:lstStyle/>
          <a:p>
            <a:pPr algn="l"/>
            <a:r>
              <a:rPr lang="en-IN" sz="2400" b="1" i="0" u="none" strike="noStrike" baseline="0" dirty="0">
                <a:latin typeface="Work Sans"/>
              </a:rPr>
              <a:t>You make a list:</a:t>
            </a:r>
          </a:p>
          <a:p>
            <a:pPr lvl="1"/>
            <a:r>
              <a:rPr lang="en-US" b="0" i="0" u="none" strike="noStrike" baseline="0" dirty="0">
                <a:latin typeface="Work Sans"/>
              </a:rPr>
              <a:t>Sitting down with your customer you make a list of features they would like to see in their software. We call these things user stories and they become the To Do list for your project.</a:t>
            </a:r>
          </a:p>
          <a:p>
            <a:pPr algn="l"/>
            <a:r>
              <a:rPr lang="en-IN" sz="2400" b="1" i="0" u="none" strike="noStrike" baseline="0" dirty="0">
                <a:latin typeface="Work Sans"/>
              </a:rPr>
              <a:t>You size things up:</a:t>
            </a:r>
          </a:p>
          <a:p>
            <a:pPr lvl="1"/>
            <a:r>
              <a:rPr lang="en-US" b="0" i="0" u="none" strike="noStrike" baseline="0" dirty="0">
                <a:latin typeface="Work Sans"/>
              </a:rPr>
              <a:t>You size(estimate) your stories relatively to each other, coming up with a guess as to how long you think each user story will take.</a:t>
            </a:r>
          </a:p>
          <a:p>
            <a:pPr algn="l"/>
            <a:r>
              <a:rPr lang="en-IN" sz="2400" b="1" i="0" u="none" strike="noStrike" baseline="0" dirty="0">
                <a:latin typeface="Work Sans"/>
              </a:rPr>
              <a:t>You set some priorities:</a:t>
            </a:r>
          </a:p>
          <a:p>
            <a:pPr lvl="1"/>
            <a:r>
              <a:rPr lang="en-US" b="0" i="0" u="none" strike="noStrike" baseline="0" dirty="0">
                <a:latin typeface="Work Sans"/>
              </a:rPr>
              <a:t>Like most lists, there always seems to be more to do than time allows. So you ask your customer to prioritize their list so you get the most important stuff done first, and save the least important for last.</a:t>
            </a:r>
            <a:endParaRPr lang="en-IN" dirty="0">
              <a:latin typeface="Work Sans"/>
            </a:endParaRPr>
          </a:p>
        </p:txBody>
      </p:sp>
      <p:pic>
        <p:nvPicPr>
          <p:cNvPr id="4" name="Picture 3"/>
          <p:cNvPicPr>
            <a:picLocks noChangeAspect="1"/>
          </p:cNvPicPr>
          <p:nvPr/>
        </p:nvPicPr>
        <p:blipFill>
          <a:blip r:embed="rId2"/>
          <a:stretch>
            <a:fillRect/>
          </a:stretch>
        </p:blipFill>
        <p:spPr>
          <a:xfrm>
            <a:off x="10303198" y="6176963"/>
            <a:ext cx="1638442" cy="586791"/>
          </a:xfrm>
          <a:prstGeom prst="rect">
            <a:avLst/>
          </a:prstGeom>
        </p:spPr>
      </p:pic>
    </p:spTree>
    <p:extLst>
      <p:ext uri="{BB962C8B-B14F-4D97-AF65-F5344CB8AC3E}">
        <p14:creationId xmlns:p14="http://schemas.microsoft.com/office/powerpoint/2010/main" val="3785349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5D851-F097-A5F8-3B1E-D7FCA13F5FDC}"/>
              </a:ext>
            </a:extLst>
          </p:cNvPr>
          <p:cNvSpPr>
            <a:spLocks noGrp="1"/>
          </p:cNvSpPr>
          <p:nvPr>
            <p:ph type="title"/>
          </p:nvPr>
        </p:nvSpPr>
        <p:spPr/>
        <p:txBody>
          <a:bodyPr>
            <a:normAutofit/>
          </a:bodyPr>
          <a:lstStyle/>
          <a:p>
            <a:r>
              <a:rPr lang="en-IN" i="0" u="none" strike="noStrike" baseline="0" dirty="0">
                <a:solidFill>
                  <a:srgbClr val="002060"/>
                </a:solidFill>
                <a:latin typeface="Work Sans"/>
              </a:rPr>
              <a:t>Cont...</a:t>
            </a:r>
            <a:endParaRPr lang="en-IN" sz="8800" dirty="0">
              <a:solidFill>
                <a:srgbClr val="002060"/>
              </a:solidFill>
              <a:latin typeface="Work Sans"/>
            </a:endParaRPr>
          </a:p>
        </p:txBody>
      </p:sp>
      <p:sp>
        <p:nvSpPr>
          <p:cNvPr id="3" name="Content Placeholder 2">
            <a:extLst>
              <a:ext uri="{FF2B5EF4-FFF2-40B4-BE49-F238E27FC236}">
                <a16:creationId xmlns:a16="http://schemas.microsoft.com/office/drawing/2014/main" id="{6CAFD861-6209-46C7-954B-037DC91BA847}"/>
              </a:ext>
            </a:extLst>
          </p:cNvPr>
          <p:cNvSpPr>
            <a:spLocks noGrp="1"/>
          </p:cNvSpPr>
          <p:nvPr>
            <p:ph idx="1"/>
          </p:nvPr>
        </p:nvSpPr>
        <p:spPr>
          <a:xfrm>
            <a:off x="838200" y="1459345"/>
            <a:ext cx="10515600" cy="4717618"/>
          </a:xfrm>
        </p:spPr>
        <p:txBody>
          <a:bodyPr>
            <a:noAutofit/>
          </a:bodyPr>
          <a:lstStyle/>
          <a:p>
            <a:pPr algn="l"/>
            <a:r>
              <a:rPr lang="en-IN" sz="2400" b="1" i="0" u="none" strike="noStrike" baseline="0" dirty="0">
                <a:latin typeface="Wok"/>
              </a:rPr>
              <a:t>You start executing:</a:t>
            </a:r>
          </a:p>
          <a:p>
            <a:pPr lvl="1"/>
            <a:r>
              <a:rPr lang="en-US" b="0" i="0" u="none" strike="noStrike" baseline="0" dirty="0">
                <a:latin typeface="Wok"/>
              </a:rPr>
              <a:t>Then you start delivering some value. You start at the top. Work your way to the bottom. Building, iterating, and getting feedback from your customer as you go.</a:t>
            </a:r>
          </a:p>
          <a:p>
            <a:pPr algn="l"/>
            <a:r>
              <a:rPr lang="en-US" sz="2400" b="1" i="0" u="none" strike="noStrike" baseline="0" dirty="0">
                <a:latin typeface="Wok"/>
              </a:rPr>
              <a:t>You update the plan as you go :</a:t>
            </a:r>
          </a:p>
          <a:p>
            <a:pPr lvl="1"/>
            <a:r>
              <a:rPr lang="en-US" b="0" i="0" u="none" strike="noStrike" baseline="0" dirty="0">
                <a:latin typeface="Wok"/>
              </a:rPr>
              <a:t>Then as you and your customer starting delivering one of two things is going to happen. You'll discover:</a:t>
            </a:r>
          </a:p>
          <a:p>
            <a:pPr lvl="1"/>
            <a:r>
              <a:rPr lang="en-US" b="0" i="0" u="none" strike="noStrike" baseline="0" dirty="0">
                <a:latin typeface="Wok"/>
              </a:rPr>
              <a:t>You're going fast enough. All is good. Or,</a:t>
            </a:r>
          </a:p>
          <a:p>
            <a:pPr lvl="1"/>
            <a:r>
              <a:rPr lang="en-US" b="0" i="0" u="none" strike="noStrike" baseline="0" dirty="0">
                <a:latin typeface="Wok"/>
              </a:rPr>
              <a:t>You have too much to do and not enough time.</a:t>
            </a:r>
          </a:p>
          <a:p>
            <a:pPr marL="0" indent="0" algn="l">
              <a:buNone/>
            </a:pPr>
            <a:r>
              <a:rPr lang="en-US" sz="2400" dirty="0">
                <a:latin typeface="Wok"/>
              </a:rPr>
              <a:t>    </a:t>
            </a:r>
            <a:r>
              <a:rPr lang="en-US" sz="2400" b="0" i="0" u="none" strike="noStrike" baseline="0" dirty="0">
                <a:latin typeface="Wok"/>
              </a:rPr>
              <a:t>At this point you have two choices. You can either a) do less and</a:t>
            </a:r>
          </a:p>
          <a:p>
            <a:pPr marL="0" indent="0" algn="l">
              <a:buNone/>
            </a:pPr>
            <a:r>
              <a:rPr lang="en-US" sz="2400" b="0" i="0" u="none" strike="noStrike" baseline="0" dirty="0">
                <a:latin typeface="Wok"/>
              </a:rPr>
              <a:t>    cut scope (recommended). Or you can b) push out the date and </a:t>
            </a:r>
            <a:r>
              <a:rPr lang="en-IN" sz="2400" b="0" i="0" u="none" strike="noStrike" baseline="0" dirty="0">
                <a:latin typeface="Wok"/>
              </a:rPr>
              <a:t>ask for more money.</a:t>
            </a:r>
            <a:endParaRPr lang="en-IN" sz="2400" dirty="0">
              <a:latin typeface="Wok"/>
            </a:endParaRPr>
          </a:p>
        </p:txBody>
      </p:sp>
      <p:pic>
        <p:nvPicPr>
          <p:cNvPr id="4" name="Picture 3"/>
          <p:cNvPicPr>
            <a:picLocks noChangeAspect="1"/>
          </p:cNvPicPr>
          <p:nvPr/>
        </p:nvPicPr>
        <p:blipFill>
          <a:blip r:embed="rId2"/>
          <a:stretch>
            <a:fillRect/>
          </a:stretch>
        </p:blipFill>
        <p:spPr>
          <a:xfrm>
            <a:off x="10275489" y="6176963"/>
            <a:ext cx="1638442" cy="586791"/>
          </a:xfrm>
          <a:prstGeom prst="rect">
            <a:avLst/>
          </a:prstGeom>
        </p:spPr>
      </p:pic>
    </p:spTree>
    <p:extLst>
      <p:ext uri="{BB962C8B-B14F-4D97-AF65-F5344CB8AC3E}">
        <p14:creationId xmlns:p14="http://schemas.microsoft.com/office/powerpoint/2010/main" val="2087300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CDC02-AD5B-A1D5-0B91-1693792F04C1}"/>
              </a:ext>
            </a:extLst>
          </p:cNvPr>
          <p:cNvSpPr>
            <a:spLocks noGrp="1"/>
          </p:cNvSpPr>
          <p:nvPr>
            <p:ph type="title"/>
          </p:nvPr>
        </p:nvSpPr>
        <p:spPr/>
        <p:txBody>
          <a:bodyPr>
            <a:normAutofit/>
          </a:bodyPr>
          <a:lstStyle/>
          <a:p>
            <a:r>
              <a:rPr lang="en-IN" i="1" u="none" strike="noStrike" baseline="0" dirty="0">
                <a:solidFill>
                  <a:srgbClr val="002060"/>
                </a:solidFill>
                <a:latin typeface="Work Sans"/>
              </a:rPr>
              <a:t>Why Use Agile Methods</a:t>
            </a:r>
            <a:endParaRPr lang="en-IN" sz="8800" dirty="0">
              <a:solidFill>
                <a:srgbClr val="002060"/>
              </a:solidFill>
              <a:latin typeface="Work Sans"/>
            </a:endParaRPr>
          </a:p>
        </p:txBody>
      </p:sp>
      <p:sp>
        <p:nvSpPr>
          <p:cNvPr id="3" name="Content Placeholder 2">
            <a:extLst>
              <a:ext uri="{FF2B5EF4-FFF2-40B4-BE49-F238E27FC236}">
                <a16:creationId xmlns:a16="http://schemas.microsoft.com/office/drawing/2014/main" id="{B8C4D3DD-77E2-898E-C4D8-B58B365A8CE6}"/>
              </a:ext>
            </a:extLst>
          </p:cNvPr>
          <p:cNvSpPr>
            <a:spLocks noGrp="1"/>
          </p:cNvSpPr>
          <p:nvPr>
            <p:ph idx="1"/>
          </p:nvPr>
        </p:nvSpPr>
        <p:spPr/>
        <p:txBody>
          <a:bodyPr>
            <a:normAutofit/>
          </a:bodyPr>
          <a:lstStyle/>
          <a:p>
            <a:pPr algn="l"/>
            <a:r>
              <a:rPr lang="en-IN" sz="2400" b="0" i="1" u="none" strike="noStrike" baseline="0" dirty="0">
                <a:latin typeface="Work Sans"/>
              </a:rPr>
              <a:t>Improve Customer Involvement</a:t>
            </a:r>
          </a:p>
          <a:p>
            <a:pPr algn="l"/>
            <a:r>
              <a:rPr lang="en-IN" sz="2400" b="0" i="1" u="none" strike="noStrike" baseline="0" dirty="0">
                <a:latin typeface="Work Sans"/>
              </a:rPr>
              <a:t>Increase Quality</a:t>
            </a:r>
          </a:p>
          <a:p>
            <a:pPr algn="l"/>
            <a:r>
              <a:rPr lang="en-IN" sz="2400" b="0" i="1" u="none" strike="noStrike" baseline="0" dirty="0">
                <a:latin typeface="Work Sans"/>
              </a:rPr>
              <a:t>Simplify Releases</a:t>
            </a:r>
          </a:p>
          <a:p>
            <a:pPr algn="l"/>
            <a:r>
              <a:rPr lang="en-IN" sz="2400" b="0" i="1" u="none" strike="noStrike" baseline="0" dirty="0">
                <a:latin typeface="Work Sans"/>
              </a:rPr>
              <a:t>Drive Down Risk</a:t>
            </a:r>
            <a:endParaRPr lang="en-IN" sz="3600" dirty="0">
              <a:latin typeface="Work Sans"/>
            </a:endParaRPr>
          </a:p>
        </p:txBody>
      </p:sp>
      <p:pic>
        <p:nvPicPr>
          <p:cNvPr id="4" name="Picture 3"/>
          <p:cNvPicPr>
            <a:picLocks noChangeAspect="1"/>
          </p:cNvPicPr>
          <p:nvPr/>
        </p:nvPicPr>
        <p:blipFill>
          <a:blip r:embed="rId2"/>
          <a:stretch>
            <a:fillRect/>
          </a:stretch>
        </p:blipFill>
        <p:spPr>
          <a:xfrm>
            <a:off x="10432507" y="6089148"/>
            <a:ext cx="1638442" cy="586791"/>
          </a:xfrm>
          <a:prstGeom prst="rect">
            <a:avLst/>
          </a:prstGeom>
        </p:spPr>
      </p:pic>
    </p:spTree>
    <p:extLst>
      <p:ext uri="{BB962C8B-B14F-4D97-AF65-F5344CB8AC3E}">
        <p14:creationId xmlns:p14="http://schemas.microsoft.com/office/powerpoint/2010/main" val="1268100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2562E-BCDF-5343-507E-C856C353944A}"/>
              </a:ext>
            </a:extLst>
          </p:cNvPr>
          <p:cNvSpPr>
            <a:spLocks noGrp="1"/>
          </p:cNvSpPr>
          <p:nvPr>
            <p:ph type="title"/>
          </p:nvPr>
        </p:nvSpPr>
        <p:spPr/>
        <p:txBody>
          <a:bodyPr>
            <a:normAutofit/>
          </a:bodyPr>
          <a:lstStyle/>
          <a:p>
            <a:r>
              <a:rPr lang="en-IN" b="0" i="0" u="none" strike="noStrike" baseline="0" dirty="0">
                <a:solidFill>
                  <a:srgbClr val="002060"/>
                </a:solidFill>
                <a:latin typeface="Work Sans"/>
              </a:rPr>
              <a:t>Systems Development Life Cycle (SDLC)</a:t>
            </a:r>
            <a:endParaRPr lang="en-IN" sz="8800" dirty="0">
              <a:solidFill>
                <a:srgbClr val="002060"/>
              </a:solidFill>
              <a:latin typeface="Work Sans"/>
            </a:endParaRPr>
          </a:p>
        </p:txBody>
      </p:sp>
      <p:sp>
        <p:nvSpPr>
          <p:cNvPr id="3" name="Content Placeholder 2">
            <a:extLst>
              <a:ext uri="{FF2B5EF4-FFF2-40B4-BE49-F238E27FC236}">
                <a16:creationId xmlns:a16="http://schemas.microsoft.com/office/drawing/2014/main" id="{129C81F3-4A83-E7FA-634A-24EAF5F79824}"/>
              </a:ext>
            </a:extLst>
          </p:cNvPr>
          <p:cNvSpPr>
            <a:spLocks noGrp="1"/>
          </p:cNvSpPr>
          <p:nvPr>
            <p:ph idx="1"/>
          </p:nvPr>
        </p:nvSpPr>
        <p:spPr/>
        <p:txBody>
          <a:bodyPr>
            <a:normAutofit/>
          </a:bodyPr>
          <a:lstStyle/>
          <a:p>
            <a:r>
              <a:rPr lang="en-IN" sz="2400" dirty="0">
                <a:latin typeface="Work Sans"/>
              </a:rPr>
              <a:t>The software development life cycle (SDLC) is the cost-effective and time-efficiency process that development teams use to design and build high quality software. </a:t>
            </a:r>
          </a:p>
          <a:p>
            <a:r>
              <a:rPr lang="en-IN" sz="2400" dirty="0">
                <a:latin typeface="Work Sans"/>
              </a:rPr>
              <a:t>The goal of SDLC is to minimize project risks through forward planning so that software meets customer expectations during production and beyond. </a:t>
            </a:r>
          </a:p>
        </p:txBody>
      </p:sp>
      <p:pic>
        <p:nvPicPr>
          <p:cNvPr id="4" name="Picture 3"/>
          <p:cNvPicPr>
            <a:picLocks noChangeAspect="1"/>
          </p:cNvPicPr>
          <p:nvPr/>
        </p:nvPicPr>
        <p:blipFill>
          <a:blip r:embed="rId2"/>
          <a:stretch>
            <a:fillRect/>
          </a:stretch>
        </p:blipFill>
        <p:spPr>
          <a:xfrm>
            <a:off x="10358617" y="6089148"/>
            <a:ext cx="1638442" cy="586791"/>
          </a:xfrm>
          <a:prstGeom prst="rect">
            <a:avLst/>
          </a:prstGeom>
        </p:spPr>
      </p:pic>
    </p:spTree>
    <p:extLst>
      <p:ext uri="{BB962C8B-B14F-4D97-AF65-F5344CB8AC3E}">
        <p14:creationId xmlns:p14="http://schemas.microsoft.com/office/powerpoint/2010/main" val="2693602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5A68B-832E-3DCC-4293-6ED408E61704}"/>
              </a:ext>
            </a:extLst>
          </p:cNvPr>
          <p:cNvSpPr>
            <a:spLocks noGrp="1"/>
          </p:cNvSpPr>
          <p:nvPr>
            <p:ph type="title"/>
          </p:nvPr>
        </p:nvSpPr>
        <p:spPr/>
        <p:txBody>
          <a:bodyPr>
            <a:normAutofit/>
          </a:bodyPr>
          <a:lstStyle/>
          <a:p>
            <a:r>
              <a:rPr lang="en-IN" i="1" u="none" strike="noStrike" baseline="0" dirty="0">
                <a:solidFill>
                  <a:srgbClr val="002060"/>
                </a:solidFill>
                <a:latin typeface="Work Sans"/>
              </a:rPr>
              <a:t>Advantages of Agile model:</a:t>
            </a:r>
            <a:endParaRPr lang="en-IN" sz="8800" dirty="0">
              <a:solidFill>
                <a:srgbClr val="002060"/>
              </a:solidFill>
              <a:latin typeface="Work Sans"/>
            </a:endParaRPr>
          </a:p>
        </p:txBody>
      </p:sp>
      <p:sp>
        <p:nvSpPr>
          <p:cNvPr id="3" name="Content Placeholder 2">
            <a:extLst>
              <a:ext uri="{FF2B5EF4-FFF2-40B4-BE49-F238E27FC236}">
                <a16:creationId xmlns:a16="http://schemas.microsoft.com/office/drawing/2014/main" id="{3F2159E3-9F01-54F6-B27F-8139A87F920A}"/>
              </a:ext>
            </a:extLst>
          </p:cNvPr>
          <p:cNvSpPr>
            <a:spLocks noGrp="1"/>
          </p:cNvSpPr>
          <p:nvPr>
            <p:ph idx="1"/>
          </p:nvPr>
        </p:nvSpPr>
        <p:spPr/>
        <p:txBody>
          <a:bodyPr>
            <a:normAutofit fontScale="77500" lnSpcReduction="20000"/>
          </a:bodyPr>
          <a:lstStyle/>
          <a:p>
            <a:pPr algn="l"/>
            <a:r>
              <a:rPr lang="en-US" b="0" i="0" u="none" strike="noStrike" baseline="0" dirty="0">
                <a:latin typeface="Work Sans"/>
              </a:rPr>
              <a:t>Customer satisfaction by rapid, continuous delivery of useful software.</a:t>
            </a:r>
          </a:p>
          <a:p>
            <a:pPr algn="l"/>
            <a:r>
              <a:rPr lang="en-US" b="0" i="0" u="none" strike="noStrike" baseline="0" dirty="0">
                <a:latin typeface="Work Sans"/>
              </a:rPr>
              <a:t>People and interactions are emphasized rather than process and tools.</a:t>
            </a:r>
          </a:p>
          <a:p>
            <a:pPr algn="l"/>
            <a:r>
              <a:rPr lang="en-US" b="0" i="0" u="none" strike="noStrike" baseline="0" dirty="0">
                <a:latin typeface="Work Sans"/>
              </a:rPr>
              <a:t>Customers, developers and testers constantly interact with each other.</a:t>
            </a:r>
          </a:p>
          <a:p>
            <a:pPr algn="l"/>
            <a:r>
              <a:rPr lang="en-US" b="0" i="0" u="none" strike="noStrike" baseline="0" dirty="0">
                <a:latin typeface="Work Sans"/>
              </a:rPr>
              <a:t>Working software is delivered frequently (weeks rather than months).</a:t>
            </a:r>
          </a:p>
          <a:p>
            <a:pPr algn="l"/>
            <a:r>
              <a:rPr lang="en-US" b="0" i="0" u="none" strike="noStrike" baseline="0" dirty="0">
                <a:latin typeface="Work Sans"/>
              </a:rPr>
              <a:t>Face-to-face conversation is the best form of communication.</a:t>
            </a:r>
          </a:p>
          <a:p>
            <a:pPr algn="l"/>
            <a:r>
              <a:rPr lang="en-US" b="0" i="0" u="none" strike="noStrike" baseline="0" dirty="0">
                <a:latin typeface="Work Sans"/>
              </a:rPr>
              <a:t>Close, daily cooperation between business people and developers.</a:t>
            </a:r>
          </a:p>
          <a:p>
            <a:pPr algn="l"/>
            <a:r>
              <a:rPr lang="en-US" b="0" i="0" u="none" strike="noStrike" baseline="0" dirty="0">
                <a:latin typeface="Work Sans"/>
              </a:rPr>
              <a:t>Continuous attention to technical excellence and good design.</a:t>
            </a:r>
          </a:p>
          <a:p>
            <a:pPr algn="l"/>
            <a:r>
              <a:rPr lang="en-US" b="0" i="0" u="none" strike="noStrike" baseline="0" dirty="0">
                <a:latin typeface="Work Sans"/>
              </a:rPr>
              <a:t>Regular adaptation to changing circumstances.</a:t>
            </a:r>
          </a:p>
          <a:p>
            <a:pPr algn="l"/>
            <a:r>
              <a:rPr lang="en-US" b="0" i="0" u="none" strike="noStrike" baseline="0" dirty="0">
                <a:latin typeface="Work Sans"/>
              </a:rPr>
              <a:t>Even late changes in requirements are welcomed.</a:t>
            </a:r>
            <a:endParaRPr lang="en-IN" sz="4000" dirty="0">
              <a:latin typeface="Work Sans"/>
            </a:endParaRPr>
          </a:p>
        </p:txBody>
      </p:sp>
      <p:pic>
        <p:nvPicPr>
          <p:cNvPr id="4" name="Picture 3"/>
          <p:cNvPicPr>
            <a:picLocks noChangeAspect="1"/>
          </p:cNvPicPr>
          <p:nvPr/>
        </p:nvPicPr>
        <p:blipFill>
          <a:blip r:embed="rId2"/>
          <a:stretch>
            <a:fillRect/>
          </a:stretch>
        </p:blipFill>
        <p:spPr>
          <a:xfrm>
            <a:off x="10469452" y="6018504"/>
            <a:ext cx="1638442" cy="586791"/>
          </a:xfrm>
          <a:prstGeom prst="rect">
            <a:avLst/>
          </a:prstGeom>
        </p:spPr>
      </p:pic>
    </p:spTree>
    <p:extLst>
      <p:ext uri="{BB962C8B-B14F-4D97-AF65-F5344CB8AC3E}">
        <p14:creationId xmlns:p14="http://schemas.microsoft.com/office/powerpoint/2010/main" val="984178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80977-910A-6DFF-8FB2-950C04C8B1DC}"/>
              </a:ext>
            </a:extLst>
          </p:cNvPr>
          <p:cNvSpPr>
            <a:spLocks noGrp="1"/>
          </p:cNvSpPr>
          <p:nvPr>
            <p:ph type="title"/>
          </p:nvPr>
        </p:nvSpPr>
        <p:spPr/>
        <p:txBody>
          <a:bodyPr>
            <a:normAutofit/>
          </a:bodyPr>
          <a:lstStyle/>
          <a:p>
            <a:r>
              <a:rPr lang="en-IN" i="1" u="none" strike="noStrike" baseline="0" dirty="0">
                <a:solidFill>
                  <a:srgbClr val="002060"/>
                </a:solidFill>
                <a:latin typeface="Work Sans"/>
              </a:rPr>
              <a:t>Disadvantages of Agile model:</a:t>
            </a:r>
            <a:endParaRPr lang="en-IN" sz="8800" dirty="0">
              <a:solidFill>
                <a:srgbClr val="002060"/>
              </a:solidFill>
              <a:latin typeface="Work Sans"/>
            </a:endParaRPr>
          </a:p>
        </p:txBody>
      </p:sp>
      <p:sp>
        <p:nvSpPr>
          <p:cNvPr id="3" name="Content Placeholder 2">
            <a:extLst>
              <a:ext uri="{FF2B5EF4-FFF2-40B4-BE49-F238E27FC236}">
                <a16:creationId xmlns:a16="http://schemas.microsoft.com/office/drawing/2014/main" id="{A3AC0250-1513-01E4-0E5A-1ADFAC62CB73}"/>
              </a:ext>
            </a:extLst>
          </p:cNvPr>
          <p:cNvSpPr>
            <a:spLocks noGrp="1"/>
          </p:cNvSpPr>
          <p:nvPr>
            <p:ph idx="1"/>
          </p:nvPr>
        </p:nvSpPr>
        <p:spPr/>
        <p:txBody>
          <a:bodyPr>
            <a:noAutofit/>
          </a:bodyPr>
          <a:lstStyle/>
          <a:p>
            <a:pPr algn="l"/>
            <a:r>
              <a:rPr lang="en-US" sz="2400" b="0" i="0" u="none" strike="noStrike" baseline="0" dirty="0">
                <a:latin typeface="Work Sans"/>
              </a:rPr>
              <a:t>In case of some software deliverables, especially the large ones, it is difficult to assess the effort required at the beginning of the software development life cycle.</a:t>
            </a:r>
          </a:p>
          <a:p>
            <a:pPr algn="l"/>
            <a:r>
              <a:rPr lang="en-US" sz="2400" b="0" i="0" u="none" strike="noStrike" baseline="0" dirty="0">
                <a:latin typeface="Work Sans"/>
              </a:rPr>
              <a:t> The project can easily get taken off track if the customer representative is not clear what final outcome that they want.</a:t>
            </a:r>
          </a:p>
          <a:p>
            <a:pPr algn="l"/>
            <a:r>
              <a:rPr lang="en-US" sz="2400" b="0" i="0" u="none" strike="noStrike" baseline="0" dirty="0">
                <a:latin typeface="Work Sans"/>
              </a:rPr>
              <a:t>Only senior programmers are capable of taking the kind of decisions required during the development process. Hence it has no place for newbie programmers, unless combined with </a:t>
            </a:r>
            <a:r>
              <a:rPr lang="en-IN" sz="2400" b="0" i="0" u="none" strike="noStrike" baseline="0" dirty="0">
                <a:latin typeface="Work Sans"/>
              </a:rPr>
              <a:t>experienced resources.</a:t>
            </a:r>
            <a:endParaRPr lang="en-IN" sz="3600" dirty="0">
              <a:latin typeface="Work Sans"/>
            </a:endParaRPr>
          </a:p>
        </p:txBody>
      </p:sp>
      <p:pic>
        <p:nvPicPr>
          <p:cNvPr id="4" name="Picture 3"/>
          <p:cNvPicPr>
            <a:picLocks noChangeAspect="1"/>
          </p:cNvPicPr>
          <p:nvPr/>
        </p:nvPicPr>
        <p:blipFill>
          <a:blip r:embed="rId2"/>
          <a:stretch>
            <a:fillRect/>
          </a:stretch>
        </p:blipFill>
        <p:spPr>
          <a:xfrm>
            <a:off x="10423271" y="6176963"/>
            <a:ext cx="1638442" cy="586791"/>
          </a:xfrm>
          <a:prstGeom prst="rect">
            <a:avLst/>
          </a:prstGeom>
        </p:spPr>
      </p:pic>
    </p:spTree>
    <p:extLst>
      <p:ext uri="{BB962C8B-B14F-4D97-AF65-F5344CB8AC3E}">
        <p14:creationId xmlns:p14="http://schemas.microsoft.com/office/powerpoint/2010/main" val="1451437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F61AB-8ABC-A4D1-9A48-F441F80C9DD5}"/>
              </a:ext>
            </a:extLst>
          </p:cNvPr>
          <p:cNvSpPr>
            <a:spLocks noGrp="1"/>
          </p:cNvSpPr>
          <p:nvPr>
            <p:ph type="title"/>
          </p:nvPr>
        </p:nvSpPr>
        <p:spPr/>
        <p:txBody>
          <a:bodyPr>
            <a:normAutofit/>
          </a:bodyPr>
          <a:lstStyle/>
          <a:p>
            <a:r>
              <a:rPr lang="en-IN" i="1" u="none" strike="noStrike" baseline="0" dirty="0">
                <a:solidFill>
                  <a:srgbClr val="002060"/>
                </a:solidFill>
                <a:latin typeface="Work Sans"/>
              </a:rPr>
              <a:t>WATERFALL vs AGILE</a:t>
            </a:r>
            <a:endParaRPr lang="en-IN" sz="8800" dirty="0">
              <a:solidFill>
                <a:srgbClr val="002060"/>
              </a:solidFill>
              <a:latin typeface="Work Sans"/>
            </a:endParaRPr>
          </a:p>
        </p:txBody>
      </p:sp>
      <p:pic>
        <p:nvPicPr>
          <p:cNvPr id="5" name="Content Placeholder 4">
            <a:extLst>
              <a:ext uri="{FF2B5EF4-FFF2-40B4-BE49-F238E27FC236}">
                <a16:creationId xmlns:a16="http://schemas.microsoft.com/office/drawing/2014/main" id="{2CD65834-36C1-B422-414B-B620B20F6559}"/>
              </a:ext>
            </a:extLst>
          </p:cNvPr>
          <p:cNvPicPr>
            <a:picLocks noGrp="1" noChangeAspect="1"/>
          </p:cNvPicPr>
          <p:nvPr>
            <p:ph idx="1"/>
          </p:nvPr>
        </p:nvPicPr>
        <p:blipFill>
          <a:blip r:embed="rId2"/>
          <a:stretch>
            <a:fillRect/>
          </a:stretch>
        </p:blipFill>
        <p:spPr>
          <a:xfrm>
            <a:off x="1861457" y="1862146"/>
            <a:ext cx="8926286" cy="3655750"/>
          </a:xfrm>
        </p:spPr>
      </p:pic>
      <p:pic>
        <p:nvPicPr>
          <p:cNvPr id="4" name="Picture 3"/>
          <p:cNvPicPr>
            <a:picLocks noChangeAspect="1"/>
          </p:cNvPicPr>
          <p:nvPr/>
        </p:nvPicPr>
        <p:blipFill>
          <a:blip r:embed="rId3"/>
          <a:stretch>
            <a:fillRect/>
          </a:stretch>
        </p:blipFill>
        <p:spPr>
          <a:xfrm>
            <a:off x="10414035" y="6116857"/>
            <a:ext cx="1638442" cy="586791"/>
          </a:xfrm>
          <a:prstGeom prst="rect">
            <a:avLst/>
          </a:prstGeom>
        </p:spPr>
      </p:pic>
    </p:spTree>
    <p:extLst>
      <p:ext uri="{BB962C8B-B14F-4D97-AF65-F5344CB8AC3E}">
        <p14:creationId xmlns:p14="http://schemas.microsoft.com/office/powerpoint/2010/main" val="3292374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982B-8193-0715-6E62-DFD10EF6DEB2}"/>
              </a:ext>
            </a:extLst>
          </p:cNvPr>
          <p:cNvSpPr>
            <a:spLocks noGrp="1"/>
          </p:cNvSpPr>
          <p:nvPr>
            <p:ph type="title"/>
          </p:nvPr>
        </p:nvSpPr>
        <p:spPr/>
        <p:txBody>
          <a:bodyPr>
            <a:normAutofit/>
          </a:bodyPr>
          <a:lstStyle/>
          <a:p>
            <a:r>
              <a:rPr lang="en-IN" i="1" u="none" strike="noStrike" baseline="0" dirty="0">
                <a:solidFill>
                  <a:srgbClr val="002060"/>
                </a:solidFill>
                <a:latin typeface="Work Sans"/>
              </a:rPr>
              <a:t>AGILE MANIFESTO</a:t>
            </a:r>
            <a:endParaRPr lang="en-IN" sz="8800" dirty="0">
              <a:solidFill>
                <a:srgbClr val="002060"/>
              </a:solidFill>
              <a:latin typeface="Work Sans"/>
            </a:endParaRPr>
          </a:p>
        </p:txBody>
      </p:sp>
      <p:sp>
        <p:nvSpPr>
          <p:cNvPr id="3" name="Content Placeholder 2">
            <a:extLst>
              <a:ext uri="{FF2B5EF4-FFF2-40B4-BE49-F238E27FC236}">
                <a16:creationId xmlns:a16="http://schemas.microsoft.com/office/drawing/2014/main" id="{DD0489D8-3DF6-3268-7644-D5D20AC770E2}"/>
              </a:ext>
            </a:extLst>
          </p:cNvPr>
          <p:cNvSpPr>
            <a:spLocks noGrp="1"/>
          </p:cNvSpPr>
          <p:nvPr>
            <p:ph sz="half" idx="1"/>
          </p:nvPr>
        </p:nvSpPr>
        <p:spPr>
          <a:xfrm>
            <a:off x="391886" y="1825625"/>
            <a:ext cx="5627914" cy="2300061"/>
          </a:xfrm>
        </p:spPr>
        <p:txBody>
          <a:bodyPr>
            <a:noAutofit/>
          </a:bodyPr>
          <a:lstStyle/>
          <a:p>
            <a:r>
              <a:rPr lang="en-IN" sz="2400" dirty="0">
                <a:latin typeface="Work Sans"/>
              </a:rPr>
              <a:t>Individual and Interaction – Over</a:t>
            </a:r>
          </a:p>
          <a:p>
            <a:r>
              <a:rPr lang="en-IN" sz="2400" dirty="0">
                <a:latin typeface="Work Sans"/>
              </a:rPr>
              <a:t>Working Product – Over</a:t>
            </a:r>
          </a:p>
          <a:p>
            <a:r>
              <a:rPr lang="en-IN" sz="2400" dirty="0">
                <a:latin typeface="Work Sans"/>
              </a:rPr>
              <a:t>Customer collaboration - Over </a:t>
            </a:r>
          </a:p>
          <a:p>
            <a:r>
              <a:rPr lang="en-IN" sz="2400" dirty="0">
                <a:latin typeface="Work Sans"/>
              </a:rPr>
              <a:t>Responding to change  - Over </a:t>
            </a:r>
          </a:p>
        </p:txBody>
      </p:sp>
      <p:sp>
        <p:nvSpPr>
          <p:cNvPr id="4" name="Content Placeholder 3">
            <a:extLst>
              <a:ext uri="{FF2B5EF4-FFF2-40B4-BE49-F238E27FC236}">
                <a16:creationId xmlns:a16="http://schemas.microsoft.com/office/drawing/2014/main" id="{A80BD2B3-D247-D9FD-4B0F-C75C75C4C986}"/>
              </a:ext>
            </a:extLst>
          </p:cNvPr>
          <p:cNvSpPr>
            <a:spLocks noGrp="1"/>
          </p:cNvSpPr>
          <p:nvPr>
            <p:ph sz="half" idx="2"/>
          </p:nvPr>
        </p:nvSpPr>
        <p:spPr>
          <a:xfrm>
            <a:off x="6096000" y="1571399"/>
            <a:ext cx="5181600" cy="2467201"/>
          </a:xfrm>
        </p:spPr>
        <p:txBody>
          <a:bodyPr>
            <a:normAutofit/>
          </a:bodyPr>
          <a:lstStyle/>
          <a:p>
            <a:r>
              <a:rPr lang="en-IN" sz="2400" dirty="0">
                <a:latin typeface="Work Sans"/>
              </a:rPr>
              <a:t>Processes and tools</a:t>
            </a:r>
          </a:p>
          <a:p>
            <a:r>
              <a:rPr lang="en-IN" sz="2400" dirty="0">
                <a:latin typeface="Work Sans"/>
              </a:rPr>
              <a:t>Comprehensive Documentation </a:t>
            </a:r>
          </a:p>
          <a:p>
            <a:r>
              <a:rPr lang="en-IN" sz="2400" dirty="0">
                <a:latin typeface="Work Sans"/>
              </a:rPr>
              <a:t>Contract Negotiation </a:t>
            </a:r>
          </a:p>
          <a:p>
            <a:r>
              <a:rPr lang="en-IN" sz="2400" dirty="0">
                <a:latin typeface="Work Sans"/>
              </a:rPr>
              <a:t>Following Plan </a:t>
            </a:r>
          </a:p>
        </p:txBody>
      </p:sp>
      <p:sp>
        <p:nvSpPr>
          <p:cNvPr id="5" name="Content Placeholder 2">
            <a:extLst>
              <a:ext uri="{FF2B5EF4-FFF2-40B4-BE49-F238E27FC236}">
                <a16:creationId xmlns:a16="http://schemas.microsoft.com/office/drawing/2014/main" id="{749E5311-DE5A-97F5-7E2E-22E795E4C06B}"/>
              </a:ext>
            </a:extLst>
          </p:cNvPr>
          <p:cNvSpPr txBox="1">
            <a:spLocks/>
          </p:cNvSpPr>
          <p:nvPr/>
        </p:nvSpPr>
        <p:spPr>
          <a:xfrm>
            <a:off x="1828800" y="4486729"/>
            <a:ext cx="9013372" cy="11847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latin typeface="Work Sans"/>
              </a:rPr>
              <a:t>That is, while there is value in the items on the right, We value the items on left more. </a:t>
            </a:r>
          </a:p>
        </p:txBody>
      </p:sp>
      <p:pic>
        <p:nvPicPr>
          <p:cNvPr id="6" name="Picture 5"/>
          <p:cNvPicPr>
            <a:picLocks noChangeAspect="1"/>
          </p:cNvPicPr>
          <p:nvPr/>
        </p:nvPicPr>
        <p:blipFill>
          <a:blip r:embed="rId2"/>
          <a:stretch>
            <a:fillRect/>
          </a:stretch>
        </p:blipFill>
        <p:spPr>
          <a:xfrm>
            <a:off x="10377089" y="6032501"/>
            <a:ext cx="1638442" cy="586791"/>
          </a:xfrm>
          <a:prstGeom prst="rect">
            <a:avLst/>
          </a:prstGeom>
        </p:spPr>
      </p:pic>
    </p:spTree>
    <p:extLst>
      <p:ext uri="{BB962C8B-B14F-4D97-AF65-F5344CB8AC3E}">
        <p14:creationId xmlns:p14="http://schemas.microsoft.com/office/powerpoint/2010/main" val="886207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4F6FD-9D12-9156-1928-42BD29303A26}"/>
              </a:ext>
            </a:extLst>
          </p:cNvPr>
          <p:cNvSpPr>
            <a:spLocks noGrp="1"/>
          </p:cNvSpPr>
          <p:nvPr>
            <p:ph type="title"/>
          </p:nvPr>
        </p:nvSpPr>
        <p:spPr/>
        <p:txBody>
          <a:bodyPr>
            <a:normAutofit/>
          </a:bodyPr>
          <a:lstStyle/>
          <a:p>
            <a:r>
              <a:rPr lang="en-IN" i="1" u="none" strike="noStrike" baseline="0" dirty="0">
                <a:solidFill>
                  <a:srgbClr val="002060"/>
                </a:solidFill>
                <a:latin typeface="Work Sans"/>
              </a:rPr>
              <a:t>Agile Methodologies</a:t>
            </a:r>
            <a:endParaRPr lang="en-IN" sz="8800" dirty="0">
              <a:solidFill>
                <a:srgbClr val="002060"/>
              </a:solidFill>
              <a:latin typeface="Work Sans"/>
            </a:endParaRPr>
          </a:p>
        </p:txBody>
      </p:sp>
      <p:sp>
        <p:nvSpPr>
          <p:cNvPr id="3" name="Content Placeholder 2">
            <a:extLst>
              <a:ext uri="{FF2B5EF4-FFF2-40B4-BE49-F238E27FC236}">
                <a16:creationId xmlns:a16="http://schemas.microsoft.com/office/drawing/2014/main" id="{29A8488B-8033-892D-0AA9-4E413F5F295E}"/>
              </a:ext>
            </a:extLst>
          </p:cNvPr>
          <p:cNvSpPr>
            <a:spLocks noGrp="1"/>
          </p:cNvSpPr>
          <p:nvPr>
            <p:ph sz="half" idx="1"/>
          </p:nvPr>
        </p:nvSpPr>
        <p:spPr/>
        <p:txBody>
          <a:bodyPr>
            <a:noAutofit/>
          </a:bodyPr>
          <a:lstStyle/>
          <a:p>
            <a:r>
              <a:rPr lang="en-IN" sz="2400" b="0" i="1" u="none" strike="noStrike" baseline="0" dirty="0">
                <a:latin typeface="Work Sans"/>
              </a:rPr>
              <a:t>Scrum</a:t>
            </a:r>
          </a:p>
          <a:p>
            <a:r>
              <a:rPr lang="en-IN" sz="2400" b="0" i="1" u="none" strike="noStrike" baseline="0" dirty="0">
                <a:latin typeface="Work Sans"/>
              </a:rPr>
              <a:t>Extreme Programming (XP)</a:t>
            </a:r>
          </a:p>
          <a:p>
            <a:pPr algn="l"/>
            <a:r>
              <a:rPr lang="en-IN" sz="2400" b="0" i="1" u="none" strike="noStrike" baseline="0" dirty="0">
                <a:latin typeface="Work Sans"/>
              </a:rPr>
              <a:t>Dynamic Systems</a:t>
            </a:r>
          </a:p>
          <a:p>
            <a:pPr algn="l"/>
            <a:r>
              <a:rPr lang="en-IN" sz="2400" b="0" i="1" u="none" strike="noStrike" baseline="0" dirty="0">
                <a:latin typeface="Work Sans"/>
              </a:rPr>
              <a:t>Development Method (DSDM)</a:t>
            </a:r>
          </a:p>
          <a:p>
            <a:pPr algn="l"/>
            <a:r>
              <a:rPr lang="en-IN" sz="2400" b="0" i="1" u="none" strike="noStrike" baseline="0" dirty="0">
                <a:latin typeface="Work Sans"/>
              </a:rPr>
              <a:t>Feature-Driven Development (FDD)</a:t>
            </a:r>
          </a:p>
          <a:p>
            <a:pPr algn="l"/>
            <a:r>
              <a:rPr lang="en-IN" sz="2400" b="0" i="1" u="none" strike="noStrike" baseline="0" dirty="0">
                <a:latin typeface="Work Sans"/>
              </a:rPr>
              <a:t>Lean and Kanban Software Development</a:t>
            </a:r>
          </a:p>
          <a:p>
            <a:pPr algn="l"/>
            <a:r>
              <a:rPr lang="en-IN" sz="2400" b="0" i="1" u="none" strike="noStrike" baseline="0" dirty="0">
                <a:latin typeface="Work Sans"/>
              </a:rPr>
              <a:t>Crystal</a:t>
            </a:r>
            <a:endParaRPr lang="en-IN" sz="3600" dirty="0">
              <a:latin typeface="Work Sans"/>
            </a:endParaRPr>
          </a:p>
        </p:txBody>
      </p:sp>
      <p:pic>
        <p:nvPicPr>
          <p:cNvPr id="6" name="Content Placeholder 5">
            <a:extLst>
              <a:ext uri="{FF2B5EF4-FFF2-40B4-BE49-F238E27FC236}">
                <a16:creationId xmlns:a16="http://schemas.microsoft.com/office/drawing/2014/main" id="{1EE622B1-5BBC-5073-D7CE-6108AE2CF4D5}"/>
              </a:ext>
            </a:extLst>
          </p:cNvPr>
          <p:cNvPicPr>
            <a:picLocks noGrp="1" noChangeAspect="1"/>
          </p:cNvPicPr>
          <p:nvPr>
            <p:ph sz="half" idx="2"/>
          </p:nvPr>
        </p:nvPicPr>
        <p:blipFill>
          <a:blip r:embed="rId2"/>
          <a:stretch>
            <a:fillRect/>
          </a:stretch>
        </p:blipFill>
        <p:spPr>
          <a:xfrm>
            <a:off x="7162718" y="2502617"/>
            <a:ext cx="3200564" cy="2997354"/>
          </a:xfrm>
        </p:spPr>
      </p:pic>
      <p:pic>
        <p:nvPicPr>
          <p:cNvPr id="5" name="Picture 4"/>
          <p:cNvPicPr>
            <a:picLocks noChangeAspect="1"/>
          </p:cNvPicPr>
          <p:nvPr/>
        </p:nvPicPr>
        <p:blipFill>
          <a:blip r:embed="rId3"/>
          <a:stretch>
            <a:fillRect/>
          </a:stretch>
        </p:blipFill>
        <p:spPr>
          <a:xfrm>
            <a:off x="10363282" y="6089148"/>
            <a:ext cx="1638442" cy="586791"/>
          </a:xfrm>
          <a:prstGeom prst="rect">
            <a:avLst/>
          </a:prstGeom>
        </p:spPr>
      </p:pic>
    </p:spTree>
    <p:extLst>
      <p:ext uri="{BB962C8B-B14F-4D97-AF65-F5344CB8AC3E}">
        <p14:creationId xmlns:p14="http://schemas.microsoft.com/office/powerpoint/2010/main" val="471247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46DA9-C041-4793-FFCB-8EDCEEC62BF0}"/>
              </a:ext>
            </a:extLst>
          </p:cNvPr>
          <p:cNvSpPr>
            <a:spLocks noGrp="1"/>
          </p:cNvSpPr>
          <p:nvPr>
            <p:ph type="title"/>
          </p:nvPr>
        </p:nvSpPr>
        <p:spPr/>
        <p:txBody>
          <a:bodyPr/>
          <a:lstStyle/>
          <a:p>
            <a:r>
              <a:rPr lang="en-IN" dirty="0">
                <a:solidFill>
                  <a:srgbClr val="002060"/>
                </a:solidFill>
                <a:latin typeface="Work Sans"/>
              </a:rPr>
              <a:t>Scrum </a:t>
            </a:r>
          </a:p>
        </p:txBody>
      </p:sp>
      <p:sp>
        <p:nvSpPr>
          <p:cNvPr id="3" name="Content Placeholder 2">
            <a:extLst>
              <a:ext uri="{FF2B5EF4-FFF2-40B4-BE49-F238E27FC236}">
                <a16:creationId xmlns:a16="http://schemas.microsoft.com/office/drawing/2014/main" id="{F7EC5AF9-A407-C687-421B-6A04648D4411}"/>
              </a:ext>
            </a:extLst>
          </p:cNvPr>
          <p:cNvSpPr>
            <a:spLocks noGrp="1"/>
          </p:cNvSpPr>
          <p:nvPr>
            <p:ph idx="1"/>
          </p:nvPr>
        </p:nvSpPr>
        <p:spPr/>
        <p:txBody>
          <a:bodyPr>
            <a:normAutofit/>
          </a:bodyPr>
          <a:lstStyle/>
          <a:p>
            <a:pPr algn="l"/>
            <a:r>
              <a:rPr lang="en-IN" sz="2400" b="0" i="0" u="none" strike="noStrike" baseline="0" dirty="0">
                <a:latin typeface="Work Sans"/>
              </a:rPr>
              <a:t>Ken </a:t>
            </a:r>
            <a:r>
              <a:rPr lang="en-IN" sz="2400" b="0" i="0" u="none" strike="noStrike" baseline="0" dirty="0" err="1">
                <a:latin typeface="Work Sans"/>
              </a:rPr>
              <a:t>Schwaber</a:t>
            </a:r>
            <a:r>
              <a:rPr lang="en-IN" sz="2400" b="0" i="0" u="none" strike="noStrike" baseline="0" dirty="0">
                <a:latin typeface="Work Sans"/>
              </a:rPr>
              <a:t>, Mike Beedle, Jeff Sutherland and others have contributed significantly </a:t>
            </a:r>
            <a:r>
              <a:rPr lang="en-US" sz="2400" b="0" i="0" u="none" strike="noStrike" baseline="0" dirty="0">
                <a:latin typeface="Work Sans"/>
              </a:rPr>
              <a:t>to the evolution of Scrum </a:t>
            </a:r>
            <a:r>
              <a:rPr lang="en-IN" sz="2400" b="0" i="0" u="none" strike="noStrike" baseline="0" dirty="0">
                <a:latin typeface="Work Sans"/>
              </a:rPr>
              <a:t>over the last decade.</a:t>
            </a:r>
          </a:p>
          <a:p>
            <a:pPr algn="l"/>
            <a:r>
              <a:rPr lang="en-IN" sz="2400" b="0" i="0" u="none" strike="noStrike" baseline="0" dirty="0">
                <a:latin typeface="Work Sans"/>
              </a:rPr>
              <a:t>Scrum is a lightweight agile project management framework with broad applicability for managing and controlling iterative and incremental projects of all types.</a:t>
            </a:r>
          </a:p>
          <a:p>
            <a:pPr algn="l"/>
            <a:endParaRPr lang="en-IN" sz="2400" dirty="0">
              <a:latin typeface="Work Sans"/>
            </a:endParaRPr>
          </a:p>
        </p:txBody>
      </p:sp>
      <p:pic>
        <p:nvPicPr>
          <p:cNvPr id="4" name="Picture 3"/>
          <p:cNvPicPr>
            <a:picLocks noChangeAspect="1"/>
          </p:cNvPicPr>
          <p:nvPr/>
        </p:nvPicPr>
        <p:blipFill>
          <a:blip r:embed="rId2"/>
          <a:stretch>
            <a:fillRect/>
          </a:stretch>
        </p:blipFill>
        <p:spPr>
          <a:xfrm>
            <a:off x="10275489" y="6176963"/>
            <a:ext cx="1638442" cy="586791"/>
          </a:xfrm>
          <a:prstGeom prst="rect">
            <a:avLst/>
          </a:prstGeom>
        </p:spPr>
      </p:pic>
    </p:spTree>
    <p:extLst>
      <p:ext uri="{BB962C8B-B14F-4D97-AF65-F5344CB8AC3E}">
        <p14:creationId xmlns:p14="http://schemas.microsoft.com/office/powerpoint/2010/main" val="1762728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A79BF-7444-2F67-8246-26F87C130A93}"/>
              </a:ext>
            </a:extLst>
          </p:cNvPr>
          <p:cNvSpPr>
            <a:spLocks noGrp="1"/>
          </p:cNvSpPr>
          <p:nvPr>
            <p:ph type="title"/>
          </p:nvPr>
        </p:nvSpPr>
        <p:spPr/>
        <p:txBody>
          <a:bodyPr>
            <a:normAutofit/>
          </a:bodyPr>
          <a:lstStyle/>
          <a:p>
            <a:r>
              <a:rPr lang="en-IN" i="0" u="none" strike="noStrike" baseline="0" dirty="0">
                <a:solidFill>
                  <a:srgbClr val="002060"/>
                </a:solidFill>
                <a:latin typeface="Work Sans"/>
              </a:rPr>
              <a:t>Scrum</a:t>
            </a:r>
            <a:endParaRPr lang="en-IN" sz="8800" dirty="0">
              <a:solidFill>
                <a:srgbClr val="002060"/>
              </a:solidFill>
              <a:latin typeface="Work Sans"/>
            </a:endParaRPr>
          </a:p>
        </p:txBody>
      </p:sp>
      <p:sp>
        <p:nvSpPr>
          <p:cNvPr id="3" name="Content Placeholder 2">
            <a:extLst>
              <a:ext uri="{FF2B5EF4-FFF2-40B4-BE49-F238E27FC236}">
                <a16:creationId xmlns:a16="http://schemas.microsoft.com/office/drawing/2014/main" id="{01519B8F-4FDF-4215-8149-61F5F8B6704D}"/>
              </a:ext>
            </a:extLst>
          </p:cNvPr>
          <p:cNvSpPr>
            <a:spLocks noGrp="1"/>
          </p:cNvSpPr>
          <p:nvPr>
            <p:ph idx="1"/>
          </p:nvPr>
        </p:nvSpPr>
        <p:spPr/>
        <p:txBody>
          <a:bodyPr>
            <a:normAutofit/>
          </a:bodyPr>
          <a:lstStyle/>
          <a:p>
            <a:r>
              <a:rPr lang="en-IN" sz="2400" b="0" i="0" u="none" strike="noStrike" baseline="0" dirty="0">
                <a:latin typeface="Work Sans"/>
              </a:rPr>
              <a:t>A </a:t>
            </a:r>
            <a:r>
              <a:rPr lang="en-IN" sz="2400" b="1" i="0" u="none" strike="noStrike" baseline="0" dirty="0">
                <a:latin typeface="Work Sans"/>
              </a:rPr>
              <a:t>light-weight agile process tool</a:t>
            </a:r>
          </a:p>
          <a:p>
            <a:pPr algn="l"/>
            <a:r>
              <a:rPr lang="en-IN" sz="2400" b="1" i="0" u="none" strike="noStrike" baseline="0" dirty="0">
                <a:latin typeface="Work Sans"/>
              </a:rPr>
              <a:t>Split your organization </a:t>
            </a:r>
            <a:r>
              <a:rPr lang="en-IN" sz="2400" b="0" i="0" u="none" strike="noStrike" baseline="0" dirty="0">
                <a:latin typeface="Work Sans"/>
              </a:rPr>
              <a:t>into small, cross-functional, self organizing</a:t>
            </a:r>
            <a:r>
              <a:rPr lang="en-IN" sz="2400" dirty="0">
                <a:latin typeface="Work Sans"/>
              </a:rPr>
              <a:t> </a:t>
            </a:r>
            <a:r>
              <a:rPr lang="en-IN" sz="2400" b="0" i="0" u="none" strike="noStrike" baseline="0" dirty="0">
                <a:latin typeface="Work Sans"/>
              </a:rPr>
              <a:t>teams.</a:t>
            </a:r>
          </a:p>
          <a:p>
            <a:pPr algn="l"/>
            <a:r>
              <a:rPr lang="en-US" sz="2400" b="1" i="0" u="none" strike="noStrike" baseline="0" dirty="0">
                <a:latin typeface="Work Sans"/>
              </a:rPr>
              <a:t>Split your work </a:t>
            </a:r>
            <a:r>
              <a:rPr lang="en-US" sz="2400" b="0" i="0" u="none" strike="noStrike" baseline="0" dirty="0">
                <a:latin typeface="Work Sans"/>
              </a:rPr>
              <a:t>into a list of small, concrete deliverables.</a:t>
            </a:r>
          </a:p>
          <a:p>
            <a:pPr marL="0" indent="0" algn="l">
              <a:buNone/>
            </a:pPr>
            <a:r>
              <a:rPr lang="en-US" sz="2400" b="0" i="0" u="none" strike="noStrike" baseline="0" dirty="0">
                <a:latin typeface="Work Sans"/>
              </a:rPr>
              <a:t> Sort the list by priority and estimate the relative effort of each </a:t>
            </a:r>
            <a:r>
              <a:rPr lang="en-IN" sz="2400" b="0" i="0" u="none" strike="noStrike" baseline="0" dirty="0">
                <a:latin typeface="Work Sans"/>
              </a:rPr>
              <a:t>item.</a:t>
            </a:r>
            <a:endParaRPr lang="en-IN" sz="8000" dirty="0">
              <a:latin typeface="Work Sans"/>
            </a:endParaRPr>
          </a:p>
        </p:txBody>
      </p:sp>
      <p:pic>
        <p:nvPicPr>
          <p:cNvPr id="4" name="Picture 3"/>
          <p:cNvPicPr>
            <a:picLocks noChangeAspect="1"/>
          </p:cNvPicPr>
          <p:nvPr/>
        </p:nvPicPr>
        <p:blipFill>
          <a:blip r:embed="rId2"/>
          <a:stretch>
            <a:fillRect/>
          </a:stretch>
        </p:blipFill>
        <p:spPr>
          <a:xfrm>
            <a:off x="10404798" y="6176963"/>
            <a:ext cx="1638442" cy="586791"/>
          </a:xfrm>
          <a:prstGeom prst="rect">
            <a:avLst/>
          </a:prstGeom>
        </p:spPr>
      </p:pic>
    </p:spTree>
    <p:extLst>
      <p:ext uri="{BB962C8B-B14F-4D97-AF65-F5344CB8AC3E}">
        <p14:creationId xmlns:p14="http://schemas.microsoft.com/office/powerpoint/2010/main" val="1518094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CC4E7F-9F5C-DB76-A8AB-31308D8B52A6}"/>
              </a:ext>
            </a:extLst>
          </p:cNvPr>
          <p:cNvPicPr>
            <a:picLocks noChangeAspect="1"/>
          </p:cNvPicPr>
          <p:nvPr/>
        </p:nvPicPr>
        <p:blipFill>
          <a:blip r:embed="rId2"/>
          <a:stretch>
            <a:fillRect/>
          </a:stretch>
        </p:blipFill>
        <p:spPr>
          <a:xfrm>
            <a:off x="2329542" y="1153886"/>
            <a:ext cx="6879771" cy="4256313"/>
          </a:xfrm>
          <a:prstGeom prst="rect">
            <a:avLst/>
          </a:prstGeom>
        </p:spPr>
      </p:pic>
    </p:spTree>
    <p:extLst>
      <p:ext uri="{BB962C8B-B14F-4D97-AF65-F5344CB8AC3E}">
        <p14:creationId xmlns:p14="http://schemas.microsoft.com/office/powerpoint/2010/main" val="3595902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C85C6-7C9C-EF3E-35A2-5BA4736DA75A}"/>
              </a:ext>
            </a:extLst>
          </p:cNvPr>
          <p:cNvSpPr>
            <a:spLocks noGrp="1"/>
          </p:cNvSpPr>
          <p:nvPr>
            <p:ph type="title"/>
          </p:nvPr>
        </p:nvSpPr>
        <p:spPr/>
        <p:txBody>
          <a:bodyPr>
            <a:normAutofit/>
          </a:bodyPr>
          <a:lstStyle/>
          <a:p>
            <a:r>
              <a:rPr lang="en-IN" i="1" u="none" strike="noStrike" baseline="0" dirty="0">
                <a:solidFill>
                  <a:srgbClr val="002060"/>
                </a:solidFill>
                <a:latin typeface="Work Sans"/>
              </a:rPr>
              <a:t>SCRUM ELEMENTS-ROLES</a:t>
            </a:r>
            <a:endParaRPr lang="en-IN" sz="8800" dirty="0">
              <a:solidFill>
                <a:srgbClr val="002060"/>
              </a:solidFill>
              <a:latin typeface="Work Sans"/>
            </a:endParaRPr>
          </a:p>
        </p:txBody>
      </p:sp>
      <p:pic>
        <p:nvPicPr>
          <p:cNvPr id="5" name="Content Placeholder 4">
            <a:extLst>
              <a:ext uri="{FF2B5EF4-FFF2-40B4-BE49-F238E27FC236}">
                <a16:creationId xmlns:a16="http://schemas.microsoft.com/office/drawing/2014/main" id="{4EF038A2-739E-FA87-7197-9DA7324D5136}"/>
              </a:ext>
            </a:extLst>
          </p:cNvPr>
          <p:cNvPicPr>
            <a:picLocks noGrp="1" noChangeAspect="1"/>
          </p:cNvPicPr>
          <p:nvPr>
            <p:ph idx="1"/>
          </p:nvPr>
        </p:nvPicPr>
        <p:blipFill>
          <a:blip r:embed="rId2"/>
          <a:stretch>
            <a:fillRect/>
          </a:stretch>
        </p:blipFill>
        <p:spPr>
          <a:xfrm>
            <a:off x="1218573" y="1930400"/>
            <a:ext cx="8055429" cy="3505157"/>
          </a:xfrm>
        </p:spPr>
      </p:pic>
      <p:pic>
        <p:nvPicPr>
          <p:cNvPr id="4" name="Picture 3"/>
          <p:cNvPicPr>
            <a:picLocks noChangeAspect="1"/>
          </p:cNvPicPr>
          <p:nvPr/>
        </p:nvPicPr>
        <p:blipFill>
          <a:blip r:embed="rId3"/>
          <a:stretch>
            <a:fillRect/>
          </a:stretch>
        </p:blipFill>
        <p:spPr>
          <a:xfrm>
            <a:off x="10534579" y="6144567"/>
            <a:ext cx="1638442" cy="586791"/>
          </a:xfrm>
          <a:prstGeom prst="rect">
            <a:avLst/>
          </a:prstGeom>
        </p:spPr>
      </p:pic>
    </p:spTree>
    <p:extLst>
      <p:ext uri="{BB962C8B-B14F-4D97-AF65-F5344CB8AC3E}">
        <p14:creationId xmlns:p14="http://schemas.microsoft.com/office/powerpoint/2010/main" val="1778262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CEB1A-0495-BF54-34FC-EED77B124EB8}"/>
              </a:ext>
            </a:extLst>
          </p:cNvPr>
          <p:cNvSpPr>
            <a:spLocks noGrp="1"/>
          </p:cNvSpPr>
          <p:nvPr>
            <p:ph type="title"/>
          </p:nvPr>
        </p:nvSpPr>
        <p:spPr>
          <a:xfrm>
            <a:off x="764310" y="143452"/>
            <a:ext cx="10515600" cy="1325563"/>
          </a:xfrm>
        </p:spPr>
        <p:txBody>
          <a:bodyPr>
            <a:normAutofit/>
          </a:bodyPr>
          <a:lstStyle/>
          <a:p>
            <a:r>
              <a:rPr lang="en-IN" i="1" u="none" strike="noStrike" baseline="0" dirty="0">
                <a:solidFill>
                  <a:srgbClr val="002060"/>
                </a:solidFill>
                <a:latin typeface="Work Sans"/>
              </a:rPr>
              <a:t>Product Owner</a:t>
            </a:r>
            <a:endParaRPr lang="en-IN" sz="8800" dirty="0">
              <a:solidFill>
                <a:srgbClr val="002060"/>
              </a:solidFill>
              <a:latin typeface="Work Sans"/>
            </a:endParaRPr>
          </a:p>
        </p:txBody>
      </p:sp>
      <p:sp>
        <p:nvSpPr>
          <p:cNvPr id="3" name="Content Placeholder 2">
            <a:extLst>
              <a:ext uri="{FF2B5EF4-FFF2-40B4-BE49-F238E27FC236}">
                <a16:creationId xmlns:a16="http://schemas.microsoft.com/office/drawing/2014/main" id="{B397EF7A-B3F6-693B-6EEF-D5D56593A492}"/>
              </a:ext>
            </a:extLst>
          </p:cNvPr>
          <p:cNvSpPr>
            <a:spLocks noGrp="1"/>
          </p:cNvSpPr>
          <p:nvPr>
            <p:ph idx="1"/>
          </p:nvPr>
        </p:nvSpPr>
        <p:spPr>
          <a:xfrm>
            <a:off x="847436" y="1347629"/>
            <a:ext cx="10515600" cy="4351338"/>
          </a:xfrm>
        </p:spPr>
        <p:txBody>
          <a:bodyPr>
            <a:noAutofit/>
          </a:bodyPr>
          <a:lstStyle/>
          <a:p>
            <a:pPr algn="l"/>
            <a:r>
              <a:rPr lang="en-US" sz="2400" b="0" i="0" u="none" strike="noStrike" baseline="0" dirty="0">
                <a:latin typeface="Work Sans"/>
              </a:rPr>
              <a:t>Single person responsible for maximizing the return on investment (ROI) of the development effort</a:t>
            </a:r>
          </a:p>
          <a:p>
            <a:pPr algn="l"/>
            <a:r>
              <a:rPr lang="en-IN" sz="2400" b="0" i="0" u="none" strike="noStrike" baseline="0" dirty="0">
                <a:latin typeface="Work Sans"/>
              </a:rPr>
              <a:t>Responsible for product vision</a:t>
            </a:r>
            <a:endParaRPr lang="en-US" sz="2400" dirty="0">
              <a:latin typeface="Work Sans"/>
            </a:endParaRPr>
          </a:p>
          <a:p>
            <a:pPr algn="l"/>
            <a:r>
              <a:rPr lang="en-US" sz="2400" b="0" i="0" u="none" strike="noStrike" baseline="0" dirty="0">
                <a:latin typeface="Work Sans"/>
              </a:rPr>
              <a:t>Constantly re-prioritizes the Product Backlog, adjusting any long term expectations such as </a:t>
            </a:r>
            <a:r>
              <a:rPr lang="en-IN" sz="2400" b="0" i="0" u="none" strike="noStrike" baseline="0" dirty="0">
                <a:latin typeface="Work Sans"/>
              </a:rPr>
              <a:t>release plans</a:t>
            </a:r>
          </a:p>
          <a:p>
            <a:pPr algn="l"/>
            <a:r>
              <a:rPr lang="en-US" sz="2400" b="0" i="0" u="none" strike="noStrike" baseline="0" dirty="0">
                <a:latin typeface="Work Sans"/>
              </a:rPr>
              <a:t>Final arbiter of requirements questions</a:t>
            </a:r>
            <a:endParaRPr lang="en-IN" sz="2400" dirty="0">
              <a:latin typeface="Work Sans"/>
            </a:endParaRPr>
          </a:p>
          <a:p>
            <a:pPr algn="l"/>
            <a:r>
              <a:rPr lang="en-US" sz="2400" b="0" i="0" u="none" strike="noStrike" baseline="0" dirty="0">
                <a:latin typeface="Work Sans"/>
              </a:rPr>
              <a:t>Accepts or rejects each product increment</a:t>
            </a:r>
            <a:endParaRPr lang="en-IN" sz="2400" b="0" i="0" u="none" strike="noStrike" baseline="0" dirty="0">
              <a:latin typeface="Work Sans"/>
            </a:endParaRPr>
          </a:p>
          <a:p>
            <a:pPr algn="l"/>
            <a:r>
              <a:rPr lang="en-IN" sz="2400" b="0" i="0" u="none" strike="noStrike" baseline="0" dirty="0">
                <a:latin typeface="Work Sans"/>
              </a:rPr>
              <a:t>Decides whether to skip</a:t>
            </a:r>
            <a:endParaRPr lang="en-IN" sz="2400" dirty="0">
              <a:latin typeface="Work Sans"/>
            </a:endParaRPr>
          </a:p>
          <a:p>
            <a:pPr algn="l"/>
            <a:r>
              <a:rPr lang="en-US" sz="2400" b="0" i="0" u="none" strike="noStrike" baseline="0" dirty="0">
                <a:latin typeface="Work Sans"/>
              </a:rPr>
              <a:t>Decides whether to continue development</a:t>
            </a:r>
            <a:endParaRPr lang="en-IN" sz="2400" b="0" i="0" u="none" strike="noStrike" baseline="0" dirty="0">
              <a:latin typeface="Work Sans"/>
            </a:endParaRPr>
          </a:p>
          <a:p>
            <a:pPr algn="l"/>
            <a:r>
              <a:rPr lang="en-IN" sz="2400" b="0" i="0" u="none" strike="noStrike" baseline="0" dirty="0">
                <a:latin typeface="Work Sans"/>
              </a:rPr>
              <a:t>Considers stakeholder interests</a:t>
            </a:r>
            <a:endParaRPr lang="en-IN" sz="2400" dirty="0">
              <a:latin typeface="Work Sans"/>
            </a:endParaRPr>
          </a:p>
          <a:p>
            <a:pPr algn="l"/>
            <a:r>
              <a:rPr lang="en-US" sz="2400" b="0" i="0" u="none" strike="noStrike" baseline="0" dirty="0">
                <a:latin typeface="Work Sans"/>
              </a:rPr>
              <a:t>May contribute as a team member</a:t>
            </a:r>
            <a:endParaRPr lang="en-IN" sz="2400" b="0" i="0" u="none" strike="noStrike" baseline="0" dirty="0">
              <a:latin typeface="Work Sans"/>
            </a:endParaRPr>
          </a:p>
          <a:p>
            <a:pPr algn="l"/>
            <a:r>
              <a:rPr lang="en-IN" sz="2400" b="0" i="0" u="none" strike="noStrike" baseline="0" dirty="0">
                <a:latin typeface="Work Sans"/>
              </a:rPr>
              <a:t>Has a leadership role</a:t>
            </a:r>
            <a:r>
              <a:rPr lang="en-IN" sz="3600" b="0" i="0" u="none" strike="noStrike" baseline="0" dirty="0">
                <a:latin typeface="Work Sans"/>
              </a:rPr>
              <a:t>.</a:t>
            </a:r>
            <a:endParaRPr lang="en-IN" sz="2400" dirty="0">
              <a:latin typeface="Work Sans"/>
            </a:endParaRPr>
          </a:p>
        </p:txBody>
      </p:sp>
      <p:pic>
        <p:nvPicPr>
          <p:cNvPr id="5" name="Picture 4">
            <a:extLst>
              <a:ext uri="{FF2B5EF4-FFF2-40B4-BE49-F238E27FC236}">
                <a16:creationId xmlns:a16="http://schemas.microsoft.com/office/drawing/2014/main" id="{CAB9FE7C-7937-82C2-7BD6-A8870446EFE6}"/>
              </a:ext>
            </a:extLst>
          </p:cNvPr>
          <p:cNvPicPr>
            <a:picLocks noChangeAspect="1"/>
          </p:cNvPicPr>
          <p:nvPr/>
        </p:nvPicPr>
        <p:blipFill>
          <a:blip r:embed="rId2"/>
          <a:stretch>
            <a:fillRect/>
          </a:stretch>
        </p:blipFill>
        <p:spPr>
          <a:xfrm>
            <a:off x="8331746" y="3523298"/>
            <a:ext cx="1803493" cy="1727289"/>
          </a:xfrm>
          <a:prstGeom prst="rect">
            <a:avLst/>
          </a:prstGeom>
        </p:spPr>
      </p:pic>
      <p:pic>
        <p:nvPicPr>
          <p:cNvPr id="6" name="Picture 5"/>
          <p:cNvPicPr>
            <a:picLocks noChangeAspect="1"/>
          </p:cNvPicPr>
          <p:nvPr/>
        </p:nvPicPr>
        <p:blipFill>
          <a:blip r:embed="rId3"/>
          <a:stretch>
            <a:fillRect/>
          </a:stretch>
        </p:blipFill>
        <p:spPr>
          <a:xfrm>
            <a:off x="10386326" y="6176963"/>
            <a:ext cx="1638442" cy="586791"/>
          </a:xfrm>
          <a:prstGeom prst="rect">
            <a:avLst/>
          </a:prstGeom>
        </p:spPr>
      </p:pic>
    </p:spTree>
    <p:extLst>
      <p:ext uri="{BB962C8B-B14F-4D97-AF65-F5344CB8AC3E}">
        <p14:creationId xmlns:p14="http://schemas.microsoft.com/office/powerpoint/2010/main" val="1094380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01C5C9-1C6D-5722-5E91-260AFD5EE318}"/>
              </a:ext>
            </a:extLst>
          </p:cNvPr>
          <p:cNvSpPr/>
          <p:nvPr/>
        </p:nvSpPr>
        <p:spPr>
          <a:xfrm>
            <a:off x="3831771" y="783771"/>
            <a:ext cx="3015343" cy="10776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t>Planning </a:t>
            </a:r>
          </a:p>
        </p:txBody>
      </p:sp>
      <p:sp>
        <p:nvSpPr>
          <p:cNvPr id="3" name="Rectangle 2">
            <a:extLst>
              <a:ext uri="{FF2B5EF4-FFF2-40B4-BE49-F238E27FC236}">
                <a16:creationId xmlns:a16="http://schemas.microsoft.com/office/drawing/2014/main" id="{1082E8CA-394B-2FC0-D54F-CE6B27FA7B73}"/>
              </a:ext>
            </a:extLst>
          </p:cNvPr>
          <p:cNvSpPr/>
          <p:nvPr/>
        </p:nvSpPr>
        <p:spPr>
          <a:xfrm>
            <a:off x="816428" y="3102428"/>
            <a:ext cx="3496954" cy="10776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t>Implementation </a:t>
            </a:r>
          </a:p>
        </p:txBody>
      </p:sp>
      <p:sp>
        <p:nvSpPr>
          <p:cNvPr id="4" name="Rectangle 3">
            <a:extLst>
              <a:ext uri="{FF2B5EF4-FFF2-40B4-BE49-F238E27FC236}">
                <a16:creationId xmlns:a16="http://schemas.microsoft.com/office/drawing/2014/main" id="{D9A4ADD9-B16F-DBD3-A080-5C8B5F3AD286}"/>
              </a:ext>
            </a:extLst>
          </p:cNvPr>
          <p:cNvSpPr/>
          <p:nvPr/>
        </p:nvSpPr>
        <p:spPr>
          <a:xfrm>
            <a:off x="6847114" y="3014187"/>
            <a:ext cx="3015343" cy="10776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t>Analysis </a:t>
            </a:r>
          </a:p>
        </p:txBody>
      </p:sp>
      <p:sp>
        <p:nvSpPr>
          <p:cNvPr id="5" name="Rectangle 4">
            <a:extLst>
              <a:ext uri="{FF2B5EF4-FFF2-40B4-BE49-F238E27FC236}">
                <a16:creationId xmlns:a16="http://schemas.microsoft.com/office/drawing/2014/main" id="{7CAF0484-13E9-9864-166A-614F7794C170}"/>
              </a:ext>
            </a:extLst>
          </p:cNvPr>
          <p:cNvSpPr/>
          <p:nvPr/>
        </p:nvSpPr>
        <p:spPr>
          <a:xfrm>
            <a:off x="4430485" y="5214257"/>
            <a:ext cx="3015343" cy="10776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t>Design </a:t>
            </a:r>
          </a:p>
        </p:txBody>
      </p:sp>
      <p:cxnSp>
        <p:nvCxnSpPr>
          <p:cNvPr id="7" name="Straight Arrow Connector 6">
            <a:extLst>
              <a:ext uri="{FF2B5EF4-FFF2-40B4-BE49-F238E27FC236}">
                <a16:creationId xmlns:a16="http://schemas.microsoft.com/office/drawing/2014/main" id="{0B8762F4-1698-3469-5815-EC101A36D674}"/>
              </a:ext>
            </a:extLst>
          </p:cNvPr>
          <p:cNvCxnSpPr/>
          <p:nvPr/>
        </p:nvCxnSpPr>
        <p:spPr>
          <a:xfrm>
            <a:off x="7097486" y="1322614"/>
            <a:ext cx="2090057" cy="1366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8BCF22C-0B86-2044-8841-A352AE911DF3}"/>
              </a:ext>
            </a:extLst>
          </p:cNvPr>
          <p:cNvCxnSpPr/>
          <p:nvPr/>
        </p:nvCxnSpPr>
        <p:spPr>
          <a:xfrm flipH="1">
            <a:off x="7826829" y="4180114"/>
            <a:ext cx="1660070" cy="1572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7FC0D50-9CDB-5D45-F5ED-151985B6D871}"/>
              </a:ext>
            </a:extLst>
          </p:cNvPr>
          <p:cNvCxnSpPr/>
          <p:nvPr/>
        </p:nvCxnSpPr>
        <p:spPr>
          <a:xfrm flipH="1" flipV="1">
            <a:off x="2677886" y="4441371"/>
            <a:ext cx="1545771" cy="1311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6BA7C1-1E9B-61D6-FD4B-E9B3CDCF3098}"/>
              </a:ext>
            </a:extLst>
          </p:cNvPr>
          <p:cNvCxnSpPr/>
          <p:nvPr/>
        </p:nvCxnSpPr>
        <p:spPr>
          <a:xfrm flipV="1">
            <a:off x="1660071" y="1322614"/>
            <a:ext cx="1899558" cy="170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148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F9D6E-04A1-01FF-2F66-8B194770B222}"/>
              </a:ext>
            </a:extLst>
          </p:cNvPr>
          <p:cNvSpPr>
            <a:spLocks noGrp="1"/>
          </p:cNvSpPr>
          <p:nvPr>
            <p:ph type="title"/>
          </p:nvPr>
        </p:nvSpPr>
        <p:spPr/>
        <p:txBody>
          <a:bodyPr>
            <a:normAutofit/>
          </a:bodyPr>
          <a:lstStyle/>
          <a:p>
            <a:r>
              <a:rPr lang="en-IN" i="1" u="none" strike="noStrike" baseline="0" dirty="0">
                <a:solidFill>
                  <a:srgbClr val="002060"/>
                </a:solidFill>
                <a:latin typeface="Work Sans"/>
              </a:rPr>
              <a:t>ScrumMaster</a:t>
            </a:r>
            <a:endParaRPr lang="en-IN" sz="8800" dirty="0">
              <a:solidFill>
                <a:srgbClr val="002060"/>
              </a:solidFill>
              <a:latin typeface="Work Sans"/>
            </a:endParaRPr>
          </a:p>
        </p:txBody>
      </p:sp>
      <p:sp>
        <p:nvSpPr>
          <p:cNvPr id="3" name="Content Placeholder 2">
            <a:extLst>
              <a:ext uri="{FF2B5EF4-FFF2-40B4-BE49-F238E27FC236}">
                <a16:creationId xmlns:a16="http://schemas.microsoft.com/office/drawing/2014/main" id="{7246F961-26A9-70DA-CECB-AA02524239D4}"/>
              </a:ext>
            </a:extLst>
          </p:cNvPr>
          <p:cNvSpPr>
            <a:spLocks noGrp="1"/>
          </p:cNvSpPr>
          <p:nvPr>
            <p:ph idx="1"/>
          </p:nvPr>
        </p:nvSpPr>
        <p:spPr/>
        <p:txBody>
          <a:bodyPr>
            <a:normAutofit/>
          </a:bodyPr>
          <a:lstStyle/>
          <a:p>
            <a:pPr algn="l"/>
            <a:r>
              <a:rPr lang="en-US" sz="2400" b="0" i="0" u="none" strike="noStrike" baseline="0" dirty="0">
                <a:latin typeface="Work Sans"/>
              </a:rPr>
              <a:t>Scrum master is a core of scrum </a:t>
            </a:r>
            <a:r>
              <a:rPr lang="en-IN" sz="2400" b="0" i="0" u="none" strike="noStrike" baseline="0" dirty="0">
                <a:latin typeface="Work Sans"/>
              </a:rPr>
              <a:t>team.</a:t>
            </a:r>
          </a:p>
          <a:p>
            <a:pPr algn="l"/>
            <a:r>
              <a:rPr lang="en-US" sz="2400" b="0" i="0" u="none" strike="noStrike" baseline="0" dirty="0">
                <a:latin typeface="Work Sans"/>
              </a:rPr>
              <a:t>Doing scrum planning for a particular </a:t>
            </a:r>
            <a:r>
              <a:rPr lang="en-IN" sz="2400" b="0" i="0" u="none" strike="noStrike" baseline="0" dirty="0">
                <a:latin typeface="Work Sans"/>
              </a:rPr>
              <a:t>sprint.</a:t>
            </a:r>
          </a:p>
          <a:p>
            <a:pPr algn="l"/>
            <a:r>
              <a:rPr lang="en-IN" sz="2400" b="0" i="0" u="none" strike="noStrike" baseline="0" dirty="0">
                <a:latin typeface="Work Sans"/>
              </a:rPr>
              <a:t>Manage dependencies and impediments.</a:t>
            </a:r>
          </a:p>
          <a:p>
            <a:pPr algn="l"/>
            <a:r>
              <a:rPr lang="en-US" sz="2400" b="0" i="0" u="none" strike="noStrike" baseline="0" dirty="0">
                <a:latin typeface="Work Sans"/>
              </a:rPr>
              <a:t>Is a part of scrum team not a </a:t>
            </a:r>
            <a:r>
              <a:rPr lang="en-IN" sz="2400" b="0" i="0" u="none" strike="noStrike" baseline="0" dirty="0">
                <a:latin typeface="Work Sans"/>
              </a:rPr>
              <a:t>manager.</a:t>
            </a:r>
          </a:p>
          <a:p>
            <a:pPr algn="l"/>
            <a:r>
              <a:rPr lang="en-IN" sz="2400" b="0" i="0" u="none" strike="noStrike" baseline="0" dirty="0">
                <a:latin typeface="Work Sans"/>
              </a:rPr>
              <a:t>Responsible for scrum ceremonies (like daily stand-up ,demo, retrospective)</a:t>
            </a:r>
            <a:endParaRPr lang="en-IN" sz="3600" dirty="0">
              <a:latin typeface="Work Sans"/>
            </a:endParaRPr>
          </a:p>
        </p:txBody>
      </p:sp>
      <p:pic>
        <p:nvPicPr>
          <p:cNvPr id="5" name="Picture 4">
            <a:extLst>
              <a:ext uri="{FF2B5EF4-FFF2-40B4-BE49-F238E27FC236}">
                <a16:creationId xmlns:a16="http://schemas.microsoft.com/office/drawing/2014/main" id="{5BC3E7C5-DD01-22EC-C963-88AAFAF8DDC9}"/>
              </a:ext>
            </a:extLst>
          </p:cNvPr>
          <p:cNvPicPr>
            <a:picLocks noChangeAspect="1"/>
          </p:cNvPicPr>
          <p:nvPr/>
        </p:nvPicPr>
        <p:blipFill>
          <a:blip r:embed="rId2"/>
          <a:stretch>
            <a:fillRect/>
          </a:stretch>
        </p:blipFill>
        <p:spPr>
          <a:xfrm>
            <a:off x="8837978" y="1397293"/>
            <a:ext cx="1625684" cy="1936850"/>
          </a:xfrm>
          <a:prstGeom prst="rect">
            <a:avLst/>
          </a:prstGeom>
        </p:spPr>
      </p:pic>
      <p:pic>
        <p:nvPicPr>
          <p:cNvPr id="6" name="Picture 5"/>
          <p:cNvPicPr>
            <a:picLocks noChangeAspect="1"/>
          </p:cNvPicPr>
          <p:nvPr/>
        </p:nvPicPr>
        <p:blipFill>
          <a:blip r:embed="rId3"/>
          <a:stretch>
            <a:fillRect/>
          </a:stretch>
        </p:blipFill>
        <p:spPr>
          <a:xfrm>
            <a:off x="10220071" y="6018504"/>
            <a:ext cx="1638442" cy="586791"/>
          </a:xfrm>
          <a:prstGeom prst="rect">
            <a:avLst/>
          </a:prstGeom>
        </p:spPr>
      </p:pic>
    </p:spTree>
    <p:extLst>
      <p:ext uri="{BB962C8B-B14F-4D97-AF65-F5344CB8AC3E}">
        <p14:creationId xmlns:p14="http://schemas.microsoft.com/office/powerpoint/2010/main" val="2068093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3F06A-F02C-993F-B8B6-C64E977EB444}"/>
              </a:ext>
            </a:extLst>
          </p:cNvPr>
          <p:cNvSpPr>
            <a:spLocks noGrp="1"/>
          </p:cNvSpPr>
          <p:nvPr>
            <p:ph type="title"/>
          </p:nvPr>
        </p:nvSpPr>
        <p:spPr/>
        <p:txBody>
          <a:bodyPr>
            <a:normAutofit/>
          </a:bodyPr>
          <a:lstStyle/>
          <a:p>
            <a:r>
              <a:rPr lang="en-IN" i="1" u="none" strike="noStrike" baseline="0" dirty="0">
                <a:solidFill>
                  <a:srgbClr val="002060"/>
                </a:solidFill>
                <a:latin typeface="Work Sans"/>
              </a:rPr>
              <a:t>Scrum Development Team</a:t>
            </a:r>
            <a:endParaRPr lang="en-IN" sz="8800" dirty="0">
              <a:solidFill>
                <a:srgbClr val="002060"/>
              </a:solidFill>
              <a:latin typeface="Work Sans"/>
            </a:endParaRPr>
          </a:p>
        </p:txBody>
      </p:sp>
      <p:sp>
        <p:nvSpPr>
          <p:cNvPr id="3" name="Content Placeholder 2">
            <a:extLst>
              <a:ext uri="{FF2B5EF4-FFF2-40B4-BE49-F238E27FC236}">
                <a16:creationId xmlns:a16="http://schemas.microsoft.com/office/drawing/2014/main" id="{705E4871-A9A3-C423-15A5-C874DF598E39}"/>
              </a:ext>
            </a:extLst>
          </p:cNvPr>
          <p:cNvSpPr>
            <a:spLocks noGrp="1"/>
          </p:cNvSpPr>
          <p:nvPr>
            <p:ph idx="1"/>
          </p:nvPr>
        </p:nvSpPr>
        <p:spPr/>
        <p:txBody>
          <a:bodyPr>
            <a:normAutofit/>
          </a:bodyPr>
          <a:lstStyle/>
          <a:p>
            <a:pPr algn="l"/>
            <a:r>
              <a:rPr lang="en-IN" sz="2400" b="0" i="0" u="none" strike="noStrike" baseline="0" dirty="0">
                <a:latin typeface="Work Sans"/>
              </a:rPr>
              <a:t>Scrum Team works towards </a:t>
            </a:r>
            <a:r>
              <a:rPr lang="en-US" sz="2400" b="0" i="0" u="none" strike="noStrike" baseline="0" dirty="0">
                <a:latin typeface="Work Sans"/>
              </a:rPr>
              <a:t>achieving goal of the sprint. They work on scrum backlog item and take </a:t>
            </a:r>
            <a:r>
              <a:rPr lang="en-IN" sz="2400" b="0" i="0" u="none" strike="noStrike" baseline="0" dirty="0">
                <a:latin typeface="Work Sans"/>
              </a:rPr>
              <a:t>part in scrum ceremonies.</a:t>
            </a:r>
          </a:p>
          <a:p>
            <a:pPr algn="l"/>
            <a:r>
              <a:rPr lang="en-US" sz="2400" b="0" i="0" u="none" strike="noStrike" baseline="0" dirty="0">
                <a:latin typeface="Work Sans"/>
              </a:rPr>
              <a:t>Scrum team take part in daily standup and discuss 3 things:</a:t>
            </a:r>
          </a:p>
          <a:p>
            <a:pPr lvl="1"/>
            <a:r>
              <a:rPr lang="en-IN" b="0" i="0" u="none" strike="noStrike" baseline="0" dirty="0">
                <a:latin typeface="Work Sans"/>
              </a:rPr>
              <a:t>What was done yesterday?</a:t>
            </a:r>
          </a:p>
          <a:p>
            <a:pPr lvl="1"/>
            <a:r>
              <a:rPr lang="en-US" b="0" i="0" u="none" strike="noStrike" baseline="0" dirty="0">
                <a:latin typeface="Work Sans"/>
              </a:rPr>
              <a:t>What's the plan for today?</a:t>
            </a:r>
          </a:p>
          <a:p>
            <a:pPr lvl="1"/>
            <a:r>
              <a:rPr lang="en-IN" b="0" i="0" u="none" strike="noStrike" baseline="0" dirty="0">
                <a:latin typeface="Work Sans"/>
              </a:rPr>
              <a:t>Any impediments?</a:t>
            </a:r>
            <a:endParaRPr lang="en-IN" dirty="0">
              <a:latin typeface="Work Sans"/>
            </a:endParaRPr>
          </a:p>
        </p:txBody>
      </p:sp>
      <p:pic>
        <p:nvPicPr>
          <p:cNvPr id="5" name="Picture 4">
            <a:extLst>
              <a:ext uri="{FF2B5EF4-FFF2-40B4-BE49-F238E27FC236}">
                <a16:creationId xmlns:a16="http://schemas.microsoft.com/office/drawing/2014/main" id="{A5EB19FC-9C1B-A6FD-F80B-088EB206FB08}"/>
              </a:ext>
            </a:extLst>
          </p:cNvPr>
          <p:cNvPicPr>
            <a:picLocks noChangeAspect="1"/>
          </p:cNvPicPr>
          <p:nvPr/>
        </p:nvPicPr>
        <p:blipFill>
          <a:blip r:embed="rId2"/>
          <a:stretch>
            <a:fillRect/>
          </a:stretch>
        </p:blipFill>
        <p:spPr>
          <a:xfrm>
            <a:off x="6621274" y="4354285"/>
            <a:ext cx="2040258" cy="2252364"/>
          </a:xfrm>
          <a:prstGeom prst="rect">
            <a:avLst/>
          </a:prstGeom>
        </p:spPr>
      </p:pic>
      <p:pic>
        <p:nvPicPr>
          <p:cNvPr id="6" name="Picture 5"/>
          <p:cNvPicPr>
            <a:picLocks noChangeAspect="1"/>
          </p:cNvPicPr>
          <p:nvPr/>
        </p:nvPicPr>
        <p:blipFill>
          <a:blip r:embed="rId3"/>
          <a:stretch>
            <a:fillRect/>
          </a:stretch>
        </p:blipFill>
        <p:spPr>
          <a:xfrm>
            <a:off x="10330907" y="6018504"/>
            <a:ext cx="1638442" cy="586791"/>
          </a:xfrm>
          <a:prstGeom prst="rect">
            <a:avLst/>
          </a:prstGeom>
        </p:spPr>
      </p:pic>
    </p:spTree>
    <p:extLst>
      <p:ext uri="{BB962C8B-B14F-4D97-AF65-F5344CB8AC3E}">
        <p14:creationId xmlns:p14="http://schemas.microsoft.com/office/powerpoint/2010/main" val="149759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EEC9F-136D-5EF0-40F2-98A5FB8FFA0E}"/>
              </a:ext>
            </a:extLst>
          </p:cNvPr>
          <p:cNvSpPr>
            <a:spLocks noGrp="1"/>
          </p:cNvSpPr>
          <p:nvPr>
            <p:ph type="title"/>
          </p:nvPr>
        </p:nvSpPr>
        <p:spPr/>
        <p:txBody>
          <a:bodyPr>
            <a:normAutofit/>
          </a:bodyPr>
          <a:lstStyle/>
          <a:p>
            <a:r>
              <a:rPr lang="en-US" i="0" u="none" strike="noStrike" baseline="0" dirty="0">
                <a:solidFill>
                  <a:srgbClr val="002060"/>
                </a:solidFill>
                <a:latin typeface="Work Sans"/>
              </a:rPr>
              <a:t>Things we do in Scrum</a:t>
            </a:r>
            <a:endParaRPr lang="en-IN" sz="8800" dirty="0">
              <a:solidFill>
                <a:srgbClr val="002060"/>
              </a:solidFill>
              <a:latin typeface="Work Sans"/>
            </a:endParaRPr>
          </a:p>
        </p:txBody>
      </p:sp>
      <p:sp>
        <p:nvSpPr>
          <p:cNvPr id="3" name="Content Placeholder 2">
            <a:extLst>
              <a:ext uri="{FF2B5EF4-FFF2-40B4-BE49-F238E27FC236}">
                <a16:creationId xmlns:a16="http://schemas.microsoft.com/office/drawing/2014/main" id="{B62E7E3A-8167-13AB-8F21-8DB7F7564D93}"/>
              </a:ext>
            </a:extLst>
          </p:cNvPr>
          <p:cNvSpPr>
            <a:spLocks noGrp="1"/>
          </p:cNvSpPr>
          <p:nvPr>
            <p:ph idx="1"/>
          </p:nvPr>
        </p:nvSpPr>
        <p:spPr/>
        <p:txBody>
          <a:bodyPr>
            <a:noAutofit/>
          </a:bodyPr>
          <a:lstStyle/>
          <a:p>
            <a:pPr algn="l"/>
            <a:r>
              <a:rPr lang="en-US" sz="2400" b="0" i="0" u="none" strike="noStrike" baseline="0" dirty="0">
                <a:latin typeface="Work Sans"/>
              </a:rPr>
              <a:t>The project/ product is described as a list of features: the </a:t>
            </a:r>
            <a:r>
              <a:rPr lang="en-US" sz="2400" b="1" i="0" u="none" strike="noStrike" baseline="0" dirty="0">
                <a:latin typeface="Work Sans"/>
              </a:rPr>
              <a:t>backlog</a:t>
            </a:r>
            <a:r>
              <a:rPr lang="en-US" sz="2400" b="0" i="0" u="none" strike="noStrike" baseline="0" dirty="0">
                <a:latin typeface="Work Sans"/>
              </a:rPr>
              <a:t>.</a:t>
            </a:r>
          </a:p>
          <a:p>
            <a:pPr algn="l"/>
            <a:r>
              <a:rPr lang="en-US" sz="2400" b="0" i="0" u="none" strike="noStrike" baseline="0" dirty="0">
                <a:latin typeface="Work Sans"/>
              </a:rPr>
              <a:t>The features are described in terms of </a:t>
            </a:r>
            <a:r>
              <a:rPr lang="en-US" sz="2400" b="1" i="0" u="none" strike="noStrike" baseline="0" dirty="0">
                <a:latin typeface="Work Sans"/>
              </a:rPr>
              <a:t>user stories</a:t>
            </a:r>
            <a:r>
              <a:rPr lang="en-US" sz="2400" b="0" i="0" u="none" strike="noStrike" baseline="0" dirty="0">
                <a:latin typeface="Work Sans"/>
              </a:rPr>
              <a:t>.</a:t>
            </a:r>
            <a:endParaRPr lang="en-US" sz="2400" dirty="0">
              <a:latin typeface="Work Sans"/>
            </a:endParaRPr>
          </a:p>
          <a:p>
            <a:pPr algn="l"/>
            <a:r>
              <a:rPr lang="en-US" sz="2400" b="0" i="0" u="none" strike="noStrike" baseline="0" dirty="0">
                <a:latin typeface="Work Sans"/>
              </a:rPr>
              <a:t>The scrum team </a:t>
            </a:r>
            <a:r>
              <a:rPr lang="en-US" sz="2400" b="1" i="0" u="none" strike="noStrike" baseline="0" dirty="0">
                <a:latin typeface="Work Sans"/>
              </a:rPr>
              <a:t>estimates </a:t>
            </a:r>
            <a:r>
              <a:rPr lang="en-US" sz="2400" b="0" i="0" u="none" strike="noStrike" baseline="0" dirty="0">
                <a:latin typeface="Work Sans"/>
              </a:rPr>
              <a:t>the </a:t>
            </a:r>
            <a:r>
              <a:rPr lang="en-US" sz="2400" b="1" i="0" u="none" strike="noStrike" baseline="0" dirty="0">
                <a:latin typeface="Work Sans"/>
              </a:rPr>
              <a:t>work </a:t>
            </a:r>
            <a:r>
              <a:rPr lang="en-US" sz="2400" b="0" i="0" u="none" strike="noStrike" baseline="0" dirty="0">
                <a:latin typeface="Work Sans"/>
              </a:rPr>
              <a:t>associated with each story.</a:t>
            </a:r>
          </a:p>
          <a:p>
            <a:pPr algn="l"/>
            <a:r>
              <a:rPr lang="en-US" sz="2400" b="0" i="0" u="none" strike="noStrike" baseline="0" dirty="0">
                <a:latin typeface="Work Sans"/>
              </a:rPr>
              <a:t>Features in the backlog are </a:t>
            </a:r>
            <a:r>
              <a:rPr lang="en-US" sz="2400" b="1" i="0" u="none" strike="noStrike" baseline="0" dirty="0">
                <a:latin typeface="Work Sans"/>
              </a:rPr>
              <a:t>ranked </a:t>
            </a:r>
            <a:r>
              <a:rPr lang="en-US" sz="2400" b="0" i="0" u="none" strike="noStrike" baseline="0" dirty="0">
                <a:latin typeface="Work Sans"/>
              </a:rPr>
              <a:t>in order of importance.</a:t>
            </a:r>
            <a:endParaRPr lang="en-US" sz="2400" dirty="0">
              <a:latin typeface="Work Sans"/>
            </a:endParaRPr>
          </a:p>
          <a:p>
            <a:pPr algn="l"/>
            <a:r>
              <a:rPr lang="en-US" sz="2400" b="1" i="0" u="none" strike="noStrike" baseline="0" dirty="0">
                <a:latin typeface="Work Sans"/>
              </a:rPr>
              <a:t>Result: </a:t>
            </a:r>
            <a:r>
              <a:rPr lang="en-US" sz="2400" b="0" i="0" u="none" strike="noStrike" baseline="0" dirty="0">
                <a:latin typeface="Work Sans"/>
              </a:rPr>
              <a:t>a </a:t>
            </a:r>
            <a:r>
              <a:rPr lang="en-US" sz="2400" b="1" i="0" u="none" strike="noStrike" baseline="0" dirty="0">
                <a:latin typeface="Work Sans"/>
              </a:rPr>
              <a:t>ranked </a:t>
            </a:r>
            <a:r>
              <a:rPr lang="en-US" sz="2400" b="0" i="0" u="none" strike="noStrike" baseline="0" dirty="0">
                <a:latin typeface="Work Sans"/>
              </a:rPr>
              <a:t>and </a:t>
            </a:r>
            <a:r>
              <a:rPr lang="en-US" sz="2400" b="1" i="0" u="none" strike="noStrike" baseline="0" dirty="0">
                <a:latin typeface="Work Sans"/>
              </a:rPr>
              <a:t>weighted </a:t>
            </a:r>
            <a:r>
              <a:rPr lang="en-US" sz="2400" b="0" i="0" u="none" strike="noStrike" baseline="0" dirty="0">
                <a:latin typeface="Work Sans"/>
              </a:rPr>
              <a:t>list of product features, a </a:t>
            </a:r>
            <a:r>
              <a:rPr lang="en-IN" sz="2400" b="1" i="0" u="none" strike="noStrike" baseline="0" dirty="0">
                <a:latin typeface="Work Sans"/>
              </a:rPr>
              <a:t>roadmap</a:t>
            </a:r>
            <a:r>
              <a:rPr lang="en-IN" sz="2400" b="0" i="0" u="none" strike="noStrike" baseline="0" dirty="0">
                <a:latin typeface="Work Sans"/>
              </a:rPr>
              <a:t>.</a:t>
            </a:r>
            <a:endParaRPr lang="en-US" sz="2400" b="0" i="0" u="none" strike="noStrike" baseline="0" dirty="0">
              <a:latin typeface="Work Sans"/>
            </a:endParaRPr>
          </a:p>
          <a:p>
            <a:pPr algn="l"/>
            <a:r>
              <a:rPr lang="en-US" sz="2400" b="1" i="0" u="none" strike="noStrike" baseline="0" dirty="0">
                <a:latin typeface="Work Sans"/>
              </a:rPr>
              <a:t>Daily scrum meeting </a:t>
            </a:r>
            <a:r>
              <a:rPr lang="en-US" sz="2400" b="0" i="0" u="none" strike="noStrike" baseline="0" dirty="0">
                <a:latin typeface="Work Sans"/>
              </a:rPr>
              <a:t>to discuss </a:t>
            </a:r>
            <a:r>
              <a:rPr lang="en-US" sz="2400" b="1" i="0" u="none" strike="noStrike" baseline="0" dirty="0">
                <a:latin typeface="Work Sans"/>
              </a:rPr>
              <a:t>What did you do </a:t>
            </a:r>
            <a:r>
              <a:rPr lang="en-US" sz="2400" b="1" i="0" u="none" strike="noStrike" baseline="0" dirty="0" err="1">
                <a:latin typeface="Work Sans"/>
              </a:rPr>
              <a:t>y’day</a:t>
            </a:r>
            <a:r>
              <a:rPr lang="en-US" sz="2400" b="0" i="0" u="none" strike="noStrike" baseline="0" dirty="0">
                <a:latin typeface="Work Sans"/>
              </a:rPr>
              <a:t>? </a:t>
            </a:r>
            <a:r>
              <a:rPr lang="en-US" sz="2400" b="1" i="0" u="none" strike="noStrike" baseline="0" dirty="0">
                <a:latin typeface="Work Sans"/>
              </a:rPr>
              <a:t>What</a:t>
            </a:r>
          </a:p>
          <a:p>
            <a:pPr algn="l"/>
            <a:r>
              <a:rPr lang="en-US" sz="2400" b="1" i="0" u="none" strike="noStrike" baseline="0" dirty="0">
                <a:latin typeface="Work Sans"/>
              </a:rPr>
              <a:t>will you do today</a:t>
            </a:r>
            <a:r>
              <a:rPr lang="en-US" sz="2400" b="0" i="0" u="none" strike="noStrike" baseline="0" dirty="0">
                <a:latin typeface="Work Sans"/>
              </a:rPr>
              <a:t>? </a:t>
            </a:r>
            <a:r>
              <a:rPr lang="en-US" sz="2400" b="1" i="0" u="none" strike="noStrike" baseline="0" dirty="0">
                <a:latin typeface="Work Sans"/>
              </a:rPr>
              <a:t>Any obstacles</a:t>
            </a:r>
            <a:r>
              <a:rPr lang="en-US" sz="2400" b="0" i="0" u="none" strike="noStrike" baseline="0" dirty="0">
                <a:latin typeface="Work Sans"/>
              </a:rPr>
              <a:t>?</a:t>
            </a:r>
            <a:endParaRPr lang="en-IN" sz="3600" dirty="0">
              <a:latin typeface="Work Sans"/>
            </a:endParaRPr>
          </a:p>
        </p:txBody>
      </p:sp>
      <p:pic>
        <p:nvPicPr>
          <p:cNvPr id="4" name="Picture 3"/>
          <p:cNvPicPr>
            <a:picLocks noChangeAspect="1"/>
          </p:cNvPicPr>
          <p:nvPr/>
        </p:nvPicPr>
        <p:blipFill>
          <a:blip r:embed="rId2"/>
          <a:stretch>
            <a:fillRect/>
          </a:stretch>
        </p:blipFill>
        <p:spPr>
          <a:xfrm>
            <a:off x="10367853" y="6176963"/>
            <a:ext cx="1638442" cy="586791"/>
          </a:xfrm>
          <a:prstGeom prst="rect">
            <a:avLst/>
          </a:prstGeom>
        </p:spPr>
      </p:pic>
    </p:spTree>
    <p:extLst>
      <p:ext uri="{BB962C8B-B14F-4D97-AF65-F5344CB8AC3E}">
        <p14:creationId xmlns:p14="http://schemas.microsoft.com/office/powerpoint/2010/main" val="3600817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97CA0-9085-9CB6-AAF6-4CCAA16E239B}"/>
              </a:ext>
            </a:extLst>
          </p:cNvPr>
          <p:cNvSpPr>
            <a:spLocks noGrp="1"/>
          </p:cNvSpPr>
          <p:nvPr>
            <p:ph type="title"/>
          </p:nvPr>
        </p:nvSpPr>
        <p:spPr/>
        <p:txBody>
          <a:bodyPr>
            <a:normAutofit/>
          </a:bodyPr>
          <a:lstStyle/>
          <a:p>
            <a:r>
              <a:rPr lang="en-IN" i="0" u="none" strike="noStrike" baseline="0" dirty="0">
                <a:solidFill>
                  <a:srgbClr val="002060"/>
                </a:solidFill>
                <a:latin typeface="Work Sans"/>
              </a:rPr>
              <a:t>THE PROCESS</a:t>
            </a:r>
            <a:endParaRPr lang="en-IN" sz="8800" dirty="0">
              <a:solidFill>
                <a:srgbClr val="002060"/>
              </a:solidFill>
              <a:latin typeface="Work Sans"/>
            </a:endParaRPr>
          </a:p>
        </p:txBody>
      </p:sp>
      <p:sp>
        <p:nvSpPr>
          <p:cNvPr id="3" name="Content Placeholder 2">
            <a:extLst>
              <a:ext uri="{FF2B5EF4-FFF2-40B4-BE49-F238E27FC236}">
                <a16:creationId xmlns:a16="http://schemas.microsoft.com/office/drawing/2014/main" id="{B6443F72-82A7-5FB7-6BFA-672E0E1B9E24}"/>
              </a:ext>
            </a:extLst>
          </p:cNvPr>
          <p:cNvSpPr>
            <a:spLocks noGrp="1"/>
          </p:cNvSpPr>
          <p:nvPr>
            <p:ph idx="1"/>
          </p:nvPr>
        </p:nvSpPr>
        <p:spPr/>
        <p:txBody>
          <a:bodyPr>
            <a:normAutofit/>
          </a:bodyPr>
          <a:lstStyle/>
          <a:p>
            <a:pPr algn="l"/>
            <a:r>
              <a:rPr lang="en-IN" sz="2400" b="0" i="0" u="none" strike="noStrike" baseline="0" dirty="0">
                <a:latin typeface="Work Sans"/>
              </a:rPr>
              <a:t>Sprint Planning Meeting</a:t>
            </a:r>
          </a:p>
          <a:p>
            <a:pPr algn="l"/>
            <a:r>
              <a:rPr lang="en-IN" sz="2400" b="0" i="0" u="none" strike="noStrike" baseline="0" dirty="0">
                <a:latin typeface="Work Sans"/>
              </a:rPr>
              <a:t>Sprint</a:t>
            </a:r>
          </a:p>
          <a:p>
            <a:pPr algn="l"/>
            <a:r>
              <a:rPr lang="en-IN" sz="2400" b="0" i="0" u="none" strike="noStrike" baseline="0" dirty="0">
                <a:latin typeface="Work Sans"/>
              </a:rPr>
              <a:t>Daily Scrum</a:t>
            </a:r>
          </a:p>
          <a:p>
            <a:pPr algn="l"/>
            <a:r>
              <a:rPr lang="en-IN" sz="2400" b="0" i="0" u="none" strike="noStrike" baseline="0" dirty="0">
                <a:latin typeface="Work Sans"/>
              </a:rPr>
              <a:t>Sprint Review Meeting</a:t>
            </a:r>
            <a:endParaRPr lang="en-IN" sz="3600" dirty="0">
              <a:latin typeface="Work Sans"/>
            </a:endParaRPr>
          </a:p>
        </p:txBody>
      </p:sp>
      <p:pic>
        <p:nvPicPr>
          <p:cNvPr id="4" name="Picture 3"/>
          <p:cNvPicPr>
            <a:picLocks noChangeAspect="1"/>
          </p:cNvPicPr>
          <p:nvPr/>
        </p:nvPicPr>
        <p:blipFill>
          <a:blip r:embed="rId2"/>
          <a:stretch>
            <a:fillRect/>
          </a:stretch>
        </p:blipFill>
        <p:spPr>
          <a:xfrm>
            <a:off x="10377089" y="6176963"/>
            <a:ext cx="1638442" cy="586791"/>
          </a:xfrm>
          <a:prstGeom prst="rect">
            <a:avLst/>
          </a:prstGeom>
        </p:spPr>
      </p:pic>
    </p:spTree>
    <p:extLst>
      <p:ext uri="{BB962C8B-B14F-4D97-AF65-F5344CB8AC3E}">
        <p14:creationId xmlns:p14="http://schemas.microsoft.com/office/powerpoint/2010/main" val="2400935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31785-734C-2EFF-2C6E-57CAB45158B8}"/>
              </a:ext>
            </a:extLst>
          </p:cNvPr>
          <p:cNvSpPr>
            <a:spLocks noGrp="1"/>
          </p:cNvSpPr>
          <p:nvPr>
            <p:ph type="title"/>
          </p:nvPr>
        </p:nvSpPr>
        <p:spPr/>
        <p:txBody>
          <a:bodyPr>
            <a:normAutofit/>
          </a:bodyPr>
          <a:lstStyle/>
          <a:p>
            <a:r>
              <a:rPr lang="en-IN" i="1" u="none" strike="noStrike" baseline="0" dirty="0">
                <a:solidFill>
                  <a:srgbClr val="002060"/>
                </a:solidFill>
                <a:latin typeface="Work Sans"/>
              </a:rPr>
              <a:t>PROCESS</a:t>
            </a:r>
            <a:endParaRPr lang="en-IN" sz="8800" dirty="0">
              <a:solidFill>
                <a:srgbClr val="002060"/>
              </a:solidFill>
              <a:latin typeface="Work Sans"/>
            </a:endParaRPr>
          </a:p>
        </p:txBody>
      </p:sp>
      <p:pic>
        <p:nvPicPr>
          <p:cNvPr id="5" name="Content Placeholder 4">
            <a:extLst>
              <a:ext uri="{FF2B5EF4-FFF2-40B4-BE49-F238E27FC236}">
                <a16:creationId xmlns:a16="http://schemas.microsoft.com/office/drawing/2014/main" id="{7E49746F-50F0-D3D0-EBFB-AB45C314452B}"/>
              </a:ext>
            </a:extLst>
          </p:cNvPr>
          <p:cNvPicPr>
            <a:picLocks noGrp="1" noChangeAspect="1"/>
          </p:cNvPicPr>
          <p:nvPr>
            <p:ph idx="1"/>
          </p:nvPr>
        </p:nvPicPr>
        <p:blipFill>
          <a:blip r:embed="rId2"/>
          <a:stretch>
            <a:fillRect/>
          </a:stretch>
        </p:blipFill>
        <p:spPr>
          <a:xfrm>
            <a:off x="1817914" y="2144486"/>
            <a:ext cx="8229600" cy="3291982"/>
          </a:xfrm>
        </p:spPr>
      </p:pic>
      <p:pic>
        <p:nvPicPr>
          <p:cNvPr id="4" name="Picture 3"/>
          <p:cNvPicPr>
            <a:picLocks noChangeAspect="1"/>
          </p:cNvPicPr>
          <p:nvPr/>
        </p:nvPicPr>
        <p:blipFill>
          <a:blip r:embed="rId3"/>
          <a:stretch>
            <a:fillRect/>
          </a:stretch>
        </p:blipFill>
        <p:spPr>
          <a:xfrm>
            <a:off x="10293962" y="6135330"/>
            <a:ext cx="1638442" cy="586791"/>
          </a:xfrm>
          <a:prstGeom prst="rect">
            <a:avLst/>
          </a:prstGeom>
        </p:spPr>
      </p:pic>
    </p:spTree>
    <p:extLst>
      <p:ext uri="{BB962C8B-B14F-4D97-AF65-F5344CB8AC3E}">
        <p14:creationId xmlns:p14="http://schemas.microsoft.com/office/powerpoint/2010/main" val="3371322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A3317-A16F-BFB3-639D-29C4F3B6846E}"/>
              </a:ext>
            </a:extLst>
          </p:cNvPr>
          <p:cNvSpPr>
            <a:spLocks noGrp="1"/>
          </p:cNvSpPr>
          <p:nvPr>
            <p:ph type="title"/>
          </p:nvPr>
        </p:nvSpPr>
        <p:spPr/>
        <p:txBody>
          <a:bodyPr>
            <a:normAutofit/>
          </a:bodyPr>
          <a:lstStyle/>
          <a:p>
            <a:r>
              <a:rPr lang="en-IN" i="1" u="none" strike="noStrike" baseline="0" dirty="0">
                <a:solidFill>
                  <a:srgbClr val="002060"/>
                </a:solidFill>
                <a:latin typeface="Work Sans"/>
              </a:rPr>
              <a:t>SPRINT</a:t>
            </a:r>
            <a:endParaRPr lang="en-IN" sz="8800" dirty="0">
              <a:solidFill>
                <a:srgbClr val="002060"/>
              </a:solidFill>
              <a:latin typeface="Work Sans"/>
            </a:endParaRPr>
          </a:p>
        </p:txBody>
      </p:sp>
      <p:sp>
        <p:nvSpPr>
          <p:cNvPr id="3" name="Content Placeholder 2">
            <a:extLst>
              <a:ext uri="{FF2B5EF4-FFF2-40B4-BE49-F238E27FC236}">
                <a16:creationId xmlns:a16="http://schemas.microsoft.com/office/drawing/2014/main" id="{85AC7129-CFE7-990A-108C-FE7D7B3A25B8}"/>
              </a:ext>
            </a:extLst>
          </p:cNvPr>
          <p:cNvSpPr>
            <a:spLocks noGrp="1"/>
          </p:cNvSpPr>
          <p:nvPr>
            <p:ph idx="1"/>
          </p:nvPr>
        </p:nvSpPr>
        <p:spPr/>
        <p:txBody>
          <a:bodyPr>
            <a:normAutofit/>
          </a:bodyPr>
          <a:lstStyle/>
          <a:p>
            <a:pPr algn="l"/>
            <a:r>
              <a:rPr lang="en-US" sz="2400" b="0" i="0" u="none" strike="noStrike" baseline="0" dirty="0">
                <a:latin typeface="Work Sans"/>
              </a:rPr>
              <a:t>A month-long iteration, during which is incremented </a:t>
            </a:r>
            <a:r>
              <a:rPr lang="en-IN" sz="2400" b="0" i="0" u="none" strike="noStrike" baseline="0" dirty="0">
                <a:latin typeface="Work Sans"/>
              </a:rPr>
              <a:t>a product functionality</a:t>
            </a:r>
          </a:p>
          <a:p>
            <a:pPr algn="l"/>
            <a:r>
              <a:rPr lang="en-US" sz="2400" b="0" i="0" u="none" strike="noStrike" baseline="0" dirty="0">
                <a:latin typeface="Work Sans"/>
              </a:rPr>
              <a:t>NO outside influence can interference with the Scrum team during the Sprint</a:t>
            </a:r>
          </a:p>
          <a:p>
            <a:pPr algn="l"/>
            <a:r>
              <a:rPr lang="en-US" sz="2400" b="0" i="0" u="none" strike="noStrike" baseline="0" dirty="0">
                <a:latin typeface="Work Sans"/>
              </a:rPr>
              <a:t>Each Sprint begins with the Daily Scrum Meeting</a:t>
            </a:r>
            <a:endParaRPr lang="en-IN" sz="3600" dirty="0">
              <a:latin typeface="Work Sans"/>
            </a:endParaRPr>
          </a:p>
        </p:txBody>
      </p:sp>
      <p:pic>
        <p:nvPicPr>
          <p:cNvPr id="4" name="Picture 3"/>
          <p:cNvPicPr>
            <a:picLocks noChangeAspect="1"/>
          </p:cNvPicPr>
          <p:nvPr/>
        </p:nvPicPr>
        <p:blipFill>
          <a:blip r:embed="rId2"/>
          <a:stretch>
            <a:fillRect/>
          </a:stretch>
        </p:blipFill>
        <p:spPr>
          <a:xfrm>
            <a:off x="10183125" y="6176963"/>
            <a:ext cx="1638442" cy="586791"/>
          </a:xfrm>
          <a:prstGeom prst="rect">
            <a:avLst/>
          </a:prstGeom>
        </p:spPr>
      </p:pic>
    </p:spTree>
    <p:extLst>
      <p:ext uri="{BB962C8B-B14F-4D97-AF65-F5344CB8AC3E}">
        <p14:creationId xmlns:p14="http://schemas.microsoft.com/office/powerpoint/2010/main" val="817708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E27D-4C99-6E03-19D6-D9BB5C01E307}"/>
              </a:ext>
            </a:extLst>
          </p:cNvPr>
          <p:cNvSpPr>
            <a:spLocks noGrp="1"/>
          </p:cNvSpPr>
          <p:nvPr>
            <p:ph type="title"/>
          </p:nvPr>
        </p:nvSpPr>
        <p:spPr/>
        <p:txBody>
          <a:bodyPr>
            <a:normAutofit/>
          </a:bodyPr>
          <a:lstStyle/>
          <a:p>
            <a:r>
              <a:rPr lang="en-IN" i="1" u="none" strike="noStrike" baseline="0" dirty="0">
                <a:solidFill>
                  <a:srgbClr val="002060"/>
                </a:solidFill>
                <a:latin typeface="Work Sans"/>
              </a:rPr>
              <a:t>Sprint Planning Meeting</a:t>
            </a:r>
            <a:endParaRPr lang="en-IN" sz="8800" dirty="0">
              <a:solidFill>
                <a:srgbClr val="002060"/>
              </a:solidFill>
              <a:latin typeface="Work Sans"/>
            </a:endParaRPr>
          </a:p>
        </p:txBody>
      </p:sp>
      <p:sp>
        <p:nvSpPr>
          <p:cNvPr id="3" name="Content Placeholder 2">
            <a:extLst>
              <a:ext uri="{FF2B5EF4-FFF2-40B4-BE49-F238E27FC236}">
                <a16:creationId xmlns:a16="http://schemas.microsoft.com/office/drawing/2014/main" id="{3D8B2BDB-1551-5524-3E9F-63F714693937}"/>
              </a:ext>
            </a:extLst>
          </p:cNvPr>
          <p:cNvSpPr>
            <a:spLocks noGrp="1"/>
          </p:cNvSpPr>
          <p:nvPr>
            <p:ph idx="1"/>
          </p:nvPr>
        </p:nvSpPr>
        <p:spPr/>
        <p:txBody>
          <a:bodyPr>
            <a:noAutofit/>
          </a:bodyPr>
          <a:lstStyle/>
          <a:p>
            <a:pPr algn="l"/>
            <a:r>
              <a:rPr lang="en-US" sz="2400" b="0" i="0" u="none" strike="noStrike" baseline="0" dirty="0">
                <a:latin typeface="Work Sans"/>
              </a:rPr>
              <a:t>A collaborative meeting in the beginning of each Sprint between the Product Owner, the Scrum Master and the Team.</a:t>
            </a:r>
          </a:p>
          <a:p>
            <a:pPr algn="l"/>
            <a:r>
              <a:rPr lang="en-US" sz="2400" b="0" i="0" u="none" strike="noStrike" baseline="0" dirty="0">
                <a:latin typeface="Work Sans"/>
              </a:rPr>
              <a:t>Takes 8 hours and consists of 2 parts (“before lunch and after lunch”)</a:t>
            </a:r>
            <a:endParaRPr lang="en-US" sz="2400" dirty="0">
              <a:latin typeface="Work Sans"/>
            </a:endParaRPr>
          </a:p>
          <a:p>
            <a:pPr algn="l"/>
            <a:r>
              <a:rPr lang="en-US" sz="2400" b="0" i="0" u="none" strike="noStrike" baseline="0" dirty="0">
                <a:latin typeface="Work Sans"/>
              </a:rPr>
              <a:t>The Product Owner and team negotiate which Product Backlog Items they will attempt to convert to working product during the Sprint. The Product Owner is responsible for declaring which items are the most important to the business.</a:t>
            </a:r>
          </a:p>
          <a:p>
            <a:pPr algn="l"/>
            <a:r>
              <a:rPr lang="en-US" sz="2400" b="0" i="0" u="none" strike="noStrike" baseline="0" dirty="0">
                <a:latin typeface="Work Sans"/>
              </a:rPr>
              <a:t>The team is responsible for selecting the amount of work they feel they can implement without accruing technical debt. The team “pulls” work from the Product Backlog to the Sprint Backlog.</a:t>
            </a:r>
            <a:endParaRPr lang="en-IN" sz="3600" dirty="0">
              <a:latin typeface="Work Sans"/>
            </a:endParaRPr>
          </a:p>
        </p:txBody>
      </p:sp>
      <p:pic>
        <p:nvPicPr>
          <p:cNvPr id="4" name="Picture 3"/>
          <p:cNvPicPr>
            <a:picLocks noChangeAspect="1"/>
          </p:cNvPicPr>
          <p:nvPr/>
        </p:nvPicPr>
        <p:blipFill>
          <a:blip r:embed="rId2"/>
          <a:stretch>
            <a:fillRect/>
          </a:stretch>
        </p:blipFill>
        <p:spPr>
          <a:xfrm>
            <a:off x="10349380" y="6018504"/>
            <a:ext cx="1638442" cy="586791"/>
          </a:xfrm>
          <a:prstGeom prst="rect">
            <a:avLst/>
          </a:prstGeom>
        </p:spPr>
      </p:pic>
    </p:spTree>
    <p:extLst>
      <p:ext uri="{BB962C8B-B14F-4D97-AF65-F5344CB8AC3E}">
        <p14:creationId xmlns:p14="http://schemas.microsoft.com/office/powerpoint/2010/main" val="1056311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F065D-2493-AF55-4602-35696C7D0298}"/>
              </a:ext>
            </a:extLst>
          </p:cNvPr>
          <p:cNvSpPr>
            <a:spLocks noGrp="1"/>
          </p:cNvSpPr>
          <p:nvPr>
            <p:ph type="title"/>
          </p:nvPr>
        </p:nvSpPr>
        <p:spPr/>
        <p:txBody>
          <a:bodyPr>
            <a:normAutofit/>
          </a:bodyPr>
          <a:lstStyle/>
          <a:p>
            <a:r>
              <a:rPr lang="en-IN" i="1" u="none" strike="noStrike" baseline="0" dirty="0">
                <a:solidFill>
                  <a:srgbClr val="002060"/>
                </a:solidFill>
                <a:latin typeface="Work Sans"/>
              </a:rPr>
              <a:t>SPRINT PLANNING</a:t>
            </a:r>
            <a:endParaRPr lang="en-IN" sz="8800" dirty="0">
              <a:solidFill>
                <a:srgbClr val="002060"/>
              </a:solidFill>
              <a:latin typeface="Work Sans"/>
            </a:endParaRPr>
          </a:p>
        </p:txBody>
      </p:sp>
      <p:pic>
        <p:nvPicPr>
          <p:cNvPr id="5" name="Content Placeholder 4">
            <a:extLst>
              <a:ext uri="{FF2B5EF4-FFF2-40B4-BE49-F238E27FC236}">
                <a16:creationId xmlns:a16="http://schemas.microsoft.com/office/drawing/2014/main" id="{1CBEA9C4-A8FB-587C-5831-84654A6CDEBC}"/>
              </a:ext>
            </a:extLst>
          </p:cNvPr>
          <p:cNvPicPr>
            <a:picLocks noGrp="1" noChangeAspect="1"/>
          </p:cNvPicPr>
          <p:nvPr>
            <p:ph idx="1"/>
          </p:nvPr>
        </p:nvPicPr>
        <p:blipFill>
          <a:blip r:embed="rId2"/>
          <a:stretch>
            <a:fillRect/>
          </a:stretch>
        </p:blipFill>
        <p:spPr>
          <a:xfrm>
            <a:off x="2286000" y="1769055"/>
            <a:ext cx="7326086" cy="3916110"/>
          </a:xfrm>
        </p:spPr>
      </p:pic>
      <p:pic>
        <p:nvPicPr>
          <p:cNvPr id="4" name="Picture 3"/>
          <p:cNvPicPr>
            <a:picLocks noChangeAspect="1"/>
          </p:cNvPicPr>
          <p:nvPr/>
        </p:nvPicPr>
        <p:blipFill>
          <a:blip r:embed="rId3"/>
          <a:stretch>
            <a:fillRect/>
          </a:stretch>
        </p:blipFill>
        <p:spPr>
          <a:xfrm>
            <a:off x="10210835" y="6098385"/>
            <a:ext cx="1638442" cy="586791"/>
          </a:xfrm>
          <a:prstGeom prst="rect">
            <a:avLst/>
          </a:prstGeom>
        </p:spPr>
      </p:pic>
    </p:spTree>
    <p:extLst>
      <p:ext uri="{BB962C8B-B14F-4D97-AF65-F5344CB8AC3E}">
        <p14:creationId xmlns:p14="http://schemas.microsoft.com/office/powerpoint/2010/main" val="288907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8FE61-0E27-5A52-75B7-E30F22F01D15}"/>
              </a:ext>
            </a:extLst>
          </p:cNvPr>
          <p:cNvSpPr>
            <a:spLocks noGrp="1"/>
          </p:cNvSpPr>
          <p:nvPr>
            <p:ph type="title"/>
          </p:nvPr>
        </p:nvSpPr>
        <p:spPr/>
        <p:txBody>
          <a:bodyPr>
            <a:normAutofit/>
          </a:bodyPr>
          <a:lstStyle/>
          <a:p>
            <a:r>
              <a:rPr lang="en-US" i="1" u="none" strike="noStrike" baseline="0" dirty="0">
                <a:solidFill>
                  <a:srgbClr val="002060"/>
                </a:solidFill>
                <a:latin typeface="Work Sans"/>
              </a:rPr>
              <a:t>Parts of Sprint Planning Meeting</a:t>
            </a:r>
            <a:endParaRPr lang="en-IN" sz="8800" dirty="0">
              <a:solidFill>
                <a:srgbClr val="002060"/>
              </a:solidFill>
              <a:latin typeface="Work Sans"/>
            </a:endParaRPr>
          </a:p>
        </p:txBody>
      </p:sp>
      <p:sp>
        <p:nvSpPr>
          <p:cNvPr id="3" name="Content Placeholder 2">
            <a:extLst>
              <a:ext uri="{FF2B5EF4-FFF2-40B4-BE49-F238E27FC236}">
                <a16:creationId xmlns:a16="http://schemas.microsoft.com/office/drawing/2014/main" id="{6A681BC8-32B2-1010-31AD-39BD76436BEA}"/>
              </a:ext>
            </a:extLst>
          </p:cNvPr>
          <p:cNvSpPr>
            <a:spLocks noGrp="1"/>
          </p:cNvSpPr>
          <p:nvPr>
            <p:ph idx="1"/>
          </p:nvPr>
        </p:nvSpPr>
        <p:spPr/>
        <p:txBody>
          <a:bodyPr>
            <a:normAutofit/>
          </a:bodyPr>
          <a:lstStyle/>
          <a:p>
            <a:pPr algn="l"/>
            <a:r>
              <a:rPr lang="en-IN" sz="2400" b="0" i="0" u="none" strike="noStrike" baseline="0" dirty="0">
                <a:latin typeface="Work Sans"/>
              </a:rPr>
              <a:t>1st Part:</a:t>
            </a:r>
          </a:p>
          <a:p>
            <a:pPr lvl="1"/>
            <a:r>
              <a:rPr lang="en-IN" b="0" i="0" u="none" strike="noStrike" baseline="0" dirty="0">
                <a:latin typeface="Work Sans"/>
              </a:rPr>
              <a:t>Creating Product Backlog</a:t>
            </a:r>
          </a:p>
          <a:p>
            <a:pPr lvl="1"/>
            <a:r>
              <a:rPr lang="en-IN" b="0" i="0" u="none" strike="noStrike" baseline="0" dirty="0">
                <a:latin typeface="Work Sans"/>
              </a:rPr>
              <a:t>Determining the Sprint Goal.</a:t>
            </a:r>
          </a:p>
          <a:p>
            <a:pPr lvl="1"/>
            <a:r>
              <a:rPr lang="en-IN" b="0" i="0" u="none" strike="noStrike" baseline="0" dirty="0">
                <a:latin typeface="Work Sans"/>
              </a:rPr>
              <a:t>Participants: Product Owner, Scrum Master, Scrum Team</a:t>
            </a:r>
          </a:p>
          <a:p>
            <a:pPr algn="l"/>
            <a:endParaRPr lang="en-IN" sz="2400" b="0" i="0" u="none" strike="noStrike" baseline="0" dirty="0">
              <a:latin typeface="Work Sans"/>
            </a:endParaRPr>
          </a:p>
          <a:p>
            <a:pPr algn="l"/>
            <a:r>
              <a:rPr lang="en-IN" sz="2400" b="0" i="0" u="none" strike="noStrike" baseline="0" dirty="0">
                <a:latin typeface="Work Sans"/>
              </a:rPr>
              <a:t>2nd Part:</a:t>
            </a:r>
          </a:p>
          <a:p>
            <a:pPr lvl="1"/>
            <a:r>
              <a:rPr lang="en-IN" b="0" i="0" u="none" strike="noStrike" baseline="0" dirty="0">
                <a:latin typeface="Work Sans"/>
              </a:rPr>
              <a:t>Participants: Scrum Master, Scrum Team</a:t>
            </a:r>
          </a:p>
          <a:p>
            <a:pPr lvl="1"/>
            <a:r>
              <a:rPr lang="en-IN" b="0" i="0" u="none" strike="noStrike" baseline="0" dirty="0">
                <a:latin typeface="Work Sans"/>
              </a:rPr>
              <a:t>Creating Sprint Backlog</a:t>
            </a:r>
            <a:endParaRPr lang="en-IN" dirty="0">
              <a:latin typeface="Work Sans"/>
            </a:endParaRPr>
          </a:p>
        </p:txBody>
      </p:sp>
      <p:pic>
        <p:nvPicPr>
          <p:cNvPr id="4" name="Picture 3"/>
          <p:cNvPicPr>
            <a:picLocks noChangeAspect="1"/>
          </p:cNvPicPr>
          <p:nvPr/>
        </p:nvPicPr>
        <p:blipFill>
          <a:blip r:embed="rId2"/>
          <a:stretch>
            <a:fillRect/>
          </a:stretch>
        </p:blipFill>
        <p:spPr>
          <a:xfrm>
            <a:off x="10367852" y="6176963"/>
            <a:ext cx="1638442" cy="586791"/>
          </a:xfrm>
          <a:prstGeom prst="rect">
            <a:avLst/>
          </a:prstGeom>
        </p:spPr>
      </p:pic>
    </p:spTree>
    <p:extLst>
      <p:ext uri="{BB962C8B-B14F-4D97-AF65-F5344CB8AC3E}">
        <p14:creationId xmlns:p14="http://schemas.microsoft.com/office/powerpoint/2010/main" val="7714454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66141-D644-6E61-C1C9-041227549620}"/>
              </a:ext>
            </a:extLst>
          </p:cNvPr>
          <p:cNvSpPr>
            <a:spLocks noGrp="1"/>
          </p:cNvSpPr>
          <p:nvPr>
            <p:ph type="title"/>
          </p:nvPr>
        </p:nvSpPr>
        <p:spPr/>
        <p:txBody>
          <a:bodyPr>
            <a:normAutofit/>
          </a:bodyPr>
          <a:lstStyle/>
          <a:p>
            <a:r>
              <a:rPr lang="en-IN" i="1" u="none" strike="noStrike" baseline="0" dirty="0">
                <a:solidFill>
                  <a:srgbClr val="002060"/>
                </a:solidFill>
                <a:latin typeface="Work Sans"/>
              </a:rPr>
              <a:t>Difference between Product Backlog</a:t>
            </a:r>
            <a:br>
              <a:rPr lang="en-IN" i="1" u="none" strike="noStrike" baseline="0" dirty="0">
                <a:solidFill>
                  <a:srgbClr val="002060"/>
                </a:solidFill>
                <a:latin typeface="Work Sans"/>
              </a:rPr>
            </a:br>
            <a:r>
              <a:rPr lang="en-IN" i="1" u="none" strike="noStrike" baseline="0" dirty="0">
                <a:solidFill>
                  <a:srgbClr val="002060"/>
                </a:solidFill>
                <a:latin typeface="Work Sans"/>
              </a:rPr>
              <a:t>&amp; Sprint Backlog</a:t>
            </a:r>
            <a:endParaRPr lang="en-IN" sz="8800" dirty="0">
              <a:solidFill>
                <a:srgbClr val="002060"/>
              </a:solidFill>
              <a:latin typeface="Work Sans"/>
            </a:endParaRPr>
          </a:p>
        </p:txBody>
      </p:sp>
      <p:sp>
        <p:nvSpPr>
          <p:cNvPr id="3" name="Content Placeholder 2">
            <a:extLst>
              <a:ext uri="{FF2B5EF4-FFF2-40B4-BE49-F238E27FC236}">
                <a16:creationId xmlns:a16="http://schemas.microsoft.com/office/drawing/2014/main" id="{373C4965-771C-DEA6-D76F-12BD78C6DBDB}"/>
              </a:ext>
            </a:extLst>
          </p:cNvPr>
          <p:cNvSpPr>
            <a:spLocks noGrp="1"/>
          </p:cNvSpPr>
          <p:nvPr>
            <p:ph idx="1"/>
          </p:nvPr>
        </p:nvSpPr>
        <p:spPr/>
        <p:txBody>
          <a:bodyPr>
            <a:noAutofit/>
          </a:bodyPr>
          <a:lstStyle/>
          <a:p>
            <a:pPr algn="l"/>
            <a:r>
              <a:rPr lang="en-US" sz="2000" b="0" i="0" u="none" strike="noStrike" baseline="0" dirty="0">
                <a:latin typeface="Work Sans"/>
              </a:rPr>
              <a:t>Managed by product owner and contains a high-level view of all the work that your team must complete to create the product. Your product owner ranks the user stories in the product backlog and provides sufficient detail during the sprint planning meeting so that your team can estimate and implement each user story.</a:t>
            </a:r>
          </a:p>
          <a:p>
            <a:pPr algn="l"/>
            <a:r>
              <a:rPr lang="en-US" sz="2000" b="0" i="0" u="none" strike="noStrike" baseline="0" dirty="0">
                <a:latin typeface="Work Sans"/>
              </a:rPr>
              <a:t>In contrast, your team creates the sprint backlog, which contains a detailed list of all the tasks that your team must complete to finish the user stories for the sprint. In the product backlog, your team estimates user stories with the relative unit of story points. In the sprint backlog, your team estimates tasks in hours.</a:t>
            </a:r>
          </a:p>
          <a:p>
            <a:pPr algn="l"/>
            <a:r>
              <a:rPr lang="en-US" sz="2000" b="0" i="0" u="none" strike="noStrike" baseline="0" dirty="0">
                <a:latin typeface="Work Sans"/>
              </a:rPr>
              <a:t>Your product owner updates the product backlog every week, but your team updates the sprint backlog at least daily.</a:t>
            </a:r>
          </a:p>
          <a:p>
            <a:pPr algn="l"/>
            <a:r>
              <a:rPr lang="en-US" sz="2000" b="0" i="0" u="none" strike="noStrike" baseline="0" dirty="0">
                <a:latin typeface="Work Sans"/>
              </a:rPr>
              <a:t>Your product owner maintains the same product backlog throughout the project, but your team creates a new sprint backlog for each sprint.</a:t>
            </a:r>
            <a:endParaRPr lang="en-IN" sz="3200" dirty="0">
              <a:latin typeface="Work Sans"/>
            </a:endParaRPr>
          </a:p>
        </p:txBody>
      </p:sp>
      <p:pic>
        <p:nvPicPr>
          <p:cNvPr id="4" name="Picture 3"/>
          <p:cNvPicPr>
            <a:picLocks noChangeAspect="1"/>
          </p:cNvPicPr>
          <p:nvPr/>
        </p:nvPicPr>
        <p:blipFill>
          <a:blip r:embed="rId2"/>
          <a:stretch>
            <a:fillRect/>
          </a:stretch>
        </p:blipFill>
        <p:spPr>
          <a:xfrm>
            <a:off x="10423270" y="6176963"/>
            <a:ext cx="1638442" cy="586791"/>
          </a:xfrm>
          <a:prstGeom prst="rect">
            <a:avLst/>
          </a:prstGeom>
        </p:spPr>
      </p:pic>
    </p:spTree>
    <p:extLst>
      <p:ext uri="{BB962C8B-B14F-4D97-AF65-F5344CB8AC3E}">
        <p14:creationId xmlns:p14="http://schemas.microsoft.com/office/powerpoint/2010/main" val="2212385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F11-29FD-1E2B-D7F5-714F9DF9BA39}"/>
              </a:ext>
            </a:extLst>
          </p:cNvPr>
          <p:cNvSpPr>
            <a:spLocks noGrp="1"/>
          </p:cNvSpPr>
          <p:nvPr>
            <p:ph type="title"/>
          </p:nvPr>
        </p:nvSpPr>
        <p:spPr/>
        <p:txBody>
          <a:bodyPr>
            <a:normAutofit/>
          </a:bodyPr>
          <a:lstStyle/>
          <a:p>
            <a:r>
              <a:rPr lang="en-IN" i="0" u="none" strike="noStrike" baseline="0" dirty="0">
                <a:solidFill>
                  <a:srgbClr val="002060"/>
                </a:solidFill>
                <a:latin typeface="Work Sans"/>
              </a:rPr>
              <a:t>Project Phases</a:t>
            </a:r>
            <a:endParaRPr lang="en-IN" sz="8800" dirty="0">
              <a:solidFill>
                <a:srgbClr val="002060"/>
              </a:solidFill>
              <a:latin typeface="Work Sans"/>
            </a:endParaRPr>
          </a:p>
        </p:txBody>
      </p:sp>
      <p:sp>
        <p:nvSpPr>
          <p:cNvPr id="3" name="Content Placeholder 2">
            <a:extLst>
              <a:ext uri="{FF2B5EF4-FFF2-40B4-BE49-F238E27FC236}">
                <a16:creationId xmlns:a16="http://schemas.microsoft.com/office/drawing/2014/main" id="{8016EE00-495A-CBD6-01C6-26F3279FAFE9}"/>
              </a:ext>
            </a:extLst>
          </p:cNvPr>
          <p:cNvSpPr>
            <a:spLocks noGrp="1"/>
          </p:cNvSpPr>
          <p:nvPr>
            <p:ph idx="1"/>
          </p:nvPr>
        </p:nvSpPr>
        <p:spPr/>
        <p:txBody>
          <a:bodyPr>
            <a:normAutofit/>
          </a:bodyPr>
          <a:lstStyle/>
          <a:p>
            <a:pPr marL="342900" indent="-342900" algn="l">
              <a:buAutoNum type="arabicPeriod"/>
            </a:pPr>
            <a:r>
              <a:rPr lang="en-US" sz="2400" b="1" i="0" u="none" strike="noStrike" baseline="0" dirty="0">
                <a:solidFill>
                  <a:srgbClr val="C10000"/>
                </a:solidFill>
                <a:latin typeface="Work Sans"/>
              </a:rPr>
              <a:t>Planning</a:t>
            </a:r>
            <a:r>
              <a:rPr lang="en-US" sz="2400" b="1" i="0" u="none" strike="noStrike" baseline="0" dirty="0">
                <a:solidFill>
                  <a:srgbClr val="000000"/>
                </a:solidFill>
                <a:latin typeface="Work Sans"/>
              </a:rPr>
              <a:t>: </a:t>
            </a:r>
            <a:r>
              <a:rPr lang="en-US" sz="2400" b="0" i="0" u="none" strike="noStrike" baseline="0" dirty="0">
                <a:solidFill>
                  <a:srgbClr val="0070C1"/>
                </a:solidFill>
                <a:latin typeface="Work Sans"/>
              </a:rPr>
              <a:t>Why </a:t>
            </a:r>
            <a:r>
              <a:rPr lang="en-US" sz="2400" b="0" i="0" u="none" strike="noStrike" baseline="0" dirty="0">
                <a:solidFill>
                  <a:srgbClr val="000000"/>
                </a:solidFill>
                <a:latin typeface="Work Sans"/>
              </a:rPr>
              <a:t>build the system?</a:t>
            </a:r>
          </a:p>
          <a:p>
            <a:pPr marL="457200" lvl="1" indent="0">
              <a:buNone/>
            </a:pPr>
            <a:r>
              <a:rPr lang="en-US" b="0" i="0" u="none" strike="noStrike" baseline="0" dirty="0">
                <a:solidFill>
                  <a:srgbClr val="000000"/>
                </a:solidFill>
                <a:latin typeface="Work Sans"/>
              </a:rPr>
              <a:t>System </a:t>
            </a:r>
            <a:r>
              <a:rPr lang="en-US" b="0" i="0" u="none" strike="noStrike" baseline="0" dirty="0">
                <a:solidFill>
                  <a:srgbClr val="008100"/>
                </a:solidFill>
                <a:latin typeface="Work Sans"/>
              </a:rPr>
              <a:t>request</a:t>
            </a:r>
            <a:r>
              <a:rPr lang="en-US" b="0" i="0" u="none" strike="noStrike" baseline="0" dirty="0">
                <a:solidFill>
                  <a:srgbClr val="000000"/>
                </a:solidFill>
                <a:latin typeface="Work Sans"/>
              </a:rPr>
              <a:t>, </a:t>
            </a:r>
            <a:r>
              <a:rPr lang="en-US" b="0" i="0" u="none" strike="noStrike" baseline="0" dirty="0">
                <a:solidFill>
                  <a:srgbClr val="008100"/>
                </a:solidFill>
                <a:latin typeface="Work Sans"/>
              </a:rPr>
              <a:t>feasibility </a:t>
            </a:r>
            <a:r>
              <a:rPr lang="en-US" b="0" i="0" u="none" strike="noStrike" baseline="0" dirty="0">
                <a:solidFill>
                  <a:srgbClr val="000000"/>
                </a:solidFill>
                <a:latin typeface="Work Sans"/>
              </a:rPr>
              <a:t>analysis, project size </a:t>
            </a:r>
            <a:r>
              <a:rPr lang="en-US" b="0" i="0" u="none" strike="noStrike" baseline="0" dirty="0">
                <a:solidFill>
                  <a:srgbClr val="008100"/>
                </a:solidFill>
                <a:latin typeface="Work Sans"/>
              </a:rPr>
              <a:t>estimation</a:t>
            </a:r>
          </a:p>
          <a:p>
            <a:pPr marL="342900" indent="-342900" algn="l">
              <a:buAutoNum type="arabicPeriod"/>
            </a:pPr>
            <a:r>
              <a:rPr lang="en-US" sz="2400" b="1" i="0" u="none" strike="noStrike" baseline="0" dirty="0">
                <a:solidFill>
                  <a:srgbClr val="404040"/>
                </a:solidFill>
                <a:latin typeface="Work Sans"/>
              </a:rPr>
              <a:t> </a:t>
            </a:r>
            <a:r>
              <a:rPr lang="en-US" sz="2400" b="1" i="0" u="none" strike="noStrike" baseline="0" dirty="0">
                <a:solidFill>
                  <a:srgbClr val="C10000"/>
                </a:solidFill>
                <a:latin typeface="Work Sans"/>
              </a:rPr>
              <a:t>Analysis</a:t>
            </a:r>
            <a:r>
              <a:rPr lang="en-US" sz="2400" b="1" i="0" u="none" strike="noStrike" baseline="0" dirty="0">
                <a:solidFill>
                  <a:srgbClr val="000000"/>
                </a:solidFill>
                <a:latin typeface="Work Sans"/>
              </a:rPr>
              <a:t>: </a:t>
            </a:r>
            <a:r>
              <a:rPr lang="en-US" sz="2400" b="0" i="0" u="none" strike="noStrike" baseline="0" dirty="0">
                <a:solidFill>
                  <a:srgbClr val="0070C1"/>
                </a:solidFill>
                <a:latin typeface="Work Sans"/>
              </a:rPr>
              <a:t>Who, what, when, where </a:t>
            </a:r>
            <a:r>
              <a:rPr lang="en-US" sz="2400" b="0" i="0" u="none" strike="noStrike" baseline="0" dirty="0">
                <a:solidFill>
                  <a:srgbClr val="000000"/>
                </a:solidFill>
                <a:latin typeface="Work Sans"/>
              </a:rPr>
              <a:t>will the system be?</a:t>
            </a:r>
          </a:p>
          <a:p>
            <a:pPr marL="457200" lvl="1" indent="0">
              <a:buNone/>
            </a:pPr>
            <a:r>
              <a:rPr lang="en-US" b="0" i="0" u="none" strike="noStrike" baseline="0" dirty="0">
                <a:solidFill>
                  <a:srgbClr val="008100"/>
                </a:solidFill>
                <a:latin typeface="Work Sans"/>
              </a:rPr>
              <a:t>Requirement </a:t>
            </a:r>
            <a:r>
              <a:rPr lang="en-US" b="0" i="0" u="none" strike="noStrike" baseline="0" dirty="0">
                <a:solidFill>
                  <a:srgbClr val="000000"/>
                </a:solidFill>
                <a:latin typeface="Work Sans"/>
              </a:rPr>
              <a:t>gathering, </a:t>
            </a:r>
            <a:r>
              <a:rPr lang="en-US" b="0" i="0" u="none" strike="noStrike" baseline="0" dirty="0">
                <a:solidFill>
                  <a:srgbClr val="008100"/>
                </a:solidFill>
                <a:latin typeface="Work Sans"/>
              </a:rPr>
              <a:t>business process </a:t>
            </a:r>
            <a:r>
              <a:rPr lang="en-US" b="0" i="0" u="none" strike="noStrike" baseline="0" dirty="0">
                <a:solidFill>
                  <a:srgbClr val="000000"/>
                </a:solidFill>
                <a:latin typeface="Work Sans"/>
              </a:rPr>
              <a:t>modeling</a:t>
            </a:r>
          </a:p>
          <a:p>
            <a:pPr marL="342900" indent="-342900" algn="l">
              <a:buAutoNum type="arabicPeriod"/>
            </a:pPr>
            <a:r>
              <a:rPr lang="en-US" sz="2400" b="1" i="0" u="none" strike="noStrike" baseline="0" dirty="0">
                <a:solidFill>
                  <a:srgbClr val="C10000"/>
                </a:solidFill>
                <a:latin typeface="Work Sans"/>
              </a:rPr>
              <a:t>Design</a:t>
            </a:r>
            <a:r>
              <a:rPr lang="en-US" sz="2400" b="1" i="0" u="none" strike="noStrike" baseline="0" dirty="0">
                <a:solidFill>
                  <a:srgbClr val="000000"/>
                </a:solidFill>
                <a:latin typeface="Work Sans"/>
              </a:rPr>
              <a:t>: </a:t>
            </a:r>
            <a:r>
              <a:rPr lang="en-US" sz="2400" b="0" i="0" u="none" strike="noStrike" baseline="0" dirty="0">
                <a:solidFill>
                  <a:srgbClr val="0070C1"/>
                </a:solidFill>
                <a:latin typeface="Work Sans"/>
              </a:rPr>
              <a:t>How </a:t>
            </a:r>
            <a:r>
              <a:rPr lang="en-US" sz="2400" b="0" i="0" u="none" strike="noStrike" baseline="0" dirty="0">
                <a:solidFill>
                  <a:srgbClr val="000000"/>
                </a:solidFill>
                <a:latin typeface="Work Sans"/>
              </a:rPr>
              <a:t>will the system work?</a:t>
            </a:r>
          </a:p>
          <a:p>
            <a:pPr marL="0" indent="0" algn="l">
              <a:buNone/>
            </a:pPr>
            <a:r>
              <a:rPr lang="en-IN" sz="2400" dirty="0">
                <a:solidFill>
                  <a:srgbClr val="008100"/>
                </a:solidFill>
                <a:latin typeface="Work Sans"/>
              </a:rPr>
              <a:t>        </a:t>
            </a:r>
            <a:r>
              <a:rPr lang="en-IN" sz="2400" b="0" i="0" u="none" strike="noStrike" baseline="0" dirty="0">
                <a:solidFill>
                  <a:srgbClr val="008100"/>
                </a:solidFill>
                <a:latin typeface="Work Sans"/>
              </a:rPr>
              <a:t>Program </a:t>
            </a:r>
            <a:r>
              <a:rPr lang="en-IN" sz="2400" b="0" i="0" u="none" strike="noStrike" baseline="0" dirty="0">
                <a:solidFill>
                  <a:srgbClr val="000000"/>
                </a:solidFill>
                <a:latin typeface="Work Sans"/>
              </a:rPr>
              <a:t>design, </a:t>
            </a:r>
            <a:r>
              <a:rPr lang="en-IN" sz="2400" b="0" i="0" u="none" strike="noStrike" baseline="0" dirty="0">
                <a:solidFill>
                  <a:srgbClr val="008100"/>
                </a:solidFill>
                <a:latin typeface="Work Sans"/>
              </a:rPr>
              <a:t>user interface </a:t>
            </a:r>
            <a:r>
              <a:rPr lang="en-IN" sz="2400" b="0" i="0" u="none" strike="noStrike" baseline="0" dirty="0">
                <a:solidFill>
                  <a:srgbClr val="000000"/>
                </a:solidFill>
                <a:latin typeface="Work Sans"/>
              </a:rPr>
              <a:t>design, </a:t>
            </a:r>
            <a:r>
              <a:rPr lang="en-IN" sz="2400" b="0" i="0" u="none" strike="noStrike" baseline="0" dirty="0">
                <a:solidFill>
                  <a:srgbClr val="008100"/>
                </a:solidFill>
                <a:latin typeface="Work Sans"/>
              </a:rPr>
              <a:t>data </a:t>
            </a:r>
            <a:r>
              <a:rPr lang="en-IN" sz="2400" b="0" i="0" u="none" strike="noStrike" baseline="0" dirty="0">
                <a:solidFill>
                  <a:srgbClr val="000000"/>
                </a:solidFill>
                <a:latin typeface="Work Sans"/>
              </a:rPr>
              <a:t>design</a:t>
            </a:r>
          </a:p>
          <a:p>
            <a:pPr marL="0" indent="0" algn="l">
              <a:buNone/>
            </a:pPr>
            <a:r>
              <a:rPr lang="en-US" sz="2400" b="1" dirty="0">
                <a:solidFill>
                  <a:srgbClr val="404040"/>
                </a:solidFill>
                <a:latin typeface="Work Sans"/>
              </a:rPr>
              <a:t>4.   </a:t>
            </a:r>
            <a:r>
              <a:rPr lang="en-US" sz="2400" b="1" i="0" u="none" strike="noStrike" baseline="0" dirty="0">
                <a:solidFill>
                  <a:srgbClr val="C10000"/>
                </a:solidFill>
                <a:latin typeface="Work Sans"/>
              </a:rPr>
              <a:t>Implementation</a:t>
            </a:r>
            <a:r>
              <a:rPr lang="en-US" sz="2400" b="1" i="0" u="none" strike="noStrike" baseline="0" dirty="0">
                <a:solidFill>
                  <a:srgbClr val="000000"/>
                </a:solidFill>
                <a:latin typeface="Work Sans"/>
              </a:rPr>
              <a:t>: </a:t>
            </a:r>
            <a:r>
              <a:rPr lang="en-US" sz="2400" b="0" i="0" u="none" strike="noStrike" baseline="0" dirty="0">
                <a:solidFill>
                  <a:srgbClr val="000000"/>
                </a:solidFill>
                <a:latin typeface="Work Sans"/>
              </a:rPr>
              <a:t>System </a:t>
            </a:r>
            <a:r>
              <a:rPr lang="en-US" sz="2400" b="0" i="0" u="none" strike="noStrike" baseline="0" dirty="0">
                <a:solidFill>
                  <a:srgbClr val="0070C1"/>
                </a:solidFill>
                <a:latin typeface="Work Sans"/>
              </a:rPr>
              <a:t>construction </a:t>
            </a:r>
            <a:r>
              <a:rPr lang="en-US" sz="2400" b="0" i="0" u="none" strike="noStrike" baseline="0" dirty="0">
                <a:solidFill>
                  <a:srgbClr val="000000"/>
                </a:solidFill>
                <a:latin typeface="Work Sans"/>
              </a:rPr>
              <a:t>and </a:t>
            </a:r>
            <a:r>
              <a:rPr lang="en-US" sz="2400" b="0" i="0" u="none" strike="noStrike" baseline="0" dirty="0">
                <a:solidFill>
                  <a:srgbClr val="0070C1"/>
                </a:solidFill>
                <a:latin typeface="Work Sans"/>
              </a:rPr>
              <a:t>delivery</a:t>
            </a:r>
          </a:p>
          <a:p>
            <a:pPr marL="0" indent="0" algn="l">
              <a:buNone/>
            </a:pPr>
            <a:r>
              <a:rPr lang="en-IN" sz="2400" b="0" i="0" u="none" strike="noStrike" baseline="0" dirty="0">
                <a:solidFill>
                  <a:srgbClr val="000000"/>
                </a:solidFill>
                <a:latin typeface="Work Sans"/>
              </a:rPr>
              <a:t>       System </a:t>
            </a:r>
            <a:r>
              <a:rPr lang="en-IN" sz="2400" b="1" i="0" u="none" strike="noStrike" baseline="0" dirty="0">
                <a:solidFill>
                  <a:srgbClr val="C10000"/>
                </a:solidFill>
                <a:latin typeface="Work Sans"/>
              </a:rPr>
              <a:t>construction, testing, documentation and installation</a:t>
            </a:r>
            <a:endParaRPr lang="en-IN" sz="2400" dirty="0">
              <a:latin typeface="Work Sans"/>
            </a:endParaRPr>
          </a:p>
        </p:txBody>
      </p:sp>
      <p:pic>
        <p:nvPicPr>
          <p:cNvPr id="4" name="Picture 3"/>
          <p:cNvPicPr>
            <a:picLocks noChangeAspect="1"/>
          </p:cNvPicPr>
          <p:nvPr/>
        </p:nvPicPr>
        <p:blipFill>
          <a:blip r:embed="rId2"/>
          <a:stretch>
            <a:fillRect/>
          </a:stretch>
        </p:blipFill>
        <p:spPr>
          <a:xfrm>
            <a:off x="10210834" y="6098384"/>
            <a:ext cx="1638442" cy="586791"/>
          </a:xfrm>
          <a:prstGeom prst="rect">
            <a:avLst/>
          </a:prstGeom>
        </p:spPr>
      </p:pic>
    </p:spTree>
    <p:extLst>
      <p:ext uri="{BB962C8B-B14F-4D97-AF65-F5344CB8AC3E}">
        <p14:creationId xmlns:p14="http://schemas.microsoft.com/office/powerpoint/2010/main" val="10570211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D378-734A-4038-B77E-9B7005FC9A65}"/>
              </a:ext>
            </a:extLst>
          </p:cNvPr>
          <p:cNvSpPr>
            <a:spLocks noGrp="1"/>
          </p:cNvSpPr>
          <p:nvPr>
            <p:ph type="title"/>
          </p:nvPr>
        </p:nvSpPr>
        <p:spPr/>
        <p:txBody>
          <a:bodyPr>
            <a:normAutofit/>
          </a:bodyPr>
          <a:lstStyle/>
          <a:p>
            <a:r>
              <a:rPr lang="en-IN" i="1" u="none" strike="noStrike" baseline="0" dirty="0">
                <a:solidFill>
                  <a:srgbClr val="002060"/>
                </a:solidFill>
                <a:latin typeface="Work Sans"/>
              </a:rPr>
              <a:t>Pre-Project/Kick-off Meeting</a:t>
            </a:r>
            <a:endParaRPr lang="en-IN" sz="8800" dirty="0">
              <a:solidFill>
                <a:srgbClr val="002060"/>
              </a:solidFill>
              <a:latin typeface="Work Sans"/>
            </a:endParaRPr>
          </a:p>
        </p:txBody>
      </p:sp>
      <p:sp>
        <p:nvSpPr>
          <p:cNvPr id="3" name="Content Placeholder 2">
            <a:extLst>
              <a:ext uri="{FF2B5EF4-FFF2-40B4-BE49-F238E27FC236}">
                <a16:creationId xmlns:a16="http://schemas.microsoft.com/office/drawing/2014/main" id="{0CF42AD9-302D-6369-149D-30F48DD4D4DA}"/>
              </a:ext>
            </a:extLst>
          </p:cNvPr>
          <p:cNvSpPr>
            <a:spLocks noGrp="1"/>
          </p:cNvSpPr>
          <p:nvPr>
            <p:ph idx="1"/>
          </p:nvPr>
        </p:nvSpPr>
        <p:spPr>
          <a:xfrm>
            <a:off x="838200" y="1825625"/>
            <a:ext cx="10515600" cy="1211489"/>
          </a:xfrm>
        </p:spPr>
        <p:txBody>
          <a:bodyPr>
            <a:noAutofit/>
          </a:bodyPr>
          <a:lstStyle/>
          <a:p>
            <a:pPr algn="l"/>
            <a:r>
              <a:rPr lang="en-US" sz="2400" b="0" i="0" u="none" strike="noStrike" baseline="0" dirty="0">
                <a:latin typeface="Work Sans"/>
              </a:rPr>
              <a:t>A special form of Sprint Planning Meeting </a:t>
            </a:r>
          </a:p>
          <a:p>
            <a:pPr algn="l"/>
            <a:r>
              <a:rPr lang="en-US" sz="2400" b="0" i="0" u="none" strike="noStrike" baseline="0" dirty="0">
                <a:latin typeface="Work Sans"/>
              </a:rPr>
              <a:t>Meeting before the begin of the Project</a:t>
            </a:r>
            <a:endParaRPr lang="en-IN" sz="3600" dirty="0">
              <a:latin typeface="Work Sans"/>
            </a:endParaRPr>
          </a:p>
        </p:txBody>
      </p:sp>
      <p:pic>
        <p:nvPicPr>
          <p:cNvPr id="4" name="Picture 3"/>
          <p:cNvPicPr>
            <a:picLocks noChangeAspect="1"/>
          </p:cNvPicPr>
          <p:nvPr/>
        </p:nvPicPr>
        <p:blipFill>
          <a:blip r:embed="rId2"/>
          <a:stretch>
            <a:fillRect/>
          </a:stretch>
        </p:blipFill>
        <p:spPr>
          <a:xfrm>
            <a:off x="10432508" y="6116858"/>
            <a:ext cx="1638442" cy="586791"/>
          </a:xfrm>
          <a:prstGeom prst="rect">
            <a:avLst/>
          </a:prstGeom>
        </p:spPr>
      </p:pic>
    </p:spTree>
    <p:extLst>
      <p:ext uri="{BB962C8B-B14F-4D97-AF65-F5344CB8AC3E}">
        <p14:creationId xmlns:p14="http://schemas.microsoft.com/office/powerpoint/2010/main" val="10224257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6E85-615F-9F18-981F-2D6AA3FA4E31}"/>
              </a:ext>
            </a:extLst>
          </p:cNvPr>
          <p:cNvSpPr>
            <a:spLocks noGrp="1"/>
          </p:cNvSpPr>
          <p:nvPr>
            <p:ph type="title"/>
          </p:nvPr>
        </p:nvSpPr>
        <p:spPr/>
        <p:txBody>
          <a:bodyPr>
            <a:normAutofit/>
          </a:bodyPr>
          <a:lstStyle/>
          <a:p>
            <a:r>
              <a:rPr lang="en-IN" i="1" u="none" strike="noStrike" baseline="0" dirty="0">
                <a:solidFill>
                  <a:srgbClr val="002060"/>
                </a:solidFill>
                <a:latin typeface="Work Sans"/>
              </a:rPr>
              <a:t>DAILY SCRUM</a:t>
            </a:r>
            <a:endParaRPr lang="en-IN" sz="8800" dirty="0">
              <a:solidFill>
                <a:srgbClr val="002060"/>
              </a:solidFill>
              <a:latin typeface="Work Sans"/>
            </a:endParaRPr>
          </a:p>
        </p:txBody>
      </p:sp>
      <p:pic>
        <p:nvPicPr>
          <p:cNvPr id="5" name="Content Placeholder 4">
            <a:extLst>
              <a:ext uri="{FF2B5EF4-FFF2-40B4-BE49-F238E27FC236}">
                <a16:creationId xmlns:a16="http://schemas.microsoft.com/office/drawing/2014/main" id="{9147BF27-5AB7-38F0-BD8A-4113B765DCB8}"/>
              </a:ext>
            </a:extLst>
          </p:cNvPr>
          <p:cNvPicPr>
            <a:picLocks noGrp="1" noChangeAspect="1"/>
          </p:cNvPicPr>
          <p:nvPr>
            <p:ph idx="1"/>
          </p:nvPr>
        </p:nvPicPr>
        <p:blipFill>
          <a:blip r:embed="rId2"/>
          <a:stretch>
            <a:fillRect/>
          </a:stretch>
        </p:blipFill>
        <p:spPr>
          <a:xfrm>
            <a:off x="2100944" y="2366085"/>
            <a:ext cx="6881280" cy="3270418"/>
          </a:xfrm>
        </p:spPr>
      </p:pic>
      <p:pic>
        <p:nvPicPr>
          <p:cNvPr id="4" name="Picture 3"/>
          <p:cNvPicPr>
            <a:picLocks noChangeAspect="1"/>
          </p:cNvPicPr>
          <p:nvPr/>
        </p:nvPicPr>
        <p:blipFill>
          <a:blip r:embed="rId3"/>
          <a:stretch>
            <a:fillRect/>
          </a:stretch>
        </p:blipFill>
        <p:spPr>
          <a:xfrm>
            <a:off x="10395561" y="6116857"/>
            <a:ext cx="1638442" cy="586791"/>
          </a:xfrm>
          <a:prstGeom prst="rect">
            <a:avLst/>
          </a:prstGeom>
        </p:spPr>
      </p:pic>
    </p:spTree>
    <p:extLst>
      <p:ext uri="{BB962C8B-B14F-4D97-AF65-F5344CB8AC3E}">
        <p14:creationId xmlns:p14="http://schemas.microsoft.com/office/powerpoint/2010/main" val="2707272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636FC-13A3-2AD9-0B01-65B19E9B88E9}"/>
              </a:ext>
            </a:extLst>
          </p:cNvPr>
          <p:cNvSpPr>
            <a:spLocks noGrp="1"/>
          </p:cNvSpPr>
          <p:nvPr>
            <p:ph type="title"/>
          </p:nvPr>
        </p:nvSpPr>
        <p:spPr/>
        <p:txBody>
          <a:bodyPr>
            <a:normAutofit/>
          </a:bodyPr>
          <a:lstStyle/>
          <a:p>
            <a:r>
              <a:rPr lang="en-IN" i="1" u="none" strike="noStrike" baseline="0" dirty="0">
                <a:solidFill>
                  <a:srgbClr val="002060"/>
                </a:solidFill>
                <a:latin typeface="Work Sans"/>
              </a:rPr>
              <a:t>SPRINT REVIEW MEETING</a:t>
            </a:r>
            <a:endParaRPr lang="en-IN" sz="8800" dirty="0">
              <a:solidFill>
                <a:srgbClr val="002060"/>
              </a:solidFill>
              <a:latin typeface="Work Sans"/>
            </a:endParaRPr>
          </a:p>
        </p:txBody>
      </p:sp>
      <p:sp>
        <p:nvSpPr>
          <p:cNvPr id="3" name="Content Placeholder 2">
            <a:extLst>
              <a:ext uri="{FF2B5EF4-FFF2-40B4-BE49-F238E27FC236}">
                <a16:creationId xmlns:a16="http://schemas.microsoft.com/office/drawing/2014/main" id="{3E75DE6C-EAFB-957F-B53C-80C29AADF695}"/>
              </a:ext>
            </a:extLst>
          </p:cNvPr>
          <p:cNvSpPr>
            <a:spLocks noGrp="1"/>
          </p:cNvSpPr>
          <p:nvPr>
            <p:ph idx="1"/>
          </p:nvPr>
        </p:nvSpPr>
        <p:spPr/>
        <p:txBody>
          <a:bodyPr>
            <a:normAutofit/>
          </a:bodyPr>
          <a:lstStyle/>
          <a:p>
            <a:r>
              <a:rPr lang="en-US" sz="2400" b="0" i="0" u="none" strike="noStrike" baseline="0" dirty="0">
                <a:latin typeface="Work Sans"/>
              </a:rPr>
              <a:t>Is held at the end of each Sprint</a:t>
            </a:r>
          </a:p>
          <a:p>
            <a:pPr algn="l"/>
            <a:r>
              <a:rPr lang="en-US" sz="2400" b="0" i="0" u="none" strike="noStrike" baseline="0" dirty="0">
                <a:latin typeface="Work Sans"/>
              </a:rPr>
              <a:t>Business functionality which was created during the Sprint is demonstrated to the Product Owner</a:t>
            </a:r>
          </a:p>
          <a:p>
            <a:pPr algn="l"/>
            <a:r>
              <a:rPr lang="en-US" sz="2400" b="0" i="0" u="none" strike="noStrike" baseline="0" dirty="0">
                <a:latin typeface="Work Sans"/>
              </a:rPr>
              <a:t>Informal, should not distract Team members of </a:t>
            </a:r>
            <a:r>
              <a:rPr lang="en-IN" sz="2400" b="0" i="0" u="none" strike="noStrike" baseline="0" dirty="0">
                <a:latin typeface="Work Sans"/>
              </a:rPr>
              <a:t>doing their work</a:t>
            </a:r>
            <a:endParaRPr lang="en-IN" sz="3600" dirty="0">
              <a:latin typeface="Work Sans"/>
            </a:endParaRPr>
          </a:p>
        </p:txBody>
      </p:sp>
      <p:pic>
        <p:nvPicPr>
          <p:cNvPr id="4" name="Picture 3"/>
          <p:cNvPicPr>
            <a:picLocks noChangeAspect="1"/>
          </p:cNvPicPr>
          <p:nvPr/>
        </p:nvPicPr>
        <p:blipFill>
          <a:blip r:embed="rId2"/>
          <a:stretch>
            <a:fillRect/>
          </a:stretch>
        </p:blipFill>
        <p:spPr>
          <a:xfrm>
            <a:off x="10367853" y="6176963"/>
            <a:ext cx="1638442" cy="586791"/>
          </a:xfrm>
          <a:prstGeom prst="rect">
            <a:avLst/>
          </a:prstGeom>
        </p:spPr>
      </p:pic>
    </p:spTree>
    <p:extLst>
      <p:ext uri="{BB962C8B-B14F-4D97-AF65-F5344CB8AC3E}">
        <p14:creationId xmlns:p14="http://schemas.microsoft.com/office/powerpoint/2010/main" val="1363696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471B2-59C7-0050-4701-F5C2F3FDAEF2}"/>
              </a:ext>
            </a:extLst>
          </p:cNvPr>
          <p:cNvSpPr>
            <a:spLocks noGrp="1"/>
          </p:cNvSpPr>
          <p:nvPr>
            <p:ph type="title"/>
          </p:nvPr>
        </p:nvSpPr>
        <p:spPr/>
        <p:txBody>
          <a:bodyPr>
            <a:normAutofit/>
          </a:bodyPr>
          <a:lstStyle/>
          <a:p>
            <a:r>
              <a:rPr lang="en-IN" i="1" u="none" strike="noStrike" baseline="0" dirty="0">
                <a:solidFill>
                  <a:srgbClr val="002060"/>
                </a:solidFill>
                <a:latin typeface="Work Sans"/>
              </a:rPr>
              <a:t>SCRUM ARTIFACTS</a:t>
            </a:r>
            <a:endParaRPr lang="en-IN" sz="8800" dirty="0">
              <a:solidFill>
                <a:srgbClr val="002060"/>
              </a:solidFill>
              <a:latin typeface="Work Sans"/>
            </a:endParaRPr>
          </a:p>
        </p:txBody>
      </p:sp>
      <p:sp>
        <p:nvSpPr>
          <p:cNvPr id="3" name="Content Placeholder 2">
            <a:extLst>
              <a:ext uri="{FF2B5EF4-FFF2-40B4-BE49-F238E27FC236}">
                <a16:creationId xmlns:a16="http://schemas.microsoft.com/office/drawing/2014/main" id="{9F559FAE-688D-4EB2-0173-21DFB6945DFF}"/>
              </a:ext>
            </a:extLst>
          </p:cNvPr>
          <p:cNvSpPr>
            <a:spLocks noGrp="1"/>
          </p:cNvSpPr>
          <p:nvPr>
            <p:ph idx="1"/>
          </p:nvPr>
        </p:nvSpPr>
        <p:spPr/>
        <p:txBody>
          <a:bodyPr>
            <a:normAutofit/>
          </a:bodyPr>
          <a:lstStyle/>
          <a:p>
            <a:pPr algn="l"/>
            <a:r>
              <a:rPr lang="en-IN" sz="2400" b="0" i="0" u="none" strike="noStrike" baseline="0" dirty="0">
                <a:latin typeface="Work Sans"/>
              </a:rPr>
              <a:t>Product Backlog</a:t>
            </a:r>
          </a:p>
          <a:p>
            <a:pPr algn="l"/>
            <a:r>
              <a:rPr lang="en-IN" sz="2400" b="0" i="0" u="none" strike="noStrike" baseline="0" dirty="0">
                <a:latin typeface="Work Sans"/>
              </a:rPr>
              <a:t>Sprint Backlog</a:t>
            </a:r>
          </a:p>
          <a:p>
            <a:pPr algn="l"/>
            <a:r>
              <a:rPr lang="en-IN" sz="2400" b="0" i="0" u="none" strike="noStrike" baseline="0" dirty="0">
                <a:latin typeface="Work Sans"/>
              </a:rPr>
              <a:t>Burn down Charts</a:t>
            </a:r>
            <a:endParaRPr lang="en-IN" sz="3600" dirty="0">
              <a:latin typeface="Work Sans"/>
            </a:endParaRPr>
          </a:p>
        </p:txBody>
      </p:sp>
      <p:pic>
        <p:nvPicPr>
          <p:cNvPr id="4" name="Picture 3"/>
          <p:cNvPicPr>
            <a:picLocks noChangeAspect="1"/>
          </p:cNvPicPr>
          <p:nvPr/>
        </p:nvPicPr>
        <p:blipFill>
          <a:blip r:embed="rId2"/>
          <a:stretch>
            <a:fillRect/>
          </a:stretch>
        </p:blipFill>
        <p:spPr>
          <a:xfrm>
            <a:off x="10432507" y="6176963"/>
            <a:ext cx="1638442" cy="586791"/>
          </a:xfrm>
          <a:prstGeom prst="rect">
            <a:avLst/>
          </a:prstGeom>
        </p:spPr>
      </p:pic>
    </p:spTree>
    <p:extLst>
      <p:ext uri="{BB962C8B-B14F-4D97-AF65-F5344CB8AC3E}">
        <p14:creationId xmlns:p14="http://schemas.microsoft.com/office/powerpoint/2010/main" val="22289561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2E2FF-394A-B195-2B76-38F559F94636}"/>
              </a:ext>
            </a:extLst>
          </p:cNvPr>
          <p:cNvSpPr>
            <a:spLocks noGrp="1"/>
          </p:cNvSpPr>
          <p:nvPr>
            <p:ph type="title"/>
          </p:nvPr>
        </p:nvSpPr>
        <p:spPr/>
        <p:txBody>
          <a:bodyPr>
            <a:normAutofit/>
          </a:bodyPr>
          <a:lstStyle/>
          <a:p>
            <a:r>
              <a:rPr lang="en-IN" i="1" u="none" strike="noStrike" baseline="0" dirty="0">
                <a:solidFill>
                  <a:srgbClr val="002060"/>
                </a:solidFill>
                <a:latin typeface="Work Sans"/>
              </a:rPr>
              <a:t>Product Backlog</a:t>
            </a:r>
            <a:endParaRPr lang="en-IN" sz="8800" dirty="0">
              <a:solidFill>
                <a:srgbClr val="002060"/>
              </a:solidFill>
              <a:latin typeface="Work Sans"/>
            </a:endParaRPr>
          </a:p>
        </p:txBody>
      </p:sp>
      <p:sp>
        <p:nvSpPr>
          <p:cNvPr id="3" name="Content Placeholder 2">
            <a:extLst>
              <a:ext uri="{FF2B5EF4-FFF2-40B4-BE49-F238E27FC236}">
                <a16:creationId xmlns:a16="http://schemas.microsoft.com/office/drawing/2014/main" id="{E72C86EC-DF4B-67CB-2A26-871AF8D3F7F0}"/>
              </a:ext>
            </a:extLst>
          </p:cNvPr>
          <p:cNvSpPr>
            <a:spLocks noGrp="1"/>
          </p:cNvSpPr>
          <p:nvPr>
            <p:ph idx="1"/>
          </p:nvPr>
        </p:nvSpPr>
        <p:spPr/>
        <p:txBody>
          <a:bodyPr>
            <a:noAutofit/>
          </a:bodyPr>
          <a:lstStyle/>
          <a:p>
            <a:pPr algn="l"/>
            <a:r>
              <a:rPr lang="en-US" sz="2400" b="0" i="0" u="none" strike="noStrike" baseline="0" dirty="0">
                <a:latin typeface="Work Sans"/>
              </a:rPr>
              <a:t>Requirements for a system, expressed as a prioritized </a:t>
            </a:r>
            <a:r>
              <a:rPr lang="en-IN" sz="2400" b="0" i="0" u="none" strike="noStrike" baseline="0" dirty="0">
                <a:latin typeface="Work Sans"/>
              </a:rPr>
              <a:t>list of Backlog Items</a:t>
            </a:r>
          </a:p>
          <a:p>
            <a:pPr algn="l"/>
            <a:r>
              <a:rPr lang="en-US" sz="2400" b="0" i="0" u="none" strike="noStrike" baseline="0" dirty="0">
                <a:latin typeface="Work Sans"/>
              </a:rPr>
              <a:t>Is managed and owned by a Product Owner</a:t>
            </a:r>
          </a:p>
          <a:p>
            <a:pPr algn="l"/>
            <a:r>
              <a:rPr lang="en-IN" sz="2400" b="0" i="0" u="none" strike="noStrike" baseline="0" dirty="0">
                <a:latin typeface="Work Sans"/>
              </a:rPr>
              <a:t>Spreadsheet (typically)</a:t>
            </a:r>
          </a:p>
          <a:p>
            <a:pPr algn="l"/>
            <a:r>
              <a:rPr lang="en-US" sz="2400" b="0" i="0" u="none" strike="noStrike" baseline="0" dirty="0">
                <a:latin typeface="Work Sans"/>
              </a:rPr>
              <a:t>Usually is created during the Sprint Planning Meeting</a:t>
            </a:r>
          </a:p>
          <a:p>
            <a:pPr algn="l"/>
            <a:r>
              <a:rPr lang="en-US" sz="2400" b="0" i="0" u="none" strike="noStrike" baseline="0" dirty="0">
                <a:latin typeface="Work Sans"/>
              </a:rPr>
              <a:t>Can be changed and re-prioritized before each PM</a:t>
            </a:r>
            <a:endParaRPr lang="en-IN" sz="3600" dirty="0">
              <a:latin typeface="Work Sans"/>
            </a:endParaRPr>
          </a:p>
        </p:txBody>
      </p:sp>
      <p:pic>
        <p:nvPicPr>
          <p:cNvPr id="4" name="Picture 3"/>
          <p:cNvPicPr>
            <a:picLocks noChangeAspect="1"/>
          </p:cNvPicPr>
          <p:nvPr/>
        </p:nvPicPr>
        <p:blipFill>
          <a:blip r:embed="rId2"/>
          <a:stretch>
            <a:fillRect/>
          </a:stretch>
        </p:blipFill>
        <p:spPr>
          <a:xfrm>
            <a:off x="10303198" y="6176963"/>
            <a:ext cx="1638442" cy="586791"/>
          </a:xfrm>
          <a:prstGeom prst="rect">
            <a:avLst/>
          </a:prstGeom>
        </p:spPr>
      </p:pic>
    </p:spTree>
    <p:extLst>
      <p:ext uri="{BB962C8B-B14F-4D97-AF65-F5344CB8AC3E}">
        <p14:creationId xmlns:p14="http://schemas.microsoft.com/office/powerpoint/2010/main" val="4026243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4FB9-AD2B-C800-253C-8681693D2A4E}"/>
              </a:ext>
            </a:extLst>
          </p:cNvPr>
          <p:cNvSpPr>
            <a:spLocks noGrp="1"/>
          </p:cNvSpPr>
          <p:nvPr>
            <p:ph type="title"/>
          </p:nvPr>
        </p:nvSpPr>
        <p:spPr/>
        <p:txBody>
          <a:bodyPr>
            <a:normAutofit/>
          </a:bodyPr>
          <a:lstStyle/>
          <a:p>
            <a:r>
              <a:rPr lang="en-IN" i="1" u="none" strike="noStrike" baseline="0" dirty="0">
                <a:solidFill>
                  <a:srgbClr val="002060"/>
                </a:solidFill>
                <a:latin typeface="Work Sans"/>
              </a:rPr>
              <a:t>Sprint Backlog</a:t>
            </a:r>
            <a:endParaRPr lang="en-IN" sz="8800" dirty="0">
              <a:solidFill>
                <a:srgbClr val="002060"/>
              </a:solidFill>
              <a:latin typeface="Work Sans"/>
            </a:endParaRPr>
          </a:p>
        </p:txBody>
      </p:sp>
      <p:sp>
        <p:nvSpPr>
          <p:cNvPr id="3" name="Content Placeholder 2">
            <a:extLst>
              <a:ext uri="{FF2B5EF4-FFF2-40B4-BE49-F238E27FC236}">
                <a16:creationId xmlns:a16="http://schemas.microsoft.com/office/drawing/2014/main" id="{66AD5983-19E4-2AE3-6CEB-EB7FB2C3AA47}"/>
              </a:ext>
            </a:extLst>
          </p:cNvPr>
          <p:cNvSpPr>
            <a:spLocks noGrp="1"/>
          </p:cNvSpPr>
          <p:nvPr>
            <p:ph idx="1"/>
          </p:nvPr>
        </p:nvSpPr>
        <p:spPr/>
        <p:txBody>
          <a:bodyPr>
            <a:normAutofit/>
          </a:bodyPr>
          <a:lstStyle/>
          <a:p>
            <a:pPr algn="l"/>
            <a:r>
              <a:rPr lang="en-US" sz="2400" b="0" i="0" u="none" strike="noStrike" baseline="0" dirty="0">
                <a:latin typeface="Work Sans"/>
              </a:rPr>
              <a:t>No more then 300 tasks in the list</a:t>
            </a:r>
          </a:p>
          <a:p>
            <a:pPr algn="l"/>
            <a:r>
              <a:rPr lang="en-US" sz="2400" b="0" i="0" u="none" strike="noStrike" baseline="0" dirty="0">
                <a:latin typeface="Work Sans"/>
              </a:rPr>
              <a:t> If a task requires more than 16 hours, it should be </a:t>
            </a:r>
            <a:r>
              <a:rPr lang="en-IN" sz="2400" b="0" i="0" u="none" strike="noStrike" baseline="0" dirty="0">
                <a:latin typeface="Work Sans"/>
              </a:rPr>
              <a:t>broken down</a:t>
            </a:r>
          </a:p>
          <a:p>
            <a:pPr algn="l"/>
            <a:r>
              <a:rPr lang="en-US" sz="2400" b="0" i="0" u="none" strike="noStrike" baseline="0" dirty="0">
                <a:latin typeface="Work Sans"/>
              </a:rPr>
              <a:t>Team can add or subtract items from the list. Product Owner is not allowed to do it.</a:t>
            </a:r>
            <a:endParaRPr lang="en-IN" sz="3600" dirty="0">
              <a:latin typeface="Work Sans"/>
            </a:endParaRPr>
          </a:p>
        </p:txBody>
      </p:sp>
      <p:pic>
        <p:nvPicPr>
          <p:cNvPr id="4" name="Picture 3"/>
          <p:cNvPicPr>
            <a:picLocks noChangeAspect="1"/>
          </p:cNvPicPr>
          <p:nvPr/>
        </p:nvPicPr>
        <p:blipFill>
          <a:blip r:embed="rId2"/>
          <a:stretch>
            <a:fillRect/>
          </a:stretch>
        </p:blipFill>
        <p:spPr>
          <a:xfrm>
            <a:off x="10358616" y="6176963"/>
            <a:ext cx="1638442" cy="586791"/>
          </a:xfrm>
          <a:prstGeom prst="rect">
            <a:avLst/>
          </a:prstGeom>
        </p:spPr>
      </p:pic>
    </p:spTree>
    <p:extLst>
      <p:ext uri="{BB962C8B-B14F-4D97-AF65-F5344CB8AC3E}">
        <p14:creationId xmlns:p14="http://schemas.microsoft.com/office/powerpoint/2010/main" val="579414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2AA8A-54FA-482B-481C-7147B21FC9E8}"/>
              </a:ext>
            </a:extLst>
          </p:cNvPr>
          <p:cNvSpPr>
            <a:spLocks noGrp="1"/>
          </p:cNvSpPr>
          <p:nvPr>
            <p:ph type="title"/>
          </p:nvPr>
        </p:nvSpPr>
        <p:spPr/>
        <p:txBody>
          <a:bodyPr>
            <a:normAutofit/>
          </a:bodyPr>
          <a:lstStyle/>
          <a:p>
            <a:r>
              <a:rPr lang="en-IN" i="1" u="none" strike="noStrike" baseline="0" dirty="0">
                <a:solidFill>
                  <a:srgbClr val="002060"/>
                </a:solidFill>
                <a:latin typeface="Work Sans"/>
              </a:rPr>
              <a:t>Burn down Charts</a:t>
            </a:r>
            <a:endParaRPr lang="en-IN" sz="8800" dirty="0">
              <a:solidFill>
                <a:srgbClr val="002060"/>
              </a:solidFill>
              <a:latin typeface="Work Sans"/>
            </a:endParaRPr>
          </a:p>
        </p:txBody>
      </p:sp>
      <p:sp>
        <p:nvSpPr>
          <p:cNvPr id="3" name="Content Placeholder 2">
            <a:extLst>
              <a:ext uri="{FF2B5EF4-FFF2-40B4-BE49-F238E27FC236}">
                <a16:creationId xmlns:a16="http://schemas.microsoft.com/office/drawing/2014/main" id="{1D78EA11-D905-BCD2-1525-BA2DC7CE137B}"/>
              </a:ext>
            </a:extLst>
          </p:cNvPr>
          <p:cNvSpPr>
            <a:spLocks noGrp="1"/>
          </p:cNvSpPr>
          <p:nvPr>
            <p:ph idx="1"/>
          </p:nvPr>
        </p:nvSpPr>
        <p:spPr/>
        <p:txBody>
          <a:bodyPr>
            <a:normAutofit/>
          </a:bodyPr>
          <a:lstStyle/>
          <a:p>
            <a:pPr algn="l"/>
            <a:r>
              <a:rPr lang="en-US" sz="2400" b="0" i="0" u="none" strike="noStrike" baseline="0" dirty="0">
                <a:latin typeface="Work Sans"/>
              </a:rPr>
              <a:t>Are used to represent “work done”.</a:t>
            </a:r>
          </a:p>
          <a:p>
            <a:pPr algn="l"/>
            <a:r>
              <a:rPr lang="en-IN" sz="2400" b="0" i="0" u="none" strike="noStrike" baseline="0" dirty="0">
                <a:latin typeface="Work Sans"/>
              </a:rPr>
              <a:t>Are wonderful Information Radiators</a:t>
            </a:r>
          </a:p>
          <a:p>
            <a:pPr algn="l"/>
            <a:r>
              <a:rPr lang="en-IN" sz="2400" b="0" i="0" u="none" strike="noStrike" baseline="0" dirty="0">
                <a:latin typeface="Work Sans"/>
              </a:rPr>
              <a:t>3 Types:</a:t>
            </a:r>
          </a:p>
          <a:p>
            <a:pPr lvl="1"/>
            <a:r>
              <a:rPr lang="en-US" b="0" i="0" u="none" strike="noStrike" baseline="0" dirty="0">
                <a:latin typeface="Work Sans"/>
              </a:rPr>
              <a:t>Sprint Burn down Chart (progress of the Sprint)</a:t>
            </a:r>
          </a:p>
          <a:p>
            <a:pPr lvl="1"/>
            <a:r>
              <a:rPr lang="en-US" b="0" i="0" u="none" strike="noStrike" baseline="0" dirty="0">
                <a:latin typeface="Work Sans"/>
              </a:rPr>
              <a:t>Release Burn down Chart (progress of release)</a:t>
            </a:r>
          </a:p>
          <a:p>
            <a:pPr lvl="1"/>
            <a:r>
              <a:rPr lang="en-US" b="0" i="0" u="none" strike="noStrike" baseline="0" dirty="0">
                <a:latin typeface="Work Sans"/>
              </a:rPr>
              <a:t>Product Burn down chart (progress of the Product)</a:t>
            </a:r>
            <a:endParaRPr lang="en-IN" dirty="0">
              <a:latin typeface="Work Sans"/>
            </a:endParaRPr>
          </a:p>
        </p:txBody>
      </p:sp>
      <p:pic>
        <p:nvPicPr>
          <p:cNvPr id="4" name="Picture 3"/>
          <p:cNvPicPr>
            <a:picLocks noChangeAspect="1"/>
          </p:cNvPicPr>
          <p:nvPr/>
        </p:nvPicPr>
        <p:blipFill>
          <a:blip r:embed="rId2"/>
          <a:stretch>
            <a:fillRect/>
          </a:stretch>
        </p:blipFill>
        <p:spPr>
          <a:xfrm>
            <a:off x="10441744" y="6018504"/>
            <a:ext cx="1638442" cy="586791"/>
          </a:xfrm>
          <a:prstGeom prst="rect">
            <a:avLst/>
          </a:prstGeom>
        </p:spPr>
      </p:pic>
    </p:spTree>
    <p:extLst>
      <p:ext uri="{BB962C8B-B14F-4D97-AF65-F5344CB8AC3E}">
        <p14:creationId xmlns:p14="http://schemas.microsoft.com/office/powerpoint/2010/main" val="24960327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AB66-1CC6-BE3F-A6F0-C0B4AC75590A}"/>
              </a:ext>
            </a:extLst>
          </p:cNvPr>
          <p:cNvSpPr>
            <a:spLocks noGrp="1"/>
          </p:cNvSpPr>
          <p:nvPr>
            <p:ph type="title"/>
          </p:nvPr>
        </p:nvSpPr>
        <p:spPr/>
        <p:txBody>
          <a:bodyPr/>
          <a:lstStyle/>
          <a:p>
            <a:r>
              <a:rPr lang="en-IN" dirty="0">
                <a:latin typeface="Work Sans" pitchFamily="2" charset="0"/>
              </a:rPr>
              <a:t>Scrum top tools </a:t>
            </a:r>
          </a:p>
        </p:txBody>
      </p:sp>
      <p:sp>
        <p:nvSpPr>
          <p:cNvPr id="3" name="Content Placeholder 2">
            <a:extLst>
              <a:ext uri="{FF2B5EF4-FFF2-40B4-BE49-F238E27FC236}">
                <a16:creationId xmlns:a16="http://schemas.microsoft.com/office/drawing/2014/main" id="{17815556-5407-5FEE-BFC9-5F1E9E9471A6}"/>
              </a:ext>
            </a:extLst>
          </p:cNvPr>
          <p:cNvSpPr>
            <a:spLocks noGrp="1"/>
          </p:cNvSpPr>
          <p:nvPr>
            <p:ph idx="1"/>
          </p:nvPr>
        </p:nvSpPr>
        <p:spPr/>
        <p:txBody>
          <a:bodyPr>
            <a:normAutofit/>
          </a:bodyPr>
          <a:lstStyle/>
          <a:p>
            <a:r>
              <a:rPr lang="en-IN" dirty="0">
                <a:latin typeface="Work Sans" pitchFamily="2" charset="0"/>
              </a:rPr>
              <a:t>Jira</a:t>
            </a:r>
          </a:p>
          <a:p>
            <a:r>
              <a:rPr lang="en-IN" dirty="0" err="1">
                <a:latin typeface="Work Sans" pitchFamily="2" charset="0"/>
              </a:rPr>
              <a:t>Axosoft</a:t>
            </a:r>
            <a:r>
              <a:rPr lang="en-IN" dirty="0">
                <a:latin typeface="Work Sans" pitchFamily="2" charset="0"/>
              </a:rPr>
              <a:t> </a:t>
            </a:r>
          </a:p>
          <a:p>
            <a:r>
              <a:rPr lang="en-IN" dirty="0" err="1">
                <a:latin typeface="Work Sans" pitchFamily="2" charset="0"/>
              </a:rPr>
              <a:t>ScrumDo</a:t>
            </a:r>
            <a:endParaRPr lang="en-IN" dirty="0">
              <a:latin typeface="Work Sans" pitchFamily="2" charset="0"/>
            </a:endParaRPr>
          </a:p>
          <a:p>
            <a:r>
              <a:rPr lang="en-IN" dirty="0" err="1">
                <a:latin typeface="Work Sans" pitchFamily="2" charset="0"/>
              </a:rPr>
              <a:t>QuickScrum</a:t>
            </a:r>
            <a:r>
              <a:rPr lang="en-IN" dirty="0">
                <a:latin typeface="Work Sans" pitchFamily="2" charset="0"/>
              </a:rPr>
              <a:t> </a:t>
            </a:r>
          </a:p>
          <a:p>
            <a:r>
              <a:rPr lang="en-IN" dirty="0" err="1">
                <a:latin typeface="Work Sans" pitchFamily="2" charset="0"/>
              </a:rPr>
              <a:t>VivifyScrum</a:t>
            </a:r>
            <a:r>
              <a:rPr lang="en-IN" dirty="0">
                <a:latin typeface="Work Sans" pitchFamily="2" charset="0"/>
              </a:rPr>
              <a:t> </a:t>
            </a:r>
          </a:p>
        </p:txBody>
      </p:sp>
    </p:spTree>
    <p:extLst>
      <p:ext uri="{BB962C8B-B14F-4D97-AF65-F5344CB8AC3E}">
        <p14:creationId xmlns:p14="http://schemas.microsoft.com/office/powerpoint/2010/main" val="16144130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1152086" y="2547054"/>
            <a:ext cx="9787539" cy="906920"/>
          </a:xfrm>
          <a:prstGeom prst="rect">
            <a:avLst/>
          </a:prstGeom>
          <a:noFill/>
          <a:ln>
            <a:noFill/>
          </a:ln>
        </p:spPr>
        <p:style>
          <a:lnRef idx="0">
            <a:scrgbClr r="0" g="0" b="0"/>
          </a:lnRef>
          <a:fillRef idx="0">
            <a:scrgbClr r="0" g="0" b="0"/>
          </a:fillRef>
          <a:effectRef idx="0">
            <a:scrgbClr r="0" g="0" b="0"/>
          </a:effectRef>
          <a:fontRef idx="minor"/>
        </p:style>
        <p:txBody>
          <a:bodyPr lIns="0" tIns="56623" rIns="0" bIns="0" anchor="ctr">
            <a:noAutofit/>
          </a:bodyPr>
          <a:lstStyle/>
          <a:p>
            <a:pPr algn="ctr">
              <a:lnSpc>
                <a:spcPct val="93000"/>
              </a:lnSpc>
            </a:pPr>
            <a:r>
              <a:rPr lang="en-IN" sz="6398" spc="-1">
                <a:solidFill>
                  <a:srgbClr val="000000"/>
                </a:solidFill>
                <a:latin typeface="Arial"/>
                <a:ea typeface="DejaVu Sans"/>
              </a:rPr>
              <a:t>QnA</a:t>
            </a:r>
            <a:endParaRPr lang="en-IN" sz="6398" spc="-1">
              <a:latin typeface="Arial"/>
            </a:endParaRPr>
          </a:p>
        </p:txBody>
      </p:sp>
    </p:spTree>
    <p:extLst>
      <p:ext uri="{BB962C8B-B14F-4D97-AF65-F5344CB8AC3E}">
        <p14:creationId xmlns:p14="http://schemas.microsoft.com/office/powerpoint/2010/main" val="11150931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Work Sans"/>
              </a:rPr>
              <a:t>Select the option that suits the Manifesto for Agile Software Development</a:t>
            </a:r>
          </a:p>
        </p:txBody>
      </p:sp>
      <p:sp>
        <p:nvSpPr>
          <p:cNvPr id="3" name="Content Placeholder 2"/>
          <p:cNvSpPr>
            <a:spLocks noGrp="1"/>
          </p:cNvSpPr>
          <p:nvPr>
            <p:ph idx="1"/>
          </p:nvPr>
        </p:nvSpPr>
        <p:spPr/>
        <p:txBody>
          <a:bodyPr>
            <a:normAutofit/>
          </a:bodyPr>
          <a:lstStyle/>
          <a:p>
            <a:pPr marL="514350" indent="-514350">
              <a:buAutoNum type="alphaLcParenR"/>
            </a:pPr>
            <a:endParaRPr lang="en-US" sz="2400" dirty="0">
              <a:latin typeface="Work Sans"/>
            </a:endParaRPr>
          </a:p>
          <a:p>
            <a:pPr marL="514350" indent="-514350">
              <a:buAutoNum type="alphaLcParenR"/>
            </a:pPr>
            <a:endParaRPr lang="en-US" sz="2400" dirty="0">
              <a:latin typeface="Work Sans"/>
            </a:endParaRPr>
          </a:p>
          <a:p>
            <a:pPr marL="514350" indent="-514350">
              <a:buAutoNum type="alphaLcParenR"/>
            </a:pPr>
            <a:r>
              <a:rPr lang="en-US" sz="2400" dirty="0">
                <a:latin typeface="Work Sans"/>
              </a:rPr>
              <a:t>Individuals and interactions</a:t>
            </a:r>
          </a:p>
          <a:p>
            <a:pPr marL="0" indent="0">
              <a:buNone/>
            </a:pPr>
            <a:endParaRPr lang="en-US" sz="2400" dirty="0">
              <a:latin typeface="Work Sans"/>
            </a:endParaRPr>
          </a:p>
          <a:p>
            <a:pPr marL="0" indent="0">
              <a:buNone/>
            </a:pPr>
            <a:r>
              <a:rPr lang="en-US" sz="2400" dirty="0">
                <a:latin typeface="Work Sans"/>
              </a:rPr>
              <a:t>b)  Working software</a:t>
            </a:r>
            <a:br>
              <a:rPr lang="en-US" sz="2400" dirty="0">
                <a:latin typeface="Work Sans"/>
              </a:rPr>
            </a:br>
            <a:endParaRPr lang="en-US" sz="2400" dirty="0">
              <a:latin typeface="Work Sans"/>
            </a:endParaRPr>
          </a:p>
          <a:p>
            <a:pPr marL="0" indent="0">
              <a:buNone/>
            </a:pPr>
            <a:r>
              <a:rPr lang="en-US" sz="2400" dirty="0">
                <a:latin typeface="Work Sans"/>
              </a:rPr>
              <a:t>c)  Customer collaboration</a:t>
            </a:r>
            <a:br>
              <a:rPr lang="en-US" sz="2400" dirty="0">
                <a:latin typeface="Work Sans"/>
              </a:rPr>
            </a:br>
            <a:endParaRPr lang="en-US" sz="2400" dirty="0">
              <a:latin typeface="Work Sans"/>
            </a:endParaRPr>
          </a:p>
          <a:p>
            <a:pPr marL="0" indent="0">
              <a:buNone/>
            </a:pPr>
            <a:r>
              <a:rPr lang="en-US" sz="2400" dirty="0">
                <a:latin typeface="Work Sans"/>
              </a:rPr>
              <a:t>d)  All of the mentioned</a:t>
            </a:r>
          </a:p>
        </p:txBody>
      </p:sp>
    </p:spTree>
    <p:extLst>
      <p:ext uri="{BB962C8B-B14F-4D97-AF65-F5344CB8AC3E}">
        <p14:creationId xmlns:p14="http://schemas.microsoft.com/office/powerpoint/2010/main" val="644183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138B0-4CFC-32FF-DE60-B3830055A5E9}"/>
              </a:ext>
            </a:extLst>
          </p:cNvPr>
          <p:cNvSpPr>
            <a:spLocks noGrp="1"/>
          </p:cNvSpPr>
          <p:nvPr>
            <p:ph type="title"/>
          </p:nvPr>
        </p:nvSpPr>
        <p:spPr/>
        <p:txBody>
          <a:bodyPr/>
          <a:lstStyle/>
          <a:p>
            <a:r>
              <a:rPr lang="en-IN" dirty="0">
                <a:solidFill>
                  <a:srgbClr val="002060"/>
                </a:solidFill>
                <a:latin typeface="Work Sans"/>
              </a:rPr>
              <a:t>Planning </a:t>
            </a:r>
          </a:p>
        </p:txBody>
      </p:sp>
      <p:sp>
        <p:nvSpPr>
          <p:cNvPr id="3" name="Content Placeholder 2">
            <a:extLst>
              <a:ext uri="{FF2B5EF4-FFF2-40B4-BE49-F238E27FC236}">
                <a16:creationId xmlns:a16="http://schemas.microsoft.com/office/drawing/2014/main" id="{30272EDF-1BBF-280D-0546-FEBCA150C203}"/>
              </a:ext>
            </a:extLst>
          </p:cNvPr>
          <p:cNvSpPr>
            <a:spLocks noGrp="1"/>
          </p:cNvSpPr>
          <p:nvPr>
            <p:ph idx="1"/>
          </p:nvPr>
        </p:nvSpPr>
        <p:spPr/>
        <p:txBody>
          <a:bodyPr>
            <a:normAutofit/>
          </a:bodyPr>
          <a:lstStyle/>
          <a:p>
            <a:pPr algn="l"/>
            <a:r>
              <a:rPr lang="en-US" sz="2400" b="0" i="0" u="none" strike="noStrike" baseline="0" dirty="0">
                <a:solidFill>
                  <a:srgbClr val="000000"/>
                </a:solidFill>
                <a:latin typeface="Work Sans"/>
              </a:rPr>
              <a:t>Identifying </a:t>
            </a:r>
            <a:r>
              <a:rPr lang="en-US" sz="2400" b="0" i="0" u="none" strike="noStrike" baseline="0" dirty="0">
                <a:solidFill>
                  <a:srgbClr val="C10000"/>
                </a:solidFill>
                <a:latin typeface="Work Sans"/>
              </a:rPr>
              <a:t>business value </a:t>
            </a:r>
            <a:r>
              <a:rPr lang="en-US" sz="2400" b="0" i="0" u="none" strike="noStrike" baseline="0" dirty="0">
                <a:solidFill>
                  <a:srgbClr val="000000"/>
                </a:solidFill>
                <a:latin typeface="Work Sans"/>
              </a:rPr>
              <a:t>(</a:t>
            </a:r>
            <a:r>
              <a:rPr lang="en-US" sz="2400" b="0" i="0" u="none" strike="noStrike" baseline="0" dirty="0">
                <a:solidFill>
                  <a:srgbClr val="0070C1"/>
                </a:solidFill>
                <a:latin typeface="Work Sans"/>
              </a:rPr>
              <a:t>System Request</a:t>
            </a:r>
            <a:r>
              <a:rPr lang="en-US" sz="2400" b="0" i="0" u="none" strike="noStrike" baseline="0" dirty="0">
                <a:solidFill>
                  <a:srgbClr val="000000"/>
                </a:solidFill>
                <a:latin typeface="Work Sans"/>
              </a:rPr>
              <a:t>)</a:t>
            </a:r>
          </a:p>
          <a:p>
            <a:pPr lvl="1"/>
            <a:r>
              <a:rPr lang="en-IN" b="0" i="0" u="none" strike="noStrike" baseline="0" dirty="0">
                <a:solidFill>
                  <a:srgbClr val="000000"/>
                </a:solidFill>
                <a:latin typeface="Work Sans"/>
              </a:rPr>
              <a:t>Lower costs</a:t>
            </a:r>
          </a:p>
          <a:p>
            <a:pPr algn="l"/>
            <a:r>
              <a:rPr lang="en-IN" sz="2400" b="0" i="0" u="none" strike="noStrike" baseline="0" dirty="0">
                <a:solidFill>
                  <a:srgbClr val="000000"/>
                </a:solidFill>
                <a:latin typeface="Work Sans"/>
              </a:rPr>
              <a:t>Increase profits</a:t>
            </a:r>
          </a:p>
          <a:p>
            <a:pPr algn="l"/>
            <a:r>
              <a:rPr lang="en-IN" sz="2400" b="0" i="0" u="none" strike="noStrike" baseline="0" dirty="0">
                <a:solidFill>
                  <a:srgbClr val="000000"/>
                </a:solidFill>
                <a:latin typeface="Work Sans"/>
              </a:rPr>
              <a:t>Analyse </a:t>
            </a:r>
            <a:r>
              <a:rPr lang="en-IN" sz="2400" b="0" i="0" u="none" strike="noStrike" baseline="0" dirty="0">
                <a:solidFill>
                  <a:srgbClr val="C10000"/>
                </a:solidFill>
                <a:latin typeface="Work Sans"/>
              </a:rPr>
              <a:t>feasibility</a:t>
            </a:r>
          </a:p>
          <a:p>
            <a:pPr lvl="1"/>
            <a:r>
              <a:rPr lang="en-IN" b="0" i="0" u="none" strike="noStrike" baseline="0" dirty="0">
                <a:solidFill>
                  <a:srgbClr val="000000"/>
                </a:solidFill>
                <a:latin typeface="Work Sans"/>
              </a:rPr>
              <a:t>Technical Feasibility</a:t>
            </a:r>
          </a:p>
          <a:p>
            <a:pPr lvl="1"/>
            <a:r>
              <a:rPr lang="en-IN" b="0" i="0" u="none" strike="noStrike" baseline="0" dirty="0">
                <a:solidFill>
                  <a:srgbClr val="000000"/>
                </a:solidFill>
                <a:latin typeface="Work Sans"/>
              </a:rPr>
              <a:t>Economic Feasibility</a:t>
            </a:r>
          </a:p>
          <a:p>
            <a:pPr lvl="1"/>
            <a:r>
              <a:rPr lang="en-IN" b="0" i="0" u="none" strike="noStrike" baseline="0" dirty="0">
                <a:solidFill>
                  <a:srgbClr val="000000"/>
                </a:solidFill>
                <a:latin typeface="Work Sans"/>
              </a:rPr>
              <a:t>Organizational Feasibility		(</a:t>
            </a:r>
            <a:r>
              <a:rPr lang="en-IN" b="1" i="0" u="none" strike="noStrike" baseline="0" dirty="0">
                <a:solidFill>
                  <a:srgbClr val="00B150"/>
                </a:solidFill>
                <a:latin typeface="Work Sans"/>
              </a:rPr>
              <a:t>System Proposal</a:t>
            </a:r>
            <a:endParaRPr lang="en-IN" dirty="0">
              <a:latin typeface="Work Sans"/>
            </a:endParaRPr>
          </a:p>
        </p:txBody>
      </p:sp>
      <p:pic>
        <p:nvPicPr>
          <p:cNvPr id="4" name="Picture 3"/>
          <p:cNvPicPr>
            <a:picLocks noChangeAspect="1"/>
          </p:cNvPicPr>
          <p:nvPr/>
        </p:nvPicPr>
        <p:blipFill>
          <a:blip r:embed="rId2"/>
          <a:stretch>
            <a:fillRect/>
          </a:stretch>
        </p:blipFill>
        <p:spPr>
          <a:xfrm>
            <a:off x="10210834" y="6018504"/>
            <a:ext cx="1638442" cy="586791"/>
          </a:xfrm>
          <a:prstGeom prst="rect">
            <a:avLst/>
          </a:prstGeom>
        </p:spPr>
      </p:pic>
    </p:spTree>
    <p:extLst>
      <p:ext uri="{BB962C8B-B14F-4D97-AF65-F5344CB8AC3E}">
        <p14:creationId xmlns:p14="http://schemas.microsoft.com/office/powerpoint/2010/main" val="22734216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Work Sans"/>
              </a:rPr>
              <a:t>Select the option that suits the Manifesto for Agile Software Development</a:t>
            </a:r>
          </a:p>
        </p:txBody>
      </p:sp>
      <p:sp>
        <p:nvSpPr>
          <p:cNvPr id="3" name="Content Placeholder 2"/>
          <p:cNvSpPr>
            <a:spLocks noGrp="1"/>
          </p:cNvSpPr>
          <p:nvPr>
            <p:ph idx="1"/>
          </p:nvPr>
        </p:nvSpPr>
        <p:spPr/>
        <p:txBody>
          <a:bodyPr>
            <a:normAutofit/>
          </a:bodyPr>
          <a:lstStyle/>
          <a:p>
            <a:pPr marL="514350" indent="-514350">
              <a:buAutoNum type="alphaLcParenR"/>
            </a:pPr>
            <a:endParaRPr lang="en-US" sz="2400" dirty="0">
              <a:latin typeface="Work Sans"/>
            </a:endParaRPr>
          </a:p>
          <a:p>
            <a:pPr marL="514350" indent="-514350">
              <a:buAutoNum type="alphaLcParenR"/>
            </a:pPr>
            <a:endParaRPr lang="en-US" sz="2400" dirty="0">
              <a:latin typeface="Work Sans"/>
            </a:endParaRPr>
          </a:p>
          <a:p>
            <a:pPr marL="514350" indent="-514350">
              <a:buAutoNum type="alphaLcParenR"/>
            </a:pPr>
            <a:r>
              <a:rPr lang="en-US" sz="2400" dirty="0">
                <a:latin typeface="Work Sans"/>
              </a:rPr>
              <a:t>Individuals and interactions</a:t>
            </a:r>
          </a:p>
          <a:p>
            <a:pPr marL="0" indent="0">
              <a:buNone/>
            </a:pPr>
            <a:endParaRPr lang="en-US" sz="2400" dirty="0">
              <a:latin typeface="Work Sans"/>
            </a:endParaRPr>
          </a:p>
          <a:p>
            <a:pPr marL="0" indent="0">
              <a:buNone/>
            </a:pPr>
            <a:r>
              <a:rPr lang="en-US" sz="2400" dirty="0">
                <a:latin typeface="Work Sans"/>
              </a:rPr>
              <a:t>b)  Working software</a:t>
            </a:r>
            <a:br>
              <a:rPr lang="en-US" sz="2400" dirty="0">
                <a:latin typeface="Work Sans"/>
              </a:rPr>
            </a:br>
            <a:endParaRPr lang="en-US" sz="2400" dirty="0">
              <a:latin typeface="Work Sans"/>
            </a:endParaRPr>
          </a:p>
          <a:p>
            <a:pPr marL="0" indent="0">
              <a:buNone/>
            </a:pPr>
            <a:r>
              <a:rPr lang="en-US" sz="2400" dirty="0">
                <a:latin typeface="Work Sans"/>
              </a:rPr>
              <a:t>c)  Customer collaboration</a:t>
            </a:r>
            <a:br>
              <a:rPr lang="en-US" sz="2400" dirty="0">
                <a:latin typeface="Work Sans"/>
              </a:rPr>
            </a:br>
            <a:endParaRPr lang="en-US" sz="2400" dirty="0">
              <a:latin typeface="Work Sans"/>
            </a:endParaRPr>
          </a:p>
          <a:p>
            <a:pPr marL="0" indent="0">
              <a:buNone/>
            </a:pPr>
            <a:r>
              <a:rPr lang="en-US" sz="2400" dirty="0">
                <a:latin typeface="Work Sans"/>
              </a:rPr>
              <a:t>d)  </a:t>
            </a:r>
            <a:r>
              <a:rPr lang="en-US" sz="2400" dirty="0">
                <a:solidFill>
                  <a:srgbClr val="FF0000"/>
                </a:solidFill>
                <a:latin typeface="Work Sans"/>
              </a:rPr>
              <a:t>All of the mentioned</a:t>
            </a:r>
          </a:p>
        </p:txBody>
      </p:sp>
    </p:spTree>
    <p:extLst>
      <p:ext uri="{BB962C8B-B14F-4D97-AF65-F5344CB8AC3E}">
        <p14:creationId xmlns:p14="http://schemas.microsoft.com/office/powerpoint/2010/main" val="2388458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Work Sans"/>
              </a:rPr>
              <a:t>Agile Software Development is based on</a:t>
            </a:r>
          </a:p>
        </p:txBody>
      </p:sp>
      <p:sp>
        <p:nvSpPr>
          <p:cNvPr id="3" name="Content Placeholder 2"/>
          <p:cNvSpPr>
            <a:spLocks noGrp="1"/>
          </p:cNvSpPr>
          <p:nvPr>
            <p:ph idx="1"/>
          </p:nvPr>
        </p:nvSpPr>
        <p:spPr/>
        <p:txBody>
          <a:bodyPr>
            <a:normAutofit/>
          </a:bodyPr>
          <a:lstStyle/>
          <a:p>
            <a:pPr marL="0" indent="0">
              <a:buNone/>
            </a:pPr>
            <a:endParaRPr lang="en-US" sz="2400" dirty="0">
              <a:latin typeface="Work Sans"/>
            </a:endParaRPr>
          </a:p>
          <a:p>
            <a:pPr marL="0" indent="0">
              <a:buNone/>
            </a:pPr>
            <a:endParaRPr lang="en-US" sz="2400" dirty="0">
              <a:latin typeface="Work Sans"/>
            </a:endParaRPr>
          </a:p>
          <a:p>
            <a:pPr marL="0" indent="0">
              <a:buNone/>
            </a:pPr>
            <a:r>
              <a:rPr lang="en-US" sz="2400" dirty="0">
                <a:latin typeface="Work Sans"/>
              </a:rPr>
              <a:t>a) Incremental Development</a:t>
            </a:r>
          </a:p>
          <a:p>
            <a:pPr marL="0" indent="0">
              <a:buNone/>
            </a:pPr>
            <a:br>
              <a:rPr lang="en-US" sz="2400" dirty="0">
                <a:latin typeface="Work Sans"/>
              </a:rPr>
            </a:br>
            <a:r>
              <a:rPr lang="en-US" sz="2400" dirty="0">
                <a:latin typeface="Work Sans"/>
              </a:rPr>
              <a:t>b) Iterative Development</a:t>
            </a:r>
            <a:br>
              <a:rPr lang="en-US" sz="2400" dirty="0">
                <a:latin typeface="Work Sans"/>
              </a:rPr>
            </a:br>
            <a:endParaRPr lang="en-US" sz="2400" dirty="0">
              <a:latin typeface="Work Sans"/>
            </a:endParaRPr>
          </a:p>
          <a:p>
            <a:pPr marL="0" indent="0">
              <a:buNone/>
            </a:pPr>
            <a:r>
              <a:rPr lang="en-US" sz="2400" dirty="0">
                <a:latin typeface="Work Sans"/>
              </a:rPr>
              <a:t>c) Linear Development</a:t>
            </a:r>
            <a:br>
              <a:rPr lang="en-US" sz="2400" dirty="0">
                <a:latin typeface="Work Sans"/>
              </a:rPr>
            </a:br>
            <a:endParaRPr lang="en-US" sz="2400" dirty="0">
              <a:latin typeface="Work Sans"/>
            </a:endParaRPr>
          </a:p>
          <a:p>
            <a:pPr marL="0" indent="0">
              <a:buNone/>
            </a:pPr>
            <a:r>
              <a:rPr lang="en-US" sz="2400" dirty="0">
                <a:latin typeface="Work Sans"/>
              </a:rPr>
              <a:t>d) Both Incremental and Iterative Development</a:t>
            </a:r>
          </a:p>
        </p:txBody>
      </p:sp>
    </p:spTree>
    <p:extLst>
      <p:ext uri="{BB962C8B-B14F-4D97-AF65-F5344CB8AC3E}">
        <p14:creationId xmlns:p14="http://schemas.microsoft.com/office/powerpoint/2010/main" val="22444096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Work Sans"/>
              </a:rPr>
              <a:t>Agile Software Development is based on</a:t>
            </a:r>
          </a:p>
        </p:txBody>
      </p:sp>
      <p:sp>
        <p:nvSpPr>
          <p:cNvPr id="3" name="Content Placeholder 2"/>
          <p:cNvSpPr>
            <a:spLocks noGrp="1"/>
          </p:cNvSpPr>
          <p:nvPr>
            <p:ph idx="1"/>
          </p:nvPr>
        </p:nvSpPr>
        <p:spPr/>
        <p:txBody>
          <a:bodyPr>
            <a:normAutofit/>
          </a:bodyPr>
          <a:lstStyle/>
          <a:p>
            <a:pPr marL="0" indent="0">
              <a:buNone/>
            </a:pPr>
            <a:endParaRPr lang="en-US" sz="2400" dirty="0">
              <a:latin typeface="Work Sans"/>
            </a:endParaRPr>
          </a:p>
          <a:p>
            <a:pPr marL="0" indent="0">
              <a:buNone/>
            </a:pPr>
            <a:endParaRPr lang="en-US" sz="2400" dirty="0">
              <a:latin typeface="Work Sans"/>
            </a:endParaRPr>
          </a:p>
          <a:p>
            <a:pPr marL="0" indent="0">
              <a:buNone/>
            </a:pPr>
            <a:r>
              <a:rPr lang="en-US" sz="2400" dirty="0">
                <a:latin typeface="Work Sans"/>
              </a:rPr>
              <a:t>a) Incremental Development</a:t>
            </a:r>
          </a:p>
          <a:p>
            <a:pPr marL="0" indent="0">
              <a:buNone/>
            </a:pPr>
            <a:br>
              <a:rPr lang="en-US" sz="2400" dirty="0">
                <a:latin typeface="Work Sans"/>
              </a:rPr>
            </a:br>
            <a:r>
              <a:rPr lang="en-US" sz="2400" dirty="0">
                <a:latin typeface="Work Sans"/>
              </a:rPr>
              <a:t>b) Iterative Development</a:t>
            </a:r>
            <a:br>
              <a:rPr lang="en-US" sz="2400" dirty="0">
                <a:latin typeface="Work Sans"/>
              </a:rPr>
            </a:br>
            <a:endParaRPr lang="en-US" sz="2400" dirty="0">
              <a:latin typeface="Work Sans"/>
            </a:endParaRPr>
          </a:p>
          <a:p>
            <a:pPr marL="0" indent="0">
              <a:buNone/>
            </a:pPr>
            <a:r>
              <a:rPr lang="en-US" sz="2400" dirty="0">
                <a:latin typeface="Work Sans"/>
              </a:rPr>
              <a:t>c) Linear Development</a:t>
            </a:r>
            <a:br>
              <a:rPr lang="en-US" sz="2400" dirty="0">
                <a:latin typeface="Work Sans"/>
              </a:rPr>
            </a:br>
            <a:endParaRPr lang="en-US" sz="2400" dirty="0">
              <a:latin typeface="Work Sans"/>
            </a:endParaRPr>
          </a:p>
          <a:p>
            <a:pPr marL="0" indent="0">
              <a:buNone/>
            </a:pPr>
            <a:r>
              <a:rPr lang="en-US" sz="2400" dirty="0">
                <a:latin typeface="Work Sans"/>
              </a:rPr>
              <a:t>d) </a:t>
            </a:r>
            <a:r>
              <a:rPr lang="en-US" sz="2400" dirty="0">
                <a:solidFill>
                  <a:srgbClr val="FF0000"/>
                </a:solidFill>
                <a:latin typeface="Work Sans"/>
              </a:rPr>
              <a:t>Both Incremental and Iterative Development</a:t>
            </a:r>
          </a:p>
        </p:txBody>
      </p:sp>
    </p:spTree>
    <p:extLst>
      <p:ext uri="{BB962C8B-B14F-4D97-AF65-F5344CB8AC3E}">
        <p14:creationId xmlns:p14="http://schemas.microsoft.com/office/powerpoint/2010/main" val="2265492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Work Sans"/>
              </a:rPr>
              <a:t>Agile has ________ manifesto.</a:t>
            </a:r>
          </a:p>
        </p:txBody>
      </p:sp>
      <p:sp>
        <p:nvSpPr>
          <p:cNvPr id="3" name="Content Placeholder 2"/>
          <p:cNvSpPr>
            <a:spLocks noGrp="1"/>
          </p:cNvSpPr>
          <p:nvPr>
            <p:ph idx="1"/>
          </p:nvPr>
        </p:nvSpPr>
        <p:spPr/>
        <p:txBody>
          <a:bodyPr>
            <a:normAutofit/>
          </a:bodyPr>
          <a:lstStyle/>
          <a:p>
            <a:pPr marL="514350" indent="-514350">
              <a:buAutoNum type="alphaLcPeriod"/>
            </a:pPr>
            <a:r>
              <a:rPr lang="en-US" sz="2400" dirty="0">
                <a:latin typeface="Work Sans"/>
              </a:rPr>
              <a:t>2</a:t>
            </a:r>
            <a:br>
              <a:rPr lang="en-US" sz="2400" dirty="0">
                <a:latin typeface="Work Sans"/>
              </a:rPr>
            </a:br>
            <a:endParaRPr lang="en-US" sz="2400" dirty="0">
              <a:latin typeface="Work Sans"/>
            </a:endParaRPr>
          </a:p>
          <a:p>
            <a:pPr marL="514350" indent="-514350">
              <a:buAutoNum type="alphaLcPeriod"/>
            </a:pPr>
            <a:r>
              <a:rPr lang="en-US" sz="2400" dirty="0">
                <a:latin typeface="Work Sans"/>
              </a:rPr>
              <a:t>3</a:t>
            </a:r>
          </a:p>
          <a:p>
            <a:pPr marL="0" indent="0">
              <a:buNone/>
            </a:pPr>
            <a:endParaRPr lang="en-US" sz="2400" dirty="0">
              <a:latin typeface="Work Sans"/>
            </a:endParaRPr>
          </a:p>
          <a:p>
            <a:pPr marL="0" indent="0">
              <a:buNone/>
            </a:pPr>
            <a:r>
              <a:rPr lang="en-US" sz="2400" dirty="0">
                <a:latin typeface="Work Sans"/>
              </a:rPr>
              <a:t>c.   4</a:t>
            </a:r>
          </a:p>
          <a:p>
            <a:pPr marL="0" indent="0">
              <a:buNone/>
            </a:pPr>
            <a:br>
              <a:rPr lang="en-US" sz="2400" dirty="0">
                <a:latin typeface="Work Sans"/>
              </a:rPr>
            </a:br>
            <a:r>
              <a:rPr lang="en-US" sz="2400" dirty="0">
                <a:latin typeface="Work Sans"/>
              </a:rPr>
              <a:t>d.   5</a:t>
            </a:r>
          </a:p>
        </p:txBody>
      </p:sp>
    </p:spTree>
    <p:extLst>
      <p:ext uri="{BB962C8B-B14F-4D97-AF65-F5344CB8AC3E}">
        <p14:creationId xmlns:p14="http://schemas.microsoft.com/office/powerpoint/2010/main" val="24655415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Work Sans"/>
              </a:rPr>
              <a:t>Agile has ________ manifesto.</a:t>
            </a:r>
          </a:p>
        </p:txBody>
      </p:sp>
      <p:sp>
        <p:nvSpPr>
          <p:cNvPr id="3" name="Content Placeholder 2"/>
          <p:cNvSpPr>
            <a:spLocks noGrp="1"/>
          </p:cNvSpPr>
          <p:nvPr>
            <p:ph idx="1"/>
          </p:nvPr>
        </p:nvSpPr>
        <p:spPr/>
        <p:txBody>
          <a:bodyPr>
            <a:normAutofit/>
          </a:bodyPr>
          <a:lstStyle/>
          <a:p>
            <a:pPr marL="514350" indent="-514350">
              <a:buAutoNum type="alphaLcPeriod"/>
            </a:pPr>
            <a:r>
              <a:rPr lang="en-US" sz="2400" dirty="0">
                <a:latin typeface="Work Sans"/>
              </a:rPr>
              <a:t>2</a:t>
            </a:r>
            <a:br>
              <a:rPr lang="en-US" sz="2400" dirty="0">
                <a:latin typeface="Work Sans"/>
              </a:rPr>
            </a:br>
            <a:endParaRPr lang="en-US" sz="2400" dirty="0">
              <a:latin typeface="Work Sans"/>
            </a:endParaRPr>
          </a:p>
          <a:p>
            <a:pPr marL="514350" indent="-514350">
              <a:buAutoNum type="alphaLcPeriod"/>
            </a:pPr>
            <a:r>
              <a:rPr lang="en-US" sz="2400" dirty="0">
                <a:latin typeface="Work Sans"/>
              </a:rPr>
              <a:t>3</a:t>
            </a:r>
          </a:p>
          <a:p>
            <a:pPr marL="0" indent="0">
              <a:buNone/>
            </a:pPr>
            <a:endParaRPr lang="en-US" sz="2400" dirty="0">
              <a:latin typeface="Work Sans"/>
            </a:endParaRPr>
          </a:p>
          <a:p>
            <a:pPr marL="0" indent="0">
              <a:buNone/>
            </a:pPr>
            <a:r>
              <a:rPr lang="en-US" sz="2400" dirty="0">
                <a:latin typeface="Work Sans"/>
              </a:rPr>
              <a:t>c.    </a:t>
            </a:r>
            <a:r>
              <a:rPr lang="en-US" sz="2400" dirty="0">
                <a:solidFill>
                  <a:srgbClr val="FF0000"/>
                </a:solidFill>
                <a:latin typeface="Work Sans"/>
              </a:rPr>
              <a:t>4</a:t>
            </a:r>
          </a:p>
          <a:p>
            <a:pPr marL="0" indent="0">
              <a:buNone/>
            </a:pPr>
            <a:br>
              <a:rPr lang="en-US" sz="2400" dirty="0">
                <a:latin typeface="Work Sans"/>
              </a:rPr>
            </a:br>
            <a:r>
              <a:rPr lang="en-US" sz="2400" dirty="0">
                <a:latin typeface="Work Sans"/>
              </a:rPr>
              <a:t>d.   5</a:t>
            </a:r>
          </a:p>
        </p:txBody>
      </p:sp>
    </p:spTree>
    <p:extLst>
      <p:ext uri="{BB962C8B-B14F-4D97-AF65-F5344CB8AC3E}">
        <p14:creationId xmlns:p14="http://schemas.microsoft.com/office/powerpoint/2010/main" val="23219768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Work Sans"/>
              </a:rPr>
              <a:t>Agility is defined as the ability of a project team to respond rapidly to a change.</a:t>
            </a:r>
          </a:p>
        </p:txBody>
      </p:sp>
      <p:sp>
        <p:nvSpPr>
          <p:cNvPr id="3" name="Content Placeholder 2"/>
          <p:cNvSpPr>
            <a:spLocks noGrp="1"/>
          </p:cNvSpPr>
          <p:nvPr>
            <p:ph idx="1"/>
          </p:nvPr>
        </p:nvSpPr>
        <p:spPr/>
        <p:txBody>
          <a:bodyPr>
            <a:normAutofit/>
          </a:bodyPr>
          <a:lstStyle/>
          <a:p>
            <a:pPr marL="514350" indent="-514350">
              <a:buAutoNum type="alphaLcParenR"/>
            </a:pPr>
            <a:endParaRPr lang="en-US" sz="2400" dirty="0">
              <a:latin typeface="Work Sans"/>
            </a:endParaRPr>
          </a:p>
          <a:p>
            <a:pPr marL="514350" indent="-514350">
              <a:buAutoNum type="alphaLcParenR"/>
            </a:pPr>
            <a:endParaRPr lang="en-US" sz="2400" dirty="0">
              <a:latin typeface="Work Sans"/>
            </a:endParaRPr>
          </a:p>
          <a:p>
            <a:pPr marL="514350" indent="-514350">
              <a:buAutoNum type="alphaLcParenR"/>
            </a:pPr>
            <a:r>
              <a:rPr lang="en-US" sz="2400" dirty="0">
                <a:latin typeface="Work Sans"/>
              </a:rPr>
              <a:t>True</a:t>
            </a:r>
            <a:br>
              <a:rPr lang="en-US" sz="2400" dirty="0">
                <a:latin typeface="Work Sans"/>
              </a:rPr>
            </a:br>
            <a:endParaRPr lang="en-US" sz="2400" dirty="0">
              <a:latin typeface="Work Sans"/>
            </a:endParaRPr>
          </a:p>
          <a:p>
            <a:pPr marL="514350" indent="-514350">
              <a:buAutoNum type="alphaLcParenR"/>
            </a:pPr>
            <a:r>
              <a:rPr lang="en-US" sz="2400" dirty="0">
                <a:latin typeface="Work Sans"/>
              </a:rPr>
              <a:t>False</a:t>
            </a:r>
          </a:p>
        </p:txBody>
      </p:sp>
    </p:spTree>
    <p:extLst>
      <p:ext uri="{BB962C8B-B14F-4D97-AF65-F5344CB8AC3E}">
        <p14:creationId xmlns:p14="http://schemas.microsoft.com/office/powerpoint/2010/main" val="23042657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Work Sans"/>
              </a:rPr>
              <a:t>Agility is defined as the ability of a project team to respond rapidly to a change.</a:t>
            </a:r>
          </a:p>
        </p:txBody>
      </p:sp>
      <p:sp>
        <p:nvSpPr>
          <p:cNvPr id="3" name="Content Placeholder 2"/>
          <p:cNvSpPr>
            <a:spLocks noGrp="1"/>
          </p:cNvSpPr>
          <p:nvPr>
            <p:ph idx="1"/>
          </p:nvPr>
        </p:nvSpPr>
        <p:spPr/>
        <p:txBody>
          <a:bodyPr>
            <a:normAutofit/>
          </a:bodyPr>
          <a:lstStyle/>
          <a:p>
            <a:pPr marL="514350" indent="-514350">
              <a:buAutoNum type="alphaLcParenR"/>
            </a:pPr>
            <a:endParaRPr lang="en-US" sz="2400" dirty="0">
              <a:solidFill>
                <a:srgbClr val="FF0000"/>
              </a:solidFill>
              <a:latin typeface="Work Sans"/>
            </a:endParaRPr>
          </a:p>
          <a:p>
            <a:pPr marL="514350" indent="-514350">
              <a:buAutoNum type="alphaLcParenR"/>
            </a:pPr>
            <a:endParaRPr lang="en-US" sz="2400" dirty="0">
              <a:solidFill>
                <a:srgbClr val="FF0000"/>
              </a:solidFill>
              <a:latin typeface="Work Sans"/>
            </a:endParaRPr>
          </a:p>
          <a:p>
            <a:pPr marL="514350" indent="-514350">
              <a:buAutoNum type="alphaLcParenR"/>
            </a:pPr>
            <a:r>
              <a:rPr lang="en-US" sz="2400" dirty="0">
                <a:solidFill>
                  <a:srgbClr val="FF0000"/>
                </a:solidFill>
                <a:latin typeface="Work Sans"/>
              </a:rPr>
              <a:t>True</a:t>
            </a:r>
            <a:br>
              <a:rPr lang="en-US" sz="2400" dirty="0">
                <a:solidFill>
                  <a:srgbClr val="FF0000"/>
                </a:solidFill>
                <a:latin typeface="Work Sans"/>
              </a:rPr>
            </a:br>
            <a:endParaRPr lang="en-US" sz="2400" dirty="0">
              <a:solidFill>
                <a:srgbClr val="FF0000"/>
              </a:solidFill>
              <a:latin typeface="Work Sans"/>
            </a:endParaRPr>
          </a:p>
          <a:p>
            <a:pPr marL="514350" indent="-514350">
              <a:buAutoNum type="alphaLcParenR"/>
            </a:pPr>
            <a:r>
              <a:rPr lang="en-US" sz="2400" dirty="0">
                <a:latin typeface="Work Sans"/>
              </a:rPr>
              <a:t>False</a:t>
            </a:r>
          </a:p>
        </p:txBody>
      </p:sp>
    </p:spTree>
    <p:extLst>
      <p:ext uri="{BB962C8B-B14F-4D97-AF65-F5344CB8AC3E}">
        <p14:creationId xmlns:p14="http://schemas.microsoft.com/office/powerpoint/2010/main" val="28587215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Work Sans"/>
              </a:rPr>
              <a:t>Which of the following does not apply to agility to a software process?</a:t>
            </a:r>
          </a:p>
        </p:txBody>
      </p:sp>
      <p:sp>
        <p:nvSpPr>
          <p:cNvPr id="3" name="Content Placeholder 2"/>
          <p:cNvSpPr>
            <a:spLocks noGrp="1"/>
          </p:cNvSpPr>
          <p:nvPr>
            <p:ph idx="1"/>
          </p:nvPr>
        </p:nvSpPr>
        <p:spPr/>
        <p:txBody>
          <a:bodyPr>
            <a:normAutofit/>
          </a:bodyPr>
          <a:lstStyle/>
          <a:p>
            <a:pPr marL="514350" indent="-514350">
              <a:buAutoNum type="alphaLcParenR"/>
            </a:pPr>
            <a:endParaRPr lang="en-US" sz="2400" dirty="0">
              <a:latin typeface="Work Sans"/>
            </a:endParaRPr>
          </a:p>
          <a:p>
            <a:pPr marL="514350" indent="-514350">
              <a:buAutoNum type="alphaLcParenR"/>
            </a:pPr>
            <a:endParaRPr lang="en-US" sz="2400" dirty="0">
              <a:latin typeface="Work Sans"/>
            </a:endParaRPr>
          </a:p>
          <a:p>
            <a:pPr marL="514350" indent="-514350">
              <a:buAutoNum type="alphaLcParenR"/>
            </a:pPr>
            <a:r>
              <a:rPr lang="en-US" sz="2400" dirty="0">
                <a:latin typeface="Work Sans"/>
              </a:rPr>
              <a:t>Uses incremental product delivery strategy</a:t>
            </a:r>
            <a:br>
              <a:rPr lang="en-US" sz="2400" dirty="0">
                <a:latin typeface="Work Sans"/>
              </a:rPr>
            </a:br>
            <a:endParaRPr lang="en-US" sz="2400" dirty="0">
              <a:latin typeface="Work Sans"/>
            </a:endParaRPr>
          </a:p>
          <a:p>
            <a:pPr marL="0" indent="0">
              <a:buNone/>
            </a:pPr>
            <a:r>
              <a:rPr lang="en-US" sz="2400" dirty="0">
                <a:latin typeface="Work Sans"/>
              </a:rPr>
              <a:t>b) Only essential work products are produced</a:t>
            </a:r>
            <a:br>
              <a:rPr lang="en-US" sz="2400" dirty="0">
                <a:latin typeface="Work Sans"/>
              </a:rPr>
            </a:br>
            <a:endParaRPr lang="en-US" sz="2400" dirty="0">
              <a:latin typeface="Work Sans"/>
            </a:endParaRPr>
          </a:p>
          <a:p>
            <a:pPr marL="0" indent="0">
              <a:buNone/>
            </a:pPr>
            <a:r>
              <a:rPr lang="en-US" sz="2400" dirty="0">
                <a:latin typeface="Work Sans"/>
              </a:rPr>
              <a:t>c) Eliminate the use of project planning and testing</a:t>
            </a:r>
            <a:br>
              <a:rPr lang="en-US" sz="2400" dirty="0">
                <a:latin typeface="Work Sans"/>
              </a:rPr>
            </a:br>
            <a:endParaRPr lang="en-US" sz="2400" dirty="0">
              <a:latin typeface="Work Sans"/>
            </a:endParaRPr>
          </a:p>
          <a:p>
            <a:pPr marL="0" indent="0">
              <a:buNone/>
            </a:pPr>
            <a:r>
              <a:rPr lang="en-US" sz="2400" dirty="0">
                <a:latin typeface="Work Sans"/>
              </a:rPr>
              <a:t>d) All of the mentioned</a:t>
            </a:r>
          </a:p>
        </p:txBody>
      </p:sp>
    </p:spTree>
    <p:extLst>
      <p:ext uri="{BB962C8B-B14F-4D97-AF65-F5344CB8AC3E}">
        <p14:creationId xmlns:p14="http://schemas.microsoft.com/office/powerpoint/2010/main" val="21941832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Work Sans"/>
              </a:rPr>
              <a:t>Which of the following does not apply to agility to a software process?</a:t>
            </a:r>
          </a:p>
        </p:txBody>
      </p:sp>
      <p:sp>
        <p:nvSpPr>
          <p:cNvPr id="3" name="Content Placeholder 2"/>
          <p:cNvSpPr>
            <a:spLocks noGrp="1"/>
          </p:cNvSpPr>
          <p:nvPr>
            <p:ph idx="1"/>
          </p:nvPr>
        </p:nvSpPr>
        <p:spPr/>
        <p:txBody>
          <a:bodyPr>
            <a:normAutofit/>
          </a:bodyPr>
          <a:lstStyle/>
          <a:p>
            <a:pPr marL="514350" indent="-514350">
              <a:buAutoNum type="alphaLcParenR"/>
            </a:pPr>
            <a:endParaRPr lang="en-US" sz="2400" dirty="0">
              <a:latin typeface="Work Sans"/>
            </a:endParaRPr>
          </a:p>
          <a:p>
            <a:pPr marL="514350" indent="-514350">
              <a:buAutoNum type="alphaLcParenR"/>
            </a:pPr>
            <a:endParaRPr lang="en-US" sz="2400" dirty="0">
              <a:latin typeface="Work Sans"/>
            </a:endParaRPr>
          </a:p>
          <a:p>
            <a:pPr marL="514350" indent="-514350">
              <a:buAutoNum type="alphaLcParenR"/>
            </a:pPr>
            <a:r>
              <a:rPr lang="en-US" sz="2400" dirty="0">
                <a:latin typeface="Work Sans"/>
              </a:rPr>
              <a:t>Uses incremental product delivery strategy</a:t>
            </a:r>
            <a:br>
              <a:rPr lang="en-US" sz="2400" dirty="0">
                <a:latin typeface="Work Sans"/>
              </a:rPr>
            </a:br>
            <a:endParaRPr lang="en-US" sz="2400" dirty="0">
              <a:latin typeface="Work Sans"/>
            </a:endParaRPr>
          </a:p>
          <a:p>
            <a:pPr marL="0" indent="0">
              <a:buNone/>
            </a:pPr>
            <a:r>
              <a:rPr lang="en-US" sz="2400" dirty="0">
                <a:latin typeface="Work Sans"/>
              </a:rPr>
              <a:t>b) Only essential work products are produced</a:t>
            </a:r>
            <a:br>
              <a:rPr lang="en-US" sz="2400" dirty="0">
                <a:latin typeface="Work Sans"/>
              </a:rPr>
            </a:br>
            <a:endParaRPr lang="en-US" sz="2400" dirty="0">
              <a:latin typeface="Work Sans"/>
            </a:endParaRPr>
          </a:p>
          <a:p>
            <a:pPr marL="0" indent="0">
              <a:buNone/>
            </a:pPr>
            <a:r>
              <a:rPr lang="en-US" sz="2400" dirty="0">
                <a:latin typeface="Work Sans"/>
              </a:rPr>
              <a:t>c) </a:t>
            </a:r>
            <a:r>
              <a:rPr lang="en-US" sz="2400" dirty="0">
                <a:solidFill>
                  <a:srgbClr val="FF0000"/>
                </a:solidFill>
                <a:latin typeface="Work Sans"/>
              </a:rPr>
              <a:t>Eliminate the use of project planning and testing</a:t>
            </a:r>
            <a:br>
              <a:rPr lang="en-US" sz="2400" dirty="0">
                <a:latin typeface="Work Sans"/>
              </a:rPr>
            </a:br>
            <a:endParaRPr lang="en-US" sz="2400" dirty="0">
              <a:latin typeface="Work Sans"/>
            </a:endParaRPr>
          </a:p>
          <a:p>
            <a:pPr marL="0" indent="0">
              <a:buNone/>
            </a:pPr>
            <a:r>
              <a:rPr lang="en-US" sz="2400" dirty="0">
                <a:latin typeface="Work Sans"/>
              </a:rPr>
              <a:t>d) All of the mentioned</a:t>
            </a:r>
          </a:p>
        </p:txBody>
      </p:sp>
    </p:spTree>
    <p:extLst>
      <p:ext uri="{BB962C8B-B14F-4D97-AF65-F5344CB8AC3E}">
        <p14:creationId xmlns:p14="http://schemas.microsoft.com/office/powerpoint/2010/main" val="31745369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294948"/>
          </a:xfrm>
        </p:spPr>
        <p:txBody>
          <a:bodyPr>
            <a:noAutofit/>
          </a:bodyPr>
          <a:lstStyle/>
          <a:p>
            <a:r>
              <a:rPr lang="en-US" sz="4000" dirty="0">
                <a:latin typeface="Work Sans"/>
              </a:rPr>
              <a:t>In agile development it is more important to build software that meets the customers’ needs today than worry about features that might be needed in the future.</a:t>
            </a:r>
          </a:p>
        </p:txBody>
      </p:sp>
      <p:sp>
        <p:nvSpPr>
          <p:cNvPr id="3" name="Content Placeholder 2"/>
          <p:cNvSpPr>
            <a:spLocks noGrp="1"/>
          </p:cNvSpPr>
          <p:nvPr>
            <p:ph idx="1"/>
          </p:nvPr>
        </p:nvSpPr>
        <p:spPr>
          <a:xfrm>
            <a:off x="838200" y="2927927"/>
            <a:ext cx="10515600" cy="3249036"/>
          </a:xfrm>
        </p:spPr>
        <p:txBody>
          <a:bodyPr>
            <a:normAutofit/>
          </a:bodyPr>
          <a:lstStyle/>
          <a:p>
            <a:pPr marL="0" indent="0">
              <a:buNone/>
            </a:pPr>
            <a:endParaRPr lang="en-US" sz="2400" dirty="0">
              <a:latin typeface="Work Sans"/>
            </a:endParaRPr>
          </a:p>
          <a:p>
            <a:pPr marL="0" indent="0">
              <a:buNone/>
            </a:pPr>
            <a:endParaRPr lang="en-US" sz="2400" dirty="0">
              <a:latin typeface="Work Sans"/>
            </a:endParaRPr>
          </a:p>
          <a:p>
            <a:pPr marL="0" indent="0">
              <a:buNone/>
            </a:pPr>
            <a:r>
              <a:rPr lang="en-US" sz="2400" dirty="0">
                <a:latin typeface="Work Sans"/>
              </a:rPr>
              <a:t>a) True</a:t>
            </a:r>
          </a:p>
          <a:p>
            <a:pPr marL="0" indent="0">
              <a:buNone/>
            </a:pPr>
            <a:br>
              <a:rPr lang="en-US" sz="2400" dirty="0">
                <a:latin typeface="Work Sans"/>
              </a:rPr>
            </a:br>
            <a:r>
              <a:rPr lang="en-US" sz="2400" dirty="0">
                <a:latin typeface="Work Sans"/>
              </a:rPr>
              <a:t>b) False</a:t>
            </a:r>
          </a:p>
        </p:txBody>
      </p:sp>
    </p:spTree>
    <p:extLst>
      <p:ext uri="{BB962C8B-B14F-4D97-AF65-F5344CB8AC3E}">
        <p14:creationId xmlns:p14="http://schemas.microsoft.com/office/powerpoint/2010/main" val="225041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4F1A6-C412-56FE-8385-367EFF74FEE3}"/>
              </a:ext>
            </a:extLst>
          </p:cNvPr>
          <p:cNvSpPr>
            <a:spLocks noGrp="1"/>
          </p:cNvSpPr>
          <p:nvPr>
            <p:ph type="title"/>
          </p:nvPr>
        </p:nvSpPr>
        <p:spPr/>
        <p:txBody>
          <a:bodyPr>
            <a:normAutofit/>
          </a:bodyPr>
          <a:lstStyle/>
          <a:p>
            <a:r>
              <a:rPr lang="en-IN" i="0" u="none" strike="noStrike" baseline="0" dirty="0">
                <a:solidFill>
                  <a:srgbClr val="002060"/>
                </a:solidFill>
                <a:latin typeface="Work Sans"/>
              </a:rPr>
              <a:t>Analysis</a:t>
            </a:r>
            <a:endParaRPr lang="en-IN" dirty="0">
              <a:solidFill>
                <a:srgbClr val="002060"/>
              </a:solidFill>
              <a:latin typeface="Work Sans"/>
            </a:endParaRPr>
          </a:p>
        </p:txBody>
      </p:sp>
      <p:sp>
        <p:nvSpPr>
          <p:cNvPr id="3" name="Content Placeholder 2">
            <a:extLst>
              <a:ext uri="{FF2B5EF4-FFF2-40B4-BE49-F238E27FC236}">
                <a16:creationId xmlns:a16="http://schemas.microsoft.com/office/drawing/2014/main" id="{E867B1D9-C7EB-7E6B-C5E0-4F21C818E79A}"/>
              </a:ext>
            </a:extLst>
          </p:cNvPr>
          <p:cNvSpPr>
            <a:spLocks noGrp="1"/>
          </p:cNvSpPr>
          <p:nvPr>
            <p:ph idx="1"/>
          </p:nvPr>
        </p:nvSpPr>
        <p:spPr/>
        <p:txBody>
          <a:bodyPr>
            <a:normAutofit/>
          </a:bodyPr>
          <a:lstStyle/>
          <a:p>
            <a:pPr algn="l"/>
            <a:r>
              <a:rPr lang="en-US" sz="2400" b="0" i="0" u="none" strike="noStrike" baseline="0" dirty="0">
                <a:solidFill>
                  <a:srgbClr val="C10000"/>
                </a:solidFill>
                <a:latin typeface="Work Sans"/>
              </a:rPr>
              <a:t>Requirement gathering </a:t>
            </a:r>
            <a:r>
              <a:rPr lang="en-US" sz="2400" b="0" i="0" u="none" strike="noStrike" baseline="0" dirty="0">
                <a:solidFill>
                  <a:srgbClr val="000000"/>
                </a:solidFill>
                <a:latin typeface="Work Sans"/>
              </a:rPr>
              <a:t>by answering the </a:t>
            </a:r>
            <a:r>
              <a:rPr lang="en-IN" sz="2400" b="0" i="0" u="none" strike="noStrike" baseline="0" dirty="0">
                <a:solidFill>
                  <a:srgbClr val="000000"/>
                </a:solidFill>
                <a:latin typeface="Work Sans"/>
              </a:rPr>
              <a:t>questions:</a:t>
            </a:r>
          </a:p>
          <a:p>
            <a:pPr lvl="1"/>
            <a:r>
              <a:rPr lang="en-US" b="0" i="0" u="none" strike="noStrike" baseline="0" dirty="0">
                <a:solidFill>
                  <a:srgbClr val="0070C1"/>
                </a:solidFill>
                <a:latin typeface="Work Sans"/>
              </a:rPr>
              <a:t>Who </a:t>
            </a:r>
            <a:r>
              <a:rPr lang="en-US" b="0" i="0" u="none" strike="noStrike" baseline="0" dirty="0">
                <a:solidFill>
                  <a:srgbClr val="000000"/>
                </a:solidFill>
                <a:latin typeface="Work Sans"/>
              </a:rPr>
              <a:t>will use the system?</a:t>
            </a:r>
          </a:p>
          <a:p>
            <a:pPr lvl="1"/>
            <a:r>
              <a:rPr lang="en-US" b="0" i="0" u="none" strike="noStrike" baseline="0" dirty="0">
                <a:solidFill>
                  <a:srgbClr val="0070C1"/>
                </a:solidFill>
                <a:latin typeface="Work Sans"/>
              </a:rPr>
              <a:t>What </a:t>
            </a:r>
            <a:r>
              <a:rPr lang="en-US" b="0" i="0" u="none" strike="noStrike" baseline="0" dirty="0">
                <a:solidFill>
                  <a:srgbClr val="000000"/>
                </a:solidFill>
                <a:latin typeface="Work Sans"/>
              </a:rPr>
              <a:t>will the system do?</a:t>
            </a:r>
          </a:p>
          <a:p>
            <a:pPr lvl="1"/>
            <a:r>
              <a:rPr lang="en-US" b="0" i="0" u="none" strike="noStrike" baseline="0" dirty="0">
                <a:solidFill>
                  <a:srgbClr val="0070C1"/>
                </a:solidFill>
                <a:latin typeface="Work Sans"/>
              </a:rPr>
              <a:t>When </a:t>
            </a:r>
            <a:r>
              <a:rPr lang="en-US" b="0" i="0" u="none" strike="noStrike" baseline="0" dirty="0">
                <a:solidFill>
                  <a:srgbClr val="000000"/>
                </a:solidFill>
                <a:latin typeface="Work Sans"/>
              </a:rPr>
              <a:t>will it be used?</a:t>
            </a:r>
          </a:p>
          <a:p>
            <a:pPr algn="l"/>
            <a:r>
              <a:rPr lang="en-US" sz="2400" b="0" i="0" u="none" strike="noStrike" baseline="0" dirty="0">
                <a:solidFill>
                  <a:srgbClr val="000000"/>
                </a:solidFill>
                <a:latin typeface="Work Sans"/>
              </a:rPr>
              <a:t>Investigate the </a:t>
            </a:r>
            <a:r>
              <a:rPr lang="en-US" sz="2400" b="0" i="0" u="none" strike="noStrike" baseline="0" dirty="0">
                <a:solidFill>
                  <a:srgbClr val="C10000"/>
                </a:solidFill>
                <a:latin typeface="Work Sans"/>
              </a:rPr>
              <a:t>current system</a:t>
            </a:r>
          </a:p>
          <a:p>
            <a:pPr lvl="1"/>
            <a:r>
              <a:rPr lang="en-IN" b="0" i="0" u="none" strike="noStrike" baseline="0" dirty="0">
                <a:solidFill>
                  <a:srgbClr val="000000"/>
                </a:solidFill>
                <a:latin typeface="Work Sans"/>
              </a:rPr>
              <a:t>Identify possible </a:t>
            </a:r>
            <a:r>
              <a:rPr lang="en-IN" b="0" i="0" u="none" strike="noStrike" baseline="0" dirty="0">
                <a:solidFill>
                  <a:srgbClr val="C10000"/>
                </a:solidFill>
                <a:latin typeface="Work Sans"/>
              </a:rPr>
              <a:t>improvements</a:t>
            </a:r>
          </a:p>
          <a:p>
            <a:pPr lvl="1"/>
            <a:r>
              <a:rPr lang="en-US" b="0" i="0" u="none" strike="noStrike" baseline="0" dirty="0">
                <a:solidFill>
                  <a:srgbClr val="000000"/>
                </a:solidFill>
                <a:latin typeface="Work Sans"/>
              </a:rPr>
              <a:t>Develop a </a:t>
            </a:r>
            <a:r>
              <a:rPr lang="en-US" b="0" i="0" u="none" strike="noStrike" baseline="0" dirty="0">
                <a:solidFill>
                  <a:srgbClr val="C10000"/>
                </a:solidFill>
                <a:latin typeface="Work Sans"/>
              </a:rPr>
              <a:t>concept for new system</a:t>
            </a:r>
            <a:r>
              <a:rPr lang="en-IN" b="0" i="0" u="none" strike="noStrike" baseline="0" dirty="0">
                <a:solidFill>
                  <a:srgbClr val="000000"/>
                </a:solidFill>
                <a:latin typeface="Work Sans"/>
              </a:rPr>
              <a:t>(</a:t>
            </a:r>
            <a:r>
              <a:rPr lang="en-IN" b="1" i="0" u="none" strike="noStrike" baseline="0" dirty="0">
                <a:solidFill>
                  <a:srgbClr val="00B150"/>
                </a:solidFill>
                <a:latin typeface="Work Sans"/>
              </a:rPr>
              <a:t>System Specification</a:t>
            </a:r>
            <a:r>
              <a:rPr lang="en-IN" b="0" i="0" u="none" strike="noStrike" baseline="0" dirty="0">
                <a:solidFill>
                  <a:srgbClr val="000000"/>
                </a:solidFill>
                <a:latin typeface="Work Sans"/>
              </a:rPr>
              <a:t>)</a:t>
            </a:r>
            <a:endParaRPr lang="en-IN" dirty="0">
              <a:latin typeface="Work Sans"/>
            </a:endParaRPr>
          </a:p>
        </p:txBody>
      </p:sp>
      <p:pic>
        <p:nvPicPr>
          <p:cNvPr id="4" name="Picture 3"/>
          <p:cNvPicPr>
            <a:picLocks noChangeAspect="1"/>
          </p:cNvPicPr>
          <p:nvPr/>
        </p:nvPicPr>
        <p:blipFill>
          <a:blip r:embed="rId2"/>
          <a:stretch>
            <a:fillRect/>
          </a:stretch>
        </p:blipFill>
        <p:spPr>
          <a:xfrm>
            <a:off x="10127707" y="6018504"/>
            <a:ext cx="1638442" cy="586791"/>
          </a:xfrm>
          <a:prstGeom prst="rect">
            <a:avLst/>
          </a:prstGeom>
        </p:spPr>
      </p:pic>
    </p:spTree>
    <p:extLst>
      <p:ext uri="{BB962C8B-B14F-4D97-AF65-F5344CB8AC3E}">
        <p14:creationId xmlns:p14="http://schemas.microsoft.com/office/powerpoint/2010/main" val="1328186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294948"/>
          </a:xfrm>
        </p:spPr>
        <p:txBody>
          <a:bodyPr>
            <a:noAutofit/>
          </a:bodyPr>
          <a:lstStyle/>
          <a:p>
            <a:r>
              <a:rPr lang="en-US" sz="3600" dirty="0">
                <a:latin typeface="Work Sans"/>
              </a:rPr>
              <a:t>In agile development it is more important to build software that meets the customers’ needs today than worry about features that might be needed in the future.</a:t>
            </a:r>
          </a:p>
        </p:txBody>
      </p:sp>
      <p:sp>
        <p:nvSpPr>
          <p:cNvPr id="3" name="Content Placeholder 2"/>
          <p:cNvSpPr>
            <a:spLocks noGrp="1"/>
          </p:cNvSpPr>
          <p:nvPr>
            <p:ph idx="1"/>
          </p:nvPr>
        </p:nvSpPr>
        <p:spPr>
          <a:xfrm>
            <a:off x="838200" y="2927927"/>
            <a:ext cx="10515600" cy="3249036"/>
          </a:xfrm>
        </p:spPr>
        <p:txBody>
          <a:bodyPr>
            <a:normAutofit/>
          </a:bodyPr>
          <a:lstStyle/>
          <a:p>
            <a:pPr marL="0" indent="0">
              <a:buNone/>
            </a:pPr>
            <a:endParaRPr lang="en-US" sz="2400" dirty="0">
              <a:latin typeface="Work Sans"/>
            </a:endParaRPr>
          </a:p>
          <a:p>
            <a:pPr marL="0" indent="0">
              <a:buNone/>
            </a:pPr>
            <a:endParaRPr lang="en-US" sz="2400" dirty="0">
              <a:latin typeface="Work Sans"/>
            </a:endParaRPr>
          </a:p>
          <a:p>
            <a:pPr marL="0" indent="0">
              <a:buNone/>
            </a:pPr>
            <a:r>
              <a:rPr lang="en-US" sz="2400" dirty="0">
                <a:latin typeface="Work Sans"/>
              </a:rPr>
              <a:t>a) </a:t>
            </a:r>
            <a:r>
              <a:rPr lang="en-US" sz="2400" dirty="0">
                <a:solidFill>
                  <a:srgbClr val="FF0000"/>
                </a:solidFill>
                <a:latin typeface="Work Sans"/>
              </a:rPr>
              <a:t>True</a:t>
            </a:r>
          </a:p>
          <a:p>
            <a:pPr marL="0" indent="0">
              <a:buNone/>
            </a:pPr>
            <a:br>
              <a:rPr lang="en-US" sz="2400" dirty="0">
                <a:latin typeface="Work Sans"/>
              </a:rPr>
            </a:br>
            <a:r>
              <a:rPr lang="en-US" sz="2400" dirty="0">
                <a:latin typeface="Work Sans"/>
              </a:rPr>
              <a:t>b) False</a:t>
            </a:r>
          </a:p>
        </p:txBody>
      </p:sp>
    </p:spTree>
    <p:extLst>
      <p:ext uri="{BB962C8B-B14F-4D97-AF65-F5344CB8AC3E}">
        <p14:creationId xmlns:p14="http://schemas.microsoft.com/office/powerpoint/2010/main" val="5394349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Work Sans"/>
              </a:rPr>
              <a:t>The product provides by scrum team in this shortest period is known as a sprint.</a:t>
            </a:r>
          </a:p>
        </p:txBody>
      </p:sp>
      <p:sp>
        <p:nvSpPr>
          <p:cNvPr id="3" name="Content Placeholder 2"/>
          <p:cNvSpPr>
            <a:spLocks noGrp="1"/>
          </p:cNvSpPr>
          <p:nvPr>
            <p:ph idx="1"/>
          </p:nvPr>
        </p:nvSpPr>
        <p:spPr/>
        <p:txBody>
          <a:bodyPr>
            <a:normAutofit/>
          </a:bodyPr>
          <a:lstStyle/>
          <a:p>
            <a:pPr marL="514350" indent="-514350">
              <a:buAutoNum type="alphaLcPeriod"/>
            </a:pPr>
            <a:endParaRPr lang="en-US" sz="2400" dirty="0">
              <a:latin typeface="Work Sans"/>
            </a:endParaRPr>
          </a:p>
          <a:p>
            <a:pPr marL="514350" indent="-514350">
              <a:buAutoNum type="alphaLcPeriod"/>
            </a:pPr>
            <a:r>
              <a:rPr lang="en-US" sz="2400" dirty="0">
                <a:latin typeface="Work Sans"/>
              </a:rPr>
              <a:t>TRUE</a:t>
            </a:r>
          </a:p>
          <a:p>
            <a:pPr marL="0" indent="0">
              <a:buNone/>
            </a:pPr>
            <a:br>
              <a:rPr lang="en-US" sz="2400" dirty="0">
                <a:latin typeface="Work Sans"/>
              </a:rPr>
            </a:br>
            <a:r>
              <a:rPr lang="en-US" sz="2400" dirty="0">
                <a:latin typeface="Work Sans"/>
              </a:rPr>
              <a:t>b. FALSE</a:t>
            </a:r>
          </a:p>
          <a:p>
            <a:pPr marL="0" indent="0">
              <a:buNone/>
            </a:pPr>
            <a:br>
              <a:rPr lang="en-US" sz="2400" dirty="0">
                <a:latin typeface="Work Sans"/>
              </a:rPr>
            </a:br>
            <a:r>
              <a:rPr lang="en-US" sz="2400" dirty="0">
                <a:latin typeface="Work Sans"/>
              </a:rPr>
              <a:t>c. Can be true or false</a:t>
            </a:r>
          </a:p>
          <a:p>
            <a:pPr marL="0" indent="0">
              <a:buNone/>
            </a:pPr>
            <a:br>
              <a:rPr lang="en-US" sz="2400" dirty="0">
                <a:latin typeface="Work Sans"/>
              </a:rPr>
            </a:br>
            <a:r>
              <a:rPr lang="en-US" sz="2400" dirty="0">
                <a:latin typeface="Work Sans"/>
              </a:rPr>
              <a:t>d. Can not say</a:t>
            </a:r>
          </a:p>
        </p:txBody>
      </p:sp>
    </p:spTree>
    <p:extLst>
      <p:ext uri="{BB962C8B-B14F-4D97-AF65-F5344CB8AC3E}">
        <p14:creationId xmlns:p14="http://schemas.microsoft.com/office/powerpoint/2010/main" val="23668882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Work Sans"/>
              </a:rPr>
              <a:t>The product provides by scrum team in this shortest period is known as a sprint.</a:t>
            </a:r>
          </a:p>
        </p:txBody>
      </p:sp>
      <p:sp>
        <p:nvSpPr>
          <p:cNvPr id="3" name="Content Placeholder 2"/>
          <p:cNvSpPr>
            <a:spLocks noGrp="1"/>
          </p:cNvSpPr>
          <p:nvPr>
            <p:ph idx="1"/>
          </p:nvPr>
        </p:nvSpPr>
        <p:spPr/>
        <p:txBody>
          <a:bodyPr>
            <a:normAutofit/>
          </a:bodyPr>
          <a:lstStyle/>
          <a:p>
            <a:pPr marL="514350" indent="-514350">
              <a:buAutoNum type="alphaLcPeriod"/>
            </a:pPr>
            <a:endParaRPr lang="en-US" sz="2400" dirty="0">
              <a:solidFill>
                <a:srgbClr val="FF0000"/>
              </a:solidFill>
              <a:latin typeface="Work Sans"/>
            </a:endParaRPr>
          </a:p>
          <a:p>
            <a:pPr marL="514350" indent="-514350">
              <a:buAutoNum type="alphaLcPeriod"/>
            </a:pPr>
            <a:r>
              <a:rPr lang="en-US" sz="2400" dirty="0">
                <a:solidFill>
                  <a:srgbClr val="FF0000"/>
                </a:solidFill>
                <a:latin typeface="Work Sans"/>
              </a:rPr>
              <a:t>TRUE</a:t>
            </a:r>
          </a:p>
          <a:p>
            <a:pPr marL="0" indent="0">
              <a:buNone/>
            </a:pPr>
            <a:br>
              <a:rPr lang="en-US" sz="2400" dirty="0">
                <a:latin typeface="Work Sans"/>
              </a:rPr>
            </a:br>
            <a:r>
              <a:rPr lang="en-US" sz="2400" dirty="0">
                <a:latin typeface="Work Sans"/>
              </a:rPr>
              <a:t>b. FALSE</a:t>
            </a:r>
          </a:p>
          <a:p>
            <a:pPr marL="0" indent="0">
              <a:buNone/>
            </a:pPr>
            <a:br>
              <a:rPr lang="en-US" sz="2400" dirty="0">
                <a:latin typeface="Work Sans"/>
              </a:rPr>
            </a:br>
            <a:r>
              <a:rPr lang="en-US" sz="2400" dirty="0">
                <a:latin typeface="Work Sans"/>
              </a:rPr>
              <a:t>c. Can be true or false</a:t>
            </a:r>
          </a:p>
          <a:p>
            <a:pPr marL="0" indent="0">
              <a:buNone/>
            </a:pPr>
            <a:br>
              <a:rPr lang="en-US" sz="2400" dirty="0">
                <a:latin typeface="Work Sans"/>
              </a:rPr>
            </a:br>
            <a:r>
              <a:rPr lang="en-US" sz="2400" dirty="0">
                <a:latin typeface="Work Sans"/>
              </a:rPr>
              <a:t>d. Can not say</a:t>
            </a:r>
          </a:p>
        </p:txBody>
      </p:sp>
    </p:spTree>
    <p:extLst>
      <p:ext uri="{BB962C8B-B14F-4D97-AF65-F5344CB8AC3E}">
        <p14:creationId xmlns:p14="http://schemas.microsoft.com/office/powerpoint/2010/main" val="2276006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D699A-1ADD-5E8B-4645-07B3CDF46B8A}"/>
              </a:ext>
            </a:extLst>
          </p:cNvPr>
          <p:cNvSpPr>
            <a:spLocks noGrp="1"/>
          </p:cNvSpPr>
          <p:nvPr>
            <p:ph type="title"/>
          </p:nvPr>
        </p:nvSpPr>
        <p:spPr/>
        <p:txBody>
          <a:bodyPr>
            <a:normAutofit/>
          </a:bodyPr>
          <a:lstStyle/>
          <a:p>
            <a:r>
              <a:rPr lang="en-IN" i="0" u="none" strike="noStrike" baseline="0" dirty="0">
                <a:solidFill>
                  <a:srgbClr val="002060"/>
                </a:solidFill>
                <a:latin typeface="Work Sans"/>
              </a:rPr>
              <a:t>Design</a:t>
            </a:r>
            <a:endParaRPr lang="en-IN" sz="8800" dirty="0">
              <a:solidFill>
                <a:srgbClr val="002060"/>
              </a:solidFill>
              <a:latin typeface="Work Sans"/>
            </a:endParaRPr>
          </a:p>
        </p:txBody>
      </p:sp>
      <p:sp>
        <p:nvSpPr>
          <p:cNvPr id="3" name="Content Placeholder 2">
            <a:extLst>
              <a:ext uri="{FF2B5EF4-FFF2-40B4-BE49-F238E27FC236}">
                <a16:creationId xmlns:a16="http://schemas.microsoft.com/office/drawing/2014/main" id="{A9DE2C35-0AA8-3568-4BE3-32FA903F811B}"/>
              </a:ext>
            </a:extLst>
          </p:cNvPr>
          <p:cNvSpPr>
            <a:spLocks noGrp="1"/>
          </p:cNvSpPr>
          <p:nvPr>
            <p:ph idx="1"/>
          </p:nvPr>
        </p:nvSpPr>
        <p:spPr/>
        <p:txBody>
          <a:bodyPr>
            <a:normAutofit/>
          </a:bodyPr>
          <a:lstStyle/>
          <a:p>
            <a:pPr algn="l"/>
            <a:r>
              <a:rPr lang="en-IN" sz="2400" b="1" i="0" u="none" strike="noStrike" baseline="0" dirty="0">
                <a:solidFill>
                  <a:srgbClr val="C10000"/>
                </a:solidFill>
                <a:latin typeface="Work Sans"/>
              </a:rPr>
              <a:t>Program Design </a:t>
            </a:r>
            <a:r>
              <a:rPr lang="en-IN" sz="2400" b="1" i="0" u="none" strike="noStrike" baseline="0" dirty="0">
                <a:solidFill>
                  <a:srgbClr val="000000"/>
                </a:solidFill>
                <a:latin typeface="Work Sans"/>
              </a:rPr>
              <a:t>(</a:t>
            </a:r>
            <a:r>
              <a:rPr lang="en-IN" sz="2400" b="0" i="0" u="none" strike="noStrike" baseline="0" dirty="0">
                <a:solidFill>
                  <a:srgbClr val="0070C1"/>
                </a:solidFill>
                <a:latin typeface="Work Sans"/>
              </a:rPr>
              <a:t>UML Diagrams</a:t>
            </a:r>
            <a:r>
              <a:rPr lang="en-IN" sz="2400" b="1" i="0" u="none" strike="noStrike" baseline="0" dirty="0">
                <a:solidFill>
                  <a:srgbClr val="000000"/>
                </a:solidFill>
                <a:latin typeface="Work Sans"/>
              </a:rPr>
              <a:t>)</a:t>
            </a:r>
          </a:p>
          <a:p>
            <a:pPr lvl="1"/>
            <a:r>
              <a:rPr lang="en-US" b="0" i="0" u="none" strike="noStrike" baseline="0" dirty="0">
                <a:solidFill>
                  <a:srgbClr val="000000"/>
                </a:solidFill>
                <a:latin typeface="Work Sans"/>
              </a:rPr>
              <a:t>What programs need to be written</a:t>
            </a:r>
          </a:p>
          <a:p>
            <a:pPr lvl="1"/>
            <a:r>
              <a:rPr lang="en-US" b="0" i="0" u="none" strike="noStrike" baseline="0" dirty="0">
                <a:solidFill>
                  <a:srgbClr val="000000"/>
                </a:solidFill>
                <a:latin typeface="Work Sans"/>
              </a:rPr>
              <a:t>Exactly what each program will do</a:t>
            </a:r>
          </a:p>
          <a:p>
            <a:pPr algn="l"/>
            <a:r>
              <a:rPr lang="en-IN" sz="2400" b="1" i="0" u="none" strike="noStrike" baseline="0" dirty="0">
                <a:solidFill>
                  <a:srgbClr val="C10000"/>
                </a:solidFill>
                <a:latin typeface="Work Sans"/>
              </a:rPr>
              <a:t>User Interface Design</a:t>
            </a:r>
          </a:p>
          <a:p>
            <a:pPr lvl="1"/>
            <a:r>
              <a:rPr lang="en-US" b="0" i="0" u="none" strike="noStrike" baseline="0" dirty="0">
                <a:solidFill>
                  <a:srgbClr val="000000"/>
                </a:solidFill>
                <a:latin typeface="Work Sans"/>
              </a:rPr>
              <a:t>How users interact with system</a:t>
            </a:r>
          </a:p>
          <a:p>
            <a:pPr lvl="1"/>
            <a:r>
              <a:rPr lang="en-US" b="0" i="0" u="none" strike="noStrike" baseline="0" dirty="0">
                <a:solidFill>
                  <a:srgbClr val="000000"/>
                </a:solidFill>
                <a:latin typeface="Work Sans"/>
              </a:rPr>
              <a:t>Forms / reports used by the system</a:t>
            </a:r>
          </a:p>
          <a:p>
            <a:pPr algn="l"/>
            <a:r>
              <a:rPr lang="nn-NO" sz="2400" b="1" i="0" u="none" strike="noStrike" baseline="0" dirty="0">
                <a:solidFill>
                  <a:srgbClr val="C10000"/>
                </a:solidFill>
                <a:latin typeface="Work Sans"/>
              </a:rPr>
              <a:t>Data Design </a:t>
            </a:r>
            <a:r>
              <a:rPr lang="nn-NO" sz="2400" b="1" i="0" u="none" strike="noStrike" baseline="0" dirty="0">
                <a:solidFill>
                  <a:srgbClr val="000000"/>
                </a:solidFill>
                <a:latin typeface="Work Sans"/>
              </a:rPr>
              <a:t>(</a:t>
            </a:r>
            <a:r>
              <a:rPr lang="nn-NO" sz="2400" b="0" i="0" u="none" strike="noStrike" baseline="0" dirty="0">
                <a:solidFill>
                  <a:srgbClr val="0070C1"/>
                </a:solidFill>
                <a:latin typeface="Work Sans"/>
              </a:rPr>
              <a:t>ER Diagrams</a:t>
            </a:r>
            <a:r>
              <a:rPr lang="nn-NO" sz="2400" b="1" i="0" u="none" strike="noStrike" baseline="0" dirty="0">
                <a:solidFill>
                  <a:srgbClr val="000000"/>
                </a:solidFill>
                <a:latin typeface="Work Sans"/>
              </a:rPr>
              <a:t>)</a:t>
            </a:r>
          </a:p>
          <a:p>
            <a:pPr lvl="1"/>
            <a:r>
              <a:rPr lang="en-US" b="0" i="0" u="none" strike="noStrike" baseline="0" dirty="0">
                <a:solidFill>
                  <a:srgbClr val="000000"/>
                </a:solidFill>
                <a:latin typeface="Work Sans"/>
              </a:rPr>
              <a:t>What data is to be stored</a:t>
            </a:r>
          </a:p>
          <a:p>
            <a:pPr lvl="1"/>
            <a:r>
              <a:rPr lang="en-US" b="0" i="0" u="none" strike="noStrike" baseline="0" dirty="0">
                <a:solidFill>
                  <a:srgbClr val="000000"/>
                </a:solidFill>
                <a:latin typeface="Work Sans"/>
              </a:rPr>
              <a:t>What format the data will be in</a:t>
            </a:r>
          </a:p>
          <a:p>
            <a:pPr lvl="1"/>
            <a:r>
              <a:rPr lang="en-US" b="0" i="0" u="none" strike="noStrike" baseline="0" dirty="0">
                <a:solidFill>
                  <a:srgbClr val="000000"/>
                </a:solidFill>
                <a:latin typeface="Work Sans"/>
              </a:rPr>
              <a:t>Where the data will be stored	</a:t>
            </a:r>
            <a:r>
              <a:rPr lang="en-IN" b="0" i="0" u="none" strike="noStrike" baseline="0" dirty="0">
                <a:solidFill>
                  <a:srgbClr val="000000"/>
                </a:solidFill>
                <a:latin typeface="Work Sans"/>
              </a:rPr>
              <a:t>(</a:t>
            </a:r>
            <a:r>
              <a:rPr lang="en-IN" b="1" i="0" u="none" strike="noStrike" baseline="0" dirty="0">
                <a:solidFill>
                  <a:srgbClr val="00B150"/>
                </a:solidFill>
                <a:latin typeface="Work Sans"/>
              </a:rPr>
              <a:t>System Specification</a:t>
            </a:r>
            <a:r>
              <a:rPr lang="en-IN" b="0" i="0" u="none" strike="noStrike" baseline="0" dirty="0">
                <a:solidFill>
                  <a:srgbClr val="000000"/>
                </a:solidFill>
                <a:latin typeface="Work Sans"/>
              </a:rPr>
              <a:t>)</a:t>
            </a:r>
            <a:endParaRPr lang="en-IN" dirty="0">
              <a:latin typeface="Work Sans"/>
            </a:endParaRPr>
          </a:p>
        </p:txBody>
      </p:sp>
      <p:pic>
        <p:nvPicPr>
          <p:cNvPr id="4" name="Picture 3"/>
          <p:cNvPicPr>
            <a:picLocks noChangeAspect="1"/>
          </p:cNvPicPr>
          <p:nvPr/>
        </p:nvPicPr>
        <p:blipFill>
          <a:blip r:embed="rId2"/>
          <a:stretch>
            <a:fillRect/>
          </a:stretch>
        </p:blipFill>
        <p:spPr>
          <a:xfrm>
            <a:off x="10423270" y="6018504"/>
            <a:ext cx="1638442" cy="586791"/>
          </a:xfrm>
          <a:prstGeom prst="rect">
            <a:avLst/>
          </a:prstGeom>
        </p:spPr>
      </p:pic>
    </p:spTree>
    <p:extLst>
      <p:ext uri="{BB962C8B-B14F-4D97-AF65-F5344CB8AC3E}">
        <p14:creationId xmlns:p14="http://schemas.microsoft.com/office/powerpoint/2010/main" val="2959989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BF673-5EDD-F4E0-C5A7-A14C79FBD317}"/>
              </a:ext>
            </a:extLst>
          </p:cNvPr>
          <p:cNvSpPr>
            <a:spLocks noGrp="1"/>
          </p:cNvSpPr>
          <p:nvPr>
            <p:ph type="title"/>
          </p:nvPr>
        </p:nvSpPr>
        <p:spPr/>
        <p:txBody>
          <a:bodyPr>
            <a:normAutofit/>
          </a:bodyPr>
          <a:lstStyle/>
          <a:p>
            <a:r>
              <a:rPr lang="en-IN" i="0" u="none" strike="noStrike" baseline="0" dirty="0">
                <a:solidFill>
                  <a:srgbClr val="002060"/>
                </a:solidFill>
                <a:latin typeface="Work Sans"/>
              </a:rPr>
              <a:t>Implementation</a:t>
            </a:r>
            <a:endParaRPr lang="en-IN" sz="8800" dirty="0">
              <a:solidFill>
                <a:srgbClr val="002060"/>
              </a:solidFill>
              <a:latin typeface="Work Sans"/>
            </a:endParaRPr>
          </a:p>
        </p:txBody>
      </p:sp>
      <p:sp>
        <p:nvSpPr>
          <p:cNvPr id="3" name="Content Placeholder 2">
            <a:extLst>
              <a:ext uri="{FF2B5EF4-FFF2-40B4-BE49-F238E27FC236}">
                <a16:creationId xmlns:a16="http://schemas.microsoft.com/office/drawing/2014/main" id="{E321052B-8418-2358-5862-CBC21BCB806C}"/>
              </a:ext>
            </a:extLst>
          </p:cNvPr>
          <p:cNvSpPr>
            <a:spLocks noGrp="1"/>
          </p:cNvSpPr>
          <p:nvPr>
            <p:ph idx="1"/>
          </p:nvPr>
        </p:nvSpPr>
        <p:spPr/>
        <p:txBody>
          <a:bodyPr>
            <a:noAutofit/>
          </a:bodyPr>
          <a:lstStyle/>
          <a:p>
            <a:pPr algn="l"/>
            <a:r>
              <a:rPr lang="en-IN" sz="2400" b="0" i="0" u="none" strike="noStrike" baseline="0" dirty="0">
                <a:solidFill>
                  <a:srgbClr val="C10000"/>
                </a:solidFill>
                <a:latin typeface="Work Sans"/>
              </a:rPr>
              <a:t>Construction</a:t>
            </a:r>
          </a:p>
          <a:p>
            <a:pPr lvl="1"/>
            <a:r>
              <a:rPr lang="en-US" b="0" i="0" u="none" strike="noStrike" baseline="0" dirty="0">
                <a:solidFill>
                  <a:srgbClr val="000000"/>
                </a:solidFill>
                <a:latin typeface="Work Sans"/>
              </a:rPr>
              <a:t>New system is built and tested</a:t>
            </a:r>
          </a:p>
          <a:p>
            <a:pPr lvl="1"/>
            <a:r>
              <a:rPr lang="en-US" b="0" i="0" u="none" strike="noStrike" baseline="0" dirty="0">
                <a:solidFill>
                  <a:srgbClr val="000000"/>
                </a:solidFill>
                <a:latin typeface="Work Sans"/>
              </a:rPr>
              <a:t>Often testing is the longest part</a:t>
            </a:r>
          </a:p>
          <a:p>
            <a:pPr algn="l"/>
            <a:r>
              <a:rPr lang="en-IN" sz="2400" b="0" i="0" u="none" strike="noStrike" baseline="0" dirty="0">
                <a:solidFill>
                  <a:srgbClr val="C10000"/>
                </a:solidFill>
                <a:latin typeface="Work Sans"/>
              </a:rPr>
              <a:t>Testing</a:t>
            </a:r>
          </a:p>
          <a:p>
            <a:pPr lvl="1"/>
            <a:r>
              <a:rPr lang="en-IN" b="0" i="0" u="none" strike="noStrike" baseline="0" dirty="0">
                <a:solidFill>
                  <a:srgbClr val="000000"/>
                </a:solidFill>
                <a:latin typeface="Work Sans"/>
              </a:rPr>
              <a:t>Unit Testing</a:t>
            </a:r>
          </a:p>
          <a:p>
            <a:pPr lvl="1"/>
            <a:r>
              <a:rPr lang="en-IN" b="0" i="0" u="none" strike="noStrike" baseline="0" dirty="0">
                <a:solidFill>
                  <a:srgbClr val="000000"/>
                </a:solidFill>
                <a:latin typeface="Work Sans"/>
              </a:rPr>
              <a:t>Integration Testing</a:t>
            </a:r>
          </a:p>
          <a:p>
            <a:pPr algn="l"/>
            <a:r>
              <a:rPr lang="en-IN" sz="2400" b="0" i="0" u="none" strike="noStrike" baseline="0" dirty="0">
                <a:solidFill>
                  <a:srgbClr val="000000"/>
                </a:solidFill>
                <a:latin typeface="Work Sans"/>
              </a:rPr>
              <a:t>System Testing</a:t>
            </a:r>
          </a:p>
          <a:p>
            <a:pPr lvl="1"/>
            <a:r>
              <a:rPr lang="en-IN" b="0" i="0" u="none" strike="noStrike" baseline="0" dirty="0">
                <a:solidFill>
                  <a:srgbClr val="000000"/>
                </a:solidFill>
                <a:latin typeface="Work Sans"/>
              </a:rPr>
              <a:t>User Acceptance Test</a:t>
            </a:r>
          </a:p>
          <a:p>
            <a:pPr algn="l"/>
            <a:r>
              <a:rPr lang="en-IN" sz="2400" b="0" i="0" u="none" strike="noStrike" baseline="0" dirty="0">
                <a:solidFill>
                  <a:srgbClr val="C10000"/>
                </a:solidFill>
                <a:latin typeface="Work Sans"/>
              </a:rPr>
              <a:t>Installation</a:t>
            </a:r>
          </a:p>
          <a:p>
            <a:pPr lvl="1"/>
            <a:r>
              <a:rPr lang="en-US" b="0" i="0" u="none" strike="noStrike" baseline="0" dirty="0">
                <a:solidFill>
                  <a:srgbClr val="000000"/>
                </a:solidFill>
                <a:latin typeface="Work Sans"/>
              </a:rPr>
              <a:t>Old system is turned off</a:t>
            </a:r>
          </a:p>
          <a:p>
            <a:pPr lvl="1"/>
            <a:r>
              <a:rPr lang="en-US" b="0" i="0" u="none" strike="noStrike" baseline="0" dirty="0">
                <a:solidFill>
                  <a:srgbClr val="000000"/>
                </a:solidFill>
                <a:latin typeface="Work Sans"/>
              </a:rPr>
              <a:t>New system is turned on</a:t>
            </a:r>
            <a:endParaRPr lang="en-IN" dirty="0">
              <a:latin typeface="Work Sans"/>
            </a:endParaRPr>
          </a:p>
        </p:txBody>
      </p:sp>
      <p:pic>
        <p:nvPicPr>
          <p:cNvPr id="4" name="Picture 3"/>
          <p:cNvPicPr>
            <a:picLocks noChangeAspect="1"/>
          </p:cNvPicPr>
          <p:nvPr/>
        </p:nvPicPr>
        <p:blipFill>
          <a:blip r:embed="rId2"/>
          <a:stretch>
            <a:fillRect/>
          </a:stretch>
        </p:blipFill>
        <p:spPr>
          <a:xfrm>
            <a:off x="10460216" y="6176963"/>
            <a:ext cx="1638442" cy="586791"/>
          </a:xfrm>
          <a:prstGeom prst="rect">
            <a:avLst/>
          </a:prstGeom>
        </p:spPr>
      </p:pic>
    </p:spTree>
    <p:extLst>
      <p:ext uri="{BB962C8B-B14F-4D97-AF65-F5344CB8AC3E}">
        <p14:creationId xmlns:p14="http://schemas.microsoft.com/office/powerpoint/2010/main" val="2860070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35804-D3EC-932D-A759-A9289D2E2345}"/>
              </a:ext>
            </a:extLst>
          </p:cNvPr>
          <p:cNvSpPr>
            <a:spLocks noGrp="1"/>
          </p:cNvSpPr>
          <p:nvPr>
            <p:ph type="title"/>
          </p:nvPr>
        </p:nvSpPr>
        <p:spPr/>
        <p:txBody>
          <a:bodyPr>
            <a:normAutofit/>
          </a:bodyPr>
          <a:lstStyle/>
          <a:p>
            <a:r>
              <a:rPr lang="en-IN" i="0" u="none" strike="noStrike" baseline="0" dirty="0">
                <a:solidFill>
                  <a:srgbClr val="002060"/>
                </a:solidFill>
                <a:latin typeface="Work Sans"/>
              </a:rPr>
              <a:t>Processes and Deliverables</a:t>
            </a:r>
            <a:endParaRPr lang="en-IN" sz="8800" dirty="0">
              <a:solidFill>
                <a:srgbClr val="002060"/>
              </a:solidFill>
              <a:latin typeface="Work Sans"/>
            </a:endParaRPr>
          </a:p>
        </p:txBody>
      </p:sp>
      <p:pic>
        <p:nvPicPr>
          <p:cNvPr id="5" name="Content Placeholder 4">
            <a:extLst>
              <a:ext uri="{FF2B5EF4-FFF2-40B4-BE49-F238E27FC236}">
                <a16:creationId xmlns:a16="http://schemas.microsoft.com/office/drawing/2014/main" id="{F87E8418-D8C4-D5CD-972C-548A8F01E21E}"/>
              </a:ext>
            </a:extLst>
          </p:cNvPr>
          <p:cNvPicPr>
            <a:picLocks noGrp="1" noChangeAspect="1"/>
          </p:cNvPicPr>
          <p:nvPr>
            <p:ph idx="1"/>
          </p:nvPr>
        </p:nvPicPr>
        <p:blipFill>
          <a:blip r:embed="rId2"/>
          <a:stretch>
            <a:fillRect/>
          </a:stretch>
        </p:blipFill>
        <p:spPr>
          <a:xfrm>
            <a:off x="3006566" y="1994591"/>
            <a:ext cx="6178868" cy="4013406"/>
          </a:xfrm>
        </p:spPr>
      </p:pic>
      <p:pic>
        <p:nvPicPr>
          <p:cNvPr id="4" name="Picture 3"/>
          <p:cNvPicPr>
            <a:picLocks noChangeAspect="1"/>
          </p:cNvPicPr>
          <p:nvPr/>
        </p:nvPicPr>
        <p:blipFill>
          <a:blip r:embed="rId3"/>
          <a:stretch>
            <a:fillRect/>
          </a:stretch>
        </p:blipFill>
        <p:spPr>
          <a:xfrm>
            <a:off x="10303198" y="6163039"/>
            <a:ext cx="1638442" cy="586791"/>
          </a:xfrm>
          <a:prstGeom prst="rect">
            <a:avLst/>
          </a:prstGeom>
        </p:spPr>
      </p:pic>
    </p:spTree>
    <p:extLst>
      <p:ext uri="{BB962C8B-B14F-4D97-AF65-F5344CB8AC3E}">
        <p14:creationId xmlns:p14="http://schemas.microsoft.com/office/powerpoint/2010/main" val="2522354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2044</TotalTime>
  <Words>2352</Words>
  <Application>Microsoft Office PowerPoint</Application>
  <PresentationFormat>Widescreen</PresentationFormat>
  <Paragraphs>330</Paragraphs>
  <Slides>62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Calibri</vt:lpstr>
      <vt:lpstr>Calibri Light</vt:lpstr>
      <vt:lpstr>Calibri,Bold</vt:lpstr>
      <vt:lpstr>Wok</vt:lpstr>
      <vt:lpstr>Work Sans</vt:lpstr>
      <vt:lpstr>Office Theme</vt:lpstr>
      <vt:lpstr>Agile, Kanban and SAFe </vt:lpstr>
      <vt:lpstr>Systems Development Life Cycle (SDLC)</vt:lpstr>
      <vt:lpstr>PowerPoint Presentation</vt:lpstr>
      <vt:lpstr>Project Phases</vt:lpstr>
      <vt:lpstr>Planning </vt:lpstr>
      <vt:lpstr>Analysis</vt:lpstr>
      <vt:lpstr>Design</vt:lpstr>
      <vt:lpstr>Implementation</vt:lpstr>
      <vt:lpstr>Processes and Deliverables</vt:lpstr>
      <vt:lpstr>PowerPoint Presentation</vt:lpstr>
      <vt:lpstr>PowerPoint Presentation</vt:lpstr>
      <vt:lpstr>Waterfall development </vt:lpstr>
      <vt:lpstr>Waterfall Development (contd…)</vt:lpstr>
      <vt:lpstr>But...</vt:lpstr>
      <vt:lpstr>Agile </vt:lpstr>
      <vt:lpstr>What is agile </vt:lpstr>
      <vt:lpstr>How does it work?</vt:lpstr>
      <vt:lpstr>Cont...</vt:lpstr>
      <vt:lpstr>Why Use Agile Methods</vt:lpstr>
      <vt:lpstr>Advantages of Agile model:</vt:lpstr>
      <vt:lpstr>Disadvantages of Agile model:</vt:lpstr>
      <vt:lpstr>WATERFALL vs AGILE</vt:lpstr>
      <vt:lpstr>AGILE MANIFESTO</vt:lpstr>
      <vt:lpstr>Agile Methodologies</vt:lpstr>
      <vt:lpstr>Scrum </vt:lpstr>
      <vt:lpstr>Scrum</vt:lpstr>
      <vt:lpstr>PowerPoint Presentation</vt:lpstr>
      <vt:lpstr>SCRUM ELEMENTS-ROLES</vt:lpstr>
      <vt:lpstr>Product Owner</vt:lpstr>
      <vt:lpstr>ScrumMaster</vt:lpstr>
      <vt:lpstr>Scrum Development Team</vt:lpstr>
      <vt:lpstr>Things we do in Scrum</vt:lpstr>
      <vt:lpstr>THE PROCESS</vt:lpstr>
      <vt:lpstr>PROCESS</vt:lpstr>
      <vt:lpstr>SPRINT</vt:lpstr>
      <vt:lpstr>Sprint Planning Meeting</vt:lpstr>
      <vt:lpstr>SPRINT PLANNING</vt:lpstr>
      <vt:lpstr>Parts of Sprint Planning Meeting</vt:lpstr>
      <vt:lpstr>Difference between Product Backlog &amp; Sprint Backlog</vt:lpstr>
      <vt:lpstr>Pre-Project/Kick-off Meeting</vt:lpstr>
      <vt:lpstr>DAILY SCRUM</vt:lpstr>
      <vt:lpstr>SPRINT REVIEW MEETING</vt:lpstr>
      <vt:lpstr>SCRUM ARTIFACTS</vt:lpstr>
      <vt:lpstr>Product Backlog</vt:lpstr>
      <vt:lpstr>Sprint Backlog</vt:lpstr>
      <vt:lpstr>Burn down Charts</vt:lpstr>
      <vt:lpstr>Scrum top tools </vt:lpstr>
      <vt:lpstr>PowerPoint Presentation</vt:lpstr>
      <vt:lpstr>Select the option that suits the Manifesto for Agile Software Development</vt:lpstr>
      <vt:lpstr>Select the option that suits the Manifesto for Agile Software Development</vt:lpstr>
      <vt:lpstr>Agile Software Development is based on</vt:lpstr>
      <vt:lpstr>Agile Software Development is based on</vt:lpstr>
      <vt:lpstr>Agile has ________ manifesto.</vt:lpstr>
      <vt:lpstr>Agile has ________ manifesto.</vt:lpstr>
      <vt:lpstr>Agility is defined as the ability of a project team to respond rapidly to a change.</vt:lpstr>
      <vt:lpstr>Agility is defined as the ability of a project team to respond rapidly to a change.</vt:lpstr>
      <vt:lpstr>Which of the following does not apply to agility to a software process?</vt:lpstr>
      <vt:lpstr>Which of the following does not apply to agility to a software process?</vt:lpstr>
      <vt:lpstr>In agile development it is more important to build software that meets the customers’ needs today than worry about features that might be needed in the future.</vt:lpstr>
      <vt:lpstr>In agile development it is more important to build software that meets the customers’ needs today than worry about features that might be needed in the future.</vt:lpstr>
      <vt:lpstr>The product provides by scrum team in this shortest period is known as a sprint.</vt:lpstr>
      <vt:lpstr>The product provides by scrum team in this shortest period is known as a sprint.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dc:title>
  <dc:creator>Akash Kale</dc:creator>
  <cp:lastModifiedBy>Akash Kale</cp:lastModifiedBy>
  <cp:revision>247</cp:revision>
  <dcterms:created xsi:type="dcterms:W3CDTF">2023-05-19T15:05:20Z</dcterms:created>
  <dcterms:modified xsi:type="dcterms:W3CDTF">2023-11-22T04:42:43Z</dcterms:modified>
</cp:coreProperties>
</file>