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5"/>
  </p:notesMasterIdLst>
  <p:sldIdLst>
    <p:sldId id="256" r:id="rId2"/>
    <p:sldId id="482" r:id="rId3"/>
    <p:sldId id="257" r:id="rId4"/>
    <p:sldId id="461" r:id="rId5"/>
    <p:sldId id="259" r:id="rId6"/>
    <p:sldId id="258" r:id="rId7"/>
    <p:sldId id="462" r:id="rId8"/>
    <p:sldId id="260" r:id="rId9"/>
    <p:sldId id="261" r:id="rId10"/>
    <p:sldId id="262" r:id="rId11"/>
    <p:sldId id="263"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479" r:id="rId25"/>
    <p:sldId id="264" r:id="rId26"/>
    <p:sldId id="475" r:id="rId27"/>
    <p:sldId id="265" r:id="rId28"/>
    <p:sldId id="266" r:id="rId29"/>
    <p:sldId id="267" r:id="rId30"/>
    <p:sldId id="268" r:id="rId31"/>
    <p:sldId id="269" r:id="rId32"/>
    <p:sldId id="476" r:id="rId33"/>
    <p:sldId id="316" r:id="rId34"/>
    <p:sldId id="270" r:id="rId35"/>
    <p:sldId id="271" r:id="rId36"/>
    <p:sldId id="317" r:id="rId37"/>
    <p:sldId id="272" r:id="rId38"/>
    <p:sldId id="319" r:id="rId39"/>
    <p:sldId id="320" r:id="rId40"/>
    <p:sldId id="321" r:id="rId41"/>
    <p:sldId id="322" r:id="rId42"/>
    <p:sldId id="323" r:id="rId43"/>
    <p:sldId id="324" r:id="rId44"/>
    <p:sldId id="273" r:id="rId45"/>
    <p:sldId id="274" r:id="rId46"/>
    <p:sldId id="275" r:id="rId47"/>
    <p:sldId id="328" r:id="rId48"/>
    <p:sldId id="327" r:id="rId49"/>
    <p:sldId id="329" r:id="rId50"/>
    <p:sldId id="330" r:id="rId51"/>
    <p:sldId id="477" r:id="rId52"/>
    <p:sldId id="480" r:id="rId53"/>
    <p:sldId id="291" r:id="rId54"/>
    <p:sldId id="292" r:id="rId55"/>
    <p:sldId id="293" r:id="rId56"/>
    <p:sldId id="341" r:id="rId57"/>
    <p:sldId id="342" r:id="rId58"/>
    <p:sldId id="343" r:id="rId59"/>
    <p:sldId id="344" r:id="rId60"/>
    <p:sldId id="346" r:id="rId61"/>
    <p:sldId id="345" r:id="rId62"/>
    <p:sldId id="481" r:id="rId63"/>
    <p:sldId id="483" r:id="rId64"/>
    <p:sldId id="484" r:id="rId65"/>
    <p:sldId id="485" r:id="rId66"/>
    <p:sldId id="486" r:id="rId67"/>
    <p:sldId id="487" r:id="rId68"/>
    <p:sldId id="488" r:id="rId69"/>
    <p:sldId id="489" r:id="rId70"/>
    <p:sldId id="493" r:id="rId71"/>
    <p:sldId id="494" r:id="rId72"/>
    <p:sldId id="491" r:id="rId73"/>
    <p:sldId id="492" r:id="rId74"/>
    <p:sldId id="495" r:id="rId75"/>
    <p:sldId id="496" r:id="rId76"/>
    <p:sldId id="497" r:id="rId77"/>
    <p:sldId id="498" r:id="rId78"/>
    <p:sldId id="499" r:id="rId79"/>
    <p:sldId id="500" r:id="rId80"/>
    <p:sldId id="501" r:id="rId81"/>
    <p:sldId id="502" r:id="rId82"/>
    <p:sldId id="503" r:id="rId83"/>
    <p:sldId id="504" r:id="rId84"/>
    <p:sldId id="505" r:id="rId85"/>
    <p:sldId id="506" r:id="rId86"/>
    <p:sldId id="507" r:id="rId87"/>
    <p:sldId id="508" r:id="rId88"/>
    <p:sldId id="517" r:id="rId89"/>
    <p:sldId id="510" r:id="rId90"/>
    <p:sldId id="511" r:id="rId91"/>
    <p:sldId id="512" r:id="rId92"/>
    <p:sldId id="513" r:id="rId93"/>
    <p:sldId id="514" r:id="rId94"/>
    <p:sldId id="515" r:id="rId95"/>
    <p:sldId id="518" r:id="rId96"/>
    <p:sldId id="526" r:id="rId97"/>
    <p:sldId id="294" r:id="rId98"/>
    <p:sldId id="347" r:id="rId99"/>
    <p:sldId id="295" r:id="rId100"/>
    <p:sldId id="296" r:id="rId101"/>
    <p:sldId id="297" r:id="rId102"/>
    <p:sldId id="298" r:id="rId103"/>
    <p:sldId id="349" r:id="rId104"/>
    <p:sldId id="348" r:id="rId105"/>
    <p:sldId id="509" r:id="rId106"/>
    <p:sldId id="303" r:id="rId107"/>
    <p:sldId id="361" r:id="rId108"/>
    <p:sldId id="304" r:id="rId109"/>
    <p:sldId id="305" r:id="rId110"/>
    <p:sldId id="306" r:id="rId111"/>
    <p:sldId id="307" r:id="rId112"/>
    <p:sldId id="308" r:id="rId113"/>
    <p:sldId id="309" r:id="rId114"/>
    <p:sldId id="362" r:id="rId115"/>
    <p:sldId id="310" r:id="rId116"/>
    <p:sldId id="311" r:id="rId117"/>
    <p:sldId id="312" r:id="rId118"/>
    <p:sldId id="313" r:id="rId119"/>
    <p:sldId id="314" r:id="rId120"/>
    <p:sldId id="315" r:id="rId121"/>
    <p:sldId id="375" r:id="rId122"/>
    <p:sldId id="516" r:id="rId123"/>
    <p:sldId id="519" r:id="rId124"/>
    <p:sldId id="520" r:id="rId125"/>
    <p:sldId id="521" r:id="rId126"/>
    <p:sldId id="522" r:id="rId127"/>
    <p:sldId id="523" r:id="rId128"/>
    <p:sldId id="524" r:id="rId129"/>
    <p:sldId id="525" r:id="rId130"/>
    <p:sldId id="338" r:id="rId131"/>
    <p:sldId id="339" r:id="rId132"/>
    <p:sldId id="365" r:id="rId133"/>
    <p:sldId id="367" r:id="rId134"/>
    <p:sldId id="368" r:id="rId135"/>
    <p:sldId id="369" r:id="rId136"/>
    <p:sldId id="371" r:id="rId137"/>
    <p:sldId id="372" r:id="rId138"/>
    <p:sldId id="373" r:id="rId139"/>
    <p:sldId id="374" r:id="rId140"/>
    <p:sldId id="353" r:id="rId141"/>
    <p:sldId id="354" r:id="rId142"/>
    <p:sldId id="355" r:id="rId143"/>
    <p:sldId id="460" r:id="rId144"/>
    <p:sldId id="527" r:id="rId145"/>
    <p:sldId id="528" r:id="rId146"/>
    <p:sldId id="529" r:id="rId147"/>
    <p:sldId id="530" r:id="rId148"/>
    <p:sldId id="531" r:id="rId149"/>
    <p:sldId id="532" r:id="rId150"/>
    <p:sldId id="533" r:id="rId151"/>
    <p:sldId id="534" r:id="rId152"/>
    <p:sldId id="535" r:id="rId153"/>
    <p:sldId id="582" r:id="rId154"/>
    <p:sldId id="583" r:id="rId155"/>
    <p:sldId id="536" r:id="rId156"/>
    <p:sldId id="537" r:id="rId157"/>
    <p:sldId id="538" r:id="rId158"/>
    <p:sldId id="539" r:id="rId159"/>
    <p:sldId id="540" r:id="rId160"/>
    <p:sldId id="541" r:id="rId161"/>
    <p:sldId id="542" r:id="rId162"/>
    <p:sldId id="543" r:id="rId163"/>
    <p:sldId id="544" r:id="rId164"/>
    <p:sldId id="545" r:id="rId165"/>
    <p:sldId id="546" r:id="rId166"/>
    <p:sldId id="547" r:id="rId167"/>
    <p:sldId id="548" r:id="rId168"/>
    <p:sldId id="549" r:id="rId169"/>
    <p:sldId id="550" r:id="rId170"/>
    <p:sldId id="551" r:id="rId171"/>
    <p:sldId id="552" r:id="rId172"/>
    <p:sldId id="553" r:id="rId173"/>
    <p:sldId id="556" r:id="rId174"/>
    <p:sldId id="557" r:id="rId175"/>
    <p:sldId id="558" r:id="rId176"/>
    <p:sldId id="559" r:id="rId177"/>
    <p:sldId id="560" r:id="rId178"/>
    <p:sldId id="561" r:id="rId179"/>
    <p:sldId id="562" r:id="rId180"/>
    <p:sldId id="563" r:id="rId181"/>
    <p:sldId id="564" r:id="rId182"/>
    <p:sldId id="580" r:id="rId183"/>
    <p:sldId id="581" r:id="rId184"/>
    <p:sldId id="565" r:id="rId185"/>
    <p:sldId id="566" r:id="rId186"/>
    <p:sldId id="584" r:id="rId187"/>
    <p:sldId id="585" r:id="rId188"/>
    <p:sldId id="586" r:id="rId189"/>
    <p:sldId id="587" r:id="rId190"/>
    <p:sldId id="588" r:id="rId191"/>
    <p:sldId id="569" r:id="rId192"/>
    <p:sldId id="570" r:id="rId193"/>
    <p:sldId id="571" r:id="rId194"/>
    <p:sldId id="572" r:id="rId195"/>
    <p:sldId id="573" r:id="rId196"/>
    <p:sldId id="574" r:id="rId197"/>
    <p:sldId id="575" r:id="rId198"/>
    <p:sldId id="576" r:id="rId199"/>
    <p:sldId id="577" r:id="rId200"/>
    <p:sldId id="578" r:id="rId201"/>
    <p:sldId id="579" r:id="rId202"/>
    <p:sldId id="364" r:id="rId203"/>
    <p:sldId id="447" r:id="rId2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250" autoAdjust="0"/>
    <p:restoredTop sz="94660"/>
  </p:normalViewPr>
  <p:slideViewPr>
    <p:cSldViewPr>
      <p:cViewPr>
        <p:scale>
          <a:sx n="70" d="100"/>
          <a:sy n="70" d="100"/>
        </p:scale>
        <p:origin x="190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661FEB-BFAE-4B20-9DFE-900EE9A4A1DD}" type="datetimeFigureOut">
              <a:rPr lang="en-IN" smtClean="0"/>
              <a:pPr/>
              <a:t>26-09-2020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2364B0-5074-4F62-8481-D73DFD7CDEDE}" type="slidenum">
              <a:rPr lang="en-IN" smtClean="0"/>
              <a:pPr/>
              <a:t>‹#›</a:t>
            </a:fld>
            <a:endParaRPr lang="en-IN"/>
          </a:p>
        </p:txBody>
      </p:sp>
    </p:spTree>
    <p:extLst>
      <p:ext uri="{BB962C8B-B14F-4D97-AF65-F5344CB8AC3E}">
        <p14:creationId xmlns:p14="http://schemas.microsoft.com/office/powerpoint/2010/main" val="353345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17</a:t>
            </a:fld>
            <a:endParaRPr lang="en-IN"/>
          </a:p>
        </p:txBody>
      </p:sp>
    </p:spTree>
    <p:extLst>
      <p:ext uri="{BB962C8B-B14F-4D97-AF65-F5344CB8AC3E}">
        <p14:creationId xmlns:p14="http://schemas.microsoft.com/office/powerpoint/2010/main" val="120109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112</a:t>
            </a:fld>
            <a:endParaRPr lang="en-IN"/>
          </a:p>
        </p:txBody>
      </p:sp>
    </p:spTree>
    <p:extLst>
      <p:ext uri="{BB962C8B-B14F-4D97-AF65-F5344CB8AC3E}">
        <p14:creationId xmlns:p14="http://schemas.microsoft.com/office/powerpoint/2010/main" val="1987288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114</a:t>
            </a:fld>
            <a:endParaRPr lang="en-IN"/>
          </a:p>
        </p:txBody>
      </p:sp>
    </p:spTree>
    <p:extLst>
      <p:ext uri="{BB962C8B-B14F-4D97-AF65-F5344CB8AC3E}">
        <p14:creationId xmlns:p14="http://schemas.microsoft.com/office/powerpoint/2010/main" val="327575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115</a:t>
            </a:fld>
            <a:endParaRPr lang="en-IN"/>
          </a:p>
        </p:txBody>
      </p:sp>
    </p:spTree>
    <p:extLst>
      <p:ext uri="{BB962C8B-B14F-4D97-AF65-F5344CB8AC3E}">
        <p14:creationId xmlns:p14="http://schemas.microsoft.com/office/powerpoint/2010/main" val="2240637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131</a:t>
            </a:fld>
            <a:endParaRPr lang="en-IN"/>
          </a:p>
        </p:txBody>
      </p:sp>
    </p:spTree>
    <p:extLst>
      <p:ext uri="{BB962C8B-B14F-4D97-AF65-F5344CB8AC3E}">
        <p14:creationId xmlns:p14="http://schemas.microsoft.com/office/powerpoint/2010/main" val="2446204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135</a:t>
            </a:fld>
            <a:endParaRPr lang="en-IN"/>
          </a:p>
        </p:txBody>
      </p:sp>
    </p:spTree>
    <p:extLst>
      <p:ext uri="{BB962C8B-B14F-4D97-AF65-F5344CB8AC3E}">
        <p14:creationId xmlns:p14="http://schemas.microsoft.com/office/powerpoint/2010/main" val="4117791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137</a:t>
            </a:fld>
            <a:endParaRPr lang="en-IN"/>
          </a:p>
        </p:txBody>
      </p:sp>
    </p:spTree>
    <p:extLst>
      <p:ext uri="{BB962C8B-B14F-4D97-AF65-F5344CB8AC3E}">
        <p14:creationId xmlns:p14="http://schemas.microsoft.com/office/powerpoint/2010/main" val="220122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138</a:t>
            </a:fld>
            <a:endParaRPr lang="en-IN"/>
          </a:p>
        </p:txBody>
      </p:sp>
    </p:spTree>
    <p:extLst>
      <p:ext uri="{BB962C8B-B14F-4D97-AF65-F5344CB8AC3E}">
        <p14:creationId xmlns:p14="http://schemas.microsoft.com/office/powerpoint/2010/main" val="2632335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21070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38777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19</a:t>
            </a:fld>
            <a:endParaRPr lang="en-IN"/>
          </a:p>
        </p:txBody>
      </p:sp>
    </p:spTree>
    <p:extLst>
      <p:ext uri="{BB962C8B-B14F-4D97-AF65-F5344CB8AC3E}">
        <p14:creationId xmlns:p14="http://schemas.microsoft.com/office/powerpoint/2010/main" val="254155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a:solidFill>
              <a:srgbClr val="000000"/>
            </a:solidFill>
          </a:ln>
        </p:spPr>
      </p:sp>
      <p:sp>
        <p:nvSpPr>
          <p:cNvPr id="103427" name="Notes Placeholder 2"/>
          <p:cNvSpPr>
            <a:spLocks noGrp="1"/>
          </p:cNvSpPr>
          <p:nvPr>
            <p:ph type="body" idx="1"/>
          </p:nvPr>
        </p:nvSpPr>
        <p:spPr>
          <a:noFill/>
        </p:spPr>
        <p:txBody>
          <a:bodyPr anchor="t"/>
          <a:lstStyle/>
          <a:p>
            <a:pPr eaLnBrk="1" hangingPunct="1">
              <a:spcBef>
                <a:spcPct val="0"/>
              </a:spcBef>
            </a:pPr>
            <a:r>
              <a:rPr lang="en-US" smtClean="0">
                <a:latin typeface="Arial" charset="0"/>
              </a:rPr>
              <a:t>Thread based servers like Apache server will serve each web request as individual threads which doesn’t fit well for concurrent connections.</a:t>
            </a:r>
          </a:p>
        </p:txBody>
      </p:sp>
      <p:sp>
        <p:nvSpPr>
          <p:cNvPr id="103428" name="Slide Number Placeholder 3"/>
          <p:cNvSpPr>
            <a:spLocks noGrp="1"/>
          </p:cNvSpPr>
          <p:nvPr>
            <p:ph type="sldNum" sz="quarter" idx="5"/>
          </p:nvPr>
        </p:nvSpPr>
        <p:spPr>
          <a:noFill/>
          <a:ln>
            <a:miter lim="800000"/>
            <a:headEnd/>
            <a:tailEnd/>
          </a:ln>
        </p:spPr>
        <p:txBody>
          <a:bodyPr/>
          <a:lstStyle/>
          <a:p>
            <a:fld id="{25A613A2-F8C7-4C8D-BC84-9C1DECDB408B}" type="slidenum">
              <a:rPr lang="en-US" smtClean="0"/>
              <a:pPr/>
              <a:t>28</a:t>
            </a:fld>
            <a:endParaRPr lang="en-US" smtClean="0"/>
          </a:p>
        </p:txBody>
      </p:sp>
    </p:spTree>
    <p:extLst>
      <p:ext uri="{BB962C8B-B14F-4D97-AF65-F5344CB8AC3E}">
        <p14:creationId xmlns:p14="http://schemas.microsoft.com/office/powerpoint/2010/main" val="4233094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57</a:t>
            </a:fld>
            <a:endParaRPr lang="en-IN"/>
          </a:p>
        </p:txBody>
      </p:sp>
    </p:spTree>
    <p:extLst>
      <p:ext uri="{BB962C8B-B14F-4D97-AF65-F5344CB8AC3E}">
        <p14:creationId xmlns:p14="http://schemas.microsoft.com/office/powerpoint/2010/main" val="3799371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58</a:t>
            </a:fld>
            <a:endParaRPr lang="en-IN"/>
          </a:p>
        </p:txBody>
      </p:sp>
    </p:spTree>
    <p:extLst>
      <p:ext uri="{BB962C8B-B14F-4D97-AF65-F5344CB8AC3E}">
        <p14:creationId xmlns:p14="http://schemas.microsoft.com/office/powerpoint/2010/main" val="1720596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60</a:t>
            </a:fld>
            <a:endParaRPr lang="en-IN"/>
          </a:p>
        </p:txBody>
      </p:sp>
    </p:spTree>
    <p:extLst>
      <p:ext uri="{BB962C8B-B14F-4D97-AF65-F5344CB8AC3E}">
        <p14:creationId xmlns:p14="http://schemas.microsoft.com/office/powerpoint/2010/main" val="2434650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97</a:t>
            </a:fld>
            <a:endParaRPr lang="en-IN"/>
          </a:p>
        </p:txBody>
      </p:sp>
    </p:spTree>
    <p:extLst>
      <p:ext uri="{BB962C8B-B14F-4D97-AF65-F5344CB8AC3E}">
        <p14:creationId xmlns:p14="http://schemas.microsoft.com/office/powerpoint/2010/main" val="596085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101</a:t>
            </a:fld>
            <a:endParaRPr lang="en-IN"/>
          </a:p>
        </p:txBody>
      </p:sp>
    </p:spTree>
    <p:extLst>
      <p:ext uri="{BB962C8B-B14F-4D97-AF65-F5344CB8AC3E}">
        <p14:creationId xmlns:p14="http://schemas.microsoft.com/office/powerpoint/2010/main" val="1379928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D2364B0-5074-4F62-8481-D73DFD7CDEDE}" type="slidenum">
              <a:rPr lang="en-IN" smtClean="0"/>
              <a:pPr/>
              <a:t>108</a:t>
            </a:fld>
            <a:endParaRPr lang="en-IN"/>
          </a:p>
        </p:txBody>
      </p:sp>
    </p:spTree>
    <p:extLst>
      <p:ext uri="{BB962C8B-B14F-4D97-AF65-F5344CB8AC3E}">
        <p14:creationId xmlns:p14="http://schemas.microsoft.com/office/powerpoint/2010/main" val="2659703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9/26/2020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9/26/2020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hyperlink" Target="https://en.wikipedia.org/wiki/Object_(computer_science)" TargetMode="External"/><Relationship Id="rId2" Type="http://schemas.openxmlformats.org/officeDocument/2006/relationships/hyperlink" Target="https://en.wikipedia.org/wiki/Design_pattern_(computer_science)" TargetMode="External"/><Relationship Id="rId1" Type="http://schemas.openxmlformats.org/officeDocument/2006/relationships/slideLayout" Target="../slideLayouts/slideLayout2.xml"/><Relationship Id="rId5" Type="http://schemas.openxmlformats.org/officeDocument/2006/relationships/hyperlink" Target="https://en.wikipedia.org/wiki/Event_handling" TargetMode="External"/><Relationship Id="rId4" Type="http://schemas.openxmlformats.org/officeDocument/2006/relationships/hyperlink" Target="https://en.wikipedia.org/wiki/Method_(computer_science)" TargetMode="Externa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hyperlink" Target="https://github.com/angular/angular-cli/wiki/build" TargetMode="Externa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hyperlink" Target="https://universal.angular.io/" TargetMode="External"/><Relationship Id="rId2" Type="http://schemas.openxmlformats.org/officeDocument/2006/relationships/hyperlink" Target="https://angular.io/guide/lazy-loading-ngmodules" TargetMode="Externa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By : </a:t>
            </a:r>
            <a:r>
              <a:rPr lang="en-IN" dirty="0" err="1" smtClean="0"/>
              <a:t>Akash</a:t>
            </a:r>
            <a:r>
              <a:rPr lang="en-IN" smtClean="0"/>
              <a:t> Kale </a:t>
            </a:r>
            <a:endParaRPr lang="en-IN"/>
          </a:p>
        </p:txBody>
      </p:sp>
      <p:sp>
        <p:nvSpPr>
          <p:cNvPr id="2" name="Title 1"/>
          <p:cNvSpPr>
            <a:spLocks noGrp="1"/>
          </p:cNvSpPr>
          <p:nvPr>
            <p:ph type="ctrTitle"/>
          </p:nvPr>
        </p:nvSpPr>
        <p:spPr/>
        <p:txBody>
          <a:bodyPr/>
          <a:lstStyle/>
          <a:p>
            <a:r>
              <a:rPr lang="en-IN" dirty="0" smtClean="0"/>
              <a:t>Angular </a:t>
            </a:r>
            <a:r>
              <a:rPr lang="en-IN" dirty="0"/>
              <a:t>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Pre-requisites for Angular 9</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HTML/HTML5</a:t>
            </a:r>
          </a:p>
          <a:p>
            <a:r>
              <a:rPr lang="en-IN" dirty="0" smtClean="0"/>
              <a:t>CSS/CSS3</a:t>
            </a:r>
          </a:p>
          <a:p>
            <a:r>
              <a:rPr lang="en-IN" dirty="0" smtClean="0"/>
              <a:t>JavaScript </a:t>
            </a:r>
          </a:p>
          <a:p>
            <a:r>
              <a:rPr lang="en-IN" dirty="0" smtClean="0"/>
              <a:t>TypeScript </a:t>
            </a:r>
          </a:p>
          <a:p>
            <a:r>
              <a:rPr lang="en-IN" dirty="0" smtClean="0"/>
              <a:t>Web Technologies (Servlet/JSP, PHP, ASP.net – Optional)</a:t>
            </a:r>
          </a:p>
          <a:p>
            <a:endParaRPr lang="en-IN"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Structure directives </a:t>
            </a:r>
            <a:endParaRPr lang="en-IN" dirty="0"/>
          </a:p>
        </p:txBody>
      </p:sp>
      <p:sp>
        <p:nvSpPr>
          <p:cNvPr id="3" name="Content Placeholder 2"/>
          <p:cNvSpPr>
            <a:spLocks noGrp="1"/>
          </p:cNvSpPr>
          <p:nvPr>
            <p:ph sz="quarter" idx="1"/>
          </p:nvPr>
        </p:nvSpPr>
        <p:spPr/>
        <p:txBody>
          <a:bodyPr>
            <a:normAutofit/>
          </a:bodyPr>
          <a:lstStyle/>
          <a:p>
            <a:r>
              <a:rPr lang="en-IN" sz="3200" dirty="0" smtClean="0"/>
              <a:t>Structural directives are responsible for HTML layout. </a:t>
            </a:r>
          </a:p>
          <a:p>
            <a:r>
              <a:rPr lang="en-IN" sz="3200" dirty="0" smtClean="0"/>
              <a:t>They shape or reshape the DOM's structure, typically by adding, removing or manipulating elements.</a:t>
            </a:r>
          </a:p>
          <a:p>
            <a:r>
              <a:rPr lang="en-IN" sz="3200" dirty="0" smtClean="0"/>
              <a:t>An asterisk (*) precedes the directive attribute names. </a:t>
            </a:r>
            <a:endParaRPr lang="en-IN" sz="32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Built – in structural directive </a:t>
            </a:r>
            <a:endParaRPr lang="en-IN" dirty="0"/>
          </a:p>
        </p:txBody>
      </p:sp>
      <p:sp>
        <p:nvSpPr>
          <p:cNvPr id="3" name="Content Placeholder 2"/>
          <p:cNvSpPr>
            <a:spLocks noGrp="1"/>
          </p:cNvSpPr>
          <p:nvPr>
            <p:ph sz="quarter" idx="1"/>
          </p:nvPr>
        </p:nvSpPr>
        <p:spPr/>
        <p:txBody>
          <a:bodyPr>
            <a:normAutofit/>
          </a:bodyPr>
          <a:lstStyle/>
          <a:p>
            <a:r>
              <a:rPr lang="en-IN" sz="3200" dirty="0" smtClean="0"/>
              <a:t>Three of the common, built-in structural directives </a:t>
            </a:r>
          </a:p>
          <a:p>
            <a:pPr lvl="1"/>
            <a:r>
              <a:rPr lang="en-IN" sz="3200" dirty="0" smtClean="0"/>
              <a:t>*</a:t>
            </a:r>
            <a:r>
              <a:rPr lang="en-IN" sz="3200" dirty="0" err="1" smtClean="0"/>
              <a:t>ngIf</a:t>
            </a:r>
            <a:r>
              <a:rPr lang="en-IN" sz="3200" dirty="0" smtClean="0"/>
              <a:t> </a:t>
            </a:r>
          </a:p>
          <a:p>
            <a:pPr lvl="1"/>
            <a:r>
              <a:rPr lang="en-IN" sz="3200" dirty="0" smtClean="0"/>
              <a:t>*</a:t>
            </a:r>
            <a:r>
              <a:rPr lang="en-IN" sz="3200" dirty="0" err="1" smtClean="0"/>
              <a:t>ngFor</a:t>
            </a:r>
            <a:r>
              <a:rPr lang="en-IN" sz="3200" dirty="0" smtClean="0"/>
              <a:t> </a:t>
            </a:r>
          </a:p>
          <a:p>
            <a:pPr lvl="1"/>
            <a:r>
              <a:rPr lang="en-IN" sz="3200" dirty="0" err="1" smtClean="0"/>
              <a:t>ngSwitch</a:t>
            </a:r>
            <a:r>
              <a:rPr lang="en-IN" sz="3200" dirty="0" smtClean="0"/>
              <a:t> </a:t>
            </a:r>
          </a:p>
          <a:p>
            <a:pPr lvl="2"/>
            <a:r>
              <a:rPr lang="en-IN" sz="2800" dirty="0" smtClean="0"/>
              <a:t>[</a:t>
            </a:r>
            <a:r>
              <a:rPr lang="en-IN" sz="2800" dirty="0" err="1" smtClean="0"/>
              <a:t>ngSwitch</a:t>
            </a:r>
            <a:r>
              <a:rPr lang="en-IN" sz="2800" dirty="0" smtClean="0"/>
              <a:t>]</a:t>
            </a:r>
          </a:p>
          <a:p>
            <a:pPr lvl="2"/>
            <a:r>
              <a:rPr lang="en-IN" sz="2800" dirty="0" smtClean="0"/>
              <a:t>*</a:t>
            </a:r>
            <a:r>
              <a:rPr lang="en-IN" sz="2800" dirty="0" err="1" smtClean="0"/>
              <a:t>ngSwitchCase</a:t>
            </a:r>
            <a:r>
              <a:rPr lang="en-IN" sz="2800" dirty="0" smtClean="0"/>
              <a:t> </a:t>
            </a:r>
          </a:p>
          <a:p>
            <a:pPr lvl="2"/>
            <a:r>
              <a:rPr lang="en-IN" sz="2800" dirty="0" smtClean="0"/>
              <a:t>*</a:t>
            </a:r>
            <a:r>
              <a:rPr lang="en-IN" sz="2800" dirty="0" err="1" smtClean="0"/>
              <a:t>ngSwitchDefault</a:t>
            </a:r>
            <a:r>
              <a:rPr lang="en-IN" sz="2800" dirty="0" smtClean="0"/>
              <a:t> </a:t>
            </a:r>
          </a:p>
          <a:p>
            <a:endParaRPr lang="en-IN" sz="320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Attribute directives</a:t>
            </a:r>
            <a:r>
              <a:rPr lang="en-IN" dirty="0" smtClean="0"/>
              <a:t/>
            </a:r>
            <a:br>
              <a:rPr lang="en-IN" dirty="0" smtClean="0"/>
            </a:br>
            <a:endParaRPr lang="en-IN" dirty="0"/>
          </a:p>
        </p:txBody>
      </p:sp>
      <p:sp>
        <p:nvSpPr>
          <p:cNvPr id="3" name="Content Placeholder 2"/>
          <p:cNvSpPr>
            <a:spLocks noGrp="1"/>
          </p:cNvSpPr>
          <p:nvPr>
            <p:ph sz="quarter" idx="1"/>
          </p:nvPr>
        </p:nvSpPr>
        <p:spPr/>
        <p:txBody>
          <a:bodyPr>
            <a:normAutofit fontScale="85000" lnSpcReduction="20000"/>
          </a:bodyPr>
          <a:lstStyle/>
          <a:p>
            <a:r>
              <a:rPr lang="en-IN" sz="3200" b="1" dirty="0" smtClean="0"/>
              <a:t> </a:t>
            </a:r>
            <a:r>
              <a:rPr lang="en-IN" sz="3200" dirty="0" smtClean="0"/>
              <a:t>Attribute directives changes the appearance or behaviour of an element. </a:t>
            </a:r>
          </a:p>
          <a:p>
            <a:r>
              <a:rPr lang="en-IN" sz="3200" dirty="0" smtClean="0"/>
              <a:t>Attribute directives are surrounded by brackets which sign to Angular that the appearance or behaviour of the DOM elements within the directive may change depending on certain conditions. </a:t>
            </a:r>
          </a:p>
          <a:p>
            <a:r>
              <a:rPr lang="en-IN" sz="3200" dirty="0" smtClean="0"/>
              <a:t>In Angular 9 are </a:t>
            </a:r>
            <a:r>
              <a:rPr lang="en-IN" sz="3200" dirty="0" err="1" smtClean="0"/>
              <a:t>ngStyle</a:t>
            </a:r>
            <a:r>
              <a:rPr lang="en-IN" sz="3200" dirty="0" smtClean="0"/>
              <a:t> and </a:t>
            </a:r>
            <a:r>
              <a:rPr lang="en-IN" sz="3200" dirty="0" err="1" smtClean="0"/>
              <a:t>ngClass</a:t>
            </a:r>
            <a:r>
              <a:rPr lang="en-IN" sz="3200" dirty="0" smtClean="0"/>
              <a:t> are the built-in attribute directives. </a:t>
            </a:r>
          </a:p>
          <a:p>
            <a:r>
              <a:rPr lang="en-IN" sz="3200" dirty="0" smtClean="0"/>
              <a:t>In Angular 1.x there was the </a:t>
            </a:r>
            <a:r>
              <a:rPr lang="en-IN" sz="3200" dirty="0" err="1" smtClean="0"/>
              <a:t>ng</a:t>
            </a:r>
            <a:r>
              <a:rPr lang="en-IN" sz="3200" dirty="0" smtClean="0"/>
              <a:t>-show and </a:t>
            </a:r>
            <a:r>
              <a:rPr lang="en-IN" sz="3200" dirty="0" err="1" smtClean="0"/>
              <a:t>ng</a:t>
            </a:r>
            <a:r>
              <a:rPr lang="en-IN" sz="3200" dirty="0" smtClean="0"/>
              <a:t>-hide directives, which show or hide elements depending on what the given expression evaluates to by setting the display CSS property.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demo </a:t>
            </a:r>
            <a:endParaRPr lang="en-IN" dirty="0"/>
          </a:p>
        </p:txBody>
      </p:sp>
      <p:sp>
        <p:nvSpPr>
          <p:cNvPr id="3" name="Content Placeholder 2"/>
          <p:cNvSpPr>
            <a:spLocks noGrp="1"/>
          </p:cNvSpPr>
          <p:nvPr>
            <p:ph sz="quarter" idx="1"/>
          </p:nvPr>
        </p:nvSpPr>
        <p:spPr/>
        <p:txBody>
          <a:bodyPr/>
          <a:lstStyle/>
          <a:p>
            <a:r>
              <a:rPr lang="en-IN" dirty="0" smtClean="0"/>
              <a:t>&lt;p [</a:t>
            </a:r>
            <a:r>
              <a:rPr lang="en-IN" dirty="0" err="1" smtClean="0"/>
              <a:t>ngClass</a:t>
            </a:r>
            <a:r>
              <a:rPr lang="en-IN" dirty="0" smtClean="0"/>
              <a:t>]=" '</a:t>
            </a:r>
            <a:r>
              <a:rPr lang="en-IN" dirty="0" err="1" smtClean="0"/>
              <a:t>myClass</a:t>
            </a:r>
            <a:r>
              <a:rPr lang="en-IN" dirty="0" smtClean="0"/>
              <a:t>' "&gt;Apply style binding - Using </a:t>
            </a:r>
            <a:r>
              <a:rPr lang="en-IN" dirty="0" err="1" smtClean="0"/>
              <a:t>ngClass</a:t>
            </a:r>
            <a:r>
              <a:rPr lang="en-IN" dirty="0" smtClean="0"/>
              <a:t>&lt;/p&gt;</a:t>
            </a:r>
          </a:p>
          <a:p>
            <a:r>
              <a:rPr lang="en-IN" dirty="0" smtClean="0"/>
              <a:t>&lt;p [</a:t>
            </a:r>
            <a:r>
              <a:rPr lang="en-IN" dirty="0" err="1" smtClean="0"/>
              <a:t>ngClass</a:t>
            </a:r>
            <a:r>
              <a:rPr lang="en-IN" dirty="0" smtClean="0"/>
              <a:t>]="{</a:t>
            </a:r>
            <a:r>
              <a:rPr lang="en-IN" dirty="0" err="1" smtClean="0"/>
              <a:t>classOne:cone,classTwo:ctwo</a:t>
            </a:r>
            <a:r>
              <a:rPr lang="en-IN" dirty="0" smtClean="0"/>
              <a:t>}"&gt;</a:t>
            </a:r>
            <a:r>
              <a:rPr lang="en-IN" dirty="0" err="1" smtClean="0"/>
              <a:t>ngClass</a:t>
            </a:r>
            <a:r>
              <a:rPr lang="en-IN" dirty="0" smtClean="0"/>
              <a:t> paragraph is here!&lt;/p&gt;</a:t>
            </a:r>
          </a:p>
          <a:p>
            <a:r>
              <a:rPr lang="en-IN" dirty="0" smtClean="0"/>
              <a:t>&lt;p [</a:t>
            </a:r>
            <a:r>
              <a:rPr lang="en-IN" dirty="0" err="1" smtClean="0"/>
              <a:t>ngStyle</a:t>
            </a:r>
            <a:r>
              <a:rPr lang="en-IN" dirty="0" smtClean="0"/>
              <a:t>]="{'</a:t>
            </a:r>
            <a:r>
              <a:rPr lang="en-IN" dirty="0" err="1" smtClean="0"/>
              <a:t>color':colorValue,'font-size':fsize</a:t>
            </a:r>
            <a:r>
              <a:rPr lang="en-IN" dirty="0" smtClean="0"/>
              <a:t>}"&gt;</a:t>
            </a:r>
            <a:r>
              <a:rPr lang="en-IN" dirty="0" err="1" smtClean="0"/>
              <a:t>ngStyle</a:t>
            </a:r>
            <a:r>
              <a:rPr lang="en-IN" dirty="0" smtClean="0"/>
              <a:t> paragraph is here!&lt;/p&gt;</a:t>
            </a:r>
          </a:p>
          <a:p>
            <a:r>
              <a:rPr lang="en-IN" dirty="0" smtClean="0"/>
              <a:t>&lt;p [</a:t>
            </a:r>
            <a:r>
              <a:rPr lang="en-IN" dirty="0" err="1" smtClean="0"/>
              <a:t>ngStyle</a:t>
            </a:r>
            <a:r>
              <a:rPr lang="en-IN" dirty="0" smtClean="0"/>
              <a:t>]=“ </a:t>
            </a:r>
            <a:r>
              <a:rPr lang="en-IN" dirty="0" err="1" smtClean="0"/>
              <a:t>styleVariable</a:t>
            </a:r>
            <a:r>
              <a:rPr lang="en-IN" dirty="0" smtClean="0"/>
              <a:t>”&gt;</a:t>
            </a:r>
            <a:r>
              <a:rPr lang="en-IN" dirty="0" err="1" smtClean="0"/>
              <a:t>ngStyle</a:t>
            </a:r>
            <a:r>
              <a:rPr lang="en-IN" dirty="0" smtClean="0"/>
              <a:t> paragraph is here!&lt;/p&gt;</a:t>
            </a:r>
          </a:p>
          <a:p>
            <a:endParaRPr lang="en-IN"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directive </a:t>
            </a:r>
            <a:endParaRPr lang="en-IN" dirty="0"/>
          </a:p>
        </p:txBody>
      </p:sp>
      <p:sp>
        <p:nvSpPr>
          <p:cNvPr id="3" name="Content Placeholder 2"/>
          <p:cNvSpPr>
            <a:spLocks noGrp="1"/>
          </p:cNvSpPr>
          <p:nvPr>
            <p:ph sz="quarter" idx="1"/>
          </p:nvPr>
        </p:nvSpPr>
        <p:spPr/>
        <p:txBody>
          <a:bodyPr>
            <a:normAutofit fontScale="92500" lnSpcReduction="10000"/>
          </a:bodyPr>
          <a:lstStyle/>
          <a:p>
            <a:r>
              <a:rPr lang="en-IN" sz="3200" dirty="0" smtClean="0"/>
              <a:t> import required modules like Directive, </a:t>
            </a:r>
            <a:r>
              <a:rPr lang="en-IN" sz="3200" smtClean="0"/>
              <a:t>ElementRef,ViewContainerRef  </a:t>
            </a:r>
            <a:r>
              <a:rPr lang="en-IN" sz="3200" dirty="0" smtClean="0"/>
              <a:t>from Angular 9 core library. </a:t>
            </a:r>
          </a:p>
          <a:p>
            <a:r>
              <a:rPr lang="en-IN" sz="3200" dirty="0" smtClean="0"/>
              <a:t>Create a TypeScript class decorate the class with @directive  </a:t>
            </a:r>
          </a:p>
          <a:p>
            <a:r>
              <a:rPr lang="en-IN" sz="3200" dirty="0" smtClean="0"/>
              <a:t>Set the value of the selector property in @directive decorator function. The directive would be used, using the selector value on the elements. </a:t>
            </a:r>
          </a:p>
          <a:p>
            <a:r>
              <a:rPr lang="en-IN" sz="3200" dirty="0" smtClean="0"/>
              <a:t>In the constructor of the class, inject </a:t>
            </a:r>
            <a:r>
              <a:rPr lang="en-IN" sz="3200" dirty="0" err="1" smtClean="0"/>
              <a:t>TemplateRef</a:t>
            </a:r>
            <a:r>
              <a:rPr lang="en-IN" sz="3200" dirty="0" smtClean="0"/>
              <a:t> and </a:t>
            </a:r>
            <a:r>
              <a:rPr lang="en-IN" sz="3200" dirty="0" err="1" smtClean="0"/>
              <a:t>ViewContainerRef</a:t>
            </a:r>
            <a:r>
              <a:rPr lang="en-IN" sz="3200" dirty="0" smtClean="0"/>
              <a:t>.</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Day 3</a:t>
            </a:r>
            <a:endParaRPr lang="en-US" dirty="0"/>
          </a:p>
        </p:txBody>
      </p:sp>
    </p:spTree>
    <p:extLst>
      <p:ext uri="{BB962C8B-B14F-4D97-AF65-F5344CB8AC3E}">
        <p14:creationId xmlns:p14="http://schemas.microsoft.com/office/powerpoint/2010/main" val="16943873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a:t>
            </a:r>
            <a:r>
              <a:rPr lang="en-IN" dirty="0"/>
              <a:t>9</a:t>
            </a:r>
            <a:r>
              <a:rPr lang="en-IN" dirty="0" smtClean="0"/>
              <a:t> forms </a:t>
            </a:r>
            <a:endParaRPr lang="en-IN" dirty="0"/>
          </a:p>
        </p:txBody>
      </p:sp>
      <p:sp>
        <p:nvSpPr>
          <p:cNvPr id="3" name="Content Placeholder 2"/>
          <p:cNvSpPr>
            <a:spLocks noGrp="1"/>
          </p:cNvSpPr>
          <p:nvPr>
            <p:ph sz="quarter" idx="1"/>
          </p:nvPr>
        </p:nvSpPr>
        <p:spPr>
          <a:xfrm>
            <a:off x="914400" y="1447800"/>
            <a:ext cx="7772400" cy="2209800"/>
          </a:xfrm>
        </p:spPr>
        <p:txBody>
          <a:bodyPr>
            <a:normAutofit/>
          </a:bodyPr>
          <a:lstStyle/>
          <a:p>
            <a:r>
              <a:rPr lang="en-IN" sz="3200" dirty="0" smtClean="0"/>
              <a:t>Angular totally provided two types of forms </a:t>
            </a:r>
          </a:p>
          <a:p>
            <a:pPr lvl="1"/>
            <a:r>
              <a:rPr lang="en-IN" sz="3200" dirty="0" smtClean="0"/>
              <a:t>Template Driven Forms </a:t>
            </a:r>
          </a:p>
          <a:p>
            <a:pPr lvl="1"/>
            <a:r>
              <a:rPr lang="en-IN" sz="3200" dirty="0" smtClean="0"/>
              <a:t>Model Driven or Reactive approach  Forms</a:t>
            </a:r>
          </a:p>
          <a:p>
            <a:pPr>
              <a:buNone/>
            </a:pPr>
            <a:endParaRPr lang="en-IN" sz="32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TDF Vs MDF </a:t>
            </a:r>
            <a:endParaRPr lang="en-IN" dirty="0"/>
          </a:p>
        </p:txBody>
      </p:sp>
      <p:sp>
        <p:nvSpPr>
          <p:cNvPr id="3" name="Content Placeholder 2"/>
          <p:cNvSpPr>
            <a:spLocks noGrp="1"/>
          </p:cNvSpPr>
          <p:nvPr>
            <p:ph sz="quarter" idx="1"/>
          </p:nvPr>
        </p:nvSpPr>
        <p:spPr/>
        <p:txBody>
          <a:bodyPr/>
          <a:lstStyle/>
          <a:p>
            <a:r>
              <a:rPr lang="en-IN" dirty="0" smtClean="0"/>
              <a:t>Easy to use</a:t>
            </a:r>
          </a:p>
          <a:p>
            <a:r>
              <a:rPr lang="en-IN" dirty="0" smtClean="0"/>
              <a:t>Suitable for simple scenarios and fails for complex scenarios</a:t>
            </a:r>
          </a:p>
          <a:p>
            <a:r>
              <a:rPr lang="en-IN" dirty="0" smtClean="0"/>
              <a:t>Two way data binding(using [(</a:t>
            </a:r>
            <a:r>
              <a:rPr lang="en-IN" dirty="0" err="1" smtClean="0"/>
              <a:t>NgModel</a:t>
            </a:r>
            <a:r>
              <a:rPr lang="en-IN" dirty="0" smtClean="0"/>
              <a:t>)] syntax)</a:t>
            </a:r>
          </a:p>
          <a:p>
            <a:r>
              <a:rPr lang="en-IN" dirty="0" smtClean="0"/>
              <a:t>Minimal component code</a:t>
            </a:r>
          </a:p>
          <a:p>
            <a:endParaRPr lang="en-IN" dirty="0"/>
          </a:p>
        </p:txBody>
      </p:sp>
      <p:sp>
        <p:nvSpPr>
          <p:cNvPr id="4" name="Content Placeholder 3"/>
          <p:cNvSpPr>
            <a:spLocks noGrp="1"/>
          </p:cNvSpPr>
          <p:nvPr>
            <p:ph sz="quarter" idx="2"/>
          </p:nvPr>
        </p:nvSpPr>
        <p:spPr/>
        <p:txBody>
          <a:bodyPr/>
          <a:lstStyle/>
          <a:p>
            <a:r>
              <a:rPr lang="en-IN" dirty="0" smtClean="0"/>
              <a:t>More flexible, but needs a lot of practice</a:t>
            </a:r>
          </a:p>
          <a:p>
            <a:r>
              <a:rPr lang="en-IN" dirty="0" smtClean="0"/>
              <a:t>Handles any complex scenarios</a:t>
            </a:r>
          </a:p>
          <a:p>
            <a:r>
              <a:rPr lang="en-IN" dirty="0" smtClean="0"/>
              <a:t>No data binding is done</a:t>
            </a:r>
          </a:p>
          <a:p>
            <a:r>
              <a:rPr lang="en-IN" dirty="0" smtClean="0"/>
              <a:t>More component code and less HTML markup</a:t>
            </a:r>
          </a:p>
          <a:p>
            <a:endParaRPr lang="en-IN"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 driven form </a:t>
            </a:r>
            <a:endParaRPr lang="en-IN" dirty="0"/>
          </a:p>
        </p:txBody>
      </p:sp>
      <p:sp>
        <p:nvSpPr>
          <p:cNvPr id="3" name="Content Placeholder 2"/>
          <p:cNvSpPr>
            <a:spLocks noGrp="1"/>
          </p:cNvSpPr>
          <p:nvPr>
            <p:ph sz="quarter" idx="1"/>
          </p:nvPr>
        </p:nvSpPr>
        <p:spPr/>
        <p:txBody>
          <a:bodyPr/>
          <a:lstStyle/>
          <a:p>
            <a:r>
              <a:rPr lang="en-IN" dirty="0" smtClean="0"/>
              <a:t>When we want to use the template driven form first we have to use the </a:t>
            </a:r>
            <a:r>
              <a:rPr lang="en-IN" dirty="0" err="1" smtClean="0"/>
              <a:t>FormsModule</a:t>
            </a:r>
            <a:r>
              <a:rPr lang="en-IN" dirty="0" smtClean="0"/>
              <a:t> in module(</a:t>
            </a:r>
            <a:r>
              <a:rPr lang="en-IN" dirty="0" err="1" smtClean="0"/>
              <a:t>AppModule</a:t>
            </a:r>
            <a:r>
              <a:rPr lang="en-IN" dirty="0" smtClean="0"/>
              <a:t>).</a:t>
            </a:r>
          </a:p>
          <a:p>
            <a:r>
              <a:rPr lang="en-IN" dirty="0" smtClean="0"/>
              <a:t>The we have to use the </a:t>
            </a:r>
            <a:r>
              <a:rPr lang="en-IN" b="1" dirty="0" err="1" smtClean="0"/>
              <a:t>ngForm</a:t>
            </a:r>
            <a:r>
              <a:rPr lang="en-IN" b="1" dirty="0" smtClean="0"/>
              <a:t> Directives. </a:t>
            </a:r>
          </a:p>
          <a:p>
            <a:r>
              <a:rPr lang="en-IN" dirty="0" smtClean="0"/>
              <a:t> It provides use information about the current state of the form state of the form including. </a:t>
            </a:r>
          </a:p>
          <a:p>
            <a:pPr lvl="1"/>
            <a:r>
              <a:rPr lang="en-IN" dirty="0" smtClean="0"/>
              <a:t> A JSON representation of the form value. </a:t>
            </a:r>
          </a:p>
          <a:p>
            <a:pPr lvl="1"/>
            <a:r>
              <a:rPr lang="en-IN" dirty="0" smtClean="0"/>
              <a:t>Validity state of the entire form. </a:t>
            </a:r>
          </a:p>
          <a:p>
            <a:endParaRPr lang="en-IN"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ngFormDirective</a:t>
            </a:r>
            <a:r>
              <a:rPr lang="en-IN" dirty="0" smtClean="0"/>
              <a:t> </a:t>
            </a:r>
            <a:endParaRPr lang="en-IN" dirty="0"/>
          </a:p>
        </p:txBody>
      </p:sp>
      <p:sp>
        <p:nvSpPr>
          <p:cNvPr id="3" name="Content Placeholder 2"/>
          <p:cNvSpPr>
            <a:spLocks noGrp="1"/>
          </p:cNvSpPr>
          <p:nvPr>
            <p:ph sz="quarter" idx="1"/>
          </p:nvPr>
        </p:nvSpPr>
        <p:spPr/>
        <p:txBody>
          <a:bodyPr/>
          <a:lstStyle/>
          <a:p>
            <a:pPr>
              <a:buNone/>
            </a:pPr>
            <a:r>
              <a:rPr lang="en-IN" dirty="0" smtClean="0"/>
              <a:t>	&lt;form #</a:t>
            </a:r>
            <a:r>
              <a:rPr lang="en-IN" dirty="0" err="1" smtClean="0"/>
              <a:t>formRef</a:t>
            </a:r>
            <a:r>
              <a:rPr lang="en-IN" dirty="0" smtClean="0"/>
              <a:t>="</a:t>
            </a:r>
            <a:r>
              <a:rPr lang="en-IN" dirty="0" err="1" smtClean="0"/>
              <a:t>ngForm</a:t>
            </a:r>
            <a:r>
              <a:rPr lang="en-IN" dirty="0" smtClean="0"/>
              <a:t>" (submit)="</a:t>
            </a:r>
            <a:r>
              <a:rPr lang="en-IN" dirty="0" err="1" smtClean="0"/>
              <a:t>checkValue</a:t>
            </a:r>
            <a:r>
              <a:rPr lang="en-IN" dirty="0" smtClean="0"/>
              <a:t>(</a:t>
            </a:r>
            <a:r>
              <a:rPr lang="en-IN" dirty="0" err="1" smtClean="0"/>
              <a:t>formRef.value</a:t>
            </a:r>
            <a:r>
              <a:rPr lang="en-IN" dirty="0" smtClean="0"/>
              <a:t>)"&gt;</a:t>
            </a:r>
          </a:p>
          <a:p>
            <a:pPr>
              <a:buNone/>
            </a:pPr>
            <a:endParaRPr lang="en-IN" dirty="0" smtClean="0"/>
          </a:p>
          <a:p>
            <a:pPr>
              <a:buNone/>
            </a:pPr>
            <a:r>
              <a:rPr lang="en-IN" dirty="0" smtClean="0"/>
              <a:t>	&lt;/form&gt;</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Software’s required</a:t>
            </a:r>
            <a:br>
              <a:rPr lang="en-IN" dirty="0" smtClean="0"/>
            </a:br>
            <a:endParaRPr lang="en-IN" dirty="0"/>
          </a:p>
        </p:txBody>
      </p:sp>
      <p:sp>
        <p:nvSpPr>
          <p:cNvPr id="3" name="Content Placeholder 2"/>
          <p:cNvSpPr>
            <a:spLocks noGrp="1"/>
          </p:cNvSpPr>
          <p:nvPr>
            <p:ph sz="quarter" idx="1"/>
          </p:nvPr>
        </p:nvSpPr>
        <p:spPr/>
        <p:txBody>
          <a:bodyPr/>
          <a:lstStyle/>
          <a:p>
            <a:pPr lvl="0"/>
            <a:r>
              <a:rPr lang="en-IN" dirty="0" smtClean="0"/>
              <a:t>Node.js 12.x or later </a:t>
            </a:r>
          </a:p>
          <a:p>
            <a:pPr lvl="0"/>
            <a:r>
              <a:rPr lang="en-IN" dirty="0" smtClean="0"/>
              <a:t>NPM 6.x or later (comes with Node.js).</a:t>
            </a:r>
          </a:p>
          <a:p>
            <a:r>
              <a:rPr lang="en-IN" dirty="0" smtClean="0"/>
              <a:t>Editor Visual Studio Code or Brackets or Sublime.</a:t>
            </a:r>
          </a:p>
          <a:p>
            <a:endParaRPr lang="en-IN"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ngModel</a:t>
            </a:r>
            <a:r>
              <a:rPr lang="en-IN" b="1" dirty="0" smtClean="0"/>
              <a:t> directive</a:t>
            </a:r>
            <a:endParaRPr lang="en-IN" dirty="0"/>
          </a:p>
        </p:txBody>
      </p:sp>
      <p:sp>
        <p:nvSpPr>
          <p:cNvPr id="3" name="Content Placeholder 2"/>
          <p:cNvSpPr>
            <a:spLocks noGrp="1"/>
          </p:cNvSpPr>
          <p:nvPr>
            <p:ph sz="quarter" idx="1"/>
          </p:nvPr>
        </p:nvSpPr>
        <p:spPr/>
        <p:txBody>
          <a:bodyPr>
            <a:normAutofit/>
          </a:bodyPr>
          <a:lstStyle/>
          <a:p>
            <a:r>
              <a:rPr lang="en-IN" sz="3200" dirty="0" smtClean="0"/>
              <a:t>In order to register form controls on an </a:t>
            </a:r>
            <a:r>
              <a:rPr lang="en-IN" sz="3200" dirty="0" err="1" smtClean="0"/>
              <a:t>ngForm</a:t>
            </a:r>
            <a:r>
              <a:rPr lang="en-IN" sz="3200" dirty="0" smtClean="0"/>
              <a:t> instance we use the </a:t>
            </a:r>
            <a:r>
              <a:rPr lang="en-IN" sz="3200" dirty="0" err="1" smtClean="0"/>
              <a:t>ngModel</a:t>
            </a:r>
            <a:r>
              <a:rPr lang="en-IN" sz="3200" dirty="0" smtClean="0"/>
              <a:t> directive. </a:t>
            </a:r>
          </a:p>
          <a:p>
            <a:r>
              <a:rPr lang="en-IN" sz="3200" dirty="0" smtClean="0"/>
              <a:t>In combination with a name attribute, </a:t>
            </a:r>
            <a:r>
              <a:rPr lang="en-IN" sz="3200" dirty="0" err="1" smtClean="0"/>
              <a:t>ngModel</a:t>
            </a:r>
            <a:r>
              <a:rPr lang="en-IN" sz="3200" dirty="0" smtClean="0"/>
              <a:t> creates a form control abstraction for use behind the scenes. </a:t>
            </a:r>
          </a:p>
          <a:p>
            <a:r>
              <a:rPr lang="en-IN" sz="3200" dirty="0" smtClean="0"/>
              <a:t>Every form controls that is registered with </a:t>
            </a:r>
            <a:r>
              <a:rPr lang="en-IN" sz="3200" dirty="0" err="1" smtClean="0"/>
              <a:t>ngModel</a:t>
            </a:r>
            <a:r>
              <a:rPr lang="en-IN" sz="3200" dirty="0" smtClean="0"/>
              <a:t> will automatically shows up in </a:t>
            </a:r>
            <a:r>
              <a:rPr lang="en-IN" sz="3200" dirty="0" err="1" smtClean="0"/>
              <a:t>form.value</a:t>
            </a:r>
            <a:endParaRPr lang="en-IN" sz="3200"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ngForm</a:t>
            </a:r>
            <a:r>
              <a:rPr lang="en-IN" dirty="0" smtClean="0"/>
              <a:t> with </a:t>
            </a:r>
            <a:r>
              <a:rPr lang="en-IN" dirty="0" err="1" smtClean="0"/>
              <a:t>ngModel</a:t>
            </a:r>
            <a:r>
              <a:rPr lang="en-IN" dirty="0" smtClean="0"/>
              <a:t> </a:t>
            </a:r>
            <a:endParaRPr lang="en-IN" dirty="0"/>
          </a:p>
        </p:txBody>
      </p:sp>
      <p:sp>
        <p:nvSpPr>
          <p:cNvPr id="3" name="Content Placeholder 2"/>
          <p:cNvSpPr>
            <a:spLocks noGrp="1"/>
          </p:cNvSpPr>
          <p:nvPr>
            <p:ph sz="quarter" idx="1"/>
          </p:nvPr>
        </p:nvSpPr>
        <p:spPr/>
        <p:txBody>
          <a:bodyPr>
            <a:normAutofit/>
          </a:bodyPr>
          <a:lstStyle/>
          <a:p>
            <a:pPr>
              <a:buNone/>
            </a:pPr>
            <a:r>
              <a:rPr lang="en-IN" sz="2800" dirty="0" smtClean="0"/>
              <a:t>	&lt;form #</a:t>
            </a:r>
            <a:r>
              <a:rPr lang="en-IN" sz="2800" dirty="0" err="1" smtClean="0"/>
              <a:t>formRef</a:t>
            </a:r>
            <a:r>
              <a:rPr lang="en-IN" sz="2800" dirty="0" smtClean="0"/>
              <a:t>="</a:t>
            </a:r>
            <a:r>
              <a:rPr lang="en-IN" sz="2800" dirty="0" err="1" smtClean="0"/>
              <a:t>ngForm</a:t>
            </a:r>
            <a:r>
              <a:rPr lang="en-IN" sz="2800" dirty="0" smtClean="0"/>
              <a:t>" (submit)="</a:t>
            </a:r>
            <a:r>
              <a:rPr lang="en-IN" sz="2800" dirty="0" err="1" smtClean="0"/>
              <a:t>checkValue</a:t>
            </a:r>
            <a:r>
              <a:rPr lang="en-IN" sz="2800" dirty="0" smtClean="0"/>
              <a:t>(</a:t>
            </a:r>
            <a:r>
              <a:rPr lang="en-IN" sz="2800" dirty="0" err="1" smtClean="0"/>
              <a:t>formRef.value</a:t>
            </a:r>
            <a:r>
              <a:rPr lang="en-IN" sz="2800" dirty="0" smtClean="0"/>
              <a:t>)"&gt;</a:t>
            </a:r>
          </a:p>
          <a:p>
            <a:pPr>
              <a:buNone/>
            </a:pPr>
            <a:r>
              <a:rPr lang="en-IN" sz="2800" dirty="0" smtClean="0"/>
              <a:t>       &lt;input type=“text” name=“</a:t>
            </a:r>
            <a:r>
              <a:rPr lang="en-IN" sz="2800" dirty="0" err="1" smtClean="0"/>
              <a:t>uname</a:t>
            </a:r>
            <a:r>
              <a:rPr lang="en-IN" sz="2800" dirty="0" smtClean="0"/>
              <a:t>” </a:t>
            </a:r>
            <a:r>
              <a:rPr lang="en-IN" sz="2800" dirty="0" err="1" smtClean="0"/>
              <a:t>ngModel</a:t>
            </a:r>
            <a:r>
              <a:rPr lang="en-IN" sz="2800" dirty="0" smtClean="0"/>
              <a:t>&gt;</a:t>
            </a:r>
          </a:p>
          <a:p>
            <a:pPr>
              <a:buNone/>
            </a:pPr>
            <a:r>
              <a:rPr lang="en-IN" sz="2800" dirty="0" smtClean="0"/>
              <a:t>	&lt;/form&gt;</a:t>
            </a:r>
          </a:p>
          <a:p>
            <a:endParaRPr lang="en-IN" sz="280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ngModelGroup</a:t>
            </a:r>
            <a:r>
              <a:rPr lang="en-IN" dirty="0" smtClean="0"/>
              <a:t> </a:t>
            </a:r>
            <a:endParaRPr lang="en-IN" dirty="0"/>
          </a:p>
        </p:txBody>
      </p:sp>
      <p:sp>
        <p:nvSpPr>
          <p:cNvPr id="3" name="Content Placeholder 2"/>
          <p:cNvSpPr>
            <a:spLocks noGrp="1"/>
          </p:cNvSpPr>
          <p:nvPr>
            <p:ph sz="quarter" idx="1"/>
          </p:nvPr>
        </p:nvSpPr>
        <p:spPr/>
        <p:txBody>
          <a:bodyPr/>
          <a:lstStyle/>
          <a:p>
            <a:pPr>
              <a:buNone/>
            </a:pPr>
            <a:r>
              <a:rPr lang="en-IN" dirty="0" smtClean="0"/>
              <a:t>	&lt;div </a:t>
            </a:r>
            <a:r>
              <a:rPr lang="en-IN" dirty="0" err="1" smtClean="0"/>
              <a:t>ngModelGroup</a:t>
            </a:r>
            <a:r>
              <a:rPr lang="en-IN" dirty="0" smtClean="0"/>
              <a:t>="</a:t>
            </a:r>
            <a:r>
              <a:rPr lang="en-IN" dirty="0" err="1" smtClean="0"/>
              <a:t>FullName</a:t>
            </a:r>
            <a:r>
              <a:rPr lang="en-IN" dirty="0" smtClean="0"/>
              <a:t>"&gt;</a:t>
            </a:r>
          </a:p>
          <a:p>
            <a:pPr>
              <a:buNone/>
            </a:pPr>
            <a:r>
              <a:rPr lang="en-IN" dirty="0" smtClean="0"/>
              <a:t>	        </a:t>
            </a:r>
            <a:r>
              <a:rPr lang="en-IN" dirty="0" err="1" smtClean="0"/>
              <a:t>FirstName</a:t>
            </a:r>
            <a:r>
              <a:rPr lang="en-IN" dirty="0" smtClean="0"/>
              <a:t>:&lt;input type="text" 	name="</a:t>
            </a:r>
            <a:r>
              <a:rPr lang="en-IN" dirty="0" err="1" smtClean="0"/>
              <a:t>fname"ngModel</a:t>
            </a:r>
            <a:r>
              <a:rPr lang="en-IN" dirty="0" smtClean="0"/>
              <a:t>&gt;</a:t>
            </a:r>
          </a:p>
          <a:p>
            <a:pPr>
              <a:buNone/>
            </a:pPr>
            <a:r>
              <a:rPr lang="en-IN" dirty="0" smtClean="0"/>
              <a:t>		</a:t>
            </a:r>
            <a:r>
              <a:rPr lang="en-IN" dirty="0" err="1" smtClean="0"/>
              <a:t>LastName</a:t>
            </a:r>
            <a:r>
              <a:rPr lang="en-IN" dirty="0" smtClean="0"/>
              <a:t>:&lt;input type="text" 	name="</a:t>
            </a:r>
            <a:r>
              <a:rPr lang="en-IN" dirty="0" err="1" smtClean="0"/>
              <a:t>lname"ngModel</a:t>
            </a:r>
            <a:r>
              <a:rPr lang="en-IN" dirty="0" smtClean="0"/>
              <a:t>&gt;</a:t>
            </a:r>
          </a:p>
          <a:p>
            <a:pPr>
              <a:buNone/>
            </a:pPr>
            <a:r>
              <a:rPr lang="en-IN" dirty="0" smtClean="0"/>
              <a:t> &lt;/div&gt;</a:t>
            </a:r>
          </a:p>
          <a:p>
            <a:endParaRPr lang="en-I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Angular pre-defined validation classes</a:t>
            </a:r>
            <a:endParaRPr lang="en-IN"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838200" y="1447800"/>
            <a:ext cx="6824662" cy="2724944"/>
          </a:xfrm>
          <a:prstGeom prst="rect">
            <a:avLst/>
          </a:prstGeom>
          <a:noFill/>
          <a:ln w="9525">
            <a:noFill/>
            <a:miter lim="800000"/>
            <a:headEnd/>
            <a:tailEnd/>
          </a:ln>
        </p:spPr>
      </p:pic>
      <p:graphicFrame>
        <p:nvGraphicFramePr>
          <p:cNvPr id="6" name="Table 5"/>
          <p:cNvGraphicFramePr>
            <a:graphicFrameLocks noGrp="1"/>
          </p:cNvGraphicFramePr>
          <p:nvPr/>
        </p:nvGraphicFramePr>
        <p:xfrm>
          <a:off x="1066800" y="49530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IN" sz="2400" b="0" dirty="0" err="1" smtClean="0">
                          <a:solidFill>
                            <a:schemeClr val="tx1"/>
                          </a:solidFill>
                        </a:rPr>
                        <a:t>componentRefName.errors.minlength</a:t>
                      </a:r>
                      <a:endParaRPr lang="en-IN" sz="2400" b="0" dirty="0">
                        <a:solidFill>
                          <a:schemeClr val="tx1"/>
                        </a:solidFill>
                      </a:endParaRPr>
                    </a:p>
                  </a:txBody>
                  <a:tcPr>
                    <a:solidFill>
                      <a:schemeClr val="bg1"/>
                    </a:solidFill>
                  </a:tcPr>
                </a:tc>
              </a:tr>
            </a:tbl>
          </a:graphicData>
        </a:graphic>
      </p:graphicFrame>
      <p:graphicFrame>
        <p:nvGraphicFramePr>
          <p:cNvPr id="7" name="Table 6"/>
          <p:cNvGraphicFramePr>
            <a:graphicFrameLocks noGrp="1"/>
          </p:cNvGraphicFramePr>
          <p:nvPr/>
        </p:nvGraphicFramePr>
        <p:xfrm>
          <a:off x="1066800" y="55626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IN" sz="2400" b="0" dirty="0" err="1" smtClean="0">
                          <a:solidFill>
                            <a:schemeClr val="tx1"/>
                          </a:solidFill>
                        </a:rPr>
                        <a:t>componentRefName.errors.maxlength</a:t>
                      </a:r>
                      <a:endParaRPr lang="en-IN" sz="2400" b="0" dirty="0">
                        <a:solidFill>
                          <a:schemeClr val="tx1"/>
                        </a:solidFill>
                      </a:endParaRPr>
                    </a:p>
                  </a:txBody>
                  <a:tcPr>
                    <a:solidFill>
                      <a:schemeClr val="bg1"/>
                    </a:solidFill>
                  </a:tcPr>
                </a:tc>
              </a:tr>
            </a:tbl>
          </a:graphicData>
        </a:graphic>
      </p:graphicFrame>
      <p:graphicFrame>
        <p:nvGraphicFramePr>
          <p:cNvPr id="8" name="Table 7"/>
          <p:cNvGraphicFramePr>
            <a:graphicFrameLocks noGrp="1"/>
          </p:cNvGraphicFramePr>
          <p:nvPr/>
        </p:nvGraphicFramePr>
        <p:xfrm>
          <a:off x="1066800" y="4114800"/>
          <a:ext cx="6096000" cy="457200"/>
        </p:xfrm>
        <a:graphic>
          <a:graphicData uri="http://schemas.openxmlformats.org/drawingml/2006/table">
            <a:tbl>
              <a:tblPr firstRow="1" bandRow="1">
                <a:tableStyleId>{5C22544A-7EE6-4342-B048-85BDC9FD1C3A}</a:tableStyleId>
              </a:tblPr>
              <a:tblGrid>
                <a:gridCol w="6096000"/>
              </a:tblGrid>
              <a:tr h="370840">
                <a:tc>
                  <a:txBody>
                    <a:bodyPr/>
                    <a:lstStyle/>
                    <a:p>
                      <a:r>
                        <a:rPr lang="en-IN" sz="2400" b="0" dirty="0" err="1" smtClean="0">
                          <a:solidFill>
                            <a:schemeClr val="tx1"/>
                          </a:solidFill>
                        </a:rPr>
                        <a:t>componentRefName.errors.required</a:t>
                      </a:r>
                      <a:endParaRPr lang="en-IN" sz="2400" b="0" dirty="0">
                        <a:solidFill>
                          <a:schemeClr val="tx1"/>
                        </a:solidFill>
                      </a:endParaRPr>
                    </a:p>
                  </a:txBody>
                  <a:tcPr>
                    <a:solidFill>
                      <a:schemeClr val="bg1"/>
                    </a:solidFill>
                  </a:tcPr>
                </a:tc>
              </a:tr>
            </a:tbl>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ngForm</a:t>
            </a:r>
            <a:r>
              <a:rPr lang="en-IN" dirty="0" smtClean="0"/>
              <a:t> with </a:t>
            </a:r>
            <a:r>
              <a:rPr lang="en-IN" dirty="0" err="1" smtClean="0"/>
              <a:t>ngModel</a:t>
            </a:r>
            <a:r>
              <a:rPr lang="en-IN" dirty="0" smtClean="0"/>
              <a:t> with Validation  </a:t>
            </a:r>
            <a:endParaRPr lang="en-IN" dirty="0"/>
          </a:p>
        </p:txBody>
      </p:sp>
      <p:sp>
        <p:nvSpPr>
          <p:cNvPr id="3" name="Content Placeholder 2"/>
          <p:cNvSpPr>
            <a:spLocks noGrp="1"/>
          </p:cNvSpPr>
          <p:nvPr>
            <p:ph sz="quarter" idx="1"/>
          </p:nvPr>
        </p:nvSpPr>
        <p:spPr>
          <a:xfrm>
            <a:off x="685800" y="1447800"/>
            <a:ext cx="8001000" cy="4953000"/>
          </a:xfrm>
        </p:spPr>
        <p:txBody>
          <a:bodyPr>
            <a:normAutofit fontScale="85000" lnSpcReduction="20000"/>
          </a:bodyPr>
          <a:lstStyle/>
          <a:p>
            <a:pPr>
              <a:buNone/>
            </a:pPr>
            <a:r>
              <a:rPr lang="en-IN" sz="2800" b="1" dirty="0" smtClean="0"/>
              <a:t>	&lt;form #</a:t>
            </a:r>
            <a:r>
              <a:rPr lang="en-IN" sz="2800" b="1" dirty="0" err="1" smtClean="0"/>
              <a:t>formObj</a:t>
            </a:r>
            <a:r>
              <a:rPr lang="en-IN" sz="2800" b="1" dirty="0" smtClean="0"/>
              <a:t>="</a:t>
            </a:r>
            <a:r>
              <a:rPr lang="en-IN" sz="2800" b="1" dirty="0" err="1" smtClean="0"/>
              <a:t>ngForm</a:t>
            </a:r>
            <a:r>
              <a:rPr lang="en-IN" sz="2800" b="1" dirty="0" smtClean="0"/>
              <a:t>“ (</a:t>
            </a:r>
            <a:r>
              <a:rPr lang="en-IN" sz="2800" b="1" dirty="0" err="1" smtClean="0"/>
              <a:t>ngSubmit</a:t>
            </a:r>
            <a:r>
              <a:rPr lang="en-IN" sz="2800" b="1" dirty="0" smtClean="0"/>
              <a:t>)="verify(</a:t>
            </a:r>
            <a:r>
              <a:rPr lang="en-IN" sz="2800" b="1" dirty="0" err="1" smtClean="0"/>
              <a:t>formObj.value</a:t>
            </a:r>
            <a:r>
              <a:rPr lang="en-IN" sz="2800" b="1" dirty="0" smtClean="0"/>
              <a:t>)“  </a:t>
            </a:r>
            <a:r>
              <a:rPr lang="en-IN" sz="2800" b="1" dirty="0" err="1" smtClean="0"/>
              <a:t>nonvalidate</a:t>
            </a:r>
            <a:r>
              <a:rPr lang="en-IN" sz="2800" b="1" dirty="0" smtClean="0"/>
              <a:t>&gt;</a:t>
            </a:r>
            <a:endParaRPr lang="en-IN" sz="2800" dirty="0" smtClean="0"/>
          </a:p>
          <a:p>
            <a:pPr>
              <a:buNone/>
            </a:pPr>
            <a:r>
              <a:rPr lang="en-IN" b="1" dirty="0" smtClean="0"/>
              <a:t>	&lt;input type="text" name="user" </a:t>
            </a:r>
            <a:r>
              <a:rPr lang="en-IN" b="1" dirty="0" err="1" smtClean="0"/>
              <a:t>ngModel</a:t>
            </a:r>
            <a:r>
              <a:rPr lang="en-IN" b="1" dirty="0" smtClean="0"/>
              <a:t> required  #</a:t>
            </a:r>
            <a:r>
              <a:rPr lang="en-IN" b="1" dirty="0" err="1" smtClean="0"/>
              <a:t>userRef</a:t>
            </a:r>
            <a:r>
              <a:rPr lang="en-IN" b="1" dirty="0" smtClean="0"/>
              <a:t>="</a:t>
            </a:r>
            <a:r>
              <a:rPr lang="en-IN" b="1" dirty="0" err="1" smtClean="0"/>
              <a:t>ngModel</a:t>
            </a:r>
            <a:r>
              <a:rPr lang="en-IN" b="1" dirty="0" smtClean="0"/>
              <a:t>” </a:t>
            </a:r>
            <a:r>
              <a:rPr lang="en-IN" b="1" dirty="0" err="1" smtClean="0"/>
              <a:t>minlength</a:t>
            </a:r>
            <a:r>
              <a:rPr lang="en-IN" b="1" dirty="0" smtClean="0"/>
              <a:t>="2"/&gt;</a:t>
            </a:r>
            <a:r>
              <a:rPr lang="en-IN" sz="2800" b="1" dirty="0" smtClean="0"/>
              <a:t>    </a:t>
            </a:r>
          </a:p>
          <a:p>
            <a:pPr>
              <a:buNone/>
            </a:pPr>
            <a:r>
              <a:rPr lang="en-IN" sz="2800" b="1" dirty="0" smtClean="0"/>
              <a:t>	&lt;div *</a:t>
            </a:r>
            <a:r>
              <a:rPr lang="en-IN" sz="2800" b="1" dirty="0" err="1" smtClean="0"/>
              <a:t>ngIf</a:t>
            </a:r>
            <a:r>
              <a:rPr lang="en-IN" sz="2800" b="1" dirty="0" smtClean="0"/>
              <a:t>="</a:t>
            </a:r>
            <a:r>
              <a:rPr lang="en-IN" sz="2800" b="1" dirty="0" err="1" smtClean="0"/>
              <a:t>userRef.errors</a:t>
            </a:r>
            <a:r>
              <a:rPr lang="en-IN" sz="2800" b="1" dirty="0" smtClean="0"/>
              <a:t> &amp;&amp; (</a:t>
            </a:r>
            <a:r>
              <a:rPr lang="en-IN" sz="2800" b="1" dirty="0" err="1" smtClean="0"/>
              <a:t>userRef.dirty</a:t>
            </a:r>
            <a:r>
              <a:rPr lang="en-IN" sz="2800" b="1" dirty="0" smtClean="0"/>
              <a:t> || </a:t>
            </a:r>
            <a:r>
              <a:rPr lang="en-IN" sz="2800" b="1" dirty="0" err="1" smtClean="0"/>
              <a:t>userRef.touched</a:t>
            </a:r>
            <a:r>
              <a:rPr lang="en-IN" sz="2800" b="1" dirty="0" smtClean="0"/>
              <a:t>)"&gt;</a:t>
            </a:r>
            <a:endParaRPr lang="en-IN" sz="2800" dirty="0" smtClean="0"/>
          </a:p>
          <a:p>
            <a:pPr>
              <a:buNone/>
            </a:pPr>
            <a:r>
              <a:rPr lang="en-IN" sz="2800" b="1" dirty="0" smtClean="0"/>
              <a:t>	                  &lt;span [hidden]="!</a:t>
            </a:r>
            <a:r>
              <a:rPr lang="en-IN" sz="2800" b="1" dirty="0" err="1" smtClean="0"/>
              <a:t>userRef.errors.required</a:t>
            </a:r>
            <a:r>
              <a:rPr lang="en-IN" sz="2800" b="1" dirty="0" smtClean="0"/>
              <a:t>"&gt;</a:t>
            </a:r>
            <a:endParaRPr lang="en-IN" sz="2800" dirty="0" smtClean="0"/>
          </a:p>
          <a:p>
            <a:pPr>
              <a:buNone/>
            </a:pPr>
            <a:r>
              <a:rPr lang="en-IN" sz="2800" b="1" dirty="0" smtClean="0"/>
              <a:t>	                   </a:t>
            </a:r>
            <a:r>
              <a:rPr lang="en-IN" sz="2800" b="1" dirty="0" err="1" smtClean="0"/>
              <a:t>UserName</a:t>
            </a:r>
            <a:r>
              <a:rPr lang="en-IN" sz="2800" b="1" dirty="0" smtClean="0"/>
              <a:t> is required</a:t>
            </a:r>
            <a:endParaRPr lang="en-IN" sz="2800" dirty="0" smtClean="0"/>
          </a:p>
          <a:p>
            <a:pPr>
              <a:buNone/>
            </a:pPr>
            <a:r>
              <a:rPr lang="en-IN" sz="2800" b="1" dirty="0" smtClean="0"/>
              <a:t>	                  &lt;/span&gt;</a:t>
            </a:r>
            <a:endParaRPr lang="en-IN" sz="2800" dirty="0" smtClean="0"/>
          </a:p>
          <a:p>
            <a:pPr>
              <a:buNone/>
            </a:pPr>
            <a:r>
              <a:rPr lang="en-IN" sz="2800" b="1" dirty="0" smtClean="0"/>
              <a:t>	                  &lt;span [hidden]="!</a:t>
            </a:r>
            <a:r>
              <a:rPr lang="en-IN" sz="2800" b="1" dirty="0" err="1" smtClean="0"/>
              <a:t>userRef.errors.minlength</a:t>
            </a:r>
            <a:r>
              <a:rPr lang="en-IN" sz="2800" b="1" dirty="0" smtClean="0"/>
              <a:t>"&gt;</a:t>
            </a:r>
            <a:endParaRPr lang="en-IN" sz="2800" dirty="0" smtClean="0"/>
          </a:p>
          <a:p>
            <a:pPr>
              <a:buNone/>
            </a:pPr>
            <a:r>
              <a:rPr lang="en-IN" sz="2800" b="1" dirty="0" smtClean="0"/>
              <a:t>	                    </a:t>
            </a:r>
            <a:r>
              <a:rPr lang="en-IN" sz="2800" b="1" dirty="0" err="1" smtClean="0"/>
              <a:t>UserName</a:t>
            </a:r>
            <a:r>
              <a:rPr lang="en-IN" sz="2800" b="1" dirty="0" smtClean="0"/>
              <a:t> must be 2 character</a:t>
            </a:r>
            <a:endParaRPr lang="en-IN" sz="2800" dirty="0" smtClean="0"/>
          </a:p>
          <a:p>
            <a:pPr>
              <a:buNone/>
            </a:pPr>
            <a:r>
              <a:rPr lang="en-IN" sz="2800" b="1" dirty="0" smtClean="0"/>
              <a:t>	                   &lt;/span&gt;</a:t>
            </a:r>
            <a:endParaRPr lang="en-IN" sz="2800" dirty="0" smtClean="0"/>
          </a:p>
          <a:p>
            <a:pPr>
              <a:buNone/>
            </a:pPr>
            <a:r>
              <a:rPr lang="en-IN" sz="2800" b="1" dirty="0" smtClean="0"/>
              <a:t>	             &lt;/div&gt;</a:t>
            </a:r>
          </a:p>
          <a:p>
            <a:pPr>
              <a:buNone/>
            </a:pPr>
            <a:r>
              <a:rPr lang="en-IN" sz="2400" b="1" dirty="0" smtClean="0"/>
              <a:t>&lt;input type="submit" [disabled]="!</a:t>
            </a:r>
            <a:r>
              <a:rPr lang="en-IN" sz="2400" b="1" dirty="0" err="1" smtClean="0"/>
              <a:t>formObj.valid</a:t>
            </a:r>
            <a:r>
              <a:rPr lang="en-IN" sz="2400" b="1" dirty="0" smtClean="0"/>
              <a:t>"&gt;</a:t>
            </a:r>
            <a:endParaRPr lang="en-IN" sz="2800" dirty="0"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Driven Forms </a:t>
            </a:r>
            <a:endParaRPr lang="en-IN" dirty="0"/>
          </a:p>
        </p:txBody>
      </p:sp>
      <p:sp>
        <p:nvSpPr>
          <p:cNvPr id="3" name="Content Placeholder 2"/>
          <p:cNvSpPr>
            <a:spLocks noGrp="1"/>
          </p:cNvSpPr>
          <p:nvPr>
            <p:ph sz="quarter" idx="1"/>
          </p:nvPr>
        </p:nvSpPr>
        <p:spPr/>
        <p:txBody>
          <a:bodyPr/>
          <a:lstStyle/>
          <a:p>
            <a:r>
              <a:rPr lang="en-IN" dirty="0" smtClean="0"/>
              <a:t>Model Driven Forms also known as Reactive forms. </a:t>
            </a:r>
          </a:p>
          <a:p>
            <a:r>
              <a:rPr lang="en-IN" dirty="0" smtClean="0"/>
              <a:t>In this approach, we create new instances of the form controls and form control group in our component.</a:t>
            </a:r>
          </a:p>
          <a:p>
            <a:r>
              <a:rPr lang="en-IN" dirty="0" smtClean="0"/>
              <a:t>When we want to use the model driven form first we have to use the </a:t>
            </a:r>
            <a:r>
              <a:rPr lang="en-IN" dirty="0" err="1" smtClean="0"/>
              <a:t>ReactiveFormsModule</a:t>
            </a:r>
            <a:r>
              <a:rPr lang="en-IN" dirty="0" smtClean="0"/>
              <a:t> in module(</a:t>
            </a:r>
            <a:r>
              <a:rPr lang="en-IN" dirty="0" err="1" smtClean="0"/>
              <a:t>AppModule</a:t>
            </a:r>
            <a:r>
              <a:rPr lang="en-IN" dirty="0" smtClean="0"/>
              <a:t>).</a:t>
            </a:r>
          </a:p>
          <a:p>
            <a:endParaRPr lang="en-IN" dirty="0" smtClean="0"/>
          </a:p>
          <a:p>
            <a:endParaRPr lang="en-IN"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FormGroup</a:t>
            </a:r>
            <a:r>
              <a:rPr lang="en-IN" dirty="0" smtClean="0"/>
              <a:t> and </a:t>
            </a:r>
            <a:r>
              <a:rPr lang="en-IN" dirty="0" err="1" smtClean="0"/>
              <a:t>FormGroupControl</a:t>
            </a:r>
            <a:r>
              <a:rPr lang="en-IN" dirty="0" smtClean="0"/>
              <a:t> </a:t>
            </a:r>
            <a:endParaRPr lang="en-IN" dirty="0"/>
          </a:p>
        </p:txBody>
      </p:sp>
      <p:sp>
        <p:nvSpPr>
          <p:cNvPr id="3" name="Content Placeholder 2"/>
          <p:cNvSpPr>
            <a:spLocks noGrp="1"/>
          </p:cNvSpPr>
          <p:nvPr>
            <p:ph sz="quarter" idx="1"/>
          </p:nvPr>
        </p:nvSpPr>
        <p:spPr/>
        <p:txBody>
          <a:bodyPr>
            <a:normAutofit/>
          </a:bodyPr>
          <a:lstStyle/>
          <a:p>
            <a:r>
              <a:rPr lang="en-IN" b="1" dirty="0" err="1" smtClean="0"/>
              <a:t>FormControl</a:t>
            </a:r>
            <a:r>
              <a:rPr lang="en-IN" b="1" dirty="0" smtClean="0"/>
              <a:t> : </a:t>
            </a:r>
            <a:r>
              <a:rPr lang="en-IN" dirty="0" smtClean="0"/>
              <a:t>The class is present in the "@angular/forms" package of Angular 2.0.Each component in form like </a:t>
            </a:r>
            <a:r>
              <a:rPr lang="en-IN" dirty="0" err="1" smtClean="0"/>
              <a:t>textfield</a:t>
            </a:r>
            <a:r>
              <a:rPr lang="en-IN" dirty="0" smtClean="0"/>
              <a:t>, </a:t>
            </a:r>
            <a:r>
              <a:rPr lang="en-IN" dirty="0" err="1" smtClean="0"/>
              <a:t>radiobutton</a:t>
            </a:r>
            <a:r>
              <a:rPr lang="en-IN" dirty="0" smtClean="0"/>
              <a:t>, checkbox is known as </a:t>
            </a:r>
            <a:r>
              <a:rPr lang="en-IN" dirty="0" err="1" smtClean="0"/>
              <a:t>FormControl</a:t>
            </a:r>
            <a:r>
              <a:rPr lang="en-IN" dirty="0" smtClean="0"/>
              <a:t>  </a:t>
            </a:r>
          </a:p>
          <a:p>
            <a:r>
              <a:rPr lang="en-IN" b="1" dirty="0" err="1" smtClean="0"/>
              <a:t>FormGroup</a:t>
            </a:r>
            <a:r>
              <a:rPr lang="en-IN" b="1" dirty="0" smtClean="0"/>
              <a:t> : </a:t>
            </a:r>
            <a:r>
              <a:rPr lang="en-IN" dirty="0" smtClean="0"/>
              <a:t>The class is present in the "@angular/forms" package of Angular 2.0. It is used to represent a set of form control inside its constructor. </a:t>
            </a:r>
          </a:p>
          <a:p>
            <a:endParaRPr lang="en-IN"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685800" y="685800"/>
            <a:ext cx="7696200" cy="4724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Component </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a:t>
            </a:r>
            <a:r>
              <a:rPr lang="en-IN" dirty="0" err="1" smtClean="0"/>
              <a:t>userForm</a:t>
            </a:r>
            <a:r>
              <a:rPr lang="en-IN" dirty="0" smtClean="0"/>
              <a:t>=new </a:t>
            </a:r>
            <a:r>
              <a:rPr lang="en-IN" dirty="0" err="1" smtClean="0"/>
              <a:t>FormGroup</a:t>
            </a:r>
            <a:r>
              <a:rPr lang="en-IN" dirty="0" smtClean="0"/>
              <a:t>({</a:t>
            </a:r>
          </a:p>
          <a:p>
            <a:pPr>
              <a:buNone/>
            </a:pPr>
            <a:r>
              <a:rPr lang="en-IN" dirty="0" smtClean="0"/>
              <a:t>	</a:t>
            </a:r>
            <a:r>
              <a:rPr lang="en-IN" dirty="0" err="1" smtClean="0"/>
              <a:t>uname:new</a:t>
            </a:r>
            <a:r>
              <a:rPr lang="en-IN" dirty="0" smtClean="0"/>
              <a:t> </a:t>
            </a:r>
            <a:r>
              <a:rPr lang="en-IN" dirty="0" err="1" smtClean="0"/>
              <a:t>FormControl</a:t>
            </a:r>
            <a:r>
              <a:rPr lang="en-IN" dirty="0" smtClean="0"/>
              <a:t>(),</a:t>
            </a:r>
          </a:p>
          <a:p>
            <a:pPr>
              <a:buNone/>
            </a:pPr>
            <a:r>
              <a:rPr lang="en-IN" dirty="0" smtClean="0"/>
              <a:t>	</a:t>
            </a:r>
            <a:r>
              <a:rPr lang="en-IN" dirty="0" err="1" smtClean="0"/>
              <a:t>pname:new</a:t>
            </a:r>
            <a:r>
              <a:rPr lang="en-IN" dirty="0" smtClean="0"/>
              <a:t> </a:t>
            </a:r>
            <a:r>
              <a:rPr lang="en-IN" dirty="0" err="1" smtClean="0"/>
              <a:t>FormControl</a:t>
            </a:r>
            <a:r>
              <a:rPr lang="en-IN" dirty="0" smtClean="0"/>
              <a:t>(),</a:t>
            </a:r>
          </a:p>
          <a:p>
            <a:pPr>
              <a:buNone/>
            </a:pPr>
            <a:r>
              <a:rPr lang="en-IN" dirty="0" smtClean="0"/>
              <a:t>		</a:t>
            </a:r>
            <a:r>
              <a:rPr lang="en-IN" dirty="0" err="1" smtClean="0"/>
              <a:t>addressForm</a:t>
            </a:r>
            <a:r>
              <a:rPr lang="en-IN" dirty="0" smtClean="0"/>
              <a:t>=new </a:t>
            </a:r>
            <a:r>
              <a:rPr lang="en-IN" dirty="0" err="1" smtClean="0"/>
              <a:t>FormGroup</a:t>
            </a:r>
            <a:r>
              <a:rPr lang="en-IN" dirty="0" smtClean="0"/>
              <a:t>({</a:t>
            </a:r>
          </a:p>
          <a:p>
            <a:pPr>
              <a:buNone/>
            </a:pPr>
            <a:r>
              <a:rPr lang="en-IN" dirty="0" smtClean="0"/>
              <a:t>		.....</a:t>
            </a:r>
          </a:p>
          <a:p>
            <a:pPr>
              <a:buNone/>
            </a:pPr>
            <a:r>
              <a:rPr lang="en-IN" dirty="0" smtClean="0"/>
              <a:t>		.....</a:t>
            </a:r>
          </a:p>
          <a:p>
            <a:pPr>
              <a:buNone/>
            </a:pPr>
            <a:r>
              <a:rPr lang="en-IN" dirty="0" smtClean="0"/>
              <a:t>		})</a:t>
            </a:r>
          </a:p>
          <a:p>
            <a:pPr>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Template </a:t>
            </a:r>
            <a:endParaRPr lang="en-IN" dirty="0"/>
          </a:p>
        </p:txBody>
      </p:sp>
      <p:sp>
        <p:nvSpPr>
          <p:cNvPr id="3" name="Content Placeholder 2"/>
          <p:cNvSpPr>
            <a:spLocks noGrp="1"/>
          </p:cNvSpPr>
          <p:nvPr>
            <p:ph sz="quarter" idx="1"/>
          </p:nvPr>
        </p:nvSpPr>
        <p:spPr/>
        <p:txBody>
          <a:bodyPr/>
          <a:lstStyle/>
          <a:p>
            <a:pPr>
              <a:buNone/>
            </a:pPr>
            <a:r>
              <a:rPr lang="en-IN" dirty="0" smtClean="0"/>
              <a:t>&lt;form [</a:t>
            </a:r>
            <a:r>
              <a:rPr lang="en-IN" dirty="0" err="1" smtClean="0"/>
              <a:t>fromGroup</a:t>
            </a:r>
            <a:r>
              <a:rPr lang="en-IN" dirty="0" smtClean="0"/>
              <a:t>]=“</a:t>
            </a:r>
            <a:r>
              <a:rPr lang="en-IN" dirty="0" err="1" smtClean="0"/>
              <a:t>userForm</a:t>
            </a:r>
            <a:r>
              <a:rPr lang="en-IN" dirty="0" smtClean="0"/>
              <a:t>”&gt;</a:t>
            </a:r>
          </a:p>
          <a:p>
            <a:pPr>
              <a:buNone/>
            </a:pPr>
            <a:r>
              <a:rPr lang="en-IN" dirty="0" smtClean="0"/>
              <a:t>&lt;input type=“text” </a:t>
            </a:r>
            <a:r>
              <a:rPr lang="en-IN" dirty="0" err="1" smtClean="0"/>
              <a:t>formControlName</a:t>
            </a:r>
            <a:r>
              <a:rPr lang="en-IN" dirty="0" smtClean="0"/>
              <a:t>=“</a:t>
            </a:r>
            <a:r>
              <a:rPr lang="en-IN" dirty="0" err="1" smtClean="0"/>
              <a:t>uname</a:t>
            </a:r>
            <a:r>
              <a:rPr lang="en-IN" dirty="0" smtClean="0"/>
              <a:t>”&gt;</a:t>
            </a:r>
          </a:p>
          <a:p>
            <a:pPr>
              <a:buNone/>
            </a:pPr>
            <a:r>
              <a:rPr lang="en-IN" dirty="0" smtClean="0"/>
              <a:t>	........</a:t>
            </a:r>
          </a:p>
          <a:p>
            <a:pPr>
              <a:buNone/>
            </a:pPr>
            <a:r>
              <a:rPr lang="en-IN" dirty="0" smtClean="0"/>
              <a:t>	........</a:t>
            </a:r>
          </a:p>
          <a:p>
            <a:pPr>
              <a:buNone/>
            </a:pPr>
            <a:r>
              <a:rPr lang="en-IN" dirty="0" smtClean="0"/>
              <a:t>    ........</a:t>
            </a:r>
          </a:p>
          <a:p>
            <a:pPr>
              <a:buNone/>
            </a:pPr>
            <a:r>
              <a:rPr lang="en-IN" dirty="0" smtClean="0"/>
              <a:t>&lt;/form&gt;</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Main Building Blocks</a:t>
            </a:r>
            <a:endParaRPr lang="en-IN" dirty="0"/>
          </a:p>
        </p:txBody>
      </p:sp>
      <p:sp>
        <p:nvSpPr>
          <p:cNvPr id="3" name="Content Placeholder 2"/>
          <p:cNvSpPr>
            <a:spLocks noGrp="1"/>
          </p:cNvSpPr>
          <p:nvPr>
            <p:ph sz="quarter" idx="1"/>
          </p:nvPr>
        </p:nvSpPr>
        <p:spPr/>
        <p:txBody>
          <a:bodyPr>
            <a:normAutofit/>
          </a:bodyPr>
          <a:lstStyle/>
          <a:p>
            <a:r>
              <a:rPr lang="en-IN" dirty="0" smtClean="0"/>
              <a:t>Module</a:t>
            </a:r>
          </a:p>
          <a:p>
            <a:r>
              <a:rPr lang="en-IN" dirty="0" smtClean="0"/>
              <a:t>Component</a:t>
            </a:r>
          </a:p>
          <a:p>
            <a:r>
              <a:rPr lang="en-IN" dirty="0" smtClean="0"/>
              <a:t>Metadata</a:t>
            </a:r>
          </a:p>
          <a:p>
            <a:r>
              <a:rPr lang="en-IN" dirty="0" smtClean="0"/>
              <a:t>Template</a:t>
            </a:r>
          </a:p>
          <a:p>
            <a:r>
              <a:rPr lang="en-IN" dirty="0" smtClean="0"/>
              <a:t>Data Binding</a:t>
            </a:r>
          </a:p>
          <a:p>
            <a:r>
              <a:rPr lang="en-IN" dirty="0" smtClean="0"/>
              <a:t>Pipes </a:t>
            </a:r>
          </a:p>
          <a:p>
            <a:r>
              <a:rPr lang="en-IN" dirty="0" smtClean="0"/>
              <a:t>Service</a:t>
            </a:r>
          </a:p>
          <a:p>
            <a:r>
              <a:rPr lang="en-IN" dirty="0" smtClean="0"/>
              <a:t>Directive</a:t>
            </a:r>
          </a:p>
          <a:p>
            <a:r>
              <a:rPr lang="en-IN" dirty="0" smtClean="0"/>
              <a:t>Dependency Injection</a:t>
            </a:r>
            <a:endParaRPr lang="en-IN" dirty="0"/>
          </a:p>
        </p:txBody>
      </p:sp>
    </p:spTree>
    <p:extLst>
      <p:ext uri="{BB962C8B-B14F-4D97-AF65-F5344CB8AC3E}">
        <p14:creationId xmlns:p14="http://schemas.microsoft.com/office/powerpoint/2010/main" val="292746545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Driven form with Validation </a:t>
            </a:r>
            <a:endParaRPr lang="en-IN" dirty="0"/>
          </a:p>
        </p:txBody>
      </p:sp>
      <p:sp>
        <p:nvSpPr>
          <p:cNvPr id="3" name="Content Placeholder 2"/>
          <p:cNvSpPr>
            <a:spLocks noGrp="1"/>
          </p:cNvSpPr>
          <p:nvPr>
            <p:ph sz="quarter" idx="1"/>
          </p:nvPr>
        </p:nvSpPr>
        <p:spPr>
          <a:xfrm>
            <a:off x="381000" y="1447800"/>
            <a:ext cx="8305800" cy="4572000"/>
          </a:xfrm>
        </p:spPr>
        <p:txBody>
          <a:bodyPr>
            <a:normAutofit/>
          </a:bodyPr>
          <a:lstStyle/>
          <a:p>
            <a:r>
              <a:rPr lang="en-IN" dirty="0" smtClean="0"/>
              <a:t>Import the Validators from the ‘@angular/forms”.</a:t>
            </a:r>
          </a:p>
          <a:p>
            <a:r>
              <a:rPr lang="en-IN" dirty="0" smtClean="0"/>
              <a:t>Which provide set of field which help to do the validation. </a:t>
            </a:r>
          </a:p>
          <a:p>
            <a:pPr>
              <a:buNone/>
            </a:pPr>
            <a:r>
              <a:rPr lang="en-IN" dirty="0" err="1" smtClean="0"/>
              <a:t>userForm</a:t>
            </a:r>
            <a:r>
              <a:rPr lang="en-IN" dirty="0" smtClean="0"/>
              <a:t>=new </a:t>
            </a:r>
            <a:r>
              <a:rPr lang="en-IN" dirty="0" err="1" smtClean="0"/>
              <a:t>FormGroup</a:t>
            </a:r>
            <a:r>
              <a:rPr lang="en-IN" dirty="0" smtClean="0"/>
              <a:t>({</a:t>
            </a:r>
          </a:p>
          <a:p>
            <a:pPr>
              <a:buNone/>
            </a:pPr>
            <a:r>
              <a:rPr lang="en-IN" dirty="0" smtClean="0"/>
              <a:t>	</a:t>
            </a:r>
            <a:r>
              <a:rPr lang="en-IN" dirty="0" err="1" smtClean="0"/>
              <a:t>uname:new</a:t>
            </a:r>
            <a:r>
              <a:rPr lang="en-IN" dirty="0" smtClean="0"/>
              <a:t> </a:t>
            </a:r>
            <a:r>
              <a:rPr lang="en-IN" dirty="0" err="1" smtClean="0"/>
              <a:t>FormControl</a:t>
            </a:r>
            <a:r>
              <a:rPr lang="en-IN" dirty="0" smtClean="0"/>
              <a:t>(‘’,[</a:t>
            </a:r>
            <a:r>
              <a:rPr lang="en-IN" dirty="0" err="1" smtClean="0"/>
              <a:t>Validators.required,Validators.minLength</a:t>
            </a:r>
            <a:r>
              <a:rPr lang="en-IN" dirty="0" smtClean="0"/>
              <a:t>(3)]),</a:t>
            </a:r>
          </a:p>
          <a:p>
            <a:pPr>
              <a:buNone/>
            </a:pPr>
            <a:r>
              <a:rPr lang="en-IN" dirty="0" smtClean="0"/>
              <a:t>	</a:t>
            </a:r>
            <a:r>
              <a:rPr lang="en-IN" dirty="0" err="1" smtClean="0"/>
              <a:t>pname:new</a:t>
            </a:r>
            <a:r>
              <a:rPr lang="en-IN" dirty="0" smtClean="0"/>
              <a:t> </a:t>
            </a:r>
            <a:r>
              <a:rPr lang="en-IN" dirty="0" err="1" smtClean="0"/>
              <a:t>FormControl</a:t>
            </a:r>
            <a:r>
              <a:rPr lang="en-IN" dirty="0" smtClean="0"/>
              <a:t>(‘’,[</a:t>
            </a:r>
            <a:r>
              <a:rPr lang="en-IN" dirty="0" err="1" smtClean="0"/>
              <a:t>Validators.required,Validators.maxLength</a:t>
            </a:r>
            <a:r>
              <a:rPr lang="en-IN" dirty="0" smtClean="0"/>
              <a:t>(6)]),</a:t>
            </a:r>
          </a:p>
          <a:p>
            <a:pPr>
              <a:buNone/>
            </a:pPr>
            <a:r>
              <a:rPr lang="en-IN" dirty="0" smtClean="0"/>
              <a:t>	});</a:t>
            </a:r>
          </a:p>
          <a:p>
            <a:endParaRPr lang="en-IN" dirty="0" smtClean="0"/>
          </a:p>
          <a:p>
            <a:endParaRPr lang="en-IN"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normAutofit fontScale="85000" lnSpcReduction="10000"/>
          </a:bodyPr>
          <a:lstStyle/>
          <a:p>
            <a:pPr>
              <a:buNone/>
            </a:pPr>
            <a:r>
              <a:rPr lang="en-IN" dirty="0" smtClean="0"/>
              <a:t>	&lt;form [</a:t>
            </a:r>
            <a:r>
              <a:rPr lang="en-IN" dirty="0" err="1" smtClean="0"/>
              <a:t>formGroup</a:t>
            </a:r>
            <a:r>
              <a:rPr lang="en-IN" dirty="0" smtClean="0"/>
              <a:t>]="</a:t>
            </a:r>
            <a:r>
              <a:rPr lang="en-IN" dirty="0" err="1" smtClean="0"/>
              <a:t>loginForm</a:t>
            </a:r>
            <a:r>
              <a:rPr lang="en-IN" dirty="0" smtClean="0"/>
              <a:t>" (</a:t>
            </a:r>
            <a:r>
              <a:rPr lang="en-IN" smtClean="0"/>
              <a:t>submit)="verify</a:t>
            </a:r>
            <a:r>
              <a:rPr lang="en-IN" dirty="0" smtClean="0"/>
              <a:t>()" </a:t>
            </a:r>
            <a:r>
              <a:rPr lang="en-IN" dirty="0" err="1" smtClean="0"/>
              <a:t>nonvalidate</a:t>
            </a:r>
            <a:r>
              <a:rPr lang="en-IN" dirty="0" smtClean="0"/>
              <a:t>&gt;</a:t>
            </a:r>
          </a:p>
          <a:p>
            <a:pPr>
              <a:buNone/>
            </a:pPr>
            <a:r>
              <a:rPr lang="en-IN" dirty="0" smtClean="0"/>
              <a:t>	&lt;input type="text" </a:t>
            </a:r>
            <a:r>
              <a:rPr lang="en-IN" dirty="0" err="1" smtClean="0"/>
              <a:t>formControlName</a:t>
            </a:r>
            <a:r>
              <a:rPr lang="en-IN" dirty="0" smtClean="0"/>
              <a:t>="user" required/&gt;</a:t>
            </a:r>
          </a:p>
          <a:p>
            <a:pPr>
              <a:buNone/>
            </a:pPr>
            <a:r>
              <a:rPr lang="en-IN" dirty="0" smtClean="0"/>
              <a:t>      div *</a:t>
            </a:r>
            <a:r>
              <a:rPr lang="en-IN" dirty="0" err="1" smtClean="0"/>
              <a:t>ngIf</a:t>
            </a:r>
            <a:r>
              <a:rPr lang="en-IN" dirty="0" smtClean="0"/>
              <a:t>="!</a:t>
            </a:r>
            <a:r>
              <a:rPr lang="en-IN" dirty="0" err="1" smtClean="0"/>
              <a:t>loginForm.controls.user</a:t>
            </a:r>
            <a:r>
              <a:rPr lang="en-IN" dirty="0" smtClean="0"/>
              <a:t>?.valid &amp;&amp; (</a:t>
            </a:r>
            <a:r>
              <a:rPr lang="en-IN" dirty="0" err="1" smtClean="0"/>
              <a:t>loginForm.controls.user</a:t>
            </a:r>
            <a:r>
              <a:rPr lang="en-IN" dirty="0" smtClean="0"/>
              <a:t>?.dirty </a:t>
            </a:r>
          </a:p>
          <a:p>
            <a:pPr>
              <a:buNone/>
            </a:pPr>
            <a:r>
              <a:rPr lang="en-IN" dirty="0" smtClean="0"/>
              <a:t>	               ||  </a:t>
            </a:r>
            <a:r>
              <a:rPr lang="en-IN" dirty="0" err="1" smtClean="0"/>
              <a:t>loginForm.controls.user</a:t>
            </a:r>
            <a:r>
              <a:rPr lang="en-IN" dirty="0" smtClean="0"/>
              <a:t>?.touched)"&gt;</a:t>
            </a:r>
          </a:p>
          <a:p>
            <a:pPr>
              <a:buNone/>
            </a:pPr>
            <a:r>
              <a:rPr lang="en-IN" dirty="0" smtClean="0"/>
              <a:t>	                   &lt;div [hidden]="!</a:t>
            </a:r>
            <a:r>
              <a:rPr lang="en-IN" dirty="0" err="1" smtClean="0"/>
              <a:t>loginForm.controls.user.errors.required</a:t>
            </a:r>
            <a:r>
              <a:rPr lang="en-IN" dirty="0" smtClean="0"/>
              <a:t>"&gt;</a:t>
            </a:r>
          </a:p>
          <a:p>
            <a:pPr>
              <a:buNone/>
            </a:pPr>
            <a:r>
              <a:rPr lang="en-IN" dirty="0" smtClean="0"/>
              <a:t>	                    </a:t>
            </a:r>
            <a:r>
              <a:rPr lang="en-IN" dirty="0" err="1" smtClean="0"/>
              <a:t>UserName</a:t>
            </a:r>
            <a:r>
              <a:rPr lang="en-IN" dirty="0" smtClean="0"/>
              <a:t> is required</a:t>
            </a:r>
          </a:p>
          <a:p>
            <a:pPr>
              <a:buNone/>
            </a:pPr>
            <a:r>
              <a:rPr lang="en-IN" dirty="0" smtClean="0"/>
              <a:t>	                  &lt;/div&gt;</a:t>
            </a:r>
          </a:p>
          <a:p>
            <a:pPr>
              <a:buNone/>
            </a:pPr>
            <a:r>
              <a:rPr lang="en-IN" dirty="0" smtClean="0"/>
              <a:t>	                  &lt;div [hidden]="!</a:t>
            </a:r>
            <a:r>
              <a:rPr lang="en-IN" dirty="0" err="1" smtClean="0"/>
              <a:t>loginForm.controls.user.errors.minlength</a:t>
            </a:r>
            <a:r>
              <a:rPr lang="en-IN" dirty="0" smtClean="0"/>
              <a:t>"&gt;</a:t>
            </a:r>
          </a:p>
          <a:p>
            <a:pPr>
              <a:buNone/>
            </a:pPr>
            <a:r>
              <a:rPr lang="en-IN" dirty="0" smtClean="0"/>
              <a:t>	                    Min Length must be 2 character</a:t>
            </a:r>
          </a:p>
          <a:p>
            <a:pPr>
              <a:buNone/>
            </a:pPr>
            <a:r>
              <a:rPr lang="en-IN" dirty="0" smtClean="0"/>
              <a:t>	                  &lt;/div&gt;</a:t>
            </a:r>
          </a:p>
          <a:p>
            <a:pPr>
              <a:buNone/>
            </a:pPr>
            <a:r>
              <a:rPr lang="en-IN" dirty="0" smtClean="0"/>
              <a:t>	                &lt;/div&gt;              </a:t>
            </a:r>
          </a:p>
          <a:p>
            <a:pPr>
              <a:buNone/>
            </a:pPr>
            <a:r>
              <a:rPr lang="en-IN" dirty="0" smtClean="0"/>
              <a:t>&lt;input type="submit" value="submit" [disabled]="!</a:t>
            </a:r>
            <a:r>
              <a:rPr lang="en-IN" dirty="0" err="1" smtClean="0"/>
              <a:t>loginForm.valid</a:t>
            </a:r>
            <a:r>
              <a:rPr lang="en-IN" dirty="0" smtClean="0"/>
              <a:t>"&gt;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t>Angular Service – Continue…</a:t>
            </a:r>
            <a:endParaRPr lang="en-US" dirty="0"/>
          </a:p>
        </p:txBody>
      </p:sp>
    </p:spTree>
    <p:extLst>
      <p:ext uri="{BB962C8B-B14F-4D97-AF65-F5344CB8AC3E}">
        <p14:creationId xmlns:p14="http://schemas.microsoft.com/office/powerpoint/2010/main" val="35861576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Service </a:t>
            </a:r>
            <a:endParaRPr lang="en-IN" dirty="0"/>
          </a:p>
        </p:txBody>
      </p:sp>
      <p:sp>
        <p:nvSpPr>
          <p:cNvPr id="3" name="Content Placeholder 2"/>
          <p:cNvSpPr>
            <a:spLocks noGrp="1"/>
          </p:cNvSpPr>
          <p:nvPr>
            <p:ph sz="quarter" idx="1"/>
          </p:nvPr>
        </p:nvSpPr>
        <p:spPr/>
        <p:txBody>
          <a:bodyPr/>
          <a:lstStyle/>
          <a:p>
            <a:r>
              <a:rPr lang="en-IN" dirty="0" smtClean="0"/>
              <a:t>Services allow for greater separation of concerns for your application and better modularity by allowing you to extract common functionality out of component. </a:t>
            </a:r>
          </a:p>
          <a:p>
            <a:r>
              <a:rPr lang="en-IN" dirty="0" smtClean="0"/>
              <a:t>Service is used when a common functionality need to be provided for various modules.</a:t>
            </a:r>
          </a:p>
          <a:p>
            <a:r>
              <a:rPr lang="en-IN" dirty="0" smtClean="0"/>
              <a:t>Angular also comes with its own dependency injection framework for resolving dependencies, so you can have your services depend on other services through out your application, and dependency injection will resolve your dependencies for you. </a:t>
            </a:r>
          </a:p>
          <a:p>
            <a:endParaRPr lang="en-IN" dirty="0"/>
          </a:p>
        </p:txBody>
      </p:sp>
    </p:spTree>
    <p:extLst>
      <p:ext uri="{BB962C8B-B14F-4D97-AF65-F5344CB8AC3E}">
        <p14:creationId xmlns:p14="http://schemas.microsoft.com/office/powerpoint/2010/main" val="197709703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Dependency Injection </a:t>
            </a:r>
            <a:endParaRPr lang="en-IN" dirty="0"/>
          </a:p>
        </p:txBody>
      </p:sp>
      <p:sp>
        <p:nvSpPr>
          <p:cNvPr id="3" name="Content Placeholder 2"/>
          <p:cNvSpPr>
            <a:spLocks noGrp="1"/>
          </p:cNvSpPr>
          <p:nvPr>
            <p:ph sz="quarter" idx="1"/>
          </p:nvPr>
        </p:nvSpPr>
        <p:spPr>
          <a:xfrm>
            <a:off x="914400" y="1447800"/>
            <a:ext cx="7772400" cy="2133600"/>
          </a:xfrm>
        </p:spPr>
        <p:txBody>
          <a:bodyPr>
            <a:normAutofit/>
          </a:bodyPr>
          <a:lstStyle/>
          <a:p>
            <a:r>
              <a:rPr lang="en-IN" sz="3200" dirty="0" smtClean="0"/>
              <a:t>DI is a coding pattern in which a class receives its dependencies from external sources rather than creating them itself.</a:t>
            </a:r>
          </a:p>
          <a:p>
            <a:endParaRPr lang="en-IN" sz="3200" dirty="0"/>
          </a:p>
        </p:txBody>
      </p:sp>
    </p:spTree>
    <p:extLst>
      <p:ext uri="{BB962C8B-B14F-4D97-AF65-F5344CB8AC3E}">
        <p14:creationId xmlns:p14="http://schemas.microsoft.com/office/powerpoint/2010/main" val="315917054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Service in Angular 9</a:t>
            </a:r>
            <a:endParaRPr lang="en-IN" dirty="0"/>
          </a:p>
        </p:txBody>
      </p:sp>
      <p:sp>
        <p:nvSpPr>
          <p:cNvPr id="3" name="Content Placeholder 2"/>
          <p:cNvSpPr>
            <a:spLocks noGrp="1"/>
          </p:cNvSpPr>
          <p:nvPr>
            <p:ph sz="quarter" idx="1"/>
          </p:nvPr>
        </p:nvSpPr>
        <p:spPr>
          <a:xfrm>
            <a:off x="914400" y="1447800"/>
            <a:ext cx="7772400" cy="1905000"/>
          </a:xfrm>
        </p:spPr>
        <p:txBody>
          <a:bodyPr>
            <a:normAutofit/>
          </a:bodyPr>
          <a:lstStyle/>
          <a:p>
            <a:r>
              <a:rPr lang="en-IN" sz="4000" dirty="0" smtClean="0"/>
              <a:t>User-defined service </a:t>
            </a:r>
          </a:p>
          <a:p>
            <a:r>
              <a:rPr lang="en-IN" sz="4000" dirty="0" smtClean="0"/>
              <a:t>Pre-defined service </a:t>
            </a:r>
          </a:p>
          <a:p>
            <a:endParaRPr lang="en-IN" sz="4000" dirty="0"/>
          </a:p>
        </p:txBody>
      </p:sp>
    </p:spTree>
    <p:extLst>
      <p:ext uri="{BB962C8B-B14F-4D97-AF65-F5344CB8AC3E}">
        <p14:creationId xmlns:p14="http://schemas.microsoft.com/office/powerpoint/2010/main" val="3089507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to create the Service </a:t>
            </a:r>
            <a:endParaRPr lang="en-IN" dirty="0"/>
          </a:p>
        </p:txBody>
      </p:sp>
      <p:sp>
        <p:nvSpPr>
          <p:cNvPr id="3" name="Content Placeholder 2"/>
          <p:cNvSpPr>
            <a:spLocks noGrp="1"/>
          </p:cNvSpPr>
          <p:nvPr>
            <p:ph sz="quarter" idx="1"/>
          </p:nvPr>
        </p:nvSpPr>
        <p:spPr/>
        <p:txBody>
          <a:bodyPr>
            <a:normAutofit/>
          </a:bodyPr>
          <a:lstStyle/>
          <a:p>
            <a:r>
              <a:rPr lang="en-IN" sz="3200" dirty="0" smtClean="0"/>
              <a:t>Import the </a:t>
            </a:r>
            <a:r>
              <a:rPr lang="en-IN" sz="3200" dirty="0" err="1" smtClean="0"/>
              <a:t>injectable</a:t>
            </a:r>
            <a:r>
              <a:rPr lang="en-IN" sz="3200" dirty="0" smtClean="0"/>
              <a:t> member </a:t>
            </a:r>
          </a:p>
          <a:p>
            <a:r>
              <a:rPr lang="en-IN" sz="3200" dirty="0" smtClean="0"/>
              <a:t>Add the @</a:t>
            </a:r>
            <a:r>
              <a:rPr lang="en-IN" sz="3200" dirty="0" err="1" smtClean="0"/>
              <a:t>injectable</a:t>
            </a:r>
            <a:r>
              <a:rPr lang="en-IN" sz="3200" dirty="0" smtClean="0"/>
              <a:t> Decorator </a:t>
            </a:r>
          </a:p>
          <a:p>
            <a:r>
              <a:rPr lang="en-IN" sz="3200" dirty="0" smtClean="0"/>
              <a:t>Export Service class </a:t>
            </a:r>
          </a:p>
          <a:p>
            <a:endParaRPr lang="en-IN" sz="3200" dirty="0"/>
          </a:p>
        </p:txBody>
      </p:sp>
    </p:spTree>
    <p:extLst>
      <p:ext uri="{BB962C8B-B14F-4D97-AF65-F5344CB8AC3E}">
        <p14:creationId xmlns:p14="http://schemas.microsoft.com/office/powerpoint/2010/main" val="382375669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 the Service </a:t>
            </a:r>
            <a:endParaRPr lang="en-IN" dirty="0"/>
          </a:p>
        </p:txBody>
      </p:sp>
      <p:sp>
        <p:nvSpPr>
          <p:cNvPr id="3" name="Content Placeholder 2"/>
          <p:cNvSpPr>
            <a:spLocks noGrp="1"/>
          </p:cNvSpPr>
          <p:nvPr>
            <p:ph sz="quarter" idx="1"/>
          </p:nvPr>
        </p:nvSpPr>
        <p:spPr>
          <a:xfrm>
            <a:off x="914400" y="1447800"/>
            <a:ext cx="7772400" cy="2286000"/>
          </a:xfrm>
        </p:spPr>
        <p:txBody>
          <a:bodyPr>
            <a:normAutofit/>
          </a:bodyPr>
          <a:lstStyle/>
          <a:p>
            <a:r>
              <a:rPr lang="en-IN" sz="3200" dirty="0" smtClean="0"/>
              <a:t>We can register the service in two ways </a:t>
            </a:r>
          </a:p>
          <a:p>
            <a:pPr lvl="1"/>
            <a:r>
              <a:rPr lang="en-IN" sz="3200" dirty="0" smtClean="0"/>
              <a:t>In Component </a:t>
            </a:r>
          </a:p>
          <a:p>
            <a:pPr lvl="1"/>
            <a:r>
              <a:rPr lang="en-IN" sz="3200" dirty="0" smtClean="0"/>
              <a:t>In Module </a:t>
            </a:r>
          </a:p>
          <a:p>
            <a:pPr lvl="1"/>
            <a:endParaRPr lang="en-IN" sz="3200" dirty="0"/>
          </a:p>
        </p:txBody>
      </p:sp>
    </p:spTree>
    <p:extLst>
      <p:ext uri="{BB962C8B-B14F-4D97-AF65-F5344CB8AC3E}">
        <p14:creationId xmlns:p14="http://schemas.microsoft.com/office/powerpoint/2010/main" val="428321462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Component </a:t>
            </a:r>
            <a:endParaRPr lang="en-IN" dirty="0"/>
          </a:p>
        </p:txBody>
      </p:sp>
      <p:sp>
        <p:nvSpPr>
          <p:cNvPr id="3" name="Content Placeholder 2"/>
          <p:cNvSpPr>
            <a:spLocks noGrp="1"/>
          </p:cNvSpPr>
          <p:nvPr>
            <p:ph sz="quarter" idx="1"/>
          </p:nvPr>
        </p:nvSpPr>
        <p:spPr>
          <a:xfrm>
            <a:off x="914400" y="1447800"/>
            <a:ext cx="7772400" cy="3886200"/>
          </a:xfrm>
        </p:spPr>
        <p:txBody>
          <a:bodyPr>
            <a:normAutofit/>
          </a:bodyPr>
          <a:lstStyle/>
          <a:p>
            <a:r>
              <a:rPr lang="en-IN" sz="3600" dirty="0" smtClean="0"/>
              <a:t>There are four simple steps to use/import Service in the Component </a:t>
            </a:r>
          </a:p>
          <a:p>
            <a:pPr lvl="1"/>
            <a:r>
              <a:rPr lang="en-IN" sz="3600" dirty="0" smtClean="0"/>
              <a:t> import the Service to the component </a:t>
            </a:r>
          </a:p>
          <a:p>
            <a:pPr lvl="1"/>
            <a:r>
              <a:rPr lang="en-IN" sz="3600" dirty="0" smtClean="0"/>
              <a:t>Add it as a provider </a:t>
            </a:r>
          </a:p>
          <a:p>
            <a:pPr lvl="1"/>
            <a:r>
              <a:rPr lang="en-IN" sz="3600" dirty="0" smtClean="0"/>
              <a:t>Include it through Dependency injection </a:t>
            </a:r>
          </a:p>
          <a:p>
            <a:pPr lvl="1"/>
            <a:r>
              <a:rPr lang="en-IN" sz="3600" dirty="0" smtClean="0"/>
              <a:t>Use the Service function </a:t>
            </a:r>
          </a:p>
          <a:p>
            <a:endParaRPr lang="en-IN" sz="3600" dirty="0"/>
          </a:p>
        </p:txBody>
      </p:sp>
    </p:spTree>
    <p:extLst>
      <p:ext uri="{BB962C8B-B14F-4D97-AF65-F5344CB8AC3E}">
        <p14:creationId xmlns:p14="http://schemas.microsoft.com/office/powerpoint/2010/main" val="213725336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http service from Angular 4.2 onwards  </a:t>
            </a:r>
            <a:endParaRPr lang="en-IN" dirty="0"/>
          </a:p>
        </p:txBody>
      </p:sp>
      <p:sp>
        <p:nvSpPr>
          <p:cNvPr id="3" name="Content Placeholder 2"/>
          <p:cNvSpPr>
            <a:spLocks noGrp="1"/>
          </p:cNvSpPr>
          <p:nvPr>
            <p:ph sz="quarter" idx="1"/>
          </p:nvPr>
        </p:nvSpPr>
        <p:spPr/>
        <p:txBody>
          <a:bodyPr>
            <a:normAutofit/>
          </a:bodyPr>
          <a:lstStyle/>
          <a:p>
            <a:r>
              <a:rPr lang="en-IN" b="1" dirty="0" err="1" smtClean="0"/>
              <a:t>HttpClient</a:t>
            </a:r>
            <a:r>
              <a:rPr lang="en-IN" b="1" dirty="0" smtClean="0"/>
              <a:t>:- </a:t>
            </a:r>
            <a:r>
              <a:rPr lang="en-IN" dirty="0" smtClean="0"/>
              <a:t>It is for callback, used for performing </a:t>
            </a:r>
            <a:r>
              <a:rPr lang="en-IN" dirty="0" err="1" smtClean="0"/>
              <a:t>XMLHttpRequest</a:t>
            </a:r>
            <a:r>
              <a:rPr lang="en-IN" dirty="0" smtClean="0"/>
              <a:t> operations like get(), post(), delete(), put(), </a:t>
            </a:r>
          </a:p>
          <a:p>
            <a:r>
              <a:rPr lang="en-IN" dirty="0" smtClean="0"/>
              <a:t>All the Http methods return Observable, from Observable map() operator is optional, the data would be in a Response which you get once you call subscribe() method</a:t>
            </a:r>
          </a:p>
          <a:p>
            <a:pPr lvl="1"/>
            <a:endParaRPr lang="en-IN" dirty="0"/>
          </a:p>
        </p:txBody>
      </p:sp>
    </p:spTree>
    <p:extLst>
      <p:ext uri="{BB962C8B-B14F-4D97-AF65-F5344CB8AC3E}">
        <p14:creationId xmlns:p14="http://schemas.microsoft.com/office/powerpoint/2010/main" val="1284733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 of Angular </a:t>
            </a:r>
            <a:endParaRPr lang="en-IN" dirty="0"/>
          </a:p>
        </p:txBody>
      </p:sp>
      <p:sp>
        <p:nvSpPr>
          <p:cNvPr id="3" name="Content Placeholder 2"/>
          <p:cNvSpPr>
            <a:spLocks noGrp="1"/>
          </p:cNvSpPr>
          <p:nvPr>
            <p:ph sz="quarter" idx="1"/>
          </p:nvPr>
        </p:nvSpPr>
        <p:spPr/>
        <p:txBody>
          <a:bodyPr/>
          <a:lstStyle/>
          <a:p>
            <a:r>
              <a:rPr lang="en-IN" dirty="0" err="1" smtClean="0"/>
              <a:t>ng</a:t>
            </a:r>
            <a:r>
              <a:rPr lang="en-IN" dirty="0" smtClean="0"/>
              <a:t> </a:t>
            </a:r>
          </a:p>
          <a:p>
            <a:r>
              <a:rPr lang="en-IN" dirty="0" err="1" smtClean="0"/>
              <a:t>npm</a:t>
            </a:r>
            <a:r>
              <a:rPr lang="en-IN" dirty="0" smtClean="0"/>
              <a:t> install –g @angular/</a:t>
            </a:r>
            <a:r>
              <a:rPr lang="en-IN" dirty="0" err="1" smtClean="0"/>
              <a:t>cli</a:t>
            </a:r>
            <a:r>
              <a:rPr lang="en-IN" dirty="0" smtClean="0"/>
              <a:t> </a:t>
            </a:r>
          </a:p>
          <a:p>
            <a:r>
              <a:rPr lang="en-IN" dirty="0" err="1" smtClean="0"/>
              <a:t>ng</a:t>
            </a:r>
            <a:r>
              <a:rPr lang="en-IN" dirty="0" smtClean="0"/>
              <a:t> version</a:t>
            </a:r>
          </a:p>
          <a:p>
            <a:r>
              <a:rPr lang="en-IN" dirty="0" err="1" smtClean="0"/>
              <a:t>ng</a:t>
            </a:r>
            <a:r>
              <a:rPr lang="en-IN" dirty="0" smtClean="0"/>
              <a:t> new </a:t>
            </a:r>
            <a:r>
              <a:rPr lang="en-IN" dirty="0" err="1" smtClean="0"/>
              <a:t>projectName</a:t>
            </a:r>
            <a:r>
              <a:rPr lang="en-IN" dirty="0" smtClean="0"/>
              <a:t> </a:t>
            </a:r>
          </a:p>
          <a:p>
            <a:r>
              <a:rPr lang="en-IN" dirty="0" err="1" smtClean="0"/>
              <a:t>cd</a:t>
            </a:r>
            <a:r>
              <a:rPr lang="en-IN" dirty="0" smtClean="0"/>
              <a:t> </a:t>
            </a:r>
            <a:r>
              <a:rPr lang="en-IN" dirty="0" err="1" smtClean="0"/>
              <a:t>projectName</a:t>
            </a:r>
            <a:r>
              <a:rPr lang="en-IN" dirty="0" smtClean="0"/>
              <a:t> </a:t>
            </a:r>
          </a:p>
          <a:p>
            <a:r>
              <a:rPr lang="en-IN" dirty="0" err="1" smtClean="0"/>
              <a:t>npm</a:t>
            </a:r>
            <a:r>
              <a:rPr lang="en-IN" dirty="0" smtClean="0"/>
              <a:t> start  </a:t>
            </a:r>
          </a:p>
          <a:p>
            <a:endParaRPr lang="en-IN" dirty="0"/>
          </a:p>
        </p:txBody>
      </p:sp>
    </p:spTree>
    <p:extLst>
      <p:ext uri="{BB962C8B-B14F-4D97-AF65-F5344CB8AC3E}">
        <p14:creationId xmlns:p14="http://schemas.microsoft.com/office/powerpoint/2010/main" val="304846216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Module </a:t>
            </a:r>
            <a:endParaRPr lang="en-IN" dirty="0"/>
          </a:p>
        </p:txBody>
      </p:sp>
      <p:sp>
        <p:nvSpPr>
          <p:cNvPr id="3" name="Content Placeholder 2"/>
          <p:cNvSpPr>
            <a:spLocks noGrp="1"/>
          </p:cNvSpPr>
          <p:nvPr>
            <p:ph sz="quarter" idx="1"/>
          </p:nvPr>
        </p:nvSpPr>
        <p:spPr>
          <a:xfrm>
            <a:off x="914400" y="1447800"/>
            <a:ext cx="7772400" cy="3886200"/>
          </a:xfrm>
        </p:spPr>
        <p:txBody>
          <a:bodyPr>
            <a:normAutofit lnSpcReduction="10000"/>
          </a:bodyPr>
          <a:lstStyle/>
          <a:p>
            <a:r>
              <a:rPr lang="en-IN" sz="3600" dirty="0" smtClean="0"/>
              <a:t>There are four simple steps to use/import Service in the Module </a:t>
            </a:r>
          </a:p>
          <a:p>
            <a:pPr lvl="1"/>
            <a:r>
              <a:rPr lang="en-IN" sz="3600" dirty="0" smtClean="0"/>
              <a:t> import the Service to the module </a:t>
            </a:r>
          </a:p>
          <a:p>
            <a:pPr lvl="1"/>
            <a:r>
              <a:rPr lang="en-IN" sz="3600" dirty="0" smtClean="0"/>
              <a:t>Add it as a provider </a:t>
            </a:r>
          </a:p>
          <a:p>
            <a:pPr lvl="1"/>
            <a:r>
              <a:rPr lang="en-IN" sz="3600" dirty="0" smtClean="0"/>
              <a:t>Include it through Dependency injection in Component  </a:t>
            </a:r>
          </a:p>
          <a:p>
            <a:pPr lvl="1"/>
            <a:r>
              <a:rPr lang="en-IN" sz="3600" dirty="0" smtClean="0"/>
              <a:t>Use the Service function </a:t>
            </a:r>
          </a:p>
          <a:p>
            <a:endParaRPr lang="en-IN" sz="36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Angular 9 http service </a:t>
            </a:r>
            <a:endParaRPr lang="en-IN" dirty="0"/>
          </a:p>
        </p:txBody>
      </p:sp>
      <p:sp>
        <p:nvSpPr>
          <p:cNvPr id="3" name="Content Placeholder 2"/>
          <p:cNvSpPr>
            <a:spLocks noGrp="1"/>
          </p:cNvSpPr>
          <p:nvPr>
            <p:ph sz="quarter" idx="1"/>
          </p:nvPr>
        </p:nvSpPr>
        <p:spPr/>
        <p:txBody>
          <a:bodyPr>
            <a:normAutofit/>
          </a:bodyPr>
          <a:lstStyle/>
          <a:p>
            <a:r>
              <a:rPr lang="en-IN" sz="2800" dirty="0" smtClean="0"/>
              <a:t>One of the most common scenario in any application is client interacting with the server.</a:t>
            </a:r>
          </a:p>
          <a:p>
            <a:r>
              <a:rPr lang="en-IN" sz="2800" dirty="0" smtClean="0"/>
              <a:t>Http is the widely used protocol for this interaction.</a:t>
            </a:r>
          </a:p>
          <a:p>
            <a:r>
              <a:rPr lang="en-IN" sz="2800" dirty="0" smtClean="0"/>
              <a:t>One can fetch data from the server, update data, create data and delete data using HTTP protocol. </a:t>
            </a:r>
          </a:p>
          <a:p>
            <a:r>
              <a:rPr lang="en-IN" sz="2800" dirty="0" smtClean="0"/>
              <a:t>In Angular 2 http service return the Observable but Angular 1.x is http service return the Promise object.  </a:t>
            </a:r>
          </a:p>
          <a:p>
            <a:endParaRPr lang="en-IN" sz="2800"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JavaScript callback function </a:t>
            </a:r>
            <a:endParaRPr lang="en-IN" dirty="0"/>
          </a:p>
        </p:txBody>
      </p:sp>
      <p:sp>
        <p:nvSpPr>
          <p:cNvPr id="3" name="Content Placeholder 2"/>
          <p:cNvSpPr>
            <a:spLocks noGrp="1"/>
          </p:cNvSpPr>
          <p:nvPr>
            <p:ph sz="quarter" idx="1"/>
          </p:nvPr>
        </p:nvSpPr>
        <p:spPr>
          <a:xfrm>
            <a:off x="914400" y="1447800"/>
            <a:ext cx="7772400" cy="4953000"/>
          </a:xfrm>
        </p:spPr>
        <p:txBody>
          <a:bodyPr>
            <a:normAutofit/>
          </a:bodyPr>
          <a:lstStyle/>
          <a:p>
            <a:r>
              <a:rPr lang="en-IN" sz="3200" dirty="0" smtClean="0"/>
              <a:t>A callback function is a function passed into another function as an argument, which is then invoked inside the outer function to complete some kind of routine or action.</a:t>
            </a:r>
          </a:p>
          <a:p>
            <a:r>
              <a:rPr lang="en-IN" sz="3200" dirty="0" smtClean="0"/>
              <a:t>Callback function may be synchronous and asynchronous functions. </a:t>
            </a:r>
          </a:p>
          <a:p>
            <a:endParaRPr lang="en-IN" sz="32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Synchronous and Asynchronous</a:t>
            </a:r>
            <a:br>
              <a:rPr lang="en-IN" dirty="0" smtClean="0"/>
            </a:br>
            <a:endParaRPr lang="en-IN" dirty="0"/>
          </a:p>
        </p:txBody>
      </p:sp>
      <p:sp>
        <p:nvSpPr>
          <p:cNvPr id="3" name="Content Placeholder 2"/>
          <p:cNvSpPr>
            <a:spLocks noGrp="1"/>
          </p:cNvSpPr>
          <p:nvPr>
            <p:ph sz="quarter" idx="1"/>
          </p:nvPr>
        </p:nvSpPr>
        <p:spPr/>
        <p:txBody>
          <a:bodyPr>
            <a:normAutofit/>
          </a:bodyPr>
          <a:lstStyle/>
          <a:p>
            <a:r>
              <a:rPr lang="en-IN" sz="3200" dirty="0" smtClean="0"/>
              <a:t>In </a:t>
            </a:r>
            <a:r>
              <a:rPr lang="en-IN" sz="3200" i="1" dirty="0" smtClean="0"/>
              <a:t>synchronous</a:t>
            </a:r>
            <a:r>
              <a:rPr lang="en-IN" sz="3200" dirty="0" smtClean="0"/>
              <a:t> programs, if you have two lines of code (L1 followed by L2), then L2 cannot begin running until L1 has finished executing.</a:t>
            </a:r>
          </a:p>
          <a:p>
            <a:r>
              <a:rPr lang="en-IN" sz="3200" dirty="0" smtClean="0"/>
              <a:t>In </a:t>
            </a:r>
            <a:r>
              <a:rPr lang="en-IN" sz="3200" i="1" dirty="0" smtClean="0"/>
              <a:t>asynchronous</a:t>
            </a:r>
            <a:r>
              <a:rPr lang="en-IN" sz="3200" dirty="0" smtClean="0"/>
              <a:t> programs, you can have two lines of code (L1 followed by L2), where L1 schedules some task to be run in the future, but L2 runs before that task completes.</a:t>
            </a:r>
            <a:br>
              <a:rPr lang="en-IN" sz="3200" dirty="0" smtClean="0"/>
            </a:br>
            <a:endParaRPr lang="en-IN" sz="3200" dirty="0" smtClean="0"/>
          </a:p>
          <a:p>
            <a:endParaRPr lang="en-IN" sz="32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promise </a:t>
            </a:r>
            <a:endParaRPr lang="en-IN" dirty="0"/>
          </a:p>
        </p:txBody>
      </p:sp>
      <p:sp>
        <p:nvSpPr>
          <p:cNvPr id="3" name="Content Placeholder 2"/>
          <p:cNvSpPr>
            <a:spLocks noGrp="1"/>
          </p:cNvSpPr>
          <p:nvPr>
            <p:ph sz="quarter" idx="1"/>
          </p:nvPr>
        </p:nvSpPr>
        <p:spPr/>
        <p:txBody>
          <a:bodyPr>
            <a:normAutofit/>
          </a:bodyPr>
          <a:lstStyle/>
          <a:p>
            <a:r>
              <a:rPr lang="en-IN" sz="3200" dirty="0" smtClean="0"/>
              <a:t>Promise is a one type of callback function, which represents the eventual result of an operation. You can use a promise to specify what to do when an operation eventually succeeds or fails.</a:t>
            </a:r>
          </a:p>
          <a:p>
            <a:endParaRPr lang="en-IN" sz="32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Promise  </a:t>
            </a:r>
            <a:endParaRPr lang="en-IN" dirty="0"/>
          </a:p>
        </p:txBody>
      </p:sp>
      <p:sp>
        <p:nvSpPr>
          <p:cNvPr id="3" name="Content Placeholder 2"/>
          <p:cNvSpPr>
            <a:spLocks noGrp="1"/>
          </p:cNvSpPr>
          <p:nvPr>
            <p:ph sz="quarter" idx="1"/>
          </p:nvPr>
        </p:nvSpPr>
        <p:spPr/>
        <p:txBody>
          <a:bodyPr>
            <a:normAutofit/>
          </a:bodyPr>
          <a:lstStyle/>
          <a:p>
            <a:r>
              <a:rPr lang="en-IN" sz="3200" dirty="0" smtClean="0"/>
              <a:t>The Promise is an object, with two functions.</a:t>
            </a:r>
          </a:p>
          <a:p>
            <a:pPr lvl="1"/>
            <a:r>
              <a:rPr lang="en-IN" sz="3200" dirty="0" smtClean="0"/>
              <a:t>then() =&gt; Promise, please get the value from that URL.</a:t>
            </a:r>
          </a:p>
          <a:p>
            <a:pPr lvl="1"/>
            <a:r>
              <a:rPr lang="en-IN" sz="3200" dirty="0" smtClean="0"/>
              <a:t>error() =&gt; Promise, please call this function when you have a new error for me.</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Observer pattern</a:t>
            </a:r>
            <a:endParaRPr lang="en-IN" dirty="0"/>
          </a:p>
        </p:txBody>
      </p:sp>
      <p:sp>
        <p:nvSpPr>
          <p:cNvPr id="3" name="Content Placeholder 2"/>
          <p:cNvSpPr>
            <a:spLocks noGrp="1"/>
          </p:cNvSpPr>
          <p:nvPr>
            <p:ph sz="quarter" idx="1"/>
          </p:nvPr>
        </p:nvSpPr>
        <p:spPr/>
        <p:txBody>
          <a:bodyPr>
            <a:normAutofit/>
          </a:bodyPr>
          <a:lstStyle/>
          <a:p>
            <a:r>
              <a:rPr lang="en-IN" sz="3200" dirty="0" smtClean="0"/>
              <a:t>The </a:t>
            </a:r>
            <a:r>
              <a:rPr lang="en-IN" sz="3200" b="1" dirty="0" smtClean="0"/>
              <a:t>observer pattern</a:t>
            </a:r>
            <a:r>
              <a:rPr lang="en-IN" sz="3200" dirty="0" smtClean="0"/>
              <a:t> is a </a:t>
            </a:r>
            <a:r>
              <a:rPr lang="en-IN" sz="3200" dirty="0" smtClean="0">
                <a:hlinkClick r:id="rId2"/>
              </a:rPr>
              <a:t>software design pattern</a:t>
            </a:r>
            <a:r>
              <a:rPr lang="en-IN" sz="3200" dirty="0" smtClean="0"/>
              <a:t> in which an </a:t>
            </a:r>
            <a:r>
              <a:rPr lang="en-IN" sz="3200" dirty="0" smtClean="0">
                <a:hlinkClick r:id="rId3"/>
              </a:rPr>
              <a:t>object</a:t>
            </a:r>
            <a:r>
              <a:rPr lang="en-IN" sz="3200" dirty="0" smtClean="0"/>
              <a:t>, called the </a:t>
            </a:r>
            <a:r>
              <a:rPr lang="en-IN" sz="3200" b="1" dirty="0" smtClean="0"/>
              <a:t>subject</a:t>
            </a:r>
            <a:r>
              <a:rPr lang="en-IN" sz="3200" dirty="0" smtClean="0"/>
              <a:t>, maintains a list of its dependents, called </a:t>
            </a:r>
            <a:r>
              <a:rPr lang="en-IN" sz="3200" b="1" dirty="0" smtClean="0"/>
              <a:t>observers</a:t>
            </a:r>
            <a:r>
              <a:rPr lang="en-IN" sz="3200" dirty="0" smtClean="0"/>
              <a:t>, and notifies them automatically of any state changes, usually by calling one of their </a:t>
            </a:r>
            <a:r>
              <a:rPr lang="en-IN" sz="3200" dirty="0" smtClean="0">
                <a:hlinkClick r:id="rId4"/>
              </a:rPr>
              <a:t>methods</a:t>
            </a:r>
            <a:r>
              <a:rPr lang="en-IN" sz="3200" dirty="0" smtClean="0"/>
              <a:t>. It is mainly used to implement distributed </a:t>
            </a:r>
            <a:r>
              <a:rPr lang="en-IN" sz="3200" dirty="0" smtClean="0">
                <a:hlinkClick r:id="rId5"/>
              </a:rPr>
              <a:t>event handling</a:t>
            </a:r>
            <a:r>
              <a:rPr lang="en-IN" sz="3200" dirty="0" smtClean="0"/>
              <a:t> systems.</a:t>
            </a:r>
            <a:endParaRPr lang="en-IN" sz="3200"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Observables in Angular </a:t>
            </a:r>
            <a:endParaRPr lang="en-IN" dirty="0"/>
          </a:p>
        </p:txBody>
      </p:sp>
      <p:sp>
        <p:nvSpPr>
          <p:cNvPr id="3" name="Content Placeholder 2"/>
          <p:cNvSpPr>
            <a:spLocks noGrp="1"/>
          </p:cNvSpPr>
          <p:nvPr>
            <p:ph sz="quarter" idx="1"/>
          </p:nvPr>
        </p:nvSpPr>
        <p:spPr/>
        <p:txBody>
          <a:bodyPr>
            <a:normAutofit/>
          </a:bodyPr>
          <a:lstStyle/>
          <a:p>
            <a:r>
              <a:rPr lang="en-IN" sz="2800" dirty="0" smtClean="0"/>
              <a:t>You can think of an observable as an array whose items arrive asynchronously over time. </a:t>
            </a:r>
          </a:p>
          <a:p>
            <a:r>
              <a:rPr lang="en-IN" sz="2800" b="1" dirty="0" smtClean="0"/>
              <a:t>Observables help you manage asynchronous data</a:t>
            </a:r>
            <a:r>
              <a:rPr lang="en-IN" sz="2800" dirty="0" smtClean="0"/>
              <a:t>, such as data coming from a backend service. Observables are used within Angular itself, including AngularJS event system and its http client service. To use observables, Angular uses a third-party library called Reactive Extensions (</a:t>
            </a:r>
            <a:r>
              <a:rPr lang="en-IN" sz="2800" b="1" dirty="0" err="1" smtClean="0"/>
              <a:t>RxJS</a:t>
            </a:r>
            <a:r>
              <a:rPr lang="en-IN" sz="2800" dirty="0" smtClean="0"/>
              <a:t>). Observables are a proposed feature for ES 2016, the next version of JavaScript.</a:t>
            </a:r>
            <a:endParaRPr lang="en-IN" sz="2800"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Observer </a:t>
            </a:r>
            <a:endParaRPr lang="en-IN" dirty="0"/>
          </a:p>
        </p:txBody>
      </p:sp>
      <p:sp>
        <p:nvSpPr>
          <p:cNvPr id="3" name="Content Placeholder 2"/>
          <p:cNvSpPr>
            <a:spLocks noGrp="1"/>
          </p:cNvSpPr>
          <p:nvPr>
            <p:ph sz="quarter" idx="1"/>
          </p:nvPr>
        </p:nvSpPr>
        <p:spPr/>
        <p:txBody>
          <a:bodyPr>
            <a:normAutofit/>
          </a:bodyPr>
          <a:lstStyle/>
          <a:p>
            <a:r>
              <a:rPr lang="en-IN" sz="3200" dirty="0" smtClean="0"/>
              <a:t>The Observer is an object, with three functions.</a:t>
            </a:r>
          </a:p>
          <a:p>
            <a:pPr lvl="1"/>
            <a:r>
              <a:rPr lang="en-IN" sz="3200" dirty="0" smtClean="0"/>
              <a:t>next() =&gt; Observable, please call this function when you have a new value for me.</a:t>
            </a:r>
          </a:p>
          <a:p>
            <a:pPr lvl="1"/>
            <a:r>
              <a:rPr lang="en-IN" sz="3200" dirty="0" smtClean="0"/>
              <a:t>error() =&gt; Observable, please call this function when you have a new error for me.</a:t>
            </a:r>
          </a:p>
          <a:p>
            <a:pPr lvl="1"/>
            <a:r>
              <a:rPr lang="en-IN" sz="3200" dirty="0" smtClean="0"/>
              <a:t>complete() =&gt; Observable, please call this function when you complete your job.</a:t>
            </a:r>
          </a:p>
          <a:p>
            <a:endParaRPr lang="en-IN" sz="32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Observable Vs Promise </a:t>
            </a:r>
            <a:endParaRPr lang="en-IN" dirty="0"/>
          </a:p>
        </p:txBody>
      </p:sp>
      <p:sp>
        <p:nvSpPr>
          <p:cNvPr id="3" name="Content Placeholder 2"/>
          <p:cNvSpPr>
            <a:spLocks noGrp="1"/>
          </p:cNvSpPr>
          <p:nvPr>
            <p:ph sz="quarter" idx="1"/>
          </p:nvPr>
        </p:nvSpPr>
        <p:spPr/>
        <p:txBody>
          <a:bodyPr>
            <a:normAutofit/>
          </a:bodyPr>
          <a:lstStyle/>
          <a:p>
            <a:r>
              <a:rPr lang="en-IN" sz="2800" b="1" dirty="0" smtClean="0"/>
              <a:t>Observables </a:t>
            </a:r>
            <a:endParaRPr lang="en-IN" sz="2800" dirty="0" smtClean="0"/>
          </a:p>
          <a:p>
            <a:pPr lvl="1"/>
            <a:r>
              <a:rPr lang="en-IN" sz="2800" dirty="0" smtClean="0"/>
              <a:t> Observables handle multiple values over time.</a:t>
            </a:r>
          </a:p>
          <a:p>
            <a:pPr lvl="1"/>
            <a:r>
              <a:rPr lang="en-IN" sz="2800" dirty="0" smtClean="0"/>
              <a:t>Observable are cancellable. </a:t>
            </a:r>
          </a:p>
          <a:p>
            <a:r>
              <a:rPr lang="en-IN" sz="2800" dirty="0" smtClean="0"/>
              <a:t> </a:t>
            </a:r>
          </a:p>
          <a:p>
            <a:r>
              <a:rPr lang="en-IN" sz="2800" b="1" dirty="0" smtClean="0"/>
              <a:t>Promise </a:t>
            </a:r>
            <a:endParaRPr lang="en-IN" sz="2800" dirty="0" smtClean="0"/>
          </a:p>
          <a:p>
            <a:pPr lvl="1"/>
            <a:r>
              <a:rPr lang="en-IN" sz="2800" dirty="0" smtClean="0"/>
              <a:t>Promise are only called once and will return a single value. </a:t>
            </a:r>
          </a:p>
          <a:p>
            <a:pPr lvl="1"/>
            <a:r>
              <a:rPr lang="en-IN" sz="2800" dirty="0" smtClean="0"/>
              <a:t>Promises are not cancellable. </a:t>
            </a:r>
          </a:p>
          <a:p>
            <a:endParaRPr lang="en-IN"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Metadata (with decorators)</a:t>
            </a:r>
            <a:endParaRPr lang="en-IN" dirty="0"/>
          </a:p>
        </p:txBody>
      </p:sp>
      <p:sp>
        <p:nvSpPr>
          <p:cNvPr id="3" name="Content Placeholder 2"/>
          <p:cNvSpPr>
            <a:spLocks noGrp="1"/>
          </p:cNvSpPr>
          <p:nvPr>
            <p:ph sz="quarter" idx="1"/>
          </p:nvPr>
        </p:nvSpPr>
        <p:spPr/>
        <p:txBody>
          <a:bodyPr/>
          <a:lstStyle/>
          <a:p>
            <a:r>
              <a:rPr lang="en-IN" dirty="0" smtClean="0"/>
              <a:t>Decorators are functions that modify JavaScript classes. </a:t>
            </a:r>
          </a:p>
          <a:p>
            <a:r>
              <a:rPr lang="en-IN" dirty="0" smtClean="0"/>
              <a:t>Angular has many decorators that attach metadata to classes so that it knows what those classes mean and how they should work.</a:t>
            </a:r>
          </a:p>
          <a:p>
            <a:r>
              <a:rPr lang="en-IN" dirty="0" smtClean="0"/>
              <a:t>Decorators like a annotation in Java Technology </a:t>
            </a:r>
            <a:endParaRPr lang="en-IN" dirty="0"/>
          </a:p>
        </p:txBody>
      </p:sp>
    </p:spTree>
    <p:extLst>
      <p:ext uri="{BB962C8B-B14F-4D97-AF65-F5344CB8AC3E}">
        <p14:creationId xmlns:p14="http://schemas.microsoft.com/office/powerpoint/2010/main" val="190624749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is </a:t>
            </a:r>
            <a:r>
              <a:rPr lang="en-IN" dirty="0" err="1" smtClean="0"/>
              <a:t>RxJS</a:t>
            </a:r>
            <a:endParaRPr lang="en-IN" dirty="0"/>
          </a:p>
        </p:txBody>
      </p:sp>
      <p:sp>
        <p:nvSpPr>
          <p:cNvPr id="3" name="Content Placeholder 2"/>
          <p:cNvSpPr>
            <a:spLocks noGrp="1"/>
          </p:cNvSpPr>
          <p:nvPr>
            <p:ph sz="quarter" idx="1"/>
          </p:nvPr>
        </p:nvSpPr>
        <p:spPr/>
        <p:txBody>
          <a:bodyPr>
            <a:normAutofit lnSpcReduction="10000"/>
          </a:bodyPr>
          <a:lstStyle/>
          <a:p>
            <a:r>
              <a:rPr lang="en-IN" dirty="0" err="1" smtClean="0"/>
              <a:t>RxJS</a:t>
            </a:r>
            <a:r>
              <a:rPr lang="en-IN" dirty="0" smtClean="0"/>
              <a:t> or </a:t>
            </a:r>
            <a:r>
              <a:rPr lang="en-IN" i="1" dirty="0" smtClean="0"/>
              <a:t>Reactive Extensions for JavaScript</a:t>
            </a:r>
            <a:r>
              <a:rPr lang="en-IN" dirty="0" smtClean="0"/>
              <a:t> is a library for transforming, composing, and querying streams of data. </a:t>
            </a:r>
          </a:p>
          <a:p>
            <a:r>
              <a:rPr lang="en-IN" dirty="0" smtClean="0"/>
              <a:t>We mean all kinds of data too, from simple arrays of values, to series of events</a:t>
            </a:r>
          </a:p>
          <a:p>
            <a:r>
              <a:rPr lang="en-IN" dirty="0" smtClean="0"/>
              <a:t> </a:t>
            </a:r>
            <a:r>
              <a:rPr lang="en-IN" dirty="0" err="1" smtClean="0"/>
              <a:t>RxJS</a:t>
            </a:r>
            <a:r>
              <a:rPr lang="en-IN" dirty="0" smtClean="0"/>
              <a:t> can be used both in the browser or in the server-side using Node.js.</a:t>
            </a:r>
          </a:p>
          <a:p>
            <a:pPr lvl="1"/>
            <a:r>
              <a:rPr lang="en-IN" b="1" i="1" dirty="0" smtClean="0"/>
              <a:t>Asynchronous</a:t>
            </a:r>
            <a:r>
              <a:rPr lang="en-IN" dirty="0" smtClean="0"/>
              <a:t>, in JavaScript means we can call a function and register a </a:t>
            </a:r>
            <a:r>
              <a:rPr lang="en-IN" i="1" dirty="0" smtClean="0"/>
              <a:t>callback </a:t>
            </a:r>
            <a:r>
              <a:rPr lang="en-IN" dirty="0" smtClean="0"/>
              <a:t>to be notified when results are available.</a:t>
            </a:r>
          </a:p>
          <a:p>
            <a:pPr lvl="1"/>
            <a:r>
              <a:rPr lang="en-IN" b="1" i="1" dirty="0" smtClean="0"/>
              <a:t>Data</a:t>
            </a:r>
            <a:r>
              <a:rPr lang="en-IN" dirty="0" smtClean="0"/>
              <a:t>, raw information in the form of JavaScript data types as: Number, String, Objects (Arrays, Sets, Maps).</a:t>
            </a:r>
          </a:p>
          <a:p>
            <a:pPr lvl="1"/>
            <a:r>
              <a:rPr lang="en-IN" b="1" i="1" dirty="0" smtClean="0"/>
              <a:t>Streams</a:t>
            </a:r>
            <a:r>
              <a:rPr lang="en-IN" dirty="0" smtClean="0"/>
              <a:t>, sequences of data made available over time.</a:t>
            </a:r>
            <a:endParaRPr lang="en-IN"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Example </a:t>
            </a:r>
            <a:endParaRPr lang="en-IN" dirty="0"/>
          </a:p>
        </p:txBody>
      </p:sp>
      <p:sp>
        <p:nvSpPr>
          <p:cNvPr id="3" name="Content Placeholder 2"/>
          <p:cNvSpPr>
            <a:spLocks noGrp="1"/>
          </p:cNvSpPr>
          <p:nvPr>
            <p:ph sz="quarter" idx="1"/>
          </p:nvPr>
        </p:nvSpPr>
        <p:spPr/>
        <p:txBody>
          <a:bodyPr/>
          <a:lstStyle/>
          <a:p>
            <a:pPr>
              <a:buNone/>
            </a:pPr>
            <a:r>
              <a:rPr lang="en-IN" dirty="0" smtClean="0"/>
              <a:t>	</a:t>
            </a:r>
            <a:r>
              <a:rPr lang="en-IN" dirty="0" err="1" smtClean="0"/>
              <a:t>var</a:t>
            </a:r>
            <a:r>
              <a:rPr lang="en-IN" dirty="0" smtClean="0"/>
              <a:t> Rx=require("</a:t>
            </a:r>
            <a:r>
              <a:rPr lang="en-IN" dirty="0" err="1" smtClean="0"/>
              <a:t>rx</a:t>
            </a:r>
            <a:r>
              <a:rPr lang="en-IN" dirty="0" smtClean="0"/>
              <a:t>");</a:t>
            </a:r>
          </a:p>
          <a:p>
            <a:pPr>
              <a:buNone/>
            </a:pPr>
            <a:r>
              <a:rPr lang="en-IN" dirty="0" smtClean="0"/>
              <a:t>	</a:t>
            </a:r>
            <a:r>
              <a:rPr lang="en-IN" dirty="0" err="1" smtClean="0"/>
              <a:t>var</a:t>
            </a:r>
            <a:r>
              <a:rPr lang="en-IN" dirty="0" smtClean="0"/>
              <a:t> source = </a:t>
            </a:r>
            <a:r>
              <a:rPr lang="en-IN" dirty="0" err="1" smtClean="0"/>
              <a:t>Rx.Observable.range</a:t>
            </a:r>
            <a:r>
              <a:rPr lang="en-IN" dirty="0" smtClean="0"/>
              <a:t>(1,5);</a:t>
            </a:r>
          </a:p>
          <a:p>
            <a:pPr>
              <a:buNone/>
            </a:pPr>
            <a:r>
              <a:rPr lang="en-IN" dirty="0" smtClean="0"/>
              <a:t>	</a:t>
            </a:r>
            <a:r>
              <a:rPr lang="en-IN" dirty="0" err="1" smtClean="0"/>
              <a:t>var</a:t>
            </a:r>
            <a:r>
              <a:rPr lang="en-IN" dirty="0" smtClean="0"/>
              <a:t> sub = </a:t>
            </a:r>
            <a:r>
              <a:rPr lang="en-IN" dirty="0" err="1" smtClean="0"/>
              <a:t>source.subscribe</a:t>
            </a:r>
            <a:r>
              <a:rPr lang="en-IN" dirty="0" smtClean="0"/>
              <a:t>(</a:t>
            </a:r>
          </a:p>
          <a:p>
            <a:pPr>
              <a:buNone/>
            </a:pPr>
            <a:r>
              <a:rPr lang="en-IN" dirty="0" smtClean="0"/>
              <a:t>		x=&gt;console.log(x),</a:t>
            </a:r>
          </a:p>
          <a:p>
            <a:pPr>
              <a:buNone/>
            </a:pPr>
            <a:r>
              <a:rPr lang="en-IN" dirty="0" smtClean="0"/>
              <a:t>		e=&gt;console.log(e),</a:t>
            </a:r>
          </a:p>
          <a:p>
            <a:pPr>
              <a:buNone/>
            </a:pPr>
            <a:r>
              <a:rPr lang="en-IN" dirty="0" smtClean="0"/>
              <a:t>		()=&gt;console.log("completed")</a:t>
            </a:r>
          </a:p>
          <a:p>
            <a:pPr>
              <a:buNone/>
            </a:pPr>
            <a:r>
              <a:rPr lang="en-IN" smtClean="0"/>
              <a:t>	)</a:t>
            </a:r>
            <a:endParaRPr lang="en-IN"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service </a:t>
            </a:r>
            <a:endParaRPr lang="en-IN" dirty="0"/>
          </a:p>
        </p:txBody>
      </p:sp>
      <p:sp>
        <p:nvSpPr>
          <p:cNvPr id="3" name="Content Placeholder 2"/>
          <p:cNvSpPr>
            <a:spLocks noGrp="1"/>
          </p:cNvSpPr>
          <p:nvPr>
            <p:ph sz="quarter" idx="1"/>
          </p:nvPr>
        </p:nvSpPr>
        <p:spPr/>
        <p:txBody>
          <a:bodyPr>
            <a:normAutofit lnSpcReduction="10000"/>
          </a:bodyPr>
          <a:lstStyle/>
          <a:p>
            <a:r>
              <a:rPr lang="en-IN" b="1" dirty="0" smtClean="0"/>
              <a:t>http:- </a:t>
            </a:r>
            <a:r>
              <a:rPr lang="en-IN" dirty="0" smtClean="0"/>
              <a:t>It is for callback, used for performing </a:t>
            </a:r>
            <a:r>
              <a:rPr lang="en-IN" dirty="0" err="1" smtClean="0"/>
              <a:t>XMLHttpRequest</a:t>
            </a:r>
            <a:r>
              <a:rPr lang="en-IN" dirty="0" smtClean="0"/>
              <a:t> operations like get(), post(), delete(), put(), </a:t>
            </a:r>
          </a:p>
          <a:p>
            <a:r>
              <a:rPr lang="en-IN" dirty="0" smtClean="0"/>
              <a:t>All the Http methods return Observable, from Observable we use an operator map() to manipulate the data, the data would be in a Response which you get once you call subscribe() method</a:t>
            </a:r>
          </a:p>
          <a:p>
            <a:pPr lvl="1"/>
            <a:r>
              <a:rPr lang="en-IN" dirty="0" smtClean="0"/>
              <a:t>map(res =&gt; </a:t>
            </a:r>
            <a:r>
              <a:rPr lang="en-IN" dirty="0" err="1" smtClean="0"/>
              <a:t>response.text</a:t>
            </a:r>
            <a:r>
              <a:rPr lang="en-IN" dirty="0" smtClean="0"/>
              <a:t>())</a:t>
            </a:r>
          </a:p>
          <a:p>
            <a:pPr lvl="1"/>
            <a:r>
              <a:rPr lang="en-IN" dirty="0" smtClean="0"/>
              <a:t>map(res =&gt; </a:t>
            </a:r>
            <a:r>
              <a:rPr lang="en-IN" dirty="0" err="1" smtClean="0"/>
              <a:t>response.json</a:t>
            </a:r>
            <a:r>
              <a:rPr lang="en-IN" dirty="0" smtClean="0"/>
              <a:t>())</a:t>
            </a:r>
          </a:p>
          <a:p>
            <a:r>
              <a:rPr lang="en-IN" dirty="0" smtClean="0"/>
              <a:t>The map would get the response once the subscribe() is called however the response must be assigned to a class property such that it can be displayed finally</a:t>
            </a:r>
          </a:p>
          <a:p>
            <a:pPr lvl="1"/>
            <a:endParaRPr lang="en-IN"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http service from Angular 4.2 onwards  </a:t>
            </a:r>
            <a:endParaRPr lang="en-IN" dirty="0"/>
          </a:p>
        </p:txBody>
      </p:sp>
      <p:sp>
        <p:nvSpPr>
          <p:cNvPr id="3" name="Content Placeholder 2"/>
          <p:cNvSpPr>
            <a:spLocks noGrp="1"/>
          </p:cNvSpPr>
          <p:nvPr>
            <p:ph sz="quarter" idx="1"/>
          </p:nvPr>
        </p:nvSpPr>
        <p:spPr/>
        <p:txBody>
          <a:bodyPr>
            <a:normAutofit/>
          </a:bodyPr>
          <a:lstStyle/>
          <a:p>
            <a:r>
              <a:rPr lang="en-IN" b="1" dirty="0" err="1" smtClean="0"/>
              <a:t>HttpClient</a:t>
            </a:r>
            <a:r>
              <a:rPr lang="en-IN" b="1" dirty="0" smtClean="0"/>
              <a:t>:- </a:t>
            </a:r>
            <a:r>
              <a:rPr lang="en-IN" dirty="0" smtClean="0"/>
              <a:t>It is for callback, used for performing </a:t>
            </a:r>
            <a:r>
              <a:rPr lang="en-IN" dirty="0" err="1" smtClean="0"/>
              <a:t>XMLHttpRequest</a:t>
            </a:r>
            <a:r>
              <a:rPr lang="en-IN" dirty="0" smtClean="0"/>
              <a:t> operations like get(), post(), delete(), put(), </a:t>
            </a:r>
          </a:p>
          <a:p>
            <a:r>
              <a:rPr lang="en-IN" dirty="0" smtClean="0"/>
              <a:t>All the Http methods return Observable, from Observable map() operator is optional, the data would be in a Response which you get once you call subscribe() method</a:t>
            </a:r>
          </a:p>
          <a:p>
            <a:pPr lvl="1"/>
            <a:endParaRPr lang="en-IN" dirty="0"/>
          </a:p>
        </p:txBody>
      </p:sp>
    </p:spTree>
    <p:extLst>
      <p:ext uri="{BB962C8B-B14F-4D97-AF65-F5344CB8AC3E}">
        <p14:creationId xmlns:p14="http://schemas.microsoft.com/office/powerpoint/2010/main" val="325103020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74320" marR="995044" indent="-274320">
              <a:lnSpc>
                <a:spcPts val="2640"/>
              </a:lnSpc>
              <a:spcBef>
                <a:spcPts val="580"/>
              </a:spcBef>
              <a:buClr>
                <a:schemeClr val="accent1"/>
              </a:buClr>
              <a:buSzPct val="85000"/>
            </a:pPr>
            <a:r>
              <a:rPr lang="en-IN" sz="4400" dirty="0" smtClean="0">
                <a:solidFill>
                  <a:schemeClr val="tx1"/>
                </a:solidFill>
                <a:latin typeface="+mn-lt"/>
                <a:ea typeface="+mn-ea"/>
                <a:cs typeface="+mn-cs"/>
              </a:rPr>
              <a:t>Main Features</a:t>
            </a:r>
            <a:endParaRPr lang="en-IN" sz="4400" dirty="0">
              <a:solidFill>
                <a:schemeClr val="tx1"/>
              </a:solidFill>
              <a:latin typeface="+mn-lt"/>
              <a:ea typeface="+mn-ea"/>
              <a:cs typeface="+mn-cs"/>
            </a:endParaRPr>
          </a:p>
        </p:txBody>
      </p:sp>
      <p:sp>
        <p:nvSpPr>
          <p:cNvPr id="3" name="Content Placeholder 2"/>
          <p:cNvSpPr>
            <a:spLocks noGrp="1"/>
          </p:cNvSpPr>
          <p:nvPr>
            <p:ph sz="quarter" idx="1"/>
          </p:nvPr>
        </p:nvSpPr>
        <p:spPr/>
        <p:txBody>
          <a:bodyPr/>
          <a:lstStyle/>
          <a:p>
            <a:pPr marR="5080">
              <a:lnSpc>
                <a:spcPts val="2640"/>
              </a:lnSpc>
            </a:pPr>
            <a:r>
              <a:rPr lang="en-IN" dirty="0" smtClean="0"/>
              <a:t>Typed, synchronous response body access, including support for JSON body types</a:t>
            </a:r>
          </a:p>
          <a:p>
            <a:pPr marR="41275">
              <a:lnSpc>
                <a:spcPts val="2640"/>
              </a:lnSpc>
            </a:pPr>
            <a:r>
              <a:rPr lang="en-IN" dirty="0" smtClean="0"/>
              <a:t>JSON is an assumed default and no longer needs to be explicitly parsed</a:t>
            </a:r>
          </a:p>
          <a:p>
            <a:pPr marR="995044">
              <a:lnSpc>
                <a:spcPts val="2640"/>
              </a:lnSpc>
            </a:pPr>
            <a:r>
              <a:rPr lang="en-IN" dirty="0" smtClean="0"/>
              <a:t>Interceptors allow middleware logic to be inserted into the pipeline</a:t>
            </a:r>
          </a:p>
          <a:p>
            <a:pPr>
              <a:lnSpc>
                <a:spcPct val="100000"/>
              </a:lnSpc>
            </a:pPr>
            <a:r>
              <a:rPr lang="en-IN" dirty="0" smtClean="0"/>
              <a:t>Immutable request/response objects</a:t>
            </a:r>
          </a:p>
        </p:txBody>
      </p:sp>
    </p:spTree>
    <p:extLst>
      <p:ext uri="{BB962C8B-B14F-4D97-AF65-F5344CB8AC3E}">
        <p14:creationId xmlns:p14="http://schemas.microsoft.com/office/powerpoint/2010/main" val="171279285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Json</a:t>
            </a:r>
            <a:r>
              <a:rPr lang="en-IN" dirty="0" smtClean="0"/>
              <a:t> as a default </a:t>
            </a:r>
            <a:endParaRPr lang="en-IN" dirty="0"/>
          </a:p>
        </p:txBody>
      </p:sp>
      <p:sp>
        <p:nvSpPr>
          <p:cNvPr id="3" name="Content Placeholder 2"/>
          <p:cNvSpPr>
            <a:spLocks noGrp="1"/>
          </p:cNvSpPr>
          <p:nvPr>
            <p:ph sz="quarter" idx="1"/>
          </p:nvPr>
        </p:nvSpPr>
        <p:spPr/>
        <p:txBody>
          <a:bodyPr>
            <a:normAutofit/>
          </a:bodyPr>
          <a:lstStyle/>
          <a:p>
            <a:pPr marR="5080">
              <a:lnSpc>
                <a:spcPts val="3590"/>
              </a:lnSpc>
            </a:pPr>
            <a:r>
              <a:rPr lang="en-IN" sz="3100" dirty="0" smtClean="0"/>
              <a:t>JSON is an assumed default and no longer needs to be explicitly parsed.</a:t>
            </a:r>
          </a:p>
          <a:p>
            <a:pPr>
              <a:lnSpc>
                <a:spcPct val="100000"/>
              </a:lnSpc>
            </a:pPr>
            <a:r>
              <a:rPr lang="en-IN" sz="3100" dirty="0" smtClean="0"/>
              <a:t>Earlier</a:t>
            </a:r>
          </a:p>
          <a:p>
            <a:pPr marR="3468370" lvl="1">
              <a:lnSpc>
                <a:spcPts val="3590"/>
              </a:lnSpc>
            </a:pPr>
            <a:r>
              <a:rPr lang="en-IN" sz="2900" dirty="0" err="1" smtClean="0"/>
              <a:t>http.get</a:t>
            </a:r>
            <a:r>
              <a:rPr lang="en-IN" sz="2900" dirty="0" smtClean="0"/>
              <a:t>(</a:t>
            </a:r>
            <a:r>
              <a:rPr lang="en-IN" sz="2900" dirty="0" err="1" smtClean="0"/>
              <a:t>url</a:t>
            </a:r>
            <a:r>
              <a:rPr lang="en-IN" sz="2900" dirty="0" smtClean="0"/>
              <a:t>).map(res=&gt;</a:t>
            </a:r>
          </a:p>
          <a:p>
            <a:pPr marR="3468370" lvl="1">
              <a:lnSpc>
                <a:spcPts val="3590"/>
              </a:lnSpc>
              <a:buNone/>
            </a:pPr>
            <a:r>
              <a:rPr lang="en-IN" sz="2900" dirty="0" smtClean="0"/>
              <a:t>  </a:t>
            </a:r>
            <a:r>
              <a:rPr lang="en-IN" sz="2900" dirty="0" err="1" smtClean="0"/>
              <a:t>res.json</a:t>
            </a:r>
            <a:r>
              <a:rPr lang="en-IN" sz="2900" dirty="0" smtClean="0"/>
              <a:t>()).subscribe(....)</a:t>
            </a:r>
          </a:p>
          <a:p>
            <a:pPr marR="3220085">
              <a:lnSpc>
                <a:spcPts val="5000"/>
              </a:lnSpc>
            </a:pPr>
            <a:r>
              <a:rPr lang="en-IN" sz="3100" dirty="0" smtClean="0"/>
              <a:t>Now</a:t>
            </a:r>
          </a:p>
          <a:p>
            <a:pPr marR="3220085" lvl="1">
              <a:lnSpc>
                <a:spcPts val="5000"/>
              </a:lnSpc>
            </a:pPr>
            <a:r>
              <a:rPr lang="en-IN" sz="2900" dirty="0" err="1" smtClean="0"/>
              <a:t>http.get</a:t>
            </a:r>
            <a:r>
              <a:rPr lang="en-IN" sz="2900" dirty="0" smtClean="0"/>
              <a:t>(</a:t>
            </a:r>
            <a:r>
              <a:rPr lang="en-IN" sz="2900" dirty="0" err="1" smtClean="0"/>
              <a:t>url</a:t>
            </a:r>
            <a:r>
              <a:rPr lang="en-IN" sz="2900" dirty="0" smtClean="0"/>
              <a:t>).subscribe(...)</a:t>
            </a:r>
          </a:p>
          <a:p>
            <a:endParaRPr lang="en-IN" dirty="0"/>
          </a:p>
        </p:txBody>
      </p:sp>
    </p:spTree>
    <p:extLst>
      <p:ext uri="{BB962C8B-B14F-4D97-AF65-F5344CB8AC3E}">
        <p14:creationId xmlns:p14="http://schemas.microsoft.com/office/powerpoint/2010/main" val="35652915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802085"/>
            <a:ext cx="7772400" cy="615553"/>
          </a:xfrm>
          <a:prstGeom prst="rect">
            <a:avLst/>
          </a:prstGeom>
        </p:spPr>
        <p:txBody>
          <a:bodyPr vert="horz" wrap="square" lIns="0" tIns="0" rIns="0" bIns="0" rtlCol="0">
            <a:spAutoFit/>
          </a:bodyPr>
          <a:lstStyle/>
          <a:p>
            <a:pPr marL="1915804"/>
            <a:r>
              <a:rPr spc="-36" dirty="0">
                <a:latin typeface="Liberation Sans"/>
                <a:cs typeface="Liberation Sans"/>
              </a:rPr>
              <a:t>F</a:t>
            </a:r>
            <a:r>
              <a:rPr spc="-5" dirty="0">
                <a:latin typeface="Liberation Sans"/>
                <a:cs typeface="Liberation Sans"/>
              </a:rPr>
              <a:t>o</a:t>
            </a:r>
            <a:r>
              <a:rPr dirty="0">
                <a:latin typeface="Liberation Sans"/>
                <a:cs typeface="Liberation Sans"/>
              </a:rPr>
              <a:t>r</a:t>
            </a:r>
            <a:r>
              <a:rPr spc="109" dirty="0">
                <a:latin typeface="Times New Roman"/>
                <a:cs typeface="Times New Roman"/>
              </a:rPr>
              <a:t> </a:t>
            </a:r>
            <a:r>
              <a:rPr spc="-5" dirty="0">
                <a:latin typeface="Liberation Sans"/>
                <a:cs typeface="Liberation Sans"/>
              </a:rPr>
              <a:t>non-J</a:t>
            </a:r>
            <a:r>
              <a:rPr spc="5" dirty="0">
                <a:latin typeface="Liberation Sans"/>
                <a:cs typeface="Liberation Sans"/>
              </a:rPr>
              <a:t>s</a:t>
            </a:r>
            <a:r>
              <a:rPr spc="-5" dirty="0">
                <a:latin typeface="Liberation Sans"/>
                <a:cs typeface="Liberation Sans"/>
              </a:rPr>
              <a:t>o</a:t>
            </a:r>
            <a:r>
              <a:rPr dirty="0">
                <a:latin typeface="Liberation Sans"/>
                <a:cs typeface="Liberation Sans"/>
              </a:rPr>
              <a:t>n</a:t>
            </a:r>
            <a:r>
              <a:rPr spc="103" dirty="0">
                <a:latin typeface="Times New Roman"/>
                <a:cs typeface="Times New Roman"/>
              </a:rPr>
              <a:t> </a:t>
            </a:r>
            <a:r>
              <a:rPr spc="-5" dirty="0">
                <a:latin typeface="Liberation Sans"/>
                <a:cs typeface="Liberation Sans"/>
              </a:rPr>
              <a:t>dat</a:t>
            </a:r>
            <a:r>
              <a:rPr dirty="0">
                <a:latin typeface="Liberation Sans"/>
                <a:cs typeface="Liberation Sans"/>
              </a:rPr>
              <a:t>a</a:t>
            </a:r>
          </a:p>
        </p:txBody>
      </p:sp>
      <p:sp>
        <p:nvSpPr>
          <p:cNvPr id="3" name="object 3"/>
          <p:cNvSpPr txBox="1"/>
          <p:nvPr/>
        </p:nvSpPr>
        <p:spPr>
          <a:xfrm>
            <a:off x="543570" y="1726187"/>
            <a:ext cx="154895" cy="200055"/>
          </a:xfrm>
          <a:prstGeom prst="rect">
            <a:avLst/>
          </a:prstGeom>
        </p:spPr>
        <p:txBody>
          <a:bodyPr vert="horz" wrap="square" lIns="0" tIns="0" rIns="0" bIns="0" rtlCol="0">
            <a:spAutoFit/>
          </a:bodyPr>
          <a:lstStyle/>
          <a:p>
            <a:pPr marL="11520"/>
            <a:r>
              <a:rPr sz="1300" spc="-14" dirty="0">
                <a:latin typeface="OpenSymbol"/>
                <a:cs typeface="OpenSymbol"/>
              </a:rPr>
              <a:t>●</a:t>
            </a:r>
            <a:endParaRPr sz="1300" dirty="0">
              <a:latin typeface="OpenSymbol"/>
              <a:cs typeface="OpenSymbol"/>
            </a:endParaRPr>
          </a:p>
        </p:txBody>
      </p:sp>
      <p:sp>
        <p:nvSpPr>
          <p:cNvPr id="4" name="object 4"/>
          <p:cNvSpPr txBox="1"/>
          <p:nvPr/>
        </p:nvSpPr>
        <p:spPr>
          <a:xfrm>
            <a:off x="837237" y="1629429"/>
            <a:ext cx="6491204" cy="1861151"/>
          </a:xfrm>
          <a:prstGeom prst="rect">
            <a:avLst/>
          </a:prstGeom>
        </p:spPr>
        <p:txBody>
          <a:bodyPr vert="horz" wrap="square" lIns="0" tIns="0" rIns="0" bIns="0" rtlCol="0">
            <a:spAutoFit/>
          </a:bodyPr>
          <a:lstStyle/>
          <a:p>
            <a:pPr marL="11520" marR="326021">
              <a:lnSpc>
                <a:spcPct val="130500"/>
              </a:lnSpc>
              <a:buSzPct val="85000"/>
              <a:buFont typeface="Wingdings 2"/>
            </a:pPr>
            <a:r>
              <a:rPr lang="en-IN" sz="3100" dirty="0" smtClean="0"/>
              <a:t>We have to specify the response type http</a:t>
            </a:r>
          </a:p>
          <a:p>
            <a:pPr marL="102530">
              <a:spcBef>
                <a:spcPts val="1052"/>
              </a:spcBef>
              <a:buSzPct val="85000"/>
              <a:buFont typeface="Wingdings 2"/>
            </a:pPr>
            <a:r>
              <a:rPr lang="en-IN" sz="3100" dirty="0" smtClean="0"/>
              <a:t>.get('/textfile.txt', {</a:t>
            </a:r>
            <a:r>
              <a:rPr lang="en-IN" sz="3100" dirty="0" err="1" smtClean="0"/>
              <a:t>responseType</a:t>
            </a:r>
            <a:r>
              <a:rPr lang="en-IN" sz="3100" dirty="0" smtClean="0"/>
              <a:t>: 'text'})</a:t>
            </a:r>
          </a:p>
          <a:p>
            <a:pPr marL="156098">
              <a:spcBef>
                <a:spcPts val="1061"/>
              </a:spcBef>
              <a:buSzPct val="85000"/>
              <a:buFont typeface="Wingdings 2"/>
            </a:pPr>
            <a:r>
              <a:rPr lang="en-IN" sz="3100" dirty="0" smtClean="0"/>
              <a:t>.subscribe(data =&gt; console.log(data));</a:t>
            </a:r>
          </a:p>
        </p:txBody>
      </p:sp>
      <p:sp>
        <p:nvSpPr>
          <p:cNvPr id="5" name="object 5"/>
          <p:cNvSpPr txBox="1"/>
          <p:nvPr/>
        </p:nvSpPr>
        <p:spPr>
          <a:xfrm>
            <a:off x="543570" y="2303642"/>
            <a:ext cx="154895" cy="200055"/>
          </a:xfrm>
          <a:prstGeom prst="rect">
            <a:avLst/>
          </a:prstGeom>
        </p:spPr>
        <p:txBody>
          <a:bodyPr vert="horz" wrap="square" lIns="0" tIns="0" rIns="0" bIns="0" rtlCol="0">
            <a:spAutoFit/>
          </a:bodyPr>
          <a:lstStyle/>
          <a:p>
            <a:pPr marL="11520"/>
            <a:r>
              <a:rPr sz="1300" spc="18" dirty="0">
                <a:latin typeface="OpenSymbol"/>
                <a:cs typeface="OpenSymbol"/>
              </a:rPr>
              <a:t>●</a:t>
            </a:r>
            <a:endParaRPr sz="1300" dirty="0">
              <a:latin typeface="OpenSymbol"/>
              <a:cs typeface="OpenSymbol"/>
            </a:endParaRPr>
          </a:p>
        </p:txBody>
      </p:sp>
    </p:spTree>
    <p:extLst>
      <p:ext uri="{BB962C8B-B14F-4D97-AF65-F5344CB8AC3E}">
        <p14:creationId xmlns:p14="http://schemas.microsoft.com/office/powerpoint/2010/main" val="149701630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940584"/>
            <a:ext cx="7772400" cy="477054"/>
          </a:xfrm>
          <a:prstGeom prst="rect">
            <a:avLst/>
          </a:prstGeom>
        </p:spPr>
        <p:txBody>
          <a:bodyPr vert="horz" wrap="square" lIns="0" tIns="0" rIns="0" bIns="0" rtlCol="0">
            <a:spAutoFit/>
          </a:bodyPr>
          <a:lstStyle/>
          <a:p>
            <a:pPr marL="11520">
              <a:buSzPct val="85000"/>
              <a:buFont typeface="Wingdings 2"/>
            </a:pPr>
            <a:r>
              <a:rPr lang="en-IN" sz="3100" dirty="0" smtClean="0">
                <a:solidFill>
                  <a:schemeClr val="tx1"/>
                </a:solidFill>
                <a:latin typeface="+mn-lt"/>
                <a:ea typeface="+mn-ea"/>
                <a:cs typeface="+mn-cs"/>
              </a:rPr>
              <a:t>Setting up the </a:t>
            </a:r>
            <a:r>
              <a:rPr lang="en-IN" sz="3100" dirty="0" err="1" smtClean="0">
                <a:solidFill>
                  <a:schemeClr val="tx1"/>
                </a:solidFill>
                <a:latin typeface="+mn-lt"/>
                <a:ea typeface="+mn-ea"/>
                <a:cs typeface="+mn-cs"/>
              </a:rPr>
              <a:t>params</a:t>
            </a:r>
            <a:r>
              <a:rPr lang="en-IN" sz="3100" dirty="0" smtClean="0">
                <a:solidFill>
                  <a:schemeClr val="tx1"/>
                </a:solidFill>
                <a:latin typeface="+mn-lt"/>
                <a:ea typeface="+mn-ea"/>
                <a:cs typeface="+mn-cs"/>
              </a:rPr>
              <a:t> and headers</a:t>
            </a:r>
          </a:p>
        </p:txBody>
      </p:sp>
      <p:sp>
        <p:nvSpPr>
          <p:cNvPr id="3" name="object 3"/>
          <p:cNvSpPr txBox="1"/>
          <p:nvPr/>
        </p:nvSpPr>
        <p:spPr>
          <a:xfrm>
            <a:off x="538970" y="1721829"/>
            <a:ext cx="148561" cy="184666"/>
          </a:xfrm>
          <a:prstGeom prst="rect">
            <a:avLst/>
          </a:prstGeom>
        </p:spPr>
        <p:txBody>
          <a:bodyPr vert="horz" wrap="square" lIns="0" tIns="0" rIns="0" bIns="0" rtlCol="0">
            <a:spAutoFit/>
          </a:bodyPr>
          <a:lstStyle/>
          <a:p>
            <a:pPr marL="11520"/>
            <a:r>
              <a:rPr sz="1200" spc="9" dirty="0">
                <a:latin typeface="OpenSymbol"/>
                <a:cs typeface="OpenSymbol"/>
              </a:rPr>
              <a:t>●</a:t>
            </a:r>
            <a:endParaRPr sz="1200" dirty="0">
              <a:latin typeface="OpenSymbol"/>
              <a:cs typeface="OpenSymbol"/>
            </a:endParaRPr>
          </a:p>
        </p:txBody>
      </p:sp>
      <p:sp>
        <p:nvSpPr>
          <p:cNvPr id="4" name="object 4"/>
          <p:cNvSpPr txBox="1"/>
          <p:nvPr/>
        </p:nvSpPr>
        <p:spPr>
          <a:xfrm>
            <a:off x="821117" y="1627738"/>
            <a:ext cx="7436122" cy="4271169"/>
          </a:xfrm>
          <a:prstGeom prst="rect">
            <a:avLst/>
          </a:prstGeom>
        </p:spPr>
        <p:txBody>
          <a:bodyPr vert="horz" wrap="square" lIns="0" tIns="0" rIns="0" bIns="0" rtlCol="0">
            <a:spAutoFit/>
          </a:bodyPr>
          <a:lstStyle/>
          <a:p>
            <a:pPr marL="11520" marR="2364515">
              <a:lnSpc>
                <a:spcPct val="131100"/>
              </a:lnSpc>
              <a:spcBef>
                <a:spcPct val="0"/>
              </a:spcBef>
              <a:buSzPct val="85000"/>
            </a:pPr>
            <a:r>
              <a:rPr lang="en-IN" sz="3100" dirty="0" smtClean="0"/>
              <a:t>Setting up the headers http.post('/</a:t>
            </a:r>
            <a:r>
              <a:rPr lang="en-IN" sz="3100" dirty="0" err="1" smtClean="0"/>
              <a:t>api</a:t>
            </a:r>
            <a:r>
              <a:rPr lang="en-IN" sz="3100" dirty="0" smtClean="0"/>
              <a:t>/items/add', body, {</a:t>
            </a:r>
          </a:p>
          <a:p>
            <a:pPr marL="11520" marR="4608">
              <a:lnSpc>
                <a:spcPts val="3110"/>
              </a:lnSpc>
              <a:spcBef>
                <a:spcPct val="0"/>
              </a:spcBef>
              <a:buSzPct val="85000"/>
            </a:pPr>
            <a:r>
              <a:rPr lang="en-IN" sz="3100" dirty="0" smtClean="0"/>
              <a:t>headers: new </a:t>
            </a:r>
            <a:r>
              <a:rPr lang="en-IN" sz="3100" dirty="0" err="1" smtClean="0"/>
              <a:t>HttpHeaders</a:t>
            </a:r>
            <a:r>
              <a:rPr lang="en-IN" sz="3100" dirty="0" smtClean="0"/>
              <a:t>().set('Authorization', 'my-auth-token'),</a:t>
            </a:r>
          </a:p>
          <a:p>
            <a:pPr marL="11520" indent="99073">
              <a:spcBef>
                <a:spcPct val="0"/>
              </a:spcBef>
              <a:buSzPct val="85000"/>
            </a:pPr>
            <a:r>
              <a:rPr lang="en-IN" sz="3100" dirty="0" smtClean="0"/>
              <a:t>}) .subscribe();</a:t>
            </a:r>
          </a:p>
          <a:p>
            <a:pPr marL="11520" indent="99073">
              <a:spcBef>
                <a:spcPct val="0"/>
              </a:spcBef>
              <a:buSzPct val="85000"/>
            </a:pPr>
            <a:endParaRPr lang="en-IN" sz="3100" dirty="0" smtClean="0"/>
          </a:p>
          <a:p>
            <a:pPr marL="11520">
              <a:spcBef>
                <a:spcPct val="0"/>
              </a:spcBef>
              <a:buSzPct val="85000"/>
            </a:pPr>
            <a:r>
              <a:rPr lang="en-IN" sz="3100" dirty="0" smtClean="0"/>
              <a:t>Setting up the </a:t>
            </a:r>
            <a:r>
              <a:rPr lang="en-IN" sz="3100" dirty="0" err="1" smtClean="0"/>
              <a:t>params</a:t>
            </a:r>
            <a:endParaRPr lang="en-IN" sz="3100" dirty="0" smtClean="0"/>
          </a:p>
          <a:p>
            <a:pPr marL="11520" marR="363461">
              <a:lnSpc>
                <a:spcPts val="3120"/>
              </a:lnSpc>
              <a:spcBef>
                <a:spcPct val="0"/>
              </a:spcBef>
              <a:buSzPct val="85000"/>
              <a:tabLst>
                <a:tab pos="5045834" algn="l"/>
              </a:tabLst>
            </a:pPr>
            <a:r>
              <a:rPr lang="en-IN" sz="3100" dirty="0" smtClean="0"/>
              <a:t>http.post('/</a:t>
            </a:r>
            <a:r>
              <a:rPr lang="en-IN" sz="3100" dirty="0" err="1" smtClean="0"/>
              <a:t>api</a:t>
            </a:r>
            <a:r>
              <a:rPr lang="en-IN" sz="3100" dirty="0" smtClean="0"/>
              <a:t>/items/add', body,	</a:t>
            </a:r>
            <a:r>
              <a:rPr lang="en-IN" sz="3100" dirty="0" err="1" smtClean="0"/>
              <a:t>params</a:t>
            </a:r>
            <a:r>
              <a:rPr lang="en-IN" sz="3100" dirty="0" smtClean="0"/>
              <a:t>: new </a:t>
            </a:r>
            <a:r>
              <a:rPr lang="en-IN" sz="3100" dirty="0" err="1" smtClean="0"/>
              <a:t>HttpParams</a:t>
            </a:r>
            <a:r>
              <a:rPr lang="en-IN" sz="3100" dirty="0" smtClean="0"/>
              <a:t>().set('id', '3'),}).subscribe();</a:t>
            </a:r>
          </a:p>
        </p:txBody>
      </p:sp>
      <p:sp>
        <p:nvSpPr>
          <p:cNvPr id="5" name="object 5"/>
          <p:cNvSpPr txBox="1"/>
          <p:nvPr/>
        </p:nvSpPr>
        <p:spPr>
          <a:xfrm>
            <a:off x="538970" y="2273923"/>
            <a:ext cx="148561" cy="184666"/>
          </a:xfrm>
          <a:prstGeom prst="rect">
            <a:avLst/>
          </a:prstGeom>
        </p:spPr>
        <p:txBody>
          <a:bodyPr vert="horz" wrap="square" lIns="0" tIns="0" rIns="0" bIns="0" rtlCol="0">
            <a:spAutoFit/>
          </a:bodyPr>
          <a:lstStyle/>
          <a:p>
            <a:pPr marL="11520"/>
            <a:r>
              <a:rPr sz="1200" spc="9" dirty="0">
                <a:latin typeface="OpenSymbol"/>
                <a:cs typeface="OpenSymbol"/>
              </a:rPr>
              <a:t>●</a:t>
            </a:r>
            <a:endParaRPr sz="1200" dirty="0">
              <a:latin typeface="OpenSymbol"/>
              <a:cs typeface="OpenSymbol"/>
            </a:endParaRPr>
          </a:p>
        </p:txBody>
      </p:sp>
      <p:sp>
        <p:nvSpPr>
          <p:cNvPr id="6" name="object 6"/>
          <p:cNvSpPr txBox="1"/>
          <p:nvPr/>
        </p:nvSpPr>
        <p:spPr>
          <a:xfrm>
            <a:off x="538970" y="4326721"/>
            <a:ext cx="148561" cy="184666"/>
          </a:xfrm>
          <a:prstGeom prst="rect">
            <a:avLst/>
          </a:prstGeom>
        </p:spPr>
        <p:txBody>
          <a:bodyPr vert="horz" wrap="square" lIns="0" tIns="0" rIns="0" bIns="0" rtlCol="0">
            <a:spAutoFit/>
          </a:bodyPr>
          <a:lstStyle/>
          <a:p>
            <a:pPr marL="11520"/>
            <a:r>
              <a:rPr sz="1200" spc="9" dirty="0">
                <a:latin typeface="OpenSymbol"/>
                <a:cs typeface="OpenSymbol"/>
              </a:rPr>
              <a:t>●</a:t>
            </a:r>
            <a:endParaRPr sz="1200" dirty="0">
              <a:latin typeface="OpenSymbol"/>
              <a:cs typeface="OpenSymbol"/>
            </a:endParaRPr>
          </a:p>
        </p:txBody>
      </p:sp>
      <p:sp>
        <p:nvSpPr>
          <p:cNvPr id="7" name="object 7"/>
          <p:cNvSpPr txBox="1"/>
          <p:nvPr/>
        </p:nvSpPr>
        <p:spPr>
          <a:xfrm>
            <a:off x="538970" y="4879972"/>
            <a:ext cx="148561" cy="184666"/>
          </a:xfrm>
          <a:prstGeom prst="rect">
            <a:avLst/>
          </a:prstGeom>
        </p:spPr>
        <p:txBody>
          <a:bodyPr vert="horz" wrap="square" lIns="0" tIns="0" rIns="0" bIns="0" rtlCol="0">
            <a:spAutoFit/>
          </a:bodyPr>
          <a:lstStyle/>
          <a:p>
            <a:pPr marL="11520"/>
            <a:r>
              <a:rPr sz="1200" spc="9" dirty="0">
                <a:latin typeface="OpenSymbol"/>
                <a:cs typeface="OpenSymbol"/>
              </a:rPr>
              <a:t>●</a:t>
            </a:r>
            <a:endParaRPr sz="1200" dirty="0">
              <a:latin typeface="OpenSymbol"/>
              <a:cs typeface="OpenSymbol"/>
            </a:endParaRPr>
          </a:p>
        </p:txBody>
      </p:sp>
    </p:spTree>
    <p:extLst>
      <p:ext uri="{BB962C8B-B14F-4D97-AF65-F5344CB8AC3E}">
        <p14:creationId xmlns:p14="http://schemas.microsoft.com/office/powerpoint/2010/main" val="414145364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HttpClient</a:t>
            </a:r>
            <a:r>
              <a:rPr lang="en-IN" dirty="0" smtClean="0"/>
              <a:t> with pipe() methods </a:t>
            </a:r>
            <a:endParaRPr lang="en-IN" dirty="0"/>
          </a:p>
        </p:txBody>
      </p:sp>
      <p:sp>
        <p:nvSpPr>
          <p:cNvPr id="3" name="Content Placeholder 2"/>
          <p:cNvSpPr>
            <a:spLocks noGrp="1"/>
          </p:cNvSpPr>
          <p:nvPr>
            <p:ph sz="quarter" idx="1"/>
          </p:nvPr>
        </p:nvSpPr>
        <p:spPr/>
        <p:txBody>
          <a:bodyPr/>
          <a:lstStyle/>
          <a:p>
            <a:r>
              <a:rPr lang="en-IN" dirty="0" smtClean="0"/>
              <a:t>Observable works asynchronously and once there is an error in Observable for any element then it stops emitting other values. To handle Observable error, we can use </a:t>
            </a:r>
            <a:r>
              <a:rPr lang="en-IN" dirty="0" err="1" smtClean="0"/>
              <a:t>catchError</a:t>
            </a:r>
            <a:r>
              <a:rPr lang="en-IN" dirty="0" smtClean="0"/>
              <a:t> operator of Reactive JS as well as if we want to try to hit the connection again and again then we can use the retry() operator.</a:t>
            </a:r>
          </a:p>
          <a:p>
            <a:r>
              <a:rPr lang="en-IN" dirty="0" smtClean="0"/>
              <a:t>When we want to use </a:t>
            </a:r>
            <a:r>
              <a:rPr lang="en-IN" dirty="0" err="1" smtClean="0"/>
              <a:t>rxjs</a:t>
            </a:r>
            <a:r>
              <a:rPr lang="en-IN" dirty="0" smtClean="0"/>
              <a:t> operator we have to wrap this one in the pipe() operators. </a:t>
            </a:r>
            <a:endParaRPr lang="en-IN" dirty="0"/>
          </a:p>
        </p:txBody>
      </p:sp>
    </p:spTree>
    <p:extLst>
      <p:ext uri="{BB962C8B-B14F-4D97-AF65-F5344CB8AC3E}">
        <p14:creationId xmlns:p14="http://schemas.microsoft.com/office/powerpoint/2010/main" val="1052473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endParaRPr lang="en-IN" dirty="0"/>
          </a:p>
        </p:txBody>
      </p:sp>
      <p:sp>
        <p:nvSpPr>
          <p:cNvPr id="3" name="Content Placeholder 2"/>
          <p:cNvSpPr>
            <a:spLocks noGrp="1"/>
          </p:cNvSpPr>
          <p:nvPr>
            <p:ph sz="quarter" idx="1"/>
          </p:nvPr>
        </p:nvSpPr>
        <p:spPr>
          <a:xfrm>
            <a:off x="914400" y="1447800"/>
            <a:ext cx="7772400" cy="1981200"/>
          </a:xfrm>
        </p:spPr>
        <p:txBody>
          <a:bodyPr/>
          <a:lstStyle/>
          <a:p>
            <a:r>
              <a:rPr lang="en-IN" dirty="0" err="1" smtClean="0"/>
              <a:t>this.httpClient.get</a:t>
            </a:r>
            <a:r>
              <a:rPr lang="en-IN" dirty="0" smtClean="0"/>
              <a:t>(</a:t>
            </a:r>
            <a:r>
              <a:rPr lang="en-IN" dirty="0" err="1" smtClean="0"/>
              <a:t>url</a:t>
            </a:r>
            <a:r>
              <a:rPr lang="en-IN" dirty="0" smtClean="0"/>
              <a:t>).</a:t>
            </a:r>
            <a:r>
              <a:rPr lang="en-IN" dirty="0" smtClean="0"/>
              <a:t>pipe(delay(2000),retry(3</a:t>
            </a:r>
            <a:r>
              <a:rPr lang="en-IN" dirty="0" smtClean="0"/>
              <a:t>),</a:t>
            </a:r>
          </a:p>
          <a:p>
            <a:pPr>
              <a:buNone/>
            </a:pPr>
            <a:r>
              <a:rPr lang="en-IN" dirty="0" smtClean="0"/>
              <a:t>	</a:t>
            </a:r>
            <a:r>
              <a:rPr lang="en-IN" dirty="0" err="1" smtClean="0"/>
              <a:t>catchError</a:t>
            </a:r>
            <a:r>
              <a:rPr lang="en-IN" dirty="0" smtClean="0"/>
              <a:t>(</a:t>
            </a:r>
            <a:r>
              <a:rPr lang="en-IN" dirty="0" err="1" smtClean="0"/>
              <a:t>this.myError</a:t>
            </a:r>
            <a:r>
              <a:rPr lang="en-IN" dirty="0" smtClean="0"/>
              <a:t>)).subscribe(data=&gt;console.log(data));</a:t>
            </a:r>
          </a:p>
          <a:p>
            <a:pPr>
              <a:buNone/>
            </a:pPr>
            <a:endParaRPr lang="en-IN" dirty="0" smtClean="0"/>
          </a:p>
          <a:p>
            <a:endParaRPr lang="en-IN" dirty="0"/>
          </a:p>
        </p:txBody>
      </p:sp>
    </p:spTree>
    <p:extLst>
      <p:ext uri="{BB962C8B-B14F-4D97-AF65-F5344CB8AC3E}">
        <p14:creationId xmlns:p14="http://schemas.microsoft.com/office/powerpoint/2010/main" val="83658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Few angular 9 decorator </a:t>
            </a:r>
            <a:endParaRPr lang="en-IN" dirty="0"/>
          </a:p>
        </p:txBody>
      </p:sp>
      <p:sp>
        <p:nvSpPr>
          <p:cNvPr id="3" name="Content Placeholder 2"/>
          <p:cNvSpPr>
            <a:spLocks noGrp="1"/>
          </p:cNvSpPr>
          <p:nvPr>
            <p:ph sz="quarter" idx="1"/>
          </p:nvPr>
        </p:nvSpPr>
        <p:spPr/>
        <p:txBody>
          <a:bodyPr>
            <a:normAutofit/>
          </a:bodyPr>
          <a:lstStyle/>
          <a:p>
            <a:r>
              <a:rPr lang="en-IN" dirty="0" smtClean="0"/>
              <a:t>Pre-defined decorator </a:t>
            </a:r>
          </a:p>
          <a:p>
            <a:pPr lvl="1"/>
            <a:r>
              <a:rPr lang="en-IN" dirty="0" smtClean="0"/>
              <a:t>@</a:t>
            </a:r>
            <a:r>
              <a:rPr lang="en-IN" dirty="0" err="1" smtClean="0"/>
              <a:t>NgModule</a:t>
            </a:r>
            <a:endParaRPr lang="en-IN" dirty="0" smtClean="0"/>
          </a:p>
          <a:p>
            <a:pPr lvl="1"/>
            <a:r>
              <a:rPr lang="en-IN" dirty="0" smtClean="0"/>
              <a:t>@Component</a:t>
            </a:r>
          </a:p>
          <a:p>
            <a:pPr lvl="1"/>
            <a:r>
              <a:rPr lang="en-IN" dirty="0" smtClean="0"/>
              <a:t>@</a:t>
            </a:r>
            <a:r>
              <a:rPr lang="en-IN" dirty="0" err="1" smtClean="0"/>
              <a:t>Injectable</a:t>
            </a:r>
            <a:endParaRPr lang="en-IN" dirty="0" smtClean="0"/>
          </a:p>
          <a:p>
            <a:pPr lvl="1"/>
            <a:r>
              <a:rPr lang="en-IN" dirty="0" smtClean="0"/>
              <a:t>@Input</a:t>
            </a:r>
          </a:p>
          <a:p>
            <a:pPr lvl="1"/>
            <a:r>
              <a:rPr lang="en-IN" dirty="0" smtClean="0"/>
              <a:t>@Output</a:t>
            </a:r>
          </a:p>
          <a:p>
            <a:r>
              <a:rPr lang="en-IN" dirty="0" smtClean="0"/>
              <a:t>Each decorator accepts a well-defined, specific </a:t>
            </a:r>
            <a:r>
              <a:rPr lang="en-IN" i="1" dirty="0" smtClean="0"/>
              <a:t>configuration</a:t>
            </a:r>
            <a:r>
              <a:rPr lang="en-IN" dirty="0" smtClean="0"/>
              <a:t> object that contains information about the class or property to be decorated.</a:t>
            </a:r>
            <a:endParaRPr lang="en-IN" dirty="0"/>
          </a:p>
        </p:txBody>
      </p:sp>
    </p:spTree>
    <p:extLst>
      <p:ext uri="{BB962C8B-B14F-4D97-AF65-F5344CB8AC3E}">
        <p14:creationId xmlns:p14="http://schemas.microsoft.com/office/powerpoint/2010/main" val="236344799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Interceptor </a:t>
            </a:r>
            <a:endParaRPr lang="en-US" dirty="0"/>
          </a:p>
        </p:txBody>
      </p:sp>
      <p:sp>
        <p:nvSpPr>
          <p:cNvPr id="3" name="Content Placeholder 2"/>
          <p:cNvSpPr>
            <a:spLocks noGrp="1"/>
          </p:cNvSpPr>
          <p:nvPr>
            <p:ph sz="quarter" idx="1"/>
          </p:nvPr>
        </p:nvSpPr>
        <p:spPr/>
        <p:txBody>
          <a:bodyPr/>
          <a:lstStyle/>
          <a:p>
            <a:r>
              <a:rPr lang="en-US" dirty="0"/>
              <a:t>Interceptors allow us to intercept incoming or outgoing HTTP requests using </a:t>
            </a:r>
            <a:r>
              <a:rPr lang="en-US" dirty="0" smtClean="0"/>
              <a:t>the </a:t>
            </a:r>
            <a:r>
              <a:rPr lang="en-US" dirty="0" err="1" smtClean="0"/>
              <a:t>HttpClient</a:t>
            </a:r>
            <a:r>
              <a:rPr lang="en-US" dirty="0" smtClean="0"/>
              <a:t>.</a:t>
            </a:r>
          </a:p>
          <a:p>
            <a:r>
              <a:rPr lang="en-US" dirty="0"/>
              <a:t>By intercepting the HTTP request, we can modify or change the value of the request</a:t>
            </a:r>
            <a:r>
              <a:rPr lang="en-US" dirty="0" smtClean="0"/>
              <a:t>.</a:t>
            </a:r>
          </a:p>
          <a:p>
            <a:pPr lvl="1" fontAlgn="base"/>
            <a:r>
              <a:rPr lang="en-US" dirty="0"/>
              <a:t>Handling HTTP Headers</a:t>
            </a:r>
          </a:p>
          <a:p>
            <a:pPr lvl="1" fontAlgn="base"/>
            <a:r>
              <a:rPr lang="en-US" dirty="0"/>
              <a:t>HTTP Response Formatting</a:t>
            </a:r>
          </a:p>
          <a:p>
            <a:pPr lvl="1" fontAlgn="base"/>
            <a:r>
              <a:rPr lang="en-US" dirty="0"/>
              <a:t>HTTP Error Handling</a:t>
            </a:r>
          </a:p>
          <a:p>
            <a:endParaRPr lang="en-US" dirty="0"/>
          </a:p>
        </p:txBody>
      </p:sp>
    </p:spTree>
    <p:extLst>
      <p:ext uri="{BB962C8B-B14F-4D97-AF65-F5344CB8AC3E}">
        <p14:creationId xmlns:p14="http://schemas.microsoft.com/office/powerpoint/2010/main" val="27830520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Interceptor class </a:t>
            </a:r>
            <a:endParaRPr lang="en-US" dirty="0"/>
          </a:p>
        </p:txBody>
      </p:sp>
      <p:pic>
        <p:nvPicPr>
          <p:cNvPr id="4" name="Content Placeholder 3"/>
          <p:cNvPicPr>
            <a:picLocks noGrp="1" noChangeAspect="1"/>
          </p:cNvPicPr>
          <p:nvPr>
            <p:ph sz="quarter" idx="1"/>
          </p:nvPr>
        </p:nvPicPr>
        <p:blipFill>
          <a:blip r:embed="rId2"/>
          <a:stretch>
            <a:fillRect/>
          </a:stretch>
        </p:blipFill>
        <p:spPr>
          <a:xfrm>
            <a:off x="609600" y="1676400"/>
            <a:ext cx="8077200" cy="3733800"/>
          </a:xfrm>
          <a:prstGeom prst="rect">
            <a:avLst/>
          </a:prstGeom>
        </p:spPr>
      </p:pic>
    </p:spTree>
    <p:extLst>
      <p:ext uri="{BB962C8B-B14F-4D97-AF65-F5344CB8AC3E}">
        <p14:creationId xmlns:p14="http://schemas.microsoft.com/office/powerpoint/2010/main" val="128926851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the interceptor </a:t>
            </a:r>
            <a:endParaRPr lang="en-US" dirty="0"/>
          </a:p>
        </p:txBody>
      </p:sp>
      <p:sp>
        <p:nvSpPr>
          <p:cNvPr id="3" name="Content Placeholder 2"/>
          <p:cNvSpPr>
            <a:spLocks noGrp="1"/>
          </p:cNvSpPr>
          <p:nvPr>
            <p:ph sz="quarter" idx="1"/>
          </p:nvPr>
        </p:nvSpPr>
        <p:spPr/>
        <p:txBody>
          <a:bodyPr/>
          <a:lstStyle/>
          <a:p>
            <a:r>
              <a:rPr lang="en-US" dirty="0" smtClean="0"/>
              <a:t>You have to register the interceptor in </a:t>
            </a:r>
            <a:r>
              <a:rPr lang="en-US" dirty="0" err="1" smtClean="0"/>
              <a:t>app.module.ts</a:t>
            </a:r>
            <a:r>
              <a:rPr lang="en-US" smtClean="0"/>
              <a:t> file </a:t>
            </a:r>
          </a:p>
          <a:p>
            <a:endParaRPr lang="en-US" smtClean="0"/>
          </a:p>
          <a:p>
            <a:r>
              <a:rPr lang="en-US" dirty="0" smtClean="0"/>
              <a:t>{</a:t>
            </a:r>
            <a:r>
              <a:rPr lang="en-US" dirty="0" err="1"/>
              <a:t>provide:HTTP_INTERCEPTORS,useClass:MyInterceptor,multi:true</a:t>
            </a:r>
            <a:r>
              <a:rPr lang="en-US" dirty="0"/>
              <a:t>}]</a:t>
            </a:r>
          </a:p>
          <a:p>
            <a:endParaRPr lang="en-US" dirty="0"/>
          </a:p>
        </p:txBody>
      </p:sp>
    </p:spTree>
    <p:extLst>
      <p:ext uri="{BB962C8B-B14F-4D97-AF65-F5344CB8AC3E}">
        <p14:creationId xmlns:p14="http://schemas.microsoft.com/office/powerpoint/2010/main" val="26232788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t>Angular Testing – Service </a:t>
            </a:r>
            <a:endParaRPr lang="en-US" dirty="0"/>
          </a:p>
        </p:txBody>
      </p:sp>
    </p:spTree>
    <p:extLst>
      <p:ext uri="{BB962C8B-B14F-4D97-AF65-F5344CB8AC3E}">
        <p14:creationId xmlns:p14="http://schemas.microsoft.com/office/powerpoint/2010/main" val="407066488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Testing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To do Service Testing angular providing the from @angular/core/testing </a:t>
            </a:r>
          </a:p>
          <a:p>
            <a:r>
              <a:rPr lang="en-US" dirty="0" smtClean="0"/>
              <a:t>Then we have to take the help of </a:t>
            </a:r>
            <a:r>
              <a:rPr lang="en-US" dirty="0" err="1" smtClean="0"/>
              <a:t>TestBed</a:t>
            </a:r>
            <a:r>
              <a:rPr lang="en-US" dirty="0" smtClean="0"/>
              <a:t> API to Configure the </a:t>
            </a:r>
            <a:r>
              <a:rPr lang="en-US" dirty="0" err="1" smtClean="0"/>
              <a:t>HttpClientModule</a:t>
            </a:r>
            <a:r>
              <a:rPr lang="en-US" dirty="0" smtClean="0"/>
              <a:t>. </a:t>
            </a:r>
          </a:p>
          <a:p>
            <a:pPr marL="0" indent="0">
              <a:buNone/>
            </a:pPr>
            <a:r>
              <a:rPr lang="en-US" dirty="0"/>
              <a:t> </a:t>
            </a:r>
            <a:r>
              <a:rPr lang="en-US" dirty="0" smtClean="0"/>
              <a:t>  </a:t>
            </a:r>
            <a:r>
              <a:rPr lang="en-US" dirty="0" err="1" smtClean="0"/>
              <a:t>beforeEach</a:t>
            </a:r>
            <a:r>
              <a:rPr lang="en-US" dirty="0"/>
              <a:t>(() =&gt; {</a:t>
            </a:r>
          </a:p>
          <a:p>
            <a:pPr marL="0" indent="0">
              <a:buNone/>
            </a:pPr>
            <a:r>
              <a:rPr lang="en-US" dirty="0" smtClean="0"/>
              <a:t>      </a:t>
            </a:r>
            <a:r>
              <a:rPr lang="en-US" dirty="0" err="1"/>
              <a:t>TestBed.configureTestingModule</a:t>
            </a:r>
            <a:r>
              <a:rPr lang="en-US" dirty="0"/>
              <a:t>({</a:t>
            </a:r>
          </a:p>
          <a:p>
            <a:pPr marL="0" indent="0">
              <a:buNone/>
            </a:pPr>
            <a:r>
              <a:rPr lang="en-US" dirty="0" smtClean="0"/>
              <a:t>       </a:t>
            </a:r>
            <a:r>
              <a:rPr lang="en-US" dirty="0"/>
              <a:t>imports:[</a:t>
            </a:r>
            <a:r>
              <a:rPr lang="en-US" dirty="0" err="1"/>
              <a:t>HttpClientModule</a:t>
            </a:r>
            <a:r>
              <a:rPr lang="en-US" dirty="0"/>
              <a:t>],</a:t>
            </a:r>
          </a:p>
          <a:p>
            <a:pPr marL="0" indent="0">
              <a:buNone/>
            </a:pPr>
            <a:r>
              <a:rPr lang="en-US" dirty="0" smtClean="0"/>
              <a:t>       </a:t>
            </a:r>
            <a:r>
              <a:rPr lang="en-US" dirty="0"/>
              <a:t>providers:[</a:t>
            </a:r>
            <a:r>
              <a:rPr lang="en-US" dirty="0" err="1"/>
              <a:t>MyService</a:t>
            </a:r>
            <a:r>
              <a:rPr lang="en-US" dirty="0"/>
              <a:t>]</a:t>
            </a:r>
          </a:p>
          <a:p>
            <a:pPr marL="0" indent="0">
              <a:buNone/>
            </a:pPr>
            <a:r>
              <a:rPr lang="en-US" dirty="0" smtClean="0"/>
              <a:t>     </a:t>
            </a:r>
            <a:r>
              <a:rPr lang="en-US" dirty="0"/>
              <a:t>});</a:t>
            </a:r>
          </a:p>
          <a:p>
            <a:pPr marL="0" indent="0">
              <a:buNone/>
            </a:pPr>
            <a:r>
              <a:rPr lang="en-US" dirty="0"/>
              <a:t>    service = </a:t>
            </a:r>
            <a:r>
              <a:rPr lang="en-US" dirty="0" err="1"/>
              <a:t>TestBed.inject</a:t>
            </a:r>
            <a:r>
              <a:rPr lang="en-US" dirty="0"/>
              <a:t>(</a:t>
            </a:r>
            <a:r>
              <a:rPr lang="en-US" dirty="0" err="1"/>
              <a:t>MyService</a:t>
            </a:r>
            <a:r>
              <a:rPr lang="en-US" dirty="0"/>
              <a:t>);</a:t>
            </a:r>
          </a:p>
          <a:p>
            <a:endParaRPr lang="en-US" dirty="0"/>
          </a:p>
        </p:txBody>
      </p:sp>
    </p:spTree>
    <p:extLst>
      <p:ext uri="{BB962C8B-B14F-4D97-AF65-F5344CB8AC3E}">
        <p14:creationId xmlns:p14="http://schemas.microsoft.com/office/powerpoint/2010/main" val="77983545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t>Angular Pipe</a:t>
            </a:r>
            <a:endParaRPr lang="en-US" dirty="0"/>
          </a:p>
        </p:txBody>
      </p:sp>
    </p:spTree>
    <p:extLst>
      <p:ext uri="{BB962C8B-B14F-4D97-AF65-F5344CB8AC3E}">
        <p14:creationId xmlns:p14="http://schemas.microsoft.com/office/powerpoint/2010/main" val="268522956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pipe </a:t>
            </a:r>
            <a:endParaRPr lang="en-IN" dirty="0"/>
          </a:p>
        </p:txBody>
      </p:sp>
      <p:sp>
        <p:nvSpPr>
          <p:cNvPr id="3" name="Content Placeholder 2"/>
          <p:cNvSpPr>
            <a:spLocks noGrp="1"/>
          </p:cNvSpPr>
          <p:nvPr>
            <p:ph sz="quarter" idx="1"/>
          </p:nvPr>
        </p:nvSpPr>
        <p:spPr/>
        <p:txBody>
          <a:bodyPr>
            <a:normAutofit fontScale="92500" lnSpcReduction="20000"/>
          </a:bodyPr>
          <a:lstStyle/>
          <a:p>
            <a:r>
              <a:rPr lang="en-IN" sz="3200" dirty="0" smtClean="0"/>
              <a:t>In Angular </a:t>
            </a:r>
            <a:r>
              <a:rPr lang="en-IN" sz="3200" dirty="0" smtClean="0"/>
              <a:t>9, </a:t>
            </a:r>
            <a:r>
              <a:rPr lang="en-IN" sz="3200" dirty="0" smtClean="0"/>
              <a:t>pipe (filter) is use to format the data. </a:t>
            </a:r>
          </a:p>
          <a:p>
            <a:r>
              <a:rPr lang="en-IN" sz="3200" dirty="0" smtClean="0"/>
              <a:t>A pipe takes in data as input and transforms it to a desired output.</a:t>
            </a:r>
          </a:p>
          <a:p>
            <a:r>
              <a:rPr lang="en-IN" sz="2800" dirty="0" smtClean="0"/>
              <a:t>So In Angular we use the | pipe character to format our data. </a:t>
            </a:r>
            <a:endParaRPr lang="en-IN" sz="3000" dirty="0" smtClean="0"/>
          </a:p>
          <a:p>
            <a:pPr lvl="1"/>
            <a:r>
              <a:rPr lang="en-IN" sz="3000" dirty="0" smtClean="0"/>
              <a:t>Currency </a:t>
            </a:r>
          </a:p>
          <a:p>
            <a:pPr lvl="1"/>
            <a:r>
              <a:rPr lang="en-IN" sz="3000" dirty="0" smtClean="0"/>
              <a:t>Date </a:t>
            </a:r>
          </a:p>
          <a:p>
            <a:pPr lvl="1"/>
            <a:r>
              <a:rPr lang="en-IN" sz="3000" dirty="0" smtClean="0"/>
              <a:t>Decimal </a:t>
            </a:r>
          </a:p>
          <a:p>
            <a:pPr lvl="1"/>
            <a:r>
              <a:rPr lang="en-IN" sz="3000" dirty="0" err="1" smtClean="0"/>
              <a:t>Json</a:t>
            </a:r>
            <a:r>
              <a:rPr lang="en-IN" sz="3000" dirty="0" smtClean="0"/>
              <a:t> </a:t>
            </a:r>
          </a:p>
          <a:p>
            <a:pPr lvl="1"/>
            <a:r>
              <a:rPr lang="en-IN" sz="3000" dirty="0" smtClean="0"/>
              <a:t>lowercase and uppercase </a:t>
            </a:r>
          </a:p>
          <a:p>
            <a:pPr lvl="1"/>
            <a:r>
              <a:rPr lang="en-IN" sz="3000" dirty="0" smtClean="0"/>
              <a:t>percent </a:t>
            </a:r>
          </a:p>
          <a:p>
            <a:pPr lvl="1"/>
            <a:r>
              <a:rPr lang="en-IN" sz="3000" dirty="0" err="1" smtClean="0"/>
              <a:t>Async</a:t>
            </a:r>
            <a:endParaRPr lang="en-IN" sz="3000" dirty="0" smtClean="0"/>
          </a:p>
          <a:p>
            <a:endParaRPr lang="en-IN" sz="3200" dirty="0" smtClean="0"/>
          </a:p>
          <a:p>
            <a:endParaRPr lang="en-IN" sz="3200" dirty="0" smtClean="0"/>
          </a:p>
          <a:p>
            <a:endParaRPr lang="en-IN" sz="3200" dirty="0" smtClean="0"/>
          </a:p>
          <a:p>
            <a:endParaRPr lang="en-IN" sz="3200" dirty="0"/>
          </a:p>
        </p:txBody>
      </p:sp>
    </p:spTree>
    <p:extLst>
      <p:ext uri="{BB962C8B-B14F-4D97-AF65-F5344CB8AC3E}">
        <p14:creationId xmlns:p14="http://schemas.microsoft.com/office/powerpoint/2010/main" val="296551791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Currency </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smtClean="0"/>
              <a:t>The currency pipe allow to format numbers in different currencies. </a:t>
            </a:r>
          </a:p>
          <a:p>
            <a:r>
              <a:rPr lang="en-IN" dirty="0" smtClean="0"/>
              <a:t>{{price | </a:t>
            </a:r>
            <a:r>
              <a:rPr lang="en-IN" dirty="0" err="1" smtClean="0"/>
              <a:t>currency:'CAD</a:t>
            </a:r>
            <a:r>
              <a:rPr lang="en-IN" dirty="0" smtClean="0"/>
              <a:t>'}}</a:t>
            </a:r>
          </a:p>
          <a:p>
            <a:r>
              <a:rPr lang="en-IN" dirty="0" smtClean="0"/>
              <a:t>{{price | </a:t>
            </a:r>
            <a:r>
              <a:rPr lang="en-IN" dirty="0" err="1" smtClean="0"/>
              <a:t>currency:'USD':true</a:t>
            </a:r>
            <a:r>
              <a:rPr lang="en-IN" dirty="0" smtClean="0"/>
              <a:t>}}</a:t>
            </a:r>
          </a:p>
          <a:p>
            <a:r>
              <a:rPr lang="en-IN" dirty="0" smtClean="0"/>
              <a:t>{{price | </a:t>
            </a:r>
            <a:r>
              <a:rPr lang="en-IN" dirty="0" err="1" smtClean="0"/>
              <a:t>curency</a:t>
            </a:r>
            <a:r>
              <a:rPr lang="en-IN" dirty="0" smtClean="0"/>
              <a:t> :'EUR':false:3.2-1}}</a:t>
            </a:r>
          </a:p>
          <a:p>
            <a:r>
              <a:rPr lang="en-IN" dirty="0" smtClean="0"/>
              <a:t>{{</a:t>
            </a:r>
            <a:r>
              <a:rPr lang="en-IN" dirty="0" err="1" smtClean="0"/>
              <a:t>price|currency</a:t>
            </a:r>
            <a:r>
              <a:rPr lang="en-IN" dirty="0" smtClean="0"/>
              <a:t>:'&amp;#8377'}}</a:t>
            </a:r>
          </a:p>
          <a:p>
            <a:r>
              <a:rPr lang="en-IN" dirty="0" smtClean="0"/>
              <a:t>The first argument is a string with the local currency code. </a:t>
            </a:r>
          </a:p>
          <a:p>
            <a:r>
              <a:rPr lang="en-IN" dirty="0" smtClean="0"/>
              <a:t>The second possible argument is a boolean to show the that will show either the currency symbol or the currency code. The default is false and shows the currency code. </a:t>
            </a:r>
          </a:p>
          <a:p>
            <a:r>
              <a:rPr lang="en-IN" dirty="0" smtClean="0"/>
              <a:t>The third possible is a string in the format of the decimal pipe to format the number. </a:t>
            </a:r>
          </a:p>
          <a:p>
            <a:endParaRPr lang="en-IN" dirty="0"/>
          </a:p>
        </p:txBody>
      </p:sp>
    </p:spTree>
    <p:extLst>
      <p:ext uri="{BB962C8B-B14F-4D97-AF65-F5344CB8AC3E}">
        <p14:creationId xmlns:p14="http://schemas.microsoft.com/office/powerpoint/2010/main" val="199279777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Date</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Format date values with the Date pipe </a:t>
            </a:r>
          </a:p>
          <a:p>
            <a:pPr>
              <a:buNone/>
            </a:pPr>
            <a:endParaRPr lang="en-IN" dirty="0" smtClean="0"/>
          </a:p>
          <a:p>
            <a:r>
              <a:rPr lang="en-IN" dirty="0" smtClean="0"/>
              <a:t>{{</a:t>
            </a:r>
            <a:r>
              <a:rPr lang="en-IN" dirty="0" err="1" smtClean="0"/>
              <a:t>someDate</a:t>
            </a:r>
            <a:r>
              <a:rPr lang="en-IN" dirty="0" smtClean="0"/>
              <a:t> | date :'medium'}}</a:t>
            </a:r>
          </a:p>
          <a:p>
            <a:r>
              <a:rPr lang="en-IN" dirty="0" smtClean="0"/>
              <a:t>{{</a:t>
            </a:r>
            <a:r>
              <a:rPr lang="en-IN" dirty="0" err="1" smtClean="0"/>
              <a:t>someDate</a:t>
            </a:r>
            <a:r>
              <a:rPr lang="en-IN" dirty="0" smtClean="0"/>
              <a:t> | date : '</a:t>
            </a:r>
            <a:r>
              <a:rPr lang="en-IN" dirty="0" err="1" smtClean="0"/>
              <a:t>fullDate</a:t>
            </a:r>
            <a:r>
              <a:rPr lang="en-IN" dirty="0" smtClean="0"/>
              <a:t>'}}</a:t>
            </a:r>
          </a:p>
          <a:p>
            <a:r>
              <a:rPr lang="en-IN" dirty="0" smtClean="0"/>
              <a:t>{{</a:t>
            </a:r>
            <a:r>
              <a:rPr lang="en-IN" dirty="0" err="1" smtClean="0"/>
              <a:t>someDate</a:t>
            </a:r>
            <a:r>
              <a:rPr lang="en-IN" dirty="0" smtClean="0"/>
              <a:t> | date : '</a:t>
            </a:r>
            <a:r>
              <a:rPr lang="en-IN" dirty="0" err="1" smtClean="0"/>
              <a:t>yy</a:t>
            </a:r>
            <a:r>
              <a:rPr lang="en-IN" dirty="0" smtClean="0"/>
              <a:t>'}}</a:t>
            </a:r>
          </a:p>
          <a:p>
            <a:r>
              <a:rPr lang="en-IN" dirty="0" smtClean="0"/>
              <a:t>{{</a:t>
            </a:r>
            <a:r>
              <a:rPr lang="en-IN" dirty="0" err="1" smtClean="0"/>
              <a:t>someDate</a:t>
            </a:r>
            <a:r>
              <a:rPr lang="en-IN" dirty="0" smtClean="0"/>
              <a:t> | date : ''</a:t>
            </a:r>
            <a:r>
              <a:rPr lang="en-IN" dirty="0" err="1" smtClean="0"/>
              <a:t>Hm</a:t>
            </a:r>
            <a:r>
              <a:rPr lang="en-IN" dirty="0" smtClean="0"/>
              <a:t>'}} </a:t>
            </a:r>
          </a:p>
          <a:p>
            <a:r>
              <a:rPr lang="en-IN" dirty="0" smtClean="0"/>
              <a:t>You can use a number symbol to define a custom format or you can also use a number of predefined keywords. The available keywords are following : "medium", "short", "</a:t>
            </a:r>
            <a:r>
              <a:rPr lang="en-IN" dirty="0" err="1" smtClean="0"/>
              <a:t>fullDate</a:t>
            </a:r>
            <a:r>
              <a:rPr lang="en-IN" dirty="0" smtClean="0"/>
              <a:t>", "</a:t>
            </a:r>
            <a:r>
              <a:rPr lang="en-IN" dirty="0" err="1" smtClean="0"/>
              <a:t>longDate</a:t>
            </a:r>
            <a:r>
              <a:rPr lang="en-IN" dirty="0" smtClean="0"/>
              <a:t>", "</a:t>
            </a:r>
            <a:r>
              <a:rPr lang="en-IN" dirty="0" err="1" smtClean="0"/>
              <a:t>mediumDate</a:t>
            </a:r>
            <a:r>
              <a:rPr lang="en-IN" dirty="0" smtClean="0"/>
              <a:t>", "</a:t>
            </a:r>
            <a:r>
              <a:rPr lang="en-IN" dirty="0" err="1" smtClean="0"/>
              <a:t>shortDate</a:t>
            </a:r>
            <a:r>
              <a:rPr lang="en-IN" dirty="0" smtClean="0"/>
              <a:t>", "</a:t>
            </a:r>
            <a:r>
              <a:rPr lang="en-IN" dirty="0" err="1" smtClean="0"/>
              <a:t>mediumTime</a:t>
            </a:r>
            <a:r>
              <a:rPr lang="en-IN" dirty="0" smtClean="0"/>
              <a:t>", "</a:t>
            </a:r>
            <a:r>
              <a:rPr lang="en-IN" dirty="0" err="1" smtClean="0"/>
              <a:t>shortTime</a:t>
            </a:r>
            <a:r>
              <a:rPr lang="en-IN" dirty="0" smtClean="0"/>
              <a:t>". </a:t>
            </a:r>
          </a:p>
          <a:p>
            <a:endParaRPr lang="en-IN" dirty="0"/>
          </a:p>
        </p:txBody>
      </p:sp>
    </p:spTree>
    <p:extLst>
      <p:ext uri="{BB962C8B-B14F-4D97-AF65-F5344CB8AC3E}">
        <p14:creationId xmlns:p14="http://schemas.microsoft.com/office/powerpoint/2010/main" val="168859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Decimal </a:t>
            </a:r>
            <a:endParaRPr lang="en-IN" dirty="0"/>
          </a:p>
        </p:txBody>
      </p:sp>
      <p:sp>
        <p:nvSpPr>
          <p:cNvPr id="3" name="Content Placeholder 2"/>
          <p:cNvSpPr>
            <a:spLocks noGrp="1"/>
          </p:cNvSpPr>
          <p:nvPr>
            <p:ph sz="quarter" idx="1"/>
          </p:nvPr>
        </p:nvSpPr>
        <p:spPr/>
        <p:txBody>
          <a:bodyPr/>
          <a:lstStyle/>
          <a:p>
            <a:r>
              <a:rPr lang="en-IN" b="1" dirty="0" smtClean="0"/>
              <a:t>Decimal </a:t>
            </a:r>
            <a:endParaRPr lang="en-IN" dirty="0" smtClean="0"/>
          </a:p>
          <a:p>
            <a:r>
              <a:rPr lang="en-IN" dirty="0" smtClean="0"/>
              <a:t>The Decimal pipe formats decimal values </a:t>
            </a:r>
          </a:p>
          <a:p>
            <a:r>
              <a:rPr lang="en-IN" dirty="0" smtClean="0"/>
              <a:t>{{ </a:t>
            </a:r>
            <a:r>
              <a:rPr lang="en-IN" dirty="0" err="1" smtClean="0"/>
              <a:t>decimalvalue</a:t>
            </a:r>
            <a:r>
              <a:rPr lang="en-IN" dirty="0" smtClean="0"/>
              <a:t> | number :'4.3-5'}}</a:t>
            </a:r>
          </a:p>
          <a:p>
            <a:pPr>
              <a:buNone/>
            </a:pPr>
            <a:endParaRPr lang="en-IN" dirty="0" smtClean="0"/>
          </a:p>
          <a:p>
            <a:r>
              <a:rPr lang="en-IN" dirty="0" smtClean="0"/>
              <a:t>In the above example, 4 is the minimum number of integer digits, 3 is for the minimum number of fraction  digits and 5 is for the maximum number of fraction digits. </a:t>
            </a:r>
          </a:p>
          <a:p>
            <a:endParaRPr lang="en-IN" dirty="0"/>
          </a:p>
        </p:txBody>
      </p:sp>
    </p:spTree>
    <p:extLst>
      <p:ext uri="{BB962C8B-B14F-4D97-AF65-F5344CB8AC3E}">
        <p14:creationId xmlns:p14="http://schemas.microsoft.com/office/powerpoint/2010/main" val="2570961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Modules</a:t>
            </a:r>
            <a:endParaRPr lang="en-IN" dirty="0"/>
          </a:p>
        </p:txBody>
      </p:sp>
      <p:sp>
        <p:nvSpPr>
          <p:cNvPr id="3" name="Content Placeholder 2"/>
          <p:cNvSpPr>
            <a:spLocks noGrp="1"/>
          </p:cNvSpPr>
          <p:nvPr>
            <p:ph sz="quarter" idx="1"/>
          </p:nvPr>
        </p:nvSpPr>
        <p:spPr/>
        <p:txBody>
          <a:bodyPr/>
          <a:lstStyle/>
          <a:p>
            <a:r>
              <a:rPr lang="en-IN" dirty="0" smtClean="0"/>
              <a:t>Angular applications are composed of </a:t>
            </a:r>
            <a:r>
              <a:rPr lang="en-IN" i="1" dirty="0" smtClean="0"/>
              <a:t>modules</a:t>
            </a:r>
            <a:r>
              <a:rPr lang="en-IN" dirty="0" smtClean="0"/>
              <a:t>. </a:t>
            </a:r>
          </a:p>
          <a:p>
            <a:r>
              <a:rPr lang="en-IN" dirty="0" smtClean="0"/>
              <a:t>Modules contain AngularJS objects (components, directives and pipes) and also our own app’s objects. </a:t>
            </a:r>
          </a:p>
          <a:p>
            <a:r>
              <a:rPr lang="en-IN" dirty="0" smtClean="0"/>
              <a:t>The binding points between modules are the imports and exports.</a:t>
            </a:r>
          </a:p>
          <a:p>
            <a:r>
              <a:rPr lang="en-IN" dirty="0" smtClean="0"/>
              <a:t>“</a:t>
            </a:r>
            <a:r>
              <a:rPr lang="en-IN" i="1" dirty="0" smtClean="0"/>
              <a:t>In  Angular a module is a mechanism to group components, directives, pipes and services that are related, in such a way that it can be combined with other modules to create an application.”</a:t>
            </a:r>
          </a:p>
          <a:p>
            <a:endParaRPr lang="en-IN" dirty="0" smtClean="0"/>
          </a:p>
          <a:p>
            <a:endParaRPr lang="en-IN" dirty="0"/>
          </a:p>
        </p:txBody>
      </p:sp>
    </p:spTree>
    <p:extLst>
      <p:ext uri="{BB962C8B-B14F-4D97-AF65-F5344CB8AC3E}">
        <p14:creationId xmlns:p14="http://schemas.microsoft.com/office/powerpoint/2010/main" val="102249945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Json</a:t>
            </a:r>
            <a:r>
              <a:rPr lang="en-IN" dirty="0" smtClean="0"/>
              <a:t> and </a:t>
            </a:r>
            <a:r>
              <a:rPr lang="en-IN" dirty="0" err="1" smtClean="0"/>
              <a:t>upercase</a:t>
            </a:r>
            <a:r>
              <a:rPr lang="en-IN" dirty="0" smtClean="0"/>
              <a:t>/lowercase</a:t>
            </a:r>
            <a:endParaRPr lang="en-IN" dirty="0"/>
          </a:p>
        </p:txBody>
      </p:sp>
      <p:sp>
        <p:nvSpPr>
          <p:cNvPr id="3" name="Content Placeholder 2"/>
          <p:cNvSpPr>
            <a:spLocks noGrp="1"/>
          </p:cNvSpPr>
          <p:nvPr>
            <p:ph sz="quarter" idx="1"/>
          </p:nvPr>
        </p:nvSpPr>
        <p:spPr/>
        <p:txBody>
          <a:bodyPr>
            <a:normAutofit/>
          </a:bodyPr>
          <a:lstStyle/>
          <a:p>
            <a:r>
              <a:rPr lang="en-IN" b="1" dirty="0" err="1" smtClean="0"/>
              <a:t>Json</a:t>
            </a:r>
            <a:r>
              <a:rPr lang="en-IN" b="1" dirty="0" smtClean="0"/>
              <a:t> : </a:t>
            </a:r>
            <a:r>
              <a:rPr lang="en-IN" dirty="0" smtClean="0"/>
              <a:t>The </a:t>
            </a:r>
            <a:r>
              <a:rPr lang="en-IN" dirty="0" err="1" smtClean="0"/>
              <a:t>Json</a:t>
            </a:r>
            <a:r>
              <a:rPr lang="en-IN" dirty="0" smtClean="0"/>
              <a:t> pipe is useful for debugging and </a:t>
            </a:r>
            <a:r>
              <a:rPr lang="en-IN" dirty="0" err="1" smtClean="0"/>
              <a:t>dispalys</a:t>
            </a:r>
            <a:r>
              <a:rPr lang="en-IN" dirty="0" smtClean="0"/>
              <a:t> an object as a </a:t>
            </a:r>
            <a:r>
              <a:rPr lang="en-IN" dirty="0" err="1" smtClean="0"/>
              <a:t>json</a:t>
            </a:r>
            <a:r>
              <a:rPr lang="en-IN" dirty="0" smtClean="0"/>
              <a:t> string. It uses </a:t>
            </a:r>
            <a:r>
              <a:rPr lang="en-IN" dirty="0" err="1" smtClean="0"/>
              <a:t>JSON.stringify</a:t>
            </a:r>
            <a:r>
              <a:rPr lang="en-IN" dirty="0" smtClean="0"/>
              <a:t> behind the </a:t>
            </a:r>
            <a:r>
              <a:rPr lang="en-IN" dirty="0" err="1" smtClean="0"/>
              <a:t>scenses</a:t>
            </a:r>
            <a:r>
              <a:rPr lang="en-IN" dirty="0" smtClean="0"/>
              <a:t>. </a:t>
            </a:r>
          </a:p>
          <a:p>
            <a:r>
              <a:rPr lang="en-IN" dirty="0" smtClean="0"/>
              <a:t>{{</a:t>
            </a:r>
            <a:r>
              <a:rPr lang="en-IN" dirty="0" err="1" smtClean="0"/>
              <a:t>someObjet</a:t>
            </a:r>
            <a:r>
              <a:rPr lang="en-IN" dirty="0" smtClean="0"/>
              <a:t>| </a:t>
            </a:r>
            <a:r>
              <a:rPr lang="en-IN" dirty="0" err="1" smtClean="0"/>
              <a:t>json</a:t>
            </a:r>
            <a:r>
              <a:rPr lang="en-IN" dirty="0" smtClean="0"/>
              <a:t>}}</a:t>
            </a:r>
          </a:p>
          <a:p>
            <a:pPr>
              <a:buNone/>
            </a:pPr>
            <a:endParaRPr lang="en-IN" dirty="0" smtClean="0"/>
          </a:p>
          <a:p>
            <a:r>
              <a:rPr lang="en-IN" b="1" dirty="0" smtClean="0"/>
              <a:t>lowercase and uppercase : </a:t>
            </a:r>
            <a:r>
              <a:rPr lang="en-IN" dirty="0" err="1" smtClean="0"/>
              <a:t>Convet</a:t>
            </a:r>
            <a:r>
              <a:rPr lang="en-IN" dirty="0" smtClean="0"/>
              <a:t> text to either lower case or upper case with the respective pipe. </a:t>
            </a:r>
          </a:p>
          <a:p>
            <a:r>
              <a:rPr lang="en-IN" dirty="0" smtClean="0"/>
              <a:t>{{user.name |</a:t>
            </a:r>
            <a:r>
              <a:rPr lang="en-IN" dirty="0" err="1" smtClean="0"/>
              <a:t>upercase</a:t>
            </a:r>
            <a:r>
              <a:rPr lang="en-IN" dirty="0" smtClean="0"/>
              <a:t> }}</a:t>
            </a:r>
          </a:p>
          <a:p>
            <a:r>
              <a:rPr lang="en-IN" dirty="0" smtClean="0"/>
              <a:t>{{user.name |lowercase}}</a:t>
            </a:r>
          </a:p>
          <a:p>
            <a:endParaRPr lang="en-IN" dirty="0"/>
          </a:p>
        </p:txBody>
      </p:sp>
    </p:spTree>
    <p:extLst>
      <p:ext uri="{BB962C8B-B14F-4D97-AF65-F5344CB8AC3E}">
        <p14:creationId xmlns:p14="http://schemas.microsoft.com/office/powerpoint/2010/main" val="326072607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Percentage </a:t>
            </a:r>
            <a:endParaRPr lang="en-IN" dirty="0"/>
          </a:p>
        </p:txBody>
      </p:sp>
      <p:sp>
        <p:nvSpPr>
          <p:cNvPr id="3" name="Content Placeholder 2"/>
          <p:cNvSpPr>
            <a:spLocks noGrp="1"/>
          </p:cNvSpPr>
          <p:nvPr>
            <p:ph sz="quarter" idx="1"/>
          </p:nvPr>
        </p:nvSpPr>
        <p:spPr/>
        <p:txBody>
          <a:bodyPr>
            <a:normAutofit lnSpcReduction="10000"/>
          </a:bodyPr>
          <a:lstStyle/>
          <a:p>
            <a:r>
              <a:rPr lang="en-IN" b="1" dirty="0" err="1" smtClean="0"/>
              <a:t>Percet</a:t>
            </a:r>
            <a:r>
              <a:rPr lang="en-IN" b="1" dirty="0" smtClean="0"/>
              <a:t> : </a:t>
            </a:r>
            <a:r>
              <a:rPr lang="en-IN" dirty="0" smtClean="0"/>
              <a:t>The </a:t>
            </a:r>
            <a:r>
              <a:rPr lang="en-IN" dirty="0" err="1" smtClean="0"/>
              <a:t>percet</a:t>
            </a:r>
            <a:r>
              <a:rPr lang="en-IN" dirty="0" smtClean="0"/>
              <a:t> pipe transform a number into its percentage value </a:t>
            </a:r>
          </a:p>
          <a:p>
            <a:r>
              <a:rPr lang="en-IN" dirty="0" smtClean="0"/>
              <a:t>{{</a:t>
            </a:r>
            <a:r>
              <a:rPr lang="en-IN" dirty="0" err="1" smtClean="0"/>
              <a:t>decimalValue</a:t>
            </a:r>
            <a:r>
              <a:rPr lang="en-IN" dirty="0" smtClean="0"/>
              <a:t> | percent }}</a:t>
            </a:r>
          </a:p>
          <a:p>
            <a:r>
              <a:rPr lang="en-IN" b="1" dirty="0" smtClean="0"/>
              <a:t>Slice : </a:t>
            </a:r>
            <a:r>
              <a:rPr lang="en-IN" dirty="0" smtClean="0"/>
              <a:t>Create a subset list or string with the Slice pipe  </a:t>
            </a:r>
          </a:p>
          <a:p>
            <a:r>
              <a:rPr lang="en-IN" dirty="0" smtClean="0"/>
              <a:t>{{ </a:t>
            </a:r>
            <a:r>
              <a:rPr lang="en-IN" dirty="0" err="1" smtClean="0"/>
              <a:t>someText</a:t>
            </a:r>
            <a:r>
              <a:rPr lang="en-IN" dirty="0" smtClean="0"/>
              <a:t> | slice :3:6}}</a:t>
            </a:r>
          </a:p>
          <a:p>
            <a:pPr>
              <a:buNone/>
            </a:pPr>
            <a:r>
              <a:rPr lang="en-IN" dirty="0" smtClean="0"/>
              <a:t>	&lt;</a:t>
            </a:r>
            <a:r>
              <a:rPr lang="en-IN" dirty="0" err="1" smtClean="0"/>
              <a:t>ul</a:t>
            </a:r>
            <a:r>
              <a:rPr lang="en-IN" dirty="0" smtClean="0"/>
              <a:t>&gt;</a:t>
            </a:r>
          </a:p>
          <a:p>
            <a:pPr>
              <a:buNone/>
            </a:pPr>
            <a:r>
              <a:rPr lang="en-IN" dirty="0" smtClean="0"/>
              <a:t>		&lt;</a:t>
            </a:r>
            <a:r>
              <a:rPr lang="en-IN" dirty="0" err="1" smtClean="0"/>
              <a:t>li</a:t>
            </a:r>
            <a:r>
              <a:rPr lang="en-IN" dirty="0" smtClean="0"/>
              <a:t> *</a:t>
            </a:r>
            <a:r>
              <a:rPr lang="en-IN" dirty="0" err="1" smtClean="0"/>
              <a:t>ngFor</a:t>
            </a:r>
            <a:r>
              <a:rPr lang="en-IN" dirty="0" smtClean="0"/>
              <a:t>="let item of </a:t>
            </a:r>
            <a:r>
              <a:rPr lang="en-IN" dirty="0" err="1" smtClean="0"/>
              <a:t>someList</a:t>
            </a:r>
            <a:r>
              <a:rPr lang="en-IN" dirty="0" smtClean="0"/>
              <a:t> | slice:2"&gt;</a:t>
            </a:r>
          </a:p>
          <a:p>
            <a:pPr>
              <a:buNone/>
            </a:pPr>
            <a:r>
              <a:rPr lang="en-IN" dirty="0" smtClean="0"/>
              <a:t>			{{item }}</a:t>
            </a:r>
          </a:p>
          <a:p>
            <a:pPr>
              <a:buNone/>
            </a:pPr>
            <a:r>
              <a:rPr lang="en-IN" dirty="0" smtClean="0"/>
              <a:t>		&lt;/</a:t>
            </a:r>
            <a:r>
              <a:rPr lang="en-IN" dirty="0" err="1" smtClean="0"/>
              <a:t>li</a:t>
            </a:r>
            <a:r>
              <a:rPr lang="en-IN" dirty="0" smtClean="0"/>
              <a:t>&gt;</a:t>
            </a:r>
          </a:p>
          <a:p>
            <a:pPr>
              <a:buNone/>
            </a:pPr>
            <a:r>
              <a:rPr lang="en-IN" dirty="0" smtClean="0"/>
              <a:t>	&lt;/</a:t>
            </a:r>
            <a:r>
              <a:rPr lang="en-IN" dirty="0" err="1" smtClean="0"/>
              <a:t>ul</a:t>
            </a:r>
            <a:r>
              <a:rPr lang="en-IN" dirty="0" smtClean="0"/>
              <a:t>&gt;</a:t>
            </a:r>
          </a:p>
          <a:p>
            <a:endParaRPr lang="en-IN" dirty="0"/>
          </a:p>
        </p:txBody>
      </p:sp>
    </p:spTree>
    <p:extLst>
      <p:ext uri="{BB962C8B-B14F-4D97-AF65-F5344CB8AC3E}">
        <p14:creationId xmlns:p14="http://schemas.microsoft.com/office/powerpoint/2010/main" val="85750648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Async</a:t>
            </a:r>
            <a:endParaRPr lang="en-IN" dirty="0"/>
          </a:p>
        </p:txBody>
      </p:sp>
      <p:sp>
        <p:nvSpPr>
          <p:cNvPr id="3" name="Content Placeholder 2"/>
          <p:cNvSpPr>
            <a:spLocks noGrp="1"/>
          </p:cNvSpPr>
          <p:nvPr>
            <p:ph sz="quarter" idx="1"/>
          </p:nvPr>
        </p:nvSpPr>
        <p:spPr/>
        <p:txBody>
          <a:bodyPr/>
          <a:lstStyle/>
          <a:p>
            <a:pPr>
              <a:buNone/>
            </a:pPr>
            <a:r>
              <a:rPr lang="en-IN" b="1" dirty="0" smtClean="0"/>
              <a:t>	</a:t>
            </a:r>
            <a:r>
              <a:rPr lang="en-IN" b="1" dirty="0" err="1" smtClean="0"/>
              <a:t>Async</a:t>
            </a:r>
            <a:r>
              <a:rPr lang="en-IN" b="1" dirty="0" smtClean="0"/>
              <a:t> : </a:t>
            </a:r>
            <a:r>
              <a:rPr lang="en-IN" dirty="0" smtClean="0"/>
              <a:t>The </a:t>
            </a:r>
            <a:r>
              <a:rPr lang="en-IN" dirty="0" err="1" smtClean="0"/>
              <a:t>Async</a:t>
            </a:r>
            <a:r>
              <a:rPr lang="en-IN" dirty="0" smtClean="0"/>
              <a:t> pipe automatically subscribes to an Observable or a Promise and returns the emitted values as they come in </a:t>
            </a:r>
          </a:p>
          <a:p>
            <a:pPr>
              <a:buNone/>
            </a:pPr>
            <a:r>
              <a:rPr lang="en-IN" dirty="0" smtClean="0"/>
              <a:t>	&lt;</a:t>
            </a:r>
            <a:r>
              <a:rPr lang="en-IN" dirty="0" err="1" smtClean="0"/>
              <a:t>ul</a:t>
            </a:r>
            <a:r>
              <a:rPr lang="en-IN" dirty="0" smtClean="0"/>
              <a:t>&gt;</a:t>
            </a:r>
          </a:p>
          <a:p>
            <a:pPr>
              <a:buNone/>
            </a:pPr>
            <a:r>
              <a:rPr lang="en-IN" dirty="0" smtClean="0"/>
              <a:t>		&lt;</a:t>
            </a:r>
            <a:r>
              <a:rPr lang="en-IN" dirty="0" err="1" smtClean="0"/>
              <a:t>li</a:t>
            </a:r>
            <a:r>
              <a:rPr lang="en-IN" dirty="0" smtClean="0"/>
              <a:t> @</a:t>
            </a:r>
            <a:r>
              <a:rPr lang="en-IN" dirty="0" err="1" smtClean="0"/>
              <a:t>ngFor</a:t>
            </a:r>
            <a:r>
              <a:rPr lang="en-IN" dirty="0" smtClean="0"/>
              <a:t>="let item of data | </a:t>
            </a:r>
            <a:r>
              <a:rPr lang="en-IN" dirty="0" err="1" smtClean="0"/>
              <a:t>async</a:t>
            </a:r>
            <a:r>
              <a:rPr lang="en-IN" dirty="0" smtClean="0"/>
              <a:t>"&gt;</a:t>
            </a:r>
          </a:p>
          <a:p>
            <a:pPr>
              <a:buNone/>
            </a:pPr>
            <a:r>
              <a:rPr lang="en-IN" dirty="0" smtClean="0"/>
              <a:t>				{{item.name}}</a:t>
            </a:r>
          </a:p>
          <a:p>
            <a:pPr>
              <a:buNone/>
            </a:pPr>
            <a:r>
              <a:rPr lang="en-IN" dirty="0" smtClean="0"/>
              <a:t>		&lt;/</a:t>
            </a:r>
            <a:r>
              <a:rPr lang="en-IN" dirty="0" err="1" smtClean="0"/>
              <a:t>li</a:t>
            </a:r>
            <a:r>
              <a:rPr lang="en-IN" dirty="0" smtClean="0"/>
              <a:t>&gt;</a:t>
            </a:r>
          </a:p>
          <a:p>
            <a:pPr>
              <a:buNone/>
            </a:pPr>
            <a:r>
              <a:rPr lang="en-IN" dirty="0" smtClean="0"/>
              <a:t>	&lt;/</a:t>
            </a:r>
            <a:r>
              <a:rPr lang="en-IN" dirty="0" err="1" smtClean="0"/>
              <a:t>ul</a:t>
            </a:r>
            <a:r>
              <a:rPr lang="en-IN" dirty="0" smtClean="0"/>
              <a:t>&gt;</a:t>
            </a:r>
          </a:p>
          <a:p>
            <a:endParaRPr lang="en-IN" dirty="0"/>
          </a:p>
        </p:txBody>
      </p:sp>
    </p:spTree>
    <p:extLst>
      <p:ext uri="{BB962C8B-B14F-4D97-AF65-F5344CB8AC3E}">
        <p14:creationId xmlns:p14="http://schemas.microsoft.com/office/powerpoint/2010/main" val="55767603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pipe </a:t>
            </a:r>
            <a:endParaRPr lang="en-IN" dirty="0"/>
          </a:p>
        </p:txBody>
      </p:sp>
      <p:sp>
        <p:nvSpPr>
          <p:cNvPr id="3" name="Content Placeholder 2"/>
          <p:cNvSpPr>
            <a:spLocks noGrp="1"/>
          </p:cNvSpPr>
          <p:nvPr>
            <p:ph sz="quarter" idx="1"/>
          </p:nvPr>
        </p:nvSpPr>
        <p:spPr/>
        <p:txBody>
          <a:bodyPr>
            <a:normAutofit/>
          </a:bodyPr>
          <a:lstStyle/>
          <a:p>
            <a:r>
              <a:rPr lang="en-IN" sz="3200" dirty="0" smtClean="0"/>
              <a:t>A custom pipe is created using a Pipe decorator on a class with a name property.</a:t>
            </a:r>
          </a:p>
          <a:p>
            <a:r>
              <a:rPr lang="en-IN" sz="3200" dirty="0" smtClean="0"/>
              <a:t>The value of the name is used as a template expression while calling custom pipe, and a class must implement </a:t>
            </a:r>
            <a:r>
              <a:rPr lang="en-IN" sz="3200" dirty="0" err="1" smtClean="0"/>
              <a:t>PipeTransform</a:t>
            </a:r>
            <a:r>
              <a:rPr lang="en-IN" sz="3200" dirty="0" smtClean="0"/>
              <a:t> which is inside @angular/core.</a:t>
            </a:r>
          </a:p>
          <a:p>
            <a:r>
              <a:rPr lang="en-IN" sz="3200" dirty="0" smtClean="0"/>
              <a:t>It is an interface which has transform method, which takes the values that has to be piped</a:t>
            </a:r>
          </a:p>
          <a:p>
            <a:endParaRPr lang="en-IN" sz="3200" dirty="0"/>
          </a:p>
        </p:txBody>
      </p:sp>
    </p:spTree>
    <p:extLst>
      <p:ext uri="{BB962C8B-B14F-4D97-AF65-F5344CB8AC3E}">
        <p14:creationId xmlns:p14="http://schemas.microsoft.com/office/powerpoint/2010/main" val="135078487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custom pipe</a:t>
            </a:r>
            <a:endParaRPr lang="en-IN" dirty="0"/>
          </a:p>
        </p:txBody>
      </p:sp>
      <p:pic>
        <p:nvPicPr>
          <p:cNvPr id="11267" name="Picture 3"/>
          <p:cNvPicPr>
            <a:picLocks noGrp="1" noChangeAspect="1" noChangeArrowheads="1"/>
          </p:cNvPicPr>
          <p:nvPr>
            <p:ph sz="quarter" idx="1"/>
          </p:nvPr>
        </p:nvPicPr>
        <p:blipFill>
          <a:blip r:embed="rId2" cstate="print"/>
          <a:srcRect/>
          <a:stretch>
            <a:fillRect/>
          </a:stretch>
        </p:blipFill>
        <p:spPr bwMode="auto">
          <a:xfrm>
            <a:off x="762000" y="1752600"/>
            <a:ext cx="7772399" cy="4114800"/>
          </a:xfrm>
          <a:prstGeom prst="rect">
            <a:avLst/>
          </a:prstGeom>
          <a:noFill/>
          <a:ln w="9525">
            <a:noFill/>
            <a:miter lim="800000"/>
            <a:headEnd/>
            <a:tailEnd/>
          </a:ln>
        </p:spPr>
      </p:pic>
    </p:spTree>
    <p:extLst>
      <p:ext uri="{BB962C8B-B14F-4D97-AF65-F5344CB8AC3E}">
        <p14:creationId xmlns:p14="http://schemas.microsoft.com/office/powerpoint/2010/main" val="191483579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mtClean="0"/>
              <a:t>Angular Routing</a:t>
            </a:r>
            <a:endParaRPr lang="en-US"/>
          </a:p>
        </p:txBody>
      </p:sp>
    </p:spTree>
    <p:extLst>
      <p:ext uri="{BB962C8B-B14F-4D97-AF65-F5344CB8AC3E}">
        <p14:creationId xmlns:p14="http://schemas.microsoft.com/office/powerpoint/2010/main" val="207300317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Routing </a:t>
            </a:r>
            <a:endParaRPr lang="en-IN" dirty="0"/>
          </a:p>
        </p:txBody>
      </p:sp>
      <p:sp>
        <p:nvSpPr>
          <p:cNvPr id="3" name="Content Placeholder 2"/>
          <p:cNvSpPr>
            <a:spLocks noGrp="1"/>
          </p:cNvSpPr>
          <p:nvPr>
            <p:ph sz="quarter" idx="1"/>
          </p:nvPr>
        </p:nvSpPr>
        <p:spPr/>
        <p:txBody>
          <a:bodyPr>
            <a:normAutofit/>
          </a:bodyPr>
          <a:lstStyle/>
          <a:p>
            <a:r>
              <a:rPr lang="en-IN" sz="3200" dirty="0" smtClean="0"/>
              <a:t>Routing helps to direct to different pages based on the options user select, using Routing you can render components to the users based on the options they select.</a:t>
            </a:r>
          </a:p>
          <a:p>
            <a:r>
              <a:rPr lang="en-IN" sz="3200" dirty="0" smtClean="0"/>
              <a:t>So the browser doesn’t load the whole page instead it only loads the component which we selected at runtime; </a:t>
            </a:r>
          </a:p>
          <a:p>
            <a:endParaRPr lang="en-IN" sz="3200" dirty="0"/>
          </a:p>
        </p:txBody>
      </p:sp>
    </p:spTree>
    <p:extLst>
      <p:ext uri="{BB962C8B-B14F-4D97-AF65-F5344CB8AC3E}">
        <p14:creationId xmlns:p14="http://schemas.microsoft.com/office/powerpoint/2010/main" val="80625703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to create the routing </a:t>
            </a:r>
            <a:endParaRPr lang="en-IN" dirty="0"/>
          </a:p>
        </p:txBody>
      </p:sp>
      <p:sp>
        <p:nvSpPr>
          <p:cNvPr id="3" name="Content Placeholder 2"/>
          <p:cNvSpPr>
            <a:spLocks noGrp="1"/>
          </p:cNvSpPr>
          <p:nvPr>
            <p:ph sz="quarter" idx="1"/>
          </p:nvPr>
        </p:nvSpPr>
        <p:spPr/>
        <p:txBody>
          <a:bodyPr>
            <a:noAutofit/>
          </a:bodyPr>
          <a:lstStyle/>
          <a:p>
            <a:r>
              <a:rPr lang="en-IN" sz="3200" dirty="0" smtClean="0"/>
              <a:t>Create the .</a:t>
            </a:r>
            <a:r>
              <a:rPr lang="en-IN" sz="3200" dirty="0" err="1" smtClean="0"/>
              <a:t>ts</a:t>
            </a:r>
            <a:r>
              <a:rPr lang="en-IN" sz="3200" dirty="0" smtClean="0"/>
              <a:t> routing file (</a:t>
            </a:r>
            <a:r>
              <a:rPr lang="en-IN" sz="3200" dirty="0" err="1" smtClean="0"/>
              <a:t>app.routing.ts</a:t>
            </a:r>
            <a:r>
              <a:rPr lang="en-IN" sz="3200" dirty="0" smtClean="0"/>
              <a:t>)</a:t>
            </a:r>
          </a:p>
          <a:p>
            <a:r>
              <a:rPr lang="en-IN" sz="3200" dirty="0" smtClean="0"/>
              <a:t>Import the </a:t>
            </a:r>
            <a:r>
              <a:rPr lang="en-IN" sz="3200" dirty="0" err="1" smtClean="0"/>
              <a:t>NgModule</a:t>
            </a:r>
            <a:r>
              <a:rPr lang="en-IN" sz="3200" dirty="0" smtClean="0"/>
              <a:t> from @angular/core, Routes and </a:t>
            </a:r>
            <a:r>
              <a:rPr lang="en-IN" sz="3200" dirty="0" err="1" smtClean="0"/>
              <a:t>RouterModule</a:t>
            </a:r>
            <a:r>
              <a:rPr lang="en-IN" sz="3200" dirty="0" smtClean="0"/>
              <a:t> from @angular/router' and all component which want to route at runtime. </a:t>
            </a:r>
          </a:p>
          <a:p>
            <a:r>
              <a:rPr lang="en-IN" sz="3200" dirty="0" smtClean="0"/>
              <a:t>Now we have to create the variable of type Routes. Which contains path and component property based upon the number of component want to route. </a:t>
            </a:r>
          </a:p>
        </p:txBody>
      </p:sp>
    </p:spTree>
    <p:extLst>
      <p:ext uri="{BB962C8B-B14F-4D97-AF65-F5344CB8AC3E}">
        <p14:creationId xmlns:p14="http://schemas.microsoft.com/office/powerpoint/2010/main" val="225490055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 </a:t>
            </a:r>
            <a:endParaRPr lang="en-IN" dirty="0"/>
          </a:p>
        </p:txBody>
      </p:sp>
      <p:sp>
        <p:nvSpPr>
          <p:cNvPr id="3" name="Content Placeholder 2"/>
          <p:cNvSpPr>
            <a:spLocks noGrp="1"/>
          </p:cNvSpPr>
          <p:nvPr>
            <p:ph sz="quarter" idx="1"/>
          </p:nvPr>
        </p:nvSpPr>
        <p:spPr/>
        <p:txBody>
          <a:bodyPr>
            <a:normAutofit fontScale="92500" lnSpcReduction="10000"/>
          </a:bodyPr>
          <a:lstStyle/>
          <a:p>
            <a:pPr>
              <a:buNone/>
            </a:pPr>
            <a:r>
              <a:rPr lang="en-IN" sz="2800" dirty="0" smtClean="0"/>
              <a:t>	const </a:t>
            </a:r>
            <a:r>
              <a:rPr lang="en-IN" sz="2800" dirty="0" err="1" smtClean="0"/>
              <a:t>routes:Routes</a:t>
            </a:r>
            <a:r>
              <a:rPr lang="en-IN" sz="2800" dirty="0" smtClean="0"/>
              <a:t>=[</a:t>
            </a:r>
          </a:p>
          <a:p>
            <a:pPr>
              <a:buNone/>
            </a:pPr>
            <a:r>
              <a:rPr lang="en-IN" sz="2800" dirty="0" smtClean="0"/>
              <a:t>        {</a:t>
            </a:r>
            <a:r>
              <a:rPr lang="en-IN" sz="2800" dirty="0" err="1" smtClean="0"/>
              <a:t>path:’’,redirectTo</a:t>
            </a:r>
            <a:r>
              <a:rPr lang="en-IN" sz="2800" dirty="0" smtClean="0"/>
              <a:t>=“\</a:t>
            </a:r>
            <a:r>
              <a:rPr lang="en-IN" sz="2800" dirty="0" err="1" smtClean="0"/>
              <a:t>first”,pathMatch</a:t>
            </a:r>
            <a:r>
              <a:rPr lang="en-IN" sz="2800" dirty="0" smtClean="0"/>
              <a:t>=“full”},</a:t>
            </a:r>
          </a:p>
          <a:p>
            <a:pPr>
              <a:buNone/>
            </a:pPr>
            <a:r>
              <a:rPr lang="en-IN" sz="2800" dirty="0" smtClean="0"/>
              <a:t>	    {</a:t>
            </a:r>
            <a:r>
              <a:rPr lang="en-IN" sz="2800" dirty="0" err="1" smtClean="0"/>
              <a:t>path:'first',component:FirstComponent</a:t>
            </a:r>
            <a:r>
              <a:rPr lang="en-IN" sz="2800" dirty="0" smtClean="0"/>
              <a:t>},</a:t>
            </a:r>
          </a:p>
          <a:p>
            <a:pPr>
              <a:buNone/>
            </a:pPr>
            <a:r>
              <a:rPr lang="en-IN" sz="2800" dirty="0" smtClean="0"/>
              <a:t>	    {</a:t>
            </a:r>
            <a:r>
              <a:rPr lang="en-IN" sz="2800" dirty="0" err="1" smtClean="0"/>
              <a:t>path:'second',component:SecondComponent</a:t>
            </a:r>
            <a:r>
              <a:rPr lang="en-IN" sz="2800" dirty="0" smtClean="0"/>
              <a:t>},</a:t>
            </a:r>
          </a:p>
          <a:p>
            <a:pPr>
              <a:buNone/>
            </a:pPr>
            <a:r>
              <a:rPr lang="en-IN" sz="2800" dirty="0" smtClean="0"/>
              <a:t>	    {</a:t>
            </a:r>
            <a:r>
              <a:rPr lang="en-IN" sz="2800" dirty="0" err="1" smtClean="0"/>
              <a:t>path:'third',component:ThirdComponent</a:t>
            </a:r>
            <a:r>
              <a:rPr lang="en-IN" sz="2800" dirty="0" smtClean="0"/>
              <a:t>,</a:t>
            </a:r>
          </a:p>
          <a:p>
            <a:pPr>
              <a:buNone/>
            </a:pPr>
            <a:r>
              <a:rPr lang="en-IN" sz="2800" dirty="0" smtClean="0"/>
              <a:t>		children:[</a:t>
            </a:r>
          </a:p>
          <a:p>
            <a:pPr>
              <a:buNone/>
            </a:pPr>
            <a:r>
              <a:rPr lang="en-IN" sz="2800" dirty="0" smtClean="0"/>
              <a:t>         {</a:t>
            </a:r>
            <a:r>
              <a:rPr lang="en-IN" sz="2800" dirty="0" err="1" smtClean="0"/>
              <a:t>path:‘thirdone',component:ThirdOneComponent</a:t>
            </a:r>
            <a:r>
              <a:rPr lang="en-IN" sz="2800" dirty="0" smtClean="0"/>
              <a:t>},</a:t>
            </a:r>
          </a:p>
          <a:p>
            <a:pPr>
              <a:buNone/>
            </a:pPr>
            <a:r>
              <a:rPr lang="en-IN" sz="2800" dirty="0" smtClean="0"/>
              <a:t>	     {</a:t>
            </a:r>
            <a:r>
              <a:rPr lang="en-IN" sz="2800" dirty="0" err="1" smtClean="0"/>
              <a:t>path:‘thirdtwo,component:ThirdTwoComponent</a:t>
            </a:r>
            <a:r>
              <a:rPr lang="en-IN" sz="2800" dirty="0" smtClean="0"/>
              <a:t>,</a:t>
            </a:r>
          </a:p>
          <a:p>
            <a:pPr>
              <a:buNone/>
            </a:pPr>
            <a:r>
              <a:rPr lang="en-IN" sz="2800" dirty="0" smtClean="0"/>
              <a:t>		]}</a:t>
            </a:r>
          </a:p>
          <a:p>
            <a:pPr>
              <a:buNone/>
            </a:pPr>
            <a:r>
              <a:rPr lang="en-IN" sz="2800" dirty="0" smtClean="0"/>
              <a:t>	 ]</a:t>
            </a:r>
          </a:p>
          <a:p>
            <a:endParaRPr lang="en-IN" sz="2800" dirty="0"/>
          </a:p>
        </p:txBody>
      </p:sp>
    </p:spTree>
    <p:extLst>
      <p:ext uri="{BB962C8B-B14F-4D97-AF65-F5344CB8AC3E}">
        <p14:creationId xmlns:p14="http://schemas.microsoft.com/office/powerpoint/2010/main" val="374977498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dirty="0" smtClean="0"/>
              <a:t>Then create the class with @</a:t>
            </a:r>
            <a:r>
              <a:rPr lang="en-IN" dirty="0" err="1" smtClean="0"/>
              <a:t>ngModule</a:t>
            </a:r>
            <a:r>
              <a:rPr lang="en-IN" dirty="0" smtClean="0"/>
              <a:t> and use the two properties as import and export. </a:t>
            </a:r>
          </a:p>
          <a:p>
            <a:r>
              <a:rPr lang="en-IN" dirty="0" smtClean="0"/>
              <a:t>With following syntax </a:t>
            </a:r>
          </a:p>
          <a:p>
            <a:pPr lvl="1"/>
            <a:r>
              <a:rPr lang="en-IN" dirty="0" smtClean="0"/>
              <a:t> imports:[</a:t>
            </a:r>
            <a:r>
              <a:rPr lang="en-IN" dirty="0" err="1" smtClean="0"/>
              <a:t>RouterModule.forRoot</a:t>
            </a:r>
            <a:r>
              <a:rPr lang="en-IN" dirty="0" smtClean="0"/>
              <a:t>(routes)],</a:t>
            </a:r>
          </a:p>
          <a:p>
            <a:pPr lvl="1"/>
            <a:r>
              <a:rPr lang="en-IN" dirty="0" smtClean="0"/>
              <a:t>exports:[</a:t>
            </a:r>
            <a:r>
              <a:rPr lang="en-IN" dirty="0" err="1" smtClean="0"/>
              <a:t>RouterModule</a:t>
            </a:r>
            <a:r>
              <a:rPr lang="en-IN" dirty="0" smtClean="0"/>
              <a:t>]</a:t>
            </a:r>
            <a:endParaRPr lang="en-IN" dirty="0"/>
          </a:p>
        </p:txBody>
      </p:sp>
    </p:spTree>
    <p:extLst>
      <p:ext uri="{BB962C8B-B14F-4D97-AF65-F5344CB8AC3E}">
        <p14:creationId xmlns:p14="http://schemas.microsoft.com/office/powerpoint/2010/main" val="4209162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Technically, a module is a class with a decorator (@</a:t>
            </a:r>
            <a:r>
              <a:rPr lang="en-IN" dirty="0" err="1" smtClean="0"/>
              <a:t>NgModule</a:t>
            </a:r>
            <a:r>
              <a:rPr lang="en-IN" dirty="0" smtClean="0"/>
              <a:t>) that has the information of:</a:t>
            </a:r>
          </a:p>
          <a:p>
            <a:pPr lvl="1"/>
            <a:r>
              <a:rPr lang="en-IN" dirty="0" smtClean="0"/>
              <a:t>Which components, directives and pipes belong to the module (declarations)</a:t>
            </a:r>
          </a:p>
          <a:p>
            <a:pPr lvl="1"/>
            <a:r>
              <a:rPr lang="en-IN" dirty="0" smtClean="0"/>
              <a:t>Which components do you want to start first mention in (bootstrap). </a:t>
            </a:r>
          </a:p>
          <a:p>
            <a:pPr lvl="1"/>
            <a:r>
              <a:rPr lang="en-IN" dirty="0" smtClean="0"/>
              <a:t>Which other existing modules will be used to accomplish tasks (imports)</a:t>
            </a:r>
          </a:p>
          <a:p>
            <a:pPr lvl="1"/>
            <a:r>
              <a:rPr lang="en-IN" dirty="0" smtClean="0"/>
              <a:t>Which of those components, directives and pipes are allowed to be used by other modules (exports)</a:t>
            </a:r>
          </a:p>
          <a:p>
            <a:pPr lvl="1"/>
            <a:r>
              <a:rPr lang="en-IN" dirty="0" smtClean="0"/>
              <a:t>Provide services that are going to be used by inner objects(providers)</a:t>
            </a:r>
          </a:p>
          <a:p>
            <a:endParaRPr lang="en-IN" dirty="0"/>
          </a:p>
        </p:txBody>
      </p:sp>
    </p:spTree>
    <p:extLst>
      <p:ext uri="{BB962C8B-B14F-4D97-AF65-F5344CB8AC3E}">
        <p14:creationId xmlns:p14="http://schemas.microsoft.com/office/powerpoint/2010/main" val="103180039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template</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&lt;div&gt;	</a:t>
            </a:r>
          </a:p>
          <a:p>
            <a:pPr>
              <a:buNone/>
            </a:pPr>
            <a:r>
              <a:rPr lang="en-IN" dirty="0" smtClean="0"/>
              <a:t>	&lt;a </a:t>
            </a:r>
            <a:r>
              <a:rPr lang="en-IN" dirty="0" err="1" smtClean="0"/>
              <a:t>routerLink</a:t>
            </a:r>
            <a:r>
              <a:rPr lang="en-IN" dirty="0" smtClean="0"/>
              <a:t>=“[‘/first’]"&gt;First Component&lt;/a&gt;</a:t>
            </a:r>
          </a:p>
          <a:p>
            <a:pPr>
              <a:buNone/>
            </a:pPr>
            <a:r>
              <a:rPr lang="en-IN" dirty="0" smtClean="0"/>
              <a:t>	&lt;a </a:t>
            </a:r>
            <a:r>
              <a:rPr lang="en-IN" dirty="0" err="1" smtClean="0"/>
              <a:t>routerLink</a:t>
            </a:r>
            <a:r>
              <a:rPr lang="en-IN" dirty="0" smtClean="0"/>
              <a:t>=“[‘/second’]"&gt;Second Component&lt;/a&gt;</a:t>
            </a:r>
          </a:p>
          <a:p>
            <a:pPr>
              <a:buNone/>
            </a:pPr>
            <a:r>
              <a:rPr lang="en-IN" dirty="0" smtClean="0"/>
              <a:t>	&lt;a </a:t>
            </a:r>
            <a:r>
              <a:rPr lang="en-IN" dirty="0" err="1" smtClean="0"/>
              <a:t>routerLink</a:t>
            </a:r>
            <a:r>
              <a:rPr lang="en-IN" dirty="0" smtClean="0"/>
              <a:t>=“[‘/third’]"&gt;Third Component&lt;/a&gt;</a:t>
            </a:r>
          </a:p>
          <a:p>
            <a:pPr>
              <a:buNone/>
            </a:pPr>
            <a:r>
              <a:rPr lang="en-IN" dirty="0" smtClean="0"/>
              <a:t>	&lt;/div&gt;</a:t>
            </a:r>
          </a:p>
          <a:p>
            <a:endParaRPr lang="en-IN" dirty="0" smtClean="0"/>
          </a:p>
          <a:p>
            <a:pPr>
              <a:buNone/>
            </a:pPr>
            <a:r>
              <a:rPr lang="en-IN" dirty="0" smtClean="0"/>
              <a:t>	&lt;div&gt;</a:t>
            </a:r>
          </a:p>
          <a:p>
            <a:pPr>
              <a:buNone/>
            </a:pPr>
            <a:r>
              <a:rPr lang="en-IN" dirty="0" smtClean="0"/>
              <a:t>		 &lt;router-outlet&gt;&lt;/router-outlet&gt;</a:t>
            </a:r>
          </a:p>
          <a:p>
            <a:pPr lvl="1">
              <a:buNone/>
            </a:pPr>
            <a:r>
              <a:rPr lang="en-IN" dirty="0" smtClean="0"/>
              <a:t>&lt;/div&gt;</a:t>
            </a:r>
            <a:endParaRPr lang="en-IN" dirty="0"/>
          </a:p>
        </p:txBody>
      </p:sp>
    </p:spTree>
    <p:extLst>
      <p:ext uri="{BB962C8B-B14F-4D97-AF65-F5344CB8AC3E}">
        <p14:creationId xmlns:p14="http://schemas.microsoft.com/office/powerpoint/2010/main" val="37849247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N" dirty="0" smtClean="0"/>
              <a:t>Child Routes</a:t>
            </a:r>
            <a:endParaRPr lang="en-IN" dirty="0"/>
          </a:p>
        </p:txBody>
      </p:sp>
    </p:spTree>
    <p:extLst>
      <p:ext uri="{BB962C8B-B14F-4D97-AF65-F5344CB8AC3E}">
        <p14:creationId xmlns:p14="http://schemas.microsoft.com/office/powerpoint/2010/main" val="248228690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pPr>
              <a:buNone/>
            </a:pPr>
            <a:r>
              <a:rPr lang="en-IN" dirty="0" smtClean="0"/>
              <a:t>	const </a:t>
            </a:r>
            <a:r>
              <a:rPr lang="en-IN" dirty="0" err="1" smtClean="0"/>
              <a:t>usersRoutes</a:t>
            </a:r>
            <a:r>
              <a:rPr lang="en-IN" dirty="0" smtClean="0"/>
              <a:t>: Routes = [</a:t>
            </a:r>
          </a:p>
          <a:p>
            <a:pPr>
              <a:buNone/>
            </a:pPr>
            <a:r>
              <a:rPr lang="en-IN" dirty="0" smtClean="0"/>
              <a:t>		{ path: 'users', component: Users },</a:t>
            </a:r>
          </a:p>
          <a:p>
            <a:pPr>
              <a:buNone/>
            </a:pPr>
            <a:r>
              <a:rPr lang="en-IN" dirty="0" smtClean="0"/>
              <a:t>		{ path: 'users/:id', component: User }</a:t>
            </a:r>
          </a:p>
          <a:p>
            <a:pPr>
              <a:buNone/>
            </a:pPr>
            <a:r>
              <a:rPr lang="en-IN" dirty="0" smtClean="0"/>
              <a:t>	];</a:t>
            </a:r>
          </a:p>
          <a:p>
            <a:pPr>
              <a:buNone/>
            </a:pPr>
            <a:r>
              <a:rPr lang="en-IN" dirty="0" smtClean="0"/>
              <a:t>	Or </a:t>
            </a:r>
          </a:p>
          <a:p>
            <a:pPr>
              <a:buNone/>
            </a:pPr>
            <a:r>
              <a:rPr lang="en-IN" dirty="0" smtClean="0"/>
              <a:t>	const </a:t>
            </a:r>
            <a:r>
              <a:rPr lang="en-IN" dirty="0" err="1" smtClean="0"/>
              <a:t>usersRoutes</a:t>
            </a:r>
            <a:r>
              <a:rPr lang="en-IN" dirty="0" smtClean="0"/>
              <a:t>: Routes = [</a:t>
            </a:r>
          </a:p>
          <a:p>
            <a:pPr>
              <a:buNone/>
            </a:pPr>
            <a:r>
              <a:rPr lang="en-IN" dirty="0" smtClean="0"/>
              <a:t>	{ path: 'users',</a:t>
            </a:r>
          </a:p>
          <a:p>
            <a:pPr>
              <a:buNone/>
            </a:pPr>
            <a:r>
              <a:rPr lang="en-IN" dirty="0" smtClean="0"/>
              <a:t>			children: [</a:t>
            </a:r>
          </a:p>
          <a:p>
            <a:pPr>
              <a:buNone/>
            </a:pPr>
            <a:r>
              <a:rPr lang="en-IN" dirty="0" smtClean="0"/>
              <a:t>			{ path: '', component: Users },</a:t>
            </a:r>
          </a:p>
          <a:p>
            <a:pPr>
              <a:buNone/>
            </a:pPr>
            <a:r>
              <a:rPr lang="en-IN" dirty="0" smtClean="0"/>
              <a:t>			{ path: ':id', component: User }</a:t>
            </a:r>
          </a:p>
          <a:p>
            <a:pPr>
              <a:buNone/>
            </a:pPr>
            <a:r>
              <a:rPr lang="en-IN" dirty="0" smtClean="0"/>
              <a:t>		]</a:t>
            </a:r>
          </a:p>
          <a:p>
            <a:pPr>
              <a:buNone/>
            </a:pPr>
            <a:r>
              <a:rPr lang="en-IN" dirty="0" smtClean="0"/>
              <a:t>	}];</a:t>
            </a:r>
            <a:endParaRPr lang="en-IN" dirty="0"/>
          </a:p>
        </p:txBody>
      </p:sp>
    </p:spTree>
    <p:extLst>
      <p:ext uri="{BB962C8B-B14F-4D97-AF65-F5344CB8AC3E}">
        <p14:creationId xmlns:p14="http://schemas.microsoft.com/office/powerpoint/2010/main" val="277725893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ActivatedRoute</a:t>
            </a:r>
            <a:endParaRPr lang="en-US" dirty="0"/>
          </a:p>
        </p:txBody>
      </p:sp>
      <p:sp>
        <p:nvSpPr>
          <p:cNvPr id="3" name="Content Placeholder 2"/>
          <p:cNvSpPr>
            <a:spLocks noGrp="1"/>
          </p:cNvSpPr>
          <p:nvPr>
            <p:ph sz="quarter" idx="1"/>
          </p:nvPr>
        </p:nvSpPr>
        <p:spPr/>
        <p:txBody>
          <a:bodyPr/>
          <a:lstStyle/>
          <a:p>
            <a:r>
              <a:rPr lang="en-US" dirty="0" err="1"/>
              <a:t>ActivatedRoute</a:t>
            </a:r>
            <a:r>
              <a:rPr lang="en-US" dirty="0"/>
              <a:t> Contains the information about a </a:t>
            </a:r>
            <a:r>
              <a:rPr lang="en-US" dirty="0" smtClean="0"/>
              <a:t>route </a:t>
            </a:r>
            <a:r>
              <a:rPr lang="en-US" dirty="0"/>
              <a:t>associated with a component loaded in an outlet. </a:t>
            </a:r>
          </a:p>
          <a:p>
            <a:r>
              <a:rPr lang="en-US" dirty="0"/>
              <a:t>It can also be used to pass data from one component </a:t>
            </a:r>
            <a:r>
              <a:rPr lang="en-US" dirty="0" smtClean="0"/>
              <a:t>to another </a:t>
            </a:r>
            <a:r>
              <a:rPr lang="en-US" dirty="0"/>
              <a:t>component using route such as Id, flag, state </a:t>
            </a:r>
            <a:r>
              <a:rPr lang="en-US" dirty="0" err="1" smtClean="0"/>
              <a:t>etc</a:t>
            </a:r>
            <a:endParaRPr lang="en-US" dirty="0" smtClean="0"/>
          </a:p>
          <a:p>
            <a:r>
              <a:rPr lang="en-US" dirty="0" smtClean="0"/>
              <a:t>Using </a:t>
            </a:r>
            <a:r>
              <a:rPr lang="en-US" dirty="0" err="1" smtClean="0"/>
              <a:t>ActivatedRoute</a:t>
            </a:r>
            <a:r>
              <a:rPr lang="en-US" dirty="0" smtClean="0"/>
              <a:t> we can navigate from one component to another component programmatically. </a:t>
            </a:r>
          </a:p>
          <a:p>
            <a:endParaRPr lang="en-US" dirty="0"/>
          </a:p>
        </p:txBody>
      </p:sp>
    </p:spTree>
    <p:extLst>
      <p:ext uri="{BB962C8B-B14F-4D97-AF65-F5344CB8AC3E}">
        <p14:creationId xmlns:p14="http://schemas.microsoft.com/office/powerpoint/2010/main" val="294119802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Tree>
    <p:extLst>
      <p:ext uri="{BB962C8B-B14F-4D97-AF65-F5344CB8AC3E}">
        <p14:creationId xmlns:p14="http://schemas.microsoft.com/office/powerpoint/2010/main" val="21527342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IN"/>
          </a:p>
        </p:txBody>
      </p:sp>
      <p:sp>
        <p:nvSpPr>
          <p:cNvPr id="3" name="Title 2"/>
          <p:cNvSpPr>
            <a:spLocks noGrp="1"/>
          </p:cNvSpPr>
          <p:nvPr>
            <p:ph type="ctrTitle"/>
          </p:nvPr>
        </p:nvSpPr>
        <p:spPr/>
        <p:txBody>
          <a:bodyPr/>
          <a:lstStyle/>
          <a:p>
            <a:r>
              <a:rPr lang="en-IN" dirty="0" smtClean="0"/>
              <a:t>Navigation Guards</a:t>
            </a:r>
            <a:endParaRPr lang="en-IN" dirty="0"/>
          </a:p>
        </p:txBody>
      </p:sp>
    </p:spTree>
    <p:extLst>
      <p:ext uri="{BB962C8B-B14F-4D97-AF65-F5344CB8AC3E}">
        <p14:creationId xmlns:p14="http://schemas.microsoft.com/office/powerpoint/2010/main" val="236868267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Route Guards</a:t>
            </a:r>
            <a:br>
              <a:rPr lang="en-IN" b="1" dirty="0" smtClean="0"/>
            </a:br>
            <a:endParaRPr lang="en-IN" dirty="0"/>
          </a:p>
        </p:txBody>
      </p:sp>
      <p:sp>
        <p:nvSpPr>
          <p:cNvPr id="3" name="Content Placeholder 2"/>
          <p:cNvSpPr>
            <a:spLocks noGrp="1"/>
          </p:cNvSpPr>
          <p:nvPr>
            <p:ph sz="quarter" idx="1"/>
          </p:nvPr>
        </p:nvSpPr>
        <p:spPr/>
        <p:txBody>
          <a:bodyPr/>
          <a:lstStyle/>
          <a:p>
            <a:r>
              <a:rPr lang="en-IN" dirty="0" smtClean="0"/>
              <a:t>Router guards is mainly use to do the authorization base upon the roles. </a:t>
            </a:r>
          </a:p>
          <a:p>
            <a:r>
              <a:rPr lang="en-IN" dirty="0" err="1" smtClean="0"/>
              <a:t>Angular’s</a:t>
            </a:r>
            <a:r>
              <a:rPr lang="en-IN" dirty="0" smtClean="0"/>
              <a:t> route guards are interfaces which can tell the router whether or not it should allow navigation to a requested route. </a:t>
            </a:r>
          </a:p>
          <a:p>
            <a:r>
              <a:rPr lang="en-IN" dirty="0" smtClean="0"/>
              <a:t>They make this decision by looking for a true or false return value from a class which implements the given guard interface.</a:t>
            </a:r>
            <a:endParaRPr lang="en-IN" dirty="0"/>
          </a:p>
        </p:txBody>
      </p:sp>
    </p:spTree>
    <p:extLst>
      <p:ext uri="{BB962C8B-B14F-4D97-AF65-F5344CB8AC3E}">
        <p14:creationId xmlns:p14="http://schemas.microsoft.com/office/powerpoint/2010/main" val="15107159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guards </a:t>
            </a:r>
            <a:endParaRPr lang="en-IN" dirty="0"/>
          </a:p>
        </p:txBody>
      </p:sp>
      <p:sp>
        <p:nvSpPr>
          <p:cNvPr id="3" name="Content Placeholder 2"/>
          <p:cNvSpPr>
            <a:spLocks noGrp="1"/>
          </p:cNvSpPr>
          <p:nvPr>
            <p:ph sz="quarter" idx="1"/>
          </p:nvPr>
        </p:nvSpPr>
        <p:spPr/>
        <p:txBody>
          <a:bodyPr/>
          <a:lstStyle/>
          <a:p>
            <a:r>
              <a:rPr lang="en-IN" dirty="0" smtClean="0"/>
              <a:t>here are five different types of guards and each of them is called in a particular sequence.</a:t>
            </a:r>
          </a:p>
          <a:p>
            <a:pPr lvl="1"/>
            <a:r>
              <a:rPr lang="en-IN" dirty="0" err="1" smtClean="0"/>
              <a:t>CanActivate</a:t>
            </a:r>
            <a:endParaRPr lang="en-IN" dirty="0" smtClean="0"/>
          </a:p>
          <a:p>
            <a:pPr lvl="1"/>
            <a:r>
              <a:rPr lang="en-IN" dirty="0" err="1" smtClean="0"/>
              <a:t>CanActivateChild</a:t>
            </a:r>
            <a:endParaRPr lang="en-IN" dirty="0" smtClean="0"/>
          </a:p>
          <a:p>
            <a:pPr lvl="1"/>
            <a:r>
              <a:rPr lang="en-IN" dirty="0" err="1" smtClean="0"/>
              <a:t>CanDeactivate</a:t>
            </a:r>
            <a:endParaRPr lang="en-IN" dirty="0" smtClean="0"/>
          </a:p>
          <a:p>
            <a:pPr lvl="1"/>
            <a:r>
              <a:rPr lang="en-IN" dirty="0" err="1" smtClean="0"/>
              <a:t>CanLoad</a:t>
            </a:r>
            <a:endParaRPr lang="en-IN" dirty="0" smtClean="0"/>
          </a:p>
          <a:p>
            <a:pPr lvl="1"/>
            <a:r>
              <a:rPr lang="en-IN" dirty="0" smtClean="0"/>
              <a:t>Resolve</a:t>
            </a:r>
          </a:p>
          <a:p>
            <a:endParaRPr lang="en-IN" dirty="0"/>
          </a:p>
        </p:txBody>
      </p:sp>
    </p:spTree>
    <p:extLst>
      <p:ext uri="{BB962C8B-B14F-4D97-AF65-F5344CB8AC3E}">
        <p14:creationId xmlns:p14="http://schemas.microsoft.com/office/powerpoint/2010/main" val="40846193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Ask before navigating</a:t>
            </a:r>
            <a:endParaRPr lang="en-IN"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304800" y="1905000"/>
            <a:ext cx="8839200" cy="3657600"/>
          </a:xfrm>
          <a:prstGeom prst="rect">
            <a:avLst/>
          </a:prstGeom>
          <a:noFill/>
          <a:ln w="9525">
            <a:noFill/>
            <a:miter lim="800000"/>
            <a:headEnd/>
            <a:tailEnd/>
          </a:ln>
        </p:spPr>
      </p:pic>
    </p:spTree>
    <p:extLst>
      <p:ext uri="{BB962C8B-B14F-4D97-AF65-F5344CB8AC3E}">
        <p14:creationId xmlns:p14="http://schemas.microsoft.com/office/powerpoint/2010/main" val="307131022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04825" y="1219200"/>
            <a:ext cx="8134350" cy="4114800"/>
          </a:xfrm>
          <a:prstGeom prst="rect">
            <a:avLst/>
          </a:prstGeom>
          <a:noFill/>
          <a:ln w="9525">
            <a:noFill/>
            <a:miter lim="800000"/>
            <a:headEnd/>
            <a:tailEnd/>
          </a:ln>
        </p:spPr>
      </p:pic>
    </p:spTree>
    <p:extLst>
      <p:ext uri="{BB962C8B-B14F-4D97-AF65-F5344CB8AC3E}">
        <p14:creationId xmlns:p14="http://schemas.microsoft.com/office/powerpoint/2010/main" val="3087942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syntax </a:t>
            </a:r>
            <a:endParaRPr lang="en-IN" dirty="0"/>
          </a:p>
        </p:txBody>
      </p:sp>
      <p:sp>
        <p:nvSpPr>
          <p:cNvPr id="3" name="Content Placeholder 2"/>
          <p:cNvSpPr>
            <a:spLocks noGrp="1"/>
          </p:cNvSpPr>
          <p:nvPr>
            <p:ph sz="quarter" idx="1"/>
          </p:nvPr>
        </p:nvSpPr>
        <p:spPr/>
        <p:txBody>
          <a:bodyPr/>
          <a:lstStyle/>
          <a:p>
            <a:pPr>
              <a:buNone/>
            </a:pPr>
            <a:r>
              <a:rPr lang="en-IN" dirty="0" smtClean="0"/>
              <a:t>	import { </a:t>
            </a:r>
            <a:r>
              <a:rPr lang="en-IN" dirty="0" err="1" smtClean="0"/>
              <a:t>NgModule</a:t>
            </a:r>
            <a:r>
              <a:rPr lang="en-IN" dirty="0" smtClean="0"/>
              <a:t> } from '@angular/core';</a:t>
            </a:r>
          </a:p>
          <a:p>
            <a:pPr>
              <a:buNone/>
            </a:pPr>
            <a:r>
              <a:rPr lang="en-IN" dirty="0" smtClean="0"/>
              <a:t>	@</a:t>
            </a:r>
            <a:r>
              <a:rPr lang="en-IN" dirty="0" err="1" smtClean="0"/>
              <a:t>NgModule</a:t>
            </a:r>
            <a:r>
              <a:rPr lang="en-IN" dirty="0" smtClean="0"/>
              <a:t>({</a:t>
            </a:r>
          </a:p>
          <a:p>
            <a:pPr>
              <a:buNone/>
            </a:pPr>
            <a:r>
              <a:rPr lang="en-IN" dirty="0" smtClean="0"/>
              <a:t>	  imports: [ ... ],</a:t>
            </a:r>
          </a:p>
          <a:p>
            <a:pPr>
              <a:buNone/>
            </a:pPr>
            <a:r>
              <a:rPr lang="en-IN" dirty="0" smtClean="0"/>
              <a:t>	  declarations: [ ... ],</a:t>
            </a:r>
          </a:p>
          <a:p>
            <a:pPr>
              <a:buNone/>
            </a:pPr>
            <a:r>
              <a:rPr lang="en-IN" dirty="0" smtClean="0"/>
              <a:t>	   providers:[...],</a:t>
            </a:r>
          </a:p>
          <a:p>
            <a:pPr>
              <a:buNone/>
            </a:pPr>
            <a:r>
              <a:rPr lang="en-IN" smtClean="0"/>
              <a:t>      exports:[....],</a:t>
            </a:r>
            <a:endParaRPr lang="en-IN" dirty="0" smtClean="0"/>
          </a:p>
          <a:p>
            <a:pPr>
              <a:buNone/>
            </a:pPr>
            <a:r>
              <a:rPr lang="en-IN" dirty="0" smtClean="0"/>
              <a:t>	  bootstrap: [ ... ]</a:t>
            </a:r>
          </a:p>
          <a:p>
            <a:pPr>
              <a:buNone/>
            </a:pPr>
            <a:r>
              <a:rPr lang="en-IN" dirty="0" smtClean="0"/>
              <a:t>	})</a:t>
            </a:r>
          </a:p>
          <a:p>
            <a:pPr>
              <a:buNone/>
            </a:pPr>
            <a:r>
              <a:rPr lang="en-IN" dirty="0" smtClean="0"/>
              <a:t>	export class </a:t>
            </a:r>
            <a:r>
              <a:rPr lang="en-IN" dirty="0" err="1" smtClean="0"/>
              <a:t>AppModule</a:t>
            </a:r>
            <a:r>
              <a:rPr lang="en-IN" dirty="0" smtClean="0"/>
              <a:t> { }</a:t>
            </a:r>
          </a:p>
          <a:p>
            <a:endParaRPr lang="en-IN" dirty="0"/>
          </a:p>
        </p:txBody>
      </p:sp>
    </p:spTree>
    <p:extLst>
      <p:ext uri="{BB962C8B-B14F-4D97-AF65-F5344CB8AC3E}">
        <p14:creationId xmlns:p14="http://schemas.microsoft.com/office/powerpoint/2010/main" val="3667353775"/>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AuthGaurd</a:t>
            </a:r>
            <a:r>
              <a:rPr lang="en-IN" dirty="0" smtClean="0"/>
              <a:t> class code </a:t>
            </a:r>
            <a:endParaRPr lang="en-IN" dirty="0"/>
          </a:p>
        </p:txBody>
      </p:sp>
      <p:sp>
        <p:nvSpPr>
          <p:cNvPr id="3" name="Content Placeholder 2"/>
          <p:cNvSpPr>
            <a:spLocks noGrp="1"/>
          </p:cNvSpPr>
          <p:nvPr>
            <p:ph sz="quarter" idx="1"/>
          </p:nvPr>
        </p:nvSpPr>
        <p:spPr/>
        <p:txBody>
          <a:bodyPr>
            <a:normAutofit fontScale="92500" lnSpcReduction="20000"/>
          </a:bodyPr>
          <a:lstStyle/>
          <a:p>
            <a:pPr>
              <a:buNone/>
            </a:pPr>
            <a:r>
              <a:rPr lang="en-IN" dirty="0" smtClean="0"/>
              <a:t>	export class </a:t>
            </a:r>
            <a:r>
              <a:rPr lang="en-IN" dirty="0" err="1" smtClean="0"/>
              <a:t>AuthGuard</a:t>
            </a:r>
            <a:r>
              <a:rPr lang="en-IN" dirty="0" smtClean="0"/>
              <a:t> implements </a:t>
            </a:r>
            <a:r>
              <a:rPr lang="en-IN" dirty="0" err="1" smtClean="0"/>
              <a:t>CanActivate</a:t>
            </a:r>
            <a:r>
              <a:rPr lang="en-IN" dirty="0" smtClean="0"/>
              <a:t>{</a:t>
            </a:r>
            <a:br>
              <a:rPr lang="en-IN" dirty="0" smtClean="0"/>
            </a:br>
            <a:r>
              <a:rPr lang="en-IN" dirty="0" smtClean="0"/>
              <a:t>constructor(private </a:t>
            </a:r>
            <a:r>
              <a:rPr lang="en-IN" dirty="0" err="1" smtClean="0"/>
              <a:t>userService:UserService,private</a:t>
            </a:r>
            <a:r>
              <a:rPr lang="en-IN" dirty="0" smtClean="0"/>
              <a:t> </a:t>
            </a:r>
            <a:r>
              <a:rPr lang="en-IN" dirty="0" err="1" smtClean="0"/>
              <a:t>router:Router</a:t>
            </a:r>
            <a:r>
              <a:rPr lang="en-IN" dirty="0" smtClean="0"/>
              <a:t>){}</a:t>
            </a:r>
          </a:p>
          <a:p>
            <a:pPr>
              <a:buNone/>
            </a:pPr>
            <a:r>
              <a:rPr lang="en-IN" dirty="0" smtClean="0"/>
              <a:t>	</a:t>
            </a:r>
            <a:r>
              <a:rPr lang="en-IN" dirty="0" err="1" smtClean="0"/>
              <a:t>canActivate</a:t>
            </a:r>
            <a:r>
              <a:rPr lang="en-IN" dirty="0" smtClean="0"/>
              <a:t>() {</a:t>
            </a:r>
          </a:p>
          <a:p>
            <a:pPr>
              <a:buNone/>
            </a:pPr>
            <a:r>
              <a:rPr lang="en-IN" dirty="0" smtClean="0"/>
              <a:t>	if(!</a:t>
            </a:r>
            <a:r>
              <a:rPr lang="en-IN" dirty="0" err="1" smtClean="0"/>
              <a:t>this.userService.isAuthenticated</a:t>
            </a:r>
            <a:r>
              <a:rPr lang="en-IN" dirty="0" smtClean="0"/>
              <a:t>()){</a:t>
            </a:r>
          </a:p>
          <a:p>
            <a:pPr>
              <a:buNone/>
            </a:pPr>
            <a:r>
              <a:rPr lang="en-IN" dirty="0" smtClean="0"/>
              <a:t>		</a:t>
            </a:r>
            <a:r>
              <a:rPr lang="en-IN" dirty="0" err="1" smtClean="0"/>
              <a:t>this.router.navigate</a:t>
            </a:r>
            <a:r>
              <a:rPr lang="en-IN" dirty="0" smtClean="0"/>
              <a:t>(['main/login']);</a:t>
            </a:r>
          </a:p>
          <a:p>
            <a:pPr>
              <a:buNone/>
            </a:pPr>
            <a:r>
              <a:rPr lang="en-IN" dirty="0" smtClean="0"/>
              <a:t>		return false;</a:t>
            </a:r>
          </a:p>
          <a:p>
            <a:pPr>
              <a:buNone/>
            </a:pPr>
            <a:r>
              <a:rPr lang="en-IN" dirty="0" smtClean="0"/>
              <a:t>		}else {</a:t>
            </a:r>
          </a:p>
          <a:p>
            <a:pPr>
              <a:buNone/>
            </a:pPr>
            <a:r>
              <a:rPr lang="en-IN" dirty="0" smtClean="0"/>
              <a:t>			return true;</a:t>
            </a:r>
          </a:p>
          <a:p>
            <a:pPr>
              <a:buNone/>
            </a:pPr>
            <a:r>
              <a:rPr lang="en-IN" dirty="0" smtClean="0"/>
              <a:t>		}</a:t>
            </a:r>
          </a:p>
          <a:p>
            <a:pPr>
              <a:buNone/>
            </a:pPr>
            <a:r>
              <a:rPr lang="en-IN" dirty="0" smtClean="0"/>
              <a:t>		}</a:t>
            </a:r>
          </a:p>
          <a:p>
            <a:pPr>
              <a:buNone/>
            </a:pPr>
            <a:r>
              <a:rPr lang="en-IN" dirty="0" smtClean="0"/>
              <a:t>	}</a:t>
            </a:r>
          </a:p>
          <a:p>
            <a:endParaRPr lang="en-IN" dirty="0"/>
          </a:p>
        </p:txBody>
      </p:sp>
    </p:spTree>
    <p:extLst>
      <p:ext uri="{BB962C8B-B14F-4D97-AF65-F5344CB8AC3E}">
        <p14:creationId xmlns:p14="http://schemas.microsoft.com/office/powerpoint/2010/main" val="28504822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Modify in the routing file </a:t>
            </a:r>
            <a:endParaRPr lang="en-IN" dirty="0"/>
          </a:p>
        </p:txBody>
      </p:sp>
      <p:sp>
        <p:nvSpPr>
          <p:cNvPr id="3" name="Content Placeholder 2"/>
          <p:cNvSpPr>
            <a:spLocks noGrp="1"/>
          </p:cNvSpPr>
          <p:nvPr>
            <p:ph sz="quarter" idx="1"/>
          </p:nvPr>
        </p:nvSpPr>
        <p:spPr/>
        <p:txBody>
          <a:bodyPr/>
          <a:lstStyle/>
          <a:p>
            <a:r>
              <a:rPr lang="en-IN" dirty="0" smtClean="0"/>
              <a:t>{path: 'dash' , component: </a:t>
            </a:r>
            <a:r>
              <a:rPr lang="en-IN" dirty="0" err="1" smtClean="0"/>
              <a:t>DashboardComponent,canActivate</a:t>
            </a:r>
            <a:r>
              <a:rPr lang="en-IN" dirty="0" smtClean="0"/>
              <a:t>:[</a:t>
            </a:r>
            <a:r>
              <a:rPr lang="en-IN" dirty="0" err="1" smtClean="0"/>
              <a:t>AuthGuard</a:t>
            </a:r>
            <a:r>
              <a:rPr lang="en-IN" dirty="0" smtClean="0"/>
              <a:t>]}</a:t>
            </a:r>
          </a:p>
          <a:p>
            <a:endParaRPr lang="en-IN" dirty="0"/>
          </a:p>
        </p:txBody>
      </p:sp>
    </p:spTree>
    <p:extLst>
      <p:ext uri="{BB962C8B-B14F-4D97-AF65-F5344CB8AC3E}">
        <p14:creationId xmlns:p14="http://schemas.microsoft.com/office/powerpoint/2010/main" val="425732686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t>Creating Multiple Module </a:t>
            </a:r>
            <a:endParaRPr lang="en-US" dirty="0"/>
          </a:p>
        </p:txBody>
      </p:sp>
    </p:spTree>
    <p:extLst>
      <p:ext uri="{BB962C8B-B14F-4D97-AF65-F5344CB8AC3E}">
        <p14:creationId xmlns:p14="http://schemas.microsoft.com/office/powerpoint/2010/main" val="389350755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modules </a:t>
            </a:r>
            <a:endParaRPr lang="en-US" dirty="0"/>
          </a:p>
        </p:txBody>
      </p:sp>
      <p:sp>
        <p:nvSpPr>
          <p:cNvPr id="3" name="Content Placeholder 2"/>
          <p:cNvSpPr>
            <a:spLocks noGrp="1"/>
          </p:cNvSpPr>
          <p:nvPr>
            <p:ph sz="quarter" idx="1"/>
          </p:nvPr>
        </p:nvSpPr>
        <p:spPr/>
        <p:txBody>
          <a:bodyPr/>
          <a:lstStyle/>
          <a:p>
            <a:r>
              <a:rPr lang="en-US" dirty="0" smtClean="0"/>
              <a:t>This command is use to create the new module </a:t>
            </a:r>
          </a:p>
          <a:p>
            <a:pPr lvl="1"/>
            <a:r>
              <a:rPr lang="en-US" dirty="0" err="1" smtClean="0"/>
              <a:t>ng</a:t>
            </a:r>
            <a:r>
              <a:rPr lang="en-US" dirty="0" smtClean="0"/>
              <a:t> generate module </a:t>
            </a:r>
            <a:r>
              <a:rPr lang="en-US" dirty="0" err="1" smtClean="0"/>
              <a:t>module_name</a:t>
            </a:r>
            <a:r>
              <a:rPr lang="en-US" dirty="0" smtClean="0"/>
              <a:t> </a:t>
            </a:r>
          </a:p>
          <a:p>
            <a:r>
              <a:rPr lang="en-US" dirty="0" smtClean="0"/>
              <a:t>This command is use to create the new module with routing file </a:t>
            </a:r>
          </a:p>
          <a:p>
            <a:pPr lvl="1"/>
            <a:r>
              <a:rPr lang="en-US" dirty="0" err="1" smtClean="0"/>
              <a:t>ng</a:t>
            </a:r>
            <a:r>
              <a:rPr lang="en-US" dirty="0" smtClean="0"/>
              <a:t> generate module </a:t>
            </a:r>
            <a:r>
              <a:rPr lang="en-US" dirty="0" err="1" smtClean="0"/>
              <a:t>module_name</a:t>
            </a:r>
            <a:r>
              <a:rPr lang="en-US" smtClean="0"/>
              <a:t> </a:t>
            </a:r>
            <a:r>
              <a:rPr lang="en-US" smtClean="0"/>
              <a:t>- -routing=true</a:t>
            </a:r>
            <a:endParaRPr lang="en-US" dirty="0" smtClean="0"/>
          </a:p>
          <a:p>
            <a:r>
              <a:rPr lang="en-US" dirty="0" smtClean="0"/>
              <a:t>Creating component inside a module </a:t>
            </a:r>
          </a:p>
          <a:p>
            <a:pPr lvl="1"/>
            <a:r>
              <a:rPr lang="en-US" dirty="0" err="1" smtClean="0"/>
              <a:t>ng</a:t>
            </a:r>
            <a:r>
              <a:rPr lang="en-US" dirty="0" smtClean="0"/>
              <a:t> generate component </a:t>
            </a:r>
            <a:r>
              <a:rPr lang="en-US" dirty="0" err="1" smtClean="0"/>
              <a:t>component_name</a:t>
            </a:r>
            <a:r>
              <a:rPr lang="en-US" dirty="0" smtClean="0"/>
              <a:t> --module </a:t>
            </a:r>
            <a:r>
              <a:rPr lang="en-US" dirty="0" err="1" smtClean="0"/>
              <a:t>module_name</a:t>
            </a: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211253119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module loading </a:t>
            </a:r>
            <a:endParaRPr lang="en-IN" dirty="0"/>
          </a:p>
        </p:txBody>
      </p:sp>
      <p:sp>
        <p:nvSpPr>
          <p:cNvPr id="3" name="Content Placeholder 2"/>
          <p:cNvSpPr>
            <a:spLocks noGrp="1"/>
          </p:cNvSpPr>
          <p:nvPr>
            <p:ph sz="quarter" idx="1"/>
          </p:nvPr>
        </p:nvSpPr>
        <p:spPr/>
        <p:txBody>
          <a:bodyPr/>
          <a:lstStyle/>
          <a:p>
            <a:r>
              <a:rPr lang="en-IN" dirty="0" smtClean="0"/>
              <a:t>In Angular module can loaded eagerly, lazily, and preloaded. </a:t>
            </a:r>
          </a:p>
          <a:p>
            <a:r>
              <a:rPr lang="en-IN" dirty="0" smtClean="0"/>
              <a:t>The application module i.e. </a:t>
            </a:r>
            <a:r>
              <a:rPr lang="en-IN" dirty="0" err="1" smtClean="0"/>
              <a:t>AppModule</a:t>
            </a:r>
            <a:r>
              <a:rPr lang="en-IN" dirty="0" smtClean="0"/>
              <a:t> is loaded eagerly before application starts. But the feature modules can be loaded either eagerly or lazily or preloaded. </a:t>
            </a:r>
          </a:p>
          <a:p>
            <a:r>
              <a:rPr lang="en-IN" b="1" dirty="0" smtClean="0"/>
              <a:t>Eager loading</a:t>
            </a:r>
            <a:r>
              <a:rPr lang="en-IN" dirty="0" smtClean="0"/>
              <a:t>: To load a feature module eagerly we need to import it into application module using </a:t>
            </a:r>
            <a:r>
              <a:rPr lang="en-IN" dirty="0" err="1" smtClean="0"/>
              <a:t>importsmetadata</a:t>
            </a:r>
            <a:r>
              <a:rPr lang="en-IN" dirty="0" smtClean="0"/>
              <a:t> of @</a:t>
            </a:r>
            <a:r>
              <a:rPr lang="en-IN" dirty="0" err="1" smtClean="0"/>
              <a:t>NgModule</a:t>
            </a:r>
            <a:r>
              <a:rPr lang="en-IN" dirty="0" smtClean="0"/>
              <a:t> decorator.</a:t>
            </a:r>
          </a:p>
          <a:p>
            <a:r>
              <a:rPr lang="en-IN" dirty="0" smtClean="0"/>
              <a:t>Eager loading is useful in small size applications.</a:t>
            </a:r>
          </a:p>
          <a:p>
            <a:endParaRPr lang="en-IN" dirty="0" smtClean="0"/>
          </a:p>
          <a:p>
            <a:endParaRPr lang="en-IN" dirty="0"/>
          </a:p>
        </p:txBody>
      </p:sp>
    </p:spTree>
    <p:extLst>
      <p:ext uri="{BB962C8B-B14F-4D97-AF65-F5344CB8AC3E}">
        <p14:creationId xmlns:p14="http://schemas.microsoft.com/office/powerpoint/2010/main" val="313139777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b="1" dirty="0" smtClean="0"/>
              <a:t>Lazy loading</a:t>
            </a:r>
            <a:r>
              <a:rPr lang="en-IN" dirty="0" smtClean="0"/>
              <a:t>: To load a feature module lazily we need to load it using </a:t>
            </a:r>
            <a:r>
              <a:rPr lang="en-IN" dirty="0" err="1" smtClean="0"/>
              <a:t>loadChildren</a:t>
            </a:r>
            <a:r>
              <a:rPr lang="en-IN" dirty="0" smtClean="0"/>
              <a:t> property in route configuration and that feature module must not be imported in application module.</a:t>
            </a:r>
          </a:p>
          <a:p>
            <a:r>
              <a:rPr lang="en-IN" dirty="0" smtClean="0"/>
              <a:t>Lazy loading is useful when the application size is growing.</a:t>
            </a:r>
          </a:p>
        </p:txBody>
      </p:sp>
    </p:spTree>
    <p:extLst>
      <p:ext uri="{BB962C8B-B14F-4D97-AF65-F5344CB8AC3E}">
        <p14:creationId xmlns:p14="http://schemas.microsoft.com/office/powerpoint/2010/main" val="342377344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t>Angular E2E Testing </a:t>
            </a:r>
            <a:endParaRPr lang="en-US" dirty="0"/>
          </a:p>
        </p:txBody>
      </p:sp>
    </p:spTree>
    <p:extLst>
      <p:ext uri="{BB962C8B-B14F-4D97-AF65-F5344CB8AC3E}">
        <p14:creationId xmlns:p14="http://schemas.microsoft.com/office/powerpoint/2010/main" val="40888779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a:t>
            </a:r>
            <a:endParaRPr lang="en-US" dirty="0"/>
          </a:p>
        </p:txBody>
      </p:sp>
      <p:sp>
        <p:nvSpPr>
          <p:cNvPr id="3" name="Content Placeholder 2"/>
          <p:cNvSpPr>
            <a:spLocks noGrp="1"/>
          </p:cNvSpPr>
          <p:nvPr>
            <p:ph sz="quarter" idx="1"/>
          </p:nvPr>
        </p:nvSpPr>
        <p:spPr/>
        <p:txBody>
          <a:bodyPr/>
          <a:lstStyle/>
          <a:p>
            <a:r>
              <a:rPr lang="en-US" dirty="0" smtClean="0"/>
              <a:t>End to End Testing. </a:t>
            </a:r>
          </a:p>
          <a:p>
            <a:r>
              <a:rPr lang="en-US" dirty="0" smtClean="0"/>
              <a:t>Angular is use Protractor to do E2E testing. </a:t>
            </a:r>
          </a:p>
          <a:p>
            <a:r>
              <a:rPr lang="en-US" dirty="0"/>
              <a:t>Protractor is an open-source testing framework you can use to perform end-to-end testing on Angular apps</a:t>
            </a:r>
            <a:r>
              <a:rPr lang="en-US" dirty="0" smtClean="0"/>
              <a:t>.</a:t>
            </a:r>
          </a:p>
          <a:p>
            <a:r>
              <a:rPr lang="en-US" dirty="0"/>
              <a:t>This framework acts like a combination of different solutions. It can integrate several pieces of technology, such as </a:t>
            </a:r>
            <a:r>
              <a:rPr lang="en-US" dirty="0" err="1"/>
              <a:t>NodeJS</a:t>
            </a:r>
            <a:r>
              <a:rPr lang="en-US" dirty="0"/>
              <a:t>, Jasmine, Selenium, Mocha, and many </a:t>
            </a:r>
            <a:r>
              <a:rPr lang="en-US" dirty="0" smtClean="0"/>
              <a:t>more</a:t>
            </a:r>
          </a:p>
          <a:p>
            <a:r>
              <a:rPr lang="en-US" dirty="0"/>
              <a:t>End-to-end testing is a testing technique that exercises an application in its entirety, verifying whether its flow, from beginning to end, behaves as expected.</a:t>
            </a:r>
          </a:p>
        </p:txBody>
      </p:sp>
    </p:spTree>
    <p:extLst>
      <p:ext uri="{BB962C8B-B14F-4D97-AF65-F5344CB8AC3E}">
        <p14:creationId xmlns:p14="http://schemas.microsoft.com/office/powerpoint/2010/main" val="101799323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Protractor</a:t>
            </a:r>
          </a:p>
        </p:txBody>
      </p:sp>
      <p:sp>
        <p:nvSpPr>
          <p:cNvPr id="3" name="Content Placeholder 2"/>
          <p:cNvSpPr>
            <a:spLocks noGrp="1"/>
          </p:cNvSpPr>
          <p:nvPr>
            <p:ph sz="quarter" idx="1"/>
          </p:nvPr>
        </p:nvSpPr>
        <p:spPr/>
        <p:txBody>
          <a:bodyPr>
            <a:normAutofit/>
          </a:bodyPr>
          <a:lstStyle/>
          <a:p>
            <a:r>
              <a:rPr lang="en-US" dirty="0"/>
              <a:t>We need two things to run the tests:</a:t>
            </a:r>
          </a:p>
          <a:p>
            <a:pPr lvl="1"/>
            <a:r>
              <a:rPr lang="en-US" dirty="0" smtClean="0"/>
              <a:t>A </a:t>
            </a:r>
            <a:r>
              <a:rPr lang="en-US" dirty="0"/>
              <a:t>server running our application</a:t>
            </a:r>
          </a:p>
          <a:p>
            <a:pPr lvl="1"/>
            <a:r>
              <a:rPr lang="en-US" dirty="0" smtClean="0"/>
              <a:t>An </a:t>
            </a:r>
            <a:r>
              <a:rPr lang="en-US" dirty="0"/>
              <a:t>instance of a </a:t>
            </a:r>
            <a:r>
              <a:rPr lang="en-US" dirty="0" err="1"/>
              <a:t>webdriver</a:t>
            </a:r>
            <a:r>
              <a:rPr lang="en-US" dirty="0"/>
              <a:t> through protractor</a:t>
            </a:r>
          </a:p>
          <a:p>
            <a:r>
              <a:rPr lang="en-US" dirty="0" smtClean="0"/>
              <a:t>Use </a:t>
            </a:r>
            <a:r>
              <a:rPr lang="en-US" dirty="0"/>
              <a:t>the global variable browser to navigate in the web page</a:t>
            </a:r>
          </a:p>
          <a:p>
            <a:r>
              <a:rPr lang="en-US" dirty="0" smtClean="0"/>
              <a:t>Use </a:t>
            </a:r>
            <a:r>
              <a:rPr lang="en-US" dirty="0"/>
              <a:t>element and by to call an HTML element:</a:t>
            </a:r>
          </a:p>
          <a:p>
            <a:pPr lvl="1"/>
            <a:r>
              <a:rPr lang="en-US" dirty="0" err="1" smtClean="0"/>
              <a:t>callButton</a:t>
            </a:r>
            <a:r>
              <a:rPr lang="en-US" dirty="0" smtClean="0"/>
              <a:t> </a:t>
            </a:r>
            <a:r>
              <a:rPr lang="en-US" dirty="0"/>
              <a:t>= element(</a:t>
            </a:r>
            <a:r>
              <a:rPr lang="en-US" dirty="0" err="1"/>
              <a:t>by.</a:t>
            </a:r>
            <a:r>
              <a:rPr lang="en-US" b="1" dirty="0" err="1"/>
              <a:t>tagName</a:t>
            </a:r>
            <a:r>
              <a:rPr lang="en-US" dirty="0"/>
              <a:t>(</a:t>
            </a:r>
            <a:r>
              <a:rPr lang="en-US" b="1" dirty="0"/>
              <a:t>'button'</a:t>
            </a:r>
            <a:r>
              <a:rPr lang="en-US" dirty="0"/>
              <a:t>));</a:t>
            </a:r>
          </a:p>
          <a:p>
            <a:pPr lvl="1"/>
            <a:r>
              <a:rPr lang="en-US" dirty="0" smtClean="0"/>
              <a:t>First </a:t>
            </a:r>
            <a:r>
              <a:rPr lang="en-US" dirty="0"/>
              <a:t>run the pretest to update the </a:t>
            </a:r>
            <a:r>
              <a:rPr lang="en-US" dirty="0" err="1"/>
              <a:t>webdriver</a:t>
            </a:r>
            <a:endParaRPr lang="en-US" dirty="0"/>
          </a:p>
          <a:p>
            <a:pPr lvl="1"/>
            <a:r>
              <a:rPr lang="en-US" dirty="0" smtClean="0"/>
              <a:t>When </a:t>
            </a:r>
            <a:r>
              <a:rPr lang="en-US" dirty="0"/>
              <a:t>running the test, a browser will briefly appear and disappear</a:t>
            </a:r>
            <a:r>
              <a:rPr lang="en-US"/>
              <a:t>, </a:t>
            </a:r>
            <a:r>
              <a:rPr lang="en-US" smtClean="0"/>
              <a:t>and the </a:t>
            </a:r>
            <a:r>
              <a:rPr lang="en-US" dirty="0"/>
              <a:t>test results will be displayed in the console</a:t>
            </a:r>
          </a:p>
        </p:txBody>
      </p:sp>
    </p:spTree>
    <p:extLst>
      <p:ext uri="{BB962C8B-B14F-4D97-AF65-F5344CB8AC3E}">
        <p14:creationId xmlns:p14="http://schemas.microsoft.com/office/powerpoint/2010/main" val="27875545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t>Angular Ivy </a:t>
            </a:r>
            <a:endParaRPr lang="en-US" dirty="0"/>
          </a:p>
        </p:txBody>
      </p:sp>
    </p:spTree>
    <p:extLst>
      <p:ext uri="{BB962C8B-B14F-4D97-AF65-F5344CB8AC3E}">
        <p14:creationId xmlns:p14="http://schemas.microsoft.com/office/powerpoint/2010/main" val="670304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Components</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r>
              <a:rPr lang="en-IN" dirty="0" smtClean="0"/>
              <a:t>A </a:t>
            </a:r>
            <a:r>
              <a:rPr lang="en-IN" i="1" dirty="0" smtClean="0"/>
              <a:t>component</a:t>
            </a:r>
            <a:r>
              <a:rPr lang="en-IN" dirty="0" smtClean="0"/>
              <a:t> is a class that controls a specific part of the screen, called the </a:t>
            </a:r>
            <a:r>
              <a:rPr lang="en-IN" i="1" dirty="0" smtClean="0"/>
              <a:t>view</a:t>
            </a:r>
            <a:r>
              <a:rPr lang="en-IN" dirty="0" smtClean="0"/>
              <a:t>.</a:t>
            </a:r>
          </a:p>
          <a:p>
            <a:r>
              <a:rPr lang="en-IN" dirty="0" smtClean="0"/>
              <a:t>A component may be a single file with everything bundled in, including </a:t>
            </a:r>
            <a:r>
              <a:rPr lang="en-IN" dirty="0" err="1" smtClean="0"/>
              <a:t>css</a:t>
            </a:r>
            <a:r>
              <a:rPr lang="en-IN" dirty="0" smtClean="0"/>
              <a:t> and html, or can split those (usually large) sections into separate </a:t>
            </a:r>
            <a:r>
              <a:rPr lang="en-IN" dirty="0" err="1" smtClean="0"/>
              <a:t>css</a:t>
            </a:r>
            <a:r>
              <a:rPr lang="en-IN" dirty="0" smtClean="0"/>
              <a:t> and html files.</a:t>
            </a:r>
          </a:p>
          <a:p>
            <a:r>
              <a:rPr lang="en-IN" dirty="0" smtClean="0"/>
              <a:t>The configuration object in the @Component decorator will indicate how to find each part.</a:t>
            </a:r>
          </a:p>
          <a:p>
            <a:r>
              <a:rPr lang="en-IN" dirty="0" smtClean="0"/>
              <a:t>“</a:t>
            </a:r>
            <a:r>
              <a:rPr lang="en-IN" i="1" dirty="0" smtClean="0"/>
              <a:t>Angular component are a subset of directives. Unlike directives, components always have a template and only one component can be instantiated per an element in a template”</a:t>
            </a:r>
            <a:endParaRPr lang="en-IN" dirty="0"/>
          </a:p>
        </p:txBody>
      </p:sp>
    </p:spTree>
    <p:extLst>
      <p:ext uri="{BB962C8B-B14F-4D97-AF65-F5344CB8AC3E}">
        <p14:creationId xmlns:p14="http://schemas.microsoft.com/office/powerpoint/2010/main" val="3806832092"/>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Ivy </a:t>
            </a:r>
            <a:endParaRPr lang="en-US" dirty="0"/>
          </a:p>
        </p:txBody>
      </p:sp>
      <p:sp>
        <p:nvSpPr>
          <p:cNvPr id="3" name="Content Placeholder 2"/>
          <p:cNvSpPr>
            <a:spLocks noGrp="1"/>
          </p:cNvSpPr>
          <p:nvPr>
            <p:ph sz="quarter" idx="1"/>
          </p:nvPr>
        </p:nvSpPr>
        <p:spPr/>
        <p:txBody>
          <a:bodyPr/>
          <a:lstStyle/>
          <a:p>
            <a:r>
              <a:rPr lang="en-US" dirty="0" smtClean="0"/>
              <a:t>Angular Ivy is a next generation compilation and rendering pipeline, which reduce the bundle size, load aster is slower networks and is simple to use. </a:t>
            </a:r>
          </a:p>
          <a:p>
            <a:r>
              <a:rPr lang="en-US" dirty="0" smtClean="0"/>
              <a:t>In Angular 9 AOT compilation with Ivy is faster and should be used by default. </a:t>
            </a:r>
          </a:p>
          <a:p>
            <a:r>
              <a:rPr lang="en-IN" dirty="0"/>
              <a:t> </a:t>
            </a:r>
            <a:r>
              <a:rPr lang="en-IN" dirty="0" smtClean="0"/>
              <a:t>AOT means </a:t>
            </a:r>
            <a:r>
              <a:rPr lang="en-IN" b="1" dirty="0" smtClean="0"/>
              <a:t>(Ahead </a:t>
            </a:r>
            <a:r>
              <a:rPr lang="en-IN" b="1" dirty="0"/>
              <a:t>of time compilation)</a:t>
            </a:r>
            <a:endParaRPr lang="en-US" dirty="0"/>
          </a:p>
        </p:txBody>
      </p:sp>
    </p:spTree>
    <p:extLst>
      <p:ext uri="{BB962C8B-B14F-4D97-AF65-F5344CB8AC3E}">
        <p14:creationId xmlns:p14="http://schemas.microsoft.com/office/powerpoint/2010/main" val="386645199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Optimization </a:t>
            </a:r>
            <a:endParaRPr lang="en-IN" dirty="0"/>
          </a:p>
        </p:txBody>
      </p:sp>
      <p:sp>
        <p:nvSpPr>
          <p:cNvPr id="3" name="Content Placeholder 2"/>
          <p:cNvSpPr>
            <a:spLocks noGrp="1"/>
          </p:cNvSpPr>
          <p:nvPr>
            <p:ph sz="quarter" idx="1"/>
          </p:nvPr>
        </p:nvSpPr>
        <p:spPr/>
        <p:txBody>
          <a:bodyPr>
            <a:normAutofit fontScale="92500" lnSpcReduction="10000"/>
          </a:bodyPr>
          <a:lstStyle/>
          <a:p>
            <a:r>
              <a:rPr lang="en-IN" b="1" dirty="0" smtClean="0"/>
              <a:t>AOT:</a:t>
            </a:r>
            <a:r>
              <a:rPr lang="en-IN" dirty="0" smtClean="0"/>
              <a:t> </a:t>
            </a:r>
            <a:r>
              <a:rPr lang="en-IN" b="1" dirty="0" smtClean="0"/>
              <a:t>(Ahead of time compilation)</a:t>
            </a:r>
            <a:r>
              <a:rPr lang="en-IN" dirty="0" smtClean="0"/>
              <a:t>As opposed to JIT Compilation where the compilation is done in the browser, AOT compiles much of the code during the build process (also called offline compilation) thus reducing much of the processing overhead on the client browser. With angular-</a:t>
            </a:r>
            <a:r>
              <a:rPr lang="en-IN" dirty="0" err="1" smtClean="0"/>
              <a:t>cli</a:t>
            </a:r>
            <a:r>
              <a:rPr lang="en-IN" dirty="0" smtClean="0"/>
              <a:t> just specify the “</a:t>
            </a:r>
            <a:r>
              <a:rPr lang="en-IN" dirty="0" err="1" smtClean="0"/>
              <a:t>aot</a:t>
            </a:r>
            <a:r>
              <a:rPr lang="en-IN" dirty="0" smtClean="0"/>
              <a:t>” flag (if prod flag is present, then </a:t>
            </a:r>
            <a:r>
              <a:rPr lang="en-IN" dirty="0" err="1" smtClean="0"/>
              <a:t>aot</a:t>
            </a:r>
            <a:r>
              <a:rPr lang="en-IN" dirty="0" smtClean="0"/>
              <a:t> flag not required) and AOT will be enabled.</a:t>
            </a:r>
          </a:p>
          <a:p>
            <a:r>
              <a:rPr lang="en-IN" b="1" dirty="0" err="1" smtClean="0"/>
              <a:t>ng</a:t>
            </a:r>
            <a:r>
              <a:rPr lang="en-IN" b="1" dirty="0" smtClean="0"/>
              <a:t> build –</a:t>
            </a:r>
            <a:r>
              <a:rPr lang="en-IN" b="1" dirty="0" err="1" smtClean="0"/>
              <a:t>aot</a:t>
            </a:r>
            <a:r>
              <a:rPr lang="en-IN" b="1" dirty="0" smtClean="0"/>
              <a:t> = true</a:t>
            </a:r>
          </a:p>
          <a:p>
            <a:r>
              <a:rPr lang="en-IN" dirty="0" smtClean="0"/>
              <a:t>By default when you run the </a:t>
            </a:r>
            <a:r>
              <a:rPr lang="en-IN" dirty="0" err="1" smtClean="0"/>
              <a:t>ng</a:t>
            </a:r>
            <a:r>
              <a:rPr lang="en-IN" dirty="0" smtClean="0"/>
              <a:t> build it is consider as development environment.  But if you want production </a:t>
            </a:r>
            <a:r>
              <a:rPr lang="en-IN" dirty="0" err="1" smtClean="0"/>
              <a:t>envirionment</a:t>
            </a:r>
            <a:r>
              <a:rPr lang="en-IN" dirty="0" smtClean="0"/>
              <a:t> then we have to use the command as </a:t>
            </a:r>
          </a:p>
          <a:p>
            <a:r>
              <a:rPr lang="en-IN" b="1" dirty="0" err="1" smtClean="0"/>
              <a:t>ng</a:t>
            </a:r>
            <a:r>
              <a:rPr lang="en-IN" b="1" dirty="0" smtClean="0"/>
              <a:t> build –prod </a:t>
            </a:r>
          </a:p>
          <a:p>
            <a:endParaRPr lang="en-IN" b="1" dirty="0"/>
          </a:p>
        </p:txBody>
      </p:sp>
    </p:spTree>
    <p:extLst>
      <p:ext uri="{BB962C8B-B14F-4D97-AF65-F5344CB8AC3E}">
        <p14:creationId xmlns:p14="http://schemas.microsoft.com/office/powerpoint/2010/main" val="401973698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b="1" dirty="0" smtClean="0"/>
              <a:t>Prod flag:</a:t>
            </a:r>
            <a:r>
              <a:rPr lang="en-IN" dirty="0" smtClean="0"/>
              <a:t> For the production, build specify the “</a:t>
            </a:r>
            <a:r>
              <a:rPr lang="en-IN" i="1" dirty="0" smtClean="0"/>
              <a:t>prod</a:t>
            </a:r>
            <a:r>
              <a:rPr lang="en-IN" dirty="0" smtClean="0"/>
              <a:t>” flag in the angular-</a:t>
            </a:r>
            <a:r>
              <a:rPr lang="en-IN" dirty="0" err="1" smtClean="0"/>
              <a:t>cli</a:t>
            </a:r>
            <a:r>
              <a:rPr lang="en-IN" dirty="0" smtClean="0"/>
              <a:t> application. It will enable various build optimizations like </a:t>
            </a:r>
            <a:r>
              <a:rPr lang="en-IN" dirty="0" err="1" smtClean="0"/>
              <a:t>uglify</a:t>
            </a:r>
            <a:r>
              <a:rPr lang="en-IN" dirty="0" smtClean="0"/>
              <a:t>, AOT, removal of </a:t>
            </a:r>
            <a:r>
              <a:rPr lang="en-IN" dirty="0" err="1" smtClean="0"/>
              <a:t>sourcemaps</a:t>
            </a:r>
            <a:r>
              <a:rPr lang="en-IN" dirty="0" smtClean="0"/>
              <a:t>, service workers (if enabled) producing a much smaller build size.</a:t>
            </a:r>
          </a:p>
          <a:p>
            <a:r>
              <a:rPr lang="en-IN" b="1" dirty="0" smtClean="0"/>
              <a:t>Build-optimizer flag:</a:t>
            </a:r>
            <a:r>
              <a:rPr lang="en-IN" dirty="0" smtClean="0"/>
              <a:t> If you are using </a:t>
            </a:r>
            <a:r>
              <a:rPr lang="en-IN" dirty="0" smtClean="0">
                <a:hlinkClick r:id="rId2"/>
              </a:rPr>
              <a:t>angular-</a:t>
            </a:r>
            <a:r>
              <a:rPr lang="en-IN" dirty="0" err="1" smtClean="0">
                <a:hlinkClick r:id="rId2"/>
              </a:rPr>
              <a:t>cli</a:t>
            </a:r>
            <a:r>
              <a:rPr lang="en-IN" dirty="0" smtClean="0"/>
              <a:t> make sure you specify “</a:t>
            </a:r>
            <a:r>
              <a:rPr lang="en-IN" i="1" dirty="0" smtClean="0"/>
              <a:t>build-optimizer</a:t>
            </a:r>
            <a:r>
              <a:rPr lang="en-IN" dirty="0" smtClean="0"/>
              <a:t>” flag for your production build. This will disable the vendor chunk and will result in more smaller code.</a:t>
            </a:r>
            <a:endParaRPr lang="en-IN" dirty="0"/>
          </a:p>
        </p:txBody>
      </p:sp>
    </p:spTree>
    <p:extLst>
      <p:ext uri="{BB962C8B-B14F-4D97-AF65-F5344CB8AC3E}">
        <p14:creationId xmlns:p14="http://schemas.microsoft.com/office/powerpoint/2010/main" val="75636284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b="1" dirty="0" smtClean="0"/>
              <a:t> Lazy loading:</a:t>
            </a:r>
            <a:r>
              <a:rPr lang="en-IN" dirty="0" smtClean="0"/>
              <a:t> </a:t>
            </a:r>
            <a:r>
              <a:rPr lang="en-IN" dirty="0" smtClean="0">
                <a:hlinkClick r:id="rId2"/>
              </a:rPr>
              <a:t>Lazy loading</a:t>
            </a:r>
            <a:r>
              <a:rPr lang="en-IN" dirty="0" smtClean="0"/>
              <a:t> is the mechanism where instead of loading complete app, we load only the modules which are required at the moment thereby reducing the initial load time. In simple words, it means “</a:t>
            </a:r>
            <a:r>
              <a:rPr lang="en-IN" i="1" dirty="0" smtClean="0"/>
              <a:t>don’t load something which you don’t need.</a:t>
            </a:r>
            <a:r>
              <a:rPr lang="en-IN" dirty="0" smtClean="0"/>
              <a:t>”</a:t>
            </a:r>
          </a:p>
          <a:p>
            <a:r>
              <a:rPr lang="en-IN" b="1" dirty="0" smtClean="0"/>
              <a:t>Server side rendering:</a:t>
            </a:r>
            <a:r>
              <a:rPr lang="en-IN" dirty="0" smtClean="0"/>
              <a:t> Rendering the first page of your application on the server (using Node.js, </a:t>
            </a:r>
            <a:r>
              <a:rPr lang="en-IN" dirty="0" err="1" smtClean="0"/>
              <a:t>.Net</a:t>
            </a:r>
            <a:r>
              <a:rPr lang="en-IN" dirty="0" smtClean="0"/>
              <a:t>, PHP) and serving it as a static page causes near to instant rendering thus greatly improves perceived performance, speed, and overall user experience. You can use </a:t>
            </a:r>
            <a:r>
              <a:rPr lang="en-IN" dirty="0" smtClean="0">
                <a:hlinkClick r:id="rId3"/>
              </a:rPr>
              <a:t>Angular Universal</a:t>
            </a:r>
            <a:r>
              <a:rPr lang="en-IN" dirty="0" smtClean="0"/>
              <a:t> to perform server side rendering.</a:t>
            </a:r>
            <a:endParaRPr lang="en-IN" dirty="0"/>
          </a:p>
        </p:txBody>
      </p:sp>
    </p:spTree>
    <p:extLst>
      <p:ext uri="{BB962C8B-B14F-4D97-AF65-F5344CB8AC3E}">
        <p14:creationId xmlns:p14="http://schemas.microsoft.com/office/powerpoint/2010/main" val="126076764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b="1" dirty="0" smtClean="0"/>
              <a:t>Progressive Web App:</a:t>
            </a:r>
            <a:r>
              <a:rPr lang="en-IN" dirty="0" smtClean="0"/>
              <a:t> PWA makes your app load much faster, it gives the offline capability to your app and gives near native app experience thus greatly improving overall perceived performance by the user.</a:t>
            </a:r>
          </a:p>
          <a:p>
            <a:r>
              <a:rPr lang="en-IN" b="1" dirty="0" smtClean="0"/>
              <a:t>Updating Angular and angular-</a:t>
            </a:r>
            <a:r>
              <a:rPr lang="en-IN" b="1" dirty="0" err="1" smtClean="0"/>
              <a:t>cli</a:t>
            </a:r>
            <a:r>
              <a:rPr lang="en-IN" b="1" dirty="0" smtClean="0"/>
              <a:t>:</a:t>
            </a:r>
            <a:r>
              <a:rPr lang="en-IN" dirty="0" smtClean="0"/>
              <a:t> Updating your Angular and angular-</a:t>
            </a:r>
            <a:r>
              <a:rPr lang="en-IN" dirty="0" err="1" smtClean="0"/>
              <a:t>cli</a:t>
            </a:r>
            <a:r>
              <a:rPr lang="en-IN" dirty="0" smtClean="0"/>
              <a:t> regularly gives you the benefit of many performance optimizations, bug fixes, new features, security etc.</a:t>
            </a:r>
            <a:endParaRPr lang="en-IN" dirty="0"/>
          </a:p>
        </p:txBody>
      </p:sp>
    </p:spTree>
    <p:extLst>
      <p:ext uri="{BB962C8B-B14F-4D97-AF65-F5344CB8AC3E}">
        <p14:creationId xmlns:p14="http://schemas.microsoft.com/office/powerpoint/2010/main" val="427463384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b="1" dirty="0" smtClean="0"/>
              <a:t>Third party packages:</a:t>
            </a:r>
            <a:r>
              <a:rPr lang="en-IN" dirty="0" smtClean="0"/>
              <a:t> Review the third party packages you are using and see if better and smaller alternative is available as it may reduce the final size of your build.</a:t>
            </a:r>
          </a:p>
          <a:p>
            <a:r>
              <a:rPr lang="en-IN" b="1" dirty="0" smtClean="0"/>
              <a:t>Change Detection:</a:t>
            </a:r>
            <a:r>
              <a:rPr lang="en-IN" dirty="0" smtClean="0"/>
              <a:t> By default on each asynchronous event, Angular performs a dirty checking by performing a change detection for the whole component tree. Such dirty checking could be a lot computation heavy for a medium to large apps. You can drastically reduce the change detection by setting “</a:t>
            </a:r>
            <a:r>
              <a:rPr lang="en-IN" i="1" dirty="0" err="1" smtClean="0"/>
              <a:t>ChangeDetectionStrategy</a:t>
            </a:r>
            <a:r>
              <a:rPr lang="en-IN" i="1" dirty="0" smtClean="0"/>
              <a:t>” </a:t>
            </a:r>
            <a:r>
              <a:rPr lang="en-IN" dirty="0" smtClean="0"/>
              <a:t>to “</a:t>
            </a:r>
            <a:r>
              <a:rPr lang="en-IN" i="1" dirty="0" err="1" smtClean="0"/>
              <a:t>OnPush</a:t>
            </a:r>
            <a:r>
              <a:rPr lang="en-IN" i="1" dirty="0" smtClean="0"/>
              <a:t>”</a:t>
            </a:r>
            <a:r>
              <a:rPr lang="en-IN" dirty="0" smtClean="0"/>
              <a:t>. The </a:t>
            </a:r>
            <a:r>
              <a:rPr lang="en-IN" dirty="0" err="1" smtClean="0"/>
              <a:t>OnPush</a:t>
            </a:r>
            <a:r>
              <a:rPr lang="en-IN" dirty="0" smtClean="0"/>
              <a:t> strategy promotes the use of immutable data structures.</a:t>
            </a:r>
            <a:endParaRPr lang="en-IN" dirty="0"/>
          </a:p>
        </p:txBody>
      </p:sp>
    </p:spTree>
    <p:extLst>
      <p:ext uri="{BB962C8B-B14F-4D97-AF65-F5344CB8AC3E}">
        <p14:creationId xmlns:p14="http://schemas.microsoft.com/office/powerpoint/2010/main" val="28203341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dirty="0" smtClean="0"/>
              <a:t>@Component({ </a:t>
            </a:r>
          </a:p>
          <a:p>
            <a:pPr>
              <a:buNone/>
            </a:pPr>
            <a:r>
              <a:rPr lang="en-IN" dirty="0" smtClean="0"/>
              <a:t>	selector: 'app-demo', </a:t>
            </a:r>
          </a:p>
          <a:p>
            <a:pPr>
              <a:buNone/>
            </a:pPr>
            <a:r>
              <a:rPr lang="en-IN" dirty="0" smtClean="0"/>
              <a:t>	</a:t>
            </a:r>
            <a:r>
              <a:rPr lang="en-IN" dirty="0" err="1" smtClean="0"/>
              <a:t>templateUrl</a:t>
            </a:r>
            <a:r>
              <a:rPr lang="en-IN" dirty="0" smtClean="0"/>
              <a:t>: './</a:t>
            </a:r>
            <a:r>
              <a:rPr lang="en-IN" dirty="0" err="1" smtClean="0"/>
              <a:t>demo.component.html</a:t>
            </a:r>
            <a:r>
              <a:rPr lang="en-IN" dirty="0" smtClean="0"/>
              <a:t>', </a:t>
            </a:r>
            <a:r>
              <a:rPr lang="en-IN" dirty="0" err="1" smtClean="0"/>
              <a:t>changeDetection</a:t>
            </a:r>
            <a:r>
              <a:rPr lang="en-IN" dirty="0" smtClean="0"/>
              <a:t>: </a:t>
            </a:r>
            <a:r>
              <a:rPr lang="en-IN" dirty="0" err="1" smtClean="0"/>
              <a:t>ChangeDetectionStrategy.OnPush</a:t>
            </a:r>
            <a:r>
              <a:rPr lang="en-IN" dirty="0" smtClean="0"/>
              <a:t>}</a:t>
            </a:r>
          </a:p>
          <a:p>
            <a:pPr>
              <a:buNone/>
            </a:pPr>
            <a:r>
              <a:rPr lang="en-IN" dirty="0" smtClean="0"/>
              <a:t>	)</a:t>
            </a:r>
          </a:p>
          <a:p>
            <a:pPr>
              <a:buNone/>
            </a:pPr>
            <a:endParaRPr lang="en-IN" dirty="0"/>
          </a:p>
        </p:txBody>
      </p:sp>
    </p:spTree>
    <p:extLst>
      <p:ext uri="{BB962C8B-B14F-4D97-AF65-F5344CB8AC3E}">
        <p14:creationId xmlns:p14="http://schemas.microsoft.com/office/powerpoint/2010/main" val="126605897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b="1" dirty="0" smtClean="0"/>
              <a:t> Detach Change Detector:</a:t>
            </a:r>
            <a:r>
              <a:rPr lang="en-IN" dirty="0" smtClean="0"/>
              <a:t> We can completely detach the component from change detection thereby giving a developer the control to inform Angular as to when and where to perform the change detection.</a:t>
            </a:r>
          </a:p>
        </p:txBody>
      </p:sp>
    </p:spTree>
    <p:extLst>
      <p:ext uri="{BB962C8B-B14F-4D97-AF65-F5344CB8AC3E}">
        <p14:creationId xmlns:p14="http://schemas.microsoft.com/office/powerpoint/2010/main" val="236687497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lnSpcReduction="10000"/>
          </a:bodyPr>
          <a:lstStyle/>
          <a:p>
            <a:pPr>
              <a:buNone/>
            </a:pPr>
            <a:r>
              <a:rPr lang="en-IN" dirty="0" smtClean="0"/>
              <a:t>	constructor(private </a:t>
            </a:r>
            <a:r>
              <a:rPr lang="en-IN" dirty="0" err="1" smtClean="0"/>
              <a:t>cdr</a:t>
            </a:r>
            <a:r>
              <a:rPr lang="en-IN" dirty="0" smtClean="0"/>
              <a:t>: </a:t>
            </a:r>
            <a:r>
              <a:rPr lang="en-IN" dirty="0" err="1" smtClean="0"/>
              <a:t>ChangeDetectorRef</a:t>
            </a:r>
            <a:r>
              <a:rPr lang="en-IN" dirty="0" smtClean="0"/>
              <a:t>) {} </a:t>
            </a:r>
          </a:p>
          <a:p>
            <a:pPr>
              <a:buNone/>
            </a:pPr>
            <a:r>
              <a:rPr lang="en-IN" dirty="0" smtClean="0"/>
              <a:t>	</a:t>
            </a:r>
            <a:r>
              <a:rPr lang="en-IN" dirty="0" err="1" smtClean="0"/>
              <a:t>ngAfterViewInit</a:t>
            </a:r>
            <a:r>
              <a:rPr lang="en-IN" dirty="0" smtClean="0"/>
              <a:t>() {</a:t>
            </a:r>
          </a:p>
          <a:p>
            <a:pPr>
              <a:buNone/>
            </a:pPr>
            <a:r>
              <a:rPr lang="en-IN" dirty="0" smtClean="0"/>
              <a:t>	 // We only want to detach the change detectors after change detection has been </a:t>
            </a:r>
          </a:p>
          <a:p>
            <a:pPr>
              <a:buNone/>
            </a:pPr>
            <a:r>
              <a:rPr lang="en-IN" dirty="0" smtClean="0"/>
              <a:t>	// performed for the first time </a:t>
            </a:r>
          </a:p>
          <a:p>
            <a:pPr>
              <a:buNone/>
            </a:pPr>
            <a:r>
              <a:rPr lang="en-IN" b="1" dirty="0" smtClean="0"/>
              <a:t>	</a:t>
            </a:r>
            <a:r>
              <a:rPr lang="en-IN" b="1" dirty="0" err="1" smtClean="0"/>
              <a:t>this.cdr.detach</a:t>
            </a:r>
            <a:r>
              <a:rPr lang="en-IN" b="1" dirty="0" smtClean="0"/>
              <a:t>(); </a:t>
            </a:r>
            <a:r>
              <a:rPr lang="en-IN" dirty="0" smtClean="0"/>
              <a:t>} </a:t>
            </a:r>
          </a:p>
          <a:p>
            <a:pPr>
              <a:buNone/>
            </a:pPr>
            <a:r>
              <a:rPr lang="en-IN" dirty="0" smtClean="0"/>
              <a:t>	update() { // Run change detection only for this component 			when update() method is called. </a:t>
            </a:r>
          </a:p>
          <a:p>
            <a:pPr>
              <a:buNone/>
            </a:pPr>
            <a:r>
              <a:rPr lang="en-IN" b="1" dirty="0" smtClean="0"/>
              <a:t>	</a:t>
            </a:r>
            <a:r>
              <a:rPr lang="en-IN" b="1" dirty="0" err="1" smtClean="0"/>
              <a:t>this.cdr.detectChanges</a:t>
            </a:r>
            <a:r>
              <a:rPr lang="en-IN" b="1" dirty="0" smtClean="0"/>
              <a:t>(); </a:t>
            </a:r>
          </a:p>
          <a:p>
            <a:pPr>
              <a:buNone/>
            </a:pPr>
            <a:r>
              <a:rPr lang="en-IN" dirty="0" smtClean="0"/>
              <a:t>	}</a:t>
            </a:r>
          </a:p>
          <a:p>
            <a:endParaRPr lang="en-IN" dirty="0"/>
          </a:p>
        </p:txBody>
      </p:sp>
    </p:spTree>
    <p:extLst>
      <p:ext uri="{BB962C8B-B14F-4D97-AF65-F5344CB8AC3E}">
        <p14:creationId xmlns:p14="http://schemas.microsoft.com/office/powerpoint/2010/main" val="100108578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b="1" dirty="0" smtClean="0"/>
              <a:t>Web Workers:</a:t>
            </a:r>
            <a:r>
              <a:rPr lang="en-IN" dirty="0" smtClean="0"/>
              <a:t> The JavaScript implementation in all browser is single threaded thus making the whole app to run on a single thread. Such single-threaded execution drastically reduces the frame rate of the complex application as both UI painting and JS execution handled by the same thread. As Angular by default avoids direct DOM manipulation, it is possible to run the entire Angular app in a separate web worker thread thereby keeping the main thread free to just handle the UI rendering.</a:t>
            </a:r>
            <a:endParaRPr lang="en-IN" dirty="0"/>
          </a:p>
        </p:txBody>
      </p:sp>
    </p:spTree>
    <p:extLst>
      <p:ext uri="{BB962C8B-B14F-4D97-AF65-F5344CB8AC3E}">
        <p14:creationId xmlns:p14="http://schemas.microsoft.com/office/powerpoint/2010/main" val="410611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t>Day 1</a:t>
            </a:r>
            <a:endParaRPr lang="en-US" dirty="0"/>
          </a:p>
        </p:txBody>
      </p:sp>
    </p:spTree>
    <p:extLst>
      <p:ext uri="{BB962C8B-B14F-4D97-AF65-F5344CB8AC3E}">
        <p14:creationId xmlns:p14="http://schemas.microsoft.com/office/powerpoint/2010/main" val="1126195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Syntax </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import { Component } from '@angular/core';</a:t>
            </a:r>
          </a:p>
          <a:p>
            <a:pPr>
              <a:buNone/>
            </a:pPr>
            <a:r>
              <a:rPr lang="en-IN" dirty="0" smtClean="0"/>
              <a:t>	@Component({</a:t>
            </a:r>
          </a:p>
          <a:p>
            <a:pPr>
              <a:buNone/>
            </a:pPr>
            <a:r>
              <a:rPr lang="en-IN" dirty="0" smtClean="0"/>
              <a:t>	selector: 'app-root',</a:t>
            </a:r>
          </a:p>
          <a:p>
            <a:pPr>
              <a:buNone/>
            </a:pPr>
            <a:r>
              <a:rPr lang="en-IN" dirty="0" smtClean="0"/>
              <a:t>	</a:t>
            </a:r>
            <a:r>
              <a:rPr lang="en-IN" dirty="0" err="1" smtClean="0"/>
              <a:t>templateUrl</a:t>
            </a:r>
            <a:r>
              <a:rPr lang="en-IN" dirty="0" smtClean="0"/>
              <a:t>: './</a:t>
            </a:r>
            <a:r>
              <a:rPr lang="en-IN" dirty="0" err="1" smtClean="0"/>
              <a:t>app.component.html</a:t>
            </a:r>
            <a:r>
              <a:rPr lang="en-IN" dirty="0" smtClean="0"/>
              <a:t>',</a:t>
            </a:r>
          </a:p>
          <a:p>
            <a:pPr>
              <a:buNone/>
            </a:pPr>
            <a:r>
              <a:rPr lang="en-IN" dirty="0" smtClean="0"/>
              <a:t>	  </a:t>
            </a:r>
            <a:r>
              <a:rPr lang="en-IN" dirty="0" err="1" smtClean="0"/>
              <a:t>styleUrls</a:t>
            </a:r>
            <a:r>
              <a:rPr lang="en-IN" dirty="0" smtClean="0"/>
              <a:t>: ['./</a:t>
            </a:r>
            <a:r>
              <a:rPr lang="en-IN" dirty="0" err="1" smtClean="0"/>
              <a:t>app.component.css</a:t>
            </a:r>
            <a:r>
              <a:rPr lang="en-IN" dirty="0" smtClean="0"/>
              <a:t>']</a:t>
            </a:r>
          </a:p>
          <a:p>
            <a:pPr>
              <a:buNone/>
            </a:pPr>
            <a:r>
              <a:rPr lang="en-IN" dirty="0" smtClean="0"/>
              <a:t>	})</a:t>
            </a:r>
          </a:p>
          <a:p>
            <a:pPr>
              <a:buNone/>
            </a:pPr>
            <a:r>
              <a:rPr lang="en-IN" dirty="0" smtClean="0"/>
              <a:t>	export class </a:t>
            </a:r>
            <a:r>
              <a:rPr lang="en-IN" dirty="0" err="1" smtClean="0"/>
              <a:t>AppComponent</a:t>
            </a:r>
            <a:r>
              <a:rPr lang="en-IN" dirty="0" smtClean="0"/>
              <a:t> {</a:t>
            </a:r>
          </a:p>
          <a:p>
            <a:pPr>
              <a:buNone/>
            </a:pPr>
            <a:r>
              <a:rPr lang="en-IN" dirty="0" smtClean="0"/>
              <a:t>	  title = ‘app';</a:t>
            </a:r>
          </a:p>
          <a:p>
            <a:pPr>
              <a:buNone/>
            </a:pPr>
            <a:r>
              <a:rPr lang="en-IN" dirty="0" smtClean="0"/>
              <a:t>	}</a:t>
            </a:r>
          </a:p>
          <a:p>
            <a:endParaRPr lang="en-IN" dirty="0"/>
          </a:p>
        </p:txBody>
      </p:sp>
    </p:spTree>
    <p:extLst>
      <p:ext uri="{BB962C8B-B14F-4D97-AF65-F5344CB8AC3E}">
        <p14:creationId xmlns:p14="http://schemas.microsoft.com/office/powerpoint/2010/main" val="3013546577"/>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Deploy the project in external server </a:t>
            </a:r>
            <a:endParaRPr lang="en-IN" dirty="0"/>
          </a:p>
        </p:txBody>
      </p:sp>
      <p:sp>
        <p:nvSpPr>
          <p:cNvPr id="3" name="Content Placeholder 2"/>
          <p:cNvSpPr>
            <a:spLocks noGrp="1"/>
          </p:cNvSpPr>
          <p:nvPr>
            <p:ph sz="quarter" idx="1"/>
          </p:nvPr>
        </p:nvSpPr>
        <p:spPr/>
        <p:txBody>
          <a:bodyPr/>
          <a:lstStyle/>
          <a:p>
            <a:r>
              <a:rPr lang="en-IN" dirty="0" smtClean="0"/>
              <a:t>Once we created the application from Angular-CLI, we get all the configurations in the project itself for developing an app whose size will be almost 160MB or more.</a:t>
            </a:r>
          </a:p>
          <a:p>
            <a:r>
              <a:rPr lang="en-IN" dirty="0" smtClean="0"/>
              <a:t>but when we deploy these applications on the server we need the build files which can process the requests from the client whose size will be less than 1MB, to build the applications and deploy in Tomcat server or any web server. </a:t>
            </a:r>
          </a:p>
          <a:p>
            <a:pPr lvl="1"/>
            <a:r>
              <a:rPr lang="en-IN" dirty="0" err="1" smtClean="0"/>
              <a:t>ng</a:t>
            </a:r>
            <a:r>
              <a:rPr lang="en-IN" dirty="0" smtClean="0"/>
              <a:t> build</a:t>
            </a:r>
            <a:endParaRPr lang="en-IN" dirty="0"/>
          </a:p>
        </p:txBody>
      </p:sp>
    </p:spTree>
    <p:extLst>
      <p:ext uri="{BB962C8B-B14F-4D97-AF65-F5344CB8AC3E}">
        <p14:creationId xmlns:p14="http://schemas.microsoft.com/office/powerpoint/2010/main" val="362088461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After </a:t>
            </a:r>
            <a:r>
              <a:rPr lang="en-IN" dirty="0" err="1" smtClean="0"/>
              <a:t>ng</a:t>
            </a:r>
            <a:r>
              <a:rPr lang="en-IN" dirty="0" smtClean="0"/>
              <a:t> build, you can see there is dist folder will create then folder we have to copy and paste in server. It may be web server or application server. </a:t>
            </a:r>
          </a:p>
          <a:p>
            <a:r>
              <a:rPr lang="en-IN" dirty="0" err="1" smtClean="0"/>
              <a:t>ng</a:t>
            </a:r>
            <a:r>
              <a:rPr lang="en-IN" dirty="0" smtClean="0"/>
              <a:t> build --base-</a:t>
            </a:r>
            <a:r>
              <a:rPr lang="en-IN" dirty="0" err="1" smtClean="0"/>
              <a:t>href</a:t>
            </a:r>
            <a:r>
              <a:rPr lang="en-IN" dirty="0" smtClean="0"/>
              <a:t>=/angular/</a:t>
            </a:r>
          </a:p>
          <a:p>
            <a:pPr lvl="1" fontAlgn="base"/>
            <a:r>
              <a:rPr lang="en-IN" b="1" dirty="0" err="1" smtClean="0"/>
              <a:t>ng</a:t>
            </a:r>
            <a:r>
              <a:rPr lang="en-IN" dirty="0" smtClean="0"/>
              <a:t> invokes angular</a:t>
            </a:r>
          </a:p>
          <a:p>
            <a:pPr lvl="1" fontAlgn="base"/>
            <a:r>
              <a:rPr lang="en-IN" b="1" dirty="0" smtClean="0"/>
              <a:t>build </a:t>
            </a:r>
            <a:r>
              <a:rPr lang="en-IN" dirty="0" smtClean="0"/>
              <a:t>asks angular to build current app</a:t>
            </a:r>
          </a:p>
          <a:p>
            <a:pPr lvl="1" fontAlgn="base"/>
            <a:r>
              <a:rPr lang="en-IN" b="1" dirty="0" smtClean="0"/>
              <a:t>–base-</a:t>
            </a:r>
            <a:r>
              <a:rPr lang="en-IN" b="1" dirty="0" err="1" smtClean="0"/>
              <a:t>href</a:t>
            </a:r>
            <a:r>
              <a:rPr lang="en-IN" b="1" dirty="0" smtClean="0"/>
              <a:t> </a:t>
            </a:r>
            <a:r>
              <a:rPr lang="en-IN" dirty="0" smtClean="0"/>
              <a:t>tells angular to create a reference directory where generated </a:t>
            </a:r>
            <a:r>
              <a:rPr lang="en-IN" b="1" dirty="0" smtClean="0"/>
              <a:t>index.html</a:t>
            </a:r>
            <a:r>
              <a:rPr lang="en-IN" dirty="0" smtClean="0"/>
              <a:t> file will be placed. So, in current case, generated files need to be placed in </a:t>
            </a:r>
            <a:r>
              <a:rPr lang="en-IN" b="1" dirty="0" smtClean="0"/>
              <a:t>/angular </a:t>
            </a:r>
            <a:r>
              <a:rPr lang="en-IN" dirty="0" smtClean="0"/>
              <a:t>folder in tomcat directory structure.</a:t>
            </a:r>
          </a:p>
          <a:p>
            <a:endParaRPr lang="en-IN" dirty="0"/>
          </a:p>
        </p:txBody>
      </p:sp>
    </p:spTree>
    <p:extLst>
      <p:ext uri="{BB962C8B-B14F-4D97-AF65-F5344CB8AC3E}">
        <p14:creationId xmlns:p14="http://schemas.microsoft.com/office/powerpoint/2010/main" val="59878301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Deploy the project in external server </a:t>
            </a:r>
            <a:endParaRPr lang="en-IN" dirty="0"/>
          </a:p>
        </p:txBody>
      </p:sp>
      <p:sp>
        <p:nvSpPr>
          <p:cNvPr id="3" name="Content Placeholder 2"/>
          <p:cNvSpPr>
            <a:spLocks noGrp="1"/>
          </p:cNvSpPr>
          <p:nvPr>
            <p:ph sz="quarter" idx="1"/>
          </p:nvPr>
        </p:nvSpPr>
        <p:spPr/>
        <p:txBody>
          <a:bodyPr/>
          <a:lstStyle/>
          <a:p>
            <a:r>
              <a:rPr lang="en-IN" dirty="0" smtClean="0"/>
              <a:t>Once we created the application from Angular-CLI, we get all the configurations in the project itself for developing an app whose size will be almost 160MB or more.</a:t>
            </a:r>
          </a:p>
          <a:p>
            <a:r>
              <a:rPr lang="en-IN" dirty="0" smtClean="0"/>
              <a:t>but when we deploy these applications on the server we need the build files which can process the requests from the client whose size will be less than 1MB, to build the applications and deploy in Tomcat server or any web server. </a:t>
            </a:r>
          </a:p>
          <a:p>
            <a:pPr lvl="1"/>
            <a:r>
              <a:rPr lang="en-IN" dirty="0" err="1" smtClean="0"/>
              <a:t>ng</a:t>
            </a:r>
            <a:r>
              <a:rPr lang="en-IN" dirty="0" smtClean="0"/>
              <a:t> build</a:t>
            </a:r>
            <a:endParaRPr lang="en-IN" dirty="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r>
              <a:rPr lang="en-IN" dirty="0" smtClean="0"/>
              <a:t>After </a:t>
            </a:r>
            <a:r>
              <a:rPr lang="en-IN" dirty="0" err="1" smtClean="0"/>
              <a:t>ng</a:t>
            </a:r>
            <a:r>
              <a:rPr lang="en-IN" dirty="0" smtClean="0"/>
              <a:t> build, you can see there is dist folder will create then folder we have to copy and paste in server. It may be web server or application server. </a:t>
            </a:r>
          </a:p>
          <a:p>
            <a:r>
              <a:rPr lang="en-IN" dirty="0" err="1" smtClean="0"/>
              <a:t>ng</a:t>
            </a:r>
            <a:r>
              <a:rPr lang="en-IN" dirty="0" smtClean="0"/>
              <a:t> build --base-</a:t>
            </a:r>
            <a:r>
              <a:rPr lang="en-IN" dirty="0" err="1" smtClean="0"/>
              <a:t>href</a:t>
            </a:r>
            <a:r>
              <a:rPr lang="en-IN" dirty="0" smtClean="0"/>
              <a:t>=/angular/</a:t>
            </a:r>
          </a:p>
          <a:p>
            <a:pPr lvl="1" fontAlgn="base"/>
            <a:r>
              <a:rPr lang="en-IN" b="1" dirty="0" err="1" smtClean="0"/>
              <a:t>ng</a:t>
            </a:r>
            <a:r>
              <a:rPr lang="en-IN" dirty="0" smtClean="0"/>
              <a:t> invokes angular</a:t>
            </a:r>
          </a:p>
          <a:p>
            <a:pPr lvl="1" fontAlgn="base"/>
            <a:r>
              <a:rPr lang="en-IN" b="1" dirty="0" smtClean="0"/>
              <a:t>build </a:t>
            </a:r>
            <a:r>
              <a:rPr lang="en-IN" dirty="0" smtClean="0"/>
              <a:t>asks angular to build current app</a:t>
            </a:r>
          </a:p>
          <a:p>
            <a:pPr lvl="1" fontAlgn="base"/>
            <a:r>
              <a:rPr lang="en-IN" b="1" dirty="0" smtClean="0"/>
              <a:t>–base-</a:t>
            </a:r>
            <a:r>
              <a:rPr lang="en-IN" b="1" dirty="0" err="1" smtClean="0"/>
              <a:t>href</a:t>
            </a:r>
            <a:r>
              <a:rPr lang="en-IN" b="1" dirty="0" smtClean="0"/>
              <a:t> </a:t>
            </a:r>
            <a:r>
              <a:rPr lang="en-IN" dirty="0" smtClean="0"/>
              <a:t>tells angular to create a reference directory where generated </a:t>
            </a:r>
            <a:r>
              <a:rPr lang="en-IN" b="1" dirty="0" smtClean="0"/>
              <a:t>index.html</a:t>
            </a:r>
            <a:r>
              <a:rPr lang="en-IN" dirty="0" smtClean="0"/>
              <a:t> file will be placed. So, in current case, generated files need to be placed in </a:t>
            </a:r>
            <a:r>
              <a:rPr lang="en-IN" b="1" dirty="0" smtClean="0"/>
              <a:t>/angular </a:t>
            </a:r>
            <a:r>
              <a:rPr lang="en-IN" dirty="0" smtClean="0"/>
              <a:t>folder in tomcat directory structure.</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Bootstrapping an application</a:t>
            </a:r>
            <a:endParaRPr lang="en-IN" dirty="0"/>
          </a:p>
        </p:txBody>
      </p:sp>
      <p:sp>
        <p:nvSpPr>
          <p:cNvPr id="3" name="Content Placeholder 2"/>
          <p:cNvSpPr>
            <a:spLocks noGrp="1"/>
          </p:cNvSpPr>
          <p:nvPr>
            <p:ph sz="quarter" idx="1"/>
          </p:nvPr>
        </p:nvSpPr>
        <p:spPr/>
        <p:txBody>
          <a:bodyPr/>
          <a:lstStyle/>
          <a:p>
            <a:r>
              <a:rPr lang="en-IN" dirty="0" smtClean="0"/>
              <a:t>To boot strap our module based application, we need to inform Angular which is the Root Module.</a:t>
            </a:r>
          </a:p>
          <a:p>
            <a:r>
              <a:rPr lang="en-IN" dirty="0" smtClean="0"/>
              <a:t>The </a:t>
            </a:r>
            <a:r>
              <a:rPr lang="en-IN" dirty="0" err="1" smtClean="0"/>
              <a:t>main.ts</a:t>
            </a:r>
            <a:r>
              <a:rPr lang="en-IN" dirty="0" smtClean="0"/>
              <a:t> is the entry point script an angular would search to bootstrap the module.</a:t>
            </a:r>
            <a:endParaRPr lang="en-IN" dirty="0"/>
          </a:p>
        </p:txBody>
      </p:sp>
    </p:spTree>
    <p:extLst>
      <p:ext uri="{BB962C8B-B14F-4D97-AF65-F5344CB8AC3E}">
        <p14:creationId xmlns:p14="http://schemas.microsoft.com/office/powerpoint/2010/main" val="802485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of </a:t>
            </a:r>
            <a:r>
              <a:rPr lang="en-IN" dirty="0" err="1" smtClean="0"/>
              <a:t>main.ts</a:t>
            </a:r>
            <a:endParaRPr lang="en-IN" dirty="0"/>
          </a:p>
        </p:txBody>
      </p:sp>
      <p:sp>
        <p:nvSpPr>
          <p:cNvPr id="3" name="Content Placeholder 2"/>
          <p:cNvSpPr>
            <a:spLocks noGrp="1"/>
          </p:cNvSpPr>
          <p:nvPr>
            <p:ph sz="quarter" idx="1"/>
          </p:nvPr>
        </p:nvSpPr>
        <p:spPr/>
        <p:txBody>
          <a:bodyPr>
            <a:normAutofit fontScale="92500" lnSpcReduction="10000"/>
          </a:bodyPr>
          <a:lstStyle/>
          <a:p>
            <a:pPr>
              <a:buNone/>
            </a:pPr>
            <a:r>
              <a:rPr lang="en-IN" dirty="0" smtClean="0"/>
              <a:t>	import { </a:t>
            </a:r>
            <a:r>
              <a:rPr lang="en-IN" dirty="0" err="1" smtClean="0"/>
              <a:t>enableProdMode</a:t>
            </a:r>
            <a:r>
              <a:rPr lang="en-IN" dirty="0" smtClean="0"/>
              <a:t> } from '@angular/core';</a:t>
            </a:r>
          </a:p>
          <a:p>
            <a:pPr>
              <a:buNone/>
            </a:pPr>
            <a:r>
              <a:rPr lang="en-IN" dirty="0" smtClean="0"/>
              <a:t>	import { </a:t>
            </a:r>
            <a:r>
              <a:rPr lang="en-IN" dirty="0" err="1" smtClean="0"/>
              <a:t>platformBrowserDynamic</a:t>
            </a:r>
            <a:r>
              <a:rPr lang="en-IN" dirty="0" smtClean="0"/>
              <a:t> } from '@angular/platform-browser-dynamic';</a:t>
            </a:r>
          </a:p>
          <a:p>
            <a:pPr>
              <a:buNone/>
            </a:pPr>
            <a:r>
              <a:rPr lang="en-IN" dirty="0" smtClean="0"/>
              <a:t>	import { </a:t>
            </a:r>
            <a:r>
              <a:rPr lang="en-IN" dirty="0" err="1" smtClean="0"/>
              <a:t>AppModule</a:t>
            </a:r>
            <a:r>
              <a:rPr lang="en-IN" dirty="0" smtClean="0"/>
              <a:t> } from './app/</a:t>
            </a:r>
            <a:r>
              <a:rPr lang="en-IN" dirty="0" err="1" smtClean="0"/>
              <a:t>app.module</a:t>
            </a:r>
            <a:r>
              <a:rPr lang="en-IN" dirty="0" smtClean="0"/>
              <a:t>';</a:t>
            </a:r>
          </a:p>
          <a:p>
            <a:pPr>
              <a:buNone/>
            </a:pPr>
            <a:r>
              <a:rPr lang="en-IN" dirty="0" smtClean="0"/>
              <a:t>	import { environment } from './environments/environment';</a:t>
            </a:r>
          </a:p>
          <a:p>
            <a:pPr>
              <a:buNone/>
            </a:pPr>
            <a:r>
              <a:rPr lang="en-IN" dirty="0" smtClean="0"/>
              <a:t>	 </a:t>
            </a:r>
          </a:p>
          <a:p>
            <a:pPr>
              <a:buNone/>
            </a:pPr>
            <a:r>
              <a:rPr lang="en-IN" dirty="0" smtClean="0"/>
              <a:t>	if (</a:t>
            </a:r>
            <a:r>
              <a:rPr lang="en-IN" dirty="0" err="1" smtClean="0"/>
              <a:t>environment.production</a:t>
            </a:r>
            <a:r>
              <a:rPr lang="en-IN" dirty="0" smtClean="0"/>
              <a:t>) {</a:t>
            </a:r>
          </a:p>
          <a:p>
            <a:pPr>
              <a:buNone/>
            </a:pPr>
            <a:r>
              <a:rPr lang="en-IN" dirty="0" smtClean="0"/>
              <a:t>		  </a:t>
            </a:r>
            <a:r>
              <a:rPr lang="en-IN" dirty="0" err="1" smtClean="0"/>
              <a:t>enableProdMode</a:t>
            </a:r>
            <a:r>
              <a:rPr lang="en-IN" dirty="0" smtClean="0"/>
              <a:t>();</a:t>
            </a:r>
          </a:p>
          <a:p>
            <a:pPr>
              <a:buNone/>
            </a:pPr>
            <a:r>
              <a:rPr lang="en-IN" dirty="0" smtClean="0"/>
              <a:t>	} </a:t>
            </a:r>
          </a:p>
          <a:p>
            <a:pPr>
              <a:buNone/>
            </a:pPr>
            <a:r>
              <a:rPr lang="en-IN" dirty="0" smtClean="0"/>
              <a:t>	</a:t>
            </a:r>
            <a:r>
              <a:rPr lang="en-IN" dirty="0" err="1" smtClean="0"/>
              <a:t>platformBrowserDynamic</a:t>
            </a:r>
            <a:r>
              <a:rPr lang="en-IN" dirty="0" smtClean="0"/>
              <a:t>().</a:t>
            </a:r>
            <a:r>
              <a:rPr lang="en-IN" dirty="0" err="1" smtClean="0"/>
              <a:t>bootstrapModule</a:t>
            </a:r>
            <a:r>
              <a:rPr lang="en-IN" dirty="0" smtClean="0"/>
              <a:t>(</a:t>
            </a:r>
            <a:r>
              <a:rPr lang="en-IN" dirty="0" err="1" smtClean="0"/>
              <a:t>AppModule</a:t>
            </a:r>
            <a:r>
              <a:rPr lang="en-IN" dirty="0" smtClean="0"/>
              <a:t>)</a:t>
            </a:r>
          </a:p>
          <a:p>
            <a:pPr>
              <a:buNone/>
            </a:pPr>
            <a:r>
              <a:rPr lang="en-IN" dirty="0" smtClean="0"/>
              <a:t>	  .catch(err =&gt; console.log(err));</a:t>
            </a:r>
          </a:p>
          <a:p>
            <a:endParaRPr lang="en-IN" dirty="0"/>
          </a:p>
        </p:txBody>
      </p:sp>
    </p:spTree>
    <p:extLst>
      <p:ext uri="{BB962C8B-B14F-4D97-AF65-F5344CB8AC3E}">
        <p14:creationId xmlns:p14="http://schemas.microsoft.com/office/powerpoint/2010/main" val="1228561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Understanding the File structure:-</a:t>
            </a:r>
            <a:endParaRPr lang="en-IN" dirty="0"/>
          </a:p>
        </p:txBody>
      </p:sp>
      <p:sp>
        <p:nvSpPr>
          <p:cNvPr id="3" name="Content Placeholder 2"/>
          <p:cNvSpPr>
            <a:spLocks noGrp="1"/>
          </p:cNvSpPr>
          <p:nvPr>
            <p:ph sz="quarter" idx="1"/>
          </p:nvPr>
        </p:nvSpPr>
        <p:spPr/>
        <p:txBody>
          <a:bodyPr>
            <a:normAutofit fontScale="92500"/>
          </a:bodyPr>
          <a:lstStyle/>
          <a:p>
            <a:r>
              <a:rPr lang="en-IN" b="1" dirty="0" smtClean="0"/>
              <a:t>app/</a:t>
            </a:r>
            <a:r>
              <a:rPr lang="en-IN" b="1" dirty="0" err="1" smtClean="0"/>
              <a:t>app.component.ts</a:t>
            </a:r>
            <a:r>
              <a:rPr lang="en-IN" b="1" dirty="0" smtClean="0"/>
              <a:t> – </a:t>
            </a:r>
            <a:r>
              <a:rPr lang="en-IN" dirty="0" smtClean="0"/>
              <a:t>This is where we define our root component</a:t>
            </a:r>
          </a:p>
          <a:p>
            <a:r>
              <a:rPr lang="en-IN" b="1" dirty="0" smtClean="0"/>
              <a:t>app/</a:t>
            </a:r>
            <a:r>
              <a:rPr lang="en-IN" b="1" dirty="0" err="1" smtClean="0"/>
              <a:t>app.component.html</a:t>
            </a:r>
            <a:r>
              <a:rPr lang="en-IN" b="1" dirty="0" smtClean="0"/>
              <a:t> --</a:t>
            </a:r>
            <a:r>
              <a:rPr lang="en-IN" dirty="0" smtClean="0"/>
              <a:t>This is the template or html page where we write presentation logic </a:t>
            </a:r>
          </a:p>
          <a:p>
            <a:r>
              <a:rPr lang="en-IN" b="1" dirty="0" smtClean="0"/>
              <a:t>app/appcomponent.css</a:t>
            </a:r>
            <a:r>
              <a:rPr lang="en-IN" dirty="0" smtClean="0"/>
              <a:t> --This is the </a:t>
            </a:r>
            <a:r>
              <a:rPr lang="en-IN" dirty="0" err="1" smtClean="0"/>
              <a:t>css</a:t>
            </a:r>
            <a:r>
              <a:rPr lang="en-IN" dirty="0" smtClean="0"/>
              <a:t> file where we can write formatting style </a:t>
            </a:r>
          </a:p>
          <a:p>
            <a:r>
              <a:rPr lang="en-IN" b="1" dirty="0" smtClean="0"/>
              <a:t>app/</a:t>
            </a:r>
            <a:r>
              <a:rPr lang="en-IN" b="1" dirty="0" err="1" smtClean="0"/>
              <a:t>app.module.ts</a:t>
            </a:r>
            <a:r>
              <a:rPr lang="en-IN" b="1" dirty="0" smtClean="0"/>
              <a:t> – </a:t>
            </a:r>
            <a:r>
              <a:rPr lang="en-IN" dirty="0" smtClean="0"/>
              <a:t>The entry Angular Module is bootstrapped</a:t>
            </a:r>
          </a:p>
          <a:p>
            <a:r>
              <a:rPr lang="en-IN" b="1" dirty="0" smtClean="0"/>
              <a:t>index.html – </a:t>
            </a:r>
            <a:r>
              <a:rPr lang="en-IN" dirty="0" smtClean="0"/>
              <a:t>This is the page the component will be rendered in</a:t>
            </a:r>
          </a:p>
          <a:p>
            <a:r>
              <a:rPr lang="en-IN" b="1" dirty="0" smtClean="0"/>
              <a:t>app/</a:t>
            </a:r>
            <a:r>
              <a:rPr lang="en-IN" b="1" dirty="0" err="1" smtClean="0"/>
              <a:t>main.ts</a:t>
            </a:r>
            <a:r>
              <a:rPr lang="en-IN" b="1" dirty="0" smtClean="0"/>
              <a:t> – </a:t>
            </a:r>
            <a:r>
              <a:rPr lang="en-IN" dirty="0" smtClean="0"/>
              <a:t>This the glue that combines the component and page together</a:t>
            </a:r>
          </a:p>
          <a:p>
            <a:endParaRPr lang="en-IN" dirty="0"/>
          </a:p>
        </p:txBody>
      </p:sp>
    </p:spTree>
    <p:extLst>
      <p:ext uri="{BB962C8B-B14F-4D97-AF65-F5344CB8AC3E}">
        <p14:creationId xmlns:p14="http://schemas.microsoft.com/office/powerpoint/2010/main" val="1884711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Execution Flow</a:t>
            </a:r>
            <a:endParaRPr lang="en-IN" dirty="0"/>
          </a:p>
        </p:txBody>
      </p:sp>
      <p:sp>
        <p:nvSpPr>
          <p:cNvPr id="4" name="Rectangle 3"/>
          <p:cNvSpPr/>
          <p:nvPr/>
        </p:nvSpPr>
        <p:spPr>
          <a:xfrm>
            <a:off x="1752600" y="2971800"/>
            <a:ext cx="1447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main.ts</a:t>
            </a:r>
            <a:endParaRPr lang="en-IN" b="1" dirty="0"/>
          </a:p>
        </p:txBody>
      </p:sp>
      <p:sp>
        <p:nvSpPr>
          <p:cNvPr id="5" name="Rectangle 4"/>
          <p:cNvSpPr/>
          <p:nvPr/>
        </p:nvSpPr>
        <p:spPr>
          <a:xfrm>
            <a:off x="4114800" y="2971800"/>
            <a:ext cx="17526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app.module.ts</a:t>
            </a:r>
            <a:endParaRPr lang="en-IN" b="1" dirty="0"/>
          </a:p>
        </p:txBody>
      </p:sp>
      <p:sp>
        <p:nvSpPr>
          <p:cNvPr id="6" name="Rectangle 5"/>
          <p:cNvSpPr/>
          <p:nvPr/>
        </p:nvSpPr>
        <p:spPr>
          <a:xfrm>
            <a:off x="6705600" y="2971800"/>
            <a:ext cx="1981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app.component.ts</a:t>
            </a:r>
            <a:endParaRPr lang="en-IN" b="1" dirty="0"/>
          </a:p>
        </p:txBody>
      </p:sp>
      <p:sp>
        <p:nvSpPr>
          <p:cNvPr id="7" name="Rectangle 6"/>
          <p:cNvSpPr/>
          <p:nvPr/>
        </p:nvSpPr>
        <p:spPr>
          <a:xfrm>
            <a:off x="6553200" y="4267200"/>
            <a:ext cx="2362200" cy="6858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app.component.html</a:t>
            </a:r>
          </a:p>
          <a:p>
            <a:pPr algn="ctr"/>
            <a:r>
              <a:rPr lang="en-IN" b="1" dirty="0" smtClean="0"/>
              <a:t>&lt;/&gt;&lt;/&gt;</a:t>
            </a:r>
            <a:endParaRPr lang="en-IN" b="1" dirty="0"/>
          </a:p>
        </p:txBody>
      </p:sp>
      <p:sp>
        <p:nvSpPr>
          <p:cNvPr id="8" name="Rectangle 7"/>
          <p:cNvSpPr/>
          <p:nvPr/>
        </p:nvSpPr>
        <p:spPr>
          <a:xfrm>
            <a:off x="4267200" y="4267200"/>
            <a:ext cx="1447800" cy="6858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index.html</a:t>
            </a:r>
          </a:p>
          <a:p>
            <a:pPr algn="ctr"/>
            <a:r>
              <a:rPr lang="en-IN" b="1" dirty="0" smtClean="0"/>
              <a:t>&lt;app-root&gt;</a:t>
            </a:r>
            <a:endParaRPr lang="en-IN" b="1" dirty="0"/>
          </a:p>
        </p:txBody>
      </p:sp>
      <p:sp>
        <p:nvSpPr>
          <p:cNvPr id="10" name="Rectangle 9"/>
          <p:cNvSpPr/>
          <p:nvPr/>
        </p:nvSpPr>
        <p:spPr>
          <a:xfrm>
            <a:off x="1524000" y="4038600"/>
            <a:ext cx="1981200" cy="12192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b="1" dirty="0" smtClean="0"/>
              <a:t>Browser</a:t>
            </a:r>
            <a:endParaRPr lang="en-IN" b="1" dirty="0"/>
          </a:p>
        </p:txBody>
      </p:sp>
      <p:sp>
        <p:nvSpPr>
          <p:cNvPr id="12" name="Rectangle 11"/>
          <p:cNvSpPr/>
          <p:nvPr/>
        </p:nvSpPr>
        <p:spPr>
          <a:xfrm>
            <a:off x="1752600" y="1752600"/>
            <a:ext cx="1447800"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ng serve</a:t>
            </a:r>
            <a:endParaRPr lang="en-IN" b="1" dirty="0"/>
          </a:p>
        </p:txBody>
      </p:sp>
      <p:cxnSp>
        <p:nvCxnSpPr>
          <p:cNvPr id="14" name="Straight Arrow Connector 13"/>
          <p:cNvCxnSpPr>
            <a:stCxn id="12" idx="2"/>
            <a:endCxn id="4" idx="0"/>
          </p:cNvCxnSpPr>
          <p:nvPr/>
        </p:nvCxnSpPr>
        <p:spPr>
          <a:xfrm rot="5400000">
            <a:off x="2209800" y="2705100"/>
            <a:ext cx="533400" cy="1588"/>
          </a:xfrm>
          <a:prstGeom prst="straightConnector1">
            <a:avLst/>
          </a:prstGeom>
          <a:ln>
            <a:solidFill>
              <a:schemeClr val="tx1"/>
            </a:solidFill>
            <a:tailEnd type="stealth" w="lg"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a:endCxn id="5" idx="1"/>
          </p:cNvCxnSpPr>
          <p:nvPr/>
        </p:nvCxnSpPr>
        <p:spPr>
          <a:xfrm>
            <a:off x="3200400" y="3314700"/>
            <a:ext cx="914400" cy="1588"/>
          </a:xfrm>
          <a:prstGeom prst="straightConnector1">
            <a:avLst/>
          </a:prstGeom>
          <a:ln>
            <a:solidFill>
              <a:schemeClr val="tx1"/>
            </a:solidFill>
            <a:tailEnd type="stealth" w="lg"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6" idx="1"/>
          </p:cNvCxnSpPr>
          <p:nvPr/>
        </p:nvCxnSpPr>
        <p:spPr>
          <a:xfrm>
            <a:off x="5867400" y="3314700"/>
            <a:ext cx="838200" cy="1588"/>
          </a:xfrm>
          <a:prstGeom prst="straightConnector1">
            <a:avLst/>
          </a:prstGeom>
          <a:ln>
            <a:solidFill>
              <a:schemeClr val="tx1"/>
            </a:solidFill>
            <a:tailEnd type="stealth" w="lg"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8" idx="0"/>
          </p:cNvCxnSpPr>
          <p:nvPr/>
        </p:nvCxnSpPr>
        <p:spPr>
          <a:xfrm rot="5400000">
            <a:off x="4686300" y="3962400"/>
            <a:ext cx="609600" cy="1588"/>
          </a:xfrm>
          <a:prstGeom prst="straightConnector1">
            <a:avLst/>
          </a:prstGeom>
          <a:ln>
            <a:solidFill>
              <a:schemeClr val="tx1"/>
            </a:solidFill>
            <a:tailEnd type="stealth" w="lg"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7391797" y="3961209"/>
            <a:ext cx="610394" cy="1588"/>
          </a:xfrm>
          <a:prstGeom prst="straightConnector1">
            <a:avLst/>
          </a:prstGeom>
          <a:ln>
            <a:solidFill>
              <a:schemeClr val="tx1"/>
            </a:solidFill>
            <a:tailEnd type="stealth" w="lg"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7" idx="1"/>
            <a:endCxn id="8" idx="3"/>
          </p:cNvCxnSpPr>
          <p:nvPr/>
        </p:nvCxnSpPr>
        <p:spPr>
          <a:xfrm rot="10800000">
            <a:off x="5715000" y="4610100"/>
            <a:ext cx="838200" cy="1588"/>
          </a:xfrm>
          <a:prstGeom prst="straightConnector1">
            <a:avLst/>
          </a:prstGeom>
          <a:ln>
            <a:solidFill>
              <a:schemeClr val="tx1"/>
            </a:solidFill>
            <a:tailEnd type="stealth" w="lg"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3505201" y="4648200"/>
            <a:ext cx="838200" cy="2"/>
          </a:xfrm>
          <a:prstGeom prst="straightConnector1">
            <a:avLst/>
          </a:prstGeom>
          <a:ln>
            <a:solidFill>
              <a:schemeClr val="tx1"/>
            </a:solidFill>
            <a:tailEnd type="stealth" w="lg" len="sm"/>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514600" y="2526268"/>
            <a:ext cx="482183" cy="369332"/>
          </a:xfrm>
          <a:prstGeom prst="rect">
            <a:avLst/>
          </a:prstGeom>
          <a:noFill/>
        </p:spPr>
        <p:txBody>
          <a:bodyPr wrap="none" rtlCol="0">
            <a:spAutoFit/>
          </a:bodyPr>
          <a:lstStyle/>
          <a:p>
            <a:r>
              <a:rPr lang="en-IN" dirty="0" smtClean="0"/>
              <a:t>run</a:t>
            </a:r>
            <a:endParaRPr lang="en-IN" dirty="0"/>
          </a:p>
        </p:txBody>
      </p:sp>
      <p:sp>
        <p:nvSpPr>
          <p:cNvPr id="46" name="TextBox 45"/>
          <p:cNvSpPr txBox="1"/>
          <p:nvPr/>
        </p:nvSpPr>
        <p:spPr>
          <a:xfrm>
            <a:off x="3352800" y="2971800"/>
            <a:ext cx="731098" cy="369332"/>
          </a:xfrm>
          <a:prstGeom prst="rect">
            <a:avLst/>
          </a:prstGeom>
          <a:noFill/>
        </p:spPr>
        <p:txBody>
          <a:bodyPr wrap="none" rtlCol="0">
            <a:spAutoFit/>
          </a:bodyPr>
          <a:lstStyle/>
          <a:p>
            <a:r>
              <a:rPr lang="en-IN" dirty="0" smtClean="0"/>
              <a:t>launch</a:t>
            </a:r>
            <a:endParaRPr lang="en-IN" dirty="0"/>
          </a:p>
        </p:txBody>
      </p:sp>
      <p:sp>
        <p:nvSpPr>
          <p:cNvPr id="53" name="TextBox 52"/>
          <p:cNvSpPr txBox="1"/>
          <p:nvPr/>
        </p:nvSpPr>
        <p:spPr>
          <a:xfrm>
            <a:off x="5805251" y="2971800"/>
            <a:ext cx="976549" cy="369332"/>
          </a:xfrm>
          <a:prstGeom prst="rect">
            <a:avLst/>
          </a:prstGeom>
          <a:noFill/>
        </p:spPr>
        <p:txBody>
          <a:bodyPr wrap="none" rtlCol="0">
            <a:spAutoFit/>
          </a:bodyPr>
          <a:lstStyle/>
          <a:p>
            <a:r>
              <a:rPr lang="en-IN" dirty="0" smtClean="0"/>
              <a:t>bootstrap</a:t>
            </a:r>
            <a:endParaRPr lang="en-IN" dirty="0"/>
          </a:p>
        </p:txBody>
      </p:sp>
      <p:sp>
        <p:nvSpPr>
          <p:cNvPr id="54" name="TextBox 53"/>
          <p:cNvSpPr txBox="1"/>
          <p:nvPr/>
        </p:nvSpPr>
        <p:spPr>
          <a:xfrm>
            <a:off x="7710251" y="3745468"/>
            <a:ext cx="916598" cy="369332"/>
          </a:xfrm>
          <a:prstGeom prst="rect">
            <a:avLst/>
          </a:prstGeom>
          <a:noFill/>
        </p:spPr>
        <p:txBody>
          <a:bodyPr wrap="none" rtlCol="0">
            <a:spAutoFit/>
          </a:bodyPr>
          <a:lstStyle/>
          <a:p>
            <a:r>
              <a:rPr lang="en-IN" dirty="0" smtClean="0"/>
              <a:t>template</a:t>
            </a:r>
            <a:endParaRPr lang="en-IN" dirty="0"/>
          </a:p>
        </p:txBody>
      </p:sp>
      <p:sp>
        <p:nvSpPr>
          <p:cNvPr id="55" name="TextBox 54"/>
          <p:cNvSpPr txBox="1"/>
          <p:nvPr/>
        </p:nvSpPr>
        <p:spPr>
          <a:xfrm>
            <a:off x="5791200" y="4278868"/>
            <a:ext cx="740267" cy="369332"/>
          </a:xfrm>
          <a:prstGeom prst="rect">
            <a:avLst/>
          </a:prstGeom>
          <a:noFill/>
        </p:spPr>
        <p:txBody>
          <a:bodyPr wrap="none" rtlCol="0">
            <a:spAutoFit/>
          </a:bodyPr>
          <a:lstStyle/>
          <a:p>
            <a:r>
              <a:rPr lang="en-IN" dirty="0" smtClean="0"/>
              <a:t>render</a:t>
            </a:r>
            <a:endParaRPr lang="en-IN" dirty="0"/>
          </a:p>
        </p:txBody>
      </p:sp>
      <p:sp>
        <p:nvSpPr>
          <p:cNvPr id="56" name="TextBox 55"/>
          <p:cNvSpPr txBox="1"/>
          <p:nvPr/>
        </p:nvSpPr>
        <p:spPr>
          <a:xfrm>
            <a:off x="5105400" y="3733800"/>
            <a:ext cx="750398" cy="369332"/>
          </a:xfrm>
          <a:prstGeom prst="rect">
            <a:avLst/>
          </a:prstGeom>
          <a:noFill/>
        </p:spPr>
        <p:txBody>
          <a:bodyPr wrap="none" rtlCol="0">
            <a:spAutoFit/>
          </a:bodyPr>
          <a:lstStyle/>
          <a:p>
            <a:r>
              <a:rPr lang="en-IN" dirty="0" smtClean="0"/>
              <a:t>display</a:t>
            </a:r>
            <a:endParaRPr lang="en-IN" dirty="0"/>
          </a:p>
        </p:txBody>
      </p:sp>
      <p:sp>
        <p:nvSpPr>
          <p:cNvPr id="57" name="TextBox 56"/>
          <p:cNvSpPr txBox="1"/>
          <p:nvPr/>
        </p:nvSpPr>
        <p:spPr>
          <a:xfrm>
            <a:off x="3581400" y="4267200"/>
            <a:ext cx="537327" cy="369332"/>
          </a:xfrm>
          <a:prstGeom prst="rect">
            <a:avLst/>
          </a:prstGeom>
          <a:noFill/>
        </p:spPr>
        <p:txBody>
          <a:bodyPr wrap="none" rtlCol="0">
            <a:spAutoFit/>
          </a:bodyPr>
          <a:lstStyle/>
          <a:p>
            <a:r>
              <a:rPr lang="en-IN" dirty="0" smtClean="0"/>
              <a:t>load</a:t>
            </a:r>
            <a:endParaRPr lang="en-IN" dirty="0"/>
          </a:p>
        </p:txBody>
      </p:sp>
    </p:spTree>
    <p:extLst>
      <p:ext uri="{BB962C8B-B14F-4D97-AF65-F5344CB8AC3E}">
        <p14:creationId xmlns:p14="http://schemas.microsoft.com/office/powerpoint/2010/main" val="2008405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a:xfrm>
            <a:off x="533506" y="838268"/>
            <a:ext cx="7315200" cy="868362"/>
          </a:xfrm>
        </p:spPr>
        <p:txBody>
          <a:bodyPr/>
          <a:lstStyle/>
          <a:p>
            <a:pPr eaLnBrk="1" fontAlgn="auto" hangingPunct="1">
              <a:spcAft>
                <a:spcPts val="0"/>
              </a:spcAft>
              <a:defRPr/>
            </a:pPr>
            <a:r>
              <a:rPr lang="en-US" altLang="en-US" sz="4000" dirty="0" smtClean="0">
                <a:solidFill>
                  <a:schemeClr val="tx1">
                    <a:lumMod val="85000"/>
                    <a:lumOff val="15000"/>
                  </a:schemeClr>
                </a:solidFill>
              </a:rPr>
              <a:t>Why node.js ?</a:t>
            </a:r>
          </a:p>
        </p:txBody>
      </p:sp>
      <p:sp>
        <p:nvSpPr>
          <p:cNvPr id="6147" name="Content Placeholder 2"/>
          <p:cNvSpPr>
            <a:spLocks noGrp="1"/>
          </p:cNvSpPr>
          <p:nvPr>
            <p:ph sz="quarter" idx="1"/>
          </p:nvPr>
        </p:nvSpPr>
        <p:spPr>
          <a:xfrm>
            <a:off x="914400" y="1905000"/>
            <a:ext cx="7772400" cy="4114800"/>
          </a:xfrm>
        </p:spPr>
        <p:txBody>
          <a:bodyPr>
            <a:normAutofit/>
          </a:bodyPr>
          <a:lstStyle/>
          <a:p>
            <a:pPr marL="0" indent="0" algn="ctr" eaLnBrk="1" fontAlgn="auto" hangingPunct="1">
              <a:spcAft>
                <a:spcPts val="0"/>
              </a:spcAft>
              <a:buFontTx/>
              <a:buNone/>
              <a:defRPr/>
            </a:pPr>
            <a:endParaRPr lang="en-IN" altLang="en-US" sz="4400" dirty="0" smtClean="0">
              <a:solidFill>
                <a:schemeClr val="tx1">
                  <a:lumMod val="95000"/>
                  <a:lumOff val="5000"/>
                </a:schemeClr>
              </a:solidFill>
              <a:latin typeface="Cambria" pitchFamily="18" charset="0"/>
              <a:cs typeface="Courier New" pitchFamily="49" charset="0"/>
            </a:endParaRPr>
          </a:p>
          <a:p>
            <a:pPr marL="0" indent="0" algn="ctr" eaLnBrk="1" fontAlgn="auto" hangingPunct="1">
              <a:spcAft>
                <a:spcPts val="0"/>
              </a:spcAft>
              <a:buFontTx/>
              <a:buNone/>
              <a:defRPr/>
            </a:pPr>
            <a:r>
              <a:rPr lang="en-IN" altLang="en-US" sz="4400" dirty="0" smtClean="0">
                <a:solidFill>
                  <a:schemeClr val="tx1">
                    <a:lumMod val="95000"/>
                    <a:lumOff val="5000"/>
                  </a:schemeClr>
                </a:solidFill>
                <a:latin typeface="Cambria" pitchFamily="18" charset="0"/>
                <a:cs typeface="Courier New" pitchFamily="49" charset="0"/>
              </a:rPr>
              <a:t>“Node's goal is to provide an easy way to build scalable Network programs”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Node.js</a:t>
            </a:r>
            <a:endParaRPr lang="en-IN" dirty="0"/>
          </a:p>
        </p:txBody>
      </p:sp>
      <p:sp>
        <p:nvSpPr>
          <p:cNvPr id="3" name="Content Placeholder 2"/>
          <p:cNvSpPr>
            <a:spLocks noGrp="1"/>
          </p:cNvSpPr>
          <p:nvPr>
            <p:ph idx="1"/>
          </p:nvPr>
        </p:nvSpPr>
        <p:spPr>
          <a:xfrm>
            <a:off x="457200" y="1600200"/>
            <a:ext cx="8229600" cy="4876800"/>
          </a:xfrm>
        </p:spPr>
        <p:txBody>
          <a:bodyPr>
            <a:normAutofit/>
          </a:bodyPr>
          <a:lstStyle/>
          <a:p>
            <a:pPr marL="514350" indent="-514350"/>
            <a:r>
              <a:rPr lang="en-IN" dirty="0" smtClean="0"/>
              <a:t>Earlier </a:t>
            </a:r>
          </a:p>
          <a:p>
            <a:pPr lvl="1"/>
            <a:r>
              <a:rPr lang="en-IN" dirty="0" smtClean="0"/>
              <a:t>Javascripts were run on browsers (runtime environment)</a:t>
            </a:r>
          </a:p>
          <a:p>
            <a:pPr lvl="1"/>
            <a:r>
              <a:rPr lang="en-IN" dirty="0" smtClean="0"/>
              <a:t>Limited Javascript libraries</a:t>
            </a:r>
          </a:p>
          <a:p>
            <a:pPr marL="514350" indent="-514350"/>
            <a:endParaRPr lang="en-IN" dirty="0" smtClean="0"/>
          </a:p>
          <a:p>
            <a:pPr marL="514350" indent="-514350"/>
            <a:r>
              <a:rPr lang="en-IN" dirty="0" smtClean="0"/>
              <a:t>Node.js </a:t>
            </a:r>
          </a:p>
          <a:p>
            <a:pPr lvl="1"/>
            <a:r>
              <a:rPr lang="en-IN" dirty="0" smtClean="0"/>
              <a:t>Runtime environment for Javascript</a:t>
            </a:r>
          </a:p>
          <a:p>
            <a:pPr lvl="1"/>
            <a:r>
              <a:rPr lang="en-IN" dirty="0" smtClean="0"/>
              <a:t>Benefits</a:t>
            </a:r>
          </a:p>
          <a:p>
            <a:pPr lvl="2"/>
            <a:r>
              <a:rPr lang="en-IN" dirty="0" smtClean="0"/>
              <a:t>Provides vast number of Javascript libraries</a:t>
            </a:r>
          </a:p>
          <a:p>
            <a:pPr lvl="2"/>
            <a:r>
              <a:rPr lang="en-IN" dirty="0" smtClean="0"/>
              <a:t>Server-side code can be written in Javascript</a:t>
            </a:r>
          </a:p>
          <a:p>
            <a:pPr lvl="2"/>
            <a:r>
              <a:rPr lang="en-IN" dirty="0" smtClean="0"/>
              <a:t>Frontend developers can use Javascript for Backend coding </a:t>
            </a:r>
          </a:p>
          <a:p>
            <a:pPr lvl="1"/>
            <a:endParaRPr lang="en-IN" dirty="0" smtClean="0"/>
          </a:p>
        </p:txBody>
      </p:sp>
    </p:spTree>
    <p:extLst>
      <p:ext uri="{BB962C8B-B14F-4D97-AF65-F5344CB8AC3E}">
        <p14:creationId xmlns:p14="http://schemas.microsoft.com/office/powerpoint/2010/main" val="1373250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IN" dirty="0" smtClean="0"/>
              <a:t>What is </a:t>
            </a:r>
            <a:r>
              <a:rPr lang="en-IN" dirty="0" err="1" smtClean="0"/>
              <a:t>NodeJS</a:t>
            </a:r>
            <a:r>
              <a:rPr lang="en-IN" dirty="0" smtClean="0"/>
              <a:t> ?</a:t>
            </a:r>
            <a:endParaRPr lang="en-IN" dirty="0"/>
          </a:p>
        </p:txBody>
      </p:sp>
      <p:sp>
        <p:nvSpPr>
          <p:cNvPr id="11266" name="Content Placeholder 1"/>
          <p:cNvSpPr>
            <a:spLocks noGrp="1"/>
          </p:cNvSpPr>
          <p:nvPr>
            <p:ph sz="quarter" idx="1"/>
          </p:nvPr>
        </p:nvSpPr>
        <p:spPr>
          <a:xfrm>
            <a:off x="457200" y="1371600"/>
            <a:ext cx="8229600" cy="4635500"/>
          </a:xfrm>
        </p:spPr>
        <p:txBody>
          <a:bodyPr/>
          <a:lstStyle/>
          <a:p>
            <a:r>
              <a:rPr lang="en-IN" sz="2400" dirty="0" err="1" smtClean="0"/>
              <a:t>NodeJS</a:t>
            </a:r>
            <a:r>
              <a:rPr lang="en-IN" sz="2400" dirty="0" smtClean="0"/>
              <a:t> is an open source , cross platform runtime environment for server side and networking application.</a:t>
            </a:r>
          </a:p>
          <a:p>
            <a:r>
              <a:rPr lang="en-IN" sz="2400" dirty="0" smtClean="0"/>
              <a:t>It is written in JavaScript and can run on Linux , Mac ,Windows , FreeBSD.</a:t>
            </a:r>
          </a:p>
          <a:p>
            <a:r>
              <a:rPr lang="en-IN" sz="2400" dirty="0" smtClean="0"/>
              <a:t>It provided an event driven architecture and a non blocking I/O that optimize and scalability. These technology uses for real time application.</a:t>
            </a:r>
          </a:p>
          <a:p>
            <a:r>
              <a:rPr lang="en-IN" sz="2400" dirty="0" smtClean="0"/>
              <a:t>It used Google JavaScript V8 Engine to Execute Code.</a:t>
            </a:r>
          </a:p>
          <a:p>
            <a:r>
              <a:rPr lang="en-IN" sz="2400" dirty="0" smtClean="0"/>
              <a:t>It is used by </a:t>
            </a:r>
            <a:r>
              <a:rPr lang="en-IN" sz="2400" dirty="0" err="1" smtClean="0"/>
              <a:t>Groupon</a:t>
            </a:r>
            <a:r>
              <a:rPr lang="en-IN" sz="2400" dirty="0" smtClean="0"/>
              <a:t>, SAP , LinkedIn ,</a:t>
            </a:r>
            <a:r>
              <a:rPr lang="en-IN" sz="2400" dirty="0" err="1" smtClean="0"/>
              <a:t>Microsoft,Yahoo</a:t>
            </a:r>
            <a:r>
              <a:rPr lang="en-IN" sz="2400" dirty="0" smtClean="0"/>
              <a:t> ,</a:t>
            </a:r>
            <a:r>
              <a:rPr lang="en-IN" sz="2400" dirty="0" err="1" smtClean="0"/>
              <a:t>Walmart</a:t>
            </a:r>
            <a:r>
              <a:rPr lang="en-IN" sz="2400" dirty="0" smtClean="0"/>
              <a:t> ,</a:t>
            </a:r>
            <a:r>
              <a:rPr lang="en-IN" sz="2400" dirty="0" err="1" smtClean="0"/>
              <a:t>Paypal</a:t>
            </a:r>
            <a:r>
              <a:rPr lang="en-IN" sz="2400" dirty="0" smtClean="0"/>
              <a:t>.</a:t>
            </a:r>
          </a:p>
          <a:p>
            <a:endParaRPr lang="en-IN" sz="2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304800"/>
            <a:ext cx="7924800" cy="868363"/>
          </a:xfrm>
        </p:spPr>
        <p:txBody>
          <a:bodyPr/>
          <a:lstStyle/>
          <a:p>
            <a:pPr eaLnBrk="1" fontAlgn="auto" hangingPunct="1">
              <a:spcAft>
                <a:spcPts val="0"/>
              </a:spcAft>
              <a:defRPr/>
            </a:pPr>
            <a:r>
              <a:rPr lang="en-US" smtClean="0"/>
              <a:t>What is unique about Node.js?</a:t>
            </a:r>
          </a:p>
        </p:txBody>
      </p:sp>
      <p:sp>
        <p:nvSpPr>
          <p:cNvPr id="14339" name="Content Placeholder 2"/>
          <p:cNvSpPr>
            <a:spLocks noGrp="1"/>
          </p:cNvSpPr>
          <p:nvPr>
            <p:ph sz="quarter" idx="1"/>
          </p:nvPr>
        </p:nvSpPr>
        <p:spPr>
          <a:xfrm>
            <a:off x="457200" y="1371600"/>
            <a:ext cx="8229600" cy="4754563"/>
          </a:xfrm>
        </p:spPr>
        <p:txBody>
          <a:bodyPr>
            <a:normAutofit/>
          </a:bodyPr>
          <a:lstStyle/>
          <a:p>
            <a:endParaRPr lang="en-US" sz="2400" dirty="0" smtClean="0"/>
          </a:p>
          <a:p>
            <a:r>
              <a:rPr lang="en-US" sz="2400" dirty="0" smtClean="0"/>
              <a:t>JavaScript used in client-side but node.js puts the JavaScript on server-side thus making communication between client and server will happen in same language</a:t>
            </a:r>
          </a:p>
          <a:p>
            <a:endParaRPr lang="en-US" sz="2400" dirty="0" smtClean="0"/>
          </a:p>
          <a:p>
            <a:r>
              <a:rPr lang="en-US" sz="2400" dirty="0" smtClean="0"/>
              <a:t>Servers are normally thread based but Node.JS is “Event” based. Node.JS serves each request in a Event loop that can able to handle simultaneous requests.</a:t>
            </a:r>
          </a:p>
          <a:p>
            <a:endParaRPr lang="en-US" sz="2400" dirty="0" smtClean="0"/>
          </a:p>
          <a:p>
            <a:r>
              <a:rPr lang="en-US" sz="2400" dirty="0" smtClean="0"/>
              <a:t>Node.JS programs are executed by V8 JavaScript engine the same used by Google chrome browser.</a:t>
            </a:r>
          </a:p>
          <a:p>
            <a:endParaRPr lang="en-US"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ChangeArrowheads="1"/>
          </p:cNvSpPr>
          <p:nvPr/>
        </p:nvSpPr>
        <p:spPr bwMode="auto">
          <a:xfrm>
            <a:off x="228600" y="2514600"/>
            <a:ext cx="8915400" cy="3200400"/>
          </a:xfrm>
          <a:prstGeom prst="rect">
            <a:avLst/>
          </a:prstGeom>
          <a:noFill/>
          <a:ln w="9525">
            <a:noFill/>
            <a:miter lim="800000"/>
            <a:headEnd/>
            <a:tailEnd/>
          </a:ln>
        </p:spPr>
        <p:txBody>
          <a:bodyPr/>
          <a:lstStyle/>
          <a:p>
            <a:pPr>
              <a:spcBef>
                <a:spcPct val="20000"/>
              </a:spcBef>
            </a:pPr>
            <a:r>
              <a:rPr lang="en-IN" altLang="en-US" sz="2800" dirty="0"/>
              <a:t>● Another Web framework</a:t>
            </a:r>
          </a:p>
          <a:p>
            <a:pPr>
              <a:spcBef>
                <a:spcPct val="20000"/>
              </a:spcBef>
            </a:pPr>
            <a:r>
              <a:rPr lang="en-IN" altLang="en-US" sz="2800" dirty="0"/>
              <a:t>● For beginner</a:t>
            </a:r>
          </a:p>
          <a:p>
            <a:pPr>
              <a:spcBef>
                <a:spcPct val="20000"/>
              </a:spcBef>
            </a:pPr>
            <a:r>
              <a:rPr lang="en-IN" altLang="en-US" sz="2800" dirty="0"/>
              <a:t>● Multi-thread</a:t>
            </a:r>
          </a:p>
          <a:p>
            <a:pPr>
              <a:spcBef>
                <a:spcPct val="20000"/>
              </a:spcBef>
            </a:pPr>
            <a:r>
              <a:rPr lang="en-IN" altLang="en-US" sz="2800" dirty="0"/>
              <a:t>    In Simple Node.js </a:t>
            </a:r>
          </a:p>
          <a:p>
            <a:pPr>
              <a:spcBef>
                <a:spcPct val="20000"/>
              </a:spcBef>
            </a:pPr>
            <a:r>
              <a:rPr lang="en-IN" sz="2800" dirty="0"/>
              <a:t>Node.js = Runtime Environment + JavaScript library. </a:t>
            </a:r>
            <a:endParaRPr lang="en-IN" altLang="en-US" sz="2800" dirty="0"/>
          </a:p>
          <a:p>
            <a:pPr>
              <a:spcBef>
                <a:spcPct val="20000"/>
              </a:spcBef>
            </a:pPr>
            <a:endParaRPr lang="en-US" altLang="en-US" sz="2800" dirty="0"/>
          </a:p>
        </p:txBody>
      </p:sp>
      <p:sp>
        <p:nvSpPr>
          <p:cNvPr id="10243" name="Rectangle 3"/>
          <p:cNvSpPr>
            <a:spLocks noGrp="1" noChangeArrowheads="1"/>
          </p:cNvSpPr>
          <p:nvPr>
            <p:ph type="title"/>
          </p:nvPr>
        </p:nvSpPr>
        <p:spPr>
          <a:xfrm>
            <a:off x="1828800" y="1447800"/>
            <a:ext cx="5848350" cy="868363"/>
          </a:xfrm>
        </p:spPr>
        <p:txBody>
          <a:bodyPr/>
          <a:lstStyle/>
          <a:p>
            <a:pPr eaLnBrk="1" fontAlgn="auto" hangingPunct="1">
              <a:spcAft>
                <a:spcPts val="0"/>
              </a:spcAft>
              <a:defRPr/>
            </a:pPr>
            <a:r>
              <a:rPr lang="en-US" altLang="en-US" sz="4000" dirty="0" smtClean="0">
                <a:solidFill>
                  <a:schemeClr val="tx1">
                    <a:lumMod val="95000"/>
                    <a:lumOff val="5000"/>
                  </a:schemeClr>
                </a:solidFill>
              </a:rPr>
              <a:t>Node.js is not……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23913" y="838200"/>
            <a:ext cx="7496175"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auto">
          <a:xfrm>
            <a:off x="533400" y="2133600"/>
            <a:ext cx="8001000" cy="4267200"/>
          </a:xfrm>
          <a:prstGeom prst="rect">
            <a:avLst/>
          </a:prstGeom>
          <a:noFill/>
          <a:ln w="9525">
            <a:noFill/>
            <a:miter lim="800000"/>
            <a:headEnd/>
            <a:tailEnd/>
          </a:ln>
        </p:spPr>
        <p:txBody>
          <a:bodyPr/>
          <a:lstStyle/>
          <a:p>
            <a:pPr>
              <a:spcBef>
                <a:spcPct val="20000"/>
              </a:spcBef>
            </a:pPr>
            <a:r>
              <a:rPr lang="en-US" altLang="en-US" sz="2800" dirty="0"/>
              <a:t>● Non Blocking I/O</a:t>
            </a:r>
          </a:p>
          <a:p>
            <a:pPr>
              <a:spcBef>
                <a:spcPct val="20000"/>
              </a:spcBef>
            </a:pPr>
            <a:r>
              <a:rPr lang="en-US" altLang="en-US" sz="2800" dirty="0"/>
              <a:t>● V8 </a:t>
            </a:r>
            <a:r>
              <a:rPr lang="en-US" altLang="en-US" sz="2800" dirty="0" smtClean="0"/>
              <a:t>JavaScript </a:t>
            </a:r>
            <a:r>
              <a:rPr lang="en-US" altLang="en-US" sz="2800" dirty="0"/>
              <a:t>Engine</a:t>
            </a:r>
          </a:p>
          <a:p>
            <a:pPr>
              <a:spcBef>
                <a:spcPct val="20000"/>
              </a:spcBef>
            </a:pPr>
            <a:r>
              <a:rPr lang="en-US" altLang="en-US" sz="2800" dirty="0"/>
              <a:t>● Single Thread with Event Loop</a:t>
            </a:r>
          </a:p>
          <a:p>
            <a:pPr>
              <a:spcBef>
                <a:spcPct val="20000"/>
              </a:spcBef>
            </a:pPr>
            <a:r>
              <a:rPr lang="en-US" altLang="en-US" sz="2800" dirty="0"/>
              <a:t>● 40,025 modules</a:t>
            </a:r>
          </a:p>
          <a:p>
            <a:pPr>
              <a:spcBef>
                <a:spcPct val="20000"/>
              </a:spcBef>
            </a:pPr>
            <a:r>
              <a:rPr lang="en-US" altLang="en-US" sz="2800" dirty="0"/>
              <a:t>● Windows, Linux, Mac</a:t>
            </a:r>
          </a:p>
          <a:p>
            <a:pPr>
              <a:spcBef>
                <a:spcPct val="20000"/>
              </a:spcBef>
            </a:pPr>
            <a:r>
              <a:rPr lang="en-US" altLang="en-US" sz="2800" dirty="0"/>
              <a:t>● 1 Language for Frontend and Backend</a:t>
            </a:r>
          </a:p>
          <a:p>
            <a:pPr>
              <a:spcBef>
                <a:spcPct val="20000"/>
              </a:spcBef>
            </a:pPr>
            <a:r>
              <a:rPr lang="en-US" altLang="en-US" sz="2800" dirty="0"/>
              <a:t>● Active community</a:t>
            </a:r>
          </a:p>
        </p:txBody>
      </p:sp>
      <p:sp>
        <p:nvSpPr>
          <p:cNvPr id="30723" name="Rectangle 3"/>
          <p:cNvSpPr txBox="1">
            <a:spLocks noChangeArrowheads="1"/>
          </p:cNvSpPr>
          <p:nvPr/>
        </p:nvSpPr>
        <p:spPr bwMode="auto">
          <a:xfrm>
            <a:off x="1143000" y="990600"/>
            <a:ext cx="5970588" cy="868363"/>
          </a:xfrm>
          <a:prstGeom prst="rect">
            <a:avLst/>
          </a:prstGeom>
          <a:noFill/>
          <a:ln w="9525">
            <a:noFill/>
            <a:miter lim="800000"/>
            <a:headEnd/>
            <a:tailEnd/>
          </a:ln>
        </p:spPr>
        <p:txBody>
          <a:bodyPr anchor="ctr"/>
          <a:lstStyle/>
          <a:p>
            <a:r>
              <a:rPr lang="en-US" altLang="en-US" sz="4000" b="1" dirty="0">
                <a:solidFill>
                  <a:schemeClr val="tx1">
                    <a:lumMod val="95000"/>
                    <a:lumOff val="5000"/>
                  </a:schemeClr>
                </a:solidFill>
              </a:rPr>
              <a:t>Why node.js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0" y="857250"/>
            <a:ext cx="7315200" cy="868363"/>
          </a:xfrm>
        </p:spPr>
        <p:txBody>
          <a:bodyPr/>
          <a:lstStyle/>
          <a:p>
            <a:pPr eaLnBrk="1" fontAlgn="auto" hangingPunct="1">
              <a:spcAft>
                <a:spcPts val="0"/>
              </a:spcAft>
              <a:defRPr/>
            </a:pPr>
            <a:r>
              <a:rPr lang="en-US" altLang="en-US" sz="4000" dirty="0" smtClean="0">
                <a:solidFill>
                  <a:schemeClr val="tx1">
                    <a:lumMod val="95000"/>
                    <a:lumOff val="5000"/>
                  </a:schemeClr>
                </a:solidFill>
              </a:rPr>
              <a:t>Why </a:t>
            </a:r>
            <a:r>
              <a:rPr lang="en-US" altLang="en-US" dirty="0" smtClean="0">
                <a:solidFill>
                  <a:schemeClr val="tx1">
                    <a:lumMod val="95000"/>
                    <a:lumOff val="5000"/>
                  </a:schemeClr>
                </a:solidFill>
              </a:rPr>
              <a:t>J</a:t>
            </a:r>
            <a:r>
              <a:rPr lang="en-US" altLang="en-US" sz="4000" dirty="0" smtClean="0">
                <a:solidFill>
                  <a:schemeClr val="tx1">
                    <a:lumMod val="95000"/>
                    <a:lumOff val="5000"/>
                  </a:schemeClr>
                </a:solidFill>
              </a:rPr>
              <a:t>avaScript ?!!!</a:t>
            </a:r>
          </a:p>
        </p:txBody>
      </p:sp>
      <p:sp>
        <p:nvSpPr>
          <p:cNvPr id="18434" name="Rectangle 2"/>
          <p:cNvSpPr>
            <a:spLocks noGrp="1" noChangeArrowheads="1"/>
          </p:cNvSpPr>
          <p:nvPr>
            <p:ph sz="quarter" idx="1"/>
          </p:nvPr>
        </p:nvSpPr>
        <p:spPr>
          <a:xfrm>
            <a:off x="609600" y="1905000"/>
            <a:ext cx="8509000" cy="4267200"/>
          </a:xfrm>
        </p:spPr>
        <p:txBody>
          <a:bodyPr>
            <a:normAutofit lnSpcReduction="10000"/>
          </a:bodyPr>
          <a:lstStyle/>
          <a:p>
            <a:pPr marL="365760" indent="-256032" eaLnBrk="1" fontAlgn="auto" hangingPunct="1">
              <a:spcAft>
                <a:spcPts val="0"/>
              </a:spcAft>
              <a:buFont typeface="Wingdings 3"/>
              <a:buChar char=""/>
              <a:defRPr/>
            </a:pPr>
            <a:r>
              <a:rPr lang="en-IN" altLang="en-US" sz="2800" dirty="0" smtClean="0"/>
              <a:t>Friendly </a:t>
            </a:r>
            <a:r>
              <a:rPr lang="en-IN" altLang="en-US" sz="2800" dirty="0" err="1" smtClean="0"/>
              <a:t>Callbacks</a:t>
            </a:r>
            <a:endParaRPr lang="en-IN" altLang="en-US" sz="2800" dirty="0" smtClean="0"/>
          </a:p>
          <a:p>
            <a:pPr marL="365760" indent="-256032" eaLnBrk="1" fontAlgn="auto" hangingPunct="1">
              <a:spcAft>
                <a:spcPts val="0"/>
              </a:spcAft>
              <a:buFont typeface="Wingdings 3"/>
              <a:buChar char=""/>
              <a:defRPr/>
            </a:pPr>
            <a:r>
              <a:rPr lang="en-IN" altLang="en-US" sz="2800" dirty="0" smtClean="0"/>
              <a:t>Ubiquitous</a:t>
            </a:r>
          </a:p>
          <a:p>
            <a:pPr marL="365760" indent="-256032" eaLnBrk="1" fontAlgn="auto" hangingPunct="1">
              <a:spcAft>
                <a:spcPts val="0"/>
              </a:spcAft>
              <a:buFont typeface="Wingdings 3"/>
              <a:buChar char=""/>
              <a:defRPr/>
            </a:pPr>
            <a:r>
              <a:rPr lang="en-IN" altLang="en-US" sz="2800" dirty="0" smtClean="0"/>
              <a:t>No I/o Primitives</a:t>
            </a:r>
          </a:p>
          <a:p>
            <a:pPr marL="365760" indent="-256032" eaLnBrk="1" fontAlgn="auto" hangingPunct="1">
              <a:spcAft>
                <a:spcPts val="0"/>
              </a:spcAft>
              <a:buFont typeface="Wingdings 3"/>
              <a:buChar char=""/>
              <a:defRPr/>
            </a:pPr>
            <a:r>
              <a:rPr lang="en-IN" altLang="en-US" sz="2800" dirty="0" smtClean="0"/>
              <a:t>One language to RULE them all </a:t>
            </a:r>
            <a:r>
              <a:rPr lang="en-IN" altLang="en-US" sz="1600" dirty="0" smtClean="0"/>
              <a:t> </a:t>
            </a:r>
            <a:endParaRPr lang="en-IN" altLang="en-US" sz="2800" dirty="0" smtClean="0"/>
          </a:p>
          <a:p>
            <a:pPr marL="365760" indent="-256032" eaLnBrk="1" fontAlgn="auto" hangingPunct="1">
              <a:spcAft>
                <a:spcPts val="0"/>
              </a:spcAft>
              <a:buFontTx/>
              <a:buNone/>
              <a:defRPr/>
            </a:pPr>
            <a:r>
              <a:rPr lang="en-US" altLang="en-US" dirty="0" smtClean="0"/>
              <a:t>JavaScript is well known for client-side scripts running inside the browser</a:t>
            </a:r>
          </a:p>
          <a:p>
            <a:pPr marL="365760" indent="-256032" eaLnBrk="1" fontAlgn="auto" hangingPunct="1">
              <a:spcAft>
                <a:spcPts val="0"/>
              </a:spcAft>
              <a:buFontTx/>
              <a:buNone/>
              <a:defRPr/>
            </a:pPr>
            <a:r>
              <a:rPr lang="en-US" altLang="en-US" dirty="0" smtClean="0"/>
              <a:t>node.js is JavaScript running on the server-side</a:t>
            </a:r>
          </a:p>
          <a:p>
            <a:pPr marL="365760" indent="-256032" eaLnBrk="1" fontAlgn="auto" hangingPunct="1">
              <a:spcAft>
                <a:spcPts val="0"/>
              </a:spcAft>
              <a:buFontTx/>
              <a:buNone/>
              <a:defRPr/>
            </a:pPr>
            <a:r>
              <a:rPr lang="en-US" altLang="en-US" dirty="0" smtClean="0"/>
              <a:t>SSJS -&gt; Server-Side JavaScript</a:t>
            </a:r>
          </a:p>
          <a:p>
            <a:pPr marL="212725" lvl="1" indent="0" eaLnBrk="1" fontAlgn="auto" hangingPunct="1">
              <a:spcBef>
                <a:spcPts val="324"/>
              </a:spcBef>
              <a:spcAft>
                <a:spcPts val="0"/>
              </a:spcAft>
              <a:buFontTx/>
              <a:buNone/>
              <a:defRPr/>
            </a:pPr>
            <a:r>
              <a:rPr lang="en-US" altLang="en-US" dirty="0" smtClean="0"/>
              <a:t>Use a language you know</a:t>
            </a:r>
          </a:p>
          <a:p>
            <a:pPr marL="212725" lvl="1" indent="0" eaLnBrk="1" fontAlgn="auto" hangingPunct="1">
              <a:spcBef>
                <a:spcPts val="324"/>
              </a:spcBef>
              <a:spcAft>
                <a:spcPts val="0"/>
              </a:spcAft>
              <a:buFontTx/>
              <a:buNone/>
              <a:defRPr/>
            </a:pPr>
            <a:r>
              <a:rPr lang="en-US" altLang="en-US" dirty="0" smtClean="0"/>
              <a:t>Use the same language for client side and server side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NPM </a:t>
            </a:r>
            <a:endParaRPr lang="en-IN" dirty="0"/>
          </a:p>
        </p:txBody>
      </p:sp>
      <p:sp>
        <p:nvSpPr>
          <p:cNvPr id="3" name="Content Placeholder 2"/>
          <p:cNvSpPr>
            <a:spLocks noGrp="1"/>
          </p:cNvSpPr>
          <p:nvPr>
            <p:ph idx="1"/>
          </p:nvPr>
        </p:nvSpPr>
        <p:spPr>
          <a:xfrm>
            <a:off x="457200" y="1600200"/>
            <a:ext cx="8229600" cy="4876800"/>
          </a:xfrm>
        </p:spPr>
        <p:txBody>
          <a:bodyPr>
            <a:normAutofit/>
          </a:bodyPr>
          <a:lstStyle/>
          <a:p>
            <a:pPr>
              <a:buFont typeface="Wingdings" pitchFamily="2" charset="2"/>
              <a:buChar char="§"/>
            </a:pPr>
            <a:r>
              <a:rPr lang="en-IN" dirty="0" smtClean="0"/>
              <a:t>Node Package Manager</a:t>
            </a:r>
          </a:p>
          <a:p>
            <a:pPr lvl="1"/>
            <a:r>
              <a:rPr lang="en-IN" dirty="0" smtClean="0"/>
              <a:t>A standard package manager for Node.js</a:t>
            </a:r>
          </a:p>
          <a:p>
            <a:pPr>
              <a:buFont typeface="Wingdings" pitchFamily="2" charset="2"/>
              <a:buChar char="§"/>
            </a:pPr>
            <a:endParaRPr lang="en-IN" dirty="0" smtClean="0"/>
          </a:p>
          <a:p>
            <a:pPr>
              <a:buFont typeface="Wingdings" pitchFamily="2" charset="2"/>
              <a:buChar char="§"/>
            </a:pPr>
            <a:r>
              <a:rPr lang="en-IN" dirty="0" smtClean="0"/>
              <a:t>Downloads &amp; Manages dependencies of Node.js packages</a:t>
            </a:r>
          </a:p>
          <a:p>
            <a:pPr lvl="1"/>
            <a:r>
              <a:rPr lang="en-IN" dirty="0" smtClean="0"/>
              <a:t>You can use some options in npm like:</a:t>
            </a:r>
          </a:p>
          <a:p>
            <a:pPr lvl="2"/>
            <a:r>
              <a:rPr lang="en-IN" i="1" dirty="0" smtClean="0"/>
              <a:t>npm install</a:t>
            </a:r>
          </a:p>
          <a:p>
            <a:pPr lvl="2"/>
            <a:r>
              <a:rPr lang="en-IN" i="1" dirty="0" smtClean="0"/>
              <a:t>npm install &lt;package-name&gt;</a:t>
            </a:r>
          </a:p>
          <a:p>
            <a:pPr lvl="2"/>
            <a:r>
              <a:rPr lang="en-IN" i="1" dirty="0" smtClean="0"/>
              <a:t>npm update</a:t>
            </a:r>
          </a:p>
          <a:p>
            <a:pPr lvl="2"/>
            <a:r>
              <a:rPr lang="en-IN" i="1" dirty="0" smtClean="0"/>
              <a:t>npm run</a:t>
            </a:r>
          </a:p>
          <a:p>
            <a:pPr lvl="2"/>
            <a:r>
              <a:rPr lang="en-IN" i="1" dirty="0" smtClean="0"/>
              <a:t>npm uninstall</a:t>
            </a:r>
          </a:p>
          <a:p>
            <a:endParaRPr lang="en-IN" dirty="0"/>
          </a:p>
        </p:txBody>
      </p:sp>
    </p:spTree>
    <p:extLst>
      <p:ext uri="{BB962C8B-B14F-4D97-AF65-F5344CB8AC3E}">
        <p14:creationId xmlns:p14="http://schemas.microsoft.com/office/powerpoint/2010/main" val="1719433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ES6</a:t>
            </a:r>
            <a:endParaRPr lang="en-IN" dirty="0"/>
          </a:p>
        </p:txBody>
      </p:sp>
      <p:sp>
        <p:nvSpPr>
          <p:cNvPr id="3" name="Content Placeholder 2"/>
          <p:cNvSpPr>
            <a:spLocks noGrp="1"/>
          </p:cNvSpPr>
          <p:nvPr>
            <p:ph sz="quarter" idx="1"/>
          </p:nvPr>
        </p:nvSpPr>
        <p:spPr/>
        <p:txBody>
          <a:bodyPr>
            <a:normAutofit/>
          </a:bodyPr>
          <a:lstStyle/>
          <a:p>
            <a:r>
              <a:rPr lang="en-IN" dirty="0" smtClean="0"/>
              <a:t>JavaScript is ES6 or ES 2015 as well as ES7 or ES2016, ES means ECMAScript which is a standard for scripting language ECMA means European Computer Manufacturer's Association.</a:t>
            </a:r>
          </a:p>
          <a:p>
            <a:r>
              <a:rPr lang="en-IN" dirty="0" smtClean="0"/>
              <a:t>The ES6 or ES6 script can’t understand by browser. </a:t>
            </a:r>
          </a:p>
          <a:p>
            <a:r>
              <a:rPr lang="en-IN" dirty="0" smtClean="0"/>
              <a:t>So it required </a:t>
            </a:r>
            <a:r>
              <a:rPr lang="en-IN" dirty="0" err="1" smtClean="0"/>
              <a:t>transpiler</a:t>
            </a:r>
            <a:r>
              <a:rPr lang="en-IN" dirty="0" smtClean="0"/>
              <a:t>, which help to convert ES6 or ES7 to ES5(JavaScript). </a:t>
            </a:r>
          </a:p>
          <a:p>
            <a:pPr lvl="1"/>
            <a:r>
              <a:rPr lang="en-IN" dirty="0" smtClean="0"/>
              <a:t>TypeScript </a:t>
            </a:r>
            <a:r>
              <a:rPr lang="en-IN" dirty="0" err="1" smtClean="0"/>
              <a:t>transpiler</a:t>
            </a:r>
            <a:endParaRPr lang="en-IN" dirty="0" smtClean="0"/>
          </a:p>
          <a:p>
            <a:pPr lvl="1"/>
            <a:r>
              <a:rPr lang="en-IN" dirty="0" smtClean="0"/>
              <a:t>Babel </a:t>
            </a:r>
            <a:r>
              <a:rPr lang="en-IN" dirty="0" err="1" smtClean="0"/>
              <a:t>transpiler</a:t>
            </a:r>
            <a:r>
              <a:rPr lang="en-IN" dirty="0" smtClean="0"/>
              <a:t> </a:t>
            </a:r>
          </a:p>
          <a:p>
            <a:pPr lvl="1"/>
            <a:r>
              <a:rPr lang="en-IN" dirty="0" err="1" smtClean="0"/>
              <a:t>Traceur</a:t>
            </a:r>
            <a:r>
              <a:rPr lang="en-IN" dirty="0" smtClean="0"/>
              <a:t> </a:t>
            </a:r>
            <a:r>
              <a:rPr lang="en-IN" dirty="0" err="1" smtClean="0"/>
              <a:t>transpiler</a:t>
            </a:r>
            <a:r>
              <a:rPr lang="en-IN" dirty="0" smtClean="0"/>
              <a:t> </a:t>
            </a:r>
          </a:p>
          <a:p>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TypeScript</a:t>
            </a:r>
            <a:endParaRPr lang="en-IN" dirty="0"/>
          </a:p>
        </p:txBody>
      </p:sp>
      <p:sp>
        <p:nvSpPr>
          <p:cNvPr id="3" name="Content Placeholder 2"/>
          <p:cNvSpPr>
            <a:spLocks noGrp="1"/>
          </p:cNvSpPr>
          <p:nvPr>
            <p:ph sz="quarter" idx="1"/>
          </p:nvPr>
        </p:nvSpPr>
        <p:spPr/>
        <p:txBody>
          <a:bodyPr>
            <a:normAutofit/>
          </a:bodyPr>
          <a:lstStyle/>
          <a:p>
            <a:r>
              <a:rPr lang="en-IN" i="1" dirty="0" smtClean="0"/>
              <a:t>TypeScript</a:t>
            </a:r>
            <a:r>
              <a:rPr lang="en-IN" dirty="0" smtClean="0"/>
              <a:t> is a free and open source programming language developed and maintained by Microsoft. </a:t>
            </a:r>
          </a:p>
          <a:p>
            <a:r>
              <a:rPr lang="en-IN" dirty="0" smtClean="0"/>
              <a:t>It is a strict superset of JavaScript, and adds optional static typing and class-based object-oriented programming to the language.</a:t>
            </a:r>
          </a:p>
          <a:p>
            <a:r>
              <a:rPr lang="en-IN" dirty="0" smtClean="0"/>
              <a:t>It is designed for development of large applications and </a:t>
            </a:r>
            <a:r>
              <a:rPr lang="en-IN" dirty="0" err="1" smtClean="0"/>
              <a:t>transpiler</a:t>
            </a:r>
            <a:r>
              <a:rPr lang="en-IN" dirty="0" smtClean="0"/>
              <a:t> to JavaScript. As TypeScript is a superset of JavaScript, any existing JavaScript programs are also valid TypeScript programs.</a:t>
            </a:r>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the TypeScript</a:t>
            </a:r>
            <a:endParaRPr lang="en-IN" dirty="0"/>
          </a:p>
        </p:txBody>
      </p:sp>
      <p:sp>
        <p:nvSpPr>
          <p:cNvPr id="3" name="Content Placeholder 2"/>
          <p:cNvSpPr>
            <a:spLocks noGrp="1"/>
          </p:cNvSpPr>
          <p:nvPr>
            <p:ph sz="quarter" idx="1"/>
          </p:nvPr>
        </p:nvSpPr>
        <p:spPr/>
        <p:txBody>
          <a:bodyPr>
            <a:normAutofit/>
          </a:bodyPr>
          <a:lstStyle/>
          <a:p>
            <a:r>
              <a:rPr lang="en-IN" dirty="0" smtClean="0"/>
              <a:t>Data Types Supported</a:t>
            </a:r>
          </a:p>
          <a:p>
            <a:r>
              <a:rPr lang="en-IN" dirty="0" smtClean="0"/>
              <a:t>ES6 function</a:t>
            </a:r>
          </a:p>
          <a:p>
            <a:r>
              <a:rPr lang="en-IN" dirty="0" smtClean="0"/>
              <a:t>Classes</a:t>
            </a:r>
          </a:p>
          <a:p>
            <a:r>
              <a:rPr lang="en-IN" dirty="0" smtClean="0"/>
              <a:t>Inheritance </a:t>
            </a:r>
          </a:p>
          <a:p>
            <a:r>
              <a:rPr lang="en-IN" dirty="0" smtClean="0"/>
              <a:t>Interface</a:t>
            </a:r>
          </a:p>
          <a:p>
            <a:r>
              <a:rPr lang="en-IN" dirty="0" smtClean="0"/>
              <a:t>Modules</a:t>
            </a:r>
          </a:p>
          <a:p>
            <a:r>
              <a:rPr lang="en-IN" dirty="0" smtClean="0"/>
              <a:t>Source File Dependencies</a:t>
            </a:r>
          </a:p>
          <a:p>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declaration </a:t>
            </a:r>
            <a:endParaRPr lang="en-IN" dirty="0"/>
          </a:p>
        </p:txBody>
      </p:sp>
      <p:sp>
        <p:nvSpPr>
          <p:cNvPr id="3" name="Content Placeholder 2"/>
          <p:cNvSpPr>
            <a:spLocks noGrp="1"/>
          </p:cNvSpPr>
          <p:nvPr>
            <p:ph sz="quarter" idx="1"/>
          </p:nvPr>
        </p:nvSpPr>
        <p:spPr/>
        <p:txBody>
          <a:bodyPr/>
          <a:lstStyle/>
          <a:p>
            <a:r>
              <a:rPr lang="en-IN" dirty="0" smtClean="0"/>
              <a:t>In ES6, we can use </a:t>
            </a:r>
            <a:r>
              <a:rPr lang="en-IN" dirty="0" err="1" smtClean="0"/>
              <a:t>var</a:t>
            </a:r>
            <a:r>
              <a:rPr lang="en-IN" dirty="0" smtClean="0"/>
              <a:t>, let and const keyword to declare the variable. </a:t>
            </a:r>
          </a:p>
          <a:p>
            <a:r>
              <a:rPr lang="en-IN" dirty="0" err="1" smtClean="0"/>
              <a:t>var</a:t>
            </a:r>
            <a:r>
              <a:rPr lang="en-IN" dirty="0" smtClean="0"/>
              <a:t> keyword is used to declare the function scoped variable. </a:t>
            </a:r>
          </a:p>
          <a:p>
            <a:r>
              <a:rPr lang="en-IN" dirty="0" smtClean="0"/>
              <a:t>let keyword is used to declare the block scoped variable. </a:t>
            </a:r>
          </a:p>
          <a:p>
            <a:r>
              <a:rPr lang="en-IN" dirty="0" smtClean="0"/>
              <a:t>const keyword is used to declare the constant value. </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 </a:t>
            </a:r>
            <a:endParaRPr lang="en-IN" dirty="0"/>
          </a:p>
        </p:txBody>
      </p:sp>
      <p:sp>
        <p:nvSpPr>
          <p:cNvPr id="3" name="Content Placeholder 2"/>
          <p:cNvSpPr>
            <a:spLocks noGrp="1"/>
          </p:cNvSpPr>
          <p:nvPr>
            <p:ph sz="quarter" idx="1"/>
          </p:nvPr>
        </p:nvSpPr>
        <p:spPr/>
        <p:txBody>
          <a:bodyPr>
            <a:normAutofit/>
          </a:bodyPr>
          <a:lstStyle/>
          <a:p>
            <a:r>
              <a:rPr lang="en-IN" dirty="0" smtClean="0"/>
              <a:t>Any</a:t>
            </a:r>
          </a:p>
          <a:p>
            <a:r>
              <a:rPr lang="en-IN" dirty="0" smtClean="0"/>
              <a:t>Primitive</a:t>
            </a:r>
          </a:p>
          <a:p>
            <a:pPr lvl="1"/>
            <a:r>
              <a:rPr lang="en-IN" dirty="0" smtClean="0"/>
              <a:t>number</a:t>
            </a:r>
          </a:p>
          <a:p>
            <a:pPr lvl="1"/>
            <a:r>
              <a:rPr lang="en-IN" dirty="0" smtClean="0"/>
              <a:t>boolean</a:t>
            </a:r>
          </a:p>
          <a:p>
            <a:pPr lvl="1"/>
            <a:r>
              <a:rPr lang="en-IN" dirty="0" smtClean="0"/>
              <a:t>string</a:t>
            </a:r>
          </a:p>
          <a:p>
            <a:pPr lvl="1"/>
            <a:r>
              <a:rPr lang="en-IN" dirty="0" smtClean="0"/>
              <a:t>void</a:t>
            </a:r>
          </a:p>
          <a:p>
            <a:pPr lvl="1"/>
            <a:r>
              <a:rPr lang="en-IN" dirty="0" smtClean="0"/>
              <a:t>null</a:t>
            </a:r>
          </a:p>
          <a:p>
            <a:pPr lvl="1"/>
            <a:r>
              <a:rPr lang="en-IN" dirty="0" smtClean="0"/>
              <a:t>undefined - Same as JS</a:t>
            </a:r>
          </a:p>
          <a:p>
            <a:r>
              <a:rPr lang="en-IN" dirty="0" smtClean="0"/>
              <a:t> Array</a:t>
            </a:r>
          </a:p>
          <a:p>
            <a:r>
              <a:rPr lang="en-IN" dirty="0" smtClean="0"/>
              <a:t> </a:t>
            </a:r>
            <a:r>
              <a:rPr lang="en-IN" dirty="0" err="1" smtClean="0"/>
              <a:t>Enum</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TypeScript functions </a:t>
            </a:r>
            <a:endParaRPr lang="en-IN" dirty="0"/>
          </a:p>
        </p:txBody>
      </p:sp>
      <p:sp>
        <p:nvSpPr>
          <p:cNvPr id="3" name="Content Placeholder 2"/>
          <p:cNvSpPr>
            <a:spLocks noGrp="1"/>
          </p:cNvSpPr>
          <p:nvPr>
            <p:ph sz="quarter" idx="1"/>
          </p:nvPr>
        </p:nvSpPr>
        <p:spPr/>
        <p:txBody>
          <a:bodyPr>
            <a:normAutofit/>
          </a:bodyPr>
          <a:lstStyle/>
          <a:p>
            <a:r>
              <a:rPr lang="en-IN" dirty="0" smtClean="0"/>
              <a:t>Normal function </a:t>
            </a:r>
          </a:p>
          <a:p>
            <a:r>
              <a:rPr lang="en-IN" dirty="0" smtClean="0"/>
              <a:t>Function with parameter </a:t>
            </a:r>
          </a:p>
          <a:p>
            <a:r>
              <a:rPr lang="en-IN" dirty="0" smtClean="0"/>
              <a:t>Function with parameter variable with </a:t>
            </a:r>
            <a:r>
              <a:rPr lang="en-IN" dirty="0" err="1" smtClean="0"/>
              <a:t>datatype</a:t>
            </a:r>
            <a:endParaRPr lang="en-IN" dirty="0" smtClean="0"/>
          </a:p>
          <a:p>
            <a:r>
              <a:rPr lang="en-IN" dirty="0" smtClean="0"/>
              <a:t>Function with return types. </a:t>
            </a:r>
          </a:p>
          <a:p>
            <a:r>
              <a:rPr lang="en-IN" dirty="0" smtClean="0"/>
              <a:t>Function with required parameter </a:t>
            </a:r>
          </a:p>
          <a:p>
            <a:r>
              <a:rPr lang="en-IN" dirty="0" smtClean="0"/>
              <a:t>Function with default parameters </a:t>
            </a:r>
          </a:p>
          <a:p>
            <a:r>
              <a:rPr lang="en-IN" dirty="0" smtClean="0"/>
              <a:t>Function with optional parameters </a:t>
            </a:r>
          </a:p>
          <a:p>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dirty="0" smtClean="0"/>
              <a:t>Rest parameter </a:t>
            </a:r>
          </a:p>
          <a:p>
            <a:r>
              <a:rPr lang="en-IN" dirty="0" smtClean="0"/>
              <a:t>Spread parameter </a:t>
            </a:r>
          </a:p>
          <a:p>
            <a:r>
              <a:rPr lang="en-IN" dirty="0" smtClean="0"/>
              <a:t>Arrow function (lambda expression) </a:t>
            </a:r>
          </a:p>
          <a:p>
            <a:r>
              <a:rPr lang="en-IN" dirty="0" smtClean="0"/>
              <a:t>Function return more than one value </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Framework</a:t>
            </a:r>
            <a:endParaRPr lang="en-IN" dirty="0"/>
          </a:p>
        </p:txBody>
      </p:sp>
      <p:sp>
        <p:nvSpPr>
          <p:cNvPr id="3" name="Content Placeholder 2"/>
          <p:cNvSpPr>
            <a:spLocks noGrp="1"/>
          </p:cNvSpPr>
          <p:nvPr>
            <p:ph idx="1"/>
          </p:nvPr>
        </p:nvSpPr>
        <p:spPr>
          <a:xfrm>
            <a:off x="457200" y="1600200"/>
            <a:ext cx="8229600" cy="4953000"/>
          </a:xfrm>
        </p:spPr>
        <p:txBody>
          <a:bodyPr>
            <a:normAutofit/>
          </a:bodyPr>
          <a:lstStyle/>
          <a:p>
            <a:r>
              <a:rPr lang="en-IN" dirty="0" smtClean="0"/>
              <a:t>Angular Framework </a:t>
            </a:r>
          </a:p>
          <a:p>
            <a:pPr lvl="1"/>
            <a:r>
              <a:rPr lang="en-IN" dirty="0" smtClean="0"/>
              <a:t>Write Client applications using HTML and Typescript</a:t>
            </a:r>
          </a:p>
          <a:p>
            <a:pPr lvl="1"/>
            <a:r>
              <a:rPr lang="en-IN" dirty="0" smtClean="0"/>
              <a:t>Web, Mobile, Desktop and Native applications. </a:t>
            </a:r>
          </a:p>
          <a:p>
            <a:pPr lvl="1"/>
            <a:r>
              <a:rPr lang="en-IN" dirty="0" smtClean="0"/>
              <a:t>Used to develop SPA</a:t>
            </a:r>
          </a:p>
          <a:p>
            <a:endParaRPr lang="en-IN" dirty="0" smtClean="0"/>
          </a:p>
          <a:p>
            <a:r>
              <a:rPr lang="en-IN" dirty="0" smtClean="0"/>
              <a:t>Language used</a:t>
            </a:r>
          </a:p>
          <a:p>
            <a:pPr lvl="1"/>
            <a:r>
              <a:rPr lang="en-IN" dirty="0" smtClean="0"/>
              <a:t>HTML</a:t>
            </a:r>
          </a:p>
          <a:p>
            <a:pPr lvl="1"/>
            <a:r>
              <a:rPr lang="en-IN" dirty="0" smtClean="0"/>
              <a:t>CSS</a:t>
            </a:r>
          </a:p>
          <a:p>
            <a:pPr lvl="1"/>
            <a:r>
              <a:rPr lang="en-IN" dirty="0" smtClean="0"/>
              <a:t>Typescript (It is a super script of the JavaScript)</a:t>
            </a:r>
          </a:p>
          <a:p>
            <a:pPr>
              <a:buNone/>
            </a:pPr>
            <a:endParaRPr lang="en-IN" dirty="0"/>
          </a:p>
        </p:txBody>
      </p:sp>
    </p:spTree>
    <p:extLst>
      <p:ext uri="{BB962C8B-B14F-4D97-AF65-F5344CB8AC3E}">
        <p14:creationId xmlns:p14="http://schemas.microsoft.com/office/powerpoint/2010/main" val="11869261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ES6 String </a:t>
            </a:r>
            <a:endParaRPr lang="en-IN" dirty="0"/>
          </a:p>
        </p:txBody>
      </p:sp>
      <p:sp>
        <p:nvSpPr>
          <p:cNvPr id="3" name="Content Placeholder 2"/>
          <p:cNvSpPr>
            <a:spLocks noGrp="1"/>
          </p:cNvSpPr>
          <p:nvPr>
            <p:ph sz="quarter" idx="1"/>
          </p:nvPr>
        </p:nvSpPr>
        <p:spPr/>
        <p:txBody>
          <a:bodyPr/>
          <a:lstStyle/>
          <a:p>
            <a:r>
              <a:rPr lang="en-IN" dirty="0" smtClean="0"/>
              <a:t>let msg1=“Simple </a:t>
            </a:r>
            <a:r>
              <a:rPr lang="en-IN" dirty="0" err="1" smtClean="0"/>
              <a:t>Msg</a:t>
            </a:r>
            <a:r>
              <a:rPr lang="en-IN" dirty="0" smtClean="0"/>
              <a:t>”; //double quote </a:t>
            </a:r>
          </a:p>
          <a:p>
            <a:r>
              <a:rPr lang="en-IN" dirty="0" smtClean="0"/>
              <a:t>let msg2=‘Simple </a:t>
            </a:r>
            <a:r>
              <a:rPr lang="en-IN" dirty="0" err="1" smtClean="0"/>
              <a:t>Msg</a:t>
            </a:r>
            <a:r>
              <a:rPr lang="en-IN" dirty="0" smtClean="0"/>
              <a:t>’; // single quote </a:t>
            </a:r>
          </a:p>
          <a:p>
            <a:r>
              <a:rPr lang="en-IN" dirty="0" smtClean="0"/>
              <a:t>let msg3=`Simple </a:t>
            </a:r>
            <a:r>
              <a:rPr lang="en-IN" dirty="0" err="1" smtClean="0"/>
              <a:t>Msg</a:t>
            </a:r>
            <a:r>
              <a:rPr lang="en-IN" dirty="0" smtClean="0"/>
              <a:t>`;//</a:t>
            </a:r>
            <a:r>
              <a:rPr lang="en-IN" dirty="0" err="1" smtClean="0"/>
              <a:t>backticks</a:t>
            </a:r>
            <a:r>
              <a:rPr lang="en-IN" dirty="0" smtClean="0"/>
              <a:t> quote </a:t>
            </a:r>
          </a:p>
          <a:p>
            <a:r>
              <a:rPr lang="en-IN" dirty="0" smtClean="0"/>
              <a:t>let name =“Raj Deep”;</a:t>
            </a:r>
          </a:p>
          <a:p>
            <a:r>
              <a:rPr lang="en-IN" dirty="0" smtClean="0"/>
              <a:t>let msg4 = `The name is</a:t>
            </a:r>
          </a:p>
          <a:p>
            <a:pPr>
              <a:buNone/>
            </a:pPr>
            <a:r>
              <a:rPr lang="en-IN" dirty="0" smtClean="0"/>
              <a:t>			 ${name}  `; //string template 		 </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way for loop </a:t>
            </a:r>
            <a:endParaRPr lang="en-IN" dirty="0"/>
          </a:p>
        </p:txBody>
      </p:sp>
      <p:sp>
        <p:nvSpPr>
          <p:cNvPr id="3" name="Content Placeholder 2"/>
          <p:cNvSpPr>
            <a:spLocks noGrp="1"/>
          </p:cNvSpPr>
          <p:nvPr>
            <p:ph sz="quarter" idx="1"/>
          </p:nvPr>
        </p:nvSpPr>
        <p:spPr/>
        <p:txBody>
          <a:bodyPr>
            <a:normAutofit/>
          </a:bodyPr>
          <a:lstStyle/>
          <a:p>
            <a:r>
              <a:rPr lang="en-IN" dirty="0" smtClean="0"/>
              <a:t>let </a:t>
            </a:r>
            <a:r>
              <a:rPr lang="en-IN" dirty="0" err="1" smtClean="0"/>
              <a:t>abc</a:t>
            </a:r>
            <a:r>
              <a:rPr lang="en-IN" dirty="0" smtClean="0"/>
              <a:t>=[“</a:t>
            </a:r>
            <a:r>
              <a:rPr lang="en-IN" dirty="0" err="1" smtClean="0"/>
              <a:t>a”,”b”,”c”,”d</a:t>
            </a:r>
            <a:r>
              <a:rPr lang="en-IN" dirty="0" smtClean="0"/>
              <a:t>”]</a:t>
            </a:r>
          </a:p>
          <a:p>
            <a:r>
              <a:rPr lang="en-IN" dirty="0" smtClean="0"/>
              <a:t>First way </a:t>
            </a:r>
          </a:p>
          <a:p>
            <a:pPr>
              <a:buNone/>
            </a:pPr>
            <a:r>
              <a:rPr lang="en-IN" dirty="0" smtClean="0"/>
              <a:t>	for(let </a:t>
            </a:r>
            <a:r>
              <a:rPr lang="en-IN" dirty="0" err="1" smtClean="0"/>
              <a:t>i</a:t>
            </a:r>
            <a:r>
              <a:rPr lang="en-IN" dirty="0" smtClean="0"/>
              <a:t>=0;i&lt;</a:t>
            </a:r>
            <a:r>
              <a:rPr lang="en-IN" dirty="0" err="1" smtClean="0"/>
              <a:t>abc.length;i</a:t>
            </a:r>
            <a:r>
              <a:rPr lang="en-IN" dirty="0" smtClean="0"/>
              <a:t>++){</a:t>
            </a:r>
          </a:p>
          <a:p>
            <a:pPr>
              <a:buNone/>
            </a:pPr>
            <a:r>
              <a:rPr lang="en-IN" dirty="0" smtClean="0"/>
              <a:t>	console.log(</a:t>
            </a:r>
            <a:r>
              <a:rPr lang="en-IN" dirty="0" err="1" smtClean="0"/>
              <a:t>abc</a:t>
            </a:r>
            <a:r>
              <a:rPr lang="en-IN" dirty="0" smtClean="0"/>
              <a:t>[</a:t>
            </a:r>
            <a:r>
              <a:rPr lang="en-IN" dirty="0" err="1" smtClean="0"/>
              <a:t>i</a:t>
            </a:r>
            <a:r>
              <a:rPr lang="en-IN" dirty="0" smtClean="0"/>
              <a:t>])</a:t>
            </a:r>
          </a:p>
          <a:p>
            <a:pPr>
              <a:buNone/>
            </a:pPr>
            <a:r>
              <a:rPr lang="en-IN" dirty="0" smtClean="0"/>
              <a:t>	}</a:t>
            </a:r>
          </a:p>
          <a:p>
            <a:r>
              <a:rPr lang="en-IN" dirty="0" smtClean="0"/>
              <a:t>Second way </a:t>
            </a:r>
          </a:p>
          <a:p>
            <a:pPr>
              <a:buNone/>
            </a:pPr>
            <a:r>
              <a:rPr lang="en-IN" dirty="0" smtClean="0"/>
              <a:t>	for(let index in </a:t>
            </a:r>
            <a:r>
              <a:rPr lang="en-IN" dirty="0" err="1" smtClean="0"/>
              <a:t>abc</a:t>
            </a:r>
            <a:r>
              <a:rPr lang="en-IN" dirty="0" smtClean="0"/>
              <a:t>) {</a:t>
            </a:r>
          </a:p>
          <a:p>
            <a:pPr>
              <a:buNone/>
            </a:pPr>
            <a:r>
              <a:rPr lang="en-IN" dirty="0" smtClean="0"/>
              <a:t>	console.log(</a:t>
            </a:r>
            <a:r>
              <a:rPr lang="en-IN" dirty="0" err="1" smtClean="0"/>
              <a:t>abc</a:t>
            </a:r>
            <a:r>
              <a:rPr lang="en-IN" dirty="0" smtClean="0"/>
              <a:t>[index])</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dirty="0" smtClean="0"/>
              <a:t>Third way </a:t>
            </a:r>
          </a:p>
          <a:p>
            <a:pPr>
              <a:buNone/>
            </a:pPr>
            <a:r>
              <a:rPr lang="en-IN" dirty="0" smtClean="0"/>
              <a:t>	for(let </a:t>
            </a:r>
            <a:r>
              <a:rPr lang="en-IN" dirty="0" err="1" smtClean="0"/>
              <a:t>val</a:t>
            </a:r>
            <a:r>
              <a:rPr lang="en-IN" dirty="0" smtClean="0"/>
              <a:t> of </a:t>
            </a:r>
            <a:r>
              <a:rPr lang="en-IN" dirty="0" err="1" smtClean="0"/>
              <a:t>abc</a:t>
            </a:r>
            <a:r>
              <a:rPr lang="en-IN" dirty="0" smtClean="0"/>
              <a:t>) {</a:t>
            </a:r>
          </a:p>
          <a:p>
            <a:pPr lvl="1">
              <a:buNone/>
            </a:pPr>
            <a:r>
              <a:rPr lang="en-IN" dirty="0" smtClean="0"/>
              <a:t>console.log(</a:t>
            </a:r>
            <a:r>
              <a:rPr lang="en-IN" dirty="0" err="1" smtClean="0"/>
              <a:t>val</a:t>
            </a:r>
            <a:r>
              <a:rPr lang="en-IN" dirty="0" smtClean="0"/>
              <a:t>)</a:t>
            </a:r>
          </a:p>
          <a:p>
            <a:pPr>
              <a:buNone/>
            </a:pPr>
            <a:r>
              <a:rPr lang="en-IN" dirty="0" smtClean="0"/>
              <a:t>	}</a:t>
            </a:r>
          </a:p>
          <a:p>
            <a:r>
              <a:rPr lang="en-IN" dirty="0" smtClean="0"/>
              <a:t>Fourth way </a:t>
            </a:r>
          </a:p>
          <a:p>
            <a:pPr>
              <a:buNone/>
            </a:pPr>
            <a:r>
              <a:rPr lang="en-IN" dirty="0" smtClean="0"/>
              <a:t>	</a:t>
            </a:r>
            <a:r>
              <a:rPr lang="en-IN" dirty="0" err="1" smtClean="0"/>
              <a:t>abc.forEach</a:t>
            </a:r>
            <a:r>
              <a:rPr lang="en-IN" dirty="0" smtClean="0"/>
              <a:t>(function(value){</a:t>
            </a:r>
          </a:p>
          <a:p>
            <a:pPr>
              <a:buNone/>
            </a:pPr>
            <a:r>
              <a:rPr lang="en-IN" dirty="0" smtClean="0"/>
              <a:t>	console.lot(value)</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arrow function </a:t>
            </a:r>
            <a:endParaRPr lang="en-IN" dirty="0"/>
          </a:p>
        </p:txBody>
      </p:sp>
      <p:sp>
        <p:nvSpPr>
          <p:cNvPr id="3" name="Content Placeholder 2"/>
          <p:cNvSpPr>
            <a:spLocks noGrp="1"/>
          </p:cNvSpPr>
          <p:nvPr>
            <p:ph sz="quarter" idx="1"/>
          </p:nvPr>
        </p:nvSpPr>
        <p:spPr>
          <a:xfrm>
            <a:off x="457200" y="1646237"/>
            <a:ext cx="8229600" cy="4525963"/>
          </a:xfrm>
        </p:spPr>
        <p:txBody>
          <a:bodyPr/>
          <a:lstStyle/>
          <a:p>
            <a:r>
              <a:rPr lang="en-IN" dirty="0" smtClean="0"/>
              <a:t>Fifth way </a:t>
            </a:r>
          </a:p>
          <a:p>
            <a:pPr>
              <a:buNone/>
            </a:pPr>
            <a:r>
              <a:rPr lang="en-IN" dirty="0" smtClean="0"/>
              <a:t>	</a:t>
            </a:r>
            <a:r>
              <a:rPr lang="en-IN" dirty="0" err="1" smtClean="0"/>
              <a:t>abc.forEach</a:t>
            </a:r>
            <a:r>
              <a:rPr lang="en-IN" dirty="0" smtClean="0"/>
              <a:t>((value)=&gt;console.log(value))</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Classes </a:t>
            </a:r>
            <a:endParaRPr lang="en-IN" dirty="0"/>
          </a:p>
        </p:txBody>
      </p:sp>
      <p:sp>
        <p:nvSpPr>
          <p:cNvPr id="3" name="Content Placeholder 2"/>
          <p:cNvSpPr>
            <a:spLocks noGrp="1"/>
          </p:cNvSpPr>
          <p:nvPr>
            <p:ph sz="quarter" idx="1"/>
          </p:nvPr>
        </p:nvSpPr>
        <p:spPr/>
        <p:txBody>
          <a:bodyPr>
            <a:normAutofit/>
          </a:bodyPr>
          <a:lstStyle/>
          <a:p>
            <a:r>
              <a:rPr lang="en-IN" dirty="0" smtClean="0"/>
              <a:t>Contains set of properties and behaviour </a:t>
            </a:r>
          </a:p>
          <a:p>
            <a:r>
              <a:rPr lang="en-IN" dirty="0" smtClean="0"/>
              <a:t> Instance methods/members</a:t>
            </a:r>
          </a:p>
          <a:p>
            <a:r>
              <a:rPr lang="en-IN" dirty="0" smtClean="0"/>
              <a:t> Static methods/members</a:t>
            </a:r>
          </a:p>
          <a:p>
            <a:r>
              <a:rPr lang="en-IN" dirty="0" smtClean="0"/>
              <a:t> Can implement interfaces</a:t>
            </a:r>
          </a:p>
          <a:p>
            <a:r>
              <a:rPr lang="en-IN" dirty="0" smtClean="0"/>
              <a:t> Inheritance</a:t>
            </a:r>
          </a:p>
          <a:p>
            <a:r>
              <a:rPr lang="en-IN" dirty="0" smtClean="0"/>
              <a:t> Single constructor</a:t>
            </a:r>
          </a:p>
          <a:p>
            <a:r>
              <a:rPr lang="en-IN" dirty="0" smtClean="0"/>
              <a:t> Default/Optional parameter</a:t>
            </a:r>
          </a:p>
          <a:p>
            <a:r>
              <a:rPr lang="en-IN" dirty="0" smtClean="0"/>
              <a:t>ES6 class syntax</a:t>
            </a:r>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Inheritances</a:t>
            </a:r>
            <a:endParaRPr lang="en-IN" dirty="0"/>
          </a:p>
        </p:txBody>
      </p:sp>
      <p:sp>
        <p:nvSpPr>
          <p:cNvPr id="3" name="Content Placeholder 2"/>
          <p:cNvSpPr>
            <a:spLocks noGrp="1"/>
          </p:cNvSpPr>
          <p:nvPr>
            <p:ph sz="quarter" idx="1"/>
          </p:nvPr>
        </p:nvSpPr>
        <p:spPr/>
        <p:txBody>
          <a:bodyPr/>
          <a:lstStyle/>
          <a:p>
            <a:r>
              <a:rPr lang="en-IN" dirty="0" smtClean="0"/>
              <a:t>Using classes </a:t>
            </a:r>
          </a:p>
          <a:p>
            <a:r>
              <a:rPr lang="en-IN" dirty="0" smtClean="0"/>
              <a:t>Using interface </a:t>
            </a: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Modules</a:t>
            </a:r>
            <a:endParaRPr lang="en-IN" dirty="0"/>
          </a:p>
        </p:txBody>
      </p:sp>
      <p:sp>
        <p:nvSpPr>
          <p:cNvPr id="3" name="Content Placeholder 2"/>
          <p:cNvSpPr>
            <a:spLocks noGrp="1"/>
          </p:cNvSpPr>
          <p:nvPr>
            <p:ph sz="quarter" idx="1"/>
          </p:nvPr>
        </p:nvSpPr>
        <p:spPr/>
        <p:txBody>
          <a:bodyPr/>
          <a:lstStyle/>
          <a:p>
            <a:r>
              <a:rPr lang="en-IN" dirty="0" smtClean="0"/>
              <a:t>Modules can be defined using module keyword</a:t>
            </a:r>
          </a:p>
          <a:p>
            <a:r>
              <a:rPr lang="en-IN" dirty="0" smtClean="0"/>
              <a:t>A module can contains sub-modules, class, </a:t>
            </a:r>
            <a:r>
              <a:rPr lang="en-IN" dirty="0" err="1" smtClean="0"/>
              <a:t>enum</a:t>
            </a:r>
            <a:r>
              <a:rPr lang="en-IN" dirty="0" smtClean="0"/>
              <a:t> or interfaces. But can’t directly contains functions.</a:t>
            </a:r>
          </a:p>
          <a:p>
            <a:r>
              <a:rPr lang="en-IN" dirty="0" smtClean="0"/>
              <a:t>Modules can be nested(sub-modules).</a:t>
            </a:r>
          </a:p>
          <a:p>
            <a:r>
              <a:rPr lang="en-IN" dirty="0" smtClean="0"/>
              <a:t>Classes and Interfaces can be exposed using export keyword.</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module </a:t>
            </a:r>
            <a:endParaRPr lang="en-IN" dirty="0"/>
          </a:p>
        </p:txBody>
      </p:sp>
      <p:sp>
        <p:nvSpPr>
          <p:cNvPr id="3" name="Content Placeholder 2"/>
          <p:cNvSpPr>
            <a:spLocks noGrp="1"/>
          </p:cNvSpPr>
          <p:nvPr>
            <p:ph sz="quarter" idx="1"/>
          </p:nvPr>
        </p:nvSpPr>
        <p:spPr/>
        <p:txBody>
          <a:bodyPr/>
          <a:lstStyle/>
          <a:p>
            <a:r>
              <a:rPr lang="en-IN" dirty="0" smtClean="0"/>
              <a:t>Internal module </a:t>
            </a:r>
          </a:p>
          <a:p>
            <a:r>
              <a:rPr lang="en-IN" dirty="0" smtClean="0"/>
              <a:t>External module </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Example internal module  </a:t>
            </a:r>
            <a:endParaRPr lang="en-IN" dirty="0"/>
          </a:p>
        </p:txBody>
      </p:sp>
      <p:sp>
        <p:nvSpPr>
          <p:cNvPr id="3" name="Content Placeholder 2"/>
          <p:cNvSpPr>
            <a:spLocks noGrp="1"/>
          </p:cNvSpPr>
          <p:nvPr>
            <p:ph sz="quarter" idx="1"/>
          </p:nvPr>
        </p:nvSpPr>
        <p:spPr>
          <a:xfrm>
            <a:off x="457200" y="1600200"/>
            <a:ext cx="4876800" cy="4525963"/>
          </a:xfrm>
        </p:spPr>
        <p:txBody>
          <a:bodyPr>
            <a:normAutofit fontScale="85000" lnSpcReduction="20000"/>
          </a:bodyPr>
          <a:lstStyle/>
          <a:p>
            <a:r>
              <a:rPr lang="en-IN" b="1" dirty="0" err="1" smtClean="0"/>
              <a:t>a.ts</a:t>
            </a:r>
            <a:r>
              <a:rPr lang="en-IN" b="1" dirty="0" smtClean="0"/>
              <a:t> </a:t>
            </a:r>
          </a:p>
          <a:p>
            <a:pPr>
              <a:buNone/>
            </a:pPr>
            <a:r>
              <a:rPr lang="en-IN" dirty="0" smtClean="0"/>
              <a:t>	module A{</a:t>
            </a:r>
          </a:p>
          <a:p>
            <a:pPr>
              <a:buNone/>
            </a:pPr>
            <a:r>
              <a:rPr lang="en-IN" dirty="0" smtClean="0"/>
              <a:t>	    export function </a:t>
            </a:r>
            <a:r>
              <a:rPr lang="en-IN" dirty="0" err="1" smtClean="0"/>
              <a:t>abc</a:t>
            </a:r>
            <a:r>
              <a:rPr lang="en-IN" dirty="0" smtClean="0"/>
              <a:t>(){</a:t>
            </a:r>
          </a:p>
          <a:p>
            <a:pPr>
              <a:buNone/>
            </a:pPr>
            <a:r>
              <a:rPr lang="en-IN" dirty="0" smtClean="0"/>
              <a:t>	    console.log("</a:t>
            </a:r>
            <a:r>
              <a:rPr lang="en-IN" dirty="0" err="1" smtClean="0"/>
              <a:t>Abc</a:t>
            </a:r>
            <a:r>
              <a:rPr lang="en-IN" dirty="0" smtClean="0"/>
              <a:t> function from </a:t>
            </a:r>
            <a:r>
              <a:rPr lang="en-IN" dirty="0" err="1" smtClean="0"/>
              <a:t>a.ts</a:t>
            </a:r>
            <a:r>
              <a:rPr lang="en-IN" dirty="0" smtClean="0"/>
              <a:t>")</a:t>
            </a:r>
          </a:p>
          <a:p>
            <a:pPr>
              <a:buNone/>
            </a:pPr>
            <a:r>
              <a:rPr lang="en-IN" dirty="0" smtClean="0"/>
              <a:t>	    }</a:t>
            </a:r>
          </a:p>
          <a:p>
            <a:pPr>
              <a:buNone/>
            </a:pPr>
            <a:r>
              <a:rPr lang="en-IN" dirty="0" smtClean="0"/>
              <a:t>	}</a:t>
            </a:r>
          </a:p>
          <a:p>
            <a:r>
              <a:rPr lang="en-IN" b="1" dirty="0" err="1" smtClean="0"/>
              <a:t>b.ts</a:t>
            </a:r>
            <a:r>
              <a:rPr lang="en-IN" b="1" dirty="0" smtClean="0"/>
              <a:t> </a:t>
            </a:r>
          </a:p>
          <a:p>
            <a:pPr>
              <a:buNone/>
            </a:pPr>
            <a:r>
              <a:rPr lang="en-IN" dirty="0" smtClean="0"/>
              <a:t>	module B {</a:t>
            </a:r>
          </a:p>
          <a:p>
            <a:pPr>
              <a:buNone/>
            </a:pPr>
            <a:r>
              <a:rPr lang="en-IN" dirty="0" smtClean="0"/>
              <a:t>	    export function </a:t>
            </a:r>
            <a:r>
              <a:rPr lang="en-IN" dirty="0" err="1" smtClean="0"/>
              <a:t>abc</a:t>
            </a:r>
            <a:r>
              <a:rPr lang="en-IN" dirty="0" smtClean="0"/>
              <a:t>() {</a:t>
            </a:r>
          </a:p>
          <a:p>
            <a:pPr>
              <a:buNone/>
            </a:pPr>
            <a:r>
              <a:rPr lang="en-IN" dirty="0" smtClean="0"/>
              <a:t>	    console.log("</a:t>
            </a:r>
            <a:r>
              <a:rPr lang="en-IN" dirty="0" err="1" smtClean="0"/>
              <a:t>Abc</a:t>
            </a:r>
            <a:r>
              <a:rPr lang="en-IN" dirty="0" smtClean="0"/>
              <a:t> function from </a:t>
            </a:r>
            <a:r>
              <a:rPr lang="en-IN" dirty="0" err="1" smtClean="0"/>
              <a:t>b.ts</a:t>
            </a:r>
            <a:r>
              <a:rPr lang="en-IN" dirty="0" smtClean="0"/>
              <a:t>")</a:t>
            </a:r>
          </a:p>
          <a:p>
            <a:pPr>
              <a:buNone/>
            </a:pPr>
            <a:r>
              <a:rPr lang="en-IN" dirty="0" smtClean="0"/>
              <a:t>	    }</a:t>
            </a:r>
          </a:p>
          <a:p>
            <a:pPr>
              <a:buNone/>
            </a:pPr>
            <a:r>
              <a:rPr lang="en-IN" dirty="0" smtClean="0"/>
              <a:t>	}</a:t>
            </a:r>
          </a:p>
          <a:p>
            <a:endParaRPr lang="en-IN" dirty="0" smtClean="0"/>
          </a:p>
          <a:p>
            <a:endParaRPr lang="en-IN" dirty="0"/>
          </a:p>
        </p:txBody>
      </p:sp>
      <p:sp>
        <p:nvSpPr>
          <p:cNvPr id="4" name="Content Placeholder 2"/>
          <p:cNvSpPr txBox="1">
            <a:spLocks/>
          </p:cNvSpPr>
          <p:nvPr/>
        </p:nvSpPr>
        <p:spPr>
          <a:xfrm>
            <a:off x="5181600" y="1752601"/>
            <a:ext cx="3505200" cy="2895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000" b="1" dirty="0" err="1" smtClean="0"/>
              <a:t>main.ts</a:t>
            </a:r>
            <a:r>
              <a:rPr lang="en-IN" sz="2000" dirty="0" smtClean="0"/>
              <a:t> </a:t>
            </a:r>
          </a:p>
          <a:p>
            <a:r>
              <a:rPr lang="en-IN" sz="2000" dirty="0" smtClean="0"/>
              <a:t>///&lt;reference path="./</a:t>
            </a:r>
            <a:r>
              <a:rPr lang="en-IN" sz="2000" dirty="0" err="1" smtClean="0"/>
              <a:t>a.ts</a:t>
            </a:r>
            <a:r>
              <a:rPr lang="en-IN" sz="2000" dirty="0" smtClean="0"/>
              <a:t>"/&gt;</a:t>
            </a:r>
          </a:p>
          <a:p>
            <a:r>
              <a:rPr lang="en-IN" sz="2000" dirty="0" smtClean="0"/>
              <a:t>///&lt;reference path="./</a:t>
            </a:r>
            <a:r>
              <a:rPr lang="en-IN" sz="2000" dirty="0" err="1" smtClean="0"/>
              <a:t>b.ts</a:t>
            </a:r>
            <a:r>
              <a:rPr lang="en-IN" sz="2000" dirty="0" smtClean="0"/>
              <a:t>"/&gt;</a:t>
            </a:r>
          </a:p>
          <a:p>
            <a:r>
              <a:rPr lang="en-IN" sz="2000" dirty="0" smtClean="0"/>
              <a:t>A.abc();</a:t>
            </a:r>
          </a:p>
          <a:p>
            <a:r>
              <a:rPr lang="en-IN" sz="2000" dirty="0" smtClean="0"/>
              <a:t>B.abc();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Example external module  </a:t>
            </a:r>
            <a:endParaRPr lang="en-IN" dirty="0"/>
          </a:p>
        </p:txBody>
      </p:sp>
      <p:sp>
        <p:nvSpPr>
          <p:cNvPr id="3" name="Content Placeholder 2"/>
          <p:cNvSpPr>
            <a:spLocks noGrp="1"/>
          </p:cNvSpPr>
          <p:nvPr>
            <p:ph sz="quarter" idx="1"/>
          </p:nvPr>
        </p:nvSpPr>
        <p:spPr>
          <a:xfrm>
            <a:off x="457200" y="1600200"/>
            <a:ext cx="4419600" cy="4525963"/>
          </a:xfrm>
        </p:spPr>
        <p:txBody>
          <a:bodyPr>
            <a:noAutofit/>
          </a:bodyPr>
          <a:lstStyle/>
          <a:p>
            <a:r>
              <a:rPr lang="en-IN" sz="2000" b="1" dirty="0" err="1" smtClean="0"/>
              <a:t>a.ts</a:t>
            </a:r>
            <a:r>
              <a:rPr lang="en-IN" sz="2000" b="1" dirty="0" smtClean="0"/>
              <a:t> </a:t>
            </a:r>
          </a:p>
          <a:p>
            <a:pPr>
              <a:buNone/>
            </a:pPr>
            <a:r>
              <a:rPr lang="en-IN" sz="2000" dirty="0" smtClean="0"/>
              <a:t>	  export function </a:t>
            </a:r>
            <a:r>
              <a:rPr lang="en-IN" sz="2000" dirty="0" err="1" smtClean="0"/>
              <a:t>abc</a:t>
            </a:r>
            <a:r>
              <a:rPr lang="en-IN" sz="2000" dirty="0" smtClean="0"/>
              <a:t>(){</a:t>
            </a:r>
          </a:p>
          <a:p>
            <a:pPr>
              <a:buNone/>
            </a:pPr>
            <a:r>
              <a:rPr lang="en-IN" sz="2000" dirty="0" smtClean="0"/>
              <a:t>console.log("</a:t>
            </a:r>
            <a:r>
              <a:rPr lang="en-IN" sz="2000" dirty="0" err="1" smtClean="0"/>
              <a:t>Abc</a:t>
            </a:r>
            <a:r>
              <a:rPr lang="en-IN" sz="2000" dirty="0" smtClean="0"/>
              <a:t> function from </a:t>
            </a:r>
            <a:r>
              <a:rPr lang="en-IN" sz="2000" dirty="0" err="1" smtClean="0"/>
              <a:t>a.ts</a:t>
            </a:r>
            <a:r>
              <a:rPr lang="en-IN" sz="2000" dirty="0" smtClean="0"/>
              <a:t>")</a:t>
            </a:r>
          </a:p>
          <a:p>
            <a:pPr>
              <a:buNone/>
            </a:pPr>
            <a:r>
              <a:rPr lang="en-IN" sz="2000" dirty="0" smtClean="0"/>
              <a:t>	    }</a:t>
            </a:r>
          </a:p>
          <a:p>
            <a:pPr>
              <a:buNone/>
            </a:pPr>
            <a:r>
              <a:rPr lang="en-IN" sz="2000" dirty="0" smtClean="0"/>
              <a:t>	</a:t>
            </a:r>
          </a:p>
          <a:p>
            <a:pPr>
              <a:buNone/>
            </a:pPr>
            <a:endParaRPr lang="en-IN" sz="2000" dirty="0" smtClean="0"/>
          </a:p>
          <a:p>
            <a:r>
              <a:rPr lang="en-IN" sz="2000" b="1" dirty="0" err="1" smtClean="0"/>
              <a:t>b.ts</a:t>
            </a:r>
            <a:r>
              <a:rPr lang="en-IN" sz="2000" b="1" dirty="0" smtClean="0"/>
              <a:t> </a:t>
            </a:r>
          </a:p>
          <a:p>
            <a:pPr>
              <a:buNone/>
            </a:pPr>
            <a:r>
              <a:rPr lang="en-IN" sz="2000" dirty="0" smtClean="0"/>
              <a:t>	export function xyz() {</a:t>
            </a:r>
          </a:p>
          <a:p>
            <a:pPr>
              <a:buNone/>
            </a:pPr>
            <a:r>
              <a:rPr lang="en-IN" sz="2000" dirty="0" smtClean="0"/>
              <a:t>console.log(“Xyz function from </a:t>
            </a:r>
            <a:r>
              <a:rPr lang="en-IN" sz="2000" dirty="0" err="1" smtClean="0"/>
              <a:t>b.ts</a:t>
            </a:r>
            <a:r>
              <a:rPr lang="en-IN" sz="2000" dirty="0" smtClean="0"/>
              <a:t>")</a:t>
            </a:r>
          </a:p>
          <a:p>
            <a:pPr>
              <a:buNone/>
            </a:pPr>
            <a:r>
              <a:rPr lang="en-IN" sz="2000" dirty="0" smtClean="0"/>
              <a:t>	    }</a:t>
            </a:r>
          </a:p>
          <a:p>
            <a:pPr>
              <a:buNone/>
            </a:pPr>
            <a:r>
              <a:rPr lang="en-IN" sz="2000" dirty="0" smtClean="0"/>
              <a:t>	}</a:t>
            </a:r>
          </a:p>
          <a:p>
            <a:endParaRPr lang="en-IN" sz="2000" dirty="0" smtClean="0"/>
          </a:p>
          <a:p>
            <a:endParaRPr lang="en-IN" sz="2000" dirty="0"/>
          </a:p>
        </p:txBody>
      </p:sp>
      <p:sp>
        <p:nvSpPr>
          <p:cNvPr id="4" name="Content Placeholder 2"/>
          <p:cNvSpPr txBox="1">
            <a:spLocks/>
          </p:cNvSpPr>
          <p:nvPr/>
        </p:nvSpPr>
        <p:spPr>
          <a:xfrm>
            <a:off x="5181600" y="1752601"/>
            <a:ext cx="3505200" cy="2895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000" b="1" dirty="0" err="1" smtClean="0"/>
              <a:t>main.ts</a:t>
            </a:r>
            <a:r>
              <a:rPr lang="en-IN" sz="2000" dirty="0" smtClean="0"/>
              <a:t> </a:t>
            </a:r>
          </a:p>
          <a:p>
            <a:r>
              <a:rPr lang="en-IN" sz="2000" dirty="0" smtClean="0"/>
              <a:t>import {</a:t>
            </a:r>
            <a:r>
              <a:rPr lang="en-IN" sz="2000" dirty="0" err="1" smtClean="0"/>
              <a:t>abc</a:t>
            </a:r>
            <a:r>
              <a:rPr lang="en-IN" sz="2000" dirty="0" smtClean="0"/>
              <a:t>} from "./a";</a:t>
            </a:r>
          </a:p>
          <a:p>
            <a:r>
              <a:rPr lang="en-IN" sz="2000" dirty="0" smtClean="0"/>
              <a:t>import {xyz} from "./b";</a:t>
            </a:r>
          </a:p>
          <a:p>
            <a:r>
              <a:rPr lang="en-IN" sz="2000" dirty="0" err="1" smtClean="0"/>
              <a:t>abc</a:t>
            </a:r>
            <a:r>
              <a:rPr lang="en-IN" sz="2000" dirty="0" smtClean="0"/>
              <a:t>();</a:t>
            </a:r>
          </a:p>
          <a:p>
            <a:r>
              <a:rPr lang="en-IN" sz="2000" dirty="0" smtClean="0"/>
              <a:t>xyz();</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a:t>
            </a:r>
            <a:r>
              <a:rPr lang="en-IN" dirty="0"/>
              <a:t>9</a:t>
            </a:r>
          </a:p>
        </p:txBody>
      </p:sp>
      <p:sp>
        <p:nvSpPr>
          <p:cNvPr id="3" name="Content Placeholder 2"/>
          <p:cNvSpPr>
            <a:spLocks noGrp="1"/>
          </p:cNvSpPr>
          <p:nvPr>
            <p:ph sz="quarter" idx="1"/>
          </p:nvPr>
        </p:nvSpPr>
        <p:spPr/>
        <p:txBody>
          <a:bodyPr>
            <a:normAutofit/>
          </a:bodyPr>
          <a:lstStyle/>
          <a:p>
            <a:r>
              <a:rPr lang="en-IN" dirty="0" smtClean="0"/>
              <a:t>Angular allows you to develop single page applications which reload only the part of the page when user interacts with the page by clicking on a link or a button.</a:t>
            </a:r>
          </a:p>
          <a:p>
            <a:r>
              <a:rPr lang="en-IN" dirty="0" smtClean="0"/>
              <a:t> Angular uses components to display the content on the page and these components are replaced by other components at runtime when user wants to see other contents while interacting with the page.</a:t>
            </a:r>
          </a:p>
          <a:p>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TypeScript Decorators </a:t>
            </a:r>
            <a:endParaRPr lang="en-IN" dirty="0"/>
          </a:p>
        </p:txBody>
      </p:sp>
      <p:sp>
        <p:nvSpPr>
          <p:cNvPr id="3" name="Content Placeholder 2"/>
          <p:cNvSpPr>
            <a:spLocks noGrp="1"/>
          </p:cNvSpPr>
          <p:nvPr>
            <p:ph sz="quarter" idx="1"/>
          </p:nvPr>
        </p:nvSpPr>
        <p:spPr/>
        <p:txBody>
          <a:bodyPr/>
          <a:lstStyle/>
          <a:p>
            <a:r>
              <a:rPr lang="en-IN" dirty="0" smtClean="0"/>
              <a:t>Decorator is nothing but it is special kind of declaration that can be attached to the classes, properties and methods. </a:t>
            </a:r>
          </a:p>
          <a:p>
            <a:r>
              <a:rPr lang="en-IN" dirty="0" smtClean="0"/>
              <a:t>Decorator can be evaluated into a function that to be called at the runtime. The decorator being with the @ symbol. </a:t>
            </a:r>
          </a:p>
          <a:p>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Angular Continue…</a:t>
            </a:r>
            <a:endParaRPr lang="en-US" dirty="0"/>
          </a:p>
        </p:txBody>
      </p:sp>
    </p:spTree>
    <p:extLst>
      <p:ext uri="{BB962C8B-B14F-4D97-AF65-F5344CB8AC3E}">
        <p14:creationId xmlns:p14="http://schemas.microsoft.com/office/powerpoint/2010/main" val="37462799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create components</a:t>
            </a:r>
            <a:endParaRPr lang="en-IN" dirty="0"/>
          </a:p>
        </p:txBody>
      </p:sp>
      <p:sp>
        <p:nvSpPr>
          <p:cNvPr id="3" name="Content Placeholder 2"/>
          <p:cNvSpPr>
            <a:spLocks noGrp="1"/>
          </p:cNvSpPr>
          <p:nvPr>
            <p:ph idx="1"/>
          </p:nvPr>
        </p:nvSpPr>
        <p:spPr/>
        <p:txBody>
          <a:bodyPr/>
          <a:lstStyle/>
          <a:p>
            <a:r>
              <a:rPr lang="en-IN" dirty="0" smtClean="0"/>
              <a:t>@Component</a:t>
            </a:r>
          </a:p>
          <a:p>
            <a:pPr lvl="1"/>
            <a:r>
              <a:rPr lang="en-IN" dirty="0" smtClean="0"/>
              <a:t>Decorator used to create components</a:t>
            </a:r>
          </a:p>
          <a:p>
            <a:pPr lvl="1"/>
            <a:r>
              <a:rPr lang="en-IN" dirty="0" smtClean="0"/>
              <a:t>Present in the @angular/core</a:t>
            </a:r>
          </a:p>
          <a:p>
            <a:pPr lvl="1"/>
            <a:r>
              <a:rPr lang="en-IN" dirty="0" smtClean="0"/>
              <a:t>It will have selector, </a:t>
            </a:r>
            <a:r>
              <a:rPr lang="en-IN" dirty="0" err="1" smtClean="0"/>
              <a:t>templateUrl</a:t>
            </a:r>
            <a:r>
              <a:rPr lang="en-IN" dirty="0" smtClean="0"/>
              <a:t> and </a:t>
            </a:r>
            <a:r>
              <a:rPr lang="en-IN" dirty="0" err="1" smtClean="0"/>
              <a:t>styleUrls</a:t>
            </a:r>
            <a:endParaRPr lang="en-IN" dirty="0" smtClean="0"/>
          </a:p>
          <a:p>
            <a:pPr lvl="1"/>
            <a:r>
              <a:rPr lang="en-IN" dirty="0" smtClean="0"/>
              <a:t>Command:</a:t>
            </a:r>
            <a:r>
              <a:rPr lang="en-IN" i="1" dirty="0" smtClean="0"/>
              <a:t> ng g c component-name </a:t>
            </a:r>
          </a:p>
          <a:p>
            <a:pPr lvl="1"/>
            <a:endParaRPr lang="en-IN" dirty="0"/>
          </a:p>
        </p:txBody>
      </p:sp>
    </p:spTree>
    <p:extLst>
      <p:ext uri="{BB962C8B-B14F-4D97-AF65-F5344CB8AC3E}">
        <p14:creationId xmlns:p14="http://schemas.microsoft.com/office/powerpoint/2010/main" val="3911257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binding </a:t>
            </a:r>
            <a:endParaRPr lang="en-IN" dirty="0"/>
          </a:p>
        </p:txBody>
      </p:sp>
      <p:sp>
        <p:nvSpPr>
          <p:cNvPr id="3" name="Content Placeholder 2"/>
          <p:cNvSpPr>
            <a:spLocks noGrp="1"/>
          </p:cNvSpPr>
          <p:nvPr>
            <p:ph sz="quarter" idx="1"/>
          </p:nvPr>
        </p:nvSpPr>
        <p:spPr/>
        <p:txBody>
          <a:bodyPr/>
          <a:lstStyle/>
          <a:p>
            <a:r>
              <a:rPr lang="en-IN" dirty="0" smtClean="0"/>
              <a:t>Data binding is the connection bridge between view and the business logic (View Model) of the application.</a:t>
            </a:r>
          </a:p>
          <a:p>
            <a:r>
              <a:rPr lang="en-IN" dirty="0" smtClean="0"/>
              <a:t> Data binding in Angular is the automatic synchronization between  model and the view. </a:t>
            </a:r>
          </a:p>
          <a:p>
            <a:r>
              <a:rPr lang="en-IN" dirty="0" smtClean="0"/>
              <a:t>When the Model changes, the view are automatically updated and vice-versa.</a:t>
            </a: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We can achieve totally four ways </a:t>
            </a:r>
            <a:endParaRPr lang="en-IN" dirty="0"/>
          </a:p>
        </p:txBody>
      </p:sp>
      <p:sp>
        <p:nvSpPr>
          <p:cNvPr id="3" name="Content Placeholder 2"/>
          <p:cNvSpPr>
            <a:spLocks noGrp="1"/>
          </p:cNvSpPr>
          <p:nvPr>
            <p:ph sz="quarter" idx="1"/>
          </p:nvPr>
        </p:nvSpPr>
        <p:spPr/>
        <p:txBody>
          <a:bodyPr>
            <a:normAutofit/>
          </a:bodyPr>
          <a:lstStyle/>
          <a:p>
            <a:r>
              <a:rPr lang="en-IN" sz="3600" dirty="0" smtClean="0"/>
              <a:t>Interpolation </a:t>
            </a:r>
          </a:p>
          <a:p>
            <a:r>
              <a:rPr lang="en-IN" sz="3600" dirty="0" smtClean="0"/>
              <a:t>One way binding </a:t>
            </a:r>
          </a:p>
          <a:p>
            <a:r>
              <a:rPr lang="en-IN" sz="3600" dirty="0" smtClean="0"/>
              <a:t>Event binding </a:t>
            </a:r>
          </a:p>
          <a:p>
            <a:r>
              <a:rPr lang="en-IN" sz="3600" dirty="0" smtClean="0"/>
              <a:t>Two way binding </a:t>
            </a:r>
          </a:p>
          <a:p>
            <a:endParaRPr lang="en-IN" sz="36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533400" y="990600"/>
            <a:ext cx="8001000" cy="4571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Interpolation </a:t>
            </a:r>
            <a:endParaRPr lang="en-IN" dirty="0"/>
          </a:p>
        </p:txBody>
      </p:sp>
      <p:sp>
        <p:nvSpPr>
          <p:cNvPr id="3" name="Content Placeholder 2"/>
          <p:cNvSpPr>
            <a:spLocks noGrp="1"/>
          </p:cNvSpPr>
          <p:nvPr>
            <p:ph sz="quarter" idx="1"/>
          </p:nvPr>
        </p:nvSpPr>
        <p:spPr/>
        <p:txBody>
          <a:bodyPr>
            <a:normAutofit/>
          </a:bodyPr>
          <a:lstStyle/>
          <a:p>
            <a:r>
              <a:rPr lang="en-IN" sz="3200" dirty="0" smtClean="0"/>
              <a:t>This is the easiest way of data binding in Angular JS. This is same as expression in Angular 1.x. In interpolation.</a:t>
            </a:r>
          </a:p>
          <a:p>
            <a:r>
              <a:rPr lang="en-IN" sz="3200" dirty="0" smtClean="0"/>
              <a:t>we need to supply property name is the view template, enclosed in double curly braces, </a:t>
            </a:r>
            <a:r>
              <a:rPr lang="en-IN" sz="3200" dirty="0" err="1" smtClean="0"/>
              <a:t>eg</a:t>
            </a:r>
            <a:r>
              <a:rPr lang="en-IN" sz="3200" dirty="0" smtClean="0"/>
              <a:t>. {{name}}. </a:t>
            </a:r>
          </a:p>
          <a:p>
            <a:r>
              <a:rPr lang="en-IN" sz="3200" dirty="0" smtClean="0"/>
              <a:t>It is used for one-way binding (Component class to View only).</a:t>
            </a:r>
            <a:endParaRPr lang="en-IN" sz="32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Property binding </a:t>
            </a:r>
            <a:endParaRPr lang="en-IN" dirty="0"/>
          </a:p>
        </p:txBody>
      </p:sp>
      <p:sp>
        <p:nvSpPr>
          <p:cNvPr id="3" name="Content Placeholder 2"/>
          <p:cNvSpPr>
            <a:spLocks noGrp="1"/>
          </p:cNvSpPr>
          <p:nvPr>
            <p:ph sz="quarter" idx="1"/>
          </p:nvPr>
        </p:nvSpPr>
        <p:spPr>
          <a:xfrm>
            <a:off x="914400" y="1447800"/>
            <a:ext cx="8001000" cy="4572000"/>
          </a:xfrm>
        </p:spPr>
        <p:txBody>
          <a:bodyPr>
            <a:normAutofit fontScale="92500" lnSpcReduction="20000"/>
          </a:bodyPr>
          <a:lstStyle/>
          <a:p>
            <a:r>
              <a:rPr lang="en-IN" sz="3200" dirty="0" smtClean="0"/>
              <a:t>Property binding also known as one – way data binding.</a:t>
            </a:r>
          </a:p>
          <a:p>
            <a:r>
              <a:rPr lang="en-IN" sz="3200" dirty="0" smtClean="0"/>
              <a:t> Property binding use [] to send value from the Component to the template(View).</a:t>
            </a:r>
          </a:p>
          <a:p>
            <a:r>
              <a:rPr lang="en-IN" sz="3200" dirty="0" smtClean="0"/>
              <a:t> The </a:t>
            </a:r>
            <a:r>
              <a:rPr lang="en-IN" sz="3200" dirty="0" err="1" smtClean="0"/>
              <a:t>ng</a:t>
            </a:r>
            <a:r>
              <a:rPr lang="en-IN" sz="3200" dirty="0" smtClean="0"/>
              <a:t>-bind directives is used for one-way binding in Angular 1.x. </a:t>
            </a:r>
          </a:p>
          <a:p>
            <a:r>
              <a:rPr lang="en-IN" sz="3200" dirty="0" smtClean="0"/>
              <a:t>Angular 2 uses HTML DOM element property for one-way binding. The square brackets are used with property name for one-way data binding in Angular 2.</a:t>
            </a:r>
          </a:p>
          <a:p>
            <a:pPr lvl="1"/>
            <a:r>
              <a:rPr lang="en-IN" dirty="0" smtClean="0"/>
              <a:t>&lt;p&gt;Welcome to &lt;span [</a:t>
            </a:r>
            <a:r>
              <a:rPr lang="en-IN" dirty="0" err="1" smtClean="0"/>
              <a:t>innerText</a:t>
            </a:r>
            <a:r>
              <a:rPr lang="en-IN" dirty="0" smtClean="0"/>
              <a:t>]="title"&gt;&lt;/span&gt;&lt;/p&gt;</a:t>
            </a:r>
          </a:p>
          <a:p>
            <a:pPr lvl="1"/>
            <a:r>
              <a:rPr lang="en-IN" sz="2800" dirty="0" smtClean="0"/>
              <a:t>Enter Full Name :&lt;input type="text" [value]="</a:t>
            </a:r>
            <a:r>
              <a:rPr lang="en-IN" sz="2800" dirty="0" err="1" smtClean="0"/>
              <a:t>fullName</a:t>
            </a:r>
            <a:r>
              <a:rPr lang="en-IN" sz="2800" dirty="0" smtClean="0"/>
              <a:t>"&gt;</a:t>
            </a:r>
            <a:endParaRPr lang="en-IN" sz="3200" dirty="0" smtClean="0"/>
          </a:p>
          <a:p>
            <a:endParaRPr lang="en-IN" sz="32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Interpolation Vs Property binding </a:t>
            </a:r>
            <a:endParaRPr lang="en-IN" dirty="0"/>
          </a:p>
        </p:txBody>
      </p:sp>
      <p:sp>
        <p:nvSpPr>
          <p:cNvPr id="3" name="Content Placeholder 2"/>
          <p:cNvSpPr>
            <a:spLocks noGrp="1"/>
          </p:cNvSpPr>
          <p:nvPr>
            <p:ph sz="quarter" idx="1"/>
          </p:nvPr>
        </p:nvSpPr>
        <p:spPr/>
        <p:txBody>
          <a:bodyPr>
            <a:normAutofit/>
          </a:bodyPr>
          <a:lstStyle/>
          <a:p>
            <a:r>
              <a:rPr lang="en-IN" sz="2800" dirty="0" smtClean="0"/>
              <a:t>String interpolation - {{expression}} - render the bound value from component's template and it converts this expression into a string. </a:t>
            </a:r>
          </a:p>
          <a:p>
            <a:r>
              <a:rPr lang="en-IN" sz="2800" dirty="0" smtClean="0"/>
              <a:t>Property binding  - [target]="expression" - does the same thing by rendering value from component to template.</a:t>
            </a:r>
          </a:p>
          <a:p>
            <a:r>
              <a:rPr lang="en-IN" sz="2800" dirty="0" smtClean="0"/>
              <a:t>But if you want to bind the expression that is other than string (for example - boolean), then property binding is the best option. </a:t>
            </a:r>
          </a:p>
          <a:p>
            <a:endParaRPr lang="en-IN" sz="2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 way binding </a:t>
            </a:r>
            <a:endParaRPr lang="en-IN" dirty="0"/>
          </a:p>
        </p:txBody>
      </p:sp>
      <p:sp>
        <p:nvSpPr>
          <p:cNvPr id="3" name="Content Placeholder 2"/>
          <p:cNvSpPr>
            <a:spLocks noGrp="1"/>
          </p:cNvSpPr>
          <p:nvPr>
            <p:ph sz="quarter" idx="1"/>
          </p:nvPr>
        </p:nvSpPr>
        <p:spPr/>
        <p:txBody>
          <a:bodyPr>
            <a:normAutofit/>
          </a:bodyPr>
          <a:lstStyle/>
          <a:p>
            <a:r>
              <a:rPr lang="en-IN" sz="3200" dirty="0" smtClean="0"/>
              <a:t>But it is replaced with [(</a:t>
            </a:r>
            <a:r>
              <a:rPr lang="en-IN" sz="3200" dirty="0" err="1" smtClean="0"/>
              <a:t>ngModel</a:t>
            </a:r>
            <a:r>
              <a:rPr lang="en-IN" sz="3200" dirty="0" smtClean="0"/>
              <a:t>)] in Angular 2.0. The </a:t>
            </a:r>
            <a:r>
              <a:rPr lang="en-IN" sz="3200" b="1" dirty="0" err="1" smtClean="0"/>
              <a:t>ngModel</a:t>
            </a:r>
            <a:r>
              <a:rPr lang="en-IN" sz="3200" dirty="0" smtClean="0"/>
              <a:t> directive is part of the build-in Angular module called "</a:t>
            </a:r>
            <a:r>
              <a:rPr lang="en-IN" sz="3200" dirty="0" err="1" smtClean="0"/>
              <a:t>FormsModule</a:t>
            </a:r>
            <a:r>
              <a:rPr lang="en-IN" sz="3200" dirty="0" smtClean="0"/>
              <a:t>". </a:t>
            </a:r>
          </a:p>
          <a:p>
            <a:r>
              <a:rPr lang="en-IN" sz="3200" dirty="0" smtClean="0"/>
              <a:t>So, we must import this module in to the template module before using the </a:t>
            </a:r>
            <a:r>
              <a:rPr lang="en-IN" sz="3200" dirty="0" err="1" smtClean="0"/>
              <a:t>ngModel</a:t>
            </a:r>
            <a:r>
              <a:rPr lang="en-IN" sz="3200" dirty="0" smtClean="0"/>
              <a:t> directive. </a:t>
            </a:r>
          </a:p>
          <a:p>
            <a:pPr lvl="1"/>
            <a:r>
              <a:rPr lang="en-IN" sz="3000" dirty="0" smtClean="0"/>
              <a:t>&lt;input [(</a:t>
            </a:r>
            <a:r>
              <a:rPr lang="en-IN" sz="3000" dirty="0" err="1" smtClean="0"/>
              <a:t>ngModel</a:t>
            </a:r>
            <a:r>
              <a:rPr lang="en-IN" sz="3000" dirty="0" smtClean="0"/>
              <a:t>)]="</a:t>
            </a:r>
            <a:r>
              <a:rPr lang="en-IN" sz="3000" dirty="0" err="1" smtClean="0"/>
              <a:t>userName</a:t>
            </a:r>
            <a:r>
              <a:rPr lang="en-IN" sz="3000" dirty="0" smtClean="0"/>
              <a:t>"&gt;</a:t>
            </a:r>
          </a:p>
          <a:p>
            <a:pPr lvl="1"/>
            <a:r>
              <a:rPr lang="en-IN" sz="3000" dirty="0" smtClean="0"/>
              <a:t>The User Name is {{</a:t>
            </a:r>
            <a:r>
              <a:rPr lang="en-IN" sz="3000" dirty="0" err="1" smtClean="0"/>
              <a:t>userName</a:t>
            </a:r>
            <a:r>
              <a:rPr lang="en-IN" sz="3000" dirty="0" smtClean="0"/>
              <a:t>}}</a:t>
            </a:r>
          </a:p>
          <a:p>
            <a:endParaRPr lang="en-IN"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a:bodyPr>
          <a:lstStyle/>
          <a:p>
            <a:r>
              <a:rPr lang="en-IN" dirty="0" smtClean="0"/>
              <a:t>Angular is a framework for building client applications using HTML and Typescript (a super set of JavaScript) which is compiled to JavaScript. </a:t>
            </a:r>
          </a:p>
          <a:p>
            <a:r>
              <a:rPr lang="en-IN" dirty="0" smtClean="0"/>
              <a:t>Angular JS 1.x was limited to a framework to build only web applications, whereas Angular 2 or later has grown into a strong platform which allows you to develop fast and scalable applications across all platforms such as web, mobile web, native mobile and native desktop.</a:t>
            </a:r>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Event Binding </a:t>
            </a:r>
            <a:endParaRPr lang="en-IN" dirty="0"/>
          </a:p>
        </p:txBody>
      </p:sp>
      <p:sp>
        <p:nvSpPr>
          <p:cNvPr id="3" name="Content Placeholder 2"/>
          <p:cNvSpPr>
            <a:spLocks noGrp="1"/>
          </p:cNvSpPr>
          <p:nvPr>
            <p:ph sz="quarter" idx="1"/>
          </p:nvPr>
        </p:nvSpPr>
        <p:spPr/>
        <p:txBody>
          <a:bodyPr>
            <a:normAutofit fontScale="85000" lnSpcReduction="20000"/>
          </a:bodyPr>
          <a:lstStyle/>
          <a:p>
            <a:r>
              <a:rPr lang="en-IN" sz="3200" dirty="0" smtClean="0"/>
              <a:t>Angular 2.0 directly uses the valid HTML DOM elements event. For example, </a:t>
            </a:r>
            <a:r>
              <a:rPr lang="en-IN" sz="3200" dirty="0" err="1" smtClean="0"/>
              <a:t>ng</a:t>
            </a:r>
            <a:r>
              <a:rPr lang="en-IN" sz="3200" dirty="0" smtClean="0"/>
              <a:t>-click is now replaced by (click). </a:t>
            </a:r>
          </a:p>
          <a:p>
            <a:r>
              <a:rPr lang="en-IN" sz="3200" dirty="0" smtClean="0"/>
              <a:t>The round brackets (parentheses) are used with DOM event name for event binding in Angular 2.</a:t>
            </a:r>
          </a:p>
          <a:p>
            <a:r>
              <a:rPr lang="en-IN" sz="3200" dirty="0" smtClean="0"/>
              <a:t> (click)</a:t>
            </a:r>
          </a:p>
          <a:p>
            <a:r>
              <a:rPr lang="en-IN" sz="3200" dirty="0" smtClean="0"/>
              <a:t>(</a:t>
            </a:r>
            <a:r>
              <a:rPr lang="en-IN" sz="3200" dirty="0" err="1" smtClean="0"/>
              <a:t>dblclick</a:t>
            </a:r>
            <a:r>
              <a:rPr lang="en-IN" sz="3200" dirty="0" smtClean="0"/>
              <a:t>)</a:t>
            </a:r>
          </a:p>
          <a:p>
            <a:r>
              <a:rPr lang="en-IN" sz="3200" dirty="0" smtClean="0"/>
              <a:t>(</a:t>
            </a:r>
            <a:r>
              <a:rPr lang="en-IN" sz="3200" dirty="0" err="1" smtClean="0"/>
              <a:t>mouseenter</a:t>
            </a:r>
            <a:r>
              <a:rPr lang="en-IN" sz="3200" dirty="0" smtClean="0"/>
              <a:t>)</a:t>
            </a:r>
          </a:p>
          <a:p>
            <a:r>
              <a:rPr lang="en-IN" sz="3200" dirty="0" smtClean="0"/>
              <a:t>(</a:t>
            </a:r>
            <a:r>
              <a:rPr lang="en-IN" sz="3200" dirty="0" err="1" smtClean="0"/>
              <a:t>mousedown</a:t>
            </a:r>
            <a:r>
              <a:rPr lang="en-IN" sz="3200" dirty="0" smtClean="0"/>
              <a:t>)</a:t>
            </a:r>
          </a:p>
          <a:p>
            <a:r>
              <a:rPr lang="en-IN" sz="3200" dirty="0" smtClean="0"/>
              <a:t>(</a:t>
            </a:r>
            <a:r>
              <a:rPr lang="en-IN" sz="3200" dirty="0" err="1" smtClean="0"/>
              <a:t>keyup</a:t>
            </a:r>
            <a:r>
              <a:rPr lang="en-IN" sz="3200" dirty="0" smtClean="0"/>
              <a:t>)</a:t>
            </a:r>
          </a:p>
          <a:p>
            <a:r>
              <a:rPr lang="en-IN" sz="3200" dirty="0" smtClean="0"/>
              <a:t>(</a:t>
            </a:r>
            <a:r>
              <a:rPr lang="en-IN" sz="3200" dirty="0" err="1" smtClean="0"/>
              <a:t>keydown</a:t>
            </a:r>
            <a:r>
              <a:rPr lang="en-IN" sz="3200" dirty="0" smtClean="0"/>
              <a:t>)</a:t>
            </a:r>
          </a:p>
          <a:p>
            <a:r>
              <a:rPr lang="en-IN" sz="3200" dirty="0" smtClean="0"/>
              <a:t>(submit)	etc</a:t>
            </a:r>
          </a:p>
          <a:p>
            <a:endParaRPr lang="en-IN" sz="32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 reference</a:t>
            </a:r>
            <a:endParaRPr lang="en-IN" dirty="0"/>
          </a:p>
        </p:txBody>
      </p:sp>
      <p:sp>
        <p:nvSpPr>
          <p:cNvPr id="3" name="Content Placeholder 2"/>
          <p:cNvSpPr>
            <a:spLocks noGrp="1"/>
          </p:cNvSpPr>
          <p:nvPr>
            <p:ph sz="quarter" idx="1"/>
          </p:nvPr>
        </p:nvSpPr>
        <p:spPr/>
        <p:txBody>
          <a:bodyPr>
            <a:normAutofit fontScale="92500" lnSpcReduction="10000"/>
          </a:bodyPr>
          <a:lstStyle/>
          <a:p>
            <a:r>
              <a:rPr lang="en-IN" sz="2800" dirty="0" smtClean="0"/>
              <a:t>Angular 2 has feature called "</a:t>
            </a:r>
            <a:r>
              <a:rPr lang="en-IN" sz="2800" b="1" dirty="0" smtClean="0"/>
              <a:t>template reference variables</a:t>
            </a:r>
            <a:r>
              <a:rPr lang="en-IN" sz="2800" dirty="0" smtClean="0"/>
              <a:t>". With this features.</a:t>
            </a:r>
          </a:p>
          <a:p>
            <a:r>
              <a:rPr lang="en-IN" sz="2800" dirty="0" smtClean="0"/>
              <a:t>We are able to have directive access to an element. The template reference variable is declared by preceding an identifiers with a hash/pound character (#). </a:t>
            </a:r>
          </a:p>
          <a:p>
            <a:r>
              <a:rPr lang="en-IN" sz="2800" dirty="0" smtClean="0"/>
              <a:t>With reference template is completely self-contained and it doesn't bind to the component.</a:t>
            </a:r>
          </a:p>
          <a:p>
            <a:r>
              <a:rPr lang="en-IN" sz="2800" dirty="0" smtClean="0"/>
              <a:t> This solution will not work unless we bind to the element's event. </a:t>
            </a:r>
          </a:p>
          <a:p>
            <a:pPr lvl="1"/>
            <a:r>
              <a:rPr lang="en-IN" dirty="0" smtClean="0"/>
              <a:t>&lt;input #</a:t>
            </a:r>
            <a:r>
              <a:rPr lang="en-IN" dirty="0" err="1" smtClean="0"/>
              <a:t>userName</a:t>
            </a:r>
            <a:r>
              <a:rPr lang="en-IN" dirty="0" smtClean="0"/>
              <a:t> type="text" (</a:t>
            </a:r>
            <a:r>
              <a:rPr lang="en-IN" dirty="0" err="1" smtClean="0"/>
              <a:t>keyup</a:t>
            </a:r>
            <a:r>
              <a:rPr lang="en-IN" dirty="0" smtClean="0"/>
              <a:t>)="0"&gt;</a:t>
            </a:r>
          </a:p>
          <a:p>
            <a:pPr lvl="1"/>
            <a:r>
              <a:rPr lang="en-IN" sz="2800" dirty="0" smtClean="0"/>
              <a:t>The User Name is {{</a:t>
            </a:r>
            <a:r>
              <a:rPr lang="en-IN" sz="2800" dirty="0" err="1" smtClean="0"/>
              <a:t>userName.value</a:t>
            </a:r>
            <a:r>
              <a:rPr lang="en-IN" sz="2800" dirty="0" smtClean="0"/>
              <a:t>}}</a:t>
            </a:r>
          </a:p>
          <a:p>
            <a:endParaRPr lang="en-IN" sz="2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t>Day 2</a:t>
            </a:r>
            <a:endParaRPr lang="en-US" dirty="0"/>
          </a:p>
        </p:txBody>
      </p:sp>
    </p:spTree>
    <p:extLst>
      <p:ext uri="{BB962C8B-B14F-4D97-AF65-F5344CB8AC3E}">
        <p14:creationId xmlns:p14="http://schemas.microsoft.com/office/powerpoint/2010/main" val="15310983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28600" y="381000"/>
            <a:ext cx="8686800" cy="6096000"/>
          </a:xfrm>
          <a:prstGeom prst="rect">
            <a:avLst/>
          </a:prstGeom>
          <a:noFill/>
          <a:ln w="9525">
            <a:noFill/>
            <a:miter lim="800000"/>
            <a:headEnd/>
            <a:tailEnd/>
          </a:ln>
        </p:spPr>
      </p:pic>
    </p:spTree>
    <p:extLst>
      <p:ext uri="{BB962C8B-B14F-4D97-AF65-F5344CB8AC3E}">
        <p14:creationId xmlns:p14="http://schemas.microsoft.com/office/powerpoint/2010/main" val="13106233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28600" y="304800"/>
            <a:ext cx="8534400" cy="6019800"/>
          </a:xfrm>
          <a:prstGeom prst="rect">
            <a:avLst/>
          </a:prstGeom>
          <a:noFill/>
          <a:ln w="9525">
            <a:noFill/>
            <a:miter lim="800000"/>
            <a:headEnd/>
            <a:tailEnd/>
          </a:ln>
        </p:spPr>
      </p:pic>
    </p:spTree>
    <p:extLst>
      <p:ext uri="{BB962C8B-B14F-4D97-AF65-F5344CB8AC3E}">
        <p14:creationId xmlns:p14="http://schemas.microsoft.com/office/powerpoint/2010/main" val="23814388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57200" y="304800"/>
            <a:ext cx="8229600" cy="6019800"/>
          </a:xfrm>
          <a:prstGeom prst="rect">
            <a:avLst/>
          </a:prstGeom>
          <a:noFill/>
          <a:ln w="9525">
            <a:noFill/>
            <a:miter lim="800000"/>
            <a:headEnd/>
            <a:tailEnd/>
          </a:ln>
        </p:spPr>
      </p:pic>
    </p:spTree>
    <p:extLst>
      <p:ext uri="{BB962C8B-B14F-4D97-AF65-F5344CB8AC3E}">
        <p14:creationId xmlns:p14="http://schemas.microsoft.com/office/powerpoint/2010/main" val="2633382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Life cycle methods </a:t>
            </a:r>
            <a:endParaRPr lang="en-IN" dirty="0"/>
          </a:p>
        </p:txBody>
      </p:sp>
      <p:sp>
        <p:nvSpPr>
          <p:cNvPr id="3" name="Content Placeholder 2"/>
          <p:cNvSpPr>
            <a:spLocks noGrp="1"/>
          </p:cNvSpPr>
          <p:nvPr>
            <p:ph sz="quarter" idx="1"/>
          </p:nvPr>
        </p:nvSpPr>
        <p:spPr/>
        <p:txBody>
          <a:bodyPr>
            <a:normAutofit lnSpcReduction="10000"/>
          </a:bodyPr>
          <a:lstStyle/>
          <a:p>
            <a:r>
              <a:rPr lang="en-IN" b="1" u="sng" dirty="0" err="1" smtClean="0"/>
              <a:t>ngOnChanges</a:t>
            </a:r>
            <a:r>
              <a:rPr lang="en-IN" dirty="0" smtClean="0"/>
              <a:t> : This event executes every time when a value of an input control within the component has been changed.</a:t>
            </a:r>
          </a:p>
          <a:p>
            <a:r>
              <a:rPr lang="en-IN" b="1" u="sng" dirty="0" err="1" smtClean="0"/>
              <a:t>ngOnInit</a:t>
            </a:r>
            <a:r>
              <a:rPr lang="en-IN" dirty="0" smtClean="0"/>
              <a:t> : This event initializes after Angular first displays the data-bound properties or when the component has been initialized. This event is basically called only after the </a:t>
            </a:r>
            <a:r>
              <a:rPr lang="en-IN" dirty="0" err="1" smtClean="0"/>
              <a:t>ngOnChanges</a:t>
            </a:r>
            <a:r>
              <a:rPr lang="en-IN" dirty="0" smtClean="0"/>
              <a:t>()events. This event is mainly used for the initialize data in a component.</a:t>
            </a:r>
          </a:p>
          <a:p>
            <a:r>
              <a:rPr lang="en-IN" b="1" u="sng" dirty="0" err="1" smtClean="0"/>
              <a:t>ngDoCheck</a:t>
            </a:r>
            <a:r>
              <a:rPr lang="en-IN" b="1" u="sng" dirty="0" smtClean="0"/>
              <a:t> </a:t>
            </a:r>
            <a:r>
              <a:rPr lang="en-IN" dirty="0" smtClean="0"/>
              <a:t>– This event is triggered every time the input properties of a component are checked. We can use this hook method to implement the check with our own logic check.</a:t>
            </a:r>
            <a:endParaRPr lang="en-IN" dirty="0"/>
          </a:p>
        </p:txBody>
      </p:sp>
    </p:spTree>
    <p:extLst>
      <p:ext uri="{BB962C8B-B14F-4D97-AF65-F5344CB8AC3E}">
        <p14:creationId xmlns:p14="http://schemas.microsoft.com/office/powerpoint/2010/main" val="7061598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lstStyle/>
          <a:p>
            <a:r>
              <a:rPr lang="en-IN" b="1" u="sng" dirty="0" err="1" smtClean="0"/>
              <a:t>ngAfterContentInit</a:t>
            </a:r>
            <a:r>
              <a:rPr lang="en-IN" b="1" u="sng" dirty="0" smtClean="0"/>
              <a:t> </a:t>
            </a:r>
            <a:r>
              <a:rPr lang="en-IN" dirty="0" smtClean="0"/>
              <a:t>–  This lifecycle method is executed when Angular performs any content projection within the component views. This method executes when all the bindings of the component need to be checked for the first time.</a:t>
            </a:r>
          </a:p>
          <a:p>
            <a:r>
              <a:rPr lang="en-IN" b="1" u="sng" dirty="0" err="1" smtClean="0"/>
              <a:t>ngAfterContentChecked</a:t>
            </a:r>
            <a:r>
              <a:rPr lang="en-IN" dirty="0" smtClean="0"/>
              <a:t> – This lifecycle hook method executes every time the content of the component has been checked by the change detection mechanism of Angular. This method is called after the </a:t>
            </a:r>
            <a:r>
              <a:rPr lang="en-IN" dirty="0" err="1" smtClean="0"/>
              <a:t>ngAfterContentInit</a:t>
            </a:r>
            <a:r>
              <a:rPr lang="en-IN" dirty="0" smtClean="0"/>
              <a:t>() method. This method is also called on every subsequent execution of </a:t>
            </a:r>
            <a:r>
              <a:rPr lang="en-IN" dirty="0" err="1" smtClean="0"/>
              <a:t>ngDoCheck</a:t>
            </a:r>
            <a:r>
              <a:rPr lang="en-IN" dirty="0" smtClean="0"/>
              <a:t>().</a:t>
            </a:r>
            <a:endParaRPr lang="en-IN" dirty="0"/>
          </a:p>
        </p:txBody>
      </p:sp>
    </p:spTree>
    <p:extLst>
      <p:ext uri="{BB962C8B-B14F-4D97-AF65-F5344CB8AC3E}">
        <p14:creationId xmlns:p14="http://schemas.microsoft.com/office/powerpoint/2010/main" val="32627601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fontScale="92500" lnSpcReduction="10000"/>
          </a:bodyPr>
          <a:lstStyle/>
          <a:p>
            <a:r>
              <a:rPr lang="en-IN" b="1" u="sng" dirty="0" err="1" smtClean="0"/>
              <a:t>ngAfterViewInit</a:t>
            </a:r>
            <a:r>
              <a:rPr lang="en-IN" dirty="0" smtClean="0"/>
              <a:t> – This lifecycle hook method executes when the component’s view has been fully initialized. This method is initialized after Angular initializes the component’s view and child views. </a:t>
            </a:r>
          </a:p>
          <a:p>
            <a:r>
              <a:rPr lang="en-IN" b="1" u="sng" dirty="0" err="1" smtClean="0"/>
              <a:t>ngAfterViewChecked</a:t>
            </a:r>
            <a:r>
              <a:rPr lang="en-IN" b="1" u="sng" dirty="0" smtClean="0"/>
              <a:t> </a:t>
            </a:r>
            <a:r>
              <a:rPr lang="en-IN" dirty="0" smtClean="0"/>
              <a:t>– This method is called after the </a:t>
            </a:r>
            <a:r>
              <a:rPr lang="en-IN" dirty="0" err="1" smtClean="0"/>
              <a:t>ngAterViewInit</a:t>
            </a:r>
            <a:r>
              <a:rPr lang="en-IN" dirty="0" smtClean="0"/>
              <a:t>() method.  This method also executes when any binding of the children directives has been changed. So this method is very useful when the component waits for some value which is coming from its child components.</a:t>
            </a:r>
          </a:p>
          <a:p>
            <a:r>
              <a:rPr lang="en-IN" b="1" u="sng" dirty="0" err="1" smtClean="0"/>
              <a:t>ngOnDestroy</a:t>
            </a:r>
            <a:r>
              <a:rPr lang="en-IN" dirty="0" smtClean="0"/>
              <a:t> – This method will be executed just before Angular destroys the components. This method is called just before the component is removed from the DOM.</a:t>
            </a:r>
            <a:endParaRPr lang="en-IN" dirty="0"/>
          </a:p>
        </p:txBody>
      </p:sp>
    </p:spTree>
    <p:extLst>
      <p:ext uri="{BB962C8B-B14F-4D97-AF65-F5344CB8AC3E}">
        <p14:creationId xmlns:p14="http://schemas.microsoft.com/office/powerpoint/2010/main" val="33859772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communication </a:t>
            </a:r>
            <a:endParaRPr lang="en-IN" dirty="0"/>
          </a:p>
        </p:txBody>
      </p:sp>
      <p:sp>
        <p:nvSpPr>
          <p:cNvPr id="3" name="Content Placeholder 2"/>
          <p:cNvSpPr>
            <a:spLocks noGrp="1"/>
          </p:cNvSpPr>
          <p:nvPr>
            <p:ph sz="quarter" idx="1"/>
          </p:nvPr>
        </p:nvSpPr>
        <p:spPr/>
        <p:txBody>
          <a:bodyPr>
            <a:normAutofit lnSpcReduction="10000"/>
          </a:bodyPr>
          <a:lstStyle/>
          <a:p>
            <a:r>
              <a:rPr lang="en-IN" b="1" dirty="0" smtClean="0"/>
              <a:t>Component communication</a:t>
            </a:r>
          </a:p>
          <a:p>
            <a:pPr lvl="1"/>
            <a:r>
              <a:rPr lang="en-IN" b="1" dirty="0" smtClean="0"/>
              <a:t>Parent to Child passing the data using @Input – Child Level </a:t>
            </a:r>
          </a:p>
          <a:p>
            <a:pPr lvl="1"/>
            <a:r>
              <a:rPr lang="en-IN" b="1" dirty="0" smtClean="0"/>
              <a:t>Child to Parent passing the data using @Output with </a:t>
            </a:r>
            <a:r>
              <a:rPr lang="en-IN" b="1" dirty="0" err="1" smtClean="0"/>
              <a:t>EventEmitter</a:t>
            </a:r>
            <a:r>
              <a:rPr lang="en-IN" b="1" dirty="0" smtClean="0"/>
              <a:t>. – Child Level </a:t>
            </a:r>
          </a:p>
          <a:p>
            <a:pPr lvl="1"/>
            <a:r>
              <a:rPr lang="en-IN" b="1" dirty="0" smtClean="0"/>
              <a:t>Child to Parent passing the data @</a:t>
            </a:r>
            <a:r>
              <a:rPr lang="en-IN" b="1" dirty="0" err="1" smtClean="0"/>
              <a:t>ViewChild</a:t>
            </a:r>
            <a:r>
              <a:rPr lang="en-IN" b="1" dirty="0" smtClean="0"/>
              <a:t> – Parent Level </a:t>
            </a:r>
          </a:p>
          <a:p>
            <a:r>
              <a:rPr lang="en-IN" b="1" dirty="0" smtClean="0"/>
              <a:t>Passing the data between sibling </a:t>
            </a:r>
          </a:p>
          <a:p>
            <a:pPr lvl="1"/>
            <a:r>
              <a:rPr lang="en-IN" b="1" dirty="0" smtClean="0"/>
              <a:t>Using common Service provided by </a:t>
            </a:r>
            <a:r>
              <a:rPr lang="en-IN" b="1" dirty="0" err="1" smtClean="0"/>
              <a:t>ngModule</a:t>
            </a:r>
            <a:r>
              <a:rPr lang="en-IN" b="1" dirty="0" smtClean="0"/>
              <a:t> - @Injectable</a:t>
            </a:r>
          </a:p>
          <a:p>
            <a:pPr lvl="1"/>
            <a:r>
              <a:rPr lang="en-IN" b="1" dirty="0" smtClean="0"/>
              <a:t>Using common Service </a:t>
            </a:r>
            <a:r>
              <a:rPr lang="en-IN" b="1" dirty="0" err="1" smtClean="0"/>
              <a:t>BehaviourSubject</a:t>
            </a:r>
            <a:r>
              <a:rPr lang="en-IN" b="1" dirty="0" smtClean="0"/>
              <a:t> - </a:t>
            </a:r>
            <a:r>
              <a:rPr lang="en-IN" b="1" dirty="0" err="1" smtClean="0"/>
              <a:t>RxJS</a:t>
            </a:r>
            <a:endParaRPr lang="en-IN" b="1" dirty="0" smtClean="0"/>
          </a:p>
          <a:p>
            <a:pPr lvl="1"/>
            <a:r>
              <a:rPr lang="en-IN" b="1" dirty="0" smtClean="0"/>
              <a:t>Using </a:t>
            </a:r>
            <a:r>
              <a:rPr lang="en-IN" b="1" dirty="0" err="1" smtClean="0"/>
              <a:t>localStorage</a:t>
            </a:r>
            <a:r>
              <a:rPr lang="en-IN" b="1" dirty="0" smtClean="0"/>
              <a:t> / </a:t>
            </a:r>
            <a:r>
              <a:rPr lang="en-IN" b="1" dirty="0" err="1" smtClean="0"/>
              <a:t>sessionStorage</a:t>
            </a:r>
            <a:r>
              <a:rPr lang="en-IN" b="1" dirty="0" smtClean="0"/>
              <a:t> – JavaScript </a:t>
            </a:r>
            <a:endParaRPr lang="en-IN" dirty="0"/>
          </a:p>
        </p:txBody>
      </p:sp>
    </p:spTree>
    <p:extLst>
      <p:ext uri="{BB962C8B-B14F-4D97-AF65-F5344CB8AC3E}">
        <p14:creationId xmlns:p14="http://schemas.microsoft.com/office/powerpoint/2010/main" val="265559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Single Page Application (SPA)</a:t>
            </a:r>
            <a:endParaRPr lang="en-IN" dirty="0"/>
          </a:p>
        </p:txBody>
      </p:sp>
      <p:sp>
        <p:nvSpPr>
          <p:cNvPr id="3" name="Content Placeholder 2"/>
          <p:cNvSpPr>
            <a:spLocks noGrp="1"/>
          </p:cNvSpPr>
          <p:nvPr>
            <p:ph idx="1"/>
          </p:nvPr>
        </p:nvSpPr>
        <p:spPr/>
        <p:txBody>
          <a:bodyPr/>
          <a:lstStyle/>
          <a:p>
            <a:r>
              <a:rPr lang="en-IN" dirty="0" smtClean="0"/>
              <a:t>Page doesn’t fully reload</a:t>
            </a:r>
          </a:p>
          <a:p>
            <a:r>
              <a:rPr lang="en-IN" dirty="0" smtClean="0"/>
              <a:t>Reduces bandwidth consumption</a:t>
            </a:r>
          </a:p>
        </p:txBody>
      </p:sp>
      <p:pic>
        <p:nvPicPr>
          <p:cNvPr id="1026" name="Picture 2"/>
          <p:cNvPicPr>
            <a:picLocks noChangeAspect="1" noChangeArrowheads="1"/>
          </p:cNvPicPr>
          <p:nvPr/>
        </p:nvPicPr>
        <p:blipFill>
          <a:blip r:embed="rId2"/>
          <a:srcRect/>
          <a:stretch>
            <a:fillRect/>
          </a:stretch>
        </p:blipFill>
        <p:spPr bwMode="auto">
          <a:xfrm>
            <a:off x="1524000" y="2438400"/>
            <a:ext cx="5311037" cy="4038601"/>
          </a:xfrm>
          <a:prstGeom prst="rect">
            <a:avLst/>
          </a:prstGeom>
          <a:noFill/>
          <a:ln w="9525">
            <a:noFill/>
            <a:miter lim="800000"/>
            <a:headEnd/>
            <a:tailEnd/>
          </a:ln>
          <a:effectLst/>
        </p:spPr>
      </p:pic>
    </p:spTree>
    <p:extLst>
      <p:ext uri="{BB962C8B-B14F-4D97-AF65-F5344CB8AC3E}">
        <p14:creationId xmlns:p14="http://schemas.microsoft.com/office/powerpoint/2010/main" val="25775783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a:t>
            </a:r>
            <a:endParaRPr lang="en-IN" dirty="0"/>
          </a:p>
        </p:txBody>
      </p:sp>
      <p:sp>
        <p:nvSpPr>
          <p:cNvPr id="3" name="Content Placeholder 2"/>
          <p:cNvSpPr>
            <a:spLocks noGrp="1"/>
          </p:cNvSpPr>
          <p:nvPr>
            <p:ph idx="1"/>
          </p:nvPr>
        </p:nvSpPr>
        <p:spPr>
          <a:xfrm>
            <a:off x="914400" y="1600200"/>
            <a:ext cx="7772400" cy="4572000"/>
          </a:xfrm>
        </p:spPr>
        <p:txBody>
          <a:bodyPr/>
          <a:lstStyle/>
          <a:p>
            <a:r>
              <a:rPr lang="en-IN" dirty="0" smtClean="0"/>
              <a:t>Parent property is assigned to the child property via property binding syntax</a:t>
            </a:r>
          </a:p>
          <a:p>
            <a:endParaRPr lang="en-IN" dirty="0" smtClean="0"/>
          </a:p>
        </p:txBody>
      </p:sp>
      <p:sp>
        <p:nvSpPr>
          <p:cNvPr id="4" name="Rectangle 3"/>
          <p:cNvSpPr/>
          <p:nvPr/>
        </p:nvSpPr>
        <p:spPr>
          <a:xfrm>
            <a:off x="914400" y="2667000"/>
            <a:ext cx="58674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b="1" dirty="0" smtClean="0">
                <a:solidFill>
                  <a:schemeClr val="bg2"/>
                </a:solidFill>
              </a:rPr>
              <a:t>In .</a:t>
            </a:r>
            <a:r>
              <a:rPr lang="en-IN" b="1" dirty="0" err="1" smtClean="0">
                <a:solidFill>
                  <a:schemeClr val="bg2"/>
                </a:solidFill>
              </a:rPr>
              <a:t>ts</a:t>
            </a:r>
            <a:r>
              <a:rPr lang="en-IN" b="1" dirty="0" smtClean="0">
                <a:solidFill>
                  <a:schemeClr val="bg2"/>
                </a:solidFill>
              </a:rPr>
              <a:t> file </a:t>
            </a:r>
          </a:p>
          <a:p>
            <a:r>
              <a:rPr lang="en-IN" b="1" dirty="0" smtClean="0">
                <a:solidFill>
                  <a:schemeClr val="bg2"/>
                </a:solidFill>
              </a:rPr>
              <a:t>Parent Component</a:t>
            </a:r>
          </a:p>
          <a:p>
            <a:r>
              <a:rPr lang="en-IN" dirty="0" smtClean="0">
                <a:solidFill>
                  <a:srgbClr val="FFFF00"/>
                </a:solidFill>
              </a:rPr>
              <a:t>parentProperty </a:t>
            </a:r>
            <a:r>
              <a:rPr lang="en-IN" dirty="0" smtClean="0"/>
              <a:t>: Type</a:t>
            </a:r>
          </a:p>
          <a:p>
            <a:endParaRPr lang="en-IN" dirty="0" smtClean="0"/>
          </a:p>
          <a:p>
            <a:r>
              <a:rPr lang="en-IN" dirty="0" smtClean="0"/>
              <a:t>In Template file </a:t>
            </a:r>
          </a:p>
          <a:p>
            <a:pPr algn="ctr"/>
            <a:r>
              <a:rPr lang="en-IN" dirty="0" smtClean="0"/>
              <a:t>&lt;child-component </a:t>
            </a:r>
            <a:r>
              <a:rPr lang="en-IN" dirty="0" smtClean="0">
                <a:solidFill>
                  <a:srgbClr val="FFFF00"/>
                </a:solidFill>
              </a:rPr>
              <a:t>[childProperty]</a:t>
            </a:r>
            <a:r>
              <a:rPr lang="en-IN" dirty="0" smtClean="0"/>
              <a:t>= “</a:t>
            </a:r>
            <a:r>
              <a:rPr lang="en-IN" dirty="0" smtClean="0">
                <a:solidFill>
                  <a:srgbClr val="FFFF00"/>
                </a:solidFill>
              </a:rPr>
              <a:t>parentProperty</a:t>
            </a:r>
            <a:r>
              <a:rPr lang="en-IN" dirty="0" smtClean="0"/>
              <a:t>”&gt;&lt;/child..&gt;</a:t>
            </a:r>
            <a:endParaRPr lang="en-IN" dirty="0"/>
          </a:p>
        </p:txBody>
      </p:sp>
      <p:sp>
        <p:nvSpPr>
          <p:cNvPr id="7" name="Rectangle 6"/>
          <p:cNvSpPr/>
          <p:nvPr/>
        </p:nvSpPr>
        <p:spPr>
          <a:xfrm>
            <a:off x="2743200" y="4876800"/>
            <a:ext cx="4876800" cy="1600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b="1" dirty="0" smtClean="0">
                <a:solidFill>
                  <a:schemeClr val="bg2"/>
                </a:solidFill>
              </a:rPr>
              <a:t>In .</a:t>
            </a:r>
            <a:r>
              <a:rPr lang="en-IN" b="1" dirty="0" err="1" smtClean="0">
                <a:solidFill>
                  <a:schemeClr val="bg2"/>
                </a:solidFill>
              </a:rPr>
              <a:t>ts</a:t>
            </a:r>
            <a:r>
              <a:rPr lang="en-IN" b="1" dirty="0" smtClean="0">
                <a:solidFill>
                  <a:schemeClr val="bg2"/>
                </a:solidFill>
              </a:rPr>
              <a:t> file </a:t>
            </a:r>
          </a:p>
          <a:p>
            <a:r>
              <a:rPr lang="en-IN" b="1" dirty="0" smtClean="0">
                <a:solidFill>
                  <a:schemeClr val="bg2"/>
                </a:solidFill>
              </a:rPr>
              <a:t>Child Component</a:t>
            </a:r>
          </a:p>
          <a:p>
            <a:r>
              <a:rPr lang="en-IN" dirty="0" smtClean="0">
                <a:solidFill>
                  <a:srgbClr val="00B0F0"/>
                </a:solidFill>
              </a:rPr>
              <a:t>@Input()</a:t>
            </a:r>
            <a:r>
              <a:rPr lang="en-IN" dirty="0" smtClean="0">
                <a:solidFill>
                  <a:srgbClr val="FFFF00"/>
                </a:solidFill>
              </a:rPr>
              <a:t> childProperty</a:t>
            </a:r>
            <a:r>
              <a:rPr lang="en-IN" dirty="0" smtClean="0"/>
              <a:t>: Type</a:t>
            </a:r>
          </a:p>
          <a:p>
            <a:r>
              <a:rPr lang="en-IN" dirty="0" smtClean="0">
                <a:solidFill>
                  <a:schemeClr val="bg1"/>
                </a:solidFill>
              </a:rPr>
              <a:t>In Template file </a:t>
            </a:r>
            <a:endParaRPr lang="en-IN" dirty="0">
              <a:solidFill>
                <a:schemeClr val="bg1"/>
              </a:solidFill>
            </a:endParaRPr>
          </a:p>
          <a:p>
            <a:r>
              <a:rPr lang="en-IN" dirty="0" smtClean="0">
                <a:solidFill>
                  <a:schemeClr val="bg1"/>
                </a:solidFill>
              </a:rPr>
              <a:t>&lt;p&gt; {{</a:t>
            </a:r>
            <a:r>
              <a:rPr lang="en-IN" dirty="0" smtClean="0">
                <a:solidFill>
                  <a:srgbClr val="FFFF00"/>
                </a:solidFill>
              </a:rPr>
              <a:t>childProperty</a:t>
            </a:r>
            <a:r>
              <a:rPr lang="en-IN" dirty="0" smtClean="0">
                <a:solidFill>
                  <a:schemeClr val="bg1"/>
                </a:solidFill>
              </a:rPr>
              <a:t>}}&lt;/p&gt;</a:t>
            </a:r>
          </a:p>
        </p:txBody>
      </p:sp>
      <p:cxnSp>
        <p:nvCxnSpPr>
          <p:cNvPr id="9" name="Curved Connector 8"/>
          <p:cNvCxnSpPr/>
          <p:nvPr/>
        </p:nvCxnSpPr>
        <p:spPr>
          <a:xfrm rot="16200000" flipH="1">
            <a:off x="3512237" y="4472982"/>
            <a:ext cx="862228" cy="571498"/>
          </a:xfrm>
          <a:prstGeom prst="curvedConnector3">
            <a:avLst>
              <a:gd name="adj1" fmla="val 50000"/>
            </a:avLst>
          </a:prstGeom>
          <a:ln w="2222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5521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sp>
        <p:nvSpPr>
          <p:cNvPr id="3" name="Content Placeholder 2"/>
          <p:cNvSpPr>
            <a:spLocks noGrp="1"/>
          </p:cNvSpPr>
          <p:nvPr>
            <p:ph idx="1"/>
          </p:nvPr>
        </p:nvSpPr>
        <p:spPr/>
        <p:txBody>
          <a:bodyPr/>
          <a:lstStyle/>
          <a:p>
            <a:r>
              <a:rPr lang="en-IN" dirty="0" smtClean="0"/>
              <a:t>Child property is assigned to the parent property via event binding syntax</a:t>
            </a:r>
          </a:p>
          <a:p>
            <a:endParaRPr lang="en-IN" dirty="0" smtClean="0"/>
          </a:p>
        </p:txBody>
      </p:sp>
      <p:sp>
        <p:nvSpPr>
          <p:cNvPr id="4" name="Rectangle 3"/>
          <p:cNvSpPr/>
          <p:nvPr/>
        </p:nvSpPr>
        <p:spPr>
          <a:xfrm>
            <a:off x="914400" y="2819400"/>
            <a:ext cx="6400800" cy="167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b="1" dirty="0" smtClean="0">
                <a:solidFill>
                  <a:schemeClr val="bg2"/>
                </a:solidFill>
              </a:rPr>
              <a:t>Parent Component</a:t>
            </a:r>
          </a:p>
          <a:p>
            <a:r>
              <a:rPr lang="en-IN" dirty="0" smtClean="0">
                <a:solidFill>
                  <a:srgbClr val="FFFF00"/>
                </a:solidFill>
              </a:rPr>
              <a:t>parentProperty </a:t>
            </a:r>
            <a:r>
              <a:rPr lang="en-IN" dirty="0" smtClean="0"/>
              <a:t>: Type</a:t>
            </a:r>
          </a:p>
          <a:p>
            <a:r>
              <a:rPr lang="en-IN" i="1" dirty="0" err="1" smtClean="0">
                <a:solidFill>
                  <a:schemeClr val="accent6"/>
                </a:solidFill>
              </a:rPr>
              <a:t>eventHandler</a:t>
            </a:r>
            <a:r>
              <a:rPr lang="en-IN" dirty="0" smtClean="0">
                <a:solidFill>
                  <a:srgbClr val="FFFF00"/>
                </a:solidFill>
              </a:rPr>
              <a:t>(</a:t>
            </a:r>
            <a:r>
              <a:rPr lang="en-IN" dirty="0" err="1" smtClean="0">
                <a:solidFill>
                  <a:srgbClr val="FFFF00"/>
                </a:solidFill>
              </a:rPr>
              <a:t>fromChild</a:t>
            </a:r>
            <a:r>
              <a:rPr lang="en-IN" dirty="0" smtClean="0"/>
              <a:t>) { ... } </a:t>
            </a:r>
          </a:p>
          <a:p>
            <a:pPr algn="ctr"/>
            <a:endParaRPr lang="en-IN" dirty="0" smtClean="0"/>
          </a:p>
          <a:p>
            <a:r>
              <a:rPr lang="en-IN" dirty="0" smtClean="0"/>
              <a:t>&lt;child-component </a:t>
            </a:r>
            <a:r>
              <a:rPr lang="en-IN" dirty="0" smtClean="0">
                <a:solidFill>
                  <a:srgbClr val="FFFF00"/>
                </a:solidFill>
              </a:rPr>
              <a:t>(eventEmitter)</a:t>
            </a:r>
            <a:r>
              <a:rPr lang="en-IN" dirty="0" smtClean="0"/>
              <a:t>=“</a:t>
            </a:r>
            <a:r>
              <a:rPr lang="en-IN" i="1" dirty="0" smtClean="0">
                <a:solidFill>
                  <a:schemeClr val="accent6"/>
                </a:solidFill>
              </a:rPr>
              <a:t>eventHandler</a:t>
            </a:r>
            <a:r>
              <a:rPr lang="en-IN" dirty="0" smtClean="0">
                <a:solidFill>
                  <a:srgbClr val="FFFF00"/>
                </a:solidFill>
              </a:rPr>
              <a:t>($event)</a:t>
            </a:r>
            <a:r>
              <a:rPr lang="en-IN" dirty="0" smtClean="0"/>
              <a:t>”&gt;&lt;/...&gt;</a:t>
            </a:r>
            <a:endParaRPr lang="en-IN" dirty="0"/>
          </a:p>
        </p:txBody>
      </p:sp>
      <p:sp>
        <p:nvSpPr>
          <p:cNvPr id="5" name="Rectangle 4"/>
          <p:cNvSpPr/>
          <p:nvPr/>
        </p:nvSpPr>
        <p:spPr>
          <a:xfrm>
            <a:off x="2438400" y="4800600"/>
            <a:ext cx="5181600" cy="106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b="1" dirty="0" smtClean="0">
                <a:solidFill>
                  <a:schemeClr val="bg2"/>
                </a:solidFill>
              </a:rPr>
              <a:t>Child Component</a:t>
            </a:r>
          </a:p>
          <a:p>
            <a:r>
              <a:rPr lang="en-IN" dirty="0" smtClean="0">
                <a:solidFill>
                  <a:srgbClr val="00B0F0"/>
                </a:solidFill>
              </a:rPr>
              <a:t>@Output()</a:t>
            </a:r>
            <a:r>
              <a:rPr lang="en-IN" dirty="0" smtClean="0">
                <a:solidFill>
                  <a:srgbClr val="FFFF00"/>
                </a:solidFill>
              </a:rPr>
              <a:t> </a:t>
            </a:r>
            <a:r>
              <a:rPr lang="en-IN" dirty="0" err="1" smtClean="0">
                <a:solidFill>
                  <a:srgbClr val="FFFF00"/>
                </a:solidFill>
              </a:rPr>
              <a:t>eventEmitter</a:t>
            </a:r>
            <a:r>
              <a:rPr lang="en-IN" dirty="0"/>
              <a:t>=</a:t>
            </a:r>
            <a:r>
              <a:rPr lang="en-IN" dirty="0" smtClean="0"/>
              <a:t> new EventEmitter&lt;Type&gt;()</a:t>
            </a:r>
            <a:endParaRPr lang="en-IN" dirty="0" smtClean="0">
              <a:solidFill>
                <a:schemeClr val="bg1"/>
              </a:solidFill>
            </a:endParaRPr>
          </a:p>
          <a:p>
            <a:r>
              <a:rPr lang="en-IN" i="1" dirty="0" err="1" smtClean="0">
                <a:solidFill>
                  <a:schemeClr val="accent6"/>
                </a:solidFill>
              </a:rPr>
              <a:t>someMethod</a:t>
            </a:r>
            <a:r>
              <a:rPr lang="en-IN" dirty="0" smtClean="0"/>
              <a:t>(value) { </a:t>
            </a:r>
            <a:r>
              <a:rPr lang="en-IN" dirty="0" smtClean="0">
                <a:solidFill>
                  <a:srgbClr val="FFC000"/>
                </a:solidFill>
              </a:rPr>
              <a:t>this.eventEmitter.emit(value)</a:t>
            </a:r>
            <a:r>
              <a:rPr lang="en-IN" dirty="0" smtClean="0"/>
              <a:t> }</a:t>
            </a:r>
          </a:p>
        </p:txBody>
      </p:sp>
      <p:cxnSp>
        <p:nvCxnSpPr>
          <p:cNvPr id="6" name="Curved Connector 5"/>
          <p:cNvCxnSpPr/>
          <p:nvPr/>
        </p:nvCxnSpPr>
        <p:spPr>
          <a:xfrm rot="16200000" flipV="1">
            <a:off x="4610100" y="4229100"/>
            <a:ext cx="1524000" cy="1447800"/>
          </a:xfrm>
          <a:prstGeom prst="curvedConnector3">
            <a:avLst>
              <a:gd name="adj1" fmla="val -50615"/>
            </a:avLst>
          </a:prstGeom>
          <a:ln w="2222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3801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Child to parent using @</a:t>
            </a:r>
            <a:r>
              <a:rPr lang="en-IN" dirty="0" err="1" smtClean="0"/>
              <a:t>ViewChild</a:t>
            </a:r>
            <a:r>
              <a:rPr lang="en-IN" dirty="0" smtClean="0"/>
              <a:t> </a:t>
            </a:r>
            <a:endParaRPr lang="en-IN" dirty="0"/>
          </a:p>
        </p:txBody>
      </p:sp>
      <p:sp>
        <p:nvSpPr>
          <p:cNvPr id="3" name="Content Placeholder 2"/>
          <p:cNvSpPr>
            <a:spLocks noGrp="1"/>
          </p:cNvSpPr>
          <p:nvPr>
            <p:ph sz="quarter" idx="1"/>
          </p:nvPr>
        </p:nvSpPr>
        <p:spPr/>
        <p:txBody>
          <a:bodyPr/>
          <a:lstStyle/>
          <a:p>
            <a:r>
              <a:rPr lang="en-IN" dirty="0" err="1" smtClean="0"/>
              <a:t>ViewChild</a:t>
            </a:r>
            <a:r>
              <a:rPr lang="en-IN" dirty="0" smtClean="0"/>
              <a:t> allows a one component to be injected into another, giving the parent access to its attribute and functions.</a:t>
            </a:r>
          </a:p>
          <a:p>
            <a:r>
              <a:rPr lang="en-IN" dirty="0" smtClean="0"/>
              <a:t>The child won't be available until after the view has been initialized. </a:t>
            </a:r>
          </a:p>
          <a:p>
            <a:r>
              <a:rPr lang="en-IN" dirty="0" smtClean="0"/>
              <a:t>This means we need to implement the </a:t>
            </a:r>
            <a:r>
              <a:rPr lang="en-IN" dirty="0" err="1" smtClean="0"/>
              <a:t>AfterViewInit</a:t>
            </a:r>
            <a:r>
              <a:rPr lang="en-IN" dirty="0" smtClean="0"/>
              <a:t> lifecycle hook to receive the data from the child. </a:t>
            </a:r>
          </a:p>
          <a:p>
            <a:endParaRPr lang="en-IN" dirty="0"/>
          </a:p>
        </p:txBody>
      </p:sp>
    </p:spTree>
    <p:extLst>
      <p:ext uri="{BB962C8B-B14F-4D97-AF65-F5344CB8AC3E}">
        <p14:creationId xmlns:p14="http://schemas.microsoft.com/office/powerpoint/2010/main" val="39662910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sz="quarter" idx="1"/>
          </p:nvPr>
        </p:nvSpPr>
        <p:spPr/>
        <p:txBody>
          <a:bodyPr>
            <a:normAutofit fontScale="92500" lnSpcReduction="20000"/>
          </a:bodyPr>
          <a:lstStyle/>
          <a:p>
            <a:r>
              <a:rPr lang="en-IN" b="1" dirty="0" smtClean="0"/>
              <a:t>Parent component </a:t>
            </a:r>
          </a:p>
          <a:p>
            <a:r>
              <a:rPr lang="en-IN" b="1" dirty="0" smtClean="0"/>
              <a:t>@</a:t>
            </a:r>
            <a:r>
              <a:rPr lang="en-IN" b="1" dirty="0" err="1" smtClean="0"/>
              <a:t>ViewChild</a:t>
            </a:r>
            <a:r>
              <a:rPr lang="en-IN" b="1" dirty="0" smtClean="0"/>
              <a:t>(</a:t>
            </a:r>
            <a:r>
              <a:rPr lang="en-IN" b="1" dirty="0" err="1" smtClean="0"/>
              <a:t>ChildComponentComponent</a:t>
            </a:r>
            <a:r>
              <a:rPr lang="en-IN" b="1" dirty="0" smtClean="0"/>
              <a:t>)</a:t>
            </a:r>
          </a:p>
          <a:p>
            <a:pPr>
              <a:buNone/>
            </a:pPr>
            <a:r>
              <a:rPr lang="en-IN" b="1" dirty="0" smtClean="0"/>
              <a:t>	</a:t>
            </a:r>
            <a:r>
              <a:rPr lang="en-IN" b="1" dirty="0" err="1" smtClean="0"/>
              <a:t>childRef</a:t>
            </a:r>
            <a:r>
              <a:rPr lang="en-IN" b="1" dirty="0" smtClean="0"/>
              <a:t>;</a:t>
            </a:r>
          </a:p>
          <a:p>
            <a:pPr>
              <a:buNone/>
            </a:pPr>
            <a:r>
              <a:rPr lang="en-IN" dirty="0" smtClean="0"/>
              <a:t>	</a:t>
            </a:r>
            <a:r>
              <a:rPr lang="en-IN" dirty="0" err="1" smtClean="0"/>
              <a:t>age:number</a:t>
            </a:r>
            <a:r>
              <a:rPr lang="en-IN" dirty="0" smtClean="0"/>
              <a:t>;</a:t>
            </a:r>
          </a:p>
          <a:p>
            <a:pPr>
              <a:buNone/>
            </a:pPr>
            <a:r>
              <a:rPr lang="en-IN" b="1" dirty="0" smtClean="0"/>
              <a:t>	</a:t>
            </a:r>
            <a:r>
              <a:rPr lang="en-IN" b="1" dirty="0" err="1" smtClean="0"/>
              <a:t>ngAfterViewInit</a:t>
            </a:r>
            <a:r>
              <a:rPr lang="en-IN" b="1" dirty="0" smtClean="0"/>
              <a:t>() {</a:t>
            </a:r>
          </a:p>
          <a:p>
            <a:pPr>
              <a:buNone/>
            </a:pPr>
            <a:r>
              <a:rPr lang="en-IN" b="1" dirty="0" smtClean="0"/>
              <a:t>		</a:t>
            </a:r>
            <a:r>
              <a:rPr lang="en-IN" b="1" dirty="0" err="1" smtClean="0"/>
              <a:t>this.age</a:t>
            </a:r>
            <a:r>
              <a:rPr lang="en-IN" b="1" dirty="0" smtClean="0"/>
              <a:t> = </a:t>
            </a:r>
            <a:r>
              <a:rPr lang="en-IN" b="1" dirty="0" err="1" smtClean="0"/>
              <a:t>this.childRef.empAge</a:t>
            </a:r>
            <a:r>
              <a:rPr lang="en-IN" b="1" dirty="0" smtClean="0"/>
              <a:t>;</a:t>
            </a:r>
          </a:p>
          <a:p>
            <a:pPr>
              <a:buNone/>
            </a:pPr>
            <a:r>
              <a:rPr lang="en-IN" b="1" dirty="0" smtClean="0"/>
              <a:t>	}</a:t>
            </a:r>
          </a:p>
          <a:p>
            <a:pPr>
              <a:buNone/>
            </a:pPr>
            <a:endParaRPr lang="en-IN" b="1" dirty="0" smtClean="0"/>
          </a:p>
          <a:p>
            <a:pPr>
              <a:buNone/>
            </a:pPr>
            <a:r>
              <a:rPr lang="en-IN" b="1" dirty="0" smtClean="0"/>
              <a:t>Child component </a:t>
            </a:r>
          </a:p>
          <a:p>
            <a:pPr>
              <a:buNone/>
            </a:pPr>
            <a:r>
              <a:rPr lang="en-IN" b="1" dirty="0" err="1" smtClean="0"/>
              <a:t>empAge:number</a:t>
            </a:r>
            <a:r>
              <a:rPr lang="en-IN" b="1" dirty="0" smtClean="0"/>
              <a:t>=25</a:t>
            </a:r>
          </a:p>
          <a:p>
            <a:pPr>
              <a:buNone/>
            </a:pPr>
            <a:endParaRPr lang="en-IN" b="1" dirty="0" smtClean="0"/>
          </a:p>
          <a:p>
            <a:pPr>
              <a:buNone/>
            </a:pPr>
            <a:r>
              <a:rPr lang="en-IN" dirty="0" smtClean="0"/>
              <a:t> </a:t>
            </a:r>
          </a:p>
          <a:p>
            <a:endParaRPr lang="en-IN" dirty="0"/>
          </a:p>
        </p:txBody>
      </p:sp>
    </p:spTree>
    <p:extLst>
      <p:ext uri="{BB962C8B-B14F-4D97-AF65-F5344CB8AC3E}">
        <p14:creationId xmlns:p14="http://schemas.microsoft.com/office/powerpoint/2010/main" val="30359941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Angular Testing – Component and Template </a:t>
            </a:r>
            <a:endParaRPr lang="en-US" dirty="0"/>
          </a:p>
        </p:txBody>
      </p:sp>
    </p:spTree>
    <p:extLst>
      <p:ext uri="{BB962C8B-B14F-4D97-AF65-F5344CB8AC3E}">
        <p14:creationId xmlns:p14="http://schemas.microsoft.com/office/powerpoint/2010/main" val="4554476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Angular</a:t>
            </a:r>
          </a:p>
        </p:txBody>
      </p:sp>
      <p:sp>
        <p:nvSpPr>
          <p:cNvPr id="3" name="Content Placeholder 2"/>
          <p:cNvSpPr>
            <a:spLocks noGrp="1"/>
          </p:cNvSpPr>
          <p:nvPr>
            <p:ph sz="quarter" idx="1"/>
          </p:nvPr>
        </p:nvSpPr>
        <p:spPr/>
        <p:txBody>
          <a:bodyPr/>
          <a:lstStyle/>
          <a:p>
            <a:r>
              <a:rPr lang="en-US" dirty="0"/>
              <a:t>Writing tests is intended to explore and confirm the </a:t>
            </a:r>
            <a:r>
              <a:rPr lang="en-US" dirty="0" err="1"/>
              <a:t>behaviour</a:t>
            </a:r>
            <a:r>
              <a:rPr lang="en-US" dirty="0"/>
              <a:t> of </a:t>
            </a:r>
            <a:r>
              <a:rPr lang="en-US" dirty="0" smtClean="0"/>
              <a:t>the application.</a:t>
            </a:r>
          </a:p>
          <a:p>
            <a:r>
              <a:rPr lang="en-US" dirty="0"/>
              <a:t>Testing does the following</a:t>
            </a:r>
            <a:r>
              <a:rPr lang="en-US" dirty="0" smtClean="0"/>
              <a:t>:</a:t>
            </a:r>
          </a:p>
          <a:p>
            <a:pPr lvl="1"/>
            <a:r>
              <a:rPr lang="en-US" dirty="0"/>
              <a:t>Guards against changes that break existing code (“regressions”).</a:t>
            </a:r>
          </a:p>
          <a:p>
            <a:pPr lvl="1"/>
            <a:r>
              <a:rPr lang="en-US" dirty="0" smtClean="0"/>
              <a:t>Clarifies </a:t>
            </a:r>
            <a:r>
              <a:rPr lang="en-US" dirty="0"/>
              <a:t>what the code does both when used as intended and when </a:t>
            </a:r>
            <a:r>
              <a:rPr lang="en-US" dirty="0" smtClean="0"/>
              <a:t>faced with </a:t>
            </a:r>
            <a:r>
              <a:rPr lang="en-US" dirty="0"/>
              <a:t>deviant conditions.</a:t>
            </a:r>
          </a:p>
          <a:p>
            <a:pPr lvl="1"/>
            <a:r>
              <a:rPr lang="en-US" dirty="0" smtClean="0"/>
              <a:t>Reveals </a:t>
            </a:r>
            <a:r>
              <a:rPr lang="en-US" dirty="0"/>
              <a:t>mistakes in design and implementation.</a:t>
            </a:r>
            <a:endParaRPr lang="en-US" dirty="0" smtClean="0"/>
          </a:p>
          <a:p>
            <a:endParaRPr lang="en-US" dirty="0"/>
          </a:p>
        </p:txBody>
      </p:sp>
    </p:spTree>
    <p:extLst>
      <p:ext uri="{BB962C8B-B14F-4D97-AF65-F5344CB8AC3E}">
        <p14:creationId xmlns:p14="http://schemas.microsoft.com/office/powerpoint/2010/main" val="992212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Testing</a:t>
            </a:r>
          </a:p>
        </p:txBody>
      </p:sp>
      <p:sp>
        <p:nvSpPr>
          <p:cNvPr id="3" name="Content Placeholder 2"/>
          <p:cNvSpPr>
            <a:spLocks noGrp="1"/>
          </p:cNvSpPr>
          <p:nvPr>
            <p:ph sz="quarter" idx="1"/>
          </p:nvPr>
        </p:nvSpPr>
        <p:spPr/>
        <p:txBody>
          <a:bodyPr>
            <a:normAutofit fontScale="85000" lnSpcReduction="20000"/>
          </a:bodyPr>
          <a:lstStyle/>
          <a:p>
            <a:r>
              <a:rPr lang="en-US" dirty="0"/>
              <a:t>Unit Tests</a:t>
            </a:r>
          </a:p>
          <a:p>
            <a:pPr lvl="1"/>
            <a:r>
              <a:rPr lang="en-US" dirty="0" smtClean="0"/>
              <a:t> </a:t>
            </a:r>
            <a:r>
              <a:rPr lang="en-US" dirty="0"/>
              <a:t>Smallest possible unit of testing</a:t>
            </a:r>
          </a:p>
          <a:p>
            <a:pPr lvl="1"/>
            <a:r>
              <a:rPr lang="en-US" dirty="0" smtClean="0"/>
              <a:t>Cover </a:t>
            </a:r>
            <a:r>
              <a:rPr lang="en-US" dirty="0"/>
              <a:t>one small unit and don’t bother about how multiple units work together.</a:t>
            </a:r>
          </a:p>
          <a:p>
            <a:pPr lvl="1"/>
            <a:r>
              <a:rPr lang="en-US" dirty="0" smtClean="0"/>
              <a:t>Fast</a:t>
            </a:r>
            <a:r>
              <a:rPr lang="en-US" dirty="0"/>
              <a:t>, reliable and point in the exact direction of the bug.</a:t>
            </a:r>
          </a:p>
          <a:p>
            <a:r>
              <a:rPr lang="en-US" dirty="0" smtClean="0"/>
              <a:t>Integration </a:t>
            </a:r>
            <a:r>
              <a:rPr lang="en-US" dirty="0"/>
              <a:t>Tests</a:t>
            </a:r>
          </a:p>
          <a:p>
            <a:pPr lvl="1"/>
            <a:r>
              <a:rPr lang="en-US" dirty="0" smtClean="0"/>
              <a:t>Cover </a:t>
            </a:r>
            <a:r>
              <a:rPr lang="en-US" dirty="0"/>
              <a:t>multiple units.</a:t>
            </a:r>
          </a:p>
          <a:p>
            <a:pPr lvl="1"/>
            <a:r>
              <a:rPr lang="en-US" dirty="0" smtClean="0"/>
              <a:t>Point </a:t>
            </a:r>
            <a:r>
              <a:rPr lang="en-US" dirty="0"/>
              <a:t>out important bugs that would show up when multiple components run</a:t>
            </a:r>
          </a:p>
          <a:p>
            <a:pPr marL="0" indent="0">
              <a:buNone/>
            </a:pPr>
            <a:r>
              <a:rPr lang="en-US" dirty="0" smtClean="0"/>
              <a:t>         together </a:t>
            </a:r>
            <a:r>
              <a:rPr lang="en-US" dirty="0"/>
              <a:t>in the application.</a:t>
            </a:r>
          </a:p>
          <a:p>
            <a:r>
              <a:rPr lang="en-US" dirty="0" smtClean="0"/>
              <a:t>End-to-end </a:t>
            </a:r>
            <a:r>
              <a:rPr lang="en-US" dirty="0"/>
              <a:t>Tests</a:t>
            </a:r>
          </a:p>
          <a:p>
            <a:pPr lvl="1"/>
            <a:r>
              <a:rPr lang="en-US" dirty="0" smtClean="0"/>
              <a:t> </a:t>
            </a:r>
            <a:r>
              <a:rPr lang="en-US" dirty="0"/>
              <a:t>Simulate a production like environment.</a:t>
            </a:r>
          </a:p>
          <a:p>
            <a:pPr lvl="1"/>
            <a:r>
              <a:rPr lang="en-US" dirty="0" smtClean="0"/>
              <a:t>It’s </a:t>
            </a:r>
            <a:r>
              <a:rPr lang="en-US" dirty="0"/>
              <a:t>as simple as testing your application from start to finish – just like a user.</a:t>
            </a:r>
          </a:p>
          <a:p>
            <a:pPr lvl="1"/>
            <a:r>
              <a:rPr lang="en-US" dirty="0" smtClean="0"/>
              <a:t>We </a:t>
            </a:r>
            <a:r>
              <a:rPr lang="en-US" dirty="0"/>
              <a:t>can run end to end tests on multiple browsers and find bugs that emerge </a:t>
            </a:r>
            <a:r>
              <a:rPr lang="en-US" dirty="0" smtClean="0"/>
              <a:t>in certain </a:t>
            </a:r>
            <a:r>
              <a:rPr lang="en-US" dirty="0"/>
              <a:t>environments / browsers – such as… Internet Explorer.</a:t>
            </a:r>
          </a:p>
        </p:txBody>
      </p:sp>
    </p:spTree>
    <p:extLst>
      <p:ext uri="{BB962C8B-B14F-4D97-AF65-F5344CB8AC3E}">
        <p14:creationId xmlns:p14="http://schemas.microsoft.com/office/powerpoint/2010/main" val="42279831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and Technologies</a:t>
            </a:r>
          </a:p>
        </p:txBody>
      </p:sp>
      <p:sp>
        <p:nvSpPr>
          <p:cNvPr id="3" name="Content Placeholder 2"/>
          <p:cNvSpPr>
            <a:spLocks noGrp="1"/>
          </p:cNvSpPr>
          <p:nvPr>
            <p:ph sz="quarter" idx="1"/>
          </p:nvPr>
        </p:nvSpPr>
        <p:spPr/>
        <p:txBody>
          <a:bodyPr>
            <a:normAutofit lnSpcReduction="10000"/>
          </a:bodyPr>
          <a:lstStyle/>
          <a:p>
            <a:r>
              <a:rPr lang="en-US" dirty="0"/>
              <a:t>You can write and run Angular tests with a variety of tools and technologies</a:t>
            </a:r>
          </a:p>
          <a:p>
            <a:r>
              <a:rPr lang="en-US" dirty="0" smtClean="0"/>
              <a:t>Jasmine</a:t>
            </a:r>
            <a:endParaRPr lang="en-US" dirty="0"/>
          </a:p>
          <a:p>
            <a:pPr lvl="1"/>
            <a:r>
              <a:rPr lang="en-US" dirty="0" err="1" smtClean="0"/>
              <a:t>Behaviour</a:t>
            </a:r>
            <a:r>
              <a:rPr lang="en-US" dirty="0" smtClean="0"/>
              <a:t>-driven </a:t>
            </a:r>
            <a:r>
              <a:rPr lang="en-US" dirty="0"/>
              <a:t>development framework for testing JavaScript code.</a:t>
            </a:r>
          </a:p>
          <a:p>
            <a:pPr lvl="1"/>
            <a:r>
              <a:rPr lang="en-US" dirty="0" smtClean="0"/>
              <a:t>Provides </a:t>
            </a:r>
            <a:r>
              <a:rPr lang="en-US" dirty="0"/>
              <a:t>everything needed to write basic tests.</a:t>
            </a:r>
          </a:p>
          <a:p>
            <a:r>
              <a:rPr lang="en-US" dirty="0" smtClean="0"/>
              <a:t>Angular </a:t>
            </a:r>
            <a:r>
              <a:rPr lang="en-US" dirty="0"/>
              <a:t>testing utilities</a:t>
            </a:r>
          </a:p>
          <a:p>
            <a:pPr lvl="1"/>
            <a:r>
              <a:rPr lang="en-US" dirty="0" smtClean="0"/>
              <a:t>Create </a:t>
            </a:r>
            <a:r>
              <a:rPr lang="en-US" dirty="0"/>
              <a:t>a test environment for the Angular application code under test.</a:t>
            </a:r>
          </a:p>
          <a:p>
            <a:pPr lvl="1"/>
            <a:r>
              <a:rPr lang="en-US" dirty="0" smtClean="0"/>
              <a:t>Used </a:t>
            </a:r>
            <a:r>
              <a:rPr lang="en-US" dirty="0"/>
              <a:t>to condition and control parts of the application as they interact within the </a:t>
            </a:r>
            <a:r>
              <a:rPr lang="en-US" dirty="0" smtClean="0"/>
              <a:t>Angular environment</a:t>
            </a:r>
            <a:r>
              <a:rPr lang="en-US" dirty="0"/>
              <a:t>.</a:t>
            </a:r>
          </a:p>
        </p:txBody>
      </p:sp>
    </p:spTree>
    <p:extLst>
      <p:ext uri="{BB962C8B-B14F-4D97-AF65-F5344CB8AC3E}">
        <p14:creationId xmlns:p14="http://schemas.microsoft.com/office/powerpoint/2010/main" val="19108248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normAutofit/>
          </a:bodyPr>
          <a:lstStyle/>
          <a:p>
            <a:r>
              <a:rPr lang="en-US" dirty="0"/>
              <a:t>Karma</a:t>
            </a:r>
          </a:p>
          <a:p>
            <a:pPr lvl="1"/>
            <a:r>
              <a:rPr lang="en-US" dirty="0" smtClean="0"/>
              <a:t>Ideal </a:t>
            </a:r>
            <a:r>
              <a:rPr lang="en-US" dirty="0"/>
              <a:t>for writing and running unit tests while developing the application.</a:t>
            </a:r>
          </a:p>
          <a:p>
            <a:pPr lvl="1"/>
            <a:r>
              <a:rPr lang="en-US" dirty="0" smtClean="0"/>
              <a:t>Can </a:t>
            </a:r>
            <a:r>
              <a:rPr lang="en-US" dirty="0"/>
              <a:t>be an integral part of the project's development and continuous integration processes.</a:t>
            </a:r>
          </a:p>
          <a:p>
            <a:r>
              <a:rPr lang="en-US" dirty="0" smtClean="0"/>
              <a:t>Protractor</a:t>
            </a:r>
            <a:endParaRPr lang="en-US" dirty="0"/>
          </a:p>
          <a:p>
            <a:pPr lvl="1"/>
            <a:r>
              <a:rPr lang="en-US" dirty="0" smtClean="0"/>
              <a:t>Run </a:t>
            </a:r>
            <a:r>
              <a:rPr lang="en-US" dirty="0"/>
              <a:t>end-to-end (e2e) tests to explore the application as users experience it.</a:t>
            </a:r>
          </a:p>
          <a:p>
            <a:pPr lvl="1"/>
            <a:r>
              <a:rPr lang="en-US" dirty="0" smtClean="0"/>
              <a:t>One </a:t>
            </a:r>
            <a:r>
              <a:rPr lang="en-US" dirty="0"/>
              <a:t>process runs the real application and a second process runs protractor tests that </a:t>
            </a:r>
            <a:r>
              <a:rPr lang="en-US" dirty="0" smtClean="0"/>
              <a:t>simulate user </a:t>
            </a:r>
            <a:r>
              <a:rPr lang="en-US" dirty="0" err="1"/>
              <a:t>behaviour</a:t>
            </a:r>
            <a:r>
              <a:rPr lang="en-US" dirty="0"/>
              <a:t> and assert that the application responds in the browser as expected.</a:t>
            </a:r>
          </a:p>
        </p:txBody>
      </p:sp>
    </p:spTree>
    <p:extLst>
      <p:ext uri="{BB962C8B-B14F-4D97-AF65-F5344CB8AC3E}">
        <p14:creationId xmlns:p14="http://schemas.microsoft.com/office/powerpoint/2010/main" val="23975615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t>
            </a:r>
            <a:r>
              <a:rPr lang="en-US" dirty="0" smtClean="0"/>
              <a:t>Recommendations</a:t>
            </a:r>
            <a:endParaRPr lang="en-US" dirty="0"/>
          </a:p>
        </p:txBody>
      </p:sp>
      <p:sp>
        <p:nvSpPr>
          <p:cNvPr id="3" name="Content Placeholder 2"/>
          <p:cNvSpPr>
            <a:spLocks noGrp="1"/>
          </p:cNvSpPr>
          <p:nvPr>
            <p:ph sz="quarter" idx="1"/>
          </p:nvPr>
        </p:nvSpPr>
        <p:spPr/>
        <p:txBody>
          <a:bodyPr>
            <a:normAutofit/>
          </a:bodyPr>
          <a:lstStyle/>
          <a:p>
            <a:r>
              <a:rPr lang="en-US" dirty="0"/>
              <a:t>Put unit test spec files in the same folder as the application </a:t>
            </a:r>
            <a:r>
              <a:rPr lang="en-US" dirty="0" smtClean="0"/>
              <a:t>source code </a:t>
            </a:r>
            <a:r>
              <a:rPr lang="en-US" dirty="0"/>
              <a:t>files they test</a:t>
            </a:r>
          </a:p>
          <a:p>
            <a:pPr lvl="1"/>
            <a:r>
              <a:rPr lang="en-US" dirty="0" smtClean="0"/>
              <a:t>Such </a:t>
            </a:r>
            <a:r>
              <a:rPr lang="en-US" dirty="0"/>
              <a:t>tests are easy to find.</a:t>
            </a:r>
          </a:p>
          <a:p>
            <a:pPr lvl="1"/>
            <a:r>
              <a:rPr lang="en-US" dirty="0" smtClean="0"/>
              <a:t>You </a:t>
            </a:r>
            <a:r>
              <a:rPr lang="en-US" dirty="0"/>
              <a:t>see at a glance if a part of your application lacks tests.</a:t>
            </a:r>
          </a:p>
          <a:p>
            <a:pPr lvl="1"/>
            <a:r>
              <a:rPr lang="en-US" dirty="0" smtClean="0"/>
              <a:t>Nearby </a:t>
            </a:r>
            <a:r>
              <a:rPr lang="en-US" dirty="0"/>
              <a:t>tests can reveal how a part works in context.</a:t>
            </a:r>
          </a:p>
          <a:p>
            <a:pPr lvl="1"/>
            <a:r>
              <a:rPr lang="en-US" dirty="0" smtClean="0"/>
              <a:t>When </a:t>
            </a:r>
            <a:r>
              <a:rPr lang="en-US" dirty="0"/>
              <a:t>you move the source (inevitable), you remember to move the test.</a:t>
            </a:r>
          </a:p>
          <a:p>
            <a:pPr lvl="1"/>
            <a:r>
              <a:rPr lang="en-US" dirty="0" smtClean="0"/>
              <a:t>When </a:t>
            </a:r>
            <a:r>
              <a:rPr lang="en-US" dirty="0"/>
              <a:t>you rename the source file (inevitable), you remember to rename </a:t>
            </a:r>
            <a:r>
              <a:rPr lang="en-US" dirty="0" smtClean="0"/>
              <a:t>the test </a:t>
            </a:r>
            <a:r>
              <a:rPr lang="en-US" dirty="0"/>
              <a:t>file.</a:t>
            </a:r>
          </a:p>
        </p:txBody>
      </p:sp>
    </p:spTree>
    <p:extLst>
      <p:ext uri="{BB962C8B-B14F-4D97-AF65-F5344CB8AC3E}">
        <p14:creationId xmlns:p14="http://schemas.microsoft.com/office/powerpoint/2010/main" val="401346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9 setup </a:t>
            </a:r>
            <a:endParaRPr lang="en-IN" dirty="0"/>
          </a:p>
        </p:txBody>
      </p:sp>
      <p:sp>
        <p:nvSpPr>
          <p:cNvPr id="3" name="Content Placeholder 2"/>
          <p:cNvSpPr>
            <a:spLocks noGrp="1"/>
          </p:cNvSpPr>
          <p:nvPr>
            <p:ph sz="quarter" idx="1"/>
          </p:nvPr>
        </p:nvSpPr>
        <p:spPr/>
        <p:txBody>
          <a:bodyPr>
            <a:normAutofit/>
          </a:bodyPr>
          <a:lstStyle/>
          <a:p>
            <a:r>
              <a:rPr lang="en-IN" dirty="0" smtClean="0"/>
              <a:t>Setting up and configuring angular project takes time as it involves adding lot of </a:t>
            </a:r>
          </a:p>
          <a:p>
            <a:pPr lvl="1"/>
            <a:r>
              <a:rPr lang="en-IN" dirty="0" smtClean="0"/>
              <a:t>JS libraries</a:t>
            </a:r>
          </a:p>
          <a:p>
            <a:pPr lvl="1"/>
            <a:r>
              <a:rPr lang="en-IN" dirty="0" smtClean="0"/>
              <a:t>Compiler to Typescript</a:t>
            </a:r>
          </a:p>
          <a:p>
            <a:pPr lvl="1"/>
            <a:r>
              <a:rPr lang="en-IN" dirty="0" smtClean="0"/>
              <a:t>Configuring server etc</a:t>
            </a:r>
          </a:p>
          <a:p>
            <a:r>
              <a:rPr lang="en-IN" dirty="0" smtClean="0"/>
              <a:t>So Angular team has provided a high quality development toolset to ease the application set up and configuration one such toolset you can use is Angular CLI (Command Line Interface) which automate your development workflow.</a:t>
            </a:r>
          </a:p>
          <a:p>
            <a:endParaRPr lang="en-I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UNIT TESTING WITH JASMINE AND KARMA</a:t>
            </a:r>
          </a:p>
        </p:txBody>
      </p:sp>
    </p:spTree>
    <p:extLst>
      <p:ext uri="{BB962C8B-B14F-4D97-AF65-F5344CB8AC3E}">
        <p14:creationId xmlns:p14="http://schemas.microsoft.com/office/powerpoint/2010/main" val="26894862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with Jasmine</a:t>
            </a:r>
          </a:p>
        </p:txBody>
      </p:sp>
      <p:sp>
        <p:nvSpPr>
          <p:cNvPr id="3" name="Content Placeholder 2"/>
          <p:cNvSpPr>
            <a:spLocks noGrp="1"/>
          </p:cNvSpPr>
          <p:nvPr>
            <p:ph sz="quarter" idx="1"/>
          </p:nvPr>
        </p:nvSpPr>
        <p:spPr/>
        <p:txBody>
          <a:bodyPr>
            <a:normAutofit fontScale="85000" lnSpcReduction="10000"/>
          </a:bodyPr>
          <a:lstStyle/>
          <a:p>
            <a:r>
              <a:rPr lang="en-US" dirty="0" err="1"/>
              <a:t>Behaviour</a:t>
            </a:r>
            <a:r>
              <a:rPr lang="en-US" dirty="0"/>
              <a:t>-driven development framework for testing JavaScript code</a:t>
            </a:r>
          </a:p>
          <a:p>
            <a:pPr lvl="1"/>
            <a:r>
              <a:rPr lang="en-US" dirty="0" smtClean="0"/>
              <a:t>Does </a:t>
            </a:r>
            <a:r>
              <a:rPr lang="en-US" dirty="0"/>
              <a:t>not depend on any other JavaScript frameworks</a:t>
            </a:r>
          </a:p>
          <a:p>
            <a:pPr lvl="1"/>
            <a:r>
              <a:rPr lang="en-US" dirty="0" smtClean="0"/>
              <a:t>Does </a:t>
            </a:r>
            <a:r>
              <a:rPr lang="en-US" dirty="0"/>
              <a:t>not require a DOM</a:t>
            </a:r>
          </a:p>
          <a:p>
            <a:r>
              <a:rPr lang="en-US" dirty="0" smtClean="0"/>
              <a:t>Jasmine </a:t>
            </a:r>
            <a:r>
              <a:rPr lang="en-US" dirty="0"/>
              <a:t>tests are a set of Test Suites each composed of a set of Test</a:t>
            </a:r>
          </a:p>
          <a:p>
            <a:r>
              <a:rPr lang="en-US" dirty="0"/>
              <a:t>Specs</a:t>
            </a:r>
          </a:p>
          <a:p>
            <a:pPr lvl="1"/>
            <a:r>
              <a:rPr lang="en-US" dirty="0" smtClean="0"/>
              <a:t>Call </a:t>
            </a:r>
            <a:r>
              <a:rPr lang="en-US" dirty="0"/>
              <a:t>describe to define a test suite, and it to define a spec</a:t>
            </a:r>
          </a:p>
          <a:p>
            <a:pPr lvl="1"/>
            <a:r>
              <a:rPr lang="en-US" dirty="0" smtClean="0"/>
              <a:t>A </a:t>
            </a:r>
            <a:r>
              <a:rPr lang="en-US" dirty="0"/>
              <a:t>spec contains one or more expectations that test the state of the code</a:t>
            </a:r>
          </a:p>
          <a:p>
            <a:pPr lvl="1"/>
            <a:r>
              <a:rPr lang="en-US" dirty="0" smtClean="0"/>
              <a:t>A </a:t>
            </a:r>
            <a:r>
              <a:rPr lang="en-US" dirty="0"/>
              <a:t>spec with all true expectations is a passing spec.</a:t>
            </a:r>
          </a:p>
          <a:p>
            <a:pPr lvl="1"/>
            <a:r>
              <a:rPr lang="en-US" dirty="0" smtClean="0"/>
              <a:t>A </a:t>
            </a:r>
            <a:r>
              <a:rPr lang="en-US" dirty="0"/>
              <a:t>spec with one or more false expectations is a failing spec.</a:t>
            </a:r>
          </a:p>
          <a:p>
            <a:r>
              <a:rPr lang="en-US" dirty="0" smtClean="0"/>
              <a:t>Provides the global </a:t>
            </a:r>
            <a:r>
              <a:rPr lang="en-US" dirty="0" err="1" smtClean="0"/>
              <a:t>beforeEach</a:t>
            </a:r>
            <a:r>
              <a:rPr lang="en-US" dirty="0" smtClean="0"/>
              <a:t>, </a:t>
            </a:r>
            <a:r>
              <a:rPr lang="en-US" dirty="0" err="1"/>
              <a:t>afterEach</a:t>
            </a:r>
            <a:r>
              <a:rPr lang="en-US" dirty="0"/>
              <a:t>, </a:t>
            </a:r>
            <a:r>
              <a:rPr lang="en-US" dirty="0" err="1"/>
              <a:t>beforeAll</a:t>
            </a:r>
            <a:r>
              <a:rPr lang="en-US" dirty="0"/>
              <a:t>, and </a:t>
            </a:r>
            <a:r>
              <a:rPr lang="en-US" dirty="0" err="1" smtClean="0"/>
              <a:t>afterAll</a:t>
            </a:r>
            <a:r>
              <a:rPr lang="en-US" dirty="0"/>
              <a:t> </a:t>
            </a:r>
            <a:r>
              <a:rPr lang="en-US" dirty="0" smtClean="0"/>
              <a:t>functions</a:t>
            </a:r>
            <a:endParaRPr lang="en-US" dirty="0"/>
          </a:p>
          <a:p>
            <a:pPr lvl="1"/>
            <a:r>
              <a:rPr lang="en-US" dirty="0" smtClean="0"/>
              <a:t>Help </a:t>
            </a:r>
            <a:r>
              <a:rPr lang="en-US" dirty="0"/>
              <a:t>a test suite DRY (Don't Repeat Yourself ) up any duplicated setup</a:t>
            </a:r>
          </a:p>
        </p:txBody>
      </p:sp>
    </p:spTree>
    <p:extLst>
      <p:ext uri="{BB962C8B-B14F-4D97-AF65-F5344CB8AC3E}">
        <p14:creationId xmlns:p14="http://schemas.microsoft.com/office/powerpoint/2010/main" val="30792819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Karma Test Runner</a:t>
            </a:r>
          </a:p>
        </p:txBody>
      </p:sp>
      <p:sp>
        <p:nvSpPr>
          <p:cNvPr id="3" name="Content Placeholder 2"/>
          <p:cNvSpPr>
            <a:spLocks noGrp="1"/>
          </p:cNvSpPr>
          <p:nvPr>
            <p:ph sz="quarter" idx="1"/>
          </p:nvPr>
        </p:nvSpPr>
        <p:spPr/>
        <p:txBody>
          <a:bodyPr>
            <a:normAutofit fontScale="92500" lnSpcReduction="10000"/>
          </a:bodyPr>
          <a:lstStyle/>
          <a:p>
            <a:r>
              <a:rPr lang="en-US" dirty="0"/>
              <a:t>Karma provides a suitable testing environment to any web developer</a:t>
            </a:r>
          </a:p>
          <a:p>
            <a:pPr lvl="1"/>
            <a:r>
              <a:rPr lang="en-US" dirty="0" smtClean="0"/>
              <a:t>browsers </a:t>
            </a:r>
            <a:r>
              <a:rPr lang="en-US" dirty="0"/>
              <a:t>do not have natively a concept of loading tests files, </a:t>
            </a:r>
            <a:r>
              <a:rPr lang="en-US" dirty="0" smtClean="0"/>
              <a:t>running them</a:t>
            </a:r>
            <a:r>
              <a:rPr lang="en-US" dirty="0"/>
              <a:t>, and reporting results.</a:t>
            </a:r>
          </a:p>
          <a:p>
            <a:r>
              <a:rPr lang="en-US" dirty="0" smtClean="0"/>
              <a:t>Karma</a:t>
            </a:r>
            <a:r>
              <a:rPr lang="en-US" dirty="0"/>
              <a:t>:</a:t>
            </a:r>
          </a:p>
          <a:p>
            <a:pPr lvl="1"/>
            <a:r>
              <a:rPr lang="en-US" dirty="0" smtClean="0"/>
              <a:t>Starts </a:t>
            </a:r>
            <a:r>
              <a:rPr lang="en-US" dirty="0"/>
              <a:t>a small web server to serve "client-side" </a:t>
            </a:r>
            <a:r>
              <a:rPr lang="en-US" dirty="0" err="1"/>
              <a:t>javascript</a:t>
            </a:r>
            <a:r>
              <a:rPr lang="en-US" dirty="0"/>
              <a:t> files to be tested</a:t>
            </a:r>
          </a:p>
          <a:p>
            <a:pPr lvl="1"/>
            <a:r>
              <a:rPr lang="en-US" dirty="0" smtClean="0"/>
              <a:t>Serves </a:t>
            </a:r>
            <a:r>
              <a:rPr lang="en-US" dirty="0"/>
              <a:t>the "client-side" </a:t>
            </a:r>
            <a:r>
              <a:rPr lang="en-US" dirty="0" err="1"/>
              <a:t>javascript</a:t>
            </a:r>
            <a:r>
              <a:rPr lang="en-US" dirty="0"/>
              <a:t> files with the tests (or Specs, as they're </a:t>
            </a:r>
            <a:r>
              <a:rPr lang="en-US" dirty="0" smtClean="0"/>
              <a:t>often called</a:t>
            </a:r>
            <a:r>
              <a:rPr lang="en-US" dirty="0"/>
              <a:t>)</a:t>
            </a:r>
          </a:p>
          <a:p>
            <a:pPr lvl="1"/>
            <a:r>
              <a:rPr lang="en-US" dirty="0" smtClean="0"/>
              <a:t>Serves </a:t>
            </a:r>
            <a:r>
              <a:rPr lang="en-US" dirty="0"/>
              <a:t>a custom web page that will run </a:t>
            </a:r>
            <a:r>
              <a:rPr lang="en-US" dirty="0" err="1"/>
              <a:t>javascript</a:t>
            </a:r>
            <a:r>
              <a:rPr lang="en-US" dirty="0"/>
              <a:t> code for the tests</a:t>
            </a:r>
          </a:p>
          <a:p>
            <a:pPr lvl="1"/>
            <a:r>
              <a:rPr lang="en-US" dirty="0" smtClean="0"/>
              <a:t>Starts </a:t>
            </a:r>
            <a:r>
              <a:rPr lang="en-US" dirty="0"/>
              <a:t>a browser to load this page</a:t>
            </a:r>
          </a:p>
          <a:p>
            <a:pPr lvl="1"/>
            <a:r>
              <a:rPr lang="en-US" dirty="0" smtClean="0"/>
              <a:t>Reports </a:t>
            </a:r>
            <a:r>
              <a:rPr lang="en-US" dirty="0"/>
              <a:t>the results of the test to the server</a:t>
            </a:r>
          </a:p>
          <a:p>
            <a:pPr lvl="1"/>
            <a:r>
              <a:rPr lang="en-US" dirty="0" smtClean="0"/>
              <a:t>Reports </a:t>
            </a:r>
            <a:r>
              <a:rPr lang="en-US" dirty="0"/>
              <a:t>the results to text files, console, etc...</a:t>
            </a:r>
          </a:p>
        </p:txBody>
      </p:sp>
    </p:spTree>
    <p:extLst>
      <p:ext uri="{BB962C8B-B14F-4D97-AF65-F5344CB8AC3E}">
        <p14:creationId xmlns:p14="http://schemas.microsoft.com/office/powerpoint/2010/main" val="11802264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Testing Utilities</a:t>
            </a:r>
          </a:p>
        </p:txBody>
      </p:sp>
      <p:sp>
        <p:nvSpPr>
          <p:cNvPr id="3" name="Content Placeholder 2"/>
          <p:cNvSpPr>
            <a:spLocks noGrp="1"/>
          </p:cNvSpPr>
          <p:nvPr>
            <p:ph sz="quarter" idx="1"/>
          </p:nvPr>
        </p:nvSpPr>
        <p:spPr/>
        <p:txBody>
          <a:bodyPr>
            <a:normAutofit fontScale="92500" lnSpcReduction="20000"/>
          </a:bodyPr>
          <a:lstStyle/>
          <a:p>
            <a:r>
              <a:rPr lang="en-US" dirty="0"/>
              <a:t>Isolated unit tests</a:t>
            </a:r>
          </a:p>
          <a:p>
            <a:pPr lvl="1"/>
            <a:r>
              <a:rPr lang="en-US" dirty="0" smtClean="0"/>
              <a:t>Examine </a:t>
            </a:r>
            <a:r>
              <a:rPr lang="en-US" dirty="0"/>
              <a:t>an instance of a class all by itself without any dependencies </a:t>
            </a:r>
            <a:r>
              <a:rPr lang="en-US" dirty="0" smtClean="0"/>
              <a:t>on Angular </a:t>
            </a:r>
            <a:r>
              <a:rPr lang="en-US" dirty="0"/>
              <a:t>or any injected values</a:t>
            </a:r>
          </a:p>
          <a:p>
            <a:pPr lvl="1"/>
            <a:r>
              <a:rPr lang="en-US" dirty="0" smtClean="0"/>
              <a:t>The </a:t>
            </a:r>
            <a:r>
              <a:rPr lang="en-US" dirty="0"/>
              <a:t>tester creates a test instance of the class with new, supplying test</a:t>
            </a:r>
          </a:p>
          <a:p>
            <a:pPr marL="0" indent="0">
              <a:buNone/>
            </a:pPr>
            <a:r>
              <a:rPr lang="en-US" dirty="0" smtClean="0"/>
              <a:t>    doubles </a:t>
            </a:r>
            <a:r>
              <a:rPr lang="en-US" dirty="0"/>
              <a:t>for the constructor parameters as needed, and then </a:t>
            </a:r>
            <a:r>
              <a:rPr lang="en-US" dirty="0" smtClean="0"/>
              <a:t>    probes the test instance </a:t>
            </a:r>
            <a:r>
              <a:rPr lang="en-US" dirty="0"/>
              <a:t>API surface.</a:t>
            </a:r>
          </a:p>
          <a:p>
            <a:pPr lvl="1"/>
            <a:r>
              <a:rPr lang="en-US" dirty="0" smtClean="0"/>
              <a:t>Should </a:t>
            </a:r>
            <a:r>
              <a:rPr lang="en-US" dirty="0"/>
              <a:t>be written for pipes and services</a:t>
            </a:r>
          </a:p>
          <a:p>
            <a:r>
              <a:rPr lang="en-US" dirty="0" smtClean="0"/>
              <a:t>Angular </a:t>
            </a:r>
            <a:r>
              <a:rPr lang="en-US" dirty="0"/>
              <a:t>Testing Utilities</a:t>
            </a:r>
          </a:p>
          <a:p>
            <a:pPr lvl="1"/>
            <a:r>
              <a:rPr lang="en-US" dirty="0" smtClean="0"/>
              <a:t>Helper </a:t>
            </a:r>
            <a:r>
              <a:rPr lang="en-US" dirty="0"/>
              <a:t>functions from @angular/core/testing</a:t>
            </a:r>
          </a:p>
          <a:p>
            <a:pPr lvl="1"/>
            <a:r>
              <a:rPr lang="en-US" dirty="0" smtClean="0"/>
              <a:t>Used </a:t>
            </a:r>
            <a:r>
              <a:rPr lang="en-US" dirty="0"/>
              <a:t>for components</a:t>
            </a:r>
          </a:p>
          <a:p>
            <a:pPr lvl="1"/>
            <a:r>
              <a:rPr lang="en-US" dirty="0" smtClean="0"/>
              <a:t>Contrary </a:t>
            </a:r>
            <a:r>
              <a:rPr lang="en-US" dirty="0"/>
              <a:t>to isolated unit tests, they can show how components interact with</a:t>
            </a:r>
          </a:p>
          <a:p>
            <a:pPr lvl="1"/>
            <a:r>
              <a:rPr lang="en-US" dirty="0"/>
              <a:t>Angular, and how they interact with their own templates</a:t>
            </a:r>
          </a:p>
        </p:txBody>
      </p:sp>
    </p:spTree>
    <p:extLst>
      <p:ext uri="{BB962C8B-B14F-4D97-AF65-F5344CB8AC3E}">
        <p14:creationId xmlns:p14="http://schemas.microsoft.com/office/powerpoint/2010/main" val="14994364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Tests</a:t>
            </a:r>
          </a:p>
        </p:txBody>
      </p:sp>
      <p:sp>
        <p:nvSpPr>
          <p:cNvPr id="3" name="Content Placeholder 2"/>
          <p:cNvSpPr>
            <a:spLocks noGrp="1"/>
          </p:cNvSpPr>
          <p:nvPr>
            <p:ph sz="quarter" idx="1"/>
          </p:nvPr>
        </p:nvSpPr>
        <p:spPr>
          <a:xfrm>
            <a:off x="914400" y="1447800"/>
            <a:ext cx="7772400" cy="5105400"/>
          </a:xfrm>
        </p:spPr>
        <p:txBody>
          <a:bodyPr/>
          <a:lstStyle/>
          <a:p>
            <a:r>
              <a:rPr lang="en-US" dirty="0"/>
              <a:t>In order to write and run unit tests:</a:t>
            </a:r>
          </a:p>
          <a:p>
            <a:pPr lvl="1"/>
            <a:r>
              <a:rPr lang="en-US" dirty="0" smtClean="0"/>
              <a:t>Create </a:t>
            </a:r>
            <a:r>
              <a:rPr lang="en-US" dirty="0"/>
              <a:t>a spec file in the same folder : usually, they have the same name as </a:t>
            </a:r>
            <a:r>
              <a:rPr lang="en-US" dirty="0" smtClean="0"/>
              <a:t>the file </a:t>
            </a:r>
            <a:r>
              <a:rPr lang="en-US" dirty="0"/>
              <a:t>they are testing, with the .</a:t>
            </a:r>
            <a:r>
              <a:rPr lang="en-US" dirty="0" err="1"/>
              <a:t>spec.ts</a:t>
            </a:r>
            <a:r>
              <a:rPr lang="en-US" dirty="0"/>
              <a:t> extension</a:t>
            </a:r>
          </a:p>
          <a:p>
            <a:r>
              <a:rPr lang="en-US" dirty="0" smtClean="0"/>
              <a:t>Run </a:t>
            </a:r>
            <a:r>
              <a:rPr lang="en-US" dirty="0"/>
              <a:t>with karma using: </a:t>
            </a:r>
            <a:r>
              <a:rPr lang="en-US" b="1" dirty="0" err="1"/>
              <a:t>npm</a:t>
            </a:r>
            <a:r>
              <a:rPr lang="en-US" b="1" dirty="0"/>
              <a:t> test</a:t>
            </a:r>
          </a:p>
          <a:p>
            <a:r>
              <a:rPr lang="en-US" dirty="0" smtClean="0"/>
              <a:t>Focus </a:t>
            </a:r>
            <a:r>
              <a:rPr lang="en-US" dirty="0"/>
              <a:t>on the console output to see the result, that should look like this:</a:t>
            </a:r>
          </a:p>
          <a:p>
            <a:pPr lvl="1"/>
            <a:r>
              <a:rPr lang="en-US" dirty="0" smtClean="0"/>
              <a:t>[</a:t>
            </a:r>
            <a:r>
              <a:rPr lang="en-US" dirty="0"/>
              <a:t>0] is the </a:t>
            </a:r>
            <a:r>
              <a:rPr lang="en-US" dirty="0" smtClean="0"/>
              <a:t>compiler </a:t>
            </a:r>
            <a:r>
              <a:rPr lang="en-US" dirty="0"/>
              <a:t>output, [1] is Karma </a:t>
            </a:r>
            <a:r>
              <a:rPr lang="en-US" dirty="0" smtClean="0"/>
              <a:t>output</a:t>
            </a:r>
          </a:p>
          <a:p>
            <a:pPr lvl="1"/>
            <a:endParaRPr lang="en-US" dirty="0"/>
          </a:p>
        </p:txBody>
      </p:sp>
      <p:pic>
        <p:nvPicPr>
          <p:cNvPr id="4" name="Picture 3"/>
          <p:cNvPicPr>
            <a:picLocks noChangeAspect="1"/>
          </p:cNvPicPr>
          <p:nvPr/>
        </p:nvPicPr>
        <p:blipFill>
          <a:blip r:embed="rId2"/>
          <a:stretch>
            <a:fillRect/>
          </a:stretch>
        </p:blipFill>
        <p:spPr>
          <a:xfrm>
            <a:off x="1219200" y="4419600"/>
            <a:ext cx="6238875" cy="2000250"/>
          </a:xfrm>
          <a:prstGeom prst="rect">
            <a:avLst/>
          </a:prstGeom>
        </p:spPr>
      </p:pic>
    </p:spTree>
    <p:extLst>
      <p:ext uri="{BB962C8B-B14F-4D97-AF65-F5344CB8AC3E}">
        <p14:creationId xmlns:p14="http://schemas.microsoft.com/office/powerpoint/2010/main" val="16320752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 Component</a:t>
            </a:r>
          </a:p>
        </p:txBody>
      </p:sp>
      <p:sp>
        <p:nvSpPr>
          <p:cNvPr id="3" name="Content Placeholder 2"/>
          <p:cNvSpPr>
            <a:spLocks noGrp="1"/>
          </p:cNvSpPr>
          <p:nvPr>
            <p:ph sz="quarter" idx="1"/>
          </p:nvPr>
        </p:nvSpPr>
        <p:spPr/>
        <p:txBody>
          <a:bodyPr>
            <a:normAutofit fontScale="92500" lnSpcReduction="20000"/>
          </a:bodyPr>
          <a:lstStyle/>
          <a:p>
            <a:r>
              <a:rPr lang="en-US" dirty="0" err="1"/>
              <a:t>TestBed</a:t>
            </a:r>
            <a:endParaRPr lang="en-US" dirty="0"/>
          </a:p>
          <a:p>
            <a:pPr lvl="1"/>
            <a:r>
              <a:rPr lang="en-US" dirty="0" smtClean="0"/>
              <a:t>Most </a:t>
            </a:r>
            <a:r>
              <a:rPr lang="en-US" dirty="0"/>
              <a:t>important Angular testing utility</a:t>
            </a:r>
          </a:p>
          <a:p>
            <a:pPr lvl="1"/>
            <a:r>
              <a:rPr lang="en-US" dirty="0" smtClean="0"/>
              <a:t>Creates </a:t>
            </a:r>
            <a:r>
              <a:rPr lang="en-US" dirty="0"/>
              <a:t>an Angular testing module (@</a:t>
            </a:r>
            <a:r>
              <a:rPr lang="en-US" dirty="0" err="1"/>
              <a:t>NgModule</a:t>
            </a:r>
            <a:r>
              <a:rPr lang="en-US" dirty="0"/>
              <a:t> class) that you </a:t>
            </a:r>
            <a:r>
              <a:rPr lang="en-US" dirty="0" smtClean="0"/>
              <a:t>configure using </a:t>
            </a:r>
            <a:r>
              <a:rPr lang="en-US" dirty="0" err="1"/>
              <a:t>configureTestingModule</a:t>
            </a:r>
            <a:r>
              <a:rPr lang="en-US" dirty="0"/>
              <a:t> to add </a:t>
            </a:r>
            <a:r>
              <a:rPr lang="en-US" dirty="0" err="1"/>
              <a:t>importas</a:t>
            </a:r>
            <a:r>
              <a:rPr lang="en-US" dirty="0"/>
              <a:t>, dependencies…</a:t>
            </a:r>
          </a:p>
          <a:p>
            <a:pPr lvl="1"/>
            <a:r>
              <a:rPr lang="en-US" dirty="0" smtClean="0"/>
              <a:t>Enables </a:t>
            </a:r>
            <a:r>
              <a:rPr lang="en-US" dirty="0"/>
              <a:t>the framework to detach the tested component from its </a:t>
            </a:r>
            <a:r>
              <a:rPr lang="en-US" dirty="0" smtClean="0"/>
              <a:t>own application </a:t>
            </a:r>
            <a:r>
              <a:rPr lang="en-US" dirty="0"/>
              <a:t>module and re-attach it to the test module</a:t>
            </a:r>
          </a:p>
          <a:p>
            <a:r>
              <a:rPr lang="en-US" dirty="0" err="1" smtClean="0"/>
              <a:t>TestBed.createComponent</a:t>
            </a:r>
            <a:endParaRPr lang="en-US" dirty="0"/>
          </a:p>
          <a:p>
            <a:pPr lvl="1"/>
            <a:r>
              <a:rPr lang="en-US" dirty="0" smtClean="0"/>
              <a:t>Creates </a:t>
            </a:r>
            <a:r>
              <a:rPr lang="en-US" dirty="0"/>
              <a:t>an instance of the component under test</a:t>
            </a:r>
          </a:p>
          <a:p>
            <a:pPr lvl="1"/>
            <a:r>
              <a:rPr lang="en-US" dirty="0" smtClean="0"/>
              <a:t>Closes </a:t>
            </a:r>
            <a:r>
              <a:rPr lang="en-US" dirty="0"/>
              <a:t>the </a:t>
            </a:r>
            <a:r>
              <a:rPr lang="en-US" dirty="0" err="1"/>
              <a:t>TestBed</a:t>
            </a:r>
            <a:r>
              <a:rPr lang="en-US" dirty="0"/>
              <a:t> to any further configuration</a:t>
            </a:r>
          </a:p>
          <a:p>
            <a:r>
              <a:rPr lang="en-US" dirty="0" err="1" smtClean="0"/>
              <a:t>ComponentFixture</a:t>
            </a:r>
            <a:endParaRPr lang="en-US" dirty="0"/>
          </a:p>
          <a:p>
            <a:pPr lvl="1"/>
            <a:r>
              <a:rPr lang="en-US" dirty="0" smtClean="0"/>
              <a:t>A </a:t>
            </a:r>
            <a:r>
              <a:rPr lang="en-US" dirty="0"/>
              <a:t>handle on the test environment surrounding the created component</a:t>
            </a:r>
          </a:p>
          <a:p>
            <a:pPr lvl="1"/>
            <a:r>
              <a:rPr lang="en-US" dirty="0" smtClean="0"/>
              <a:t>Provides </a:t>
            </a:r>
            <a:r>
              <a:rPr lang="en-US" dirty="0"/>
              <a:t>access to the component instance itself</a:t>
            </a:r>
          </a:p>
        </p:txBody>
      </p:sp>
    </p:spTree>
    <p:extLst>
      <p:ext uri="{BB962C8B-B14F-4D97-AF65-F5344CB8AC3E}">
        <p14:creationId xmlns:p14="http://schemas.microsoft.com/office/powerpoint/2010/main" val="40989670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err="1"/>
              <a:t>DebugElement</a:t>
            </a:r>
            <a:endParaRPr lang="en-US" dirty="0"/>
          </a:p>
          <a:p>
            <a:pPr lvl="1"/>
            <a:r>
              <a:rPr lang="en-US" dirty="0" smtClean="0"/>
              <a:t>Handle </a:t>
            </a:r>
            <a:r>
              <a:rPr lang="en-US" dirty="0"/>
              <a:t>on the component's DOM element</a:t>
            </a:r>
          </a:p>
          <a:p>
            <a:pPr lvl="1"/>
            <a:r>
              <a:rPr lang="en-US" dirty="0" smtClean="0"/>
              <a:t>Used </a:t>
            </a:r>
            <a:r>
              <a:rPr lang="en-US" dirty="0"/>
              <a:t>to query for any HTML element of the component's template</a:t>
            </a:r>
          </a:p>
          <a:p>
            <a:r>
              <a:rPr lang="en-US" dirty="0" smtClean="0"/>
              <a:t>By</a:t>
            </a:r>
            <a:endParaRPr lang="en-US" dirty="0"/>
          </a:p>
          <a:p>
            <a:pPr lvl="1"/>
            <a:r>
              <a:rPr lang="en-US" dirty="0" smtClean="0"/>
              <a:t>Angular </a:t>
            </a:r>
            <a:r>
              <a:rPr lang="en-US" dirty="0"/>
              <a:t>testing utility that produces useful predicates</a:t>
            </a:r>
          </a:p>
          <a:p>
            <a:pPr lvl="1"/>
            <a:r>
              <a:rPr lang="en-US" dirty="0" smtClean="0"/>
              <a:t>By.css </a:t>
            </a:r>
            <a:r>
              <a:rPr lang="en-US" dirty="0"/>
              <a:t>produces a standard CSS selector</a:t>
            </a:r>
          </a:p>
          <a:p>
            <a:r>
              <a:rPr lang="en-US" dirty="0" err="1" smtClean="0"/>
              <a:t>nativeElement</a:t>
            </a:r>
            <a:endParaRPr lang="en-US" dirty="0"/>
          </a:p>
          <a:p>
            <a:pPr lvl="1"/>
            <a:r>
              <a:rPr lang="en-US" dirty="0" smtClean="0"/>
              <a:t>Returns </a:t>
            </a:r>
            <a:r>
              <a:rPr lang="en-US" dirty="0"/>
              <a:t>the queried DOM element from the </a:t>
            </a:r>
            <a:r>
              <a:rPr lang="en-US" dirty="0" err="1"/>
              <a:t>DebugElement</a:t>
            </a:r>
            <a:endParaRPr lang="en-US" dirty="0"/>
          </a:p>
          <a:p>
            <a:r>
              <a:rPr lang="en-US" dirty="0" err="1" smtClean="0"/>
              <a:t>fixture.detectChanges</a:t>
            </a:r>
            <a:endParaRPr lang="en-US" dirty="0"/>
          </a:p>
          <a:p>
            <a:pPr lvl="1"/>
            <a:r>
              <a:rPr lang="en-US" dirty="0" smtClean="0"/>
              <a:t>Detects </a:t>
            </a:r>
            <a:r>
              <a:rPr lang="en-US" dirty="0"/>
              <a:t>changes of the component code to trigger data bindings and propagation</a:t>
            </a:r>
          </a:p>
          <a:p>
            <a:pPr lvl="1"/>
            <a:r>
              <a:rPr lang="en-US" dirty="0" err="1" smtClean="0"/>
              <a:t>createComponent</a:t>
            </a:r>
            <a:r>
              <a:rPr lang="en-US" dirty="0" smtClean="0"/>
              <a:t> </a:t>
            </a:r>
            <a:r>
              <a:rPr lang="en-US" dirty="0"/>
              <a:t>does not automatically trigger change detection, you have </a:t>
            </a:r>
            <a:r>
              <a:rPr lang="en-US" dirty="0" smtClean="0"/>
              <a:t>to do </a:t>
            </a:r>
            <a:r>
              <a:rPr lang="en-US" dirty="0"/>
              <a:t>it manually</a:t>
            </a:r>
          </a:p>
        </p:txBody>
      </p:sp>
    </p:spTree>
    <p:extLst>
      <p:ext uri="{BB962C8B-B14F-4D97-AF65-F5344CB8AC3E}">
        <p14:creationId xmlns:p14="http://schemas.microsoft.com/office/powerpoint/2010/main" val="12536980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a Component with External Template</a:t>
            </a:r>
          </a:p>
        </p:txBody>
      </p:sp>
      <p:sp>
        <p:nvSpPr>
          <p:cNvPr id="3" name="Content Placeholder 2"/>
          <p:cNvSpPr>
            <a:spLocks noGrp="1"/>
          </p:cNvSpPr>
          <p:nvPr>
            <p:ph sz="quarter" idx="1"/>
          </p:nvPr>
        </p:nvSpPr>
        <p:spPr/>
        <p:txBody>
          <a:bodyPr>
            <a:normAutofit/>
          </a:bodyPr>
          <a:lstStyle/>
          <a:p>
            <a:r>
              <a:rPr lang="en-US" sz="2000" dirty="0" err="1"/>
              <a:t>TestBed.createComponent</a:t>
            </a:r>
            <a:r>
              <a:rPr lang="en-US" sz="2000" dirty="0"/>
              <a:t> is a synchronous method, whereas </a:t>
            </a:r>
            <a:r>
              <a:rPr lang="en-US" sz="2000" dirty="0" smtClean="0"/>
              <a:t>the Angular </a:t>
            </a:r>
            <a:r>
              <a:rPr lang="en-US" sz="2000" dirty="0"/>
              <a:t>template compiler reads the external files from the </a:t>
            </a:r>
            <a:r>
              <a:rPr lang="en-US" sz="2000" dirty="0" smtClean="0"/>
              <a:t>system asynchronously</a:t>
            </a:r>
            <a:endParaRPr lang="en-US" sz="2000" dirty="0"/>
          </a:p>
          <a:p>
            <a:pPr lvl="1"/>
            <a:r>
              <a:rPr lang="en-US" sz="1800" dirty="0" smtClean="0"/>
              <a:t>The </a:t>
            </a:r>
            <a:r>
              <a:rPr lang="en-US" sz="1800" dirty="0"/>
              <a:t>test setup for the component must give the Angular template </a:t>
            </a:r>
            <a:r>
              <a:rPr lang="en-US" sz="1800" dirty="0" smtClean="0"/>
              <a:t>compiler time </a:t>
            </a:r>
            <a:r>
              <a:rPr lang="en-US" sz="1800" dirty="0"/>
              <a:t>to read the files</a:t>
            </a:r>
          </a:p>
          <a:p>
            <a:r>
              <a:rPr lang="en-US" sz="2000" dirty="0"/>
              <a:t>• A first </a:t>
            </a:r>
            <a:r>
              <a:rPr lang="en-US" sz="2000" dirty="0" err="1"/>
              <a:t>beforeEach</a:t>
            </a:r>
            <a:r>
              <a:rPr lang="en-US" sz="2000" dirty="0"/>
              <a:t> must handle asynchronous compilation (use </a:t>
            </a:r>
            <a:r>
              <a:rPr lang="en-US" sz="2000" dirty="0" err="1"/>
              <a:t>async</a:t>
            </a:r>
            <a:r>
              <a:rPr lang="en-US" sz="2000" dirty="0"/>
              <a:t>())</a:t>
            </a:r>
          </a:p>
          <a:p>
            <a:pPr lvl="1"/>
            <a:r>
              <a:rPr lang="en-US" sz="1800" dirty="0" smtClean="0"/>
              <a:t>Call </a:t>
            </a:r>
            <a:r>
              <a:rPr lang="en-US" sz="1800" dirty="0"/>
              <a:t>the asynchronous </a:t>
            </a:r>
            <a:r>
              <a:rPr lang="en-US" sz="1800" dirty="0" err="1"/>
              <a:t>compileComponents</a:t>
            </a:r>
            <a:r>
              <a:rPr lang="en-US" sz="1800" dirty="0"/>
              <a:t> method to compile all the components of </a:t>
            </a:r>
            <a:r>
              <a:rPr lang="en-US" sz="1800" dirty="0" smtClean="0"/>
              <a:t>the testing </a:t>
            </a:r>
            <a:r>
              <a:rPr lang="en-US" sz="1800" dirty="0"/>
              <a:t>module</a:t>
            </a:r>
          </a:p>
          <a:p>
            <a:r>
              <a:rPr lang="en-US" sz="2000" dirty="0" smtClean="0"/>
              <a:t>A </a:t>
            </a:r>
            <a:r>
              <a:rPr lang="en-US" sz="2000" dirty="0"/>
              <a:t>synchronous </a:t>
            </a:r>
            <a:r>
              <a:rPr lang="en-US" sz="2000" dirty="0" err="1"/>
              <a:t>beforeEach</a:t>
            </a:r>
            <a:r>
              <a:rPr lang="en-US" sz="2000" dirty="0"/>
              <a:t> containing the remaining setup steps follows </a:t>
            </a:r>
            <a:r>
              <a:rPr lang="en-US" sz="2000" dirty="0" smtClean="0"/>
              <a:t>the asynchronous </a:t>
            </a:r>
            <a:r>
              <a:rPr lang="en-US" sz="2000" dirty="0" err="1" smtClean="0"/>
              <a:t>beforeEach</a:t>
            </a:r>
            <a:r>
              <a:rPr lang="en-US" sz="2000" dirty="0" smtClean="0"/>
              <a:t>.</a:t>
            </a:r>
          </a:p>
          <a:p>
            <a:pPr marL="0" indent="0">
              <a:buNone/>
            </a:pPr>
            <a:endParaRPr lang="en-US" sz="2000" dirty="0"/>
          </a:p>
        </p:txBody>
      </p:sp>
      <p:pic>
        <p:nvPicPr>
          <p:cNvPr id="4" name="Picture 3"/>
          <p:cNvPicPr>
            <a:picLocks noChangeAspect="1"/>
          </p:cNvPicPr>
          <p:nvPr/>
        </p:nvPicPr>
        <p:blipFill>
          <a:blip r:embed="rId2"/>
          <a:stretch>
            <a:fillRect/>
          </a:stretch>
        </p:blipFill>
        <p:spPr>
          <a:xfrm>
            <a:off x="951931" y="4572000"/>
            <a:ext cx="7191375" cy="1482511"/>
          </a:xfrm>
          <a:prstGeom prst="rect">
            <a:avLst/>
          </a:prstGeom>
        </p:spPr>
      </p:pic>
    </p:spTree>
    <p:extLst>
      <p:ext uri="{BB962C8B-B14F-4D97-AF65-F5344CB8AC3E}">
        <p14:creationId xmlns:p14="http://schemas.microsoft.com/office/powerpoint/2010/main" val="30871566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Angular Service </a:t>
            </a:r>
            <a:endParaRPr lang="en-US" dirty="0"/>
          </a:p>
        </p:txBody>
      </p:sp>
    </p:spTree>
    <p:extLst>
      <p:ext uri="{BB962C8B-B14F-4D97-AF65-F5344CB8AC3E}">
        <p14:creationId xmlns:p14="http://schemas.microsoft.com/office/powerpoint/2010/main" val="16952287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Service </a:t>
            </a:r>
            <a:endParaRPr lang="en-IN" dirty="0"/>
          </a:p>
        </p:txBody>
      </p:sp>
      <p:sp>
        <p:nvSpPr>
          <p:cNvPr id="3" name="Content Placeholder 2"/>
          <p:cNvSpPr>
            <a:spLocks noGrp="1"/>
          </p:cNvSpPr>
          <p:nvPr>
            <p:ph sz="quarter" idx="1"/>
          </p:nvPr>
        </p:nvSpPr>
        <p:spPr/>
        <p:txBody>
          <a:bodyPr/>
          <a:lstStyle/>
          <a:p>
            <a:r>
              <a:rPr lang="en-IN" dirty="0" smtClean="0"/>
              <a:t>Services allow for greater separation of concerns for your application and better modularity by allowing you to extract common functionality out of component. </a:t>
            </a:r>
          </a:p>
          <a:p>
            <a:r>
              <a:rPr lang="en-IN" dirty="0" smtClean="0"/>
              <a:t>Service is used when a common functionality need to be provided for various modules.</a:t>
            </a:r>
          </a:p>
          <a:p>
            <a:r>
              <a:rPr lang="en-IN" dirty="0" smtClean="0"/>
              <a:t>Angular also comes with its own dependency injection framework for resolving dependencies, so you can have your services depend on other services through out your application, and dependency injection will resolve your dependencies for you. </a:t>
            </a:r>
          </a:p>
          <a:p>
            <a:endParaRPr lang="en-IN" dirty="0"/>
          </a:p>
        </p:txBody>
      </p:sp>
    </p:spTree>
    <p:extLst>
      <p:ext uri="{BB962C8B-B14F-4D97-AF65-F5344CB8AC3E}">
        <p14:creationId xmlns:p14="http://schemas.microsoft.com/office/powerpoint/2010/main" val="736619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Angular CLI</a:t>
            </a:r>
            <a:endParaRPr lang="en-IN" dirty="0"/>
          </a:p>
        </p:txBody>
      </p:sp>
      <p:sp>
        <p:nvSpPr>
          <p:cNvPr id="3" name="Content Placeholder 2"/>
          <p:cNvSpPr>
            <a:spLocks noGrp="1"/>
          </p:cNvSpPr>
          <p:nvPr>
            <p:ph sz="quarter" idx="1"/>
          </p:nvPr>
        </p:nvSpPr>
        <p:spPr>
          <a:xfrm>
            <a:off x="457200" y="1600200"/>
            <a:ext cx="8458200" cy="4525963"/>
          </a:xfrm>
        </p:spPr>
        <p:txBody>
          <a:bodyPr>
            <a:normAutofit/>
          </a:bodyPr>
          <a:lstStyle/>
          <a:p>
            <a:pPr lvl="0"/>
            <a:r>
              <a:rPr lang="en-IN" dirty="0" smtClean="0"/>
              <a:t>Create new angular application.</a:t>
            </a:r>
          </a:p>
          <a:p>
            <a:pPr lvl="0"/>
            <a:r>
              <a:rPr lang="en-IN" dirty="0" smtClean="0"/>
              <a:t>Run a development server with a </a:t>
            </a:r>
            <a:r>
              <a:rPr lang="en-IN" dirty="0" err="1" smtClean="0"/>
              <a:t>LiveReload</a:t>
            </a:r>
            <a:r>
              <a:rPr lang="en-IN" dirty="0" smtClean="0"/>
              <a:t> support to preview your application during development.</a:t>
            </a:r>
          </a:p>
          <a:p>
            <a:pPr lvl="0"/>
            <a:r>
              <a:rPr lang="en-IN" dirty="0" smtClean="0"/>
              <a:t>Add features to your existing angular application</a:t>
            </a:r>
          </a:p>
          <a:p>
            <a:pPr lvl="0">
              <a:buNone/>
            </a:pPr>
            <a:r>
              <a:rPr lang="en-IN" dirty="0" smtClean="0"/>
              <a:t>  build deployment and production ready application</a:t>
            </a:r>
          </a:p>
          <a:p>
            <a:pPr lvl="0"/>
            <a:r>
              <a:rPr lang="en-IN" dirty="0" smtClean="0"/>
              <a:t>Run your application’s unit tests</a:t>
            </a:r>
          </a:p>
          <a:p>
            <a:r>
              <a:rPr lang="en-IN" dirty="0" smtClean="0"/>
              <a:t>Run your application’s end to end tests(E2E tests)</a:t>
            </a:r>
            <a:endParaRPr lang="en-I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Dependency Injection </a:t>
            </a:r>
            <a:endParaRPr lang="en-IN" dirty="0"/>
          </a:p>
        </p:txBody>
      </p:sp>
      <p:sp>
        <p:nvSpPr>
          <p:cNvPr id="3" name="Content Placeholder 2"/>
          <p:cNvSpPr>
            <a:spLocks noGrp="1"/>
          </p:cNvSpPr>
          <p:nvPr>
            <p:ph sz="quarter" idx="1"/>
          </p:nvPr>
        </p:nvSpPr>
        <p:spPr>
          <a:xfrm>
            <a:off x="914400" y="1447800"/>
            <a:ext cx="7772400" cy="2133600"/>
          </a:xfrm>
        </p:spPr>
        <p:txBody>
          <a:bodyPr>
            <a:normAutofit/>
          </a:bodyPr>
          <a:lstStyle/>
          <a:p>
            <a:r>
              <a:rPr lang="en-IN" sz="3200" dirty="0" smtClean="0"/>
              <a:t>DI is a coding pattern in which a class receives its dependencies from external sources rather than creating them itself.</a:t>
            </a:r>
          </a:p>
          <a:p>
            <a:endParaRPr lang="en-IN" sz="3200" dirty="0"/>
          </a:p>
        </p:txBody>
      </p:sp>
    </p:spTree>
    <p:extLst>
      <p:ext uri="{BB962C8B-B14F-4D97-AF65-F5344CB8AC3E}">
        <p14:creationId xmlns:p14="http://schemas.microsoft.com/office/powerpoint/2010/main" val="108191011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Service in Angular 9</a:t>
            </a:r>
            <a:endParaRPr lang="en-IN" dirty="0"/>
          </a:p>
        </p:txBody>
      </p:sp>
      <p:sp>
        <p:nvSpPr>
          <p:cNvPr id="3" name="Content Placeholder 2"/>
          <p:cNvSpPr>
            <a:spLocks noGrp="1"/>
          </p:cNvSpPr>
          <p:nvPr>
            <p:ph sz="quarter" idx="1"/>
          </p:nvPr>
        </p:nvSpPr>
        <p:spPr>
          <a:xfrm>
            <a:off x="914400" y="1447800"/>
            <a:ext cx="7772400" cy="1905000"/>
          </a:xfrm>
        </p:spPr>
        <p:txBody>
          <a:bodyPr>
            <a:normAutofit/>
          </a:bodyPr>
          <a:lstStyle/>
          <a:p>
            <a:r>
              <a:rPr lang="en-IN" sz="4000" dirty="0" smtClean="0"/>
              <a:t>User-defined service </a:t>
            </a:r>
          </a:p>
          <a:p>
            <a:r>
              <a:rPr lang="en-IN" sz="4000" dirty="0" smtClean="0"/>
              <a:t>Pre-defined service </a:t>
            </a:r>
          </a:p>
          <a:p>
            <a:endParaRPr lang="en-IN" sz="4000" dirty="0"/>
          </a:p>
        </p:txBody>
      </p:sp>
    </p:spTree>
    <p:extLst>
      <p:ext uri="{BB962C8B-B14F-4D97-AF65-F5344CB8AC3E}">
        <p14:creationId xmlns:p14="http://schemas.microsoft.com/office/powerpoint/2010/main" val="164972878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to create the Service </a:t>
            </a:r>
            <a:endParaRPr lang="en-IN" dirty="0"/>
          </a:p>
        </p:txBody>
      </p:sp>
      <p:sp>
        <p:nvSpPr>
          <p:cNvPr id="3" name="Content Placeholder 2"/>
          <p:cNvSpPr>
            <a:spLocks noGrp="1"/>
          </p:cNvSpPr>
          <p:nvPr>
            <p:ph sz="quarter" idx="1"/>
          </p:nvPr>
        </p:nvSpPr>
        <p:spPr/>
        <p:txBody>
          <a:bodyPr>
            <a:normAutofit/>
          </a:bodyPr>
          <a:lstStyle/>
          <a:p>
            <a:r>
              <a:rPr lang="en-IN" sz="3200" dirty="0" smtClean="0"/>
              <a:t>Import the </a:t>
            </a:r>
            <a:r>
              <a:rPr lang="en-IN" sz="3200" dirty="0" err="1" smtClean="0"/>
              <a:t>injectable</a:t>
            </a:r>
            <a:r>
              <a:rPr lang="en-IN" sz="3200" dirty="0" smtClean="0"/>
              <a:t> member </a:t>
            </a:r>
          </a:p>
          <a:p>
            <a:r>
              <a:rPr lang="en-IN" sz="3200" dirty="0" smtClean="0"/>
              <a:t>Add the @</a:t>
            </a:r>
            <a:r>
              <a:rPr lang="en-IN" sz="3200" dirty="0" err="1" smtClean="0"/>
              <a:t>injectable</a:t>
            </a:r>
            <a:r>
              <a:rPr lang="en-IN" sz="3200" dirty="0" smtClean="0"/>
              <a:t> Decorator </a:t>
            </a:r>
          </a:p>
          <a:p>
            <a:r>
              <a:rPr lang="en-IN" sz="3200" dirty="0" smtClean="0"/>
              <a:t>Export Service class </a:t>
            </a:r>
          </a:p>
          <a:p>
            <a:endParaRPr lang="en-IN" sz="3200" dirty="0"/>
          </a:p>
        </p:txBody>
      </p:sp>
    </p:spTree>
    <p:extLst>
      <p:ext uri="{BB962C8B-B14F-4D97-AF65-F5344CB8AC3E}">
        <p14:creationId xmlns:p14="http://schemas.microsoft.com/office/powerpoint/2010/main" val="337657391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 the Service </a:t>
            </a:r>
            <a:endParaRPr lang="en-IN" dirty="0"/>
          </a:p>
        </p:txBody>
      </p:sp>
      <p:sp>
        <p:nvSpPr>
          <p:cNvPr id="3" name="Content Placeholder 2"/>
          <p:cNvSpPr>
            <a:spLocks noGrp="1"/>
          </p:cNvSpPr>
          <p:nvPr>
            <p:ph sz="quarter" idx="1"/>
          </p:nvPr>
        </p:nvSpPr>
        <p:spPr>
          <a:xfrm>
            <a:off x="914400" y="1447800"/>
            <a:ext cx="7772400" cy="2286000"/>
          </a:xfrm>
        </p:spPr>
        <p:txBody>
          <a:bodyPr>
            <a:normAutofit/>
          </a:bodyPr>
          <a:lstStyle/>
          <a:p>
            <a:r>
              <a:rPr lang="en-IN" sz="3200" dirty="0" smtClean="0"/>
              <a:t>We can register the service in two ways </a:t>
            </a:r>
          </a:p>
          <a:p>
            <a:pPr lvl="1"/>
            <a:r>
              <a:rPr lang="en-IN" sz="3200" dirty="0" smtClean="0"/>
              <a:t>In Component </a:t>
            </a:r>
          </a:p>
          <a:p>
            <a:pPr lvl="1"/>
            <a:r>
              <a:rPr lang="en-IN" sz="3200" dirty="0" smtClean="0"/>
              <a:t>In Module </a:t>
            </a:r>
          </a:p>
          <a:p>
            <a:pPr lvl="1"/>
            <a:endParaRPr lang="en-IN" sz="3200" dirty="0"/>
          </a:p>
        </p:txBody>
      </p:sp>
    </p:spTree>
    <p:extLst>
      <p:ext uri="{BB962C8B-B14F-4D97-AF65-F5344CB8AC3E}">
        <p14:creationId xmlns:p14="http://schemas.microsoft.com/office/powerpoint/2010/main" val="69164080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Component </a:t>
            </a:r>
            <a:endParaRPr lang="en-IN" dirty="0"/>
          </a:p>
        </p:txBody>
      </p:sp>
      <p:sp>
        <p:nvSpPr>
          <p:cNvPr id="3" name="Content Placeholder 2"/>
          <p:cNvSpPr>
            <a:spLocks noGrp="1"/>
          </p:cNvSpPr>
          <p:nvPr>
            <p:ph sz="quarter" idx="1"/>
          </p:nvPr>
        </p:nvSpPr>
        <p:spPr>
          <a:xfrm>
            <a:off x="914400" y="1447800"/>
            <a:ext cx="7772400" cy="3886200"/>
          </a:xfrm>
        </p:spPr>
        <p:txBody>
          <a:bodyPr>
            <a:normAutofit/>
          </a:bodyPr>
          <a:lstStyle/>
          <a:p>
            <a:r>
              <a:rPr lang="en-IN" sz="3600" dirty="0" smtClean="0"/>
              <a:t>There are four simple steps to use/import Service in the Component </a:t>
            </a:r>
          </a:p>
          <a:p>
            <a:pPr lvl="1"/>
            <a:r>
              <a:rPr lang="en-IN" sz="3600" dirty="0" smtClean="0"/>
              <a:t> import the Service to the component </a:t>
            </a:r>
          </a:p>
          <a:p>
            <a:pPr lvl="1"/>
            <a:r>
              <a:rPr lang="en-IN" sz="3600" dirty="0" smtClean="0"/>
              <a:t>Add it as a provider </a:t>
            </a:r>
          </a:p>
          <a:p>
            <a:pPr lvl="1"/>
            <a:r>
              <a:rPr lang="en-IN" sz="3600" dirty="0" smtClean="0"/>
              <a:t>Include it through Dependency injection </a:t>
            </a:r>
          </a:p>
          <a:p>
            <a:pPr lvl="1"/>
            <a:r>
              <a:rPr lang="en-IN" sz="3600" dirty="0" smtClean="0"/>
              <a:t>Use the Service function </a:t>
            </a:r>
          </a:p>
          <a:p>
            <a:endParaRPr lang="en-IN" sz="3600" dirty="0"/>
          </a:p>
        </p:txBody>
      </p:sp>
    </p:spTree>
    <p:extLst>
      <p:ext uri="{BB962C8B-B14F-4D97-AF65-F5344CB8AC3E}">
        <p14:creationId xmlns:p14="http://schemas.microsoft.com/office/powerpoint/2010/main" val="357632903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http service from Angular 4.2 onwards  </a:t>
            </a:r>
            <a:endParaRPr lang="en-IN" dirty="0"/>
          </a:p>
        </p:txBody>
      </p:sp>
      <p:sp>
        <p:nvSpPr>
          <p:cNvPr id="3" name="Content Placeholder 2"/>
          <p:cNvSpPr>
            <a:spLocks noGrp="1"/>
          </p:cNvSpPr>
          <p:nvPr>
            <p:ph sz="quarter" idx="1"/>
          </p:nvPr>
        </p:nvSpPr>
        <p:spPr/>
        <p:txBody>
          <a:bodyPr>
            <a:normAutofit/>
          </a:bodyPr>
          <a:lstStyle/>
          <a:p>
            <a:r>
              <a:rPr lang="en-IN" b="1" dirty="0" err="1" smtClean="0"/>
              <a:t>HttpClient</a:t>
            </a:r>
            <a:r>
              <a:rPr lang="en-IN" b="1" dirty="0" smtClean="0"/>
              <a:t>:- </a:t>
            </a:r>
            <a:r>
              <a:rPr lang="en-IN" dirty="0" smtClean="0"/>
              <a:t>It is for callback, used for performing </a:t>
            </a:r>
            <a:r>
              <a:rPr lang="en-IN" dirty="0" err="1" smtClean="0"/>
              <a:t>XMLHttpRequest</a:t>
            </a:r>
            <a:r>
              <a:rPr lang="en-IN" dirty="0" smtClean="0"/>
              <a:t> operations like get(), post(), delete(), put(), </a:t>
            </a:r>
          </a:p>
          <a:p>
            <a:r>
              <a:rPr lang="en-IN" dirty="0" smtClean="0"/>
              <a:t>All the Http methods return Observable, from Observable map() operator is optional, the data would be in a Response which you get once you call subscribe() method</a:t>
            </a:r>
          </a:p>
          <a:p>
            <a:pPr lvl="1"/>
            <a:endParaRPr lang="en-IN" dirty="0"/>
          </a:p>
        </p:txBody>
      </p:sp>
    </p:spTree>
    <p:extLst>
      <p:ext uri="{BB962C8B-B14F-4D97-AF65-F5344CB8AC3E}">
        <p14:creationId xmlns:p14="http://schemas.microsoft.com/office/powerpoint/2010/main" val="80354934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Retrieve </a:t>
            </a:r>
            <a:r>
              <a:rPr lang="en-US" dirty="0" err="1" smtClean="0"/>
              <a:t>json</a:t>
            </a:r>
            <a:r>
              <a:rPr lang="en-US" dirty="0" smtClean="0"/>
              <a:t> static data. </a:t>
            </a:r>
            <a:endParaRPr lang="en-US" dirty="0"/>
          </a:p>
        </p:txBody>
      </p:sp>
      <p:sp>
        <p:nvSpPr>
          <p:cNvPr id="3" name="Content Placeholder 2"/>
          <p:cNvSpPr>
            <a:spLocks noGrp="1"/>
          </p:cNvSpPr>
          <p:nvPr>
            <p:ph sz="quarter" idx="1"/>
          </p:nvPr>
        </p:nvSpPr>
        <p:spPr/>
        <p:txBody>
          <a:bodyPr/>
          <a:lstStyle/>
          <a:p>
            <a:r>
              <a:rPr lang="en-US" dirty="0" smtClean="0"/>
              <a:t>Using Angular </a:t>
            </a:r>
            <a:r>
              <a:rPr lang="en-US" dirty="0" err="1" smtClean="0"/>
              <a:t>HttpClient</a:t>
            </a:r>
            <a:r>
              <a:rPr lang="en-US" dirty="0" smtClean="0"/>
              <a:t> retrieve the static </a:t>
            </a:r>
            <a:r>
              <a:rPr lang="en-US" dirty="0" err="1" smtClean="0"/>
              <a:t>json</a:t>
            </a:r>
            <a:r>
              <a:rPr lang="en-US" dirty="0" smtClean="0"/>
              <a:t> data. </a:t>
            </a:r>
          </a:p>
          <a:p>
            <a:r>
              <a:rPr lang="en-US" dirty="0" smtClean="0"/>
              <a:t> </a:t>
            </a:r>
            <a:endParaRPr lang="en-US" dirty="0"/>
          </a:p>
        </p:txBody>
      </p:sp>
    </p:spTree>
    <p:extLst>
      <p:ext uri="{BB962C8B-B14F-4D97-AF65-F5344CB8AC3E}">
        <p14:creationId xmlns:p14="http://schemas.microsoft.com/office/powerpoint/2010/main" val="41415882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Angular JS directives</a:t>
            </a:r>
            <a:r>
              <a:rPr lang="en-IN" dirty="0" smtClean="0"/>
              <a:t/>
            </a:r>
            <a:br>
              <a:rPr lang="en-IN" dirty="0" smtClean="0"/>
            </a:br>
            <a:endParaRPr lang="en-IN" dirty="0"/>
          </a:p>
        </p:txBody>
      </p:sp>
      <p:sp>
        <p:nvSpPr>
          <p:cNvPr id="3" name="Content Placeholder 2"/>
          <p:cNvSpPr>
            <a:spLocks noGrp="1"/>
          </p:cNvSpPr>
          <p:nvPr>
            <p:ph sz="quarter" idx="1"/>
          </p:nvPr>
        </p:nvSpPr>
        <p:spPr/>
        <p:txBody>
          <a:bodyPr>
            <a:normAutofit/>
          </a:bodyPr>
          <a:lstStyle/>
          <a:p>
            <a:r>
              <a:rPr lang="en-IN" dirty="0" smtClean="0"/>
              <a:t>Directive allow you to attach behaviour to element in the DOM.</a:t>
            </a:r>
          </a:p>
          <a:p>
            <a:r>
              <a:rPr lang="en-IN" dirty="0" smtClean="0"/>
              <a:t>There are three types of directives </a:t>
            </a:r>
          </a:p>
          <a:p>
            <a:pPr lvl="1"/>
            <a:r>
              <a:rPr lang="en-IN" b="1" dirty="0" smtClean="0"/>
              <a:t>Component directive</a:t>
            </a:r>
            <a:r>
              <a:rPr lang="en-IN" dirty="0" smtClean="0"/>
              <a:t> : directives with a template  </a:t>
            </a:r>
          </a:p>
          <a:p>
            <a:pPr lvl="1"/>
            <a:r>
              <a:rPr lang="en-IN" b="1" dirty="0" smtClean="0"/>
              <a:t>Structural directive</a:t>
            </a:r>
            <a:r>
              <a:rPr lang="en-IN" dirty="0" smtClean="0"/>
              <a:t> : change the DOM layout by adding and removing DOM elements. </a:t>
            </a:r>
          </a:p>
          <a:p>
            <a:pPr lvl="1"/>
            <a:r>
              <a:rPr lang="en-IN" b="1" dirty="0" smtClean="0"/>
              <a:t>Attribute directive </a:t>
            </a:r>
            <a:r>
              <a:rPr lang="en-IN" dirty="0" smtClean="0"/>
              <a:t>: change the appearance or behaviour of an element, component or another directive. </a:t>
            </a:r>
          </a:p>
          <a:p>
            <a:pPr>
              <a:buNone/>
            </a:pPr>
            <a:endParaRPr lang="en-IN"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directives </a:t>
            </a:r>
            <a:endParaRPr lang="en-IN" dirty="0"/>
          </a:p>
        </p:txBody>
      </p:sp>
      <p:sp>
        <p:nvSpPr>
          <p:cNvPr id="3" name="Content Placeholder 2"/>
          <p:cNvSpPr>
            <a:spLocks noGrp="1"/>
          </p:cNvSpPr>
          <p:nvPr>
            <p:ph sz="quarter" idx="1"/>
          </p:nvPr>
        </p:nvSpPr>
        <p:spPr/>
        <p:txBody>
          <a:bodyPr>
            <a:normAutofit/>
          </a:bodyPr>
          <a:lstStyle/>
          <a:p>
            <a:r>
              <a:rPr lang="en-IN" sz="3200" i="1" dirty="0" smtClean="0"/>
              <a:t>Angular component are a subset of directives. Unlike directives, components always have a template and only one component can be instantiated per an element in a template.</a:t>
            </a:r>
          </a:p>
          <a:p>
            <a:r>
              <a:rPr lang="en-IN" sz="3200" dirty="0" smtClean="0"/>
              <a:t>The specific type of directive that allows us to utilize web component functionality encapsulated, reusable elements available through our application. </a:t>
            </a:r>
          </a:p>
          <a:p>
            <a:endParaRPr lang="en-IN" sz="32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Component directive </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a:t>
            </a:r>
          </a:p>
          <a:p>
            <a:pPr>
              <a:buNone/>
            </a:pPr>
            <a:r>
              <a:rPr lang="en-IN" dirty="0" smtClean="0"/>
              <a:t>	We can create a component like so </a:t>
            </a:r>
          </a:p>
          <a:p>
            <a:pPr>
              <a:buNone/>
            </a:pPr>
            <a:r>
              <a:rPr lang="en-IN" dirty="0" smtClean="0"/>
              <a:t>	@Component({</a:t>
            </a:r>
          </a:p>
          <a:p>
            <a:pPr>
              <a:buNone/>
            </a:pPr>
            <a:r>
              <a:rPr lang="en-IN" dirty="0" smtClean="0"/>
              <a:t>		selector:"my-component",</a:t>
            </a:r>
          </a:p>
          <a:p>
            <a:pPr>
              <a:buNone/>
            </a:pPr>
            <a:r>
              <a:rPr lang="en-IN" dirty="0" smtClean="0"/>
              <a:t>		</a:t>
            </a:r>
            <a:r>
              <a:rPr lang="en-IN" dirty="0" err="1" smtClean="0"/>
              <a:t>tempalte</a:t>
            </a:r>
            <a:r>
              <a:rPr lang="en-IN" dirty="0" smtClean="0"/>
              <a:t>:"&lt;p&gt;This is user defined component&lt;/p&gt;”	</a:t>
            </a:r>
          </a:p>
          <a:p>
            <a:pPr>
              <a:buNone/>
            </a:pPr>
            <a:r>
              <a:rPr lang="en-IN" dirty="0" smtClean="0"/>
              <a:t>	})</a:t>
            </a:r>
          </a:p>
          <a:p>
            <a:pPr>
              <a:buNone/>
            </a:pPr>
            <a:r>
              <a:rPr lang="en-IN" dirty="0" smtClean="0"/>
              <a:t>	export class </a:t>
            </a:r>
            <a:r>
              <a:rPr lang="en-IN" dirty="0" err="1" smtClean="0"/>
              <a:t>MyComponent</a:t>
            </a:r>
            <a:r>
              <a:rPr lang="en-IN" dirty="0" smtClean="0"/>
              <a:t> {}</a:t>
            </a:r>
          </a:p>
          <a:p>
            <a:pPr>
              <a:buNone/>
            </a:pP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4481</TotalTime>
  <Words>6672</Words>
  <Application>Microsoft Office PowerPoint</Application>
  <PresentationFormat>On-screen Show (4:3)</PresentationFormat>
  <Paragraphs>1138</Paragraphs>
  <Slides>203</Slides>
  <Notes>18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203</vt:i4>
      </vt:variant>
    </vt:vector>
  </HeadingPairs>
  <TitlesOfParts>
    <vt:vector size="216" baseType="lpstr">
      <vt:lpstr>Arial</vt:lpstr>
      <vt:lpstr>Calibri</vt:lpstr>
      <vt:lpstr>Cambria</vt:lpstr>
      <vt:lpstr>Courier New</vt:lpstr>
      <vt:lpstr>Franklin Gothic Book</vt:lpstr>
      <vt:lpstr>Liberation Sans</vt:lpstr>
      <vt:lpstr>OpenSymbol</vt:lpstr>
      <vt:lpstr>Perpetua</vt:lpstr>
      <vt:lpstr>Times New Roman</vt:lpstr>
      <vt:lpstr>Wingdings</vt:lpstr>
      <vt:lpstr>Wingdings 2</vt:lpstr>
      <vt:lpstr>Wingdings 3</vt:lpstr>
      <vt:lpstr>Equity</vt:lpstr>
      <vt:lpstr>Angular 9</vt:lpstr>
      <vt:lpstr>Day 1</vt:lpstr>
      <vt:lpstr>PowerPoint Presentation</vt:lpstr>
      <vt:lpstr>Angular Framework</vt:lpstr>
      <vt:lpstr>Angular 9</vt:lpstr>
      <vt:lpstr>Continue...</vt:lpstr>
      <vt:lpstr>Single Page Application (SPA)</vt:lpstr>
      <vt:lpstr>Angular 9 setup </vt:lpstr>
      <vt:lpstr>Angular CLI</vt:lpstr>
      <vt:lpstr> Pre-requisites for Angular 9 </vt:lpstr>
      <vt:lpstr> Software’s required </vt:lpstr>
      <vt:lpstr>The Main Building Blocks</vt:lpstr>
      <vt:lpstr>Installation of Angular </vt:lpstr>
      <vt:lpstr>Metadata (with decorators)</vt:lpstr>
      <vt:lpstr>Few angular 9 decorator </vt:lpstr>
      <vt:lpstr>Modules</vt:lpstr>
      <vt:lpstr>Continue...</vt:lpstr>
      <vt:lpstr>Module syntax </vt:lpstr>
      <vt:lpstr> Components </vt:lpstr>
      <vt:lpstr>Component Syntax </vt:lpstr>
      <vt:lpstr>Bootstrapping an application</vt:lpstr>
      <vt:lpstr>Sample of main.ts</vt:lpstr>
      <vt:lpstr>Understanding the File structure:-</vt:lpstr>
      <vt:lpstr>Execution Flow</vt:lpstr>
      <vt:lpstr>Why node.js ?</vt:lpstr>
      <vt:lpstr>Node.js</vt:lpstr>
      <vt:lpstr>What is NodeJS ?</vt:lpstr>
      <vt:lpstr>What is unique about Node.js?</vt:lpstr>
      <vt:lpstr>Node.js is not……</vt:lpstr>
      <vt:lpstr>PowerPoint Presentation</vt:lpstr>
      <vt:lpstr>Why JavaScript ?!!!</vt:lpstr>
      <vt:lpstr>NPM </vt:lpstr>
      <vt:lpstr>ES6</vt:lpstr>
      <vt:lpstr>TypeScript</vt:lpstr>
      <vt:lpstr>Features of the TypeScript</vt:lpstr>
      <vt:lpstr>Variable declaration </vt:lpstr>
      <vt:lpstr>Data Types </vt:lpstr>
      <vt:lpstr>TypeScript functions </vt:lpstr>
      <vt:lpstr>Continue...</vt:lpstr>
      <vt:lpstr>ES6 String </vt:lpstr>
      <vt:lpstr>Different way for loop </vt:lpstr>
      <vt:lpstr>Continue...</vt:lpstr>
      <vt:lpstr>using arrow function </vt:lpstr>
      <vt:lpstr>Classes </vt:lpstr>
      <vt:lpstr>Inheritances</vt:lpstr>
      <vt:lpstr>Modules</vt:lpstr>
      <vt:lpstr>Types of module </vt:lpstr>
      <vt:lpstr>Sample Example internal module  </vt:lpstr>
      <vt:lpstr>Sample Example external module  </vt:lpstr>
      <vt:lpstr>TypeScript Decorators </vt:lpstr>
      <vt:lpstr>Angular Continue…</vt:lpstr>
      <vt:lpstr>How to create components</vt:lpstr>
      <vt:lpstr>Data binding </vt:lpstr>
      <vt:lpstr>We can achieve totally four ways </vt:lpstr>
      <vt:lpstr>PowerPoint Presentation</vt:lpstr>
      <vt:lpstr>Interpolation </vt:lpstr>
      <vt:lpstr>Property binding </vt:lpstr>
      <vt:lpstr>Interpolation Vs Property binding </vt:lpstr>
      <vt:lpstr>Two – way binding </vt:lpstr>
      <vt:lpstr>  Event Binding </vt:lpstr>
      <vt:lpstr>Template reference</vt:lpstr>
      <vt:lpstr>Day 2</vt:lpstr>
      <vt:lpstr>PowerPoint Presentation</vt:lpstr>
      <vt:lpstr>PowerPoint Presentation</vt:lpstr>
      <vt:lpstr>PowerPoint Presentation</vt:lpstr>
      <vt:lpstr>Life cycle methods </vt:lpstr>
      <vt:lpstr>Continue...</vt:lpstr>
      <vt:lpstr>Continue...</vt:lpstr>
      <vt:lpstr>Components communication </vt:lpstr>
      <vt:lpstr>@Input()</vt:lpstr>
      <vt:lpstr>@Output</vt:lpstr>
      <vt:lpstr>Child to parent using @ViewChild </vt:lpstr>
      <vt:lpstr>Continue...</vt:lpstr>
      <vt:lpstr>Angular Testing – Component and Template </vt:lpstr>
      <vt:lpstr>Testing Angular</vt:lpstr>
      <vt:lpstr>Types of Testing</vt:lpstr>
      <vt:lpstr>Tools and Technologies</vt:lpstr>
      <vt:lpstr>Continue…</vt:lpstr>
      <vt:lpstr>Testing Recommendations</vt:lpstr>
      <vt:lpstr>UNIT TESTING WITH JASMINE AND KARMA</vt:lpstr>
      <vt:lpstr>Unit Testing with Jasmine</vt:lpstr>
      <vt:lpstr>Karma Test Runner</vt:lpstr>
      <vt:lpstr>Angular Testing Utilities</vt:lpstr>
      <vt:lpstr>Writing Tests</vt:lpstr>
      <vt:lpstr>Testing a Component</vt:lpstr>
      <vt:lpstr>Continue…</vt:lpstr>
      <vt:lpstr>Testing a Component with External Template</vt:lpstr>
      <vt:lpstr>Angular Service </vt:lpstr>
      <vt:lpstr>Angular Service </vt:lpstr>
      <vt:lpstr>Dependency Injection </vt:lpstr>
      <vt:lpstr>Types of Service in Angular 9</vt:lpstr>
      <vt:lpstr>Steps to create the Service </vt:lpstr>
      <vt:lpstr>Register the Service </vt:lpstr>
      <vt:lpstr>In Component </vt:lpstr>
      <vt:lpstr>http service from Angular 4.2 onwards  </vt:lpstr>
      <vt:lpstr>Retrieve json static data. </vt:lpstr>
      <vt:lpstr> Angular JS directives </vt:lpstr>
      <vt:lpstr>Component directives </vt:lpstr>
      <vt:lpstr>Component directive </vt:lpstr>
      <vt:lpstr>Structure directives </vt:lpstr>
      <vt:lpstr>Built – in structural directive </vt:lpstr>
      <vt:lpstr> Attribute directives </vt:lpstr>
      <vt:lpstr>Sample demo </vt:lpstr>
      <vt:lpstr>Custom directive </vt:lpstr>
      <vt:lpstr>Day 3</vt:lpstr>
      <vt:lpstr>Angular 9 forms </vt:lpstr>
      <vt:lpstr>  TDF Vs MDF </vt:lpstr>
      <vt:lpstr>Template driven form </vt:lpstr>
      <vt:lpstr>ngFormDirective </vt:lpstr>
      <vt:lpstr>ngModel directive</vt:lpstr>
      <vt:lpstr>ngForm with ngModel </vt:lpstr>
      <vt:lpstr>ngModelGroup </vt:lpstr>
      <vt:lpstr>Angular pre-defined validation classes</vt:lpstr>
      <vt:lpstr>ngForm with ngModel with Validation  </vt:lpstr>
      <vt:lpstr>Model Driven Forms </vt:lpstr>
      <vt:lpstr>FormGroup and FormGroupControl </vt:lpstr>
      <vt:lpstr>PowerPoint Presentation</vt:lpstr>
      <vt:lpstr>In Component </vt:lpstr>
      <vt:lpstr>In Template </vt:lpstr>
      <vt:lpstr>Model Driven form with Validation </vt:lpstr>
      <vt:lpstr>PowerPoint Presentation</vt:lpstr>
      <vt:lpstr>Angular Service – Continue…</vt:lpstr>
      <vt:lpstr>Angular Service </vt:lpstr>
      <vt:lpstr>Dependency Injection </vt:lpstr>
      <vt:lpstr>Types of Service in Angular 9</vt:lpstr>
      <vt:lpstr>Steps to create the Service </vt:lpstr>
      <vt:lpstr>Register the Service </vt:lpstr>
      <vt:lpstr>In Component </vt:lpstr>
      <vt:lpstr>http service from Angular 4.2 onwards  </vt:lpstr>
      <vt:lpstr>In Module </vt:lpstr>
      <vt:lpstr>Angular 9 http service </vt:lpstr>
      <vt:lpstr>JavaScript callback function </vt:lpstr>
      <vt:lpstr> Synchronous and Asynchronous </vt:lpstr>
      <vt:lpstr>What is promise </vt:lpstr>
      <vt:lpstr>The Promise  </vt:lpstr>
      <vt:lpstr>Observer pattern</vt:lpstr>
      <vt:lpstr>Observables in Angular </vt:lpstr>
      <vt:lpstr>The Observer </vt:lpstr>
      <vt:lpstr>Observable Vs Promise </vt:lpstr>
      <vt:lpstr>What is RxJS</vt:lpstr>
      <vt:lpstr>Demo Example </vt:lpstr>
      <vt:lpstr>http service </vt:lpstr>
      <vt:lpstr>http service from Angular 4.2 onwards  </vt:lpstr>
      <vt:lpstr>Main Features</vt:lpstr>
      <vt:lpstr>Json as a default </vt:lpstr>
      <vt:lpstr>For non-Json data</vt:lpstr>
      <vt:lpstr>Setting up the params and headers</vt:lpstr>
      <vt:lpstr>HttpClient with pipe() methods </vt:lpstr>
      <vt:lpstr>Example </vt:lpstr>
      <vt:lpstr>Angular Interceptor </vt:lpstr>
      <vt:lpstr>Interceptor class </vt:lpstr>
      <vt:lpstr>Register the interceptor </vt:lpstr>
      <vt:lpstr>Angular Testing – Service </vt:lpstr>
      <vt:lpstr>Service Testing </vt:lpstr>
      <vt:lpstr>Angular Pipe</vt:lpstr>
      <vt:lpstr>Angular pipe </vt:lpstr>
      <vt:lpstr>Currency </vt:lpstr>
      <vt:lpstr>Date</vt:lpstr>
      <vt:lpstr>Decimal </vt:lpstr>
      <vt:lpstr>Json and upercase/lowercase</vt:lpstr>
      <vt:lpstr>Percentage </vt:lpstr>
      <vt:lpstr>Async</vt:lpstr>
      <vt:lpstr>Custom pipe </vt:lpstr>
      <vt:lpstr>Example of custom pipe</vt:lpstr>
      <vt:lpstr>Angular Routing</vt:lpstr>
      <vt:lpstr>Routing </vt:lpstr>
      <vt:lpstr>Steps to create the routing </vt:lpstr>
      <vt:lpstr>Syntax </vt:lpstr>
      <vt:lpstr>Continue...</vt:lpstr>
      <vt:lpstr>In template</vt:lpstr>
      <vt:lpstr>Child Routes</vt:lpstr>
      <vt:lpstr>PowerPoint Presentation</vt:lpstr>
      <vt:lpstr>ActivatedRoute</vt:lpstr>
      <vt:lpstr>PowerPoint Presentation</vt:lpstr>
      <vt:lpstr>Navigation Guards</vt:lpstr>
      <vt:lpstr> Route Guards </vt:lpstr>
      <vt:lpstr>Types of guards </vt:lpstr>
      <vt:lpstr>Ask before navigating</vt:lpstr>
      <vt:lpstr>PowerPoint Presentation</vt:lpstr>
      <vt:lpstr>AuthGaurd class code </vt:lpstr>
      <vt:lpstr>Modify in the routing file </vt:lpstr>
      <vt:lpstr>Creating Multiple Module </vt:lpstr>
      <vt:lpstr>Creating new modules </vt:lpstr>
      <vt:lpstr>Angular module loading </vt:lpstr>
      <vt:lpstr>Continue...</vt:lpstr>
      <vt:lpstr>Angular E2E Testing </vt:lpstr>
      <vt:lpstr>E2E</vt:lpstr>
      <vt:lpstr>Running Protractor</vt:lpstr>
      <vt:lpstr>Angular Ivy </vt:lpstr>
      <vt:lpstr>Angular Ivy </vt:lpstr>
      <vt:lpstr>Optimization </vt:lpstr>
      <vt:lpstr>Continue...</vt:lpstr>
      <vt:lpstr>Continue...</vt:lpstr>
      <vt:lpstr>Continue...</vt:lpstr>
      <vt:lpstr>Continue...</vt:lpstr>
      <vt:lpstr>Continue...</vt:lpstr>
      <vt:lpstr>Continue...</vt:lpstr>
      <vt:lpstr>Continue...</vt:lpstr>
      <vt:lpstr>Continue...</vt:lpstr>
      <vt:lpstr>Deploy the project in external server </vt:lpstr>
      <vt:lpstr>PowerPoint Presentation</vt:lpstr>
      <vt:lpstr>Deploy the project in external server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2</dc:title>
  <dc:creator>Akash</dc:creator>
  <cp:lastModifiedBy>Vishal</cp:lastModifiedBy>
  <cp:revision>370</cp:revision>
  <dcterms:created xsi:type="dcterms:W3CDTF">2006-08-16T00:00:00Z</dcterms:created>
  <dcterms:modified xsi:type="dcterms:W3CDTF">2020-09-26T10:35:27Z</dcterms:modified>
</cp:coreProperties>
</file>