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365" r:id="rId2"/>
    <p:sldId id="719" r:id="rId3"/>
    <p:sldId id="720" r:id="rId4"/>
    <p:sldId id="721" r:id="rId5"/>
    <p:sldId id="722" r:id="rId6"/>
    <p:sldId id="663" r:id="rId7"/>
    <p:sldId id="664" r:id="rId8"/>
    <p:sldId id="665" r:id="rId9"/>
    <p:sldId id="666" r:id="rId10"/>
    <p:sldId id="667" r:id="rId11"/>
    <p:sldId id="668" r:id="rId12"/>
    <p:sldId id="669" r:id="rId13"/>
    <p:sldId id="670" r:id="rId14"/>
    <p:sldId id="671" r:id="rId15"/>
    <p:sldId id="672" r:id="rId16"/>
    <p:sldId id="673" r:id="rId17"/>
    <p:sldId id="674" r:id="rId18"/>
    <p:sldId id="675" r:id="rId19"/>
    <p:sldId id="676" r:id="rId20"/>
    <p:sldId id="677" r:id="rId21"/>
    <p:sldId id="678" r:id="rId22"/>
    <p:sldId id="679" r:id="rId23"/>
    <p:sldId id="680" r:id="rId24"/>
    <p:sldId id="681" r:id="rId25"/>
    <p:sldId id="683" r:id="rId26"/>
    <p:sldId id="684" r:id="rId27"/>
    <p:sldId id="685" r:id="rId28"/>
    <p:sldId id="687" r:id="rId29"/>
    <p:sldId id="688" r:id="rId30"/>
    <p:sldId id="689" r:id="rId31"/>
    <p:sldId id="690" r:id="rId32"/>
    <p:sldId id="691" r:id="rId33"/>
    <p:sldId id="692" r:id="rId34"/>
    <p:sldId id="693" r:id="rId35"/>
    <p:sldId id="694" r:id="rId36"/>
    <p:sldId id="695" r:id="rId37"/>
    <p:sldId id="696" r:id="rId38"/>
    <p:sldId id="697" r:id="rId39"/>
    <p:sldId id="698" r:id="rId40"/>
    <p:sldId id="699" r:id="rId41"/>
    <p:sldId id="700" r:id="rId42"/>
    <p:sldId id="702" r:id="rId43"/>
    <p:sldId id="703" r:id="rId44"/>
    <p:sldId id="705" r:id="rId45"/>
    <p:sldId id="706" r:id="rId46"/>
    <p:sldId id="708" r:id="rId47"/>
    <p:sldId id="709" r:id="rId48"/>
    <p:sldId id="56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8351" autoAdjust="0"/>
  </p:normalViewPr>
  <p:slideViewPr>
    <p:cSldViewPr>
      <p:cViewPr varScale="1">
        <p:scale>
          <a:sx n="64" d="100"/>
          <a:sy n="64" d="100"/>
        </p:scale>
        <p:origin x="-1554" y="-102"/>
      </p:cViewPr>
      <p:guideLst>
        <p:guide orient="horz" pos="2160"/>
        <p:guide pos="2880"/>
      </p:guideLst>
    </p:cSldViewPr>
  </p:slideViewPr>
  <p:outlineViewPr>
    <p:cViewPr>
      <p:scale>
        <a:sx n="33" d="100"/>
        <a:sy n="33" d="100"/>
      </p:scale>
      <p:origin x="0" y="750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22164-2D8E-45FD-B8C1-D2EADB0F444A}" type="datetimeFigureOut">
              <a:rPr lang="en-US" smtClean="0"/>
              <a:pPr/>
              <a:t>12/14/2018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B9D2-CE3C-4D7D-9EF8-E9F0D738E8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ATS Application Programming: Java Programming</a:t>
            </a:r>
          </a:p>
        </p:txBody>
      </p:sp>
      <p:sp>
        <p:nvSpPr>
          <p:cNvPr id="55299" name="Rectangle 3"/>
          <p:cNvSpPr>
            <a:spLocks noGrp="1" noChangeArrowheads="1"/>
          </p:cNvSpPr>
          <p:nvPr>
            <p:ph type="dt" sz="quarter" idx="1"/>
          </p:nvPr>
        </p:nvSpPr>
        <p:spPr>
          <a:noFill/>
        </p:spPr>
        <p:txBody>
          <a:bodyPr/>
          <a:lstStyle/>
          <a:p>
            <a:r>
              <a:rPr lang="en-US" smtClean="0"/>
              <a:t>7.2 Design Patterns</a:t>
            </a:r>
          </a:p>
        </p:txBody>
      </p:sp>
      <p:sp>
        <p:nvSpPr>
          <p:cNvPr id="55300" name="Rectangle 6"/>
          <p:cNvSpPr>
            <a:spLocks noGrp="1" noChangeArrowheads="1"/>
          </p:cNvSpPr>
          <p:nvPr>
            <p:ph type="ftr" sz="quarter" idx="4"/>
          </p:nvPr>
        </p:nvSpPr>
        <p:spPr>
          <a:noFill/>
        </p:spPr>
        <p:txBody>
          <a:bodyPr/>
          <a:lstStyle/>
          <a:p>
            <a:r>
              <a:rPr lang="en-US" smtClean="0"/>
              <a:t>© Accenture 2005  All Rights Reserved</a:t>
            </a:r>
          </a:p>
          <a:p>
            <a:r>
              <a:rPr lang="en-US" smtClean="0"/>
              <a:t>Course Code #Z16325</a:t>
            </a:r>
          </a:p>
        </p:txBody>
      </p:sp>
      <p:sp>
        <p:nvSpPr>
          <p:cNvPr id="55301" name="Rectangle 7"/>
          <p:cNvSpPr>
            <a:spLocks noGrp="1" noChangeArrowheads="1"/>
          </p:cNvSpPr>
          <p:nvPr>
            <p:ph type="sldNum" sz="quarter" idx="5"/>
          </p:nvPr>
        </p:nvSpPr>
        <p:spPr>
          <a:noFill/>
        </p:spPr>
        <p:txBody>
          <a:bodyPr/>
          <a:lstStyle/>
          <a:p>
            <a:fld id="{BA8011D9-4BBA-46E3-8DB2-7DDB7D62B282}" type="slidenum">
              <a:rPr lang="en-US" smtClean="0"/>
              <a:pPr/>
              <a:t>2</a:t>
            </a:fld>
            <a:endParaRPr lang="en-US" smtClean="0"/>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p:spPr>
        <p:txBody>
          <a:bodyPr/>
          <a:lstStyle/>
          <a:p>
            <a:pPr eaLnBrk="1" hangingPunct="1"/>
            <a:r>
              <a:rPr lang="en-US" sz="1200" smtClean="0"/>
              <a:t>Creational Patterns deal with initializing and configuring classes and objects.</a:t>
            </a:r>
          </a:p>
          <a:p>
            <a:pPr eaLnBrk="1" hangingPunct="1"/>
            <a:r>
              <a:rPr lang="en-US" sz="1200" smtClean="0"/>
              <a:t>Structural Patterns deal with decoupling interface and implementation of classes and objects.</a:t>
            </a:r>
          </a:p>
          <a:p>
            <a:pPr eaLnBrk="1" hangingPunct="1"/>
            <a:r>
              <a:rPr lang="en-US" sz="1200" smtClean="0"/>
              <a:t>Behavioral Patterns deal with dynamic interactions among classes and objects.</a:t>
            </a:r>
          </a:p>
          <a:p>
            <a:pPr eaLnBrk="1" hangingPunct="1"/>
            <a:endParaRPr lang="en-US" sz="1200" smtClean="0"/>
          </a:p>
          <a:p>
            <a:pPr eaLnBrk="1" hangingPunct="1"/>
            <a:r>
              <a:rPr lang="en-US" sz="1200" smtClean="0"/>
              <a:t>There are other design patterns in existence but these are the most common</a:t>
            </a:r>
          </a:p>
          <a:p>
            <a:pPr eaLnBrk="1" hangingPunct="1"/>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12/14/2018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factoring.guru/design-patterns/abstract-factory" TargetMode="External"/><Relationship Id="rId2" Type="http://schemas.openxmlformats.org/officeDocument/2006/relationships/hyperlink" Target="https://refactoring.guru/design-patterns/factory-method" TargetMode="External"/><Relationship Id="rId1" Type="http://schemas.openxmlformats.org/officeDocument/2006/relationships/slideLayout" Target="../slideLayouts/slideLayout2.xml"/><Relationship Id="rId6" Type="http://schemas.openxmlformats.org/officeDocument/2006/relationships/hyperlink" Target="https://refactoring.guru/design-patterns/iterator" TargetMode="External"/><Relationship Id="rId5" Type="http://schemas.openxmlformats.org/officeDocument/2006/relationships/hyperlink" Target="https://refactoring.guru/design-patterns/builder" TargetMode="External"/><Relationship Id="rId4" Type="http://schemas.openxmlformats.org/officeDocument/2006/relationships/hyperlink" Target="https://refactoring.guru/design-patterns/prototyp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refactoring.guru/design-patterns/factory-method" TargetMode="External"/><Relationship Id="rId2" Type="http://schemas.openxmlformats.org/officeDocument/2006/relationships/hyperlink" Target="https://refactoring.guru/design-patterns/prototype"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template-metho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refactoring.guru/design-patterns/abstract-factory" TargetMode="External"/><Relationship Id="rId2" Type="http://schemas.openxmlformats.org/officeDocument/2006/relationships/hyperlink" Target="https://refactoring.guru/design-patterns/builder"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prototype" TargetMode="External"/><Relationship Id="rId4" Type="http://schemas.openxmlformats.org/officeDocument/2006/relationships/hyperlink" Target="https://refactoring.guru/design-patterns/factory-metho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refactoring.guru/design-patterns/facade" TargetMode="External"/><Relationship Id="rId7" Type="http://schemas.openxmlformats.org/officeDocument/2006/relationships/hyperlink" Target="https://refactoring.guru/design-patterns/singleton" TargetMode="External"/><Relationship Id="rId2" Type="http://schemas.openxmlformats.org/officeDocument/2006/relationships/hyperlink" Target="https://refactoring.guru/design-patterns/abstract-factory" TargetMode="External"/><Relationship Id="rId1" Type="http://schemas.openxmlformats.org/officeDocument/2006/relationships/slideLayout" Target="../slideLayouts/slideLayout2.xml"/><Relationship Id="rId6" Type="http://schemas.openxmlformats.org/officeDocument/2006/relationships/hyperlink" Target="https://refactoring.guru/design-patterns/prototype" TargetMode="External"/><Relationship Id="rId5" Type="http://schemas.openxmlformats.org/officeDocument/2006/relationships/hyperlink" Target="https://refactoring.guru/design-patterns/builder" TargetMode="External"/><Relationship Id="rId4" Type="http://schemas.openxmlformats.org/officeDocument/2006/relationships/hyperlink" Target="https://refactoring.guru/design-patterns/bridg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refactoring.guru/design-patterns/abstract-factory" TargetMode="External"/><Relationship Id="rId2" Type="http://schemas.openxmlformats.org/officeDocument/2006/relationships/hyperlink" Target="https://refactoring.guru/design-patterns/builder"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composi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2" Type="http://schemas.openxmlformats.org/officeDocument/2006/relationships/hyperlink" Target="https://refactoring.guru/design-patterns/builder" TargetMode="External"/><Relationship Id="rId1" Type="http://schemas.openxmlformats.org/officeDocument/2006/relationships/slideLayout" Target="../slideLayouts/slideLayout2.xml"/><Relationship Id="rId6" Type="http://schemas.openxmlformats.org/officeDocument/2006/relationships/hyperlink" Target="https://refactoring.guru/design-patterns/singleton" TargetMode="External"/><Relationship Id="rId5" Type="http://schemas.openxmlformats.org/officeDocument/2006/relationships/hyperlink" Target="https://refactoring.guru/design-patterns/prototype" TargetMode="External"/><Relationship Id="rId4" Type="http://schemas.openxmlformats.org/officeDocument/2006/relationships/hyperlink" Target="https://refactoring.guru/design-patterns/abstract-factor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refactoring.guru/design-patterns/command" TargetMode="External"/><Relationship Id="rId2" Type="http://schemas.openxmlformats.org/officeDocument/2006/relationships/hyperlink" Target="https://refactoring.guru/design-patterns/prototype" TargetMode="External"/><Relationship Id="rId1" Type="http://schemas.openxmlformats.org/officeDocument/2006/relationships/slideLayout" Target="../slideLayouts/slideLayout2.xml"/><Relationship Id="rId6" Type="http://schemas.openxmlformats.org/officeDocument/2006/relationships/hyperlink" Target="https://refactoring.guru/design-patterns/memento" TargetMode="External"/><Relationship Id="rId5" Type="http://schemas.openxmlformats.org/officeDocument/2006/relationships/hyperlink" Target="https://refactoring.guru/design-patterns/decorator" TargetMode="External"/><Relationship Id="rId4" Type="http://schemas.openxmlformats.org/officeDocument/2006/relationships/hyperlink" Target="https://refactoring.guru/design-patterns/composit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refactoring.guru/design-patterns/singleton" TargetMode="External"/><Relationship Id="rId2" Type="http://schemas.openxmlformats.org/officeDocument/2006/relationships/hyperlink" Target="https://refactoring.guru/design-patterns/facade"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flyweigh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refactoring.guru/design-patterns/adapter" TargetMode="External"/><Relationship Id="rId2" Type="http://schemas.openxmlformats.org/officeDocument/2006/relationships/hyperlink" Target="https://refactoring.guru/design-patterns/bridge"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decorato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refactoring.guru/design-patterns/proxy" TargetMode="External"/><Relationship Id="rId2" Type="http://schemas.openxmlformats.org/officeDocument/2006/relationships/hyperlink" Target="https://refactoring.guru/design-patterns/adapter"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facade" TargetMode="External"/><Relationship Id="rId4" Type="http://schemas.openxmlformats.org/officeDocument/2006/relationships/hyperlink" Target="https://refactoring.guru/design-patterns/decorator"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refactoring.guru/design-patterns/composite" TargetMode="External"/><Relationship Id="rId2" Type="http://schemas.openxmlformats.org/officeDocument/2006/relationships/hyperlink" Target="https://refactoring.guru/design-patterns/builder"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iterator" TargetMode="External"/><Relationship Id="rId4" Type="http://schemas.openxmlformats.org/officeDocument/2006/relationships/hyperlink" Target="https://refactoring.guru/design-patterns/chain-of-responsibility"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refactoring.guru/design-patterns/composite" TargetMode="External"/><Relationship Id="rId2" Type="http://schemas.openxmlformats.org/officeDocument/2006/relationships/hyperlink" Target="https://refactoring.guru/design-patterns/visitor"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decorator" TargetMode="External"/><Relationship Id="rId4" Type="http://schemas.openxmlformats.org/officeDocument/2006/relationships/hyperlink" Target="https://refactoring.guru/design-patterns/flyweight"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refactoring.guru/design-patterns/decorator" TargetMode="External"/><Relationship Id="rId2" Type="http://schemas.openxmlformats.org/officeDocument/2006/relationships/hyperlink" Target="https://refactoring.guru/design-patterns/adapter"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proxy"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refactoring.guru/design-patterns/decorator" TargetMode="External"/><Relationship Id="rId2" Type="http://schemas.openxmlformats.org/officeDocument/2006/relationships/hyperlink" Target="https://refactoring.guru/design-patterns/composit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factoring.guru/design-patterns/adapter" TargetMode="External"/><Relationship Id="rId2" Type="http://schemas.openxmlformats.org/officeDocument/2006/relationships/hyperlink" Target="https://refactoring.guru/design-patterns/facade"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abstract-fact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refactoring.guru/design-patterns/facade" TargetMode="External"/><Relationship Id="rId2" Type="http://schemas.openxmlformats.org/officeDocument/2006/relationships/hyperlink" Target="https://refactoring.guru/design-patterns/flyweight"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proxy" TargetMode="External"/><Relationship Id="rId4" Type="http://schemas.openxmlformats.org/officeDocument/2006/relationships/hyperlink" Target="https://refactoring.guru/design-patterns/singleto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refactoring.guru/design-patterns/mediator" TargetMode="External"/><Relationship Id="rId2" Type="http://schemas.openxmlformats.org/officeDocument/2006/relationships/hyperlink" Target="https://refactoring.guru/design-patterns/facad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efactoring.guru/design-patterns/flyweight" TargetMode="External"/><Relationship Id="rId2" Type="http://schemas.openxmlformats.org/officeDocument/2006/relationships/hyperlink" Target="https://refactoring.guru/design-patterns/composite"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facad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refactoring.guru/design-patterns/singleton" TargetMode="External"/><Relationship Id="rId2" Type="http://schemas.openxmlformats.org/officeDocument/2006/relationships/hyperlink" Target="https://refactoring.guru/design-patterns/flyweigh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efactoring.guru/design-patterns/proxy" TargetMode="External"/><Relationship Id="rId2" Type="http://schemas.openxmlformats.org/officeDocument/2006/relationships/hyperlink" Target="https://refactoring.guru/design-patterns/adapter"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facade" TargetMode="External"/><Relationship Id="rId4" Type="http://schemas.openxmlformats.org/officeDocument/2006/relationships/hyperlink" Target="https://refactoring.guru/design-patterns/decorator"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refactoring.guru/design-patterns/proxy" TargetMode="External"/><Relationship Id="rId2" Type="http://schemas.openxmlformats.org/officeDocument/2006/relationships/hyperlink" Target="https://refactoring.guru/design-patterns/decorato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efactoring.guru/design-patterns/command" TargetMode="External"/><Relationship Id="rId2" Type="http://schemas.openxmlformats.org/officeDocument/2006/relationships/hyperlink" Target="https://refactoring.guru/design-patterns/chain-of-responsibility"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observer" TargetMode="External"/><Relationship Id="rId4" Type="http://schemas.openxmlformats.org/officeDocument/2006/relationships/hyperlink" Target="https://refactoring.guru/design-patterns/mediato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refactoring.guru/design-patterns/composite" TargetMode="External"/><Relationship Id="rId2" Type="http://schemas.openxmlformats.org/officeDocument/2006/relationships/hyperlink" Target="https://refactoring.guru/design-patterns/chain-of-responsibility"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comman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refactoring.guru/design-patterns/command" TargetMode="External"/><Relationship Id="rId2" Type="http://schemas.openxmlformats.org/officeDocument/2006/relationships/hyperlink" Target="https://refactoring.guru/design-patterns/chain-of-responsibility"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mement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refactoring.guru/design-patterns/strategy" TargetMode="External"/><Relationship Id="rId2" Type="http://schemas.openxmlformats.org/officeDocument/2006/relationships/hyperlink" Target="https://refactoring.guru/design-patterns/command"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refactoring.guru/design-patterns/command" TargetMode="External"/><Relationship Id="rId2" Type="http://schemas.openxmlformats.org/officeDocument/2006/relationships/hyperlink" Target="https://refactoring.guru/design-patterns/prototype"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visitor"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refactoring.guru/design-patterns/mediator" TargetMode="External"/><Relationship Id="rId2" Type="http://schemas.openxmlformats.org/officeDocument/2006/relationships/hyperlink" Target="https://refactoring.guru/design-patterns/facad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refactoring.guru/design-patterns/memento" TargetMode="External"/><Relationship Id="rId2" Type="http://schemas.openxmlformats.org/officeDocument/2006/relationships/hyperlink" Target="https://refactoring.guru/design-patterns/command"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prototype" TargetMode="External"/><Relationship Id="rId4" Type="http://schemas.openxmlformats.org/officeDocument/2006/relationships/hyperlink" Target="https://refactoring.guru/design-patterns/iterator"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refactoring.guru/design-patterns/strategy" TargetMode="External"/><Relationship Id="rId2" Type="http://schemas.openxmlformats.org/officeDocument/2006/relationships/hyperlink" Target="https://refactoring.guru/design-patterns/stat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refactoring.guru/design-patterns/strategy" TargetMode="External"/><Relationship Id="rId2" Type="http://schemas.openxmlformats.org/officeDocument/2006/relationships/hyperlink" Target="https://refactoring.guru/design-patterns/template-method"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refactoring.guru/design-patterns/template-method" TargetMode="External"/><Relationship Id="rId2" Type="http://schemas.openxmlformats.org/officeDocument/2006/relationships/hyperlink" Target="https://refactoring.guru/design-patterns/factory-method" TargetMode="External"/><Relationship Id="rId1" Type="http://schemas.openxmlformats.org/officeDocument/2006/relationships/slideLayout" Target="../slideLayouts/slideLayout2.xml"/><Relationship Id="rId4" Type="http://schemas.openxmlformats.org/officeDocument/2006/relationships/hyperlink" Target="https://refactoring.guru/design-patterns/strategy"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refactoring.guru/design-patterns/command" TargetMode="External"/><Relationship Id="rId2" Type="http://schemas.openxmlformats.org/officeDocument/2006/relationships/hyperlink" Target="https://refactoring.guru/design-patterns/visitor" TargetMode="External"/><Relationship Id="rId1" Type="http://schemas.openxmlformats.org/officeDocument/2006/relationships/slideLayout" Target="../slideLayouts/slideLayout2.xml"/><Relationship Id="rId5" Type="http://schemas.openxmlformats.org/officeDocument/2006/relationships/hyperlink" Target="https://refactoring.guru/design-patterns/iterator" TargetMode="External"/><Relationship Id="rId4" Type="http://schemas.openxmlformats.org/officeDocument/2006/relationships/hyperlink" Target="https://refactoring.guru/design-patterns/composit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Design Pattern </a:t>
            </a:r>
            <a:endParaRPr lang="en-IN"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solidFill>
              </a:rPr>
              <a:t>STRUCTURAL PATTERNS</a:t>
            </a:r>
            <a:endParaRPr lang="en-IN" dirty="0"/>
          </a:p>
        </p:txBody>
      </p:sp>
      <p:sp>
        <p:nvSpPr>
          <p:cNvPr id="3" name="Content Placeholder 2"/>
          <p:cNvSpPr>
            <a:spLocks noGrp="1"/>
          </p:cNvSpPr>
          <p:nvPr>
            <p:ph idx="1"/>
          </p:nvPr>
        </p:nvSpPr>
        <p:spPr/>
        <p:txBody>
          <a:bodyPr/>
          <a:lstStyle/>
          <a:p>
            <a:r>
              <a:rPr lang="en-IN" b="1" dirty="0" smtClean="0"/>
              <a:t>Proxy </a:t>
            </a:r>
            <a:r>
              <a:rPr lang="en-IN" dirty="0" smtClean="0"/>
              <a:t>--&gt; is a structural design pattern that lets you provide a substitute or placeholder for another object. A proxy controls access to the original object, allowing you to perform something either before or after the request gets through to the original object.</a:t>
            </a:r>
          </a:p>
          <a:p>
            <a:endParaRPr lang="en-IN" dirty="0"/>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solidFill>
              </a:rPr>
              <a:t>BEHAVIORAL PATTERNS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Chain of Responsibility</a:t>
            </a:r>
            <a:r>
              <a:rPr lang="en-IN" dirty="0" smtClean="0"/>
              <a:t> --&gt; is a </a:t>
            </a:r>
            <a:r>
              <a:rPr lang="en-IN" dirty="0" err="1" smtClean="0"/>
              <a:t>behavioral</a:t>
            </a:r>
            <a:r>
              <a:rPr lang="en-IN" dirty="0" smtClean="0"/>
              <a:t> design pattern that lets you pass requests along a chain of handlers. Upon receiving a request, each handler decides either to process the request or to pass it to the next handler in the chain.</a:t>
            </a:r>
          </a:p>
          <a:p>
            <a:endParaRPr lang="en-IN" dirty="0" smtClean="0"/>
          </a:p>
          <a:p>
            <a:r>
              <a:rPr lang="en-IN" b="1" dirty="0" smtClean="0"/>
              <a:t>Command </a:t>
            </a:r>
            <a:r>
              <a:rPr lang="en-IN" dirty="0" smtClean="0"/>
              <a:t>--&gt;is a </a:t>
            </a:r>
            <a:r>
              <a:rPr lang="en-IN" dirty="0" err="1" smtClean="0"/>
              <a:t>behavioral</a:t>
            </a:r>
            <a:r>
              <a:rPr lang="en-IN" dirty="0" smtClean="0"/>
              <a:t> design pattern that turns a request into a stand-alone object that contains all information about the request. </a:t>
            </a:r>
          </a:p>
          <a:p>
            <a:endParaRPr lang="en-IN" dirty="0" smtClean="0"/>
          </a:p>
          <a:p>
            <a:r>
              <a:rPr lang="en-IN" b="1" dirty="0" smtClean="0"/>
              <a:t>Iterator</a:t>
            </a:r>
            <a:r>
              <a:rPr lang="en-IN" dirty="0" smtClean="0"/>
              <a:t> --&gt; is a </a:t>
            </a:r>
            <a:r>
              <a:rPr lang="en-IN" dirty="0" err="1" smtClean="0"/>
              <a:t>behavioral</a:t>
            </a:r>
            <a:r>
              <a:rPr lang="en-IN" dirty="0" smtClean="0"/>
              <a:t> design pattern that lets you traverse elements of a collection without exposing its underlying representation (list, stack, tree, etc.).</a:t>
            </a:r>
          </a:p>
          <a:p>
            <a:endParaRPr lang="en-IN" dirty="0"/>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schemeClr val="tx1"/>
                </a:solidFill>
              </a:rPr>
              <a:t>BEHAVIORAL PATTERNS</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Mediator</a:t>
            </a:r>
            <a:r>
              <a:rPr lang="en-IN" dirty="0" smtClean="0"/>
              <a:t> --&gt; is a </a:t>
            </a:r>
            <a:r>
              <a:rPr lang="en-IN" dirty="0" err="1" smtClean="0"/>
              <a:t>behavioral</a:t>
            </a:r>
            <a:r>
              <a:rPr lang="en-IN" dirty="0" smtClean="0"/>
              <a:t> design pattern that lets you reduce chaotic dependencies between objects. The pattern restricts direct communications between the objects and forces them to collaborate only via a mediator object.</a:t>
            </a:r>
          </a:p>
          <a:p>
            <a:endParaRPr lang="en-IN" dirty="0" smtClean="0"/>
          </a:p>
          <a:p>
            <a:r>
              <a:rPr lang="en-IN" b="1" dirty="0" smtClean="0"/>
              <a:t>Memento</a:t>
            </a:r>
            <a:r>
              <a:rPr lang="en-IN" dirty="0" smtClean="0"/>
              <a:t> --&gt; is a </a:t>
            </a:r>
            <a:r>
              <a:rPr lang="en-IN" dirty="0" err="1" smtClean="0"/>
              <a:t>behavioral</a:t>
            </a:r>
            <a:r>
              <a:rPr lang="en-IN" dirty="0" smtClean="0"/>
              <a:t> design pattern that lets you save and restore the previous state of an object without revealing the details of its implementation.</a:t>
            </a:r>
          </a:p>
          <a:p>
            <a:endParaRPr lang="en-IN" dirty="0" smtClean="0"/>
          </a:p>
          <a:p>
            <a:r>
              <a:rPr lang="en-IN" b="1" dirty="0" smtClean="0"/>
              <a:t>Observer</a:t>
            </a:r>
            <a:r>
              <a:rPr lang="en-IN" dirty="0" smtClean="0"/>
              <a:t> --&gt;  is a </a:t>
            </a:r>
            <a:r>
              <a:rPr lang="en-IN" dirty="0" err="1" smtClean="0"/>
              <a:t>behavioral</a:t>
            </a:r>
            <a:r>
              <a:rPr lang="en-IN" dirty="0" smtClean="0"/>
              <a:t> design pattern that lets you define a subscription mechanism to notify multiple objects about any events that happen to the object they’re observing.</a:t>
            </a:r>
          </a:p>
          <a:p>
            <a:endParaRPr lang="en-IN" dirty="0"/>
          </a:p>
        </p:txBody>
      </p:sp>
    </p:spTree>
  </p:cSld>
  <p:clrMapOvr>
    <a:masterClrMapping/>
  </p:clrMapOvr>
  <p:transition spd="med">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solidFill>
              </a:rPr>
              <a:t>BEHAVIORAL PATTERNS</a:t>
            </a:r>
            <a:endParaRPr lang="en-IN" dirty="0"/>
          </a:p>
        </p:txBody>
      </p:sp>
      <p:sp>
        <p:nvSpPr>
          <p:cNvPr id="3" name="Content Placeholder 2"/>
          <p:cNvSpPr>
            <a:spLocks noGrp="1"/>
          </p:cNvSpPr>
          <p:nvPr>
            <p:ph idx="1"/>
          </p:nvPr>
        </p:nvSpPr>
        <p:spPr/>
        <p:txBody>
          <a:bodyPr>
            <a:normAutofit/>
          </a:bodyPr>
          <a:lstStyle/>
          <a:p>
            <a:r>
              <a:rPr lang="en-IN" b="1" dirty="0" smtClean="0"/>
              <a:t>State </a:t>
            </a:r>
            <a:r>
              <a:rPr lang="en-IN" dirty="0" smtClean="0"/>
              <a:t>--&gt; is a </a:t>
            </a:r>
            <a:r>
              <a:rPr lang="en-IN" dirty="0" err="1" smtClean="0"/>
              <a:t>behavioral</a:t>
            </a:r>
            <a:r>
              <a:rPr lang="en-IN" dirty="0" smtClean="0"/>
              <a:t> design pattern that lets an object alter its </a:t>
            </a:r>
            <a:r>
              <a:rPr lang="en-IN" dirty="0" err="1" smtClean="0"/>
              <a:t>behavior</a:t>
            </a:r>
            <a:r>
              <a:rPr lang="en-IN" dirty="0" smtClean="0"/>
              <a:t> when its internal state changes. It appears as if the object changed its class.</a:t>
            </a:r>
          </a:p>
          <a:p>
            <a:endParaRPr lang="en-IN" dirty="0" smtClean="0"/>
          </a:p>
          <a:p>
            <a:r>
              <a:rPr lang="en-IN" b="1" dirty="0" smtClean="0"/>
              <a:t>Strategy </a:t>
            </a:r>
            <a:r>
              <a:rPr lang="en-IN" dirty="0" smtClean="0"/>
              <a:t>--&gt; is a </a:t>
            </a:r>
            <a:r>
              <a:rPr lang="en-IN" dirty="0" err="1" smtClean="0"/>
              <a:t>behavioral</a:t>
            </a:r>
            <a:r>
              <a:rPr lang="en-IN" dirty="0" smtClean="0"/>
              <a:t> design pattern that lets you define a family of algorithms, put each of them into a separate class, and make their objects interchangeable.</a:t>
            </a:r>
          </a:p>
          <a:p>
            <a:endParaRPr lang="en-IN" dirty="0" smtClean="0"/>
          </a:p>
          <a:p>
            <a:endParaRPr lang="en-IN" dirty="0"/>
          </a:p>
        </p:txBody>
      </p:sp>
    </p:spTree>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solidFill>
              </a:rPr>
              <a:t>BEHAVIORAL PATTERNS</a:t>
            </a:r>
            <a:endParaRPr lang="en-IN" dirty="0"/>
          </a:p>
        </p:txBody>
      </p:sp>
      <p:sp>
        <p:nvSpPr>
          <p:cNvPr id="3" name="Content Placeholder 2"/>
          <p:cNvSpPr>
            <a:spLocks noGrp="1"/>
          </p:cNvSpPr>
          <p:nvPr>
            <p:ph idx="1"/>
          </p:nvPr>
        </p:nvSpPr>
        <p:spPr/>
        <p:txBody>
          <a:bodyPr/>
          <a:lstStyle/>
          <a:p>
            <a:r>
              <a:rPr lang="en-IN" b="1" dirty="0" smtClean="0"/>
              <a:t>Template Method </a:t>
            </a:r>
            <a:r>
              <a:rPr lang="en-IN" dirty="0" smtClean="0"/>
              <a:t>--&gt; is a </a:t>
            </a:r>
            <a:r>
              <a:rPr lang="en-IN" dirty="0" err="1" smtClean="0"/>
              <a:t>behavioral</a:t>
            </a:r>
            <a:r>
              <a:rPr lang="en-IN" dirty="0" smtClean="0"/>
              <a:t> design pattern that defines the skeleton of an algorithm in the </a:t>
            </a:r>
            <a:r>
              <a:rPr lang="en-IN" dirty="0" err="1" smtClean="0"/>
              <a:t>superclass</a:t>
            </a:r>
            <a:r>
              <a:rPr lang="en-IN" dirty="0" smtClean="0"/>
              <a:t> but lets subclasses override specific steps of the algorithm without changing its structure.</a:t>
            </a:r>
          </a:p>
          <a:p>
            <a:endParaRPr lang="en-IN" dirty="0" smtClean="0"/>
          </a:p>
          <a:p>
            <a:r>
              <a:rPr lang="en-IN" b="1" dirty="0" smtClean="0"/>
              <a:t>Visitor</a:t>
            </a:r>
            <a:r>
              <a:rPr lang="en-IN" dirty="0" smtClean="0"/>
              <a:t> --&gt; is a </a:t>
            </a:r>
            <a:r>
              <a:rPr lang="en-IN" dirty="0" err="1" smtClean="0"/>
              <a:t>behavioral</a:t>
            </a:r>
            <a:r>
              <a:rPr lang="en-IN" dirty="0" smtClean="0"/>
              <a:t> design pattern that lets you separate algorithms from the objects on which they operate.</a:t>
            </a:r>
            <a:endParaRPr lang="en-IN" smtClean="0"/>
          </a:p>
          <a:p>
            <a:endParaRPr lang="en-IN"/>
          </a:p>
        </p:txBody>
      </p:sp>
    </p:spTree>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IN" dirty="0" smtClean="0"/>
              <a:t>Factory method, Abstract factory method, Prototype, Builder </a:t>
            </a:r>
            <a:endParaRPr lang="en-IN" dirty="0"/>
          </a:p>
        </p:txBody>
      </p:sp>
      <p:sp>
        <p:nvSpPr>
          <p:cNvPr id="3" name="Content Placeholder 2"/>
          <p:cNvSpPr>
            <a:spLocks noGrp="1"/>
          </p:cNvSpPr>
          <p:nvPr>
            <p:ph idx="1"/>
          </p:nvPr>
        </p:nvSpPr>
        <p:spPr/>
        <p:txBody>
          <a:bodyPr>
            <a:normAutofit lnSpcReduction="10000"/>
          </a:bodyPr>
          <a:lstStyle/>
          <a:p>
            <a:r>
              <a:rPr lang="en-IN" dirty="0" smtClean="0"/>
              <a:t>Many designs start by using </a:t>
            </a:r>
            <a:r>
              <a:rPr lang="en-IN" b="1" dirty="0" smtClean="0">
                <a:hlinkClick r:id="rId2"/>
              </a:rPr>
              <a:t>Factory Method</a:t>
            </a:r>
            <a:r>
              <a:rPr lang="en-IN" dirty="0" smtClean="0"/>
              <a:t> (less complicated and more customizable via subclasses) and evolve toward </a:t>
            </a:r>
            <a:r>
              <a:rPr lang="en-IN" b="1" dirty="0" smtClean="0">
                <a:hlinkClick r:id="rId3"/>
              </a:rPr>
              <a:t>Abstract Factory</a:t>
            </a:r>
            <a:r>
              <a:rPr lang="en-IN" dirty="0" smtClean="0"/>
              <a:t>, </a:t>
            </a:r>
            <a:r>
              <a:rPr lang="en-IN" b="1" dirty="0" smtClean="0">
                <a:hlinkClick r:id="rId4"/>
              </a:rPr>
              <a:t>Prototype</a:t>
            </a:r>
            <a:r>
              <a:rPr lang="en-IN" dirty="0" smtClean="0"/>
              <a:t>, or </a:t>
            </a:r>
            <a:r>
              <a:rPr lang="en-IN" b="1" dirty="0" smtClean="0">
                <a:hlinkClick r:id="rId5"/>
              </a:rPr>
              <a:t>Builder</a:t>
            </a:r>
            <a:r>
              <a:rPr lang="en-IN" dirty="0" smtClean="0"/>
              <a:t> (more flexible, but more complicated).</a:t>
            </a:r>
          </a:p>
          <a:p>
            <a:r>
              <a:rPr lang="en-IN" b="1" dirty="0" smtClean="0">
                <a:hlinkClick r:id="rId3"/>
              </a:rPr>
              <a:t>Abstract Factory</a:t>
            </a:r>
            <a:r>
              <a:rPr lang="en-IN" dirty="0" smtClean="0"/>
              <a:t> classes are often based on a set of </a:t>
            </a:r>
            <a:r>
              <a:rPr lang="en-IN" b="1" dirty="0" smtClean="0">
                <a:hlinkClick r:id="rId2"/>
              </a:rPr>
              <a:t>Factory Methods</a:t>
            </a:r>
            <a:r>
              <a:rPr lang="en-IN" dirty="0" smtClean="0"/>
              <a:t>, but you can also use </a:t>
            </a:r>
            <a:r>
              <a:rPr lang="en-IN" b="1" dirty="0" smtClean="0">
                <a:hlinkClick r:id="rId4"/>
              </a:rPr>
              <a:t>Prototype</a:t>
            </a:r>
            <a:r>
              <a:rPr lang="en-IN" dirty="0" smtClean="0"/>
              <a:t> to compose the methods on these classes.</a:t>
            </a:r>
          </a:p>
          <a:p>
            <a:r>
              <a:rPr lang="en-IN" dirty="0" smtClean="0"/>
              <a:t>You can use </a:t>
            </a:r>
            <a:r>
              <a:rPr lang="en-IN" b="1" dirty="0" smtClean="0">
                <a:hlinkClick r:id="rId2"/>
              </a:rPr>
              <a:t>Factory Method</a:t>
            </a:r>
            <a:r>
              <a:rPr lang="en-IN" dirty="0" smtClean="0"/>
              <a:t> along with </a:t>
            </a:r>
            <a:r>
              <a:rPr lang="en-IN" b="1" dirty="0" smtClean="0">
                <a:hlinkClick r:id="rId6"/>
              </a:rPr>
              <a:t>Iterator</a:t>
            </a:r>
            <a:r>
              <a:rPr lang="en-IN" dirty="0" smtClean="0"/>
              <a:t> to let collection subclasses return different types of </a:t>
            </a:r>
            <a:r>
              <a:rPr lang="en-IN" dirty="0" err="1" smtClean="0"/>
              <a:t>iterators</a:t>
            </a:r>
            <a:r>
              <a:rPr lang="en-IN" dirty="0" smtClean="0"/>
              <a:t> that are compatible with the collections.</a:t>
            </a:r>
            <a:endParaRPr lang="en-IN" dirty="0"/>
          </a:p>
        </p:txBody>
      </p:sp>
    </p:spTree>
  </p:cSld>
  <p:clrMapOvr>
    <a:masterClrMapping/>
  </p:clrMapOvr>
  <p:transition spd="med">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b="1" dirty="0" smtClean="0">
                <a:hlinkClick r:id="rId2"/>
              </a:rPr>
              <a:t>Prototype</a:t>
            </a:r>
            <a:r>
              <a:rPr lang="en-IN" dirty="0" smtClean="0"/>
              <a:t> isn’t based on inheritance, so it doesn’t have its drawbacks. On the other hand, </a:t>
            </a:r>
            <a:r>
              <a:rPr lang="en-IN" i="1" dirty="0" smtClean="0"/>
              <a:t>Prototype</a:t>
            </a:r>
            <a:r>
              <a:rPr lang="en-IN" dirty="0" smtClean="0"/>
              <a:t> requires a complicated initialization of the cloned object. </a:t>
            </a:r>
            <a:r>
              <a:rPr lang="en-IN" b="1" dirty="0" smtClean="0">
                <a:hlinkClick r:id="rId3"/>
              </a:rPr>
              <a:t>Factory Method</a:t>
            </a:r>
            <a:r>
              <a:rPr lang="en-IN" dirty="0" smtClean="0"/>
              <a:t> is based on inheritance but doesn’t require an initialization step.</a:t>
            </a:r>
          </a:p>
          <a:p>
            <a:r>
              <a:rPr lang="en-IN" b="1" dirty="0" smtClean="0">
                <a:hlinkClick r:id="rId3"/>
              </a:rPr>
              <a:t>Factory Method</a:t>
            </a:r>
            <a:r>
              <a:rPr lang="en-IN" dirty="0" smtClean="0"/>
              <a:t> is a specialization of </a:t>
            </a:r>
            <a:r>
              <a:rPr lang="en-IN" b="1" dirty="0" smtClean="0">
                <a:hlinkClick r:id="rId4"/>
              </a:rPr>
              <a:t>Template Method</a:t>
            </a:r>
            <a:r>
              <a:rPr lang="en-IN" dirty="0" smtClean="0"/>
              <a:t>. At the same time, a </a:t>
            </a:r>
            <a:r>
              <a:rPr lang="en-IN" i="1" dirty="0" smtClean="0"/>
              <a:t>Factory </a:t>
            </a:r>
            <a:r>
              <a:rPr lang="en-IN" i="1" dirty="0" err="1" smtClean="0"/>
              <a:t>Method</a:t>
            </a:r>
            <a:r>
              <a:rPr lang="en-IN" dirty="0" err="1" smtClean="0"/>
              <a:t>may</a:t>
            </a:r>
            <a:r>
              <a:rPr lang="en-IN" dirty="0" smtClean="0"/>
              <a:t> serve as a step in a large </a:t>
            </a:r>
            <a:r>
              <a:rPr lang="en-IN" i="1" dirty="0" smtClean="0"/>
              <a:t>Template Method</a:t>
            </a:r>
            <a:r>
              <a:rPr lang="en-IN" dirty="0" smtClean="0"/>
              <a:t>.</a:t>
            </a:r>
            <a:endParaRPr lang="en-IN" dirty="0"/>
          </a:p>
        </p:txBody>
      </p:sp>
    </p:spTree>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r>
              <a:rPr lang="en-IN" dirty="0" smtClean="0"/>
              <a:t>Abstract </a:t>
            </a:r>
            <a:r>
              <a:rPr lang="en-IN" dirty="0" smtClean="0"/>
              <a:t>factory, Builder and Prototype </a:t>
            </a:r>
            <a:endParaRPr lang="en-IN" dirty="0"/>
          </a:p>
        </p:txBody>
      </p:sp>
      <p:sp>
        <p:nvSpPr>
          <p:cNvPr id="3" name="Content Placeholder 2"/>
          <p:cNvSpPr>
            <a:spLocks noGrp="1"/>
          </p:cNvSpPr>
          <p:nvPr>
            <p:ph idx="1"/>
          </p:nvPr>
        </p:nvSpPr>
        <p:spPr/>
        <p:txBody>
          <a:bodyPr/>
          <a:lstStyle/>
          <a:p>
            <a:r>
              <a:rPr lang="en-IN" b="1" dirty="0" smtClean="0">
                <a:hlinkClick r:id="rId2"/>
              </a:rPr>
              <a:t>Builder</a:t>
            </a:r>
            <a:r>
              <a:rPr lang="en-IN" dirty="0" smtClean="0"/>
              <a:t> focuses on constructing complex objects step by step. </a:t>
            </a:r>
            <a:r>
              <a:rPr lang="en-IN" b="1" dirty="0" smtClean="0">
                <a:hlinkClick r:id="rId3"/>
              </a:rPr>
              <a:t>Abstract Factory</a:t>
            </a:r>
            <a:r>
              <a:rPr lang="en-IN" dirty="0" smtClean="0"/>
              <a:t> specializes in creating families of related objects. </a:t>
            </a:r>
            <a:r>
              <a:rPr lang="en-IN" i="1" dirty="0" smtClean="0"/>
              <a:t>Abstract Factory</a:t>
            </a:r>
            <a:r>
              <a:rPr lang="en-IN" dirty="0" smtClean="0"/>
              <a:t> returns the product immediately, whereas </a:t>
            </a:r>
            <a:r>
              <a:rPr lang="en-IN" i="1" dirty="0" smtClean="0"/>
              <a:t>Builder</a:t>
            </a:r>
            <a:r>
              <a:rPr lang="en-IN" dirty="0" smtClean="0"/>
              <a:t> lets you run some additional construction steps before fetching the product.</a:t>
            </a:r>
          </a:p>
          <a:p>
            <a:r>
              <a:rPr lang="en-IN" b="1" dirty="0" smtClean="0">
                <a:hlinkClick r:id="rId3"/>
              </a:rPr>
              <a:t>Abstract Factory</a:t>
            </a:r>
            <a:r>
              <a:rPr lang="en-IN" dirty="0" smtClean="0"/>
              <a:t> classes are often based on a set of </a:t>
            </a:r>
            <a:r>
              <a:rPr lang="en-IN" b="1" dirty="0" smtClean="0">
                <a:hlinkClick r:id="rId4"/>
              </a:rPr>
              <a:t>Factory Methods</a:t>
            </a:r>
            <a:r>
              <a:rPr lang="en-IN" dirty="0" smtClean="0"/>
              <a:t>, but you can also use </a:t>
            </a:r>
            <a:r>
              <a:rPr lang="en-IN" b="1" dirty="0" smtClean="0">
                <a:hlinkClick r:id="rId5"/>
              </a:rPr>
              <a:t>Prototype</a:t>
            </a:r>
            <a:r>
              <a:rPr lang="en-IN" dirty="0" smtClean="0"/>
              <a:t> to compose the methods on these classes.</a:t>
            </a:r>
            <a:endParaRPr lang="en-IN" dirty="0"/>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lnSpcReduction="10000"/>
          </a:bodyPr>
          <a:lstStyle/>
          <a:p>
            <a:r>
              <a:rPr lang="en-IN" b="1" dirty="0" smtClean="0">
                <a:hlinkClick r:id="rId2"/>
              </a:rPr>
              <a:t>Abstract Factory</a:t>
            </a:r>
            <a:r>
              <a:rPr lang="en-IN" dirty="0" smtClean="0"/>
              <a:t> can serve as an alternative to </a:t>
            </a:r>
            <a:r>
              <a:rPr lang="en-IN" b="1" dirty="0" smtClean="0">
                <a:hlinkClick r:id="rId3"/>
              </a:rPr>
              <a:t>Facade</a:t>
            </a:r>
            <a:r>
              <a:rPr lang="en-IN" dirty="0" smtClean="0"/>
              <a:t> when you only want to hide the way the subsystem objects are created from the client code.</a:t>
            </a:r>
          </a:p>
          <a:p>
            <a:r>
              <a:rPr lang="en-IN" dirty="0" smtClean="0"/>
              <a:t>You can use </a:t>
            </a:r>
            <a:r>
              <a:rPr lang="en-IN" b="1" dirty="0" smtClean="0">
                <a:hlinkClick r:id="rId2"/>
              </a:rPr>
              <a:t>Abstract Factory</a:t>
            </a:r>
            <a:r>
              <a:rPr lang="en-IN" dirty="0" smtClean="0"/>
              <a:t> along with </a:t>
            </a:r>
            <a:r>
              <a:rPr lang="en-IN" b="1" dirty="0" smtClean="0">
                <a:hlinkClick r:id="rId4"/>
              </a:rPr>
              <a:t>Bridge</a:t>
            </a:r>
            <a:r>
              <a:rPr lang="en-IN" dirty="0" smtClean="0"/>
              <a:t>. This pairing is useful when some abstractions defined by </a:t>
            </a:r>
            <a:r>
              <a:rPr lang="en-IN" i="1" dirty="0" smtClean="0"/>
              <a:t>Bridge</a:t>
            </a:r>
            <a:r>
              <a:rPr lang="en-IN" dirty="0" smtClean="0"/>
              <a:t> can only work with specific implementations. In this case, </a:t>
            </a:r>
            <a:r>
              <a:rPr lang="en-IN" i="1" dirty="0" smtClean="0"/>
              <a:t>Abstract Factory</a:t>
            </a:r>
            <a:r>
              <a:rPr lang="en-IN" dirty="0" smtClean="0"/>
              <a:t> can encapsulate these relations and hide the complexity from the client code.</a:t>
            </a:r>
          </a:p>
          <a:p>
            <a:r>
              <a:rPr lang="en-IN" b="1" dirty="0" smtClean="0">
                <a:hlinkClick r:id="rId2"/>
              </a:rPr>
              <a:t>Abstract Factories</a:t>
            </a:r>
            <a:r>
              <a:rPr lang="en-IN" dirty="0" smtClean="0"/>
              <a:t>, </a:t>
            </a:r>
            <a:r>
              <a:rPr lang="en-IN" b="1" dirty="0" smtClean="0">
                <a:hlinkClick r:id="rId5"/>
              </a:rPr>
              <a:t>Builders</a:t>
            </a:r>
            <a:r>
              <a:rPr lang="en-IN" dirty="0" smtClean="0"/>
              <a:t> and </a:t>
            </a:r>
            <a:r>
              <a:rPr lang="en-IN" b="1" dirty="0" smtClean="0">
                <a:hlinkClick r:id="rId6"/>
              </a:rPr>
              <a:t>Prototypes</a:t>
            </a:r>
            <a:r>
              <a:rPr lang="en-IN" dirty="0" smtClean="0"/>
              <a:t> can all be implemented as </a:t>
            </a:r>
            <a:r>
              <a:rPr lang="en-IN" b="1" dirty="0" smtClean="0">
                <a:hlinkClick r:id="rId7"/>
              </a:rPr>
              <a:t>Singletons</a:t>
            </a:r>
            <a:r>
              <a:rPr lang="en-IN" dirty="0" smtClean="0"/>
              <a:t>.</a:t>
            </a:r>
            <a:endParaRPr lang="en-IN" dirty="0"/>
          </a:p>
        </p:txBody>
      </p:sp>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Builder and composite </a:t>
            </a:r>
            <a:endParaRPr lang="en-IN" dirty="0"/>
          </a:p>
        </p:txBody>
      </p:sp>
      <p:sp>
        <p:nvSpPr>
          <p:cNvPr id="3" name="Content Placeholder 2"/>
          <p:cNvSpPr>
            <a:spLocks noGrp="1"/>
          </p:cNvSpPr>
          <p:nvPr>
            <p:ph idx="1"/>
          </p:nvPr>
        </p:nvSpPr>
        <p:spPr/>
        <p:txBody>
          <a:bodyPr/>
          <a:lstStyle/>
          <a:p>
            <a:r>
              <a:rPr lang="en-IN" b="1" dirty="0" smtClean="0">
                <a:hlinkClick r:id="rId2"/>
              </a:rPr>
              <a:t>Builder</a:t>
            </a:r>
            <a:r>
              <a:rPr lang="en-IN" dirty="0" smtClean="0"/>
              <a:t> focuses on constructing complex objects step by step. </a:t>
            </a:r>
            <a:r>
              <a:rPr lang="en-IN" b="1" dirty="0" smtClean="0">
                <a:hlinkClick r:id="rId3"/>
              </a:rPr>
              <a:t>Abstract Factory</a:t>
            </a:r>
            <a:r>
              <a:rPr lang="en-IN" dirty="0" smtClean="0"/>
              <a:t> specializes in creating families of related objects. </a:t>
            </a:r>
            <a:r>
              <a:rPr lang="en-IN" i="1" dirty="0" smtClean="0"/>
              <a:t>Abstract Factory</a:t>
            </a:r>
            <a:r>
              <a:rPr lang="en-IN" dirty="0" smtClean="0"/>
              <a:t> returns the product immediately, whereas </a:t>
            </a:r>
            <a:r>
              <a:rPr lang="en-IN" i="1" dirty="0" smtClean="0"/>
              <a:t>Builder</a:t>
            </a:r>
            <a:r>
              <a:rPr lang="en-IN" dirty="0" smtClean="0"/>
              <a:t> lets you run some additional construction steps before fetching the product.</a:t>
            </a:r>
          </a:p>
          <a:p>
            <a:r>
              <a:rPr lang="en-IN" dirty="0" smtClean="0"/>
              <a:t>You can use </a:t>
            </a:r>
            <a:r>
              <a:rPr lang="en-IN" b="1" dirty="0" smtClean="0">
                <a:hlinkClick r:id="rId2"/>
              </a:rPr>
              <a:t>Builder</a:t>
            </a:r>
            <a:r>
              <a:rPr lang="en-IN" dirty="0" smtClean="0"/>
              <a:t> when creating complex </a:t>
            </a:r>
            <a:r>
              <a:rPr lang="en-IN" b="1" dirty="0" smtClean="0">
                <a:hlinkClick r:id="rId4"/>
              </a:rPr>
              <a:t>Composite</a:t>
            </a:r>
            <a:r>
              <a:rPr lang="en-IN" dirty="0" smtClean="0"/>
              <a:t> trees because you can program its construction steps to work recursively.</a:t>
            </a:r>
            <a:endParaRPr lang="en-IN" dirty="0"/>
          </a:p>
        </p:txBody>
      </p:sp>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Design Pattern Classification</a:t>
            </a:r>
          </a:p>
        </p:txBody>
      </p:sp>
      <p:sp>
        <p:nvSpPr>
          <p:cNvPr id="174083" name="Rectangle 3"/>
          <p:cNvSpPr>
            <a:spLocks noGrp="1" noChangeArrowheads="1"/>
          </p:cNvSpPr>
          <p:nvPr>
            <p:ph idx="1"/>
          </p:nvPr>
        </p:nvSpPr>
        <p:spPr>
          <a:xfrm>
            <a:off x="457200" y="2287588"/>
            <a:ext cx="7543800" cy="3960812"/>
          </a:xfrm>
        </p:spPr>
        <p:txBody>
          <a:bodyPr>
            <a:normAutofit lnSpcReduction="10000"/>
          </a:bodyPr>
          <a:lstStyle/>
          <a:p>
            <a:pPr marL="457200" indent="-457200" eaLnBrk="1" fontAlgn="auto" hangingPunct="1">
              <a:spcAft>
                <a:spcPts val="0"/>
              </a:spcAft>
              <a:buClr>
                <a:schemeClr val="accent3"/>
              </a:buClr>
              <a:buFont typeface="Wingdings 2"/>
              <a:buChar char=""/>
              <a:defRPr/>
            </a:pPr>
            <a:r>
              <a:rPr lang="en-US" sz="2400" dirty="0" smtClean="0"/>
              <a:t>CREATIONAL PATTERNS</a:t>
            </a:r>
          </a:p>
          <a:p>
            <a:pPr marL="822960" lvl="1" indent="-457200" eaLnBrk="1" fontAlgn="auto" hangingPunct="1">
              <a:spcAft>
                <a:spcPts val="0"/>
              </a:spcAft>
              <a:buFont typeface="Wingdings 2"/>
              <a:buNone/>
              <a:defRPr/>
            </a:pPr>
            <a:r>
              <a:rPr lang="en-US" sz="1800" dirty="0" smtClean="0"/>
              <a:t>	</a:t>
            </a:r>
            <a:r>
              <a:rPr lang="en-US" sz="2000" dirty="0" smtClean="0"/>
              <a:t>Deals with Initializing and Configuring Classes and Objects.</a:t>
            </a:r>
          </a:p>
          <a:p>
            <a:pPr marL="822960" lvl="1" indent="-457200" eaLnBrk="1" fontAlgn="auto" hangingPunct="1">
              <a:spcAft>
                <a:spcPts val="0"/>
              </a:spcAft>
              <a:buFont typeface="Wingdings 2"/>
              <a:buNone/>
              <a:defRPr/>
            </a:pPr>
            <a:endParaRPr lang="en-US" sz="2000" dirty="0" smtClean="0"/>
          </a:p>
          <a:p>
            <a:pPr marL="457200" indent="-457200" eaLnBrk="1" fontAlgn="auto" hangingPunct="1">
              <a:spcAft>
                <a:spcPts val="0"/>
              </a:spcAft>
              <a:buClr>
                <a:schemeClr val="accent3"/>
              </a:buClr>
              <a:buFont typeface="Wingdings 2"/>
              <a:buChar char=""/>
              <a:defRPr/>
            </a:pPr>
            <a:r>
              <a:rPr lang="en-US" sz="2400" dirty="0" smtClean="0"/>
              <a:t>STRUCTURAL PATTERNS</a:t>
            </a:r>
          </a:p>
          <a:p>
            <a:pPr marL="822960" lvl="1" indent="-457200" eaLnBrk="1" fontAlgn="auto" hangingPunct="1">
              <a:spcAft>
                <a:spcPts val="0"/>
              </a:spcAft>
              <a:buFont typeface="Wingdings 2"/>
              <a:buNone/>
              <a:defRPr/>
            </a:pPr>
            <a:r>
              <a:rPr lang="en-US" sz="1800" b="1" dirty="0" smtClean="0"/>
              <a:t>	</a:t>
            </a:r>
            <a:r>
              <a:rPr lang="en-US" sz="2000" dirty="0" smtClean="0"/>
              <a:t>Deals with Decoupling interface and Implementation of classes and objects.</a:t>
            </a:r>
          </a:p>
          <a:p>
            <a:pPr marL="822960" lvl="1" indent="-457200" eaLnBrk="1" fontAlgn="auto" hangingPunct="1">
              <a:spcAft>
                <a:spcPts val="0"/>
              </a:spcAft>
              <a:buFont typeface="Wingdings 2"/>
              <a:buNone/>
              <a:defRPr/>
            </a:pPr>
            <a:endParaRPr lang="en-US" sz="2000" dirty="0" smtClean="0"/>
          </a:p>
          <a:p>
            <a:pPr marL="457200" indent="-457200" eaLnBrk="1" fontAlgn="auto" hangingPunct="1">
              <a:spcAft>
                <a:spcPts val="0"/>
              </a:spcAft>
              <a:buClr>
                <a:schemeClr val="accent3"/>
              </a:buClr>
              <a:buFont typeface="Wingdings 2"/>
              <a:buChar char=""/>
              <a:defRPr/>
            </a:pPr>
            <a:r>
              <a:rPr lang="en-US" sz="2400" dirty="0" smtClean="0"/>
              <a:t>BEHAVIORAL PATTERNS</a:t>
            </a:r>
          </a:p>
          <a:p>
            <a:pPr marL="822960" lvl="1" indent="-457200" eaLnBrk="1" fontAlgn="auto" hangingPunct="1">
              <a:spcAft>
                <a:spcPts val="0"/>
              </a:spcAft>
              <a:buFont typeface="Wingdings 2"/>
              <a:buNone/>
              <a:defRPr/>
            </a:pPr>
            <a:r>
              <a:rPr lang="en-US" sz="1300" dirty="0" smtClean="0"/>
              <a:t>	</a:t>
            </a:r>
            <a:r>
              <a:rPr lang="en-US" sz="2000" dirty="0" smtClean="0"/>
              <a:t>Deals with Dynamic interactions among classes and objects.</a:t>
            </a:r>
          </a:p>
          <a:p>
            <a:pPr marL="457200" indent="-457200" eaLnBrk="1" fontAlgn="auto" hangingPunct="1">
              <a:spcAft>
                <a:spcPts val="0"/>
              </a:spcAft>
              <a:buClr>
                <a:schemeClr val="accent3"/>
              </a:buClr>
              <a:buFont typeface="Wingdings 2"/>
              <a:buChar char=""/>
              <a:defRPr/>
            </a:pPr>
            <a:endParaRPr lang="en-US" sz="1600" b="1" dirty="0"/>
          </a:p>
        </p:txBody>
      </p:sp>
      <p:sp>
        <p:nvSpPr>
          <p:cNvPr id="6" name="Slide Number Placeholder 3"/>
          <p:cNvSpPr>
            <a:spLocks noGrp="1"/>
          </p:cNvSpPr>
          <p:nvPr>
            <p:ph type="sldNum" sz="quarter" idx="12"/>
          </p:nvPr>
        </p:nvSpPr>
        <p:spPr/>
        <p:txBody>
          <a:bodyPr>
            <a:normAutofit/>
          </a:bodyPr>
          <a:lstStyle/>
          <a:p>
            <a:pPr>
              <a:defRPr/>
            </a:pPr>
            <a:fld id="{F328128E-6D10-41DE-8434-A967D662885E}" type="slidenum">
              <a:rPr lang="en-US"/>
              <a:pPr>
                <a:defRPr/>
              </a:pPr>
              <a:t>2</a:t>
            </a:fld>
            <a:endParaRPr lang="en-US"/>
          </a:p>
        </p:txBody>
      </p:sp>
    </p:spTree>
  </p:cSld>
  <p:clrMapOvr>
    <a:masterClrMapping/>
  </p:clrMapOvr>
  <p:transition spd="med">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smtClean="0"/>
              <a:t>You can combine </a:t>
            </a:r>
            <a:r>
              <a:rPr lang="en-IN" b="1" dirty="0" smtClean="0">
                <a:hlinkClick r:id="rId2"/>
              </a:rPr>
              <a:t>Builder</a:t>
            </a:r>
            <a:r>
              <a:rPr lang="en-IN" dirty="0" smtClean="0"/>
              <a:t> with </a:t>
            </a:r>
            <a:r>
              <a:rPr lang="en-IN" b="1" dirty="0" smtClean="0">
                <a:hlinkClick r:id="rId3"/>
              </a:rPr>
              <a:t>Bridge</a:t>
            </a:r>
            <a:r>
              <a:rPr lang="en-IN" dirty="0" smtClean="0"/>
              <a:t>: the </a:t>
            </a:r>
            <a:r>
              <a:rPr lang="en-IN" i="1" dirty="0" smtClean="0"/>
              <a:t>director</a:t>
            </a:r>
            <a:r>
              <a:rPr lang="en-IN" dirty="0" smtClean="0"/>
              <a:t> class plays the role of the abstraction, while different </a:t>
            </a:r>
            <a:r>
              <a:rPr lang="en-IN" i="1" dirty="0" smtClean="0"/>
              <a:t>builders</a:t>
            </a:r>
            <a:r>
              <a:rPr lang="en-IN" dirty="0" smtClean="0"/>
              <a:t> act as </a:t>
            </a:r>
            <a:r>
              <a:rPr lang="en-IN" i="1" dirty="0" smtClean="0"/>
              <a:t>implementations</a:t>
            </a:r>
            <a:r>
              <a:rPr lang="en-IN" dirty="0" smtClean="0"/>
              <a:t>.</a:t>
            </a:r>
          </a:p>
          <a:p>
            <a:r>
              <a:rPr lang="en-IN" b="1" dirty="0" smtClean="0">
                <a:hlinkClick r:id="rId4"/>
              </a:rPr>
              <a:t>Abstract Factories</a:t>
            </a:r>
            <a:r>
              <a:rPr lang="en-IN" dirty="0" smtClean="0"/>
              <a:t>, </a:t>
            </a:r>
            <a:r>
              <a:rPr lang="en-IN" b="1" dirty="0" smtClean="0">
                <a:hlinkClick r:id="rId2"/>
              </a:rPr>
              <a:t>Builders</a:t>
            </a:r>
            <a:r>
              <a:rPr lang="en-IN" dirty="0" smtClean="0"/>
              <a:t> and </a:t>
            </a:r>
            <a:r>
              <a:rPr lang="en-IN" b="1" dirty="0" smtClean="0">
                <a:hlinkClick r:id="rId5"/>
              </a:rPr>
              <a:t>Prototypes</a:t>
            </a:r>
            <a:r>
              <a:rPr lang="en-IN" dirty="0" smtClean="0"/>
              <a:t> can all be implemented as </a:t>
            </a:r>
            <a:r>
              <a:rPr lang="en-IN" b="1" dirty="0" smtClean="0">
                <a:hlinkClick r:id="rId6"/>
              </a:rPr>
              <a:t>Singletons</a:t>
            </a:r>
            <a:r>
              <a:rPr lang="en-IN" dirty="0" smtClean="0"/>
              <a:t>.</a:t>
            </a:r>
            <a:endParaRPr lang="en-IN" dirty="0"/>
          </a:p>
        </p:txBody>
      </p:sp>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Prototype, command, composite and Memento </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hlinkClick r:id="rId2"/>
              </a:rPr>
              <a:t>Prototype</a:t>
            </a:r>
            <a:r>
              <a:rPr lang="en-IN" dirty="0" smtClean="0"/>
              <a:t> can help when you need to save copies of </a:t>
            </a:r>
            <a:r>
              <a:rPr lang="en-IN" b="1" dirty="0" smtClean="0">
                <a:hlinkClick r:id="rId3"/>
              </a:rPr>
              <a:t>Commands</a:t>
            </a:r>
            <a:r>
              <a:rPr lang="en-IN" dirty="0" smtClean="0"/>
              <a:t> into history.</a:t>
            </a:r>
          </a:p>
          <a:p>
            <a:r>
              <a:rPr lang="en-IN" dirty="0" smtClean="0"/>
              <a:t>Designs that make heavy use of </a:t>
            </a:r>
            <a:r>
              <a:rPr lang="en-IN" b="1" dirty="0" smtClean="0">
                <a:hlinkClick r:id="rId4"/>
              </a:rPr>
              <a:t>Composite</a:t>
            </a:r>
            <a:r>
              <a:rPr lang="en-IN" dirty="0" smtClean="0"/>
              <a:t> and </a:t>
            </a:r>
            <a:r>
              <a:rPr lang="en-IN" b="1" dirty="0" smtClean="0">
                <a:hlinkClick r:id="rId5"/>
              </a:rPr>
              <a:t>Decorator</a:t>
            </a:r>
            <a:r>
              <a:rPr lang="en-IN" dirty="0" smtClean="0"/>
              <a:t> can often benefit from using </a:t>
            </a:r>
            <a:r>
              <a:rPr lang="en-IN" b="1" dirty="0" smtClean="0">
                <a:hlinkClick r:id="rId2"/>
              </a:rPr>
              <a:t>Prototype</a:t>
            </a:r>
            <a:r>
              <a:rPr lang="en-IN" dirty="0" smtClean="0"/>
              <a:t>. Applying the pattern lets you clone complex structures instead of re-constructing them from scratch.</a:t>
            </a:r>
          </a:p>
          <a:p>
            <a:r>
              <a:rPr lang="en-IN" dirty="0" smtClean="0"/>
              <a:t>Sometimes </a:t>
            </a:r>
            <a:r>
              <a:rPr lang="en-IN" b="1" dirty="0" smtClean="0">
                <a:hlinkClick r:id="rId2"/>
              </a:rPr>
              <a:t>Prototype</a:t>
            </a:r>
            <a:r>
              <a:rPr lang="en-IN" dirty="0" smtClean="0"/>
              <a:t> can be a simpler alternative to </a:t>
            </a:r>
            <a:r>
              <a:rPr lang="en-IN" b="1" dirty="0" smtClean="0">
                <a:hlinkClick r:id="rId6"/>
              </a:rPr>
              <a:t>Memento</a:t>
            </a:r>
            <a:r>
              <a:rPr lang="en-IN" dirty="0" smtClean="0"/>
              <a:t>. This works if the object, the state of which you want to store in the history, is fairly straightforward and doesn’t have links to external resources, or the links are easy to re-establish.</a:t>
            </a:r>
            <a:endParaRPr lang="en-IN" dirty="0"/>
          </a:p>
        </p:txBody>
      </p:sp>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Singleton, Facade, and Flyweight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a:t>
            </a:r>
            <a:r>
              <a:rPr lang="en-IN" b="1" dirty="0" smtClean="0">
                <a:hlinkClick r:id="rId2"/>
              </a:rPr>
              <a:t>Facade</a:t>
            </a:r>
            <a:r>
              <a:rPr lang="en-IN" dirty="0" smtClean="0"/>
              <a:t> class can often be transformed into a </a:t>
            </a:r>
            <a:r>
              <a:rPr lang="en-IN" b="1" dirty="0" smtClean="0">
                <a:hlinkClick r:id="rId3"/>
              </a:rPr>
              <a:t>Singleton</a:t>
            </a:r>
            <a:r>
              <a:rPr lang="en-IN" dirty="0" smtClean="0"/>
              <a:t> since a single facade object is sufficient in most cases.</a:t>
            </a:r>
          </a:p>
          <a:p>
            <a:r>
              <a:rPr lang="en-IN" b="1" dirty="0" smtClean="0">
                <a:hlinkClick r:id="rId4"/>
              </a:rPr>
              <a:t>Flyweight</a:t>
            </a:r>
            <a:r>
              <a:rPr lang="en-IN" dirty="0" smtClean="0"/>
              <a:t> would resemble </a:t>
            </a:r>
            <a:r>
              <a:rPr lang="en-IN" b="1" dirty="0" smtClean="0">
                <a:hlinkClick r:id="rId3"/>
              </a:rPr>
              <a:t>Singleton</a:t>
            </a:r>
            <a:r>
              <a:rPr lang="en-IN" dirty="0" smtClean="0"/>
              <a:t> if you somehow managed to reduce all shared states of the objects to just one flyweight object. But there are two fundamental differences between these patterns:</a:t>
            </a:r>
          </a:p>
          <a:p>
            <a:pPr lvl="1"/>
            <a:r>
              <a:rPr lang="en-IN" dirty="0" smtClean="0"/>
              <a:t>There should be only one Singleton instance, whereas a </a:t>
            </a:r>
            <a:r>
              <a:rPr lang="en-IN" i="1" dirty="0" smtClean="0"/>
              <a:t>Flyweight</a:t>
            </a:r>
            <a:r>
              <a:rPr lang="en-IN" dirty="0" smtClean="0"/>
              <a:t> class can have multiple instances with different intrinsic states.</a:t>
            </a:r>
          </a:p>
          <a:p>
            <a:pPr lvl="1"/>
            <a:r>
              <a:rPr lang="en-IN" dirty="0" smtClean="0"/>
              <a:t>The </a:t>
            </a:r>
            <a:r>
              <a:rPr lang="en-IN" i="1" dirty="0" smtClean="0"/>
              <a:t>Singleton</a:t>
            </a:r>
            <a:r>
              <a:rPr lang="en-IN" dirty="0" smtClean="0"/>
              <a:t> object can be mutable. Flyweight objects are immutable.</a:t>
            </a:r>
          </a:p>
          <a:p>
            <a:endParaRPr lang="en-IN" dirty="0"/>
          </a:p>
        </p:txBody>
      </p:sp>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057400"/>
          </a:xfrm>
        </p:spPr>
        <p:txBody>
          <a:bodyPr>
            <a:normAutofit fontScale="90000"/>
          </a:bodyPr>
          <a:lstStyle/>
          <a:p>
            <a:r>
              <a:rPr lang="en-IN" b="1" dirty="0" smtClean="0"/>
              <a:t/>
            </a:r>
            <a:br>
              <a:rPr lang="en-IN" b="1" dirty="0" smtClean="0"/>
            </a:br>
            <a:r>
              <a:rPr lang="en-IN" dirty="0" smtClean="0"/>
              <a:t>Adapter </a:t>
            </a:r>
            <a:r>
              <a:rPr lang="en-IN" dirty="0" smtClean="0"/>
              <a:t>pattern, Bridge and Decorator </a:t>
            </a:r>
            <a:r>
              <a:rPr lang="en-IN" b="1" dirty="0" smtClean="0"/>
              <a:t> </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r>
              <a:rPr lang="en-IN" b="1" dirty="0" smtClean="0">
                <a:hlinkClick r:id="rId2"/>
              </a:rPr>
              <a:t>Bridge</a:t>
            </a:r>
            <a:r>
              <a:rPr lang="en-IN" dirty="0" smtClean="0"/>
              <a:t> is usually designed up-front, letting you develop parts of an application independently of each other. On the other hand, </a:t>
            </a:r>
            <a:r>
              <a:rPr lang="en-IN" b="1" dirty="0" smtClean="0">
                <a:hlinkClick r:id="rId3"/>
              </a:rPr>
              <a:t>Adapter</a:t>
            </a:r>
            <a:r>
              <a:rPr lang="en-IN" dirty="0" smtClean="0"/>
              <a:t> is commonly used with an existing app to make some otherwise-incompatible classes work together nicely.</a:t>
            </a:r>
          </a:p>
          <a:p>
            <a:r>
              <a:rPr lang="en-IN" b="1" dirty="0" smtClean="0">
                <a:hlinkClick r:id="rId3"/>
              </a:rPr>
              <a:t>Adapter</a:t>
            </a:r>
            <a:r>
              <a:rPr lang="en-IN" dirty="0" smtClean="0"/>
              <a:t> changes the interface of an existing object, while </a:t>
            </a:r>
            <a:r>
              <a:rPr lang="en-IN" b="1" dirty="0" smtClean="0">
                <a:hlinkClick r:id="rId4"/>
              </a:rPr>
              <a:t>Decorator</a:t>
            </a:r>
            <a:r>
              <a:rPr lang="en-IN" dirty="0" smtClean="0"/>
              <a:t> enhances an object without changing its interface. In addition, </a:t>
            </a:r>
            <a:r>
              <a:rPr lang="en-IN" i="1" dirty="0" smtClean="0"/>
              <a:t>Decorator</a:t>
            </a:r>
            <a:r>
              <a:rPr lang="en-IN" dirty="0" smtClean="0"/>
              <a:t> supports recursive composition, which isn’t possible when you use </a:t>
            </a:r>
            <a:r>
              <a:rPr lang="en-IN" i="1" dirty="0" smtClean="0"/>
              <a:t>Adapter</a:t>
            </a:r>
            <a:r>
              <a:rPr lang="en-IN" dirty="0" smtClean="0"/>
              <a:t>.</a:t>
            </a:r>
            <a:endParaRPr lang="en-IN" dirty="0"/>
          </a:p>
        </p:txBody>
      </p:sp>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Adapter, Facade Proxy </a:t>
            </a:r>
            <a:endParaRPr lang="en-IN" dirty="0"/>
          </a:p>
        </p:txBody>
      </p:sp>
      <p:sp>
        <p:nvSpPr>
          <p:cNvPr id="3" name="Content Placeholder 2"/>
          <p:cNvSpPr>
            <a:spLocks noGrp="1"/>
          </p:cNvSpPr>
          <p:nvPr>
            <p:ph idx="1"/>
          </p:nvPr>
        </p:nvSpPr>
        <p:spPr/>
        <p:txBody>
          <a:bodyPr/>
          <a:lstStyle/>
          <a:p>
            <a:r>
              <a:rPr lang="en-IN" b="1" dirty="0" smtClean="0">
                <a:hlinkClick r:id="rId2"/>
              </a:rPr>
              <a:t>Adapter</a:t>
            </a:r>
            <a:r>
              <a:rPr lang="en-IN" dirty="0" smtClean="0"/>
              <a:t> provides a different interface to the wrapped object, </a:t>
            </a:r>
            <a:r>
              <a:rPr lang="en-IN" b="1" dirty="0" smtClean="0">
                <a:hlinkClick r:id="rId3"/>
              </a:rPr>
              <a:t>Proxy</a:t>
            </a:r>
            <a:r>
              <a:rPr lang="en-IN" dirty="0" smtClean="0"/>
              <a:t> provides it with the same interface, and </a:t>
            </a:r>
            <a:r>
              <a:rPr lang="en-IN" b="1" dirty="0" smtClean="0">
                <a:hlinkClick r:id="rId4"/>
              </a:rPr>
              <a:t>Decorator</a:t>
            </a:r>
            <a:r>
              <a:rPr lang="en-IN" dirty="0" smtClean="0"/>
              <a:t> provides it with an enhanced interface.</a:t>
            </a:r>
          </a:p>
          <a:p>
            <a:r>
              <a:rPr lang="en-IN" b="1" dirty="0" smtClean="0">
                <a:hlinkClick r:id="rId5"/>
              </a:rPr>
              <a:t>Facade</a:t>
            </a:r>
            <a:r>
              <a:rPr lang="en-IN" dirty="0" smtClean="0"/>
              <a:t> defines a new interface for existing objects, whereas </a:t>
            </a:r>
            <a:r>
              <a:rPr lang="en-IN" b="1" dirty="0" smtClean="0">
                <a:hlinkClick r:id="rId2"/>
              </a:rPr>
              <a:t>Adapter</a:t>
            </a:r>
            <a:r>
              <a:rPr lang="en-IN" dirty="0" smtClean="0"/>
              <a:t> tries to make the existing interface usable. </a:t>
            </a:r>
            <a:r>
              <a:rPr lang="en-IN" i="1" dirty="0" smtClean="0"/>
              <a:t>Adapter</a:t>
            </a:r>
            <a:r>
              <a:rPr lang="en-IN" dirty="0" smtClean="0"/>
              <a:t> usually wraps just one object, while </a:t>
            </a:r>
            <a:r>
              <a:rPr lang="en-IN" i="1" dirty="0" smtClean="0"/>
              <a:t>Facade</a:t>
            </a:r>
            <a:r>
              <a:rPr lang="en-IN" dirty="0" smtClean="0"/>
              <a:t> works with an entire subsystem of objects.</a:t>
            </a:r>
          </a:p>
          <a:p>
            <a:endParaRPr lang="en-IN" dirty="0"/>
          </a:p>
        </p:txBody>
      </p:sp>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Composite, Builder, Chain of responsibility and Iterator </a:t>
            </a:r>
            <a:endParaRPr lang="en-IN" dirty="0"/>
          </a:p>
        </p:txBody>
      </p:sp>
      <p:sp>
        <p:nvSpPr>
          <p:cNvPr id="3" name="Content Placeholder 2"/>
          <p:cNvSpPr>
            <a:spLocks noGrp="1"/>
          </p:cNvSpPr>
          <p:nvPr>
            <p:ph idx="1"/>
          </p:nvPr>
        </p:nvSpPr>
        <p:spPr/>
        <p:txBody>
          <a:bodyPr/>
          <a:lstStyle/>
          <a:p>
            <a:r>
              <a:rPr lang="en-IN" dirty="0" smtClean="0"/>
              <a:t>You can use </a:t>
            </a:r>
            <a:r>
              <a:rPr lang="en-IN" b="1" dirty="0" smtClean="0">
                <a:hlinkClick r:id="rId2"/>
              </a:rPr>
              <a:t>Builder</a:t>
            </a:r>
            <a:r>
              <a:rPr lang="en-IN" dirty="0" smtClean="0"/>
              <a:t> when creating complex </a:t>
            </a:r>
            <a:r>
              <a:rPr lang="en-IN" b="1" dirty="0" smtClean="0">
                <a:hlinkClick r:id="rId3"/>
              </a:rPr>
              <a:t>Composite</a:t>
            </a:r>
            <a:r>
              <a:rPr lang="en-IN" dirty="0" smtClean="0"/>
              <a:t> trees because you can program its construction steps to work recursively.</a:t>
            </a:r>
          </a:p>
          <a:p>
            <a:r>
              <a:rPr lang="en-IN" b="1" dirty="0" smtClean="0">
                <a:hlinkClick r:id="rId4"/>
              </a:rPr>
              <a:t>Chain of Responsibility</a:t>
            </a:r>
            <a:r>
              <a:rPr lang="en-IN" dirty="0" smtClean="0"/>
              <a:t> is often used in conjunction with </a:t>
            </a:r>
            <a:r>
              <a:rPr lang="en-IN" b="1" dirty="0" smtClean="0">
                <a:hlinkClick r:id="rId3"/>
              </a:rPr>
              <a:t>Composite</a:t>
            </a:r>
            <a:r>
              <a:rPr lang="en-IN" dirty="0" smtClean="0"/>
              <a:t>. In this case, when a leaf component gets a request, it may pass it through the chain of all of the parent components down to the root of the object tree.</a:t>
            </a:r>
          </a:p>
          <a:p>
            <a:r>
              <a:rPr lang="en-IN" dirty="0" smtClean="0"/>
              <a:t>You can use </a:t>
            </a:r>
            <a:r>
              <a:rPr lang="en-IN" b="1" dirty="0" err="1" smtClean="0">
                <a:hlinkClick r:id="rId5"/>
              </a:rPr>
              <a:t>Iterators</a:t>
            </a:r>
            <a:r>
              <a:rPr lang="en-IN" dirty="0" smtClean="0"/>
              <a:t> to traverse </a:t>
            </a:r>
            <a:r>
              <a:rPr lang="en-IN" b="1" dirty="0" smtClean="0">
                <a:hlinkClick r:id="rId3"/>
              </a:rPr>
              <a:t>Composite</a:t>
            </a:r>
            <a:r>
              <a:rPr lang="en-IN" dirty="0" smtClean="0"/>
              <a:t> trees.</a:t>
            </a:r>
            <a:endParaRPr lang="en-IN" dirty="0"/>
          </a:p>
        </p:txBody>
      </p:sp>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You can use </a:t>
            </a:r>
            <a:r>
              <a:rPr lang="en-IN" b="1" dirty="0" smtClean="0">
                <a:hlinkClick r:id="rId2"/>
              </a:rPr>
              <a:t>Visitor</a:t>
            </a:r>
            <a:r>
              <a:rPr lang="en-IN" dirty="0" smtClean="0"/>
              <a:t> to execute an operation over an entire </a:t>
            </a:r>
            <a:r>
              <a:rPr lang="en-IN" b="1" dirty="0" smtClean="0">
                <a:hlinkClick r:id="rId3"/>
              </a:rPr>
              <a:t>Composite</a:t>
            </a:r>
            <a:r>
              <a:rPr lang="en-IN" dirty="0" smtClean="0"/>
              <a:t> tree.</a:t>
            </a:r>
          </a:p>
          <a:p>
            <a:r>
              <a:rPr lang="en-IN" dirty="0" smtClean="0"/>
              <a:t>You can implement shared leaf nodes of the </a:t>
            </a:r>
            <a:r>
              <a:rPr lang="en-IN" b="1" dirty="0" smtClean="0">
                <a:hlinkClick r:id="rId3"/>
              </a:rPr>
              <a:t>Composite</a:t>
            </a:r>
            <a:r>
              <a:rPr lang="en-IN" dirty="0" smtClean="0"/>
              <a:t> tree as </a:t>
            </a:r>
            <a:r>
              <a:rPr lang="en-IN" b="1" dirty="0" smtClean="0">
                <a:hlinkClick r:id="rId4"/>
              </a:rPr>
              <a:t>Flyweights</a:t>
            </a:r>
            <a:r>
              <a:rPr lang="en-IN" dirty="0" smtClean="0"/>
              <a:t> to save some RAM.</a:t>
            </a:r>
          </a:p>
          <a:p>
            <a:r>
              <a:rPr lang="en-IN" b="1" dirty="0" smtClean="0">
                <a:hlinkClick r:id="rId3"/>
              </a:rPr>
              <a:t>Composite</a:t>
            </a:r>
            <a:r>
              <a:rPr lang="en-IN" dirty="0" smtClean="0"/>
              <a:t> and </a:t>
            </a:r>
            <a:r>
              <a:rPr lang="en-IN" b="1" dirty="0" smtClean="0">
                <a:hlinkClick r:id="rId5"/>
              </a:rPr>
              <a:t>Decorator</a:t>
            </a:r>
            <a:r>
              <a:rPr lang="en-IN" dirty="0" smtClean="0"/>
              <a:t> have similar structure diagrams since both rely on recursive composition to organize an open-ended number of objects.</a:t>
            </a:r>
          </a:p>
          <a:p>
            <a:r>
              <a:rPr lang="en-IN" dirty="0" smtClean="0"/>
              <a:t>A </a:t>
            </a:r>
            <a:r>
              <a:rPr lang="en-IN" i="1" dirty="0" smtClean="0"/>
              <a:t>Decorator</a:t>
            </a:r>
            <a:r>
              <a:rPr lang="en-IN" dirty="0" smtClean="0"/>
              <a:t> is like a </a:t>
            </a:r>
            <a:r>
              <a:rPr lang="en-IN" i="1" dirty="0" smtClean="0"/>
              <a:t>Composite</a:t>
            </a:r>
            <a:r>
              <a:rPr lang="en-IN" dirty="0" smtClean="0"/>
              <a:t> but only has one child component. There’s another significant difference: </a:t>
            </a:r>
            <a:r>
              <a:rPr lang="en-IN" i="1" dirty="0" smtClean="0"/>
              <a:t>Decorator</a:t>
            </a:r>
            <a:r>
              <a:rPr lang="en-IN" dirty="0" smtClean="0"/>
              <a:t> adds additional responsibilities to the wrapped object, while </a:t>
            </a:r>
            <a:r>
              <a:rPr lang="en-IN" i="1" dirty="0" smtClean="0"/>
              <a:t>Composite</a:t>
            </a:r>
            <a:r>
              <a:rPr lang="en-IN" dirty="0" smtClean="0"/>
              <a:t> just “sums up” its children’s results.</a:t>
            </a:r>
            <a:endParaRPr lang="en-IN" dirty="0"/>
          </a:p>
        </p:txBody>
      </p:sp>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Decorator, Adapter and Proxy </a:t>
            </a:r>
            <a:endParaRPr lang="en-IN" dirty="0"/>
          </a:p>
        </p:txBody>
      </p:sp>
      <p:sp>
        <p:nvSpPr>
          <p:cNvPr id="3" name="Content Placeholder 2"/>
          <p:cNvSpPr>
            <a:spLocks noGrp="1"/>
          </p:cNvSpPr>
          <p:nvPr>
            <p:ph idx="1"/>
          </p:nvPr>
        </p:nvSpPr>
        <p:spPr/>
        <p:txBody>
          <a:bodyPr/>
          <a:lstStyle/>
          <a:p>
            <a:r>
              <a:rPr lang="en-IN" b="1" dirty="0" smtClean="0">
                <a:hlinkClick r:id="rId2"/>
              </a:rPr>
              <a:t>Adapter</a:t>
            </a:r>
            <a:r>
              <a:rPr lang="en-IN" dirty="0" smtClean="0"/>
              <a:t> changes the interface of an existing object, while </a:t>
            </a:r>
            <a:r>
              <a:rPr lang="en-IN" b="1" dirty="0" smtClean="0">
                <a:hlinkClick r:id="rId3"/>
              </a:rPr>
              <a:t>Decorator</a:t>
            </a:r>
            <a:r>
              <a:rPr lang="en-IN" dirty="0" smtClean="0"/>
              <a:t> enhances an object without changing its interface. In addition, </a:t>
            </a:r>
            <a:r>
              <a:rPr lang="en-IN" i="1" dirty="0" smtClean="0"/>
              <a:t>Decorator</a:t>
            </a:r>
            <a:r>
              <a:rPr lang="en-IN" dirty="0" smtClean="0"/>
              <a:t> supports recursive composition, which isn’t possible when you use </a:t>
            </a:r>
            <a:r>
              <a:rPr lang="en-IN" i="1" dirty="0" smtClean="0"/>
              <a:t>Adapter</a:t>
            </a:r>
            <a:r>
              <a:rPr lang="en-IN" dirty="0" smtClean="0"/>
              <a:t>.</a:t>
            </a:r>
          </a:p>
          <a:p>
            <a:r>
              <a:rPr lang="en-IN" b="1" dirty="0" smtClean="0">
                <a:hlinkClick r:id="rId2"/>
              </a:rPr>
              <a:t>Adapter</a:t>
            </a:r>
            <a:r>
              <a:rPr lang="en-IN" dirty="0" smtClean="0"/>
              <a:t> provides a different interface to the wrapped object, </a:t>
            </a:r>
            <a:r>
              <a:rPr lang="en-IN" b="1" dirty="0" smtClean="0">
                <a:hlinkClick r:id="rId4"/>
              </a:rPr>
              <a:t>Proxy</a:t>
            </a:r>
            <a:r>
              <a:rPr lang="en-IN" dirty="0" smtClean="0"/>
              <a:t> provides it with the same interface, and </a:t>
            </a:r>
            <a:r>
              <a:rPr lang="en-IN" b="1" dirty="0" smtClean="0">
                <a:hlinkClick r:id="rId3"/>
              </a:rPr>
              <a:t>Decorator</a:t>
            </a:r>
            <a:r>
              <a:rPr lang="en-IN" dirty="0" smtClean="0"/>
              <a:t> provides it with an enhanced interface.</a:t>
            </a:r>
          </a:p>
          <a:p>
            <a:r>
              <a:rPr lang="en-IN" dirty="0" smtClean="0"/>
              <a:t/>
            </a:r>
            <a:br>
              <a:rPr lang="en-IN" dirty="0" smtClean="0"/>
            </a:br>
            <a:endParaRPr lang="en-IN" dirty="0"/>
          </a:p>
        </p:txBody>
      </p:sp>
    </p:spTree>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Composite and Decorator </a:t>
            </a:r>
            <a:endParaRPr lang="en-IN" dirty="0"/>
          </a:p>
        </p:txBody>
      </p:sp>
      <p:sp>
        <p:nvSpPr>
          <p:cNvPr id="3" name="Content Placeholder 2"/>
          <p:cNvSpPr>
            <a:spLocks noGrp="1"/>
          </p:cNvSpPr>
          <p:nvPr>
            <p:ph idx="1"/>
          </p:nvPr>
        </p:nvSpPr>
        <p:spPr/>
        <p:txBody>
          <a:bodyPr/>
          <a:lstStyle/>
          <a:p>
            <a:r>
              <a:rPr lang="en-IN" b="1" dirty="0" smtClean="0">
                <a:hlinkClick r:id="rId2"/>
              </a:rPr>
              <a:t>Composite</a:t>
            </a:r>
            <a:r>
              <a:rPr lang="en-IN" dirty="0" smtClean="0"/>
              <a:t> and </a:t>
            </a:r>
            <a:r>
              <a:rPr lang="en-IN" b="1" dirty="0" smtClean="0">
                <a:hlinkClick r:id="rId3"/>
              </a:rPr>
              <a:t>Decorator</a:t>
            </a:r>
            <a:r>
              <a:rPr lang="en-IN" dirty="0" smtClean="0"/>
              <a:t> have similar structure diagrams since both rely on recursive composition to organize an open-ended number of objects.</a:t>
            </a:r>
          </a:p>
          <a:p>
            <a:r>
              <a:rPr lang="en-IN" dirty="0" smtClean="0"/>
              <a:t>A </a:t>
            </a:r>
            <a:r>
              <a:rPr lang="en-IN" i="1" dirty="0" smtClean="0"/>
              <a:t>Decorator</a:t>
            </a:r>
            <a:r>
              <a:rPr lang="en-IN" dirty="0" smtClean="0"/>
              <a:t> is like a </a:t>
            </a:r>
            <a:r>
              <a:rPr lang="en-IN" i="1" dirty="0" smtClean="0"/>
              <a:t>Composite</a:t>
            </a:r>
            <a:r>
              <a:rPr lang="en-IN" dirty="0" smtClean="0"/>
              <a:t> but only has one child component. There’s another significant difference: </a:t>
            </a:r>
            <a:r>
              <a:rPr lang="en-IN" i="1" dirty="0" smtClean="0"/>
              <a:t>Decorator</a:t>
            </a:r>
            <a:r>
              <a:rPr lang="en-IN" dirty="0" smtClean="0"/>
              <a:t> adds additional responsibilities to the wrapped object, while </a:t>
            </a:r>
            <a:r>
              <a:rPr lang="en-IN" i="1" dirty="0" smtClean="0"/>
              <a:t>Composite</a:t>
            </a:r>
            <a:r>
              <a:rPr lang="en-IN" dirty="0" smtClean="0"/>
              <a:t> just “sums up” its children’s results.</a:t>
            </a:r>
            <a:endParaRPr lang="en-IN" dirty="0"/>
          </a:p>
        </p:txBody>
      </p:sp>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Facade, Adapter and Abstract factory </a:t>
            </a:r>
            <a:endParaRPr lang="en-IN" dirty="0"/>
          </a:p>
        </p:txBody>
      </p:sp>
      <p:sp>
        <p:nvSpPr>
          <p:cNvPr id="3" name="Content Placeholder 2"/>
          <p:cNvSpPr>
            <a:spLocks noGrp="1"/>
          </p:cNvSpPr>
          <p:nvPr>
            <p:ph idx="1"/>
          </p:nvPr>
        </p:nvSpPr>
        <p:spPr/>
        <p:txBody>
          <a:bodyPr/>
          <a:lstStyle/>
          <a:p>
            <a:r>
              <a:rPr lang="en-IN" b="1" dirty="0" smtClean="0">
                <a:hlinkClick r:id="rId2"/>
              </a:rPr>
              <a:t>Facade</a:t>
            </a:r>
            <a:r>
              <a:rPr lang="en-IN" dirty="0" smtClean="0"/>
              <a:t> defines a new interface for existing objects, whereas </a:t>
            </a:r>
            <a:r>
              <a:rPr lang="en-IN" b="1" dirty="0" smtClean="0">
                <a:hlinkClick r:id="rId3"/>
              </a:rPr>
              <a:t>Adapter</a:t>
            </a:r>
            <a:r>
              <a:rPr lang="en-IN" dirty="0" smtClean="0"/>
              <a:t> tries to make the existing interface usable. </a:t>
            </a:r>
            <a:r>
              <a:rPr lang="en-IN" i="1" dirty="0" smtClean="0"/>
              <a:t>Adapter</a:t>
            </a:r>
            <a:r>
              <a:rPr lang="en-IN" dirty="0" smtClean="0"/>
              <a:t> usually wraps just one object, while </a:t>
            </a:r>
            <a:r>
              <a:rPr lang="en-IN" i="1" dirty="0" smtClean="0"/>
              <a:t>Facade</a:t>
            </a:r>
            <a:r>
              <a:rPr lang="en-IN" dirty="0" smtClean="0"/>
              <a:t> works with an entire subsystem of objects.</a:t>
            </a:r>
          </a:p>
          <a:p>
            <a:r>
              <a:rPr lang="en-IN" b="1" dirty="0" smtClean="0">
                <a:hlinkClick r:id="rId4"/>
              </a:rPr>
              <a:t>Abstract Factory</a:t>
            </a:r>
            <a:r>
              <a:rPr lang="en-IN" dirty="0" smtClean="0"/>
              <a:t> can serve as an alternative to </a:t>
            </a:r>
            <a:r>
              <a:rPr lang="en-IN" b="1" dirty="0" smtClean="0">
                <a:hlinkClick r:id="rId2"/>
              </a:rPr>
              <a:t>Facade</a:t>
            </a:r>
            <a:r>
              <a:rPr lang="en-IN" dirty="0" smtClean="0"/>
              <a:t> when you only want to hide the way the subsystem objects are created from the client code.</a:t>
            </a:r>
          </a:p>
          <a:p>
            <a:endParaRPr lang="en-IN" dirty="0"/>
          </a:p>
        </p:txBody>
      </p:sp>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68C46AA-3968-4460-B9A9-9DB95CC0B8AA}" type="slidenum">
              <a:rPr lang="en-US"/>
              <a:pPr>
                <a:defRPr/>
              </a:pPr>
              <a:t>3</a:t>
            </a:fld>
            <a:endParaRPr lang="en-US"/>
          </a:p>
        </p:txBody>
      </p:sp>
      <p:sp>
        <p:nvSpPr>
          <p:cNvPr id="15363" name="Rectangle 2"/>
          <p:cNvSpPr>
            <a:spLocks noGrp="1" noChangeArrowheads="1"/>
          </p:cNvSpPr>
          <p:nvPr>
            <p:ph type="title"/>
          </p:nvPr>
        </p:nvSpPr>
        <p:spPr/>
        <p:txBody>
          <a:bodyPr/>
          <a:lstStyle/>
          <a:p>
            <a:pPr eaLnBrk="1" hangingPunct="1"/>
            <a:r>
              <a:rPr lang="en-US" sz="5400" dirty="0" smtClean="0"/>
              <a:t>CREATIONAL PATTERNS</a:t>
            </a:r>
            <a:endParaRPr lang="en-US" dirty="0" smtClean="0"/>
          </a:p>
        </p:txBody>
      </p:sp>
      <p:sp>
        <p:nvSpPr>
          <p:cNvPr id="15364" name="Rectangle 3"/>
          <p:cNvSpPr>
            <a:spLocks noGrp="1" noChangeArrowheads="1"/>
          </p:cNvSpPr>
          <p:nvPr>
            <p:ph idx="1"/>
          </p:nvPr>
        </p:nvSpPr>
        <p:spPr>
          <a:xfrm>
            <a:off x="457200" y="2287588"/>
            <a:ext cx="5562600" cy="3732212"/>
          </a:xfrm>
        </p:spPr>
        <p:txBody>
          <a:bodyPr/>
          <a:lstStyle/>
          <a:p>
            <a:pPr marL="457200" indent="-457200" eaLnBrk="1" hangingPunct="1">
              <a:buFont typeface="Wingdings 2" pitchFamily="18" charset="2"/>
              <a:buNone/>
            </a:pPr>
            <a:r>
              <a:rPr lang="en-US" sz="2000" smtClean="0"/>
              <a:t>	</a:t>
            </a:r>
            <a:endParaRPr lang="en-US" sz="1600" b="1" smtClean="0"/>
          </a:p>
          <a:p>
            <a:pPr marL="457200" indent="-457200" eaLnBrk="1" hangingPunct="1"/>
            <a:r>
              <a:rPr lang="en-US" sz="2400" b="1" smtClean="0"/>
              <a:t>Factory Method</a:t>
            </a:r>
          </a:p>
          <a:p>
            <a:pPr marL="457200" indent="-457200" eaLnBrk="1" hangingPunct="1"/>
            <a:r>
              <a:rPr lang="en-US" sz="2400" b="1" smtClean="0"/>
              <a:t>Abstract Factory</a:t>
            </a:r>
          </a:p>
          <a:p>
            <a:pPr marL="457200" indent="-457200" eaLnBrk="1" hangingPunct="1"/>
            <a:r>
              <a:rPr lang="en-US" sz="2400" b="1" smtClean="0"/>
              <a:t>Builder</a:t>
            </a:r>
          </a:p>
          <a:p>
            <a:pPr marL="457200" indent="-457200" eaLnBrk="1" hangingPunct="1"/>
            <a:r>
              <a:rPr lang="en-US" sz="2400" b="1" smtClean="0"/>
              <a:t>Prototype</a:t>
            </a:r>
          </a:p>
          <a:p>
            <a:pPr marL="457200" indent="-457200" eaLnBrk="1" hangingPunct="1"/>
            <a:r>
              <a:rPr lang="en-US" sz="2400" b="1" smtClean="0"/>
              <a:t>Singleton</a:t>
            </a:r>
          </a:p>
        </p:txBody>
      </p:sp>
    </p:spTree>
  </p:cSld>
  <p:clrMapOvr>
    <a:masterClrMapping/>
  </p:clrMapOvr>
  <p:transition spd="med">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b="1" dirty="0" smtClean="0">
                <a:hlinkClick r:id="rId2"/>
              </a:rPr>
              <a:t>Flyweight</a:t>
            </a:r>
            <a:r>
              <a:rPr lang="en-IN" dirty="0" smtClean="0"/>
              <a:t> shows how to make lots of little objects, whereas </a:t>
            </a:r>
            <a:r>
              <a:rPr lang="en-IN" b="1" dirty="0" smtClean="0">
                <a:hlinkClick r:id="rId3"/>
              </a:rPr>
              <a:t>Facade</a:t>
            </a:r>
            <a:r>
              <a:rPr lang="en-IN" dirty="0" smtClean="0"/>
              <a:t> shows how to make a single object that represents an entire subsystem.</a:t>
            </a:r>
          </a:p>
          <a:p>
            <a:r>
              <a:rPr lang="en-IN" dirty="0" smtClean="0"/>
              <a:t>A </a:t>
            </a:r>
            <a:r>
              <a:rPr lang="en-IN" b="1" dirty="0" smtClean="0">
                <a:hlinkClick r:id="rId3"/>
              </a:rPr>
              <a:t>Facade</a:t>
            </a:r>
            <a:r>
              <a:rPr lang="en-IN" dirty="0" smtClean="0"/>
              <a:t> class can often be transformed into a </a:t>
            </a:r>
            <a:r>
              <a:rPr lang="en-IN" b="1" dirty="0" smtClean="0">
                <a:hlinkClick r:id="rId4"/>
              </a:rPr>
              <a:t>Singleton</a:t>
            </a:r>
            <a:r>
              <a:rPr lang="en-IN" dirty="0" smtClean="0"/>
              <a:t> since a single facade object is sufficient in most cases.</a:t>
            </a:r>
          </a:p>
          <a:p>
            <a:r>
              <a:rPr lang="en-IN" b="1" dirty="0" smtClean="0">
                <a:hlinkClick r:id="rId3"/>
              </a:rPr>
              <a:t>Facade</a:t>
            </a:r>
            <a:r>
              <a:rPr lang="en-IN" dirty="0" smtClean="0"/>
              <a:t> is similar to </a:t>
            </a:r>
            <a:r>
              <a:rPr lang="en-IN" b="1" dirty="0" smtClean="0">
                <a:hlinkClick r:id="rId5"/>
              </a:rPr>
              <a:t>Proxy</a:t>
            </a:r>
            <a:r>
              <a:rPr lang="en-IN" dirty="0" smtClean="0"/>
              <a:t> in that both buffer a complex entity and initialize it on its own. Unlike </a:t>
            </a:r>
            <a:r>
              <a:rPr lang="en-IN" i="1" dirty="0" smtClean="0"/>
              <a:t>Facade</a:t>
            </a:r>
            <a:r>
              <a:rPr lang="en-IN" dirty="0" smtClean="0"/>
              <a:t>, </a:t>
            </a:r>
            <a:r>
              <a:rPr lang="en-IN" i="1" dirty="0" smtClean="0"/>
              <a:t>Proxy</a:t>
            </a:r>
            <a:r>
              <a:rPr lang="en-IN" dirty="0" smtClean="0"/>
              <a:t> has the same interface as its service object, which makes them interchangeable.</a:t>
            </a:r>
            <a:endParaRPr lang="en-IN" dirty="0"/>
          </a:p>
        </p:txBody>
      </p:sp>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Facade and Mediator </a:t>
            </a:r>
            <a:endParaRPr lang="en-IN" dirty="0"/>
          </a:p>
        </p:txBody>
      </p:sp>
      <p:sp>
        <p:nvSpPr>
          <p:cNvPr id="3" name="Content Placeholder 2"/>
          <p:cNvSpPr>
            <a:spLocks noGrp="1"/>
          </p:cNvSpPr>
          <p:nvPr>
            <p:ph idx="1"/>
          </p:nvPr>
        </p:nvSpPr>
        <p:spPr/>
        <p:txBody>
          <a:bodyPr>
            <a:normAutofit/>
          </a:bodyPr>
          <a:lstStyle/>
          <a:p>
            <a:r>
              <a:rPr lang="en-IN" b="1" dirty="0" smtClean="0">
                <a:hlinkClick r:id="rId2"/>
              </a:rPr>
              <a:t>Facade</a:t>
            </a:r>
            <a:r>
              <a:rPr lang="en-IN" dirty="0" smtClean="0"/>
              <a:t> and </a:t>
            </a:r>
            <a:r>
              <a:rPr lang="en-IN" b="1" dirty="0" smtClean="0">
                <a:hlinkClick r:id="rId3"/>
              </a:rPr>
              <a:t>Mediator</a:t>
            </a:r>
            <a:r>
              <a:rPr lang="en-IN" dirty="0" smtClean="0"/>
              <a:t> have similar jobs: they try to organize collaboration between lots of tightly coupled classes.</a:t>
            </a:r>
          </a:p>
          <a:p>
            <a:pPr lvl="1"/>
            <a:r>
              <a:rPr lang="en-IN" i="1" dirty="0" smtClean="0"/>
              <a:t>Facade</a:t>
            </a:r>
            <a:r>
              <a:rPr lang="en-IN" dirty="0" smtClean="0"/>
              <a:t> defines a simplified interface to a subsystem of objects, but it doesn’t introduce any new functionality. The subsystem itself is unaware of the facade. Objects within the subsystem can communicate directly.</a:t>
            </a:r>
          </a:p>
          <a:p>
            <a:pPr lvl="1"/>
            <a:r>
              <a:rPr lang="en-IN" i="1" dirty="0" smtClean="0"/>
              <a:t>Mediator</a:t>
            </a:r>
            <a:r>
              <a:rPr lang="en-IN" dirty="0" smtClean="0"/>
              <a:t> centralizes communication between components of the system. The components only know about the mediator object and don’t communicate directly.</a:t>
            </a:r>
          </a:p>
          <a:p>
            <a:endParaRPr lang="en-IN" dirty="0"/>
          </a:p>
        </p:txBody>
      </p:sp>
    </p:spTree>
  </p:cSld>
  <p:clrMapOvr>
    <a:masterClrMapping/>
  </p:clrMapOvr>
  <p:transition spd="med">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Flyweight, composite and Facade  </a:t>
            </a:r>
            <a:endParaRPr lang="en-IN" dirty="0"/>
          </a:p>
        </p:txBody>
      </p:sp>
      <p:sp>
        <p:nvSpPr>
          <p:cNvPr id="3" name="Content Placeholder 2"/>
          <p:cNvSpPr>
            <a:spLocks noGrp="1"/>
          </p:cNvSpPr>
          <p:nvPr>
            <p:ph idx="1"/>
          </p:nvPr>
        </p:nvSpPr>
        <p:spPr/>
        <p:txBody>
          <a:bodyPr/>
          <a:lstStyle/>
          <a:p>
            <a:r>
              <a:rPr lang="en-IN" dirty="0" smtClean="0"/>
              <a:t>You can implement shared leaf nodes of the </a:t>
            </a:r>
            <a:r>
              <a:rPr lang="en-IN" b="1" dirty="0" smtClean="0">
                <a:hlinkClick r:id="rId2"/>
              </a:rPr>
              <a:t>Composite</a:t>
            </a:r>
            <a:r>
              <a:rPr lang="en-IN" dirty="0" smtClean="0"/>
              <a:t> tree as </a:t>
            </a:r>
            <a:r>
              <a:rPr lang="en-IN" b="1" dirty="0" smtClean="0">
                <a:hlinkClick r:id="rId3"/>
              </a:rPr>
              <a:t>Flyweights</a:t>
            </a:r>
            <a:r>
              <a:rPr lang="en-IN" dirty="0" smtClean="0"/>
              <a:t> to save some RAM.</a:t>
            </a:r>
          </a:p>
          <a:p>
            <a:r>
              <a:rPr lang="en-IN" b="1" dirty="0" smtClean="0">
                <a:hlinkClick r:id="rId3"/>
              </a:rPr>
              <a:t>Flyweight</a:t>
            </a:r>
            <a:r>
              <a:rPr lang="en-IN" dirty="0" smtClean="0"/>
              <a:t> shows how to make lots of little objects, whereas </a:t>
            </a:r>
            <a:r>
              <a:rPr lang="en-IN" b="1" dirty="0" smtClean="0">
                <a:hlinkClick r:id="rId4"/>
              </a:rPr>
              <a:t>Facade</a:t>
            </a:r>
            <a:r>
              <a:rPr lang="en-IN" dirty="0" smtClean="0"/>
              <a:t> shows how to make a single object that represents an entire subsystem.</a:t>
            </a:r>
          </a:p>
          <a:p>
            <a:endParaRPr lang="en-IN" dirty="0"/>
          </a:p>
        </p:txBody>
      </p:sp>
    </p:spTree>
  </p:cSld>
  <p:clrMapOvr>
    <a:masterClrMapping/>
  </p:clrMapOvr>
  <p:transition spd="med">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b="1" dirty="0" smtClean="0">
                <a:hlinkClick r:id="rId2"/>
              </a:rPr>
              <a:t>Flyweight</a:t>
            </a:r>
            <a:r>
              <a:rPr lang="en-IN" dirty="0" smtClean="0"/>
              <a:t> would resemble </a:t>
            </a:r>
            <a:r>
              <a:rPr lang="en-IN" b="1" dirty="0" smtClean="0">
                <a:hlinkClick r:id="rId3"/>
              </a:rPr>
              <a:t>Singleton</a:t>
            </a:r>
            <a:r>
              <a:rPr lang="en-IN" dirty="0" smtClean="0"/>
              <a:t> if you somehow managed to reduce all shared states of the objects to just one flyweight object. But there are two fundamental differences between these patterns:</a:t>
            </a:r>
          </a:p>
          <a:p>
            <a:pPr lvl="1"/>
            <a:r>
              <a:rPr lang="en-IN" dirty="0" smtClean="0"/>
              <a:t>There should be only one Singleton instance, whereas a </a:t>
            </a:r>
            <a:r>
              <a:rPr lang="en-IN" i="1" dirty="0" smtClean="0"/>
              <a:t>Flyweight</a:t>
            </a:r>
            <a:r>
              <a:rPr lang="en-IN" dirty="0" smtClean="0"/>
              <a:t> class can have multiple instances with different intrinsic states.</a:t>
            </a:r>
          </a:p>
          <a:p>
            <a:pPr lvl="1"/>
            <a:r>
              <a:rPr lang="en-IN" dirty="0" smtClean="0"/>
              <a:t>The </a:t>
            </a:r>
            <a:r>
              <a:rPr lang="en-IN" i="1" dirty="0" smtClean="0"/>
              <a:t>Singleton</a:t>
            </a:r>
            <a:r>
              <a:rPr lang="en-IN" dirty="0" smtClean="0"/>
              <a:t> object can be mutable. Flyweight objects are immutable.</a:t>
            </a:r>
          </a:p>
          <a:p>
            <a:endParaRPr lang="en-IN" dirty="0"/>
          </a:p>
        </p:txBody>
      </p:sp>
    </p:spTree>
  </p:cSld>
  <p:clrMapOvr>
    <a:masterClrMapping/>
  </p:clrMapOvr>
  <p:transition spd="med">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Proxy, Adapter, Decorator and facade </a:t>
            </a:r>
            <a:endParaRPr lang="en-IN" dirty="0"/>
          </a:p>
        </p:txBody>
      </p:sp>
      <p:sp>
        <p:nvSpPr>
          <p:cNvPr id="3" name="Content Placeholder 2"/>
          <p:cNvSpPr>
            <a:spLocks noGrp="1"/>
          </p:cNvSpPr>
          <p:nvPr>
            <p:ph idx="1"/>
          </p:nvPr>
        </p:nvSpPr>
        <p:spPr/>
        <p:txBody>
          <a:bodyPr/>
          <a:lstStyle/>
          <a:p>
            <a:r>
              <a:rPr lang="en-IN" b="1" dirty="0" smtClean="0">
                <a:hlinkClick r:id="rId2"/>
              </a:rPr>
              <a:t>Adapter</a:t>
            </a:r>
            <a:r>
              <a:rPr lang="en-IN" dirty="0" smtClean="0"/>
              <a:t> provides a different interface to the wrapped object, </a:t>
            </a:r>
            <a:r>
              <a:rPr lang="en-IN" b="1" dirty="0" smtClean="0">
                <a:hlinkClick r:id="rId3"/>
              </a:rPr>
              <a:t>Proxy</a:t>
            </a:r>
            <a:r>
              <a:rPr lang="en-IN" dirty="0" smtClean="0"/>
              <a:t> provides it with the same interface, and </a:t>
            </a:r>
            <a:r>
              <a:rPr lang="en-IN" b="1" dirty="0" smtClean="0">
                <a:hlinkClick r:id="rId4"/>
              </a:rPr>
              <a:t>Decorator</a:t>
            </a:r>
            <a:r>
              <a:rPr lang="en-IN" dirty="0" smtClean="0"/>
              <a:t> provides it with an enhanced interface.</a:t>
            </a:r>
          </a:p>
          <a:p>
            <a:r>
              <a:rPr lang="en-IN" b="1" dirty="0" smtClean="0">
                <a:hlinkClick r:id="rId5"/>
              </a:rPr>
              <a:t>Facade</a:t>
            </a:r>
            <a:r>
              <a:rPr lang="en-IN" dirty="0" smtClean="0"/>
              <a:t> is similar to </a:t>
            </a:r>
            <a:r>
              <a:rPr lang="en-IN" b="1" dirty="0" smtClean="0">
                <a:hlinkClick r:id="rId3"/>
              </a:rPr>
              <a:t>Proxy</a:t>
            </a:r>
            <a:r>
              <a:rPr lang="en-IN" dirty="0" smtClean="0"/>
              <a:t> in that both buffer a complex entity and initialize it on its own. Unlike </a:t>
            </a:r>
            <a:r>
              <a:rPr lang="en-IN" i="1" dirty="0" smtClean="0"/>
              <a:t>Facade</a:t>
            </a:r>
            <a:r>
              <a:rPr lang="en-IN" dirty="0" smtClean="0"/>
              <a:t>, </a:t>
            </a:r>
            <a:r>
              <a:rPr lang="en-IN" i="1" dirty="0" smtClean="0"/>
              <a:t>Proxy</a:t>
            </a:r>
            <a:r>
              <a:rPr lang="en-IN" dirty="0" smtClean="0"/>
              <a:t> has the same interface as its service object, which makes them interchangeable.</a:t>
            </a:r>
          </a:p>
          <a:p>
            <a:endParaRPr lang="en-IN" dirty="0"/>
          </a:p>
        </p:txBody>
      </p:sp>
    </p:spTree>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Decorator and proxy </a:t>
            </a:r>
            <a:endParaRPr lang="en-IN" dirty="0"/>
          </a:p>
        </p:txBody>
      </p:sp>
      <p:sp>
        <p:nvSpPr>
          <p:cNvPr id="3" name="Content Placeholder 2"/>
          <p:cNvSpPr>
            <a:spLocks noGrp="1"/>
          </p:cNvSpPr>
          <p:nvPr>
            <p:ph idx="1"/>
          </p:nvPr>
        </p:nvSpPr>
        <p:spPr/>
        <p:txBody>
          <a:bodyPr/>
          <a:lstStyle/>
          <a:p>
            <a:r>
              <a:rPr lang="en-IN" b="1" dirty="0" smtClean="0">
                <a:hlinkClick r:id="rId2"/>
              </a:rPr>
              <a:t>Decorator</a:t>
            </a:r>
            <a:r>
              <a:rPr lang="en-IN" dirty="0" smtClean="0"/>
              <a:t> and </a:t>
            </a:r>
            <a:r>
              <a:rPr lang="en-IN" b="1" dirty="0" smtClean="0">
                <a:hlinkClick r:id="rId3"/>
              </a:rPr>
              <a:t>Proxy</a:t>
            </a:r>
            <a:r>
              <a:rPr lang="en-IN" dirty="0" smtClean="0"/>
              <a:t> have similar structures, but very different intents. Both patterns are built on the composition principle, where one object is supposed to delegate some of the work to another. The difference is that a </a:t>
            </a:r>
            <a:r>
              <a:rPr lang="en-IN" i="1" dirty="0" smtClean="0"/>
              <a:t>Proxy</a:t>
            </a:r>
            <a:r>
              <a:rPr lang="en-IN" dirty="0" smtClean="0"/>
              <a:t> usually manages the life cycle of its service object on its own, whereas the composition of </a:t>
            </a:r>
            <a:r>
              <a:rPr lang="en-IN" i="1" dirty="0" smtClean="0"/>
              <a:t>Decorators</a:t>
            </a:r>
            <a:r>
              <a:rPr lang="en-IN" dirty="0" smtClean="0"/>
              <a:t> is always controlled by the client.</a:t>
            </a:r>
            <a:endParaRPr lang="en-IN" dirty="0"/>
          </a:p>
        </p:txBody>
      </p:sp>
    </p:spTree>
  </p:cSld>
  <p:clrMapOvr>
    <a:masterClrMapping/>
  </p:clrMapOvr>
  <p:transition spd="med">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Chain of </a:t>
            </a:r>
            <a:r>
              <a:rPr lang="en-IN" dirty="0" smtClean="0"/>
              <a:t>responsibility, Command, Mediator and Observer  </a:t>
            </a:r>
            <a:endParaRPr lang="en-IN" dirty="0"/>
          </a:p>
        </p:txBody>
      </p:sp>
      <p:sp>
        <p:nvSpPr>
          <p:cNvPr id="3" name="Content Placeholder 2"/>
          <p:cNvSpPr>
            <a:spLocks noGrp="1"/>
          </p:cNvSpPr>
          <p:nvPr>
            <p:ph idx="1"/>
          </p:nvPr>
        </p:nvSpPr>
        <p:spPr/>
        <p:txBody>
          <a:bodyPr/>
          <a:lstStyle/>
          <a:p>
            <a:r>
              <a:rPr lang="en-IN" b="1" dirty="0" smtClean="0">
                <a:hlinkClick r:id="rId2"/>
              </a:rPr>
              <a:t>Chain of Responsibility</a:t>
            </a:r>
            <a:r>
              <a:rPr lang="en-IN" dirty="0" smtClean="0"/>
              <a:t>, </a:t>
            </a:r>
            <a:r>
              <a:rPr lang="en-IN" b="1" dirty="0" smtClean="0">
                <a:hlinkClick r:id="rId3"/>
              </a:rPr>
              <a:t>Command</a:t>
            </a:r>
            <a:r>
              <a:rPr lang="en-IN" dirty="0" smtClean="0"/>
              <a:t>, </a:t>
            </a:r>
            <a:r>
              <a:rPr lang="en-IN" b="1" dirty="0" smtClean="0">
                <a:hlinkClick r:id="rId4"/>
              </a:rPr>
              <a:t>Mediator</a:t>
            </a:r>
            <a:r>
              <a:rPr lang="en-IN" dirty="0" smtClean="0"/>
              <a:t> and </a:t>
            </a:r>
            <a:r>
              <a:rPr lang="en-IN" b="1" dirty="0" smtClean="0">
                <a:hlinkClick r:id="rId5"/>
              </a:rPr>
              <a:t>Observer</a:t>
            </a:r>
            <a:r>
              <a:rPr lang="en-IN" dirty="0" smtClean="0"/>
              <a:t> address various ways of connecting senders and receivers of requests:</a:t>
            </a:r>
          </a:p>
          <a:p>
            <a:pPr lvl="1"/>
            <a:r>
              <a:rPr lang="en-IN" i="1" dirty="0" smtClean="0"/>
              <a:t>Chain of Responsibility</a:t>
            </a:r>
            <a:r>
              <a:rPr lang="en-IN" dirty="0" smtClean="0"/>
              <a:t> passes a request sequentially along a dynamic chain of potential receivers until one of them handles it.</a:t>
            </a:r>
          </a:p>
          <a:p>
            <a:pPr lvl="1"/>
            <a:r>
              <a:rPr lang="en-IN" i="1" dirty="0" smtClean="0"/>
              <a:t>Command</a:t>
            </a:r>
            <a:r>
              <a:rPr lang="en-IN" dirty="0" smtClean="0"/>
              <a:t> establishes unidirectional connections between senders and receivers.</a:t>
            </a:r>
          </a:p>
          <a:p>
            <a:endParaRPr lang="en-IN" dirty="0" smtClean="0"/>
          </a:p>
          <a:p>
            <a:endParaRPr lang="en-IN" dirty="0"/>
          </a:p>
        </p:txBody>
      </p:sp>
    </p:spTree>
  </p:cSld>
  <p:clrMapOvr>
    <a:masterClrMapping/>
  </p:clrMapOvr>
  <p:transition spd="med">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lvl="1"/>
            <a:r>
              <a:rPr lang="en-IN" i="1" dirty="0" smtClean="0"/>
              <a:t>Mediator</a:t>
            </a:r>
            <a:r>
              <a:rPr lang="en-IN" dirty="0" smtClean="0"/>
              <a:t> eliminates direct connections between senders and receivers, forcing them to communicate indirectly via a mediator object.</a:t>
            </a:r>
          </a:p>
          <a:p>
            <a:pPr lvl="1"/>
            <a:r>
              <a:rPr lang="en-IN" i="1" dirty="0" smtClean="0"/>
              <a:t>Observer</a:t>
            </a:r>
            <a:r>
              <a:rPr lang="en-IN" dirty="0" smtClean="0"/>
              <a:t> lets receivers dynamically subscribe to and unsubscribe from receiving requests.</a:t>
            </a:r>
          </a:p>
          <a:p>
            <a:endParaRPr lang="en-IN" dirty="0"/>
          </a:p>
        </p:txBody>
      </p:sp>
    </p:spTree>
  </p:cSld>
  <p:clrMapOvr>
    <a:masterClrMapping/>
  </p:clrMapOvr>
  <p:transition spd="med">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b="1" dirty="0" smtClean="0">
                <a:hlinkClick r:id="rId2"/>
              </a:rPr>
              <a:t>Chain of Responsibility</a:t>
            </a:r>
            <a:r>
              <a:rPr lang="en-IN" dirty="0" smtClean="0"/>
              <a:t> is often used in conjunction with </a:t>
            </a:r>
            <a:r>
              <a:rPr lang="en-IN" b="1" dirty="0" smtClean="0">
                <a:hlinkClick r:id="rId3"/>
              </a:rPr>
              <a:t>Composite</a:t>
            </a:r>
            <a:r>
              <a:rPr lang="en-IN" dirty="0" smtClean="0"/>
              <a:t>. In this case, when a leaf component gets a request, it may pass it through the chain of all of the parent components down to the root of the object tree.</a:t>
            </a:r>
          </a:p>
          <a:p>
            <a:r>
              <a:rPr lang="en-IN" dirty="0" smtClean="0"/>
              <a:t>Handlers in </a:t>
            </a:r>
            <a:r>
              <a:rPr lang="en-IN" b="1" dirty="0" smtClean="0">
                <a:hlinkClick r:id="rId2"/>
              </a:rPr>
              <a:t>Chain of Responsibility</a:t>
            </a:r>
            <a:r>
              <a:rPr lang="en-IN" dirty="0" smtClean="0"/>
              <a:t> can be implemented as </a:t>
            </a:r>
            <a:r>
              <a:rPr lang="en-IN" b="1" dirty="0" smtClean="0">
                <a:hlinkClick r:id="rId4"/>
              </a:rPr>
              <a:t>Commands</a:t>
            </a:r>
            <a:r>
              <a:rPr lang="en-IN" dirty="0" smtClean="0"/>
              <a:t>. In this case, you can execute a lot of different operations over the same context object, represented by a request.</a:t>
            </a:r>
          </a:p>
          <a:p>
            <a:endParaRPr lang="en-IN" dirty="0"/>
          </a:p>
        </p:txBody>
      </p:sp>
    </p:spTree>
  </p:cSld>
  <p:clrMapOvr>
    <a:masterClrMapping/>
  </p:clrMapOvr>
  <p:transition spd="med">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Command </a:t>
            </a:r>
            <a:r>
              <a:rPr lang="en-IN" dirty="0" smtClean="0"/>
              <a:t>and Memento </a:t>
            </a:r>
            <a:endParaRPr lang="en-IN" dirty="0"/>
          </a:p>
        </p:txBody>
      </p:sp>
      <p:sp>
        <p:nvSpPr>
          <p:cNvPr id="3" name="Content Placeholder 2"/>
          <p:cNvSpPr>
            <a:spLocks noGrp="1"/>
          </p:cNvSpPr>
          <p:nvPr>
            <p:ph idx="1"/>
          </p:nvPr>
        </p:nvSpPr>
        <p:spPr/>
        <p:txBody>
          <a:bodyPr/>
          <a:lstStyle/>
          <a:p>
            <a:r>
              <a:rPr lang="en-IN" dirty="0" smtClean="0"/>
              <a:t>Handlers in </a:t>
            </a:r>
            <a:r>
              <a:rPr lang="en-IN" b="1" dirty="0" smtClean="0">
                <a:hlinkClick r:id="rId2"/>
              </a:rPr>
              <a:t>Chain of Responsibility</a:t>
            </a:r>
            <a:r>
              <a:rPr lang="en-IN" dirty="0" smtClean="0"/>
              <a:t> can be implemented as </a:t>
            </a:r>
            <a:r>
              <a:rPr lang="en-IN" b="1" dirty="0" smtClean="0">
                <a:hlinkClick r:id="rId3"/>
              </a:rPr>
              <a:t>Commands</a:t>
            </a:r>
            <a:r>
              <a:rPr lang="en-IN" dirty="0" smtClean="0"/>
              <a:t>. In this case, you can execute a lot of different operations over the same context object, represented by a request.</a:t>
            </a:r>
          </a:p>
          <a:p>
            <a:r>
              <a:rPr lang="en-IN" dirty="0" smtClean="0"/>
              <a:t>You can use </a:t>
            </a:r>
            <a:r>
              <a:rPr lang="en-IN" b="1" dirty="0" smtClean="0">
                <a:hlinkClick r:id="rId3"/>
              </a:rPr>
              <a:t>Command</a:t>
            </a:r>
            <a:r>
              <a:rPr lang="en-IN" dirty="0" smtClean="0"/>
              <a:t> and </a:t>
            </a:r>
            <a:r>
              <a:rPr lang="en-IN" b="1" dirty="0" smtClean="0">
                <a:hlinkClick r:id="rId4"/>
              </a:rPr>
              <a:t>Memento</a:t>
            </a:r>
            <a:r>
              <a:rPr lang="en-IN" dirty="0" smtClean="0"/>
              <a:t> together when implementing “undo”. In this case, commands are responsible for performing various operations over a target object, while mementos save the state of that object just before a command gets executed.</a:t>
            </a:r>
            <a:endParaRPr lang="en-IN" dirty="0"/>
          </a:p>
        </p:txBody>
      </p:sp>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70ECDF7-FD29-43FA-BE95-B914038F57B3}" type="slidenum">
              <a:rPr lang="en-US"/>
              <a:pPr>
                <a:defRPr/>
              </a:pPr>
              <a:t>4</a:t>
            </a:fld>
            <a:endParaRPr lang="en-US"/>
          </a:p>
        </p:txBody>
      </p:sp>
      <p:sp>
        <p:nvSpPr>
          <p:cNvPr id="16387" name="Rectangle 2"/>
          <p:cNvSpPr>
            <a:spLocks noGrp="1" noChangeArrowheads="1"/>
          </p:cNvSpPr>
          <p:nvPr>
            <p:ph type="title"/>
          </p:nvPr>
        </p:nvSpPr>
        <p:spPr/>
        <p:txBody>
          <a:bodyPr/>
          <a:lstStyle/>
          <a:p>
            <a:pPr eaLnBrk="1" hangingPunct="1"/>
            <a:r>
              <a:rPr lang="en-US" sz="5400" dirty="0" smtClean="0">
                <a:solidFill>
                  <a:schemeClr val="tx1"/>
                </a:solidFill>
              </a:rPr>
              <a:t>STRUCTURAL PATTERNS</a:t>
            </a:r>
            <a:endParaRPr lang="en-US" dirty="0" smtClean="0"/>
          </a:p>
        </p:txBody>
      </p:sp>
      <p:sp>
        <p:nvSpPr>
          <p:cNvPr id="6" name="Rectangle 4"/>
          <p:cNvSpPr>
            <a:spLocks noChangeArrowheads="1"/>
          </p:cNvSpPr>
          <p:nvPr/>
        </p:nvSpPr>
        <p:spPr bwMode="auto">
          <a:xfrm>
            <a:off x="609600" y="2514600"/>
            <a:ext cx="4886325" cy="35036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Adapter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Bridge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Composite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Decorator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Façade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Flyweight</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Proxy</a:t>
            </a:r>
          </a:p>
        </p:txBody>
      </p:sp>
    </p:spTree>
  </p:cSld>
  <p:clrMapOvr>
    <a:masterClrMapping/>
  </p:clrMapOvr>
  <p:transition spd="med">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 strategy </a:t>
            </a:r>
            <a:endParaRPr lang="en-IN" dirty="0"/>
          </a:p>
        </p:txBody>
      </p:sp>
      <p:sp>
        <p:nvSpPr>
          <p:cNvPr id="3" name="Content Placeholder 2"/>
          <p:cNvSpPr>
            <a:spLocks noGrp="1"/>
          </p:cNvSpPr>
          <p:nvPr>
            <p:ph idx="1"/>
          </p:nvPr>
        </p:nvSpPr>
        <p:spPr/>
        <p:txBody>
          <a:bodyPr>
            <a:normAutofit/>
          </a:bodyPr>
          <a:lstStyle/>
          <a:p>
            <a:r>
              <a:rPr lang="en-IN" b="1" dirty="0" smtClean="0">
                <a:hlinkClick r:id="rId2"/>
              </a:rPr>
              <a:t>Command</a:t>
            </a:r>
            <a:r>
              <a:rPr lang="en-IN" dirty="0" smtClean="0"/>
              <a:t> and </a:t>
            </a:r>
            <a:r>
              <a:rPr lang="en-IN" b="1" dirty="0" smtClean="0">
                <a:hlinkClick r:id="rId3"/>
              </a:rPr>
              <a:t>Strategy</a:t>
            </a:r>
            <a:r>
              <a:rPr lang="en-IN" dirty="0" smtClean="0"/>
              <a:t> may look similar because you can use both to parameterize an object with some action. However, they have very different intents.</a:t>
            </a:r>
          </a:p>
          <a:p>
            <a:pPr lvl="1"/>
            <a:r>
              <a:rPr lang="en-IN" dirty="0" smtClean="0"/>
              <a:t>You can use </a:t>
            </a:r>
            <a:r>
              <a:rPr lang="en-IN" i="1" dirty="0" smtClean="0"/>
              <a:t>Command</a:t>
            </a:r>
            <a:r>
              <a:rPr lang="en-IN" dirty="0" smtClean="0"/>
              <a:t> to convert any operation into an object. The operation’s parameters become fields of that object. The conversion lets you defer execution of the operation, queue it, store the history of commands, send commands to remote services, etc.</a:t>
            </a:r>
          </a:p>
          <a:p>
            <a:pPr lvl="1"/>
            <a:r>
              <a:rPr lang="en-IN" dirty="0" smtClean="0"/>
              <a:t>On the other hand, </a:t>
            </a:r>
            <a:r>
              <a:rPr lang="en-IN" i="1" dirty="0" smtClean="0"/>
              <a:t>Strategy</a:t>
            </a:r>
            <a:r>
              <a:rPr lang="en-IN" dirty="0" smtClean="0"/>
              <a:t> usually describes different ways of doing the same thing, letting you swap these algorithms within a single context class.</a:t>
            </a:r>
          </a:p>
          <a:p>
            <a:endParaRPr lang="en-IN" dirty="0"/>
          </a:p>
        </p:txBody>
      </p:sp>
    </p:spTree>
  </p:cSld>
  <p:clrMapOvr>
    <a:masterClrMapping/>
  </p:clrMapOvr>
  <p:transition spd="med">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Prototype, Command and Visitor </a:t>
            </a:r>
            <a:endParaRPr lang="en-IN" dirty="0"/>
          </a:p>
        </p:txBody>
      </p:sp>
      <p:sp>
        <p:nvSpPr>
          <p:cNvPr id="3" name="Content Placeholder 2"/>
          <p:cNvSpPr>
            <a:spLocks noGrp="1"/>
          </p:cNvSpPr>
          <p:nvPr>
            <p:ph idx="1"/>
          </p:nvPr>
        </p:nvSpPr>
        <p:spPr/>
        <p:txBody>
          <a:bodyPr/>
          <a:lstStyle/>
          <a:p>
            <a:r>
              <a:rPr lang="en-IN" b="1" dirty="0" smtClean="0">
                <a:hlinkClick r:id="rId2"/>
              </a:rPr>
              <a:t>Prototype</a:t>
            </a:r>
            <a:r>
              <a:rPr lang="en-IN" dirty="0" smtClean="0"/>
              <a:t> can help when you need to save copies of </a:t>
            </a:r>
            <a:r>
              <a:rPr lang="en-IN" b="1" dirty="0" smtClean="0">
                <a:hlinkClick r:id="rId3"/>
              </a:rPr>
              <a:t>Commands</a:t>
            </a:r>
            <a:r>
              <a:rPr lang="en-IN" dirty="0" smtClean="0"/>
              <a:t> into history.</a:t>
            </a:r>
          </a:p>
          <a:p>
            <a:r>
              <a:rPr lang="en-IN" dirty="0" smtClean="0"/>
              <a:t>You can treat </a:t>
            </a:r>
            <a:r>
              <a:rPr lang="en-IN" b="1" dirty="0" smtClean="0">
                <a:hlinkClick r:id="rId4"/>
              </a:rPr>
              <a:t>Visitor</a:t>
            </a:r>
            <a:r>
              <a:rPr lang="en-IN" dirty="0" smtClean="0"/>
              <a:t> as a powerful version of the </a:t>
            </a:r>
            <a:r>
              <a:rPr lang="en-IN" b="1" dirty="0" smtClean="0">
                <a:hlinkClick r:id="rId3"/>
              </a:rPr>
              <a:t>Command</a:t>
            </a:r>
            <a:r>
              <a:rPr lang="en-IN" dirty="0" smtClean="0"/>
              <a:t> pattern. Its objects can execute operations over various objects of different classes.</a:t>
            </a:r>
          </a:p>
          <a:p>
            <a:endParaRPr lang="en-IN" dirty="0"/>
          </a:p>
        </p:txBody>
      </p:sp>
    </p:spTree>
  </p:cSld>
  <p:clrMapOvr>
    <a:masterClrMapping/>
  </p:clrMapOvr>
  <p:transition spd="med">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Mediator </a:t>
            </a:r>
            <a:r>
              <a:rPr lang="en-IN" dirty="0" smtClean="0"/>
              <a:t>and Facade </a:t>
            </a:r>
            <a:endParaRPr lang="en-IN" dirty="0"/>
          </a:p>
        </p:txBody>
      </p:sp>
      <p:sp>
        <p:nvSpPr>
          <p:cNvPr id="3" name="Content Placeholder 2"/>
          <p:cNvSpPr>
            <a:spLocks noGrp="1"/>
          </p:cNvSpPr>
          <p:nvPr>
            <p:ph idx="1"/>
          </p:nvPr>
        </p:nvSpPr>
        <p:spPr/>
        <p:txBody>
          <a:bodyPr>
            <a:normAutofit/>
          </a:bodyPr>
          <a:lstStyle/>
          <a:p>
            <a:r>
              <a:rPr lang="en-IN" b="1" dirty="0" smtClean="0">
                <a:hlinkClick r:id="rId2"/>
              </a:rPr>
              <a:t>Facade</a:t>
            </a:r>
            <a:r>
              <a:rPr lang="en-IN" dirty="0" smtClean="0"/>
              <a:t> and </a:t>
            </a:r>
            <a:r>
              <a:rPr lang="en-IN" b="1" dirty="0" smtClean="0">
                <a:hlinkClick r:id="rId3"/>
              </a:rPr>
              <a:t>Mediator</a:t>
            </a:r>
            <a:r>
              <a:rPr lang="en-IN" dirty="0" smtClean="0"/>
              <a:t> have similar jobs: they try to organize collaboration between lots of tightly coupled classes.</a:t>
            </a:r>
          </a:p>
          <a:p>
            <a:pPr lvl="1"/>
            <a:r>
              <a:rPr lang="en-IN" i="1" dirty="0" smtClean="0"/>
              <a:t>Facade</a:t>
            </a:r>
            <a:r>
              <a:rPr lang="en-IN" dirty="0" smtClean="0"/>
              <a:t> defines a simplified interface to a subsystem of objects, but it doesn’t introduce any new functionality. The subsystem itself is unaware of the facade. Objects within the subsystem can communicate directly.</a:t>
            </a:r>
          </a:p>
          <a:p>
            <a:pPr lvl="1"/>
            <a:r>
              <a:rPr lang="en-IN" i="1" dirty="0" smtClean="0"/>
              <a:t>Mediator</a:t>
            </a:r>
            <a:r>
              <a:rPr lang="en-IN" dirty="0" smtClean="0"/>
              <a:t> centralizes communication between components of the system. The components only know about the mediator object and don’t communicate directly.</a:t>
            </a:r>
          </a:p>
          <a:p>
            <a:endParaRPr lang="en-IN" dirty="0"/>
          </a:p>
        </p:txBody>
      </p:sp>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Memento </a:t>
            </a:r>
            <a:r>
              <a:rPr lang="en-IN" dirty="0" smtClean="0"/>
              <a:t>and command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You can use </a:t>
            </a:r>
            <a:r>
              <a:rPr lang="en-IN" b="1" dirty="0" smtClean="0">
                <a:hlinkClick r:id="rId2"/>
              </a:rPr>
              <a:t>Command</a:t>
            </a:r>
            <a:r>
              <a:rPr lang="en-IN" dirty="0" smtClean="0"/>
              <a:t> and </a:t>
            </a:r>
            <a:r>
              <a:rPr lang="en-IN" b="1" dirty="0" smtClean="0">
                <a:hlinkClick r:id="rId3"/>
              </a:rPr>
              <a:t>Memento</a:t>
            </a:r>
            <a:r>
              <a:rPr lang="en-IN" dirty="0" smtClean="0"/>
              <a:t> together when implementing “undo”. In this case, commands are responsible for performing various operations over a target object, while mementos save the state of that object just before a command gets executed.</a:t>
            </a:r>
          </a:p>
          <a:p>
            <a:r>
              <a:rPr lang="en-IN" dirty="0" smtClean="0"/>
              <a:t>You can use </a:t>
            </a:r>
            <a:r>
              <a:rPr lang="en-IN" b="1" dirty="0" smtClean="0">
                <a:hlinkClick r:id="rId3"/>
              </a:rPr>
              <a:t>Memento</a:t>
            </a:r>
            <a:r>
              <a:rPr lang="en-IN" dirty="0" smtClean="0"/>
              <a:t> along with </a:t>
            </a:r>
            <a:r>
              <a:rPr lang="en-IN" b="1" dirty="0" smtClean="0">
                <a:hlinkClick r:id="rId4"/>
              </a:rPr>
              <a:t>Iterator</a:t>
            </a:r>
            <a:r>
              <a:rPr lang="en-IN" dirty="0" smtClean="0"/>
              <a:t> to capture the current iteration state and roll it back if necessary.</a:t>
            </a:r>
          </a:p>
          <a:p>
            <a:r>
              <a:rPr lang="en-IN" dirty="0" smtClean="0"/>
              <a:t>Sometimes </a:t>
            </a:r>
            <a:r>
              <a:rPr lang="en-IN" b="1" dirty="0" smtClean="0">
                <a:hlinkClick r:id="rId5"/>
              </a:rPr>
              <a:t>Prototype</a:t>
            </a:r>
            <a:r>
              <a:rPr lang="en-IN" dirty="0" smtClean="0"/>
              <a:t> can be a simpler alternative to </a:t>
            </a:r>
            <a:r>
              <a:rPr lang="en-IN" b="1" dirty="0" smtClean="0">
                <a:hlinkClick r:id="rId3"/>
              </a:rPr>
              <a:t>Memento</a:t>
            </a:r>
            <a:r>
              <a:rPr lang="en-IN" dirty="0" smtClean="0"/>
              <a:t>. This works if the object, the state of which you want to store in the history, is fairly straightforward and doesn’t have links to external resources, or the links are easy to re-establish.</a:t>
            </a:r>
          </a:p>
          <a:p>
            <a:endParaRPr lang="en-IN" dirty="0"/>
          </a:p>
        </p:txBody>
      </p:sp>
    </p:spTree>
  </p:cSld>
  <p:clrMapOvr>
    <a:masterClrMapping/>
  </p:clrMapOvr>
  <p:transition spd="med">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State </a:t>
            </a:r>
            <a:r>
              <a:rPr lang="en-IN" dirty="0" smtClean="0"/>
              <a:t>and Strategy </a:t>
            </a:r>
            <a:endParaRPr lang="en-IN" dirty="0"/>
          </a:p>
        </p:txBody>
      </p:sp>
      <p:sp>
        <p:nvSpPr>
          <p:cNvPr id="3" name="Content Placeholder 2"/>
          <p:cNvSpPr>
            <a:spLocks noGrp="1"/>
          </p:cNvSpPr>
          <p:nvPr>
            <p:ph idx="1"/>
          </p:nvPr>
        </p:nvSpPr>
        <p:spPr/>
        <p:txBody>
          <a:bodyPr/>
          <a:lstStyle/>
          <a:p>
            <a:r>
              <a:rPr lang="en-IN" b="1" dirty="0" smtClean="0">
                <a:hlinkClick r:id="rId2"/>
              </a:rPr>
              <a:t>State</a:t>
            </a:r>
            <a:r>
              <a:rPr lang="en-IN" dirty="0" smtClean="0"/>
              <a:t> can be considered as an extension of </a:t>
            </a:r>
            <a:r>
              <a:rPr lang="en-IN" b="1" dirty="0" smtClean="0">
                <a:hlinkClick r:id="rId3"/>
              </a:rPr>
              <a:t>Strategy</a:t>
            </a:r>
            <a:r>
              <a:rPr lang="en-IN" dirty="0" smtClean="0"/>
              <a:t>. Both patterns are based on composition: they change the </a:t>
            </a:r>
            <a:r>
              <a:rPr lang="en-IN" dirty="0" err="1" smtClean="0"/>
              <a:t>behavior</a:t>
            </a:r>
            <a:r>
              <a:rPr lang="en-IN" dirty="0" smtClean="0"/>
              <a:t> of the context by delegating some work to helper objects. </a:t>
            </a:r>
            <a:r>
              <a:rPr lang="en-IN" i="1" dirty="0" smtClean="0"/>
              <a:t>Strategy</a:t>
            </a:r>
            <a:r>
              <a:rPr lang="en-IN" dirty="0" smtClean="0"/>
              <a:t> makes these objects completely independent and unaware of each other. However, </a:t>
            </a:r>
            <a:r>
              <a:rPr lang="en-IN" i="1" dirty="0" smtClean="0"/>
              <a:t>State</a:t>
            </a:r>
            <a:r>
              <a:rPr lang="en-IN" dirty="0" smtClean="0"/>
              <a:t> doesn’t restrict dependencies between concrete states, letting them alter the state of the context at will.</a:t>
            </a:r>
          </a:p>
          <a:p>
            <a:endParaRPr lang="en-IN" dirty="0"/>
          </a:p>
        </p:txBody>
      </p:sp>
    </p:spTree>
  </p:cSld>
  <p:clrMapOvr>
    <a:masterClrMapping/>
  </p:clrMapOvr>
  <p:transition spd="med">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Strategy </a:t>
            </a:r>
            <a:r>
              <a:rPr lang="en-IN" dirty="0" smtClean="0"/>
              <a:t>and template </a:t>
            </a:r>
            <a:endParaRPr lang="en-IN" dirty="0"/>
          </a:p>
        </p:txBody>
      </p:sp>
      <p:sp>
        <p:nvSpPr>
          <p:cNvPr id="3" name="Content Placeholder 2"/>
          <p:cNvSpPr>
            <a:spLocks noGrp="1"/>
          </p:cNvSpPr>
          <p:nvPr>
            <p:ph idx="1"/>
          </p:nvPr>
        </p:nvSpPr>
        <p:spPr/>
        <p:txBody>
          <a:bodyPr/>
          <a:lstStyle/>
          <a:p>
            <a:r>
              <a:rPr lang="en-IN" b="1" dirty="0" smtClean="0">
                <a:hlinkClick r:id="rId2"/>
              </a:rPr>
              <a:t>Template Method</a:t>
            </a:r>
            <a:r>
              <a:rPr lang="en-IN" dirty="0" smtClean="0"/>
              <a:t> is based on inheritance: it lets you alter parts of an algorithm by extending those parts in subclasses. </a:t>
            </a:r>
            <a:r>
              <a:rPr lang="en-IN" b="1" dirty="0" smtClean="0">
                <a:hlinkClick r:id="rId3"/>
              </a:rPr>
              <a:t>Strategy</a:t>
            </a:r>
            <a:r>
              <a:rPr lang="en-IN" dirty="0" smtClean="0"/>
              <a:t> is based on composition: you can alter parts of the object’s </a:t>
            </a:r>
            <a:r>
              <a:rPr lang="en-IN" dirty="0" err="1" smtClean="0"/>
              <a:t>behavior</a:t>
            </a:r>
            <a:r>
              <a:rPr lang="en-IN" dirty="0" smtClean="0"/>
              <a:t> by supplying it with different strategies that correspond to that </a:t>
            </a:r>
            <a:r>
              <a:rPr lang="en-IN" dirty="0" err="1" smtClean="0"/>
              <a:t>behavior</a:t>
            </a:r>
            <a:r>
              <a:rPr lang="en-IN" dirty="0" smtClean="0"/>
              <a:t>. </a:t>
            </a:r>
            <a:r>
              <a:rPr lang="en-IN" i="1" dirty="0" smtClean="0"/>
              <a:t>Template Method</a:t>
            </a:r>
            <a:r>
              <a:rPr lang="en-IN" dirty="0" smtClean="0"/>
              <a:t> works at the class level, so it’s static. </a:t>
            </a:r>
            <a:r>
              <a:rPr lang="en-IN" i="1" dirty="0" smtClean="0"/>
              <a:t>Strategy</a:t>
            </a:r>
            <a:r>
              <a:rPr lang="en-IN" dirty="0" smtClean="0"/>
              <a:t> works on the object level, letting you switch </a:t>
            </a:r>
            <a:r>
              <a:rPr lang="en-IN" dirty="0" err="1" smtClean="0"/>
              <a:t>behaviors</a:t>
            </a:r>
            <a:r>
              <a:rPr lang="en-IN" dirty="0" smtClean="0"/>
              <a:t> at runtime.</a:t>
            </a:r>
          </a:p>
          <a:p>
            <a:endParaRPr lang="en-IN" dirty="0"/>
          </a:p>
        </p:txBody>
      </p:sp>
    </p:spTree>
  </p:cSld>
  <p:clrMapOvr>
    <a:masterClrMapping/>
  </p:clrMapOvr>
  <p:transition spd="med">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Template and strategy </a:t>
            </a:r>
            <a:endParaRPr lang="en-IN" dirty="0"/>
          </a:p>
        </p:txBody>
      </p:sp>
      <p:sp>
        <p:nvSpPr>
          <p:cNvPr id="3" name="Content Placeholder 2"/>
          <p:cNvSpPr>
            <a:spLocks noGrp="1"/>
          </p:cNvSpPr>
          <p:nvPr>
            <p:ph idx="1"/>
          </p:nvPr>
        </p:nvSpPr>
        <p:spPr/>
        <p:txBody>
          <a:bodyPr>
            <a:normAutofit lnSpcReduction="10000"/>
          </a:bodyPr>
          <a:lstStyle/>
          <a:p>
            <a:r>
              <a:rPr lang="en-IN" b="1" dirty="0" smtClean="0">
                <a:hlinkClick r:id="rId2"/>
              </a:rPr>
              <a:t>Factory Method</a:t>
            </a:r>
            <a:r>
              <a:rPr lang="en-IN" dirty="0" smtClean="0"/>
              <a:t> is a specialization of </a:t>
            </a:r>
            <a:r>
              <a:rPr lang="en-IN" b="1" dirty="0" smtClean="0">
                <a:hlinkClick r:id="rId3"/>
              </a:rPr>
              <a:t>Template Method</a:t>
            </a:r>
            <a:r>
              <a:rPr lang="en-IN" dirty="0" smtClean="0"/>
              <a:t>. At the same time, a </a:t>
            </a:r>
            <a:r>
              <a:rPr lang="en-IN" i="1" dirty="0" smtClean="0"/>
              <a:t>Factory </a:t>
            </a:r>
            <a:r>
              <a:rPr lang="en-IN" i="1" dirty="0" err="1" smtClean="0"/>
              <a:t>Method</a:t>
            </a:r>
            <a:r>
              <a:rPr lang="en-IN" dirty="0" err="1" smtClean="0"/>
              <a:t>may</a:t>
            </a:r>
            <a:r>
              <a:rPr lang="en-IN" dirty="0" smtClean="0"/>
              <a:t> serve as a step in a large </a:t>
            </a:r>
            <a:r>
              <a:rPr lang="en-IN" i="1" dirty="0" smtClean="0"/>
              <a:t>Template Method</a:t>
            </a:r>
            <a:r>
              <a:rPr lang="en-IN" dirty="0" smtClean="0"/>
              <a:t>.</a:t>
            </a:r>
          </a:p>
          <a:p>
            <a:r>
              <a:rPr lang="en-IN" b="1" dirty="0" smtClean="0">
                <a:hlinkClick r:id="rId3"/>
              </a:rPr>
              <a:t>Template Method</a:t>
            </a:r>
            <a:r>
              <a:rPr lang="en-IN" dirty="0" smtClean="0"/>
              <a:t> is based on inheritance: it lets you alter parts of an algorithm by extending those parts in subclasses. </a:t>
            </a:r>
            <a:r>
              <a:rPr lang="en-IN" b="1" dirty="0" smtClean="0">
                <a:hlinkClick r:id="rId4"/>
              </a:rPr>
              <a:t>Strategy</a:t>
            </a:r>
            <a:r>
              <a:rPr lang="en-IN" dirty="0" smtClean="0"/>
              <a:t> is based on composition: you can alter parts of the object’s </a:t>
            </a:r>
            <a:r>
              <a:rPr lang="en-IN" dirty="0" err="1" smtClean="0"/>
              <a:t>behavior</a:t>
            </a:r>
            <a:r>
              <a:rPr lang="en-IN" dirty="0" smtClean="0"/>
              <a:t> by supplying it with different strategies that correspond to that </a:t>
            </a:r>
            <a:r>
              <a:rPr lang="en-IN" dirty="0" err="1" smtClean="0"/>
              <a:t>behavior</a:t>
            </a:r>
            <a:r>
              <a:rPr lang="en-IN" dirty="0" smtClean="0"/>
              <a:t>. </a:t>
            </a:r>
            <a:r>
              <a:rPr lang="en-IN" i="1" dirty="0" smtClean="0"/>
              <a:t>Template Method</a:t>
            </a:r>
            <a:r>
              <a:rPr lang="en-IN" dirty="0" smtClean="0"/>
              <a:t> works at the class level, so it’s static. </a:t>
            </a:r>
            <a:r>
              <a:rPr lang="en-IN" i="1" dirty="0" smtClean="0"/>
              <a:t>Strategy</a:t>
            </a:r>
            <a:r>
              <a:rPr lang="en-IN" dirty="0" smtClean="0"/>
              <a:t> works on the object level, letting you switch </a:t>
            </a:r>
            <a:r>
              <a:rPr lang="en-IN" dirty="0" err="1" smtClean="0"/>
              <a:t>behaviors</a:t>
            </a:r>
            <a:r>
              <a:rPr lang="en-IN" dirty="0" smtClean="0"/>
              <a:t> at runtime.</a:t>
            </a:r>
            <a:endParaRPr lang="en-IN" dirty="0"/>
          </a:p>
        </p:txBody>
      </p:sp>
    </p:spTree>
  </p:cSld>
  <p:clrMapOvr>
    <a:masterClrMapping/>
  </p:clrMapOvr>
  <p:transition spd="med">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Visitor, Command and Composite </a:t>
            </a:r>
            <a:endParaRPr lang="en-IN" dirty="0"/>
          </a:p>
        </p:txBody>
      </p:sp>
      <p:sp>
        <p:nvSpPr>
          <p:cNvPr id="3" name="Content Placeholder 2"/>
          <p:cNvSpPr>
            <a:spLocks noGrp="1"/>
          </p:cNvSpPr>
          <p:nvPr>
            <p:ph idx="1"/>
          </p:nvPr>
        </p:nvSpPr>
        <p:spPr/>
        <p:txBody>
          <a:bodyPr/>
          <a:lstStyle/>
          <a:p>
            <a:r>
              <a:rPr lang="en-IN" dirty="0" smtClean="0"/>
              <a:t>You can treat </a:t>
            </a:r>
            <a:r>
              <a:rPr lang="en-IN" b="1" dirty="0" smtClean="0">
                <a:hlinkClick r:id="rId2"/>
              </a:rPr>
              <a:t>Visitor</a:t>
            </a:r>
            <a:r>
              <a:rPr lang="en-IN" dirty="0" smtClean="0"/>
              <a:t> as a powerful version of the </a:t>
            </a:r>
            <a:r>
              <a:rPr lang="en-IN" b="1" dirty="0" smtClean="0">
                <a:hlinkClick r:id="rId3"/>
              </a:rPr>
              <a:t>Command</a:t>
            </a:r>
            <a:r>
              <a:rPr lang="en-IN" dirty="0" smtClean="0"/>
              <a:t> pattern. Its objects can execute operations over various objects of different classes.</a:t>
            </a:r>
          </a:p>
          <a:p>
            <a:r>
              <a:rPr lang="en-IN" dirty="0" smtClean="0"/>
              <a:t>You can use </a:t>
            </a:r>
            <a:r>
              <a:rPr lang="en-IN" b="1" dirty="0" smtClean="0">
                <a:hlinkClick r:id="rId2"/>
              </a:rPr>
              <a:t>Visitor</a:t>
            </a:r>
            <a:r>
              <a:rPr lang="en-IN" dirty="0" smtClean="0"/>
              <a:t> to execute an operation over an entire </a:t>
            </a:r>
            <a:r>
              <a:rPr lang="en-IN" b="1" dirty="0" smtClean="0">
                <a:hlinkClick r:id="rId4"/>
              </a:rPr>
              <a:t>Composite</a:t>
            </a:r>
            <a:r>
              <a:rPr lang="en-IN" dirty="0" smtClean="0"/>
              <a:t> tree.</a:t>
            </a:r>
          </a:p>
          <a:p>
            <a:r>
              <a:rPr lang="en-IN" dirty="0" smtClean="0"/>
              <a:t>You can use </a:t>
            </a:r>
            <a:r>
              <a:rPr lang="en-IN" b="1" dirty="0" smtClean="0">
                <a:hlinkClick r:id="rId2"/>
              </a:rPr>
              <a:t>Visitor</a:t>
            </a:r>
            <a:r>
              <a:rPr lang="en-IN" dirty="0" smtClean="0"/>
              <a:t> along with </a:t>
            </a:r>
            <a:r>
              <a:rPr lang="en-IN" b="1" dirty="0" smtClean="0">
                <a:hlinkClick r:id="rId5"/>
              </a:rPr>
              <a:t>Iterator</a:t>
            </a:r>
            <a:r>
              <a:rPr lang="en-IN" dirty="0" smtClean="0"/>
              <a:t> to traverse a complex data structure and execute some operation over its elements, even if they all have different classes.</a:t>
            </a:r>
            <a:endParaRPr lang="en-IN" smtClean="0"/>
          </a:p>
          <a:p>
            <a:endParaRPr lang="en-IN"/>
          </a:p>
        </p:txBody>
      </p:sp>
    </p:spTree>
  </p:cSld>
  <p:clrMapOvr>
    <a:masterClrMapping/>
  </p:clrMapOvr>
  <p:transition spd="med">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133600"/>
            <a:ext cx="7052326"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C99A9D9-C5AB-4858-BB91-C129AC4C7A8F}" type="slidenum">
              <a:rPr lang="en-US"/>
              <a:pPr>
                <a:defRPr/>
              </a:pPr>
              <a:t>5</a:t>
            </a:fld>
            <a:endParaRPr lang="en-US"/>
          </a:p>
        </p:txBody>
      </p:sp>
      <p:sp>
        <p:nvSpPr>
          <p:cNvPr id="17411" name="Rectangle 2"/>
          <p:cNvSpPr>
            <a:spLocks noGrp="1" noChangeArrowheads="1"/>
          </p:cNvSpPr>
          <p:nvPr>
            <p:ph type="title"/>
          </p:nvPr>
        </p:nvSpPr>
        <p:spPr/>
        <p:txBody>
          <a:bodyPr/>
          <a:lstStyle/>
          <a:p>
            <a:pPr eaLnBrk="1" hangingPunct="1"/>
            <a:r>
              <a:rPr lang="en-US" sz="5400" dirty="0" smtClean="0">
                <a:solidFill>
                  <a:schemeClr val="tx1"/>
                </a:solidFill>
              </a:rPr>
              <a:t>BEHAVIORAL PATTERNS</a:t>
            </a:r>
            <a:endParaRPr lang="en-US" dirty="0" smtClean="0"/>
          </a:p>
        </p:txBody>
      </p:sp>
      <p:sp>
        <p:nvSpPr>
          <p:cNvPr id="7" name="Rectangle 5"/>
          <p:cNvSpPr>
            <a:spLocks noChangeArrowheads="1"/>
          </p:cNvSpPr>
          <p:nvPr/>
        </p:nvSpPr>
        <p:spPr bwMode="auto">
          <a:xfrm>
            <a:off x="5257800" y="2286000"/>
            <a:ext cx="3471863" cy="37322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buFont typeface="Arial" pitchFamily="34" charset="0"/>
              <a:buChar char="•"/>
              <a:defRPr/>
            </a:pPr>
            <a:endParaRPr lang="en-US" sz="2000" dirty="0">
              <a:solidFill>
                <a:schemeClr val="tx1"/>
              </a:solidFill>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Observer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State</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Strategy</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Template Method</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Visitor</a:t>
            </a:r>
          </a:p>
        </p:txBody>
      </p:sp>
      <p:sp>
        <p:nvSpPr>
          <p:cNvPr id="8" name="Rectangle 5"/>
          <p:cNvSpPr>
            <a:spLocks noChangeArrowheads="1"/>
          </p:cNvSpPr>
          <p:nvPr/>
        </p:nvSpPr>
        <p:spPr bwMode="auto">
          <a:xfrm>
            <a:off x="685800" y="2362200"/>
            <a:ext cx="4038600" cy="3732213"/>
          </a:xfrm>
          <a:prstGeom prst="rect">
            <a:avLst/>
          </a:prstGeom>
          <a:noFill/>
          <a:ln w="12700">
            <a:noFill/>
            <a:miter lim="800000"/>
            <a:headEnd/>
            <a:tailEnd/>
          </a:ln>
          <a:effectLst/>
        </p:spPr>
        <p:txBody>
          <a:bodyPr lIns="90488" tIns="44450" rIns="90488" bIns="44450"/>
          <a:lstStyle/>
          <a:p>
            <a:pPr marL="457200" indent="-457200" eaLnBrk="1" hangingPunct="1">
              <a:lnSpc>
                <a:spcPct val="100000"/>
              </a:lnSpc>
              <a:spcBef>
                <a:spcPct val="20000"/>
              </a:spcBef>
              <a:buClr>
                <a:schemeClr val="hlink"/>
              </a:buClr>
              <a:defRPr/>
            </a:pPr>
            <a:endParaRPr lang="en-US" sz="1600" dirty="0">
              <a:solidFill>
                <a:schemeClr val="tx1"/>
              </a:solidFill>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Chain of Responsibility</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Command</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Interpreter</a:t>
            </a:r>
          </a:p>
          <a:p>
            <a:pPr marL="457200" indent="-457200" eaLnBrk="1" hangingPunct="1">
              <a:lnSpc>
                <a:spcPct val="100000"/>
              </a:lnSpc>
              <a:spcBef>
                <a:spcPct val="20000"/>
              </a:spcBef>
              <a:buClr>
                <a:schemeClr val="hlink"/>
              </a:buClr>
              <a:buFont typeface="Arial" pitchFamily="34" charset="0"/>
              <a:buChar char="•"/>
              <a:defRPr/>
            </a:pPr>
            <a:r>
              <a:rPr lang="en-US" sz="2400" dirty="0" err="1">
                <a:solidFill>
                  <a:schemeClr val="tx1"/>
                </a:solidFill>
                <a:latin typeface="+mn-lt"/>
              </a:rPr>
              <a:t>Iterator</a:t>
            </a:r>
            <a:endParaRPr lang="en-US" sz="2400" dirty="0">
              <a:solidFill>
                <a:schemeClr val="tx1"/>
              </a:solidFill>
              <a:latin typeface="+mn-lt"/>
            </a:endParaRP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Mediator</a:t>
            </a:r>
          </a:p>
          <a:p>
            <a:pPr marL="457200" indent="-457200" eaLnBrk="1" hangingPunct="1">
              <a:lnSpc>
                <a:spcPct val="100000"/>
              </a:lnSpc>
              <a:spcBef>
                <a:spcPct val="20000"/>
              </a:spcBef>
              <a:buClr>
                <a:schemeClr val="hlink"/>
              </a:buClr>
              <a:buFont typeface="Arial" pitchFamily="34" charset="0"/>
              <a:buChar char="•"/>
              <a:defRPr/>
            </a:pPr>
            <a:r>
              <a:rPr lang="en-US" sz="2400" dirty="0">
                <a:solidFill>
                  <a:schemeClr val="tx1"/>
                </a:solidFill>
                <a:latin typeface="+mn-lt"/>
              </a:rPr>
              <a:t>Memento</a:t>
            </a:r>
          </a:p>
        </p:txBody>
      </p:sp>
    </p:spTree>
  </p:cSld>
  <p:clrMapOvr>
    <a:masterClrMapping/>
  </p:clrMapOvr>
  <p:transition spd="med">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CREATIONAL PATTERNS</a:t>
            </a:r>
            <a:endParaRPr lang="en-IN" dirty="0"/>
          </a:p>
        </p:txBody>
      </p:sp>
      <p:sp>
        <p:nvSpPr>
          <p:cNvPr id="3" name="Content Placeholder 2"/>
          <p:cNvSpPr>
            <a:spLocks noGrp="1"/>
          </p:cNvSpPr>
          <p:nvPr>
            <p:ph idx="1"/>
          </p:nvPr>
        </p:nvSpPr>
        <p:spPr/>
        <p:txBody>
          <a:bodyPr/>
          <a:lstStyle/>
          <a:p>
            <a:r>
              <a:rPr lang="en-IN" b="1" dirty="0" smtClean="0"/>
              <a:t>Factory Method</a:t>
            </a:r>
            <a:r>
              <a:rPr lang="en-IN" dirty="0" smtClean="0"/>
              <a:t> --&gt; is a creational design pattern that provides an interface for creating objects in a </a:t>
            </a:r>
            <a:r>
              <a:rPr lang="en-IN" dirty="0" err="1" smtClean="0"/>
              <a:t>superclass</a:t>
            </a:r>
            <a:r>
              <a:rPr lang="en-IN" dirty="0" smtClean="0"/>
              <a:t>, but allows subclasses to alter the type of objects that will be created.</a:t>
            </a:r>
          </a:p>
          <a:p>
            <a:r>
              <a:rPr lang="en-IN" b="1" dirty="0" smtClean="0"/>
              <a:t>Abstract Factory</a:t>
            </a:r>
            <a:r>
              <a:rPr lang="en-IN" dirty="0" smtClean="0"/>
              <a:t> --&gt; is a creational design pattern that lets you produce families of related objects without specifying their concrete classes.</a:t>
            </a:r>
          </a:p>
          <a:p>
            <a:endParaRPr lang="en-IN" dirty="0" smtClean="0"/>
          </a:p>
          <a:p>
            <a:endParaRPr lang="en-IN" dirty="0"/>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CREATIONAL PATTERNS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Builder</a:t>
            </a:r>
            <a:r>
              <a:rPr lang="en-IN" dirty="0" smtClean="0"/>
              <a:t> --&gt; is a creational design pattern that lets you construct complex objects step by step. The pattern allows you to produce different types and representations of an object using the same construction code.</a:t>
            </a:r>
          </a:p>
          <a:p>
            <a:endParaRPr lang="en-IN" dirty="0" smtClean="0"/>
          </a:p>
          <a:p>
            <a:r>
              <a:rPr lang="en-IN" b="1" dirty="0" smtClean="0"/>
              <a:t>Prototype</a:t>
            </a:r>
            <a:r>
              <a:rPr lang="en-IN" dirty="0" smtClean="0"/>
              <a:t> --&gt; is a creational design pattern that lets you copy existing objects without making your code dependent on their classes.</a:t>
            </a:r>
          </a:p>
          <a:p>
            <a:endParaRPr lang="en-IN" dirty="0" smtClean="0"/>
          </a:p>
          <a:p>
            <a:r>
              <a:rPr lang="en-IN" b="1" dirty="0" smtClean="0"/>
              <a:t>Singleton </a:t>
            </a:r>
            <a:r>
              <a:rPr lang="en-IN" dirty="0" smtClean="0"/>
              <a:t>--&gt; is a creational design pattern that lets you ensure that a class has only one instance, while providing a global access point to this instance.</a:t>
            </a:r>
          </a:p>
          <a:p>
            <a:endParaRPr lang="en-IN" dirty="0"/>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solidFill>
              </a:rPr>
              <a:t>STRUCTURAL PATTERNS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Adapter</a:t>
            </a:r>
            <a:r>
              <a:rPr lang="en-IN" dirty="0" smtClean="0"/>
              <a:t> --&gt; is a structural design pattern that allows objects with incompatible interfaces to collaborate.</a:t>
            </a:r>
          </a:p>
          <a:p>
            <a:endParaRPr lang="en-IN" dirty="0" smtClean="0"/>
          </a:p>
          <a:p>
            <a:r>
              <a:rPr lang="en-IN" b="1" dirty="0" smtClean="0"/>
              <a:t>Bridge </a:t>
            </a:r>
            <a:r>
              <a:rPr lang="en-IN" dirty="0" smtClean="0"/>
              <a:t>--&gt; is a structural design pattern that lets you split a large class or a set of closely related classes into two separate hierarchies abstraction and implementation. which can be developed independently of each other.</a:t>
            </a:r>
          </a:p>
          <a:p>
            <a:endParaRPr lang="en-IN" dirty="0" smtClean="0"/>
          </a:p>
          <a:p>
            <a:r>
              <a:rPr lang="en-IN" b="1" dirty="0" smtClean="0"/>
              <a:t>Composite</a:t>
            </a:r>
            <a:r>
              <a:rPr lang="en-IN" dirty="0" smtClean="0"/>
              <a:t> --&gt; is a structural design pattern that lets you compose objects into tree structures and then work with these structures as if they were individual objects.</a:t>
            </a:r>
          </a:p>
          <a:p>
            <a:endParaRPr lang="en-IN" dirty="0"/>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schemeClr val="tx1"/>
                </a:solidFill>
              </a:rPr>
              <a:t>STRUCTURAL PATTERNS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Decorator</a:t>
            </a:r>
            <a:r>
              <a:rPr lang="en-IN" dirty="0" smtClean="0"/>
              <a:t> --&gt; is a structural design pattern that lets you attach new </a:t>
            </a:r>
            <a:r>
              <a:rPr lang="en-IN" dirty="0" err="1" smtClean="0"/>
              <a:t>behaviors</a:t>
            </a:r>
            <a:r>
              <a:rPr lang="en-IN" dirty="0" smtClean="0"/>
              <a:t> to objects by placing these objects inside special wrapper objects that contain the </a:t>
            </a:r>
            <a:r>
              <a:rPr lang="en-IN" dirty="0" err="1" smtClean="0"/>
              <a:t>behaviors</a:t>
            </a:r>
            <a:r>
              <a:rPr lang="en-IN" dirty="0" smtClean="0"/>
              <a:t>.</a:t>
            </a:r>
          </a:p>
          <a:p>
            <a:endParaRPr lang="en-IN" dirty="0" smtClean="0"/>
          </a:p>
          <a:p>
            <a:r>
              <a:rPr lang="en-IN" b="1" dirty="0" smtClean="0"/>
              <a:t>Facade</a:t>
            </a:r>
            <a:r>
              <a:rPr lang="en-IN" dirty="0" smtClean="0"/>
              <a:t> --&gt; is a structural design pattern that provides a simplified interface to a library, a framework, or any other complex set of classes.</a:t>
            </a:r>
          </a:p>
          <a:p>
            <a:endParaRPr lang="en-IN" dirty="0" smtClean="0"/>
          </a:p>
          <a:p>
            <a:r>
              <a:rPr lang="en-IN" b="1" dirty="0" smtClean="0"/>
              <a:t>Flyweight</a:t>
            </a:r>
            <a:r>
              <a:rPr lang="en-IN" dirty="0" smtClean="0"/>
              <a:t> --&gt; is a structural design pattern that lets you fit more objects into the available amount of RAM by sharing common parts of state between multiple objects instead of keeping all of the data in each object.</a:t>
            </a:r>
            <a:endParaRPr lang="en-IN" dirty="0"/>
          </a:p>
        </p:txBody>
      </p:sp>
    </p:spTree>
  </p:cSld>
  <p:clrMapOvr>
    <a:masterClrMapping/>
  </p:clrMapOvr>
  <p:transition spd="med">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3806</TotalTime>
  <Words>987</Words>
  <Application>Microsoft Office PowerPoint</Application>
  <PresentationFormat>On-screen Show (4:3)</PresentationFormat>
  <Paragraphs>210</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Flow</vt:lpstr>
      <vt:lpstr>Design Pattern </vt:lpstr>
      <vt:lpstr>Design Pattern Classification</vt:lpstr>
      <vt:lpstr>CREATIONAL PATTERNS</vt:lpstr>
      <vt:lpstr>STRUCTURAL PATTERNS</vt:lpstr>
      <vt:lpstr>BEHAVIORAL PATTERNS</vt:lpstr>
      <vt:lpstr>CREATIONAL PATTERNS</vt:lpstr>
      <vt:lpstr>CREATIONAL PATTERNS</vt:lpstr>
      <vt:lpstr>STRUCTURAL PATTERNS</vt:lpstr>
      <vt:lpstr>STRUCTURAL PATTERNS</vt:lpstr>
      <vt:lpstr>STRUCTURAL PATTERNS</vt:lpstr>
      <vt:lpstr>BEHAVIORAL PATTERNS</vt:lpstr>
      <vt:lpstr>BEHAVIORAL PATTERNS</vt:lpstr>
      <vt:lpstr>BEHAVIORAL PATTERNS</vt:lpstr>
      <vt:lpstr>BEHAVIORAL PATTERNS</vt:lpstr>
      <vt:lpstr>Factory method, Abstract factory method, Prototype, Builder </vt:lpstr>
      <vt:lpstr>Continue...</vt:lpstr>
      <vt:lpstr>Abstract factory, Builder and Prototype </vt:lpstr>
      <vt:lpstr>Continue...</vt:lpstr>
      <vt:lpstr>Builder and composite </vt:lpstr>
      <vt:lpstr>Continue...</vt:lpstr>
      <vt:lpstr>Prototype, command, composite and Memento </vt:lpstr>
      <vt:lpstr>Singleton, Facade, and Flyweight  </vt:lpstr>
      <vt:lpstr> Adapter pattern, Bridge and Decorator   </vt:lpstr>
      <vt:lpstr>Adapter, Facade Proxy </vt:lpstr>
      <vt:lpstr>Composite, Builder, Chain of responsibility and Iterator </vt:lpstr>
      <vt:lpstr>Continue...</vt:lpstr>
      <vt:lpstr>Decorator, Adapter and Proxy </vt:lpstr>
      <vt:lpstr>Composite and Decorator </vt:lpstr>
      <vt:lpstr>Facade, Adapter and Abstract factory </vt:lpstr>
      <vt:lpstr>Continue...</vt:lpstr>
      <vt:lpstr>Facade and Mediator </vt:lpstr>
      <vt:lpstr>Flyweight, composite and Facade  </vt:lpstr>
      <vt:lpstr>Continue...</vt:lpstr>
      <vt:lpstr>Proxy, Adapter, Decorator and facade </vt:lpstr>
      <vt:lpstr>Decorator and proxy </vt:lpstr>
      <vt:lpstr>Chain of responsibility, Command, Mediator and Observer  </vt:lpstr>
      <vt:lpstr>Continue...</vt:lpstr>
      <vt:lpstr>Continue...</vt:lpstr>
      <vt:lpstr>Command and Memento </vt:lpstr>
      <vt:lpstr>Command strategy </vt:lpstr>
      <vt:lpstr>Prototype, Command and Visitor </vt:lpstr>
      <vt:lpstr>Mediator and Facade </vt:lpstr>
      <vt:lpstr>Memento and command </vt:lpstr>
      <vt:lpstr>State and Strategy </vt:lpstr>
      <vt:lpstr>Strategy and template </vt:lpstr>
      <vt:lpstr>Template and strategy </vt:lpstr>
      <vt:lpstr>Visitor, Command and Composite </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Akash</dc:creator>
  <cp:lastModifiedBy>Akash</cp:lastModifiedBy>
  <cp:revision>608</cp:revision>
  <dcterms:created xsi:type="dcterms:W3CDTF">2006-08-16T00:00:00Z</dcterms:created>
  <dcterms:modified xsi:type="dcterms:W3CDTF">2018-12-14T13:59:55Z</dcterms:modified>
</cp:coreProperties>
</file>