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slides/slide55.xml" ContentType="application/vnd.openxmlformats-officedocument.presentationml.slide+xml"/>
  <Override PartName="/ppt/slides/slide237.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65.xml" ContentType="application/vnd.openxmlformats-officedocument.presentationml.notesSlide+xml"/>
  <Override PartName="/ppt/slides/slide41.xml" ContentType="application/vnd.openxmlformats-officedocument.presentationml.slide+xml"/>
  <Override PartName="/ppt/slides/slide223.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notesSlides/notesSlide32.xml" ContentType="application/vnd.openxmlformats-officedocument.presentationml.notes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239.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53.xml" ContentType="application/vnd.openxmlformats-officedocument.presentationml.slide+xml"/>
  <Override PartName="/ppt/notesSlides/notesSlide37.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s/slide2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slides/slide214.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slides/slide233.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notesSlides/notesSlide42.xml" ContentType="application/vnd.openxmlformats-officedocument.presentationml.notes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slides/slide167.xml" ContentType="application/vnd.openxmlformats-officedocument.presentationml.slide+xml"/>
  <Override PartName="/ppt/notesSlides/notesSlide50.xml" ContentType="application/vnd.openxmlformats-officedocument.presentationml.notes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2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slides/slide53.xml" ContentType="application/vnd.openxmlformats-officedocument.presentationml.slide+xml"/>
  <Override PartName="/ppt/slides/slide235.xml" ContentType="application/vnd.openxmlformats-officedocument.presentationml.slide+xml"/>
  <Default Extension="jpeg" ContentType="image/jpeg"/>
  <Override PartName="/ppt/notesSlides/notesSlide55.xml" ContentType="application/vnd.openxmlformats-officedocument.presentationml.notesSlide+xml"/>
  <Override PartName="/ppt/slides/slide31.xml" ContentType="application/vnd.openxmlformats-officedocument.presentationml.slide+xml"/>
  <Override PartName="/ppt/slides/slide42.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notesSlides/notesSlide4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6"/>
  </p:notesMasterIdLst>
  <p:sldIdLst>
    <p:sldId id="576" r:id="rId2"/>
    <p:sldId id="578" r:id="rId3"/>
    <p:sldId id="639" r:id="rId4"/>
    <p:sldId id="640" r:id="rId5"/>
    <p:sldId id="642" r:id="rId6"/>
    <p:sldId id="643" r:id="rId7"/>
    <p:sldId id="644" r:id="rId8"/>
    <p:sldId id="645" r:id="rId9"/>
    <p:sldId id="646" r:id="rId10"/>
    <p:sldId id="648" r:id="rId11"/>
    <p:sldId id="579" r:id="rId12"/>
    <p:sldId id="580" r:id="rId13"/>
    <p:sldId id="581" r:id="rId14"/>
    <p:sldId id="582" r:id="rId15"/>
    <p:sldId id="583" r:id="rId16"/>
    <p:sldId id="602" r:id="rId17"/>
    <p:sldId id="603" r:id="rId18"/>
    <p:sldId id="606" r:id="rId19"/>
    <p:sldId id="608" r:id="rId20"/>
    <p:sldId id="610" r:id="rId21"/>
    <p:sldId id="611" r:id="rId22"/>
    <p:sldId id="613" r:id="rId23"/>
    <p:sldId id="614" r:id="rId24"/>
    <p:sldId id="615" r:id="rId25"/>
    <p:sldId id="616" r:id="rId26"/>
    <p:sldId id="617" r:id="rId27"/>
    <p:sldId id="618" r:id="rId28"/>
    <p:sldId id="619" r:id="rId29"/>
    <p:sldId id="620" r:id="rId30"/>
    <p:sldId id="621" r:id="rId31"/>
    <p:sldId id="622" r:id="rId32"/>
    <p:sldId id="623" r:id="rId33"/>
    <p:sldId id="624" r:id="rId34"/>
    <p:sldId id="625" r:id="rId35"/>
    <p:sldId id="626" r:id="rId36"/>
    <p:sldId id="628" r:id="rId37"/>
    <p:sldId id="629" r:id="rId38"/>
    <p:sldId id="632" r:id="rId39"/>
    <p:sldId id="633" r:id="rId40"/>
    <p:sldId id="634" r:id="rId41"/>
    <p:sldId id="635" r:id="rId42"/>
    <p:sldId id="636" r:id="rId43"/>
    <p:sldId id="256" r:id="rId44"/>
    <p:sldId id="257" r:id="rId45"/>
    <p:sldId id="258" r:id="rId46"/>
    <p:sldId id="361" r:id="rId47"/>
    <p:sldId id="360" r:id="rId48"/>
    <p:sldId id="362" r:id="rId49"/>
    <p:sldId id="480" r:id="rId50"/>
    <p:sldId id="481" r:id="rId51"/>
    <p:sldId id="482" r:id="rId52"/>
    <p:sldId id="483" r:id="rId53"/>
    <p:sldId id="363" r:id="rId54"/>
    <p:sldId id="259" r:id="rId55"/>
    <p:sldId id="260" r:id="rId56"/>
    <p:sldId id="484" r:id="rId57"/>
    <p:sldId id="485" r:id="rId58"/>
    <p:sldId id="364" r:id="rId59"/>
    <p:sldId id="486" r:id="rId60"/>
    <p:sldId id="487" r:id="rId61"/>
    <p:sldId id="488" r:id="rId62"/>
    <p:sldId id="274" r:id="rId63"/>
    <p:sldId id="489" r:id="rId64"/>
    <p:sldId id="326" r:id="rId65"/>
    <p:sldId id="490" r:id="rId66"/>
    <p:sldId id="491" r:id="rId67"/>
    <p:sldId id="322" r:id="rId68"/>
    <p:sldId id="492" r:id="rId69"/>
    <p:sldId id="493" r:id="rId70"/>
    <p:sldId id="365" r:id="rId71"/>
    <p:sldId id="323" r:id="rId72"/>
    <p:sldId id="324" r:id="rId73"/>
    <p:sldId id="366" r:id="rId74"/>
    <p:sldId id="367" r:id="rId75"/>
    <p:sldId id="368" r:id="rId76"/>
    <p:sldId id="369" r:id="rId77"/>
    <p:sldId id="370" r:id="rId78"/>
    <p:sldId id="371" r:id="rId79"/>
    <p:sldId id="372" r:id="rId80"/>
    <p:sldId id="373" r:id="rId81"/>
    <p:sldId id="458" r:id="rId82"/>
    <p:sldId id="509" r:id="rId83"/>
    <p:sldId id="374" r:id="rId84"/>
    <p:sldId id="510" r:id="rId85"/>
    <p:sldId id="459" r:id="rId86"/>
    <p:sldId id="511" r:id="rId87"/>
    <p:sldId id="512" r:id="rId88"/>
    <p:sldId id="513" r:id="rId89"/>
    <p:sldId id="375" r:id="rId90"/>
    <p:sldId id="514" r:id="rId91"/>
    <p:sldId id="460" r:id="rId92"/>
    <p:sldId id="515" r:id="rId93"/>
    <p:sldId id="516" r:id="rId94"/>
    <p:sldId id="572" r:id="rId95"/>
    <p:sldId id="517" r:id="rId96"/>
    <p:sldId id="518" r:id="rId97"/>
    <p:sldId id="376" r:id="rId98"/>
    <p:sldId id="519" r:id="rId99"/>
    <p:sldId id="520" r:id="rId100"/>
    <p:sldId id="521" r:id="rId101"/>
    <p:sldId id="522" r:id="rId102"/>
    <p:sldId id="377" r:id="rId103"/>
    <p:sldId id="523" r:id="rId104"/>
    <p:sldId id="461" r:id="rId105"/>
    <p:sldId id="524" r:id="rId106"/>
    <p:sldId id="378" r:id="rId107"/>
    <p:sldId id="379" r:id="rId108"/>
    <p:sldId id="537" r:id="rId109"/>
    <p:sldId id="565" r:id="rId110"/>
    <p:sldId id="462" r:id="rId111"/>
    <p:sldId id="573" r:id="rId112"/>
    <p:sldId id="538" r:id="rId113"/>
    <p:sldId id="380" r:id="rId114"/>
    <p:sldId id="566" r:id="rId115"/>
    <p:sldId id="463" r:id="rId116"/>
    <p:sldId id="574" r:id="rId117"/>
    <p:sldId id="381" r:id="rId118"/>
    <p:sldId id="464" r:id="rId119"/>
    <p:sldId id="530" r:id="rId120"/>
    <p:sldId id="531" r:id="rId121"/>
    <p:sldId id="532" r:id="rId122"/>
    <p:sldId id="533" r:id="rId123"/>
    <p:sldId id="382" r:id="rId124"/>
    <p:sldId id="567" r:id="rId125"/>
    <p:sldId id="534" r:id="rId126"/>
    <p:sldId id="535" r:id="rId127"/>
    <p:sldId id="536" r:id="rId128"/>
    <p:sldId id="575" r:id="rId129"/>
    <p:sldId id="383" r:id="rId130"/>
    <p:sldId id="525" r:id="rId131"/>
    <p:sldId id="568" r:id="rId132"/>
    <p:sldId id="526" r:id="rId133"/>
    <p:sldId id="467" r:id="rId134"/>
    <p:sldId id="527" r:id="rId135"/>
    <p:sldId id="384" r:id="rId136"/>
    <p:sldId id="539" r:id="rId137"/>
    <p:sldId id="569" r:id="rId138"/>
    <p:sldId id="468" r:id="rId139"/>
    <p:sldId id="649" r:id="rId140"/>
    <p:sldId id="540" r:id="rId141"/>
    <p:sldId id="385" r:id="rId142"/>
    <p:sldId id="570" r:id="rId143"/>
    <p:sldId id="571" r:id="rId144"/>
    <p:sldId id="469" r:id="rId145"/>
    <p:sldId id="528" r:id="rId146"/>
    <p:sldId id="529" r:id="rId147"/>
    <p:sldId id="386" r:id="rId148"/>
    <p:sldId id="387" r:id="rId149"/>
    <p:sldId id="470" r:id="rId150"/>
    <p:sldId id="388" r:id="rId151"/>
    <p:sldId id="497" r:id="rId152"/>
    <p:sldId id="498" r:id="rId153"/>
    <p:sldId id="499" r:id="rId154"/>
    <p:sldId id="389" r:id="rId155"/>
    <p:sldId id="390" r:id="rId156"/>
    <p:sldId id="508" r:id="rId157"/>
    <p:sldId id="474" r:id="rId158"/>
    <p:sldId id="391" r:id="rId159"/>
    <p:sldId id="475" r:id="rId160"/>
    <p:sldId id="392" r:id="rId161"/>
    <p:sldId id="476" r:id="rId162"/>
    <p:sldId id="650" r:id="rId163"/>
    <p:sldId id="393" r:id="rId164"/>
    <p:sldId id="500" r:id="rId165"/>
    <p:sldId id="501" r:id="rId166"/>
    <p:sldId id="651" r:id="rId167"/>
    <p:sldId id="502" r:id="rId168"/>
    <p:sldId id="394" r:id="rId169"/>
    <p:sldId id="478" r:id="rId170"/>
    <p:sldId id="395" r:id="rId171"/>
    <p:sldId id="494" r:id="rId172"/>
    <p:sldId id="495" r:id="rId173"/>
    <p:sldId id="496" r:id="rId174"/>
    <p:sldId id="396" r:id="rId175"/>
    <p:sldId id="503" r:id="rId176"/>
    <p:sldId id="504" r:id="rId177"/>
    <p:sldId id="505" r:id="rId178"/>
    <p:sldId id="506" r:id="rId179"/>
    <p:sldId id="507" r:id="rId180"/>
    <p:sldId id="397" r:id="rId181"/>
    <p:sldId id="472" r:id="rId182"/>
    <p:sldId id="398" r:id="rId183"/>
    <p:sldId id="399" r:id="rId184"/>
    <p:sldId id="400" r:id="rId185"/>
    <p:sldId id="541" r:id="rId186"/>
    <p:sldId id="542" r:id="rId187"/>
    <p:sldId id="543" r:id="rId188"/>
    <p:sldId id="544" r:id="rId189"/>
    <p:sldId id="545" r:id="rId190"/>
    <p:sldId id="546" r:id="rId191"/>
    <p:sldId id="547" r:id="rId192"/>
    <p:sldId id="548" r:id="rId193"/>
    <p:sldId id="549" r:id="rId194"/>
    <p:sldId id="550" r:id="rId195"/>
    <p:sldId id="551" r:id="rId196"/>
    <p:sldId id="552" r:id="rId197"/>
    <p:sldId id="553" r:id="rId198"/>
    <p:sldId id="554" r:id="rId199"/>
    <p:sldId id="401" r:id="rId200"/>
    <p:sldId id="402" r:id="rId201"/>
    <p:sldId id="403" r:id="rId202"/>
    <p:sldId id="404" r:id="rId203"/>
    <p:sldId id="430" r:id="rId204"/>
    <p:sldId id="405" r:id="rId205"/>
    <p:sldId id="653" r:id="rId206"/>
    <p:sldId id="654" r:id="rId207"/>
    <p:sldId id="406" r:id="rId208"/>
    <p:sldId id="663" r:id="rId209"/>
    <p:sldId id="652" r:id="rId210"/>
    <p:sldId id="407" r:id="rId211"/>
    <p:sldId id="655" r:id="rId212"/>
    <p:sldId id="408" r:id="rId213"/>
    <p:sldId id="555" r:id="rId214"/>
    <p:sldId id="410" r:id="rId215"/>
    <p:sldId id="657" r:id="rId216"/>
    <p:sldId id="656" r:id="rId217"/>
    <p:sldId id="411" r:id="rId218"/>
    <p:sldId id="412" r:id="rId219"/>
    <p:sldId id="413" r:id="rId220"/>
    <p:sldId id="556" r:id="rId221"/>
    <p:sldId id="414" r:id="rId222"/>
    <p:sldId id="415" r:id="rId223"/>
    <p:sldId id="558" r:id="rId224"/>
    <p:sldId id="416" r:id="rId225"/>
    <p:sldId id="417" r:id="rId226"/>
    <p:sldId id="418" r:id="rId227"/>
    <p:sldId id="419" r:id="rId228"/>
    <p:sldId id="420" r:id="rId229"/>
    <p:sldId id="421" r:id="rId230"/>
    <p:sldId id="557" r:id="rId231"/>
    <p:sldId id="658" r:id="rId232"/>
    <p:sldId id="422" r:id="rId233"/>
    <p:sldId id="431" r:id="rId234"/>
    <p:sldId id="432" r:id="rId235"/>
    <p:sldId id="659" r:id="rId236"/>
    <p:sldId id="561" r:id="rId237"/>
    <p:sldId id="434" r:id="rId238"/>
    <p:sldId id="664" r:id="rId239"/>
    <p:sldId id="562" r:id="rId240"/>
    <p:sldId id="437" r:id="rId241"/>
    <p:sldId id="660" r:id="rId242"/>
    <p:sldId id="661" r:id="rId243"/>
    <p:sldId id="662" r:id="rId244"/>
    <p:sldId id="447" r:id="rId245"/>
    <p:sldId id="448" r:id="rId246"/>
    <p:sldId id="563" r:id="rId247"/>
    <p:sldId id="450" r:id="rId248"/>
    <p:sldId id="451" r:id="rId249"/>
    <p:sldId id="452" r:id="rId250"/>
    <p:sldId id="453" r:id="rId251"/>
    <p:sldId id="454" r:id="rId252"/>
    <p:sldId id="455" r:id="rId253"/>
    <p:sldId id="456" r:id="rId254"/>
    <p:sldId id="564" r:id="rId2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8351" autoAdjust="0"/>
  </p:normalViewPr>
  <p:slideViewPr>
    <p:cSldViewPr>
      <p:cViewPr varScale="1">
        <p:scale>
          <a:sx n="64" d="100"/>
          <a:sy n="64" d="100"/>
        </p:scale>
        <p:origin x="-690" y="-102"/>
      </p:cViewPr>
      <p:guideLst>
        <p:guide orient="horz" pos="2160"/>
        <p:guide pos="2880"/>
      </p:guideLst>
    </p:cSldViewPr>
  </p:slideViewPr>
  <p:outlineViewPr>
    <p:cViewPr>
      <p:scale>
        <a:sx n="33" d="100"/>
        <a:sy n="33" d="100"/>
      </p:scale>
      <p:origin x="0" y="7506"/>
    </p:cViewPr>
    <p:sldLst>
      <p:sld r:id="rId1" collapse="1"/>
      <p:sld r:id="rId2" collapse="1"/>
      <p:sld r:id="rId3" collapse="1"/>
    </p:sldLst>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slide" Target="slides/slide253.xml"/><Relationship Id="rId259" Type="http://schemas.openxmlformats.org/officeDocument/2006/relationships/theme" Target="theme/theme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notesMaster" Target="notesMasters/notesMaster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presProps" Target="presProps.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s>
</file>

<file path=ppt/_rels/viewProps.xml.rels><?xml version="1.0" encoding="UTF-8" standalone="yes"?>
<Relationships xmlns="http://schemas.openxmlformats.org/package/2006/relationships"><Relationship Id="rId3" Type="http://schemas.openxmlformats.org/officeDocument/2006/relationships/slide" Target="slides/slide147.xml"/><Relationship Id="rId2" Type="http://schemas.openxmlformats.org/officeDocument/2006/relationships/slide" Target="slides/slide106.xml"/><Relationship Id="rId1" Type="http://schemas.openxmlformats.org/officeDocument/2006/relationships/slide" Target="slides/slide79.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A22164-2D8E-45FD-B8C1-D2EADB0F444A}" type="datetimeFigureOut">
              <a:rPr lang="en-US" smtClean="0"/>
              <a:pPr/>
              <a:t>12/15/2018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9CB9D2-CE3C-4D7D-9EF8-E9F0D738E8B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5"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451588" name="Rectangle 1028"/>
          <p:cNvSpPr>
            <a:spLocks noGrp="1" noRot="1" noChangeAspect="1" noChangeArrowheads="1" noTextEdit="1"/>
          </p:cNvSpPr>
          <p:nvPr>
            <p:ph type="sldImg"/>
          </p:nvPr>
        </p:nvSpPr>
        <p:spPr>
          <a:ln/>
        </p:spPr>
      </p:sp>
      <p:sp>
        <p:nvSpPr>
          <p:cNvPr id="451589" name="Rectangle 1029"/>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5"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362500" name="Rectangle 4"/>
          <p:cNvSpPr>
            <a:spLocks noGrp="1" noRot="1" noChangeAspect="1" noChangeArrowheads="1" noTextEdit="1"/>
          </p:cNvSpPr>
          <p:nvPr>
            <p:ph type="sldImg"/>
          </p:nvPr>
        </p:nvSpPr>
        <p:spPr>
          <a:ln/>
        </p:spPr>
      </p:sp>
      <p:sp>
        <p:nvSpPr>
          <p:cNvPr id="362501" name="Rectangle 5"/>
          <p:cNvSpPr>
            <a:spLocks noGrp="1" noChangeArrowheads="1"/>
          </p:cNvSpPr>
          <p:nvPr>
            <p:ph type="body" idx="1"/>
          </p:nvPr>
        </p:nvSpPr>
        <p:spPr/>
        <p:txBody>
          <a:bodyPr/>
          <a:lstStyle/>
          <a:p>
            <a:endParaRPr lang="en-US" sz="10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5"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307204" name="Rectangle 4"/>
          <p:cNvSpPr>
            <a:spLocks noGrp="1" noRot="1" noChangeAspect="1" noChangeArrowheads="1" noTextEdit="1"/>
          </p:cNvSpPr>
          <p:nvPr>
            <p:ph type="sldImg"/>
          </p:nvPr>
        </p:nvSpPr>
        <p:spPr>
          <a:ln/>
        </p:spPr>
      </p:sp>
      <p:sp>
        <p:nvSpPr>
          <p:cNvPr id="307205" name="Rectangle 5"/>
          <p:cNvSpPr>
            <a:spLocks noGrp="1" noChangeArrowheads="1"/>
          </p:cNvSpPr>
          <p:nvPr>
            <p:ph type="body" idx="1"/>
          </p:nvPr>
        </p:nvSpPr>
        <p:spPr/>
        <p:txBody>
          <a:bodyPr/>
          <a:lstStyle/>
          <a:p>
            <a:endParaRPr lang="en-US" sz="10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6"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309252" name="Text Box 4"/>
          <p:cNvSpPr txBox="1">
            <a:spLocks noChangeArrowheads="1"/>
          </p:cNvSpPr>
          <p:nvPr/>
        </p:nvSpPr>
        <p:spPr bwMode="auto">
          <a:xfrm>
            <a:off x="304697" y="1287999"/>
            <a:ext cx="1676606" cy="3292999"/>
          </a:xfrm>
          <a:prstGeom prst="rect">
            <a:avLst/>
          </a:prstGeom>
          <a:noFill/>
          <a:ln w="9525">
            <a:noFill/>
            <a:miter lim="800000"/>
            <a:headEnd/>
            <a:tailEnd/>
          </a:ln>
          <a:effectLst/>
        </p:spPr>
        <p:txBody>
          <a:bodyPr lIns="106471" tIns="53236" rIns="106471" bIns="53236">
            <a:spAutoFit/>
          </a:bodyPr>
          <a:lstStyle/>
          <a:p>
            <a:pPr>
              <a:spcBef>
                <a:spcPct val="50000"/>
              </a:spcBef>
            </a:pPr>
            <a:r>
              <a:rPr lang="en-US" u="none"/>
              <a:t>Discuss what makes a good abstraction with the students: </a:t>
            </a:r>
          </a:p>
          <a:p>
            <a:pPr>
              <a:spcBef>
                <a:spcPct val="50000"/>
              </a:spcBef>
              <a:buFontTx/>
              <a:buChar char="•"/>
            </a:pPr>
            <a:r>
              <a:rPr lang="en-US" u="none"/>
              <a:t>Concise, </a:t>
            </a:r>
          </a:p>
          <a:p>
            <a:pPr>
              <a:spcBef>
                <a:spcPct val="50000"/>
              </a:spcBef>
              <a:buFontTx/>
              <a:buChar char="•"/>
            </a:pPr>
            <a:r>
              <a:rPr lang="en-US" u="none"/>
              <a:t>Represents a single coherent concept,</a:t>
            </a:r>
          </a:p>
          <a:p>
            <a:pPr>
              <a:spcBef>
                <a:spcPct val="50000"/>
              </a:spcBef>
              <a:buFontTx/>
              <a:buChar char="•"/>
            </a:pPr>
            <a:r>
              <a:rPr lang="en-US" u="none"/>
              <a:t>etc.</a:t>
            </a:r>
          </a:p>
        </p:txBody>
      </p:sp>
      <p:sp>
        <p:nvSpPr>
          <p:cNvPr id="309253" name="Rectangle 5"/>
          <p:cNvSpPr>
            <a:spLocks noGrp="1" noRot="1" noChangeAspect="1" noChangeArrowheads="1" noTextEdit="1"/>
          </p:cNvSpPr>
          <p:nvPr>
            <p:ph type="sldImg"/>
          </p:nvPr>
        </p:nvSpPr>
        <p:spPr>
          <a:ln/>
        </p:spPr>
      </p:sp>
      <p:sp>
        <p:nvSpPr>
          <p:cNvPr id="309254" name="Rectangle 6"/>
          <p:cNvSpPr>
            <a:spLocks noGrp="1" noChangeArrowheads="1"/>
          </p:cNvSpPr>
          <p:nvPr>
            <p:ph type="body" idx="1"/>
          </p:nvPr>
        </p:nvSpPr>
        <p:spPr/>
        <p:txBody>
          <a:bodyPr/>
          <a:lstStyle/>
          <a:p>
            <a:endParaRPr lang="en-US" sz="10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6"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311300" name="Text Box 4"/>
          <p:cNvSpPr txBox="1">
            <a:spLocks noChangeArrowheads="1"/>
          </p:cNvSpPr>
          <p:nvPr/>
        </p:nvSpPr>
        <p:spPr bwMode="auto">
          <a:xfrm>
            <a:off x="0" y="1212142"/>
            <a:ext cx="2286000" cy="6062988"/>
          </a:xfrm>
          <a:prstGeom prst="rect">
            <a:avLst/>
          </a:prstGeom>
          <a:noFill/>
          <a:ln w="9525">
            <a:noFill/>
            <a:miter lim="800000"/>
            <a:headEnd/>
            <a:tailEnd/>
          </a:ln>
          <a:effectLst/>
        </p:spPr>
        <p:txBody>
          <a:bodyPr lIns="106471" tIns="53236" rIns="106471" bIns="53236">
            <a:spAutoFit/>
          </a:bodyPr>
          <a:lstStyle/>
          <a:p>
            <a:pPr>
              <a:spcBef>
                <a:spcPct val="50000"/>
              </a:spcBef>
            </a:pPr>
            <a:r>
              <a:rPr lang="en-GB" u="none"/>
              <a:t>Encapsulation is putting the “databits” and operations that manipulate them in the same place.  Encapsulation DISALLOWS direct manipulation of things that have been encapsulated without utilising the supplied interface.</a:t>
            </a:r>
            <a:r>
              <a:rPr lang="en-US" u="none">
                <a:solidFill>
                  <a:srgbClr val="000000"/>
                </a:solidFill>
              </a:rPr>
              <a:t> </a:t>
            </a:r>
          </a:p>
          <a:p>
            <a:pPr>
              <a:spcBef>
                <a:spcPct val="50000"/>
              </a:spcBef>
            </a:pPr>
            <a:r>
              <a:rPr lang="en-US" u="none">
                <a:solidFill>
                  <a:srgbClr val="000000"/>
                </a:solidFill>
              </a:rPr>
              <a:t>Another example - the accelerator on a car.  You put your foot down and car goes faster - this works on most cars, and you don’t worry about the cables, electronics, engine, etc.</a:t>
            </a:r>
            <a:endParaRPr lang="en-US" u="none">
              <a:solidFill>
                <a:srgbClr val="000000"/>
              </a:solidFill>
              <a:latin typeface="Arial" charset="0"/>
            </a:endParaRPr>
          </a:p>
        </p:txBody>
      </p:sp>
      <p:sp>
        <p:nvSpPr>
          <p:cNvPr id="311301" name="Rectangle 5"/>
          <p:cNvSpPr>
            <a:spLocks noGrp="1" noRot="1" noChangeAspect="1" noChangeArrowheads="1" noTextEdit="1"/>
          </p:cNvSpPr>
          <p:nvPr>
            <p:ph type="sldImg"/>
          </p:nvPr>
        </p:nvSpPr>
        <p:spPr>
          <a:ln/>
        </p:spPr>
      </p:sp>
      <p:sp>
        <p:nvSpPr>
          <p:cNvPr id="311302" name="Rectangle 6"/>
          <p:cNvSpPr>
            <a:spLocks noGrp="1" noChangeArrowheads="1"/>
          </p:cNvSpPr>
          <p:nvPr>
            <p:ph type="body" idx="1"/>
          </p:nvPr>
        </p:nvSpPr>
        <p:spPr/>
        <p:txBody>
          <a:bodyPr/>
          <a:lstStyle/>
          <a:p>
            <a:endParaRPr lang="en-US" sz="10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6"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313348" name="Text Box 4"/>
          <p:cNvSpPr txBox="1">
            <a:spLocks noChangeArrowheads="1"/>
          </p:cNvSpPr>
          <p:nvPr/>
        </p:nvSpPr>
        <p:spPr bwMode="auto">
          <a:xfrm>
            <a:off x="380484" y="1212142"/>
            <a:ext cx="1905516" cy="2999557"/>
          </a:xfrm>
          <a:prstGeom prst="rect">
            <a:avLst/>
          </a:prstGeom>
          <a:noFill/>
          <a:ln w="12700">
            <a:noFill/>
            <a:miter lim="800000"/>
            <a:headEnd type="none" w="sm" len="sm"/>
            <a:tailEnd type="none" w="lg" len="lg"/>
          </a:ln>
          <a:effectLst/>
        </p:spPr>
        <p:txBody>
          <a:bodyPr lIns="90187" tIns="45094" rIns="90187" bIns="45094">
            <a:spAutoFit/>
          </a:bodyPr>
          <a:lstStyle/>
          <a:p>
            <a:r>
              <a:rPr lang="en-US" u="none"/>
              <a:t>Modularity supports separation of concerns.</a:t>
            </a:r>
          </a:p>
          <a:p>
            <a:pPr>
              <a:spcBef>
                <a:spcPct val="50000"/>
              </a:spcBef>
            </a:pPr>
            <a:r>
              <a:rPr lang="en-US" u="none"/>
              <a:t>Another example of modularity is a car, which is made up of a body, chassis, engine, wheels, etc.</a:t>
            </a:r>
            <a:endParaRPr lang="en-US" u="none">
              <a:latin typeface="Arial" charset="0"/>
            </a:endParaRPr>
          </a:p>
        </p:txBody>
      </p:sp>
      <p:sp>
        <p:nvSpPr>
          <p:cNvPr id="313349" name="Rectangle 5"/>
          <p:cNvSpPr>
            <a:spLocks noGrp="1" noRot="1" noChangeAspect="1" noChangeArrowheads="1" noTextEdit="1"/>
          </p:cNvSpPr>
          <p:nvPr>
            <p:ph type="sldImg"/>
          </p:nvPr>
        </p:nvSpPr>
        <p:spPr>
          <a:ln/>
        </p:spPr>
      </p:sp>
      <p:sp>
        <p:nvSpPr>
          <p:cNvPr id="313350" name="Rectangle 6"/>
          <p:cNvSpPr>
            <a:spLocks noGrp="1" noChangeArrowheads="1"/>
          </p:cNvSpPr>
          <p:nvPr>
            <p:ph type="body" idx="1"/>
          </p:nvPr>
        </p:nvSpPr>
        <p:spPr/>
        <p:txBody>
          <a:bodyPr/>
          <a:lstStyle/>
          <a:p>
            <a:endParaRPr lang="en-US" sz="10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6"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315396" name="Text Box 4"/>
          <p:cNvSpPr txBox="1">
            <a:spLocks noChangeArrowheads="1"/>
          </p:cNvSpPr>
          <p:nvPr/>
        </p:nvSpPr>
        <p:spPr bwMode="auto">
          <a:xfrm>
            <a:off x="304698" y="1212142"/>
            <a:ext cx="1828181" cy="8955034"/>
          </a:xfrm>
          <a:prstGeom prst="rect">
            <a:avLst/>
          </a:prstGeom>
          <a:noFill/>
          <a:ln w="12700">
            <a:noFill/>
            <a:miter lim="800000"/>
            <a:headEnd type="none" w="sm" len="sm"/>
            <a:tailEnd type="none" w="lg" len="lg"/>
          </a:ln>
          <a:effectLst/>
        </p:spPr>
        <p:txBody>
          <a:bodyPr lIns="90187" tIns="45094" rIns="90187" bIns="45094">
            <a:spAutoFit/>
          </a:bodyPr>
          <a:lstStyle/>
          <a:p>
            <a:pPr>
              <a:spcBef>
                <a:spcPct val="50000"/>
              </a:spcBef>
            </a:pPr>
            <a:r>
              <a:rPr lang="en-US" u="none"/>
              <a:t>Hierarchy is not an organizational chart.</a:t>
            </a:r>
          </a:p>
          <a:p>
            <a:pPr>
              <a:spcBef>
                <a:spcPct val="50000"/>
              </a:spcBef>
            </a:pPr>
            <a:r>
              <a:rPr lang="en-US" u="none"/>
              <a:t>Hierarchy is not a functional decomposition.</a:t>
            </a:r>
          </a:p>
          <a:p>
            <a:pPr>
              <a:spcBef>
                <a:spcPct val="50000"/>
              </a:spcBef>
            </a:pPr>
            <a:r>
              <a:rPr lang="en-US" u="none"/>
              <a:t>Hierarchy is a taxonomic organization.  The use of hierarchy makes it easy to recognize similarities and differences.</a:t>
            </a:r>
          </a:p>
          <a:p>
            <a:pPr>
              <a:spcBef>
                <a:spcPct val="50000"/>
              </a:spcBef>
            </a:pPr>
            <a:r>
              <a:rPr lang="en-US" u="none"/>
              <a:t>For example, in botany, plants are organized into families, chemistry uses a periodic table to organize the elements.</a:t>
            </a:r>
          </a:p>
          <a:p>
            <a:pPr>
              <a:spcBef>
                <a:spcPct val="50000"/>
              </a:spcBef>
            </a:pPr>
            <a:r>
              <a:rPr lang="en-US" u="none">
                <a:solidFill>
                  <a:srgbClr val="000000"/>
                </a:solidFill>
              </a:rPr>
              <a:t>Another example -- telephone number, then a 0800 (free call) number, premium rate number, etc</a:t>
            </a:r>
            <a:endParaRPr lang="en-US" u="none">
              <a:solidFill>
                <a:srgbClr val="000000"/>
              </a:solidFill>
              <a:latin typeface="Arial" charset="0"/>
            </a:endParaRPr>
          </a:p>
        </p:txBody>
      </p:sp>
      <p:sp>
        <p:nvSpPr>
          <p:cNvPr id="315397" name="Rectangle 5"/>
          <p:cNvSpPr>
            <a:spLocks noGrp="1" noRot="1" noChangeAspect="1" noChangeArrowheads="1" noTextEdit="1"/>
          </p:cNvSpPr>
          <p:nvPr>
            <p:ph type="sldImg"/>
          </p:nvPr>
        </p:nvSpPr>
        <p:spPr>
          <a:ln/>
        </p:spPr>
      </p:sp>
      <p:sp>
        <p:nvSpPr>
          <p:cNvPr id="315398" name="Rectangle 6"/>
          <p:cNvSpPr>
            <a:spLocks noGrp="1" noChangeArrowheads="1"/>
          </p:cNvSpPr>
          <p:nvPr>
            <p:ph type="body" idx="1"/>
          </p:nvPr>
        </p:nvSpPr>
        <p:spPr/>
        <p:txBody>
          <a:bodyPr/>
          <a:lstStyle/>
          <a:p>
            <a:endParaRPr lang="en-US" sz="10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6"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366596" name="Text Box 4"/>
          <p:cNvSpPr txBox="1">
            <a:spLocks noChangeArrowheads="1"/>
          </p:cNvSpPr>
          <p:nvPr/>
        </p:nvSpPr>
        <p:spPr bwMode="auto">
          <a:xfrm>
            <a:off x="304698" y="1212142"/>
            <a:ext cx="1981303" cy="6462044"/>
          </a:xfrm>
          <a:prstGeom prst="rect">
            <a:avLst/>
          </a:prstGeom>
          <a:noFill/>
          <a:ln w="12700">
            <a:noFill/>
            <a:miter lim="800000"/>
            <a:headEnd type="none" w="sm" len="sm"/>
            <a:tailEnd type="none" w="lg" len="lg"/>
          </a:ln>
          <a:effectLst/>
        </p:spPr>
        <p:txBody>
          <a:bodyPr lIns="90187" tIns="45094" rIns="90187" bIns="45094">
            <a:spAutoFit/>
          </a:bodyPr>
          <a:lstStyle/>
          <a:p>
            <a:pPr>
              <a:spcBef>
                <a:spcPct val="50000"/>
              </a:spcBef>
            </a:pPr>
            <a:r>
              <a:rPr lang="en-US" u="none"/>
              <a:t>Polymorphism will be addressed in more detail in the Class Design module.</a:t>
            </a:r>
          </a:p>
          <a:p>
            <a:pPr>
              <a:spcBef>
                <a:spcPct val="50000"/>
              </a:spcBef>
            </a:pPr>
            <a:r>
              <a:rPr lang="en-US" u="none"/>
              <a:t>Another example of polymorphism: There is a toddler sitting in front of some blocks and a teenager siting in front of a piano.  An adult walks into the room and says “play”.   The toddler plays with the blocks and the teenage plays the piano.</a:t>
            </a:r>
          </a:p>
          <a:p>
            <a:pPr>
              <a:spcBef>
                <a:spcPct val="50000"/>
              </a:spcBef>
            </a:pPr>
            <a:r>
              <a:rPr lang="en-US" u="none">
                <a:solidFill>
                  <a:srgbClr val="000000"/>
                </a:solidFill>
              </a:rPr>
              <a:t>Another example - car accelerator on different cars.</a:t>
            </a:r>
            <a:endParaRPr lang="en-US" u="none">
              <a:solidFill>
                <a:srgbClr val="000000"/>
              </a:solidFill>
              <a:latin typeface="Arial" charset="0"/>
            </a:endParaRPr>
          </a:p>
        </p:txBody>
      </p:sp>
      <p:sp>
        <p:nvSpPr>
          <p:cNvPr id="366597" name="Rectangle 5"/>
          <p:cNvSpPr>
            <a:spLocks noGrp="1" noRot="1" noChangeAspect="1" noChangeArrowheads="1" noTextEdit="1"/>
          </p:cNvSpPr>
          <p:nvPr>
            <p:ph type="sldImg"/>
          </p:nvPr>
        </p:nvSpPr>
        <p:spPr>
          <a:ln/>
        </p:spPr>
      </p:sp>
      <p:sp>
        <p:nvSpPr>
          <p:cNvPr id="366598" name="Rectangle 6"/>
          <p:cNvSpPr>
            <a:spLocks noGrp="1" noChangeArrowheads="1"/>
          </p:cNvSpPr>
          <p:nvPr>
            <p:ph type="body" idx="1"/>
          </p:nvPr>
        </p:nvSpPr>
        <p:spPr/>
        <p:txBody>
          <a:bodyPr/>
          <a:lstStyle/>
          <a:p>
            <a:endParaRPr lang="en-US" sz="10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7"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368644" name="Text Box 4"/>
          <p:cNvSpPr txBox="1">
            <a:spLocks noChangeArrowheads="1"/>
          </p:cNvSpPr>
          <p:nvPr/>
        </p:nvSpPr>
        <p:spPr bwMode="auto">
          <a:xfrm>
            <a:off x="1203321" y="3641165"/>
            <a:ext cx="184056" cy="365065"/>
          </a:xfrm>
          <a:prstGeom prst="rect">
            <a:avLst/>
          </a:prstGeom>
          <a:noFill/>
          <a:ln w="12700">
            <a:noFill/>
            <a:miter lim="800000"/>
            <a:headEnd type="none" w="sm" len="sm"/>
            <a:tailEnd/>
          </a:ln>
          <a:effectLst/>
        </p:spPr>
        <p:txBody>
          <a:bodyPr wrap="none" lIns="90187" tIns="45094" rIns="90187" bIns="45094" anchor="ctr">
            <a:spAutoFit/>
          </a:bodyPr>
          <a:lstStyle/>
          <a:p>
            <a:pPr algn="ctr">
              <a:spcBef>
                <a:spcPct val="50000"/>
              </a:spcBef>
            </a:pPr>
            <a:endParaRPr lang="en-US" dirty="0">
              <a:latin typeface="Arial" charset="0"/>
            </a:endParaRPr>
          </a:p>
        </p:txBody>
      </p:sp>
      <p:sp>
        <p:nvSpPr>
          <p:cNvPr id="368645" name="Text Box 5"/>
          <p:cNvSpPr txBox="1">
            <a:spLocks noChangeArrowheads="1"/>
          </p:cNvSpPr>
          <p:nvPr/>
        </p:nvSpPr>
        <p:spPr bwMode="auto">
          <a:xfrm>
            <a:off x="0" y="1287999"/>
            <a:ext cx="2286000" cy="2323503"/>
          </a:xfrm>
          <a:prstGeom prst="rect">
            <a:avLst/>
          </a:prstGeom>
          <a:noFill/>
          <a:ln w="9525">
            <a:noFill/>
            <a:miter lim="800000"/>
            <a:headEnd/>
            <a:tailEnd/>
          </a:ln>
          <a:effectLst/>
        </p:spPr>
        <p:txBody>
          <a:bodyPr lIns="106471" tIns="53236" rIns="106471" bIns="53236">
            <a:spAutoFit/>
          </a:bodyPr>
          <a:lstStyle/>
          <a:p>
            <a:pPr>
              <a:spcBef>
                <a:spcPct val="50000"/>
              </a:spcBef>
            </a:pPr>
            <a:r>
              <a:rPr lang="en-US" u="none"/>
              <a:t>Interfaces are not abstract classes, as abstract classes allow you to provide default behavior for some/all of their methods.  Interfaces provide no default behavior.</a:t>
            </a:r>
            <a:endParaRPr lang="en-US" u="none">
              <a:latin typeface="Arial" charset="0"/>
            </a:endParaRPr>
          </a:p>
        </p:txBody>
      </p:sp>
      <p:sp>
        <p:nvSpPr>
          <p:cNvPr id="368646" name="Rectangle 6"/>
          <p:cNvSpPr>
            <a:spLocks noGrp="1" noRot="1" noChangeAspect="1" noChangeArrowheads="1" noTextEdit="1"/>
          </p:cNvSpPr>
          <p:nvPr>
            <p:ph type="sldImg"/>
          </p:nvPr>
        </p:nvSpPr>
        <p:spPr>
          <a:ln/>
        </p:spPr>
      </p:sp>
      <p:sp>
        <p:nvSpPr>
          <p:cNvPr id="368647" name="Rectangle 7"/>
          <p:cNvSpPr>
            <a:spLocks noGrp="1" noChangeArrowheads="1"/>
          </p:cNvSpPr>
          <p:nvPr>
            <p:ph type="body" idx="1"/>
          </p:nvPr>
        </p:nvSpPr>
        <p:spPr/>
        <p:txBody>
          <a:bodyPr/>
          <a:lstStyle/>
          <a:p>
            <a:endParaRPr lang="en-US" sz="10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5"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374788" name="Rectangle 4"/>
          <p:cNvSpPr>
            <a:spLocks noGrp="1" noRot="1" noChangeAspect="1" noChangeArrowheads="1" noTextEdit="1"/>
          </p:cNvSpPr>
          <p:nvPr>
            <p:ph type="sldImg"/>
          </p:nvPr>
        </p:nvSpPr>
        <p:spPr>
          <a:ln/>
        </p:spPr>
      </p:sp>
      <p:sp>
        <p:nvSpPr>
          <p:cNvPr id="374789" name="Rectangle 5"/>
          <p:cNvSpPr>
            <a:spLocks noGrp="1" noChangeArrowheads="1"/>
          </p:cNvSpPr>
          <p:nvPr>
            <p:ph type="body" idx="1"/>
          </p:nvPr>
        </p:nvSpPr>
        <p:spPr/>
        <p:txBody>
          <a:bodyPr/>
          <a:lstStyle/>
          <a:p>
            <a:endParaRPr lang="en-US" sz="10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5"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385028" name="Rectangle 4"/>
          <p:cNvSpPr>
            <a:spLocks noGrp="1" noRot="1" noChangeAspect="1" noChangeArrowheads="1" noTextEdit="1"/>
          </p:cNvSpPr>
          <p:nvPr>
            <p:ph type="sldImg"/>
          </p:nvPr>
        </p:nvSpPr>
        <p:spPr>
          <a:ln/>
        </p:spPr>
      </p:sp>
      <p:sp>
        <p:nvSpPr>
          <p:cNvPr id="385029" name="Rectangle 5"/>
          <p:cNvSpPr>
            <a:spLocks noGrp="1" noChangeArrowheads="1"/>
          </p:cNvSpPr>
          <p:nvPr>
            <p:ph type="body" idx="1"/>
          </p:nvPr>
        </p:nvSpPr>
        <p:spPr/>
        <p:txBody>
          <a:bodyPr/>
          <a:lstStyle/>
          <a:p>
            <a:endParaRPr lang="en-US" sz="10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5"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305156" name="Rectangle 4"/>
          <p:cNvSpPr>
            <a:spLocks noGrp="1" noRot="1" noChangeAspect="1" noChangeArrowheads="1" noTextEdit="1"/>
          </p:cNvSpPr>
          <p:nvPr>
            <p:ph type="sldImg"/>
          </p:nvPr>
        </p:nvSpPr>
        <p:spPr>
          <a:ln/>
        </p:spPr>
      </p:sp>
      <p:sp>
        <p:nvSpPr>
          <p:cNvPr id="305157" name="Rectangle 5"/>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5"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391172" name="Rectangle 4"/>
          <p:cNvSpPr>
            <a:spLocks noGrp="1" noRot="1" noChangeAspect="1" noChangeArrowheads="1" noTextEdit="1"/>
          </p:cNvSpPr>
          <p:nvPr>
            <p:ph type="sldImg"/>
          </p:nvPr>
        </p:nvSpPr>
        <p:spPr>
          <a:ln/>
        </p:spPr>
      </p:sp>
      <p:sp>
        <p:nvSpPr>
          <p:cNvPr id="391173" name="Rectangle 5"/>
          <p:cNvSpPr>
            <a:spLocks noGrp="1" noChangeArrowheads="1"/>
          </p:cNvSpPr>
          <p:nvPr>
            <p:ph type="body" idx="1"/>
          </p:nvPr>
        </p:nvSpPr>
        <p:spPr/>
        <p:txBody>
          <a:bodyPr/>
          <a:lstStyle/>
          <a:p>
            <a:endParaRPr lang="en-US" sz="10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6"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393220" name="Text Box 4"/>
          <p:cNvSpPr txBox="1">
            <a:spLocks noChangeArrowheads="1"/>
          </p:cNvSpPr>
          <p:nvPr/>
        </p:nvSpPr>
        <p:spPr bwMode="auto">
          <a:xfrm>
            <a:off x="153122" y="1212141"/>
            <a:ext cx="2132878" cy="2046504"/>
          </a:xfrm>
          <a:prstGeom prst="rect">
            <a:avLst/>
          </a:prstGeom>
          <a:noFill/>
          <a:ln w="9525">
            <a:noFill/>
            <a:miter lim="800000"/>
            <a:headEnd/>
            <a:tailEnd/>
          </a:ln>
          <a:effectLst/>
        </p:spPr>
        <p:txBody>
          <a:bodyPr lIns="106471" tIns="53236" rIns="106471" bIns="53236">
            <a:spAutoFit/>
          </a:bodyPr>
          <a:lstStyle/>
          <a:p>
            <a:pPr>
              <a:spcBef>
                <a:spcPct val="50000"/>
              </a:spcBef>
            </a:pPr>
            <a:r>
              <a:rPr lang="en-US" u="none">
                <a:solidFill>
                  <a:srgbClr val="000000"/>
                </a:solidFill>
              </a:rPr>
              <a:t>There are many different definitions and uses for subsystems.  This is the definition we will focus on in this course.</a:t>
            </a:r>
            <a:endParaRPr lang="en-US" u="none">
              <a:solidFill>
                <a:srgbClr val="000000"/>
              </a:solidFill>
              <a:latin typeface="Arial" charset="0"/>
            </a:endParaRPr>
          </a:p>
        </p:txBody>
      </p:sp>
      <p:sp>
        <p:nvSpPr>
          <p:cNvPr id="393221" name="Rectangle 5"/>
          <p:cNvSpPr>
            <a:spLocks noGrp="1" noRot="1" noChangeAspect="1" noChangeArrowheads="1" noTextEdit="1"/>
          </p:cNvSpPr>
          <p:nvPr>
            <p:ph type="sldImg"/>
          </p:nvPr>
        </p:nvSpPr>
        <p:spPr>
          <a:ln/>
        </p:spPr>
      </p:sp>
      <p:sp>
        <p:nvSpPr>
          <p:cNvPr id="393222" name="Rectangle 6"/>
          <p:cNvSpPr>
            <a:spLocks noGrp="1" noChangeArrowheads="1"/>
          </p:cNvSpPr>
          <p:nvPr>
            <p:ph type="body" idx="1"/>
          </p:nvPr>
        </p:nvSpPr>
        <p:spPr/>
        <p:txBody>
          <a:bodyPr/>
          <a:lstStyle/>
          <a:p>
            <a:endParaRPr lang="en-US" sz="10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6"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397316" name="Rectangle 4"/>
          <p:cNvSpPr>
            <a:spLocks noGrp="1" noRot="1" noChangeAspect="1" noChangeArrowheads="1" noTextEdit="1"/>
          </p:cNvSpPr>
          <p:nvPr>
            <p:ph type="sldImg"/>
          </p:nvPr>
        </p:nvSpPr>
        <p:spPr>
          <a:ln/>
        </p:spPr>
      </p:sp>
      <p:sp>
        <p:nvSpPr>
          <p:cNvPr id="397317" name="Rectangle 5"/>
          <p:cNvSpPr>
            <a:spLocks noGrp="1" noChangeArrowheads="1"/>
          </p:cNvSpPr>
          <p:nvPr>
            <p:ph type="body" idx="1"/>
          </p:nvPr>
        </p:nvSpPr>
        <p:spPr/>
        <p:txBody>
          <a:bodyPr/>
          <a:lstStyle/>
          <a:p>
            <a:endParaRPr lang="en-US" sz="1000" dirty="0"/>
          </a:p>
        </p:txBody>
      </p:sp>
      <p:sp>
        <p:nvSpPr>
          <p:cNvPr id="397318" name="Text Box 6"/>
          <p:cNvSpPr txBox="1">
            <a:spLocks noChangeArrowheads="1"/>
          </p:cNvSpPr>
          <p:nvPr/>
        </p:nvSpPr>
        <p:spPr bwMode="auto">
          <a:xfrm>
            <a:off x="148482" y="1289579"/>
            <a:ext cx="2152985" cy="2046504"/>
          </a:xfrm>
          <a:prstGeom prst="rect">
            <a:avLst/>
          </a:prstGeom>
          <a:noFill/>
          <a:ln w="9525">
            <a:noFill/>
            <a:miter lim="800000"/>
            <a:headEnd/>
            <a:tailEnd/>
          </a:ln>
          <a:effectLst/>
        </p:spPr>
        <p:txBody>
          <a:bodyPr lIns="106471" tIns="53236" rIns="106471" bIns="53236">
            <a:spAutoFit/>
          </a:bodyPr>
          <a:lstStyle/>
          <a:p>
            <a:pPr>
              <a:spcBef>
                <a:spcPct val="50000"/>
              </a:spcBef>
            </a:pPr>
            <a:r>
              <a:rPr lang="en-US" u="none"/>
              <a:t>Don’t cover the details of the graphic on this slide.  The semantics of each of the relationships will be discussed later.</a:t>
            </a:r>
            <a:endParaRPr lang="en-US" u="none">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6"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399362" name="Text Box 2"/>
          <p:cNvSpPr txBox="1">
            <a:spLocks noChangeArrowheads="1"/>
          </p:cNvSpPr>
          <p:nvPr/>
        </p:nvSpPr>
        <p:spPr bwMode="auto">
          <a:xfrm>
            <a:off x="228910" y="1212142"/>
            <a:ext cx="1903969" cy="9509032"/>
          </a:xfrm>
          <a:prstGeom prst="rect">
            <a:avLst/>
          </a:prstGeom>
          <a:noFill/>
          <a:ln w="12700">
            <a:noFill/>
            <a:miter lim="800000"/>
            <a:headEnd type="none" w="sm" len="sm"/>
            <a:tailEnd type="none" w="lg" len="lg"/>
          </a:ln>
          <a:effectLst/>
        </p:spPr>
        <p:txBody>
          <a:bodyPr lIns="90187" tIns="45094" rIns="90187" bIns="45094">
            <a:spAutoFit/>
          </a:bodyPr>
          <a:lstStyle/>
          <a:p>
            <a:pPr>
              <a:spcBef>
                <a:spcPct val="50000"/>
              </a:spcBef>
            </a:pPr>
            <a:r>
              <a:rPr lang="en-US" u="none"/>
              <a:t>Associations connect instances of two or more classes together for some duration (as opposed to a dependency relationship, which represents a temporary association between two instances).</a:t>
            </a:r>
          </a:p>
          <a:p>
            <a:r>
              <a:rPr lang="en-US" u="none"/>
              <a:t>Dependency relationships will be discussed in the Class Design module.</a:t>
            </a:r>
          </a:p>
          <a:p>
            <a:endParaRPr lang="en-US" u="none"/>
          </a:p>
          <a:p>
            <a:r>
              <a:rPr lang="en-US" u="none"/>
              <a:t>Do not use relationship/role names if they add no value/information to the model. Remember, readability and understandability of the model are key -- only add information that adds value, not clutter to the diagrams.</a:t>
            </a:r>
            <a:endParaRPr lang="en-US" u="none">
              <a:latin typeface="Arial" charset="0"/>
            </a:endParaRPr>
          </a:p>
        </p:txBody>
      </p:sp>
      <p:sp>
        <p:nvSpPr>
          <p:cNvPr id="399365" name="Rectangle 5"/>
          <p:cNvSpPr>
            <a:spLocks noGrp="1" noRot="1" noChangeAspect="1" noChangeArrowheads="1" noTextEdit="1"/>
          </p:cNvSpPr>
          <p:nvPr>
            <p:ph type="sldImg"/>
          </p:nvPr>
        </p:nvSpPr>
        <p:spPr>
          <a:ln/>
        </p:spPr>
      </p:sp>
      <p:sp>
        <p:nvSpPr>
          <p:cNvPr id="399366" name="Rectangle 6"/>
          <p:cNvSpPr>
            <a:spLocks noGrp="1" noChangeArrowheads="1"/>
          </p:cNvSpPr>
          <p:nvPr>
            <p:ph type="body" idx="1"/>
          </p:nvPr>
        </p:nvSpPr>
        <p:spPr/>
        <p:txBody>
          <a:bodyPr/>
          <a:lstStyle/>
          <a:p>
            <a:endParaRPr lang="en-US" sz="10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6"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401410" name="Text Box 2"/>
          <p:cNvSpPr txBox="1">
            <a:spLocks noChangeArrowheads="1"/>
          </p:cNvSpPr>
          <p:nvPr/>
        </p:nvSpPr>
        <p:spPr bwMode="auto">
          <a:xfrm>
            <a:off x="153122" y="1212142"/>
            <a:ext cx="1903968" cy="7016041"/>
          </a:xfrm>
          <a:prstGeom prst="rect">
            <a:avLst/>
          </a:prstGeom>
          <a:noFill/>
          <a:ln w="12700">
            <a:noFill/>
            <a:miter lim="800000"/>
            <a:headEnd type="none" w="sm" len="sm"/>
            <a:tailEnd type="none" w="lg" len="lg"/>
          </a:ln>
          <a:effectLst/>
        </p:spPr>
        <p:txBody>
          <a:bodyPr lIns="90187" tIns="45094" rIns="90187" bIns="45094">
            <a:spAutoFit/>
          </a:bodyPr>
          <a:lstStyle/>
          <a:p>
            <a:pPr>
              <a:spcBef>
                <a:spcPct val="50000"/>
              </a:spcBef>
            </a:pPr>
            <a:r>
              <a:rPr lang="en-US" u="none"/>
              <a:t>There are many examples of whole-part relationships: a Library contains Books, within a company Departments are made-up of Employees, a Computer is composed of a number of Devices.  However, whether you model a relationship as an association or aggregation is really dependent on the domain being modeled.  This is discussed in more detail on a later slide.</a:t>
            </a:r>
            <a:endParaRPr lang="en-US" u="none">
              <a:latin typeface="Arial" charset="0"/>
            </a:endParaRPr>
          </a:p>
        </p:txBody>
      </p:sp>
      <p:sp>
        <p:nvSpPr>
          <p:cNvPr id="401413" name="Rectangle 5"/>
          <p:cNvSpPr>
            <a:spLocks noGrp="1" noRot="1" noChangeAspect="1" noChangeArrowheads="1" noTextEdit="1"/>
          </p:cNvSpPr>
          <p:nvPr>
            <p:ph type="sldImg"/>
          </p:nvPr>
        </p:nvSpPr>
        <p:spPr>
          <a:ln/>
        </p:spPr>
      </p:sp>
      <p:sp>
        <p:nvSpPr>
          <p:cNvPr id="401414" name="Rectangle 6"/>
          <p:cNvSpPr>
            <a:spLocks noGrp="1" noChangeArrowheads="1"/>
          </p:cNvSpPr>
          <p:nvPr>
            <p:ph type="body" idx="1"/>
          </p:nvPr>
        </p:nvSpPr>
        <p:spPr/>
        <p:txBody>
          <a:bodyPr/>
          <a:lstStyle/>
          <a:p>
            <a:endParaRPr lang="en-US" sz="10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6"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403460" name="Text Box 4"/>
          <p:cNvSpPr txBox="1">
            <a:spLocks noChangeArrowheads="1"/>
          </p:cNvSpPr>
          <p:nvPr/>
        </p:nvSpPr>
        <p:spPr bwMode="auto">
          <a:xfrm>
            <a:off x="153123" y="1212142"/>
            <a:ext cx="2057091" cy="14079514"/>
          </a:xfrm>
          <a:prstGeom prst="rect">
            <a:avLst/>
          </a:prstGeom>
          <a:noFill/>
          <a:ln w="12700">
            <a:noFill/>
            <a:miter lim="800000"/>
            <a:headEnd type="none" w="sm" len="sm"/>
            <a:tailEnd type="none" w="lg" len="lg"/>
          </a:ln>
          <a:effectLst/>
        </p:spPr>
        <p:txBody>
          <a:bodyPr lIns="90187" tIns="45094" rIns="90187" bIns="45094">
            <a:spAutoFit/>
          </a:bodyPr>
          <a:lstStyle/>
          <a:p>
            <a:pPr>
              <a:spcBef>
                <a:spcPct val="50000"/>
              </a:spcBef>
            </a:pPr>
            <a:r>
              <a:rPr lang="en-US" u="none"/>
              <a:t>Explain to the students that the diamond on this slide must be filled in with black so that the books would print right.  If it was filled in with white, it would not be filled in in the books.</a:t>
            </a:r>
          </a:p>
          <a:p>
            <a:pPr>
              <a:spcBef>
                <a:spcPct val="50000"/>
              </a:spcBef>
            </a:pPr>
            <a:r>
              <a:rPr lang="en-US" u="none"/>
              <a:t>Note: Compositional aggregation can be shown in by nesting one class within another; however, Rose does not directly support the drawing of a class within a class.</a:t>
            </a:r>
          </a:p>
          <a:p>
            <a:pPr>
              <a:spcBef>
                <a:spcPct val="50000"/>
              </a:spcBef>
            </a:pPr>
            <a:r>
              <a:rPr lang="en-US" u="none"/>
              <a:t>Composition is not equivalent to containment by value, as some languages do not support containment by value (e.g., Java).  By-value vs. by-reference is an implementation “thing”, whereas composition is a conceptual “thing” that can realized in the implementation using by-value, or by-reference (if the distinction is supported).</a:t>
            </a:r>
          </a:p>
          <a:p>
            <a:pPr>
              <a:spcBef>
                <a:spcPct val="50000"/>
              </a:spcBef>
            </a:pPr>
            <a:r>
              <a:rPr lang="en-US" u="none"/>
              <a:t>Note: In Rose, composition is modeled by specifying “by-value” for the containment property of a role of a relationship.  </a:t>
            </a:r>
            <a:endParaRPr lang="en-US" u="none">
              <a:latin typeface="Arial" charset="0"/>
            </a:endParaRPr>
          </a:p>
        </p:txBody>
      </p:sp>
      <p:sp>
        <p:nvSpPr>
          <p:cNvPr id="403461" name="Rectangle 5"/>
          <p:cNvSpPr>
            <a:spLocks noGrp="1" noRot="1" noChangeAspect="1" noChangeArrowheads="1" noTextEdit="1"/>
          </p:cNvSpPr>
          <p:nvPr>
            <p:ph type="sldImg"/>
          </p:nvPr>
        </p:nvSpPr>
        <p:spPr>
          <a:ln/>
        </p:spPr>
      </p:sp>
      <p:sp>
        <p:nvSpPr>
          <p:cNvPr id="403462" name="Rectangle 6"/>
          <p:cNvSpPr>
            <a:spLocks noGrp="1" noChangeArrowheads="1"/>
          </p:cNvSpPr>
          <p:nvPr>
            <p:ph type="body" idx="1"/>
          </p:nvPr>
        </p:nvSpPr>
        <p:spPr/>
        <p:txBody>
          <a:bodyPr/>
          <a:lstStyle/>
          <a:p>
            <a:endParaRPr lang="en-US" sz="10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5"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405508" name="Rectangle 4"/>
          <p:cNvSpPr>
            <a:spLocks noGrp="1" noRot="1" noChangeAspect="1" noChangeArrowheads="1" noTextEdit="1"/>
          </p:cNvSpPr>
          <p:nvPr>
            <p:ph type="sldImg"/>
          </p:nvPr>
        </p:nvSpPr>
        <p:spPr>
          <a:ln/>
        </p:spPr>
      </p:sp>
      <p:sp>
        <p:nvSpPr>
          <p:cNvPr id="405509" name="Rectangle 5"/>
          <p:cNvSpPr>
            <a:spLocks noGrp="1" noChangeArrowheads="1"/>
          </p:cNvSpPr>
          <p:nvPr>
            <p:ph type="body" idx="1"/>
          </p:nvPr>
        </p:nvSpPr>
        <p:spPr/>
        <p:txBody>
          <a:bodyPr/>
          <a:lstStyle/>
          <a:p>
            <a:endParaRPr lang="en-US" sz="10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6"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407556" name="Text Box 4"/>
          <p:cNvSpPr txBox="1">
            <a:spLocks noChangeArrowheads="1"/>
          </p:cNvSpPr>
          <p:nvPr/>
        </p:nvSpPr>
        <p:spPr bwMode="auto">
          <a:xfrm>
            <a:off x="380484" y="1287999"/>
            <a:ext cx="1905516" cy="14356512"/>
          </a:xfrm>
          <a:prstGeom prst="rect">
            <a:avLst/>
          </a:prstGeom>
          <a:noFill/>
          <a:ln w="12700">
            <a:noFill/>
            <a:miter lim="800000"/>
            <a:headEnd type="none" w="sm" len="sm"/>
            <a:tailEnd type="none" w="lg" len="lg"/>
          </a:ln>
          <a:effectLst/>
        </p:spPr>
        <p:txBody>
          <a:bodyPr lIns="90187" tIns="45094" rIns="90187" bIns="45094">
            <a:spAutoFit/>
          </a:bodyPr>
          <a:lstStyle/>
          <a:p>
            <a:pPr>
              <a:spcBef>
                <a:spcPct val="50000"/>
              </a:spcBef>
            </a:pPr>
            <a:r>
              <a:rPr lang="en-US" u="none"/>
              <a:t>Specification of multiplicity flushes out business rules and assumptions.  The lower bound is critical, as the lower bound is what determines whether or not the relationship is optional (e.g., a lower bound of 0 indicates that the relationship is optional).</a:t>
            </a:r>
          </a:p>
          <a:p>
            <a:pPr>
              <a:spcBef>
                <a:spcPct val="50000"/>
              </a:spcBef>
            </a:pPr>
            <a:r>
              <a:rPr lang="en-US" u="none"/>
              <a:t>Multiplicity is needed on both ends of a relationship, even if you can only navigate in one direction. Even though there is no need to navigate in that direction, the multiplicity still provides valuable business information.   Sometimes navigation decisions are made for performance reasons, which may change over time.  The multiplicity should reflect the requirements.</a:t>
            </a:r>
          </a:p>
          <a:p>
            <a:pPr>
              <a:spcBef>
                <a:spcPct val="50000"/>
              </a:spcBef>
            </a:pPr>
            <a:r>
              <a:rPr lang="en-US" u="none"/>
              <a:t>Navigation is discussed on later slides.</a:t>
            </a:r>
          </a:p>
          <a:p>
            <a:pPr>
              <a:spcBef>
                <a:spcPct val="50000"/>
              </a:spcBef>
            </a:pPr>
            <a:r>
              <a:rPr lang="en-US" u="none"/>
              <a:t>The use of ‘N’ instead of ‘*’ is Booch, not UML (e.g., the use of “0..N” and ‘N’ is not UML).</a:t>
            </a:r>
            <a:endParaRPr lang="en-US" u="none">
              <a:latin typeface="Arial" charset="0"/>
            </a:endParaRPr>
          </a:p>
        </p:txBody>
      </p:sp>
      <p:sp>
        <p:nvSpPr>
          <p:cNvPr id="407557" name="Rectangle 5"/>
          <p:cNvSpPr>
            <a:spLocks noGrp="1" noRot="1" noChangeAspect="1" noChangeArrowheads="1" noTextEdit="1"/>
          </p:cNvSpPr>
          <p:nvPr>
            <p:ph type="sldImg"/>
          </p:nvPr>
        </p:nvSpPr>
        <p:spPr>
          <a:ln/>
        </p:spPr>
      </p:sp>
      <p:sp>
        <p:nvSpPr>
          <p:cNvPr id="407558" name="Rectangle 6"/>
          <p:cNvSpPr>
            <a:spLocks noGrp="1" noChangeArrowheads="1"/>
          </p:cNvSpPr>
          <p:nvPr>
            <p:ph type="body" idx="1"/>
          </p:nvPr>
        </p:nvSpPr>
        <p:spPr/>
        <p:txBody>
          <a:bodyPr/>
          <a:lstStyle/>
          <a:p>
            <a:endParaRPr lang="en-US" sz="10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5"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409604" name="Rectangle 4"/>
          <p:cNvSpPr>
            <a:spLocks noGrp="1" noRot="1" noChangeAspect="1" noChangeArrowheads="1" noTextEdit="1"/>
          </p:cNvSpPr>
          <p:nvPr>
            <p:ph type="sldImg"/>
          </p:nvPr>
        </p:nvSpPr>
        <p:spPr>
          <a:ln/>
        </p:spPr>
      </p:sp>
      <p:sp>
        <p:nvSpPr>
          <p:cNvPr id="409605" name="Rectangle 5"/>
          <p:cNvSpPr>
            <a:spLocks noGrp="1" noChangeArrowheads="1"/>
          </p:cNvSpPr>
          <p:nvPr>
            <p:ph type="body" idx="1"/>
          </p:nvPr>
        </p:nvSpPr>
        <p:spPr/>
        <p:txBody>
          <a:bodyPr/>
          <a:lstStyle/>
          <a:p>
            <a:endParaRPr lang="en-US" sz="10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5"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411652" name="Rectangle 4"/>
          <p:cNvSpPr>
            <a:spLocks noGrp="1" noRot="1" noChangeAspect="1" noChangeArrowheads="1" noTextEdit="1"/>
          </p:cNvSpPr>
          <p:nvPr>
            <p:ph type="sldImg"/>
          </p:nvPr>
        </p:nvSpPr>
        <p:spPr>
          <a:ln/>
        </p:spPr>
      </p:sp>
      <p:sp>
        <p:nvSpPr>
          <p:cNvPr id="411653" name="Rectangle 5"/>
          <p:cNvSpPr>
            <a:spLocks noGrp="1" noChangeArrowheads="1"/>
          </p:cNvSpPr>
          <p:nvPr>
            <p:ph type="body" idx="1"/>
          </p:nvPr>
        </p:nvSpPr>
        <p:spPr/>
        <p:txBody>
          <a:bodyPr/>
          <a:lstStyle/>
          <a:p>
            <a:endParaRPr lang="en-US" sz="10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5"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319492" name="Rectangle 4"/>
          <p:cNvSpPr>
            <a:spLocks noGrp="1" noRot="1" noChangeAspect="1" noChangeArrowheads="1" noTextEdit="1"/>
          </p:cNvSpPr>
          <p:nvPr>
            <p:ph type="sldImg"/>
          </p:nvPr>
        </p:nvSpPr>
        <p:spPr>
          <a:ln/>
        </p:spPr>
      </p:sp>
      <p:sp>
        <p:nvSpPr>
          <p:cNvPr id="319493" name="Rectangle 5"/>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6"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413698" name="Text Box 2"/>
          <p:cNvSpPr txBox="1">
            <a:spLocks noChangeArrowheads="1"/>
          </p:cNvSpPr>
          <p:nvPr/>
        </p:nvSpPr>
        <p:spPr bwMode="auto">
          <a:xfrm>
            <a:off x="153123" y="1212142"/>
            <a:ext cx="2286000" cy="15880006"/>
          </a:xfrm>
          <a:prstGeom prst="rect">
            <a:avLst/>
          </a:prstGeom>
          <a:noFill/>
          <a:ln w="12700">
            <a:noFill/>
            <a:miter lim="800000"/>
            <a:headEnd type="none" w="sm" len="sm"/>
            <a:tailEnd type="none" w="lg" len="lg"/>
          </a:ln>
          <a:effectLst/>
        </p:spPr>
        <p:txBody>
          <a:bodyPr lIns="90187" tIns="45094" rIns="90187" bIns="45094">
            <a:spAutoFit/>
          </a:bodyPr>
          <a:lstStyle/>
          <a:p>
            <a:r>
              <a:rPr lang="en-US" u="none"/>
              <a:t>Generalization relationships are also permitted between packages.  However, since packages do not themselves have any semantics, generalization between packages is not very common (generalization amongst subsystems, however, is practical).</a:t>
            </a:r>
          </a:p>
          <a:p>
            <a:endParaRPr lang="en-US" u="none"/>
          </a:p>
          <a:p>
            <a:r>
              <a:rPr lang="en-US" u="none"/>
              <a:t>According to Grady Booch: “The terms “inheritance” and “generalization” are, practically speaking, interchangeable. The UML standardized on calling the relationship “generalization” so as not to confuse people with language-specific meanings of inheritance. To confuse matters further, some call this an “is-a” or a “kind of” relationship (especially those into conceptual modeling in the cognitive sciences). So, for most users, it’s fair to use either term. For power users - people who care about things like the UML metamodel and specifying formal semantics of the same, the relationship is called “generalization” and applying such a relationship between, for example, two classes, results in the subclass inheriting the structure and operations of the superclass (i.e. inheritance is the mechanism).</a:t>
            </a:r>
            <a:endParaRPr lang="en-US" u="none">
              <a:latin typeface="Arial" charset="0"/>
            </a:endParaRPr>
          </a:p>
        </p:txBody>
      </p:sp>
      <p:sp>
        <p:nvSpPr>
          <p:cNvPr id="413701" name="Rectangle 5"/>
          <p:cNvSpPr>
            <a:spLocks noGrp="1" noRot="1" noChangeAspect="1" noChangeArrowheads="1" noTextEdit="1"/>
          </p:cNvSpPr>
          <p:nvPr>
            <p:ph type="sldImg"/>
          </p:nvPr>
        </p:nvSpPr>
        <p:spPr>
          <a:ln/>
        </p:spPr>
      </p:sp>
      <p:sp>
        <p:nvSpPr>
          <p:cNvPr id="413702" name="Rectangle 6"/>
          <p:cNvSpPr>
            <a:spLocks noGrp="1" noChangeArrowheads="1"/>
          </p:cNvSpPr>
          <p:nvPr>
            <p:ph type="body" idx="1"/>
          </p:nvPr>
        </p:nvSpPr>
        <p:spPr/>
        <p:txBody>
          <a:bodyPr/>
          <a:lstStyle/>
          <a:p>
            <a:endParaRPr lang="en-US" sz="10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5"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415748" name="Rectangle 4"/>
          <p:cNvSpPr>
            <a:spLocks noGrp="1" noRot="1" noChangeAspect="1" noChangeArrowheads="1" noTextEdit="1"/>
          </p:cNvSpPr>
          <p:nvPr>
            <p:ph type="sldImg"/>
          </p:nvPr>
        </p:nvSpPr>
        <p:spPr>
          <a:ln/>
        </p:spPr>
      </p:sp>
      <p:sp>
        <p:nvSpPr>
          <p:cNvPr id="415749" name="Rectangle 5"/>
          <p:cNvSpPr>
            <a:spLocks noGrp="1" noChangeArrowheads="1"/>
          </p:cNvSpPr>
          <p:nvPr>
            <p:ph type="body" idx="1"/>
          </p:nvPr>
        </p:nvSpPr>
        <p:spPr/>
        <p:txBody>
          <a:bodyPr/>
          <a:lstStyle/>
          <a:p>
            <a:endParaRPr lang="en-US" sz="10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5"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417796" name="Rectangle 4"/>
          <p:cNvSpPr>
            <a:spLocks noGrp="1" noRot="1" noChangeAspect="1" noChangeArrowheads="1" noTextEdit="1"/>
          </p:cNvSpPr>
          <p:nvPr>
            <p:ph type="sldImg"/>
          </p:nvPr>
        </p:nvSpPr>
        <p:spPr>
          <a:ln/>
        </p:spPr>
      </p:sp>
      <p:sp>
        <p:nvSpPr>
          <p:cNvPr id="417797" name="Rectangle 5"/>
          <p:cNvSpPr>
            <a:spLocks noGrp="1" noChangeArrowheads="1"/>
          </p:cNvSpPr>
          <p:nvPr>
            <p:ph type="body" idx="1"/>
          </p:nvPr>
        </p:nvSpPr>
        <p:spPr/>
        <p:txBody>
          <a:bodyPr/>
          <a:lstStyle/>
          <a:p>
            <a:endParaRPr lang="en-US" sz="10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6"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419844" name="Text Box 4"/>
          <p:cNvSpPr txBox="1">
            <a:spLocks noChangeArrowheads="1"/>
          </p:cNvSpPr>
          <p:nvPr/>
        </p:nvSpPr>
        <p:spPr bwMode="auto">
          <a:xfrm>
            <a:off x="153122" y="1212142"/>
            <a:ext cx="2072558" cy="8678035"/>
          </a:xfrm>
          <a:prstGeom prst="rect">
            <a:avLst/>
          </a:prstGeom>
          <a:noFill/>
          <a:ln w="12700">
            <a:noFill/>
            <a:miter lim="800000"/>
            <a:headEnd type="none" w="sm" len="sm"/>
            <a:tailEnd type="none" w="lg" len="lg"/>
          </a:ln>
          <a:effectLst/>
        </p:spPr>
        <p:txBody>
          <a:bodyPr lIns="90187" tIns="45094" rIns="90187" bIns="45094">
            <a:spAutoFit/>
          </a:bodyPr>
          <a:lstStyle/>
          <a:p>
            <a:r>
              <a:rPr lang="en-US" u="none"/>
              <a:t>Emphasize that when a change is made to a super class all descendent classes inherit the change.</a:t>
            </a:r>
          </a:p>
          <a:p>
            <a:endParaRPr lang="en-US" u="none"/>
          </a:p>
          <a:p>
            <a:r>
              <a:rPr lang="en-US" u="none"/>
              <a:t>Some languages do not support generalization.  In these cases you will need to update the design model to reflect the characteristics of the implementation language.  In cases where the implementation language does not support generalization between classes you must “design generalization in”.  See the language specific appendices for more information.  See Class Design for more information.</a:t>
            </a:r>
            <a:endParaRPr lang="en-US" u="none">
              <a:latin typeface="Arial" charset="0"/>
            </a:endParaRPr>
          </a:p>
        </p:txBody>
      </p:sp>
      <p:sp>
        <p:nvSpPr>
          <p:cNvPr id="419845" name="Rectangle 5"/>
          <p:cNvSpPr>
            <a:spLocks noGrp="1" noRot="1" noChangeAspect="1" noChangeArrowheads="1" noTextEdit="1"/>
          </p:cNvSpPr>
          <p:nvPr>
            <p:ph type="sldImg"/>
          </p:nvPr>
        </p:nvSpPr>
        <p:spPr>
          <a:ln/>
        </p:spPr>
      </p:sp>
      <p:sp>
        <p:nvSpPr>
          <p:cNvPr id="419846" name="Rectangle 6"/>
          <p:cNvSpPr>
            <a:spLocks noGrp="1" noChangeArrowheads="1"/>
          </p:cNvSpPr>
          <p:nvPr>
            <p:ph type="body" idx="1"/>
          </p:nvPr>
        </p:nvSpPr>
        <p:spPr/>
        <p:txBody>
          <a:bodyPr/>
          <a:lstStyle/>
          <a:p>
            <a:endParaRPr lang="en-US" sz="10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6"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421890" name="Text Box 2"/>
          <p:cNvSpPr txBox="1">
            <a:spLocks noChangeArrowheads="1"/>
          </p:cNvSpPr>
          <p:nvPr/>
        </p:nvSpPr>
        <p:spPr bwMode="auto">
          <a:xfrm>
            <a:off x="228910" y="1363856"/>
            <a:ext cx="2057091" cy="10494971"/>
          </a:xfrm>
          <a:prstGeom prst="rect">
            <a:avLst/>
          </a:prstGeom>
          <a:noFill/>
          <a:ln w="9525">
            <a:noFill/>
            <a:miter lim="800000"/>
            <a:headEnd/>
            <a:tailEnd/>
          </a:ln>
          <a:effectLst/>
        </p:spPr>
        <p:txBody>
          <a:bodyPr lIns="106471" tIns="53236" rIns="106471" bIns="53236">
            <a:spAutoFit/>
          </a:bodyPr>
          <a:lstStyle/>
          <a:p>
            <a:r>
              <a:rPr lang="en-US" u="none"/>
              <a:t>Ask the class the following to test their understanding:</a:t>
            </a:r>
          </a:p>
          <a:p>
            <a:endParaRPr lang="en-US" u="none"/>
          </a:p>
          <a:p>
            <a:r>
              <a:rPr lang="en-US" u="none"/>
              <a:t>“Without looking at your notes:</a:t>
            </a:r>
          </a:p>
          <a:p>
            <a:pPr>
              <a:buFontTx/>
              <a:buChar char="•"/>
            </a:pPr>
            <a:r>
              <a:rPr lang="en-US" u="none"/>
              <a:t>How many operations does Car have?  </a:t>
            </a:r>
            <a:br>
              <a:rPr lang="en-US" u="none"/>
            </a:br>
            <a:r>
              <a:rPr lang="en-US" u="none"/>
              <a:t>Answer: 1</a:t>
            </a:r>
          </a:p>
          <a:p>
            <a:pPr>
              <a:buFontTx/>
              <a:buChar char="•"/>
            </a:pPr>
            <a:r>
              <a:rPr lang="en-US" u="none"/>
              <a:t>How may relationships?</a:t>
            </a:r>
            <a:br>
              <a:rPr lang="en-US" u="none"/>
            </a:br>
            <a:r>
              <a:rPr lang="en-US" u="none"/>
              <a:t>Answer: 1</a:t>
            </a:r>
          </a:p>
          <a:p>
            <a:pPr>
              <a:buFontTx/>
              <a:buChar char="•"/>
            </a:pPr>
            <a:r>
              <a:rPr lang="en-US" u="none"/>
              <a:t>How many operations does Truck have?  </a:t>
            </a:r>
            <a:br>
              <a:rPr lang="en-US" u="none"/>
            </a:br>
            <a:r>
              <a:rPr lang="en-US" u="none"/>
              <a:t>Answer: 2</a:t>
            </a:r>
          </a:p>
          <a:p>
            <a:pPr>
              <a:buFontTx/>
              <a:buChar char="•"/>
            </a:pPr>
            <a:r>
              <a:rPr lang="en-US" u="none"/>
              <a:t>How may relationships?</a:t>
            </a:r>
            <a:br>
              <a:rPr lang="en-US" u="none"/>
            </a:br>
            <a:r>
              <a:rPr lang="en-US" u="none"/>
              <a:t> Answer: 2”</a:t>
            </a:r>
          </a:p>
          <a:p>
            <a:endParaRPr lang="en-US" u="none"/>
          </a:p>
          <a:p>
            <a:pPr>
              <a:spcBef>
                <a:spcPct val="50000"/>
              </a:spcBef>
            </a:pPr>
            <a:r>
              <a:rPr lang="en-US" u="none"/>
              <a:t>Generalization provides a way to implement polymorphism in cases where polymorphism is implemented the same way for a set of classes.  The use of generalization to support polymorphism is discussed in more detail in the Class Design module </a:t>
            </a:r>
            <a:endParaRPr lang="en-US" u="none">
              <a:latin typeface="Arial" charset="0"/>
            </a:endParaRPr>
          </a:p>
        </p:txBody>
      </p:sp>
      <p:sp>
        <p:nvSpPr>
          <p:cNvPr id="421895" name="Rectangle 7"/>
          <p:cNvSpPr>
            <a:spLocks noGrp="1" noRot="1" noChangeAspect="1" noChangeArrowheads="1" noTextEdit="1"/>
          </p:cNvSpPr>
          <p:nvPr>
            <p:ph type="sldImg"/>
          </p:nvPr>
        </p:nvSpPr>
        <p:spPr>
          <a:ln/>
        </p:spPr>
      </p:sp>
      <p:sp>
        <p:nvSpPr>
          <p:cNvPr id="421896" name="Rectangle 8"/>
          <p:cNvSpPr>
            <a:spLocks noGrp="1" noChangeArrowheads="1"/>
          </p:cNvSpPr>
          <p:nvPr>
            <p:ph type="body" idx="1"/>
          </p:nvPr>
        </p:nvSpPr>
        <p:spPr/>
        <p:txBody>
          <a:bodyPr/>
          <a:lstStyle/>
          <a:p>
            <a:endParaRPr lang="en-US" sz="10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6"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423940" name="Text Box 4"/>
          <p:cNvSpPr txBox="1">
            <a:spLocks noChangeArrowheads="1"/>
          </p:cNvSpPr>
          <p:nvPr/>
        </p:nvSpPr>
        <p:spPr bwMode="auto">
          <a:xfrm>
            <a:off x="0" y="1212141"/>
            <a:ext cx="2439122" cy="2600502"/>
          </a:xfrm>
          <a:prstGeom prst="rect">
            <a:avLst/>
          </a:prstGeom>
          <a:noFill/>
          <a:ln w="9525">
            <a:noFill/>
            <a:miter lim="800000"/>
            <a:headEnd/>
            <a:tailEnd/>
          </a:ln>
          <a:effectLst/>
        </p:spPr>
        <p:txBody>
          <a:bodyPr lIns="106471" tIns="53236" rIns="106471" bIns="53236">
            <a:spAutoFit/>
          </a:bodyPr>
          <a:lstStyle/>
          <a:p>
            <a:pPr>
              <a:spcBef>
                <a:spcPct val="50000"/>
              </a:spcBef>
            </a:pPr>
            <a:r>
              <a:rPr lang="en-US" u="none"/>
              <a:t>We discussed subsystems earlier in this module. We will look at interfaces and the realization relationship in more detail in the Architectural Design module.</a:t>
            </a:r>
            <a:endParaRPr lang="en-US" u="none">
              <a:latin typeface="Arial" charset="0"/>
            </a:endParaRPr>
          </a:p>
        </p:txBody>
      </p:sp>
      <p:sp>
        <p:nvSpPr>
          <p:cNvPr id="423941" name="Rectangle 5"/>
          <p:cNvSpPr>
            <a:spLocks noGrp="1" noRot="1" noChangeAspect="1" noChangeArrowheads="1" noTextEdit="1"/>
          </p:cNvSpPr>
          <p:nvPr>
            <p:ph type="sldImg"/>
          </p:nvPr>
        </p:nvSpPr>
        <p:spPr>
          <a:ln/>
        </p:spPr>
      </p:sp>
      <p:sp>
        <p:nvSpPr>
          <p:cNvPr id="423942" name="Rectangle 6"/>
          <p:cNvSpPr>
            <a:spLocks noGrp="1" noChangeArrowheads="1"/>
          </p:cNvSpPr>
          <p:nvPr>
            <p:ph type="body" idx="1"/>
          </p:nvPr>
        </p:nvSpPr>
        <p:spPr/>
        <p:txBody>
          <a:bodyPr/>
          <a:lstStyle/>
          <a:p>
            <a:endParaRPr lang="en-US" sz="10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10"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428034" name="Rectangle 2"/>
          <p:cNvSpPr>
            <a:spLocks noChangeArrowheads="1"/>
          </p:cNvSpPr>
          <p:nvPr/>
        </p:nvSpPr>
        <p:spPr bwMode="auto">
          <a:xfrm>
            <a:off x="3886820" y="-1580"/>
            <a:ext cx="2972728" cy="461468"/>
          </a:xfrm>
          <a:prstGeom prst="rect">
            <a:avLst/>
          </a:prstGeom>
          <a:noFill/>
          <a:ln w="9525">
            <a:noFill/>
            <a:miter lim="800000"/>
            <a:headEnd/>
            <a:tailEnd/>
          </a:ln>
          <a:effectLst/>
        </p:spPr>
        <p:txBody>
          <a:bodyPr wrap="none" lIns="90187" tIns="45094" rIns="90187" bIns="45094" anchor="ctr"/>
          <a:lstStyle/>
          <a:p>
            <a:endParaRPr lang="en-IN"/>
          </a:p>
        </p:txBody>
      </p:sp>
      <p:sp>
        <p:nvSpPr>
          <p:cNvPr id="428035" name="Rectangle 3"/>
          <p:cNvSpPr>
            <a:spLocks noChangeArrowheads="1"/>
          </p:cNvSpPr>
          <p:nvPr/>
        </p:nvSpPr>
        <p:spPr bwMode="auto">
          <a:xfrm>
            <a:off x="3886820" y="8684114"/>
            <a:ext cx="2972728" cy="461467"/>
          </a:xfrm>
          <a:prstGeom prst="rect">
            <a:avLst/>
          </a:prstGeom>
          <a:noFill/>
          <a:ln w="9525">
            <a:noFill/>
            <a:miter lim="800000"/>
            <a:headEnd/>
            <a:tailEnd/>
          </a:ln>
          <a:effectLst/>
        </p:spPr>
        <p:txBody>
          <a:bodyPr wrap="none" lIns="90187" tIns="45094" rIns="90187" bIns="45094" anchor="ctr"/>
          <a:lstStyle/>
          <a:p>
            <a:endParaRPr lang="en-IN"/>
          </a:p>
        </p:txBody>
      </p:sp>
      <p:sp>
        <p:nvSpPr>
          <p:cNvPr id="428036" name="Rectangle 4"/>
          <p:cNvSpPr>
            <a:spLocks noChangeArrowheads="1"/>
          </p:cNvSpPr>
          <p:nvPr/>
        </p:nvSpPr>
        <p:spPr bwMode="auto">
          <a:xfrm>
            <a:off x="-1547" y="8684114"/>
            <a:ext cx="2972729" cy="461467"/>
          </a:xfrm>
          <a:prstGeom prst="rect">
            <a:avLst/>
          </a:prstGeom>
          <a:noFill/>
          <a:ln w="9525">
            <a:noFill/>
            <a:miter lim="800000"/>
            <a:headEnd/>
            <a:tailEnd/>
          </a:ln>
          <a:effectLst/>
        </p:spPr>
        <p:txBody>
          <a:bodyPr wrap="none" lIns="90187" tIns="45094" rIns="90187" bIns="45094" anchor="ctr"/>
          <a:lstStyle/>
          <a:p>
            <a:endParaRPr lang="en-IN"/>
          </a:p>
        </p:txBody>
      </p:sp>
      <p:sp>
        <p:nvSpPr>
          <p:cNvPr id="428037" name="Rectangle 5"/>
          <p:cNvSpPr>
            <a:spLocks noChangeArrowheads="1"/>
          </p:cNvSpPr>
          <p:nvPr/>
        </p:nvSpPr>
        <p:spPr bwMode="auto">
          <a:xfrm>
            <a:off x="-1547" y="-1580"/>
            <a:ext cx="2972729" cy="461468"/>
          </a:xfrm>
          <a:prstGeom prst="rect">
            <a:avLst/>
          </a:prstGeom>
          <a:noFill/>
          <a:ln w="9525">
            <a:noFill/>
            <a:miter lim="800000"/>
            <a:headEnd/>
            <a:tailEnd/>
          </a:ln>
          <a:effectLst/>
        </p:spPr>
        <p:txBody>
          <a:bodyPr wrap="none" lIns="90187" tIns="45094" rIns="90187" bIns="45094" anchor="ctr"/>
          <a:lstStyle/>
          <a:p>
            <a:endParaRPr lang="en-IN"/>
          </a:p>
        </p:txBody>
      </p:sp>
      <p:sp>
        <p:nvSpPr>
          <p:cNvPr id="428040" name="Text Box 8"/>
          <p:cNvSpPr txBox="1">
            <a:spLocks noChangeArrowheads="1"/>
          </p:cNvSpPr>
          <p:nvPr/>
        </p:nvSpPr>
        <p:spPr bwMode="auto">
          <a:xfrm>
            <a:off x="0" y="1287999"/>
            <a:ext cx="2439122" cy="6201488"/>
          </a:xfrm>
          <a:prstGeom prst="rect">
            <a:avLst/>
          </a:prstGeom>
          <a:noFill/>
          <a:ln w="9525">
            <a:noFill/>
            <a:miter lim="800000"/>
            <a:headEnd/>
            <a:tailEnd/>
          </a:ln>
          <a:effectLst/>
        </p:spPr>
        <p:txBody>
          <a:bodyPr lIns="106471" tIns="53236" rIns="106471" bIns="53236">
            <a:spAutoFit/>
          </a:bodyPr>
          <a:lstStyle/>
          <a:p>
            <a:pPr>
              <a:spcBef>
                <a:spcPct val="50000"/>
              </a:spcBef>
            </a:pPr>
            <a:r>
              <a:rPr lang="en-US" u="none"/>
              <a:t>Review the 4 basic principles of OO (abstraction, encapsulation, modularity, and hierarchy) and why they are good.  Ask the students to name the OO concepts (e.g., class, package, interface, etc.) that support those principles.</a:t>
            </a:r>
          </a:p>
          <a:p>
            <a:pPr>
              <a:spcBef>
                <a:spcPct val="50000"/>
              </a:spcBef>
            </a:pPr>
            <a:r>
              <a:rPr lang="en-US" u="none"/>
              <a:t>Emphasize that OO facilitates the following best practices:</a:t>
            </a:r>
          </a:p>
          <a:p>
            <a:pPr>
              <a:spcBef>
                <a:spcPct val="50000"/>
              </a:spcBef>
              <a:buFontTx/>
              <a:buChar char="•"/>
            </a:pPr>
            <a:r>
              <a:rPr lang="en-US" u="none"/>
              <a:t>Develop Iteratively</a:t>
            </a:r>
          </a:p>
          <a:p>
            <a:pPr>
              <a:spcBef>
                <a:spcPct val="50000"/>
              </a:spcBef>
              <a:buFontTx/>
              <a:buChar char="•"/>
            </a:pPr>
            <a:r>
              <a:rPr lang="en-US" u="none"/>
              <a:t>Model Visually</a:t>
            </a:r>
          </a:p>
          <a:p>
            <a:pPr>
              <a:spcBef>
                <a:spcPct val="50000"/>
              </a:spcBef>
              <a:buFontTx/>
              <a:buChar char="•"/>
            </a:pPr>
            <a:r>
              <a:rPr lang="en-US" u="none"/>
              <a:t>Use Component Architecture</a:t>
            </a:r>
            <a:endParaRPr lang="en-US" u="none">
              <a:latin typeface="Arial" charset="0"/>
            </a:endParaRPr>
          </a:p>
        </p:txBody>
      </p:sp>
      <p:sp>
        <p:nvSpPr>
          <p:cNvPr id="428041" name="Rectangle 9"/>
          <p:cNvSpPr>
            <a:spLocks noGrp="1" noRot="1" noChangeAspect="1" noChangeArrowheads="1" noTextEdit="1"/>
          </p:cNvSpPr>
          <p:nvPr>
            <p:ph type="sldImg"/>
          </p:nvPr>
        </p:nvSpPr>
        <p:spPr>
          <a:ln/>
        </p:spPr>
      </p:sp>
      <p:sp>
        <p:nvSpPr>
          <p:cNvPr id="428042" name="Rectangle 10"/>
          <p:cNvSpPr>
            <a:spLocks noGrp="1" noChangeArrowheads="1"/>
          </p:cNvSpPr>
          <p:nvPr>
            <p:ph type="body" idx="1"/>
          </p:nvPr>
        </p:nvSpPr>
        <p:spPr/>
        <p:txBody>
          <a:bodyPr/>
          <a:lstStyle/>
          <a:p>
            <a:endParaRPr lang="en-US" sz="10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6"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432132" name="Text Box 4"/>
          <p:cNvSpPr txBox="1">
            <a:spLocks noChangeArrowheads="1"/>
          </p:cNvSpPr>
          <p:nvPr/>
        </p:nvSpPr>
        <p:spPr bwMode="auto">
          <a:xfrm>
            <a:off x="1" y="1212142"/>
            <a:ext cx="2361788" cy="5647490"/>
          </a:xfrm>
          <a:prstGeom prst="rect">
            <a:avLst/>
          </a:prstGeom>
          <a:noFill/>
          <a:ln w="9525">
            <a:noFill/>
            <a:miter lim="800000"/>
            <a:headEnd/>
            <a:tailEnd/>
          </a:ln>
          <a:effectLst/>
        </p:spPr>
        <p:txBody>
          <a:bodyPr lIns="106471" tIns="53236" rIns="106471" bIns="53236">
            <a:spAutoFit/>
          </a:bodyPr>
          <a:lstStyle/>
          <a:p>
            <a:pPr>
              <a:spcBef>
                <a:spcPct val="50000"/>
              </a:spcBef>
            </a:pPr>
            <a:r>
              <a:rPr lang="en-US" u="none"/>
              <a:t>Use this slide to review the key concepts and UML notation described earlier in this module.  For example, ask the students the following:</a:t>
            </a:r>
          </a:p>
          <a:p>
            <a:pPr>
              <a:spcBef>
                <a:spcPct val="50000"/>
              </a:spcBef>
            </a:pPr>
            <a:r>
              <a:rPr lang="en-US" u="none"/>
              <a:t>What are the classes in this diagram?</a:t>
            </a:r>
          </a:p>
          <a:p>
            <a:pPr>
              <a:spcBef>
                <a:spcPct val="50000"/>
              </a:spcBef>
            </a:pPr>
            <a:r>
              <a:rPr lang="en-US" u="none"/>
              <a:t>What relationship exists between Salesperson and Sale?  </a:t>
            </a:r>
          </a:p>
          <a:p>
            <a:pPr>
              <a:spcBef>
                <a:spcPct val="50000"/>
              </a:spcBef>
            </a:pPr>
            <a:r>
              <a:rPr lang="en-US" u="none"/>
              <a:t>What relationship exists between Corporate and Customer?</a:t>
            </a:r>
          </a:p>
          <a:p>
            <a:pPr>
              <a:spcBef>
                <a:spcPct val="50000"/>
              </a:spcBef>
            </a:pPr>
            <a:r>
              <a:rPr lang="en-US" u="none"/>
              <a:t>How would you interpret the diagram?</a:t>
            </a:r>
            <a:endParaRPr lang="en-US" u="none">
              <a:latin typeface="Arial" charset="0"/>
            </a:endParaRPr>
          </a:p>
        </p:txBody>
      </p:sp>
      <p:sp>
        <p:nvSpPr>
          <p:cNvPr id="432133" name="Rectangle 5"/>
          <p:cNvSpPr>
            <a:spLocks noGrp="1" noRot="1" noChangeAspect="1" noChangeArrowheads="1" noTextEdit="1"/>
          </p:cNvSpPr>
          <p:nvPr>
            <p:ph type="sldImg"/>
          </p:nvPr>
        </p:nvSpPr>
        <p:spPr>
          <a:ln/>
        </p:spPr>
      </p:sp>
      <p:sp>
        <p:nvSpPr>
          <p:cNvPr id="432134" name="Rectangle 6"/>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5"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438276" name="Rectangle 4"/>
          <p:cNvSpPr>
            <a:spLocks noGrp="1" noRot="1" noChangeAspect="1" noChangeArrowheads="1" noTextEdit="1"/>
          </p:cNvSpPr>
          <p:nvPr>
            <p:ph type="sldImg"/>
          </p:nvPr>
        </p:nvSpPr>
        <p:spPr>
          <a:ln/>
        </p:spPr>
      </p:sp>
      <p:sp>
        <p:nvSpPr>
          <p:cNvPr id="438277" name="Rectangle 5"/>
          <p:cNvSpPr>
            <a:spLocks noGrp="1" noChangeArrowheads="1"/>
          </p:cNvSpPr>
          <p:nvPr>
            <p:ph type="body" idx="1"/>
          </p:nvPr>
        </p:nvSpPr>
        <p:spPr/>
        <p:txBody>
          <a:bodyPr/>
          <a:lstStyle/>
          <a:p>
            <a:endParaRPr lang="en-US" sz="10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6"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440322" name="Text Box 2"/>
          <p:cNvSpPr txBox="1">
            <a:spLocks noChangeArrowheads="1"/>
          </p:cNvSpPr>
          <p:nvPr/>
        </p:nvSpPr>
        <p:spPr bwMode="auto">
          <a:xfrm>
            <a:off x="380485" y="1136284"/>
            <a:ext cx="1829728" cy="5215549"/>
          </a:xfrm>
          <a:prstGeom prst="rect">
            <a:avLst/>
          </a:prstGeom>
          <a:noFill/>
          <a:ln w="12700">
            <a:noFill/>
            <a:miter lim="800000"/>
            <a:headEnd type="none" w="sm" len="sm"/>
            <a:tailEnd type="none" w="lg" len="lg"/>
          </a:ln>
          <a:effectLst/>
        </p:spPr>
        <p:txBody>
          <a:bodyPr lIns="90187" tIns="45094" rIns="90187" bIns="45094">
            <a:spAutoFit/>
          </a:bodyPr>
          <a:lstStyle/>
          <a:p>
            <a:pPr>
              <a:spcBef>
                <a:spcPct val="50000"/>
              </a:spcBef>
            </a:pPr>
            <a:r>
              <a:rPr lang="en-US" u="none"/>
              <a:t>The &lt;&lt;trace&gt;&gt; dependency represents tracing an analysis class to the design class it became.</a:t>
            </a:r>
          </a:p>
          <a:p>
            <a:pPr>
              <a:spcBef>
                <a:spcPct val="50000"/>
              </a:spcBef>
            </a:pPr>
            <a:r>
              <a:rPr lang="en-US" u="none"/>
              <a:t>The use of boundary classes will be discussed in the Use-Case Analysis module and the use of processors will be discussed in the Describe Distribution module.</a:t>
            </a:r>
            <a:endParaRPr lang="en-US" u="none">
              <a:latin typeface="Arial" charset="0"/>
            </a:endParaRPr>
          </a:p>
        </p:txBody>
      </p:sp>
      <p:sp>
        <p:nvSpPr>
          <p:cNvPr id="440325" name="Rectangle 5"/>
          <p:cNvSpPr>
            <a:spLocks noGrp="1" noRot="1" noChangeAspect="1" noChangeArrowheads="1" noTextEdit="1"/>
          </p:cNvSpPr>
          <p:nvPr>
            <p:ph type="sldImg"/>
          </p:nvPr>
        </p:nvSpPr>
        <p:spPr>
          <a:ln/>
        </p:spPr>
      </p:sp>
      <p:sp>
        <p:nvSpPr>
          <p:cNvPr id="440326" name="Rectangle 6"/>
          <p:cNvSpPr>
            <a:spLocks noGrp="1" noChangeArrowheads="1"/>
          </p:cNvSpPr>
          <p:nvPr>
            <p:ph type="body" idx="1"/>
          </p:nvPr>
        </p:nvSpPr>
        <p:spPr/>
        <p:txBody>
          <a:bodyPr/>
          <a:lstStyle/>
          <a:p>
            <a:endParaRPr lang="en-US" sz="10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5"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321540" name="Rectangle 4"/>
          <p:cNvSpPr>
            <a:spLocks noGrp="1" noRot="1" noChangeAspect="1" noChangeArrowheads="1" noTextEdit="1"/>
          </p:cNvSpPr>
          <p:nvPr>
            <p:ph type="sldImg"/>
          </p:nvPr>
        </p:nvSpPr>
        <p:spPr>
          <a:ln/>
        </p:spPr>
      </p:sp>
      <p:sp>
        <p:nvSpPr>
          <p:cNvPr id="321541" name="Rectangle 5"/>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5"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442372" name="Rectangle 4"/>
          <p:cNvSpPr>
            <a:spLocks noGrp="1" noRot="1" noChangeAspect="1" noChangeArrowheads="1" noTextEdit="1"/>
          </p:cNvSpPr>
          <p:nvPr>
            <p:ph type="sldImg"/>
          </p:nvPr>
        </p:nvSpPr>
        <p:spPr>
          <a:ln/>
        </p:spPr>
      </p:sp>
      <p:sp>
        <p:nvSpPr>
          <p:cNvPr id="442373" name="Rectangle 5"/>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5"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444420" name="Rectangle 4"/>
          <p:cNvSpPr>
            <a:spLocks noGrp="1" noRot="1" noChangeAspect="1" noChangeArrowheads="1" noTextEdit="1"/>
          </p:cNvSpPr>
          <p:nvPr>
            <p:ph type="sldImg"/>
          </p:nvPr>
        </p:nvSpPr>
        <p:spPr>
          <a:ln/>
        </p:spPr>
      </p:sp>
      <p:sp>
        <p:nvSpPr>
          <p:cNvPr id="444421" name="Rectangle 5"/>
          <p:cNvSpPr>
            <a:spLocks noGrp="1" noChangeArrowheads="1"/>
          </p:cNvSpPr>
          <p:nvPr>
            <p:ph type="body" idx="1"/>
          </p:nvPr>
        </p:nvSpPr>
        <p:spPr/>
        <p:txBody>
          <a:bodyPr/>
          <a:lstStyle/>
          <a:p>
            <a:endParaRPr lang="en-US" sz="1000"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6"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446468" name="Rectangle 4"/>
          <p:cNvSpPr>
            <a:spLocks noGrp="1" noRot="1" noChangeAspect="1" noChangeArrowheads="1" noTextEdit="1"/>
          </p:cNvSpPr>
          <p:nvPr>
            <p:ph type="sldImg"/>
          </p:nvPr>
        </p:nvSpPr>
        <p:spPr>
          <a:ln/>
        </p:spPr>
      </p:sp>
      <p:sp>
        <p:nvSpPr>
          <p:cNvPr id="446469" name="Rectangle 5"/>
          <p:cNvSpPr>
            <a:spLocks noGrp="1" noChangeArrowheads="1"/>
          </p:cNvSpPr>
          <p:nvPr>
            <p:ph type="body" idx="1"/>
          </p:nvPr>
        </p:nvSpPr>
        <p:spPr/>
        <p:txBody>
          <a:bodyPr/>
          <a:lstStyle/>
          <a:p>
            <a:endParaRPr lang="en-US" sz="1000" dirty="0"/>
          </a:p>
        </p:txBody>
      </p:sp>
      <p:sp>
        <p:nvSpPr>
          <p:cNvPr id="446470" name="Text Box 6"/>
          <p:cNvSpPr txBox="1">
            <a:spLocks noChangeArrowheads="1"/>
          </p:cNvSpPr>
          <p:nvPr/>
        </p:nvSpPr>
        <p:spPr bwMode="auto">
          <a:xfrm>
            <a:off x="222723" y="1213721"/>
            <a:ext cx="2004503" cy="3154500"/>
          </a:xfrm>
          <a:prstGeom prst="rect">
            <a:avLst/>
          </a:prstGeom>
          <a:noFill/>
          <a:ln w="9525">
            <a:noFill/>
            <a:miter lim="800000"/>
            <a:headEnd/>
            <a:tailEnd/>
          </a:ln>
          <a:effectLst/>
        </p:spPr>
        <p:txBody>
          <a:bodyPr lIns="106471" tIns="53236" rIns="106471" bIns="53236">
            <a:spAutoFit/>
          </a:bodyPr>
          <a:lstStyle/>
          <a:p>
            <a:pPr>
              <a:spcBef>
                <a:spcPct val="50000"/>
              </a:spcBef>
            </a:pPr>
            <a:r>
              <a:rPr lang="en-US" u="none"/>
              <a:t>In Rose, constraints between relationships are drawn using the dependency relationship and just typing in the constraint, including enclosing brackets.</a:t>
            </a:r>
            <a:endParaRPr lang="en-US" u="none">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9CB9D2-CE3C-4D7D-9EF8-E9F0D738E8B7}" type="slidenum">
              <a:rPr lang="en-US" smtClean="0"/>
              <a:pPr/>
              <a:t>62</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US" smtClean="0"/>
              <a:t>ATS Application Programming: Java Programming</a:t>
            </a:r>
          </a:p>
        </p:txBody>
      </p:sp>
      <p:sp>
        <p:nvSpPr>
          <p:cNvPr id="53251" name="Rectangle 3"/>
          <p:cNvSpPr>
            <a:spLocks noGrp="1" noChangeArrowheads="1"/>
          </p:cNvSpPr>
          <p:nvPr>
            <p:ph type="dt" sz="quarter" idx="1"/>
          </p:nvPr>
        </p:nvSpPr>
        <p:spPr>
          <a:noFill/>
        </p:spPr>
        <p:txBody>
          <a:bodyPr/>
          <a:lstStyle/>
          <a:p>
            <a:r>
              <a:rPr lang="en-US" smtClean="0"/>
              <a:t>7.2 Design Patterns</a:t>
            </a:r>
          </a:p>
        </p:txBody>
      </p:sp>
      <p:sp>
        <p:nvSpPr>
          <p:cNvPr id="53252"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53253" name="Rectangle 7"/>
          <p:cNvSpPr>
            <a:spLocks noGrp="1" noChangeArrowheads="1"/>
          </p:cNvSpPr>
          <p:nvPr>
            <p:ph type="sldNum" sz="quarter" idx="5"/>
          </p:nvPr>
        </p:nvSpPr>
        <p:spPr>
          <a:noFill/>
        </p:spPr>
        <p:txBody>
          <a:bodyPr/>
          <a:lstStyle/>
          <a:p>
            <a:fld id="{3C00D5A3-42C5-4111-94CD-8A19B73F3D68}" type="slidenum">
              <a:rPr lang="en-US" smtClean="0"/>
              <a:pPr/>
              <a:t>73</a:t>
            </a:fld>
            <a:endParaRPr lang="en-US" smtClean="0"/>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US" smtClean="0"/>
              <a:t>ATS Application Programming: Java Programming</a:t>
            </a:r>
          </a:p>
        </p:txBody>
      </p:sp>
      <p:sp>
        <p:nvSpPr>
          <p:cNvPr id="54275" name="Rectangle 3"/>
          <p:cNvSpPr>
            <a:spLocks noGrp="1" noChangeArrowheads="1"/>
          </p:cNvSpPr>
          <p:nvPr>
            <p:ph type="dt" sz="quarter" idx="1"/>
          </p:nvPr>
        </p:nvSpPr>
        <p:spPr>
          <a:noFill/>
        </p:spPr>
        <p:txBody>
          <a:bodyPr/>
          <a:lstStyle/>
          <a:p>
            <a:r>
              <a:rPr lang="en-US" smtClean="0"/>
              <a:t>7.2 Design Patterns</a:t>
            </a:r>
          </a:p>
        </p:txBody>
      </p:sp>
      <p:sp>
        <p:nvSpPr>
          <p:cNvPr id="54276"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54277" name="Rectangle 7"/>
          <p:cNvSpPr>
            <a:spLocks noGrp="1" noChangeArrowheads="1"/>
          </p:cNvSpPr>
          <p:nvPr>
            <p:ph type="sldNum" sz="quarter" idx="5"/>
          </p:nvPr>
        </p:nvSpPr>
        <p:spPr>
          <a:noFill/>
        </p:spPr>
        <p:txBody>
          <a:bodyPr/>
          <a:lstStyle/>
          <a:p>
            <a:fld id="{9FFF4D47-0A65-42AE-9BB5-7D16FDA37727}" type="slidenum">
              <a:rPr lang="en-US" smtClean="0"/>
              <a:pPr/>
              <a:t>74</a:t>
            </a:fld>
            <a:endParaRPr lang="en-US" smtClean="0"/>
          </a:p>
        </p:txBody>
      </p:sp>
      <p:sp>
        <p:nvSpPr>
          <p:cNvPr id="54278" name="Rectangle 2"/>
          <p:cNvSpPr>
            <a:spLocks noGrp="1" noRot="1" noChangeAspect="1" noChangeArrowheads="1" noTextEdit="1"/>
          </p:cNvSpPr>
          <p:nvPr>
            <p:ph type="sldImg"/>
          </p:nvPr>
        </p:nvSpPr>
        <p:spPr>
          <a:ln/>
        </p:spPr>
      </p:sp>
      <p:sp>
        <p:nvSpPr>
          <p:cNvPr id="54279" name="Rectangle 3"/>
          <p:cNvSpPr>
            <a:spLocks noGrp="1" noChangeArrowheads="1"/>
          </p:cNvSpPr>
          <p:nvPr>
            <p:ph type="body" idx="1"/>
          </p:nvPr>
        </p:nvSpPr>
        <p:spPr>
          <a:noFill/>
          <a:ln/>
        </p:spPr>
        <p:txBody>
          <a:bodyPr/>
          <a:lstStyle/>
          <a:p>
            <a:pPr marL="190500" indent="-190500" eaLnBrk="1" hangingPunct="1"/>
            <a:r>
              <a:rPr lang="en-US" sz="1200" smtClean="0"/>
              <a:t>Example of Architectural Patterns is MVC.</a:t>
            </a:r>
          </a:p>
          <a:p>
            <a:pPr marL="190500" indent="-190500" eaLnBrk="1" hangingPunct="1"/>
            <a:r>
              <a:rPr lang="en-US" sz="1200" smtClean="0"/>
              <a:t>Programming Patterns are also known as Idioms. Examples are Accessor Methods and Immutable Objects.</a:t>
            </a:r>
          </a:p>
          <a:p>
            <a:pPr marL="190500" indent="-190500" eaLnBrk="1" hangingPunct="1"/>
            <a:r>
              <a:rPr lang="en-US" sz="1200" smtClean="0"/>
              <a:t>The focus of this presentation is on Design Patterns.</a:t>
            </a:r>
          </a:p>
          <a:p>
            <a:pPr marL="190500" indent="-190500" eaLnBrk="1" hangingPunct="1"/>
            <a:endParaRPr lang="en-US" sz="120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US" smtClean="0"/>
              <a:t>ATS Application Programming: Java Programming</a:t>
            </a:r>
          </a:p>
        </p:txBody>
      </p:sp>
      <p:sp>
        <p:nvSpPr>
          <p:cNvPr id="55299" name="Rectangle 3"/>
          <p:cNvSpPr>
            <a:spLocks noGrp="1" noChangeArrowheads="1"/>
          </p:cNvSpPr>
          <p:nvPr>
            <p:ph type="dt" sz="quarter" idx="1"/>
          </p:nvPr>
        </p:nvSpPr>
        <p:spPr>
          <a:noFill/>
        </p:spPr>
        <p:txBody>
          <a:bodyPr/>
          <a:lstStyle/>
          <a:p>
            <a:r>
              <a:rPr lang="en-US" smtClean="0"/>
              <a:t>7.2 Design Patterns</a:t>
            </a:r>
          </a:p>
        </p:txBody>
      </p:sp>
      <p:sp>
        <p:nvSpPr>
          <p:cNvPr id="55300"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55301" name="Rectangle 7"/>
          <p:cNvSpPr>
            <a:spLocks noGrp="1" noChangeArrowheads="1"/>
          </p:cNvSpPr>
          <p:nvPr>
            <p:ph type="sldNum" sz="quarter" idx="5"/>
          </p:nvPr>
        </p:nvSpPr>
        <p:spPr>
          <a:noFill/>
        </p:spPr>
        <p:txBody>
          <a:bodyPr/>
          <a:lstStyle/>
          <a:p>
            <a:fld id="{BA8011D9-4BBA-46E3-8DB2-7DDB7D62B282}" type="slidenum">
              <a:rPr lang="en-US" smtClean="0"/>
              <a:pPr/>
              <a:t>75</a:t>
            </a:fld>
            <a:endParaRPr lang="en-US" smtClean="0"/>
          </a:p>
        </p:txBody>
      </p:sp>
      <p:sp>
        <p:nvSpPr>
          <p:cNvPr id="55302" name="Rectangle 2"/>
          <p:cNvSpPr>
            <a:spLocks noGrp="1" noRot="1" noChangeAspect="1" noChangeArrowheads="1" noTextEdit="1"/>
          </p:cNvSpPr>
          <p:nvPr>
            <p:ph type="sldImg"/>
          </p:nvPr>
        </p:nvSpPr>
        <p:spPr>
          <a:ln/>
        </p:spPr>
      </p:sp>
      <p:sp>
        <p:nvSpPr>
          <p:cNvPr id="55303" name="Rectangle 3"/>
          <p:cNvSpPr>
            <a:spLocks noGrp="1" noChangeArrowheads="1"/>
          </p:cNvSpPr>
          <p:nvPr>
            <p:ph type="body" idx="1"/>
          </p:nvPr>
        </p:nvSpPr>
        <p:spPr>
          <a:noFill/>
          <a:ln/>
        </p:spPr>
        <p:txBody>
          <a:bodyPr/>
          <a:lstStyle/>
          <a:p>
            <a:pPr eaLnBrk="1" hangingPunct="1"/>
            <a:r>
              <a:rPr lang="en-US" sz="1200" smtClean="0"/>
              <a:t>Creational Patterns deal with initializing and configuring classes and objects.</a:t>
            </a:r>
          </a:p>
          <a:p>
            <a:pPr eaLnBrk="1" hangingPunct="1"/>
            <a:r>
              <a:rPr lang="en-US" sz="1200" smtClean="0"/>
              <a:t>Structural Patterns deal with decoupling interface and implementation of classes and objects.</a:t>
            </a:r>
          </a:p>
          <a:p>
            <a:pPr eaLnBrk="1" hangingPunct="1"/>
            <a:r>
              <a:rPr lang="en-US" sz="1200" smtClean="0"/>
              <a:t>Behavioral Patterns deal with dynamic interactions among classes and objects.</a:t>
            </a:r>
          </a:p>
          <a:p>
            <a:pPr eaLnBrk="1" hangingPunct="1"/>
            <a:endParaRPr lang="en-US" sz="1200" smtClean="0"/>
          </a:p>
          <a:p>
            <a:pPr eaLnBrk="1" hangingPunct="1"/>
            <a:r>
              <a:rPr lang="en-US" sz="1200" smtClean="0"/>
              <a:t>There are other design patterns in existence but these are the most common</a:t>
            </a:r>
          </a:p>
          <a:p>
            <a:pPr eaLnBrk="1" hangingPunct="1"/>
            <a:endParaRPr lang="en-US" sz="120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p>
            <a:r>
              <a:rPr lang="en-US" smtClean="0"/>
              <a:t>ATS Application Programming: Java Programming</a:t>
            </a:r>
          </a:p>
        </p:txBody>
      </p:sp>
      <p:sp>
        <p:nvSpPr>
          <p:cNvPr id="56323" name="Rectangle 3"/>
          <p:cNvSpPr>
            <a:spLocks noGrp="1" noChangeArrowheads="1"/>
          </p:cNvSpPr>
          <p:nvPr>
            <p:ph type="dt" sz="quarter" idx="1"/>
          </p:nvPr>
        </p:nvSpPr>
        <p:spPr>
          <a:noFill/>
        </p:spPr>
        <p:txBody>
          <a:bodyPr/>
          <a:lstStyle/>
          <a:p>
            <a:r>
              <a:rPr lang="en-US" smtClean="0"/>
              <a:t>7.2 Design Patterns</a:t>
            </a:r>
          </a:p>
        </p:txBody>
      </p:sp>
      <p:sp>
        <p:nvSpPr>
          <p:cNvPr id="56324"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56325" name="Rectangle 7"/>
          <p:cNvSpPr>
            <a:spLocks noGrp="1" noChangeArrowheads="1"/>
          </p:cNvSpPr>
          <p:nvPr>
            <p:ph type="sldNum" sz="quarter" idx="5"/>
          </p:nvPr>
        </p:nvSpPr>
        <p:spPr>
          <a:noFill/>
        </p:spPr>
        <p:txBody>
          <a:bodyPr/>
          <a:lstStyle/>
          <a:p>
            <a:fld id="{345E29EA-479B-4AE0-951E-60D989EC7D00}" type="slidenum">
              <a:rPr lang="en-US" smtClean="0"/>
              <a:pPr/>
              <a:t>79</a:t>
            </a:fld>
            <a:endParaRPr lang="en-US" smtClean="0"/>
          </a:p>
        </p:txBody>
      </p:sp>
      <p:sp>
        <p:nvSpPr>
          <p:cNvPr id="56326" name="Rectangle 7"/>
          <p:cNvSpPr>
            <a:spLocks noGrp="1" noRot="1" noChangeAspect="1" noChangeArrowheads="1" noTextEdit="1"/>
          </p:cNvSpPr>
          <p:nvPr>
            <p:ph type="sldImg"/>
          </p:nvPr>
        </p:nvSpPr>
        <p:spPr>
          <a:ln/>
        </p:spPr>
      </p:sp>
      <p:sp>
        <p:nvSpPr>
          <p:cNvPr id="56327" name="Rectangle 8"/>
          <p:cNvSpPr>
            <a:spLocks noGrp="1" noChangeArrowheads="1"/>
          </p:cNvSpPr>
          <p:nvPr>
            <p:ph type="body" idx="1"/>
          </p:nvPr>
        </p:nvSpPr>
        <p:spPr>
          <a:noFill/>
          <a:ln/>
        </p:spPr>
        <p:txBody>
          <a:bodyPr/>
          <a:lstStyle/>
          <a:p>
            <a:pPr eaLnBrk="1" hangingPunct="1"/>
            <a:r>
              <a:rPr lang="en-US" smtClean="0"/>
              <a:t> </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US" smtClean="0"/>
              <a:t>ATS Application Programming: Java Programming</a:t>
            </a:r>
          </a:p>
        </p:txBody>
      </p:sp>
      <p:sp>
        <p:nvSpPr>
          <p:cNvPr id="57347" name="Rectangle 3"/>
          <p:cNvSpPr>
            <a:spLocks noGrp="1" noChangeArrowheads="1"/>
          </p:cNvSpPr>
          <p:nvPr>
            <p:ph type="dt" sz="quarter" idx="1"/>
          </p:nvPr>
        </p:nvSpPr>
        <p:spPr>
          <a:noFill/>
        </p:spPr>
        <p:txBody>
          <a:bodyPr/>
          <a:lstStyle/>
          <a:p>
            <a:r>
              <a:rPr lang="en-US" smtClean="0"/>
              <a:t>7.2 Design Patterns</a:t>
            </a:r>
          </a:p>
        </p:txBody>
      </p:sp>
      <p:sp>
        <p:nvSpPr>
          <p:cNvPr id="57348"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57349" name="Rectangle 7"/>
          <p:cNvSpPr>
            <a:spLocks noGrp="1" noChangeArrowheads="1"/>
          </p:cNvSpPr>
          <p:nvPr>
            <p:ph type="sldNum" sz="quarter" idx="5"/>
          </p:nvPr>
        </p:nvSpPr>
        <p:spPr>
          <a:noFill/>
        </p:spPr>
        <p:txBody>
          <a:bodyPr/>
          <a:lstStyle/>
          <a:p>
            <a:fld id="{28577317-B6E7-4CFB-85E8-BAA9A01D460E}" type="slidenum">
              <a:rPr lang="en-US" smtClean="0"/>
              <a:pPr/>
              <a:t>80</a:t>
            </a:fld>
            <a:endParaRPr lang="en-US" smtClean="0"/>
          </a:p>
        </p:txBody>
      </p:sp>
      <p:sp>
        <p:nvSpPr>
          <p:cNvPr id="57350" name="Rectangle 2"/>
          <p:cNvSpPr>
            <a:spLocks noGrp="1" noRot="1" noChangeAspect="1" noChangeArrowheads="1" noTextEdit="1"/>
          </p:cNvSpPr>
          <p:nvPr>
            <p:ph type="sldImg"/>
          </p:nvPr>
        </p:nvSpPr>
        <p:spPr>
          <a:ln/>
        </p:spPr>
      </p:sp>
      <p:sp>
        <p:nvSpPr>
          <p:cNvPr id="57351" name="Rectangle 3"/>
          <p:cNvSpPr>
            <a:spLocks noGrp="1" noChangeArrowheads="1"/>
          </p:cNvSpPr>
          <p:nvPr>
            <p:ph type="body" idx="1"/>
          </p:nvPr>
        </p:nvSpPr>
        <p:spPr>
          <a:noFill/>
          <a:ln/>
        </p:spPr>
        <p:txBody>
          <a:bodyPr/>
          <a:lstStyle/>
          <a:p>
            <a:pPr eaLnBrk="1" hangingPunct="1"/>
            <a:r>
              <a:rPr lang="en-US" sz="1200" smtClean="0"/>
              <a:t>Frequency of use: Medium high (4 of 5)</a:t>
            </a:r>
          </a:p>
          <a:p>
            <a:pPr eaLnBrk="1" hangingPunct="1"/>
            <a:r>
              <a:rPr lang="en-US" sz="1200" smtClean="0"/>
              <a:t>Sample Application: </a:t>
            </a:r>
          </a:p>
          <a:p>
            <a:pPr eaLnBrk="1" hangingPunct="1"/>
            <a:r>
              <a:rPr lang="en-US" sz="1200" smtClean="0"/>
              <a:t>Creating different documents (e.g., Report, Resume, etc…) from a base Document class. </a:t>
            </a:r>
          </a:p>
          <a:p>
            <a:pPr eaLnBrk="1" hangingPunct="1"/>
            <a:endParaRPr lang="en-US" sz="1200" smtClean="0"/>
          </a:p>
          <a:p>
            <a:pPr eaLnBrk="1" hangingPunct="1"/>
            <a:endParaRPr lang="en-US" sz="120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p>
            <a:r>
              <a:rPr lang="en-US" smtClean="0"/>
              <a:t>ATS Application Programming: Java Programming</a:t>
            </a:r>
          </a:p>
        </p:txBody>
      </p:sp>
      <p:sp>
        <p:nvSpPr>
          <p:cNvPr id="58371" name="Rectangle 3"/>
          <p:cNvSpPr>
            <a:spLocks noGrp="1" noChangeArrowheads="1"/>
          </p:cNvSpPr>
          <p:nvPr>
            <p:ph type="dt" sz="quarter" idx="1"/>
          </p:nvPr>
        </p:nvSpPr>
        <p:spPr>
          <a:noFill/>
        </p:spPr>
        <p:txBody>
          <a:bodyPr/>
          <a:lstStyle/>
          <a:p>
            <a:r>
              <a:rPr lang="en-US" smtClean="0"/>
              <a:t>7.2 Design Patterns</a:t>
            </a:r>
          </a:p>
        </p:txBody>
      </p:sp>
      <p:sp>
        <p:nvSpPr>
          <p:cNvPr id="58372"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58373" name="Rectangle 7"/>
          <p:cNvSpPr>
            <a:spLocks noGrp="1" noChangeArrowheads="1"/>
          </p:cNvSpPr>
          <p:nvPr>
            <p:ph type="sldNum" sz="quarter" idx="5"/>
          </p:nvPr>
        </p:nvSpPr>
        <p:spPr>
          <a:noFill/>
        </p:spPr>
        <p:txBody>
          <a:bodyPr/>
          <a:lstStyle/>
          <a:p>
            <a:fld id="{11BCE5D8-BEB8-471A-ABE4-A1AB5FC47F5C}" type="slidenum">
              <a:rPr lang="en-US" smtClean="0"/>
              <a:pPr/>
              <a:t>83</a:t>
            </a:fld>
            <a:endParaRPr lang="en-US" smtClean="0"/>
          </a:p>
        </p:txBody>
      </p:sp>
      <p:sp>
        <p:nvSpPr>
          <p:cNvPr id="58374" name="Rectangle 2"/>
          <p:cNvSpPr>
            <a:spLocks noGrp="1" noRot="1" noChangeAspect="1" noChangeArrowheads="1" noTextEdit="1"/>
          </p:cNvSpPr>
          <p:nvPr>
            <p:ph type="sldImg"/>
          </p:nvPr>
        </p:nvSpPr>
        <p:spPr>
          <a:ln/>
        </p:spPr>
      </p:sp>
      <p:sp>
        <p:nvSpPr>
          <p:cNvPr id="58375" name="Rectangle 3"/>
          <p:cNvSpPr>
            <a:spLocks noGrp="1" noChangeArrowheads="1"/>
          </p:cNvSpPr>
          <p:nvPr>
            <p:ph type="body" idx="1"/>
          </p:nvPr>
        </p:nvSpPr>
        <p:spPr>
          <a:noFill/>
          <a:ln/>
        </p:spPr>
        <p:txBody>
          <a:bodyPr/>
          <a:lstStyle/>
          <a:p>
            <a:pPr eaLnBrk="1" hangingPunct="1"/>
            <a:r>
              <a:rPr lang="en-US" sz="1200" smtClean="0"/>
              <a:t>Frequency of use: Medium high (4 of 5)</a:t>
            </a:r>
          </a:p>
          <a:p>
            <a:pPr eaLnBrk="1" hangingPunct="1"/>
            <a:r>
              <a:rPr lang="en-US" sz="1200" smtClean="0"/>
              <a:t>Sample Application: </a:t>
            </a:r>
          </a:p>
          <a:p>
            <a:pPr eaLnBrk="1" hangingPunct="1"/>
            <a:r>
              <a:rPr lang="en-US" sz="1200" smtClean="0"/>
              <a:t>Creation of different animal worlds from different Continents for a computer game using different factories. Although the animals created by the Continent factories are different, the interactions among the animals remain the same.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8"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325634" name="Rectangle 2"/>
          <p:cNvSpPr>
            <a:spLocks noChangeArrowheads="1"/>
          </p:cNvSpPr>
          <p:nvPr/>
        </p:nvSpPr>
        <p:spPr bwMode="auto">
          <a:xfrm>
            <a:off x="3885273" y="-1581"/>
            <a:ext cx="2974275" cy="458307"/>
          </a:xfrm>
          <a:prstGeom prst="rect">
            <a:avLst/>
          </a:prstGeom>
          <a:noFill/>
          <a:ln w="9525">
            <a:noFill/>
            <a:miter lim="800000"/>
            <a:headEnd/>
            <a:tailEnd/>
          </a:ln>
          <a:effectLst/>
        </p:spPr>
        <p:txBody>
          <a:bodyPr wrap="none" lIns="90187" tIns="45094" rIns="90187" bIns="45094" anchor="ctr"/>
          <a:lstStyle/>
          <a:p>
            <a:endParaRPr lang="en-IN"/>
          </a:p>
        </p:txBody>
      </p:sp>
      <p:sp>
        <p:nvSpPr>
          <p:cNvPr id="325635" name="Rectangle 3"/>
          <p:cNvSpPr>
            <a:spLocks noChangeArrowheads="1"/>
          </p:cNvSpPr>
          <p:nvPr/>
        </p:nvSpPr>
        <p:spPr bwMode="auto">
          <a:xfrm>
            <a:off x="-1547" y="8682533"/>
            <a:ext cx="2974275" cy="461467"/>
          </a:xfrm>
          <a:prstGeom prst="rect">
            <a:avLst/>
          </a:prstGeom>
          <a:noFill/>
          <a:ln w="9525">
            <a:noFill/>
            <a:miter lim="800000"/>
            <a:headEnd/>
            <a:tailEnd/>
          </a:ln>
          <a:effectLst/>
        </p:spPr>
        <p:txBody>
          <a:bodyPr wrap="none" lIns="90187" tIns="45094" rIns="90187" bIns="45094" anchor="ctr"/>
          <a:lstStyle/>
          <a:p>
            <a:endParaRPr lang="en-IN"/>
          </a:p>
        </p:txBody>
      </p:sp>
      <p:sp>
        <p:nvSpPr>
          <p:cNvPr id="325636" name="Rectangle 4"/>
          <p:cNvSpPr>
            <a:spLocks noChangeArrowheads="1"/>
          </p:cNvSpPr>
          <p:nvPr/>
        </p:nvSpPr>
        <p:spPr bwMode="auto">
          <a:xfrm>
            <a:off x="-1547" y="-1581"/>
            <a:ext cx="2974275" cy="458307"/>
          </a:xfrm>
          <a:prstGeom prst="rect">
            <a:avLst/>
          </a:prstGeom>
          <a:noFill/>
          <a:ln w="9525">
            <a:noFill/>
            <a:miter lim="800000"/>
            <a:headEnd/>
            <a:tailEnd/>
          </a:ln>
          <a:effectLst/>
        </p:spPr>
        <p:txBody>
          <a:bodyPr wrap="none" lIns="90187" tIns="45094" rIns="90187" bIns="45094" anchor="ctr"/>
          <a:lstStyle/>
          <a:p>
            <a:endParaRPr lang="en-IN"/>
          </a:p>
        </p:txBody>
      </p:sp>
      <p:sp>
        <p:nvSpPr>
          <p:cNvPr id="325639" name="Rectangle 7"/>
          <p:cNvSpPr>
            <a:spLocks noGrp="1" noRot="1" noChangeAspect="1" noChangeArrowheads="1" noTextEdit="1"/>
          </p:cNvSpPr>
          <p:nvPr>
            <p:ph type="sldImg"/>
          </p:nvPr>
        </p:nvSpPr>
        <p:spPr>
          <a:ln/>
        </p:spPr>
      </p:sp>
      <p:sp>
        <p:nvSpPr>
          <p:cNvPr id="325640" name="Rectangle 8"/>
          <p:cNvSpPr>
            <a:spLocks noGrp="1" noChangeArrowheads="1"/>
          </p:cNvSpPr>
          <p:nvPr>
            <p:ph type="body" idx="1"/>
          </p:nvPr>
        </p:nvSpPr>
        <p:spPr/>
        <p:txBody>
          <a:bodyPr/>
          <a:lstStyle/>
          <a:p>
            <a:endParaRPr lang="en-US" sz="1000"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p:spPr>
        <p:txBody>
          <a:bodyPr/>
          <a:lstStyle/>
          <a:p>
            <a:r>
              <a:rPr lang="en-US" smtClean="0"/>
              <a:t>ATS Application Programming: Java Programming</a:t>
            </a:r>
          </a:p>
        </p:txBody>
      </p:sp>
      <p:sp>
        <p:nvSpPr>
          <p:cNvPr id="59395" name="Rectangle 3"/>
          <p:cNvSpPr>
            <a:spLocks noGrp="1" noChangeArrowheads="1"/>
          </p:cNvSpPr>
          <p:nvPr>
            <p:ph type="dt" sz="quarter" idx="1"/>
          </p:nvPr>
        </p:nvSpPr>
        <p:spPr>
          <a:noFill/>
        </p:spPr>
        <p:txBody>
          <a:bodyPr/>
          <a:lstStyle/>
          <a:p>
            <a:r>
              <a:rPr lang="en-US" smtClean="0"/>
              <a:t>7.2 Design Patterns</a:t>
            </a:r>
          </a:p>
        </p:txBody>
      </p:sp>
      <p:sp>
        <p:nvSpPr>
          <p:cNvPr id="59396"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59397" name="Rectangle 7"/>
          <p:cNvSpPr>
            <a:spLocks noGrp="1" noChangeArrowheads="1"/>
          </p:cNvSpPr>
          <p:nvPr>
            <p:ph type="sldNum" sz="quarter" idx="5"/>
          </p:nvPr>
        </p:nvSpPr>
        <p:spPr>
          <a:noFill/>
        </p:spPr>
        <p:txBody>
          <a:bodyPr/>
          <a:lstStyle/>
          <a:p>
            <a:fld id="{57844F67-AF09-4898-8040-59873D25AA33}" type="slidenum">
              <a:rPr lang="en-US" smtClean="0"/>
              <a:pPr/>
              <a:t>89</a:t>
            </a:fld>
            <a:endParaRPr lang="en-US" smtClean="0"/>
          </a:p>
        </p:txBody>
      </p:sp>
      <p:sp>
        <p:nvSpPr>
          <p:cNvPr id="59398" name="Rectangle 2"/>
          <p:cNvSpPr>
            <a:spLocks noGrp="1" noRot="1" noChangeAspect="1" noChangeArrowheads="1" noTextEdit="1"/>
          </p:cNvSpPr>
          <p:nvPr>
            <p:ph type="sldImg"/>
          </p:nvPr>
        </p:nvSpPr>
        <p:spPr>
          <a:ln/>
        </p:spPr>
      </p:sp>
      <p:sp>
        <p:nvSpPr>
          <p:cNvPr id="59399" name="Rectangle 3"/>
          <p:cNvSpPr>
            <a:spLocks noGrp="1" noChangeArrowheads="1"/>
          </p:cNvSpPr>
          <p:nvPr>
            <p:ph type="body" idx="1"/>
          </p:nvPr>
        </p:nvSpPr>
        <p:spPr>
          <a:noFill/>
          <a:ln/>
        </p:spPr>
        <p:txBody>
          <a:bodyPr/>
          <a:lstStyle/>
          <a:p>
            <a:pPr eaLnBrk="1" hangingPunct="1"/>
            <a:r>
              <a:rPr lang="en-US" sz="1200" smtClean="0"/>
              <a:t>Frequency of use: medium (3 of 5)</a:t>
            </a:r>
          </a:p>
          <a:p>
            <a:pPr eaLnBrk="1" hangingPunct="1"/>
            <a:r>
              <a:rPr lang="en-US" sz="1200" smtClean="0"/>
              <a:t>Sample Application:</a:t>
            </a:r>
          </a:p>
          <a:p>
            <a:pPr eaLnBrk="1" hangingPunct="1"/>
            <a:r>
              <a:rPr lang="en-US" sz="1200" smtClean="0"/>
              <a:t>1. Different vehicles are assembled in a step-by-step fashion. The Shop uses VehicleBuilders to construct a variety of Vehicles in a series of sequential steps. </a:t>
            </a:r>
          </a:p>
          <a:p>
            <a:pPr eaLnBrk="1" hangingPunct="1"/>
            <a:r>
              <a:rPr lang="en-US" sz="1200" smtClean="0"/>
              <a:t>2. A Web hosting company offers three different types of hosting packages — Basic, Premium and Premium Plus — on Windows &amp; Unix platforms. Then, query the features of different types of hosting packages offered by the Web hosting company.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US" smtClean="0"/>
              <a:t>ATS Application Programming: Java Programming</a:t>
            </a:r>
          </a:p>
        </p:txBody>
      </p:sp>
      <p:sp>
        <p:nvSpPr>
          <p:cNvPr id="60419" name="Rectangle 3"/>
          <p:cNvSpPr>
            <a:spLocks noGrp="1" noChangeArrowheads="1"/>
          </p:cNvSpPr>
          <p:nvPr>
            <p:ph type="dt" sz="quarter" idx="1"/>
          </p:nvPr>
        </p:nvSpPr>
        <p:spPr>
          <a:noFill/>
        </p:spPr>
        <p:txBody>
          <a:bodyPr/>
          <a:lstStyle/>
          <a:p>
            <a:r>
              <a:rPr lang="en-US" smtClean="0"/>
              <a:t>7.2 Design Patterns</a:t>
            </a:r>
          </a:p>
        </p:txBody>
      </p:sp>
      <p:sp>
        <p:nvSpPr>
          <p:cNvPr id="60420"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60421" name="Rectangle 7"/>
          <p:cNvSpPr>
            <a:spLocks noGrp="1" noChangeArrowheads="1"/>
          </p:cNvSpPr>
          <p:nvPr>
            <p:ph type="sldNum" sz="quarter" idx="5"/>
          </p:nvPr>
        </p:nvSpPr>
        <p:spPr>
          <a:noFill/>
        </p:spPr>
        <p:txBody>
          <a:bodyPr/>
          <a:lstStyle/>
          <a:p>
            <a:fld id="{67DD8894-DF4B-4ADB-B014-AF294DE65323}" type="slidenum">
              <a:rPr lang="en-US" smtClean="0"/>
              <a:pPr/>
              <a:t>97</a:t>
            </a:fld>
            <a:endParaRPr lang="en-US" smtClean="0"/>
          </a:p>
        </p:txBody>
      </p:sp>
      <p:sp>
        <p:nvSpPr>
          <p:cNvPr id="60422" name="Rectangle 2"/>
          <p:cNvSpPr>
            <a:spLocks noGrp="1" noRot="1" noChangeAspect="1" noChangeArrowheads="1" noTextEdit="1"/>
          </p:cNvSpPr>
          <p:nvPr>
            <p:ph type="sldImg"/>
          </p:nvPr>
        </p:nvSpPr>
        <p:spPr>
          <a:ln/>
        </p:spPr>
      </p:sp>
      <p:sp>
        <p:nvSpPr>
          <p:cNvPr id="60423" name="Rectangle 3"/>
          <p:cNvSpPr>
            <a:spLocks noGrp="1" noChangeArrowheads="1"/>
          </p:cNvSpPr>
          <p:nvPr>
            <p:ph type="body" idx="1"/>
          </p:nvPr>
        </p:nvSpPr>
        <p:spPr>
          <a:noFill/>
          <a:ln/>
        </p:spPr>
        <p:txBody>
          <a:bodyPr/>
          <a:lstStyle/>
          <a:p>
            <a:pPr marL="190500" indent="-190500" eaLnBrk="1" hangingPunct="1"/>
            <a:r>
              <a:rPr lang="en-US" sz="1200" smtClean="0"/>
              <a:t>Frequency of use: medium low (2 of 5)</a:t>
            </a:r>
          </a:p>
          <a:p>
            <a:pPr marL="190500" indent="-190500" eaLnBrk="1" hangingPunct="1"/>
            <a:r>
              <a:rPr lang="en-US" sz="1200" smtClean="0"/>
              <a:t>Sample Application:</a:t>
            </a:r>
          </a:p>
          <a:p>
            <a:pPr marL="190500" indent="-190500" eaLnBrk="1" hangingPunct="1">
              <a:buFont typeface="Wingdings" pitchFamily="2" charset="2"/>
              <a:buAutoNum type="arabicPeriod"/>
            </a:pPr>
            <a:r>
              <a:rPr lang="en-US" sz="1200" smtClean="0"/>
              <a:t>New Color objects are created by copying pre-existing, user-defined Colors of the same type. </a:t>
            </a:r>
          </a:p>
          <a:p>
            <a:pPr marL="190500" indent="-190500" eaLnBrk="1" hangingPunct="1">
              <a:buFont typeface="Wingdings" pitchFamily="2" charset="2"/>
              <a:buAutoNum type="arabicPeriod"/>
            </a:pPr>
            <a:r>
              <a:rPr lang="en-US" sz="1200" smtClean="0"/>
              <a:t>Every new Supervisor type account is given exactly the same set of permissions as the prototypical Supervisor UserAccount object. Consider a new user account group to represent marketing coordinators, with additional permission to access the color printer.</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p:spPr>
        <p:txBody>
          <a:bodyPr/>
          <a:lstStyle/>
          <a:p>
            <a:r>
              <a:rPr lang="en-US" smtClean="0"/>
              <a:t>ATS Application Programming: Java Programming</a:t>
            </a:r>
          </a:p>
        </p:txBody>
      </p:sp>
      <p:sp>
        <p:nvSpPr>
          <p:cNvPr id="61443" name="Rectangle 3"/>
          <p:cNvSpPr>
            <a:spLocks noGrp="1" noChangeArrowheads="1"/>
          </p:cNvSpPr>
          <p:nvPr>
            <p:ph type="dt" sz="quarter" idx="1"/>
          </p:nvPr>
        </p:nvSpPr>
        <p:spPr>
          <a:noFill/>
        </p:spPr>
        <p:txBody>
          <a:bodyPr/>
          <a:lstStyle/>
          <a:p>
            <a:r>
              <a:rPr lang="en-US" smtClean="0"/>
              <a:t>7.2 Design Patterns</a:t>
            </a:r>
          </a:p>
        </p:txBody>
      </p:sp>
      <p:sp>
        <p:nvSpPr>
          <p:cNvPr id="61444"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61445" name="Rectangle 7"/>
          <p:cNvSpPr>
            <a:spLocks noGrp="1" noChangeArrowheads="1"/>
          </p:cNvSpPr>
          <p:nvPr>
            <p:ph type="sldNum" sz="quarter" idx="5"/>
          </p:nvPr>
        </p:nvSpPr>
        <p:spPr>
          <a:noFill/>
        </p:spPr>
        <p:txBody>
          <a:bodyPr/>
          <a:lstStyle/>
          <a:p>
            <a:fld id="{B6A3F925-9B6D-4605-8F45-783443F28F6A}" type="slidenum">
              <a:rPr lang="en-US" smtClean="0"/>
              <a:pPr/>
              <a:t>102</a:t>
            </a:fld>
            <a:endParaRPr lang="en-US" smtClean="0"/>
          </a:p>
        </p:txBody>
      </p:sp>
      <p:sp>
        <p:nvSpPr>
          <p:cNvPr id="61446" name="Rectangle 2"/>
          <p:cNvSpPr>
            <a:spLocks noGrp="1" noRot="1" noChangeAspect="1" noChangeArrowheads="1" noTextEdit="1"/>
          </p:cNvSpPr>
          <p:nvPr>
            <p:ph type="sldImg"/>
          </p:nvPr>
        </p:nvSpPr>
        <p:spPr>
          <a:ln/>
        </p:spPr>
      </p:sp>
      <p:sp>
        <p:nvSpPr>
          <p:cNvPr id="61447" name="Rectangle 3"/>
          <p:cNvSpPr>
            <a:spLocks noGrp="1" noChangeArrowheads="1"/>
          </p:cNvSpPr>
          <p:nvPr>
            <p:ph type="body" idx="1"/>
          </p:nvPr>
        </p:nvSpPr>
        <p:spPr>
          <a:noFill/>
          <a:ln/>
        </p:spPr>
        <p:txBody>
          <a:bodyPr/>
          <a:lstStyle/>
          <a:p>
            <a:pPr marL="190500" indent="-190500" eaLnBrk="1" hangingPunct="1"/>
            <a:r>
              <a:rPr lang="en-US" sz="1200" smtClean="0"/>
              <a:t>Frequency of use: High (5 of 5)</a:t>
            </a:r>
          </a:p>
          <a:p>
            <a:pPr marL="190500" indent="-190500" eaLnBrk="1" hangingPunct="1"/>
            <a:r>
              <a:rPr lang="en-US" sz="1200" smtClean="0"/>
              <a:t>Sample Application:</a:t>
            </a:r>
          </a:p>
          <a:p>
            <a:pPr marL="190500" indent="-190500" eaLnBrk="1" hangingPunct="1">
              <a:buFont typeface="Wingdings" pitchFamily="2" charset="2"/>
              <a:buAutoNum type="arabicPeriod"/>
            </a:pPr>
            <a:r>
              <a:rPr lang="en-US" sz="1200" smtClean="0"/>
              <a:t>Consider a LoadBalancing object. Only a single instance (the singleton) of the class can be created because servers may dynamically come on- or off-line and every request must go through the one object that has knowledge about the state of the (web) farm. </a:t>
            </a:r>
          </a:p>
          <a:p>
            <a:pPr marL="190500" indent="-190500" eaLnBrk="1" hangingPunct="1">
              <a:buFont typeface="Wingdings" pitchFamily="2" charset="2"/>
              <a:buAutoNum type="arabicPeriod"/>
            </a:pPr>
            <a:r>
              <a:rPr lang="en-US" sz="1200" smtClean="0"/>
              <a:t>A single database connection object in an application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p:spPr>
        <p:txBody>
          <a:bodyPr/>
          <a:lstStyle/>
          <a:p>
            <a:r>
              <a:rPr lang="en-US" smtClean="0"/>
              <a:t>ATS Application Programming: Java Programming</a:t>
            </a:r>
          </a:p>
        </p:txBody>
      </p:sp>
      <p:sp>
        <p:nvSpPr>
          <p:cNvPr id="62467" name="Rectangle 3"/>
          <p:cNvSpPr>
            <a:spLocks noGrp="1" noChangeArrowheads="1"/>
          </p:cNvSpPr>
          <p:nvPr>
            <p:ph type="dt" sz="quarter" idx="1"/>
          </p:nvPr>
        </p:nvSpPr>
        <p:spPr>
          <a:noFill/>
        </p:spPr>
        <p:txBody>
          <a:bodyPr/>
          <a:lstStyle/>
          <a:p>
            <a:r>
              <a:rPr lang="en-US" smtClean="0"/>
              <a:t>7.2 Design Patterns</a:t>
            </a:r>
          </a:p>
        </p:txBody>
      </p:sp>
      <p:sp>
        <p:nvSpPr>
          <p:cNvPr id="62468"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62469" name="Rectangle 7"/>
          <p:cNvSpPr>
            <a:spLocks noGrp="1" noChangeArrowheads="1"/>
          </p:cNvSpPr>
          <p:nvPr>
            <p:ph type="sldNum" sz="quarter" idx="5"/>
          </p:nvPr>
        </p:nvSpPr>
        <p:spPr>
          <a:noFill/>
        </p:spPr>
        <p:txBody>
          <a:bodyPr/>
          <a:lstStyle/>
          <a:p>
            <a:fld id="{4103D48D-00F5-4AA3-A2D2-7544B565823B}" type="slidenum">
              <a:rPr lang="en-US" smtClean="0"/>
              <a:pPr/>
              <a:t>106</a:t>
            </a:fld>
            <a:endParaRPr lang="en-US" smtClean="0"/>
          </a:p>
        </p:txBody>
      </p:sp>
      <p:sp>
        <p:nvSpPr>
          <p:cNvPr id="62470" name="Rectangle 7"/>
          <p:cNvSpPr>
            <a:spLocks noGrp="1" noRot="1" noChangeAspect="1" noChangeArrowheads="1" noTextEdit="1"/>
          </p:cNvSpPr>
          <p:nvPr>
            <p:ph type="sldImg"/>
          </p:nvPr>
        </p:nvSpPr>
        <p:spPr>
          <a:ln/>
        </p:spPr>
      </p:sp>
      <p:sp>
        <p:nvSpPr>
          <p:cNvPr id="62471" name="Rectangle 8"/>
          <p:cNvSpPr>
            <a:spLocks noGrp="1" noChangeArrowheads="1"/>
          </p:cNvSpPr>
          <p:nvPr>
            <p:ph type="body" idx="1"/>
          </p:nvPr>
        </p:nvSpPr>
        <p:spPr>
          <a:noFill/>
          <a:ln/>
        </p:spPr>
        <p:txBody>
          <a:bodyPr/>
          <a:lstStyle/>
          <a:p>
            <a:pPr eaLnBrk="1" hangingPunct="1"/>
            <a:r>
              <a:rPr lang="en-US" smtClean="0"/>
              <a:t> </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p:spPr>
        <p:txBody>
          <a:bodyPr/>
          <a:lstStyle/>
          <a:p>
            <a:r>
              <a:rPr lang="en-US" smtClean="0"/>
              <a:t>ATS Application Programming: Java Programming</a:t>
            </a:r>
          </a:p>
        </p:txBody>
      </p:sp>
      <p:sp>
        <p:nvSpPr>
          <p:cNvPr id="63491" name="Rectangle 3"/>
          <p:cNvSpPr>
            <a:spLocks noGrp="1" noChangeArrowheads="1"/>
          </p:cNvSpPr>
          <p:nvPr>
            <p:ph type="dt" sz="quarter" idx="1"/>
          </p:nvPr>
        </p:nvSpPr>
        <p:spPr>
          <a:noFill/>
        </p:spPr>
        <p:txBody>
          <a:bodyPr/>
          <a:lstStyle/>
          <a:p>
            <a:r>
              <a:rPr lang="en-US" smtClean="0"/>
              <a:t>7.2 Design Patterns</a:t>
            </a:r>
          </a:p>
        </p:txBody>
      </p:sp>
      <p:sp>
        <p:nvSpPr>
          <p:cNvPr id="63492"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63493" name="Rectangle 7"/>
          <p:cNvSpPr>
            <a:spLocks noGrp="1" noChangeArrowheads="1"/>
          </p:cNvSpPr>
          <p:nvPr>
            <p:ph type="sldNum" sz="quarter" idx="5"/>
          </p:nvPr>
        </p:nvSpPr>
        <p:spPr>
          <a:noFill/>
        </p:spPr>
        <p:txBody>
          <a:bodyPr/>
          <a:lstStyle/>
          <a:p>
            <a:fld id="{E052B328-C4B4-492C-AA8D-DB8093340A37}" type="slidenum">
              <a:rPr lang="en-US" smtClean="0"/>
              <a:pPr/>
              <a:t>107</a:t>
            </a:fld>
            <a:endParaRPr lang="en-US" smtClean="0"/>
          </a:p>
        </p:txBody>
      </p:sp>
      <p:sp>
        <p:nvSpPr>
          <p:cNvPr id="63494" name="Rectangle 2"/>
          <p:cNvSpPr>
            <a:spLocks noGrp="1" noRot="1" noChangeAspect="1" noChangeArrowheads="1" noTextEdit="1"/>
          </p:cNvSpPr>
          <p:nvPr>
            <p:ph type="sldImg"/>
          </p:nvPr>
        </p:nvSpPr>
        <p:spPr>
          <a:ln/>
        </p:spPr>
      </p:sp>
      <p:sp>
        <p:nvSpPr>
          <p:cNvPr id="63495" name="Rectangle 3"/>
          <p:cNvSpPr>
            <a:spLocks noGrp="1" noChangeArrowheads="1"/>
          </p:cNvSpPr>
          <p:nvPr>
            <p:ph type="body" idx="1"/>
          </p:nvPr>
        </p:nvSpPr>
        <p:spPr>
          <a:noFill/>
          <a:ln/>
        </p:spPr>
        <p:txBody>
          <a:bodyPr/>
          <a:lstStyle/>
          <a:p>
            <a:pPr marL="190500" indent="-190500" eaLnBrk="1" hangingPunct="1"/>
            <a:r>
              <a:rPr lang="en-US" sz="1200" dirty="0" smtClean="0"/>
              <a:t>The interface used here refers to the programming interface that a class exposes. The programming interface is its set of methods.</a:t>
            </a:r>
          </a:p>
          <a:p>
            <a:pPr marL="190500" indent="-190500" eaLnBrk="1" hangingPunct="1"/>
            <a:endParaRPr lang="en-US" sz="1200" dirty="0" smtClean="0"/>
          </a:p>
          <a:p>
            <a:pPr marL="190500" indent="-190500" eaLnBrk="1" hangingPunct="1"/>
            <a:r>
              <a:rPr lang="en-US" sz="1200" dirty="0" smtClean="0"/>
              <a:t>Frequency of use: Medium high (4 of 5)</a:t>
            </a:r>
          </a:p>
          <a:p>
            <a:pPr marL="190500" indent="-190500" eaLnBrk="1" hangingPunct="1"/>
            <a:r>
              <a:rPr lang="en-US" sz="1200" dirty="0" smtClean="0"/>
              <a:t>Sample Application</a:t>
            </a:r>
          </a:p>
          <a:p>
            <a:pPr marL="190500" indent="-190500" eaLnBrk="1" hangingPunct="1">
              <a:buFont typeface="Wingdings" pitchFamily="2" charset="2"/>
              <a:buAutoNum type="arabicPeriod"/>
            </a:pPr>
            <a:r>
              <a:rPr lang="en-US" sz="1200" dirty="0" smtClean="0"/>
              <a:t>The use of a legacy chemical databank where Chemical compound objects access the databank through an Adapter interface.</a:t>
            </a:r>
          </a:p>
          <a:p>
            <a:pPr marL="190500" indent="-190500" eaLnBrk="1" hangingPunct="1">
              <a:buFont typeface="Wingdings" pitchFamily="2" charset="2"/>
              <a:buAutoNum type="arabicPeriod"/>
            </a:pPr>
            <a:r>
              <a:rPr lang="en-US" sz="1200" dirty="0" smtClean="0"/>
              <a:t>Validate a given customer address using a larger customer data management application. The existing address validator is for the US but consider using it for residents of Canada.</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p:spPr>
        <p:txBody>
          <a:bodyPr/>
          <a:lstStyle/>
          <a:p>
            <a:r>
              <a:rPr lang="en-US" smtClean="0"/>
              <a:t>ATS Application Programming: Java Programming</a:t>
            </a:r>
          </a:p>
        </p:txBody>
      </p:sp>
      <p:sp>
        <p:nvSpPr>
          <p:cNvPr id="64515" name="Rectangle 3"/>
          <p:cNvSpPr>
            <a:spLocks noGrp="1" noChangeArrowheads="1"/>
          </p:cNvSpPr>
          <p:nvPr>
            <p:ph type="dt" sz="quarter" idx="1"/>
          </p:nvPr>
        </p:nvSpPr>
        <p:spPr>
          <a:noFill/>
        </p:spPr>
        <p:txBody>
          <a:bodyPr/>
          <a:lstStyle/>
          <a:p>
            <a:r>
              <a:rPr lang="en-US" smtClean="0"/>
              <a:t>7.2 Design Patterns</a:t>
            </a:r>
          </a:p>
        </p:txBody>
      </p:sp>
      <p:sp>
        <p:nvSpPr>
          <p:cNvPr id="64516"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64517" name="Rectangle 7"/>
          <p:cNvSpPr>
            <a:spLocks noGrp="1" noChangeArrowheads="1"/>
          </p:cNvSpPr>
          <p:nvPr>
            <p:ph type="sldNum" sz="quarter" idx="5"/>
          </p:nvPr>
        </p:nvSpPr>
        <p:spPr>
          <a:noFill/>
        </p:spPr>
        <p:txBody>
          <a:bodyPr/>
          <a:lstStyle/>
          <a:p>
            <a:fld id="{D815DCBB-8CA0-4995-BB22-3FF6AA88B468}" type="slidenum">
              <a:rPr lang="en-US" smtClean="0"/>
              <a:pPr/>
              <a:t>113</a:t>
            </a:fld>
            <a:endParaRPr lang="en-US" smtClean="0"/>
          </a:p>
        </p:txBody>
      </p:sp>
      <p:sp>
        <p:nvSpPr>
          <p:cNvPr id="64518" name="Rectangle 2"/>
          <p:cNvSpPr>
            <a:spLocks noGrp="1" noRot="1" noChangeAspect="1" noChangeArrowheads="1" noTextEdit="1"/>
          </p:cNvSpPr>
          <p:nvPr>
            <p:ph type="sldImg"/>
          </p:nvPr>
        </p:nvSpPr>
        <p:spPr>
          <a:ln/>
        </p:spPr>
      </p:sp>
      <p:sp>
        <p:nvSpPr>
          <p:cNvPr id="64519" name="Rectangle 3"/>
          <p:cNvSpPr>
            <a:spLocks noGrp="1" noChangeArrowheads="1"/>
          </p:cNvSpPr>
          <p:nvPr>
            <p:ph type="body" idx="1"/>
          </p:nvPr>
        </p:nvSpPr>
        <p:spPr>
          <a:noFill/>
          <a:ln/>
        </p:spPr>
        <p:txBody>
          <a:bodyPr/>
          <a:lstStyle/>
          <a:p>
            <a:pPr marL="190500" indent="-190500" eaLnBrk="1" hangingPunct="1"/>
            <a:r>
              <a:rPr lang="en-US" sz="1200" smtClean="0"/>
              <a:t>Frequency of use: Medium (3 of 5)</a:t>
            </a:r>
          </a:p>
          <a:p>
            <a:pPr marL="190500" indent="-190500" eaLnBrk="1" hangingPunct="1"/>
            <a:r>
              <a:rPr lang="en-US" sz="1200" smtClean="0"/>
              <a:t>Sample Application:</a:t>
            </a:r>
          </a:p>
          <a:p>
            <a:pPr marL="190500" indent="-190500" eaLnBrk="1" hangingPunct="1">
              <a:buFont typeface="Wingdings" pitchFamily="2" charset="2"/>
              <a:buAutoNum type="arabicPeriod"/>
            </a:pPr>
            <a:r>
              <a:rPr lang="en-US" sz="1200" smtClean="0"/>
              <a:t>An application that reads and writes different types of data (plain text, binary, etc.) to and from different destinations such as a file, a URL or a database</a:t>
            </a:r>
          </a:p>
          <a:p>
            <a:pPr marL="190500" indent="-190500" eaLnBrk="1" hangingPunct="1">
              <a:buFont typeface="Wingdings" pitchFamily="2" charset="2"/>
              <a:buAutoNum type="arabicPeriod"/>
            </a:pPr>
            <a:r>
              <a:rPr lang="en-US" sz="1200" smtClean="0"/>
              <a:t>An application with a database backend uses ODBC/JDBC drivers from different vendors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p:spPr>
        <p:txBody>
          <a:bodyPr/>
          <a:lstStyle/>
          <a:p>
            <a:r>
              <a:rPr lang="en-US" smtClean="0"/>
              <a:t>ATS Application Programming: Java Programming</a:t>
            </a:r>
          </a:p>
        </p:txBody>
      </p:sp>
      <p:sp>
        <p:nvSpPr>
          <p:cNvPr id="65539" name="Rectangle 3"/>
          <p:cNvSpPr>
            <a:spLocks noGrp="1" noChangeArrowheads="1"/>
          </p:cNvSpPr>
          <p:nvPr>
            <p:ph type="dt" sz="quarter" idx="1"/>
          </p:nvPr>
        </p:nvSpPr>
        <p:spPr>
          <a:noFill/>
        </p:spPr>
        <p:txBody>
          <a:bodyPr/>
          <a:lstStyle/>
          <a:p>
            <a:r>
              <a:rPr lang="en-US" smtClean="0"/>
              <a:t>7.2 Design Patterns</a:t>
            </a:r>
          </a:p>
        </p:txBody>
      </p:sp>
      <p:sp>
        <p:nvSpPr>
          <p:cNvPr id="65540"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65541" name="Rectangle 7"/>
          <p:cNvSpPr>
            <a:spLocks noGrp="1" noChangeArrowheads="1"/>
          </p:cNvSpPr>
          <p:nvPr>
            <p:ph type="sldNum" sz="quarter" idx="5"/>
          </p:nvPr>
        </p:nvSpPr>
        <p:spPr>
          <a:noFill/>
        </p:spPr>
        <p:txBody>
          <a:bodyPr/>
          <a:lstStyle/>
          <a:p>
            <a:fld id="{EAB34C89-CA8E-4D70-8914-AB266A014EBA}" type="slidenum">
              <a:rPr lang="en-US" smtClean="0"/>
              <a:pPr/>
              <a:t>117</a:t>
            </a:fld>
            <a:endParaRPr lang="en-US" smtClean="0"/>
          </a:p>
        </p:txBody>
      </p:sp>
      <p:sp>
        <p:nvSpPr>
          <p:cNvPr id="65542" name="Rectangle 2"/>
          <p:cNvSpPr>
            <a:spLocks noGrp="1" noRot="1" noChangeAspect="1" noChangeArrowheads="1" noTextEdit="1"/>
          </p:cNvSpPr>
          <p:nvPr>
            <p:ph type="sldImg"/>
          </p:nvPr>
        </p:nvSpPr>
        <p:spPr>
          <a:ln/>
        </p:spPr>
      </p:sp>
      <p:sp>
        <p:nvSpPr>
          <p:cNvPr id="65543" name="Rectangle 3"/>
          <p:cNvSpPr>
            <a:spLocks noGrp="1" noChangeArrowheads="1"/>
          </p:cNvSpPr>
          <p:nvPr>
            <p:ph type="body" idx="1"/>
          </p:nvPr>
        </p:nvSpPr>
        <p:spPr>
          <a:noFill/>
          <a:ln/>
        </p:spPr>
        <p:txBody>
          <a:bodyPr/>
          <a:lstStyle/>
          <a:p>
            <a:pPr marL="190500" indent="-190500" eaLnBrk="1" hangingPunct="1"/>
            <a:r>
              <a:rPr lang="en-US" sz="1200" smtClean="0"/>
              <a:t>Frequency of use: High (5 of 5)</a:t>
            </a:r>
          </a:p>
          <a:p>
            <a:pPr marL="190500" indent="-190500" eaLnBrk="1" hangingPunct="1"/>
            <a:r>
              <a:rPr lang="en-US" sz="1200" smtClean="0"/>
              <a:t>Sample application:</a:t>
            </a:r>
          </a:p>
          <a:p>
            <a:pPr marL="190500" indent="-190500" eaLnBrk="1" hangingPunct="1">
              <a:buFont typeface="Wingdings" pitchFamily="2" charset="2"/>
              <a:buAutoNum type="arabicPeriod"/>
            </a:pPr>
            <a:r>
              <a:rPr lang="en-US" sz="1200" smtClean="0"/>
              <a:t>Consider a product database consisting of categories and items. A category can contain items and also other categories.</a:t>
            </a:r>
          </a:p>
          <a:p>
            <a:pPr marL="190500" indent="-190500" eaLnBrk="1" hangingPunct="1">
              <a:buFont typeface="Wingdings" pitchFamily="2" charset="2"/>
              <a:buAutoNum type="arabicPeriod"/>
            </a:pPr>
            <a:endParaRPr lang="en-US" sz="120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p>
            <a:r>
              <a:rPr lang="en-US" smtClean="0"/>
              <a:t>ATS Application Programming: Java Programming</a:t>
            </a:r>
          </a:p>
        </p:txBody>
      </p:sp>
      <p:sp>
        <p:nvSpPr>
          <p:cNvPr id="66563" name="Rectangle 3"/>
          <p:cNvSpPr>
            <a:spLocks noGrp="1" noChangeArrowheads="1"/>
          </p:cNvSpPr>
          <p:nvPr>
            <p:ph type="dt" sz="quarter" idx="1"/>
          </p:nvPr>
        </p:nvSpPr>
        <p:spPr>
          <a:noFill/>
        </p:spPr>
        <p:txBody>
          <a:bodyPr/>
          <a:lstStyle/>
          <a:p>
            <a:r>
              <a:rPr lang="en-US" smtClean="0"/>
              <a:t>7.2 Design Patterns</a:t>
            </a:r>
          </a:p>
        </p:txBody>
      </p:sp>
      <p:sp>
        <p:nvSpPr>
          <p:cNvPr id="66564"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66565" name="Rectangle 7"/>
          <p:cNvSpPr>
            <a:spLocks noGrp="1" noChangeArrowheads="1"/>
          </p:cNvSpPr>
          <p:nvPr>
            <p:ph type="sldNum" sz="quarter" idx="5"/>
          </p:nvPr>
        </p:nvSpPr>
        <p:spPr>
          <a:noFill/>
        </p:spPr>
        <p:txBody>
          <a:bodyPr/>
          <a:lstStyle/>
          <a:p>
            <a:fld id="{1E7585A8-9DB2-4834-87DB-738461521B9F}" type="slidenum">
              <a:rPr lang="en-US" smtClean="0"/>
              <a:pPr/>
              <a:t>123</a:t>
            </a:fld>
            <a:endParaRPr lang="en-US" smtClean="0"/>
          </a:p>
        </p:txBody>
      </p:sp>
      <p:sp>
        <p:nvSpPr>
          <p:cNvPr id="66566" name="Rectangle 2"/>
          <p:cNvSpPr>
            <a:spLocks noGrp="1" noRot="1" noChangeAspect="1" noChangeArrowheads="1" noTextEdit="1"/>
          </p:cNvSpPr>
          <p:nvPr>
            <p:ph type="sldImg"/>
          </p:nvPr>
        </p:nvSpPr>
        <p:spPr>
          <a:ln/>
        </p:spPr>
      </p:sp>
      <p:sp>
        <p:nvSpPr>
          <p:cNvPr id="66567" name="Rectangle 3"/>
          <p:cNvSpPr>
            <a:spLocks noGrp="1" noChangeArrowheads="1"/>
          </p:cNvSpPr>
          <p:nvPr>
            <p:ph type="body" idx="1"/>
          </p:nvPr>
        </p:nvSpPr>
        <p:spPr>
          <a:noFill/>
          <a:ln/>
        </p:spPr>
        <p:txBody>
          <a:bodyPr/>
          <a:lstStyle/>
          <a:p>
            <a:pPr marL="190500" indent="-190500" eaLnBrk="1" hangingPunct="1"/>
            <a:r>
              <a:rPr lang="en-US" sz="1200" smtClean="0"/>
              <a:t>Frequency of use: Medium high (4 of 5)</a:t>
            </a:r>
          </a:p>
          <a:p>
            <a:pPr marL="190500" indent="-190500" eaLnBrk="1" hangingPunct="1"/>
            <a:r>
              <a:rPr lang="en-US" sz="1200" smtClean="0"/>
              <a:t>Sample application:</a:t>
            </a:r>
          </a:p>
          <a:p>
            <a:pPr marL="190500" indent="-190500" eaLnBrk="1" hangingPunct="1">
              <a:buFont typeface="Wingdings" pitchFamily="2" charset="2"/>
              <a:buAutoNum type="arabicPeriod"/>
            </a:pPr>
            <a:r>
              <a:rPr lang="en-US" sz="1200" smtClean="0"/>
              <a:t>A File Reader utility class with a method to read lines from a file</a:t>
            </a:r>
          </a:p>
          <a:p>
            <a:pPr marL="190500" indent="-190500" eaLnBrk="1" hangingPunct="1">
              <a:buFont typeface="Wingdings" pitchFamily="2" charset="2"/>
              <a:buAutoNum type="arabicPeriod"/>
            </a:pPr>
            <a:r>
              <a:rPr lang="en-US" sz="1200" smtClean="0"/>
              <a:t>The scrollbar in web browsers will display only if necessary and hides itself otherwise. The scrollbar is the decorator to the web page.</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err="1" smtClean="0"/>
              <a:t>java.util.zip.GZIPInputStream</a:t>
            </a:r>
            <a:r>
              <a:rPr lang="en-IN" baseline="0" dirty="0" smtClean="0"/>
              <a:t> / </a:t>
            </a:r>
            <a:r>
              <a:rPr lang="en-IN" baseline="0" dirty="0" err="1" smtClean="0"/>
              <a:t>java.util.zip.GZIPOutputStream</a:t>
            </a:r>
            <a:r>
              <a:rPr lang="en-IN" baseline="0" dirty="0" smtClean="0"/>
              <a:t> </a:t>
            </a:r>
            <a:endParaRPr lang="en-IN" dirty="0"/>
          </a:p>
        </p:txBody>
      </p:sp>
      <p:sp>
        <p:nvSpPr>
          <p:cNvPr id="4" name="Slide Number Placeholder 3"/>
          <p:cNvSpPr>
            <a:spLocks noGrp="1"/>
          </p:cNvSpPr>
          <p:nvPr>
            <p:ph type="sldNum" sz="quarter" idx="10"/>
          </p:nvPr>
        </p:nvSpPr>
        <p:spPr/>
        <p:txBody>
          <a:bodyPr/>
          <a:lstStyle/>
          <a:p>
            <a:fld id="{379CB9D2-CE3C-4D7D-9EF8-E9F0D738E8B7}" type="slidenum">
              <a:rPr lang="en-US" smtClean="0"/>
              <a:pPr/>
              <a:t>128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p>
            <a:r>
              <a:rPr lang="en-US" smtClean="0"/>
              <a:t>ATS Application Programming: Java Programming</a:t>
            </a:r>
          </a:p>
        </p:txBody>
      </p:sp>
      <p:sp>
        <p:nvSpPr>
          <p:cNvPr id="67587" name="Rectangle 3"/>
          <p:cNvSpPr>
            <a:spLocks noGrp="1" noChangeArrowheads="1"/>
          </p:cNvSpPr>
          <p:nvPr>
            <p:ph type="dt" sz="quarter" idx="1"/>
          </p:nvPr>
        </p:nvSpPr>
        <p:spPr>
          <a:noFill/>
        </p:spPr>
        <p:txBody>
          <a:bodyPr/>
          <a:lstStyle/>
          <a:p>
            <a:r>
              <a:rPr lang="en-US" smtClean="0"/>
              <a:t>7.2 Design Patterns</a:t>
            </a:r>
          </a:p>
        </p:txBody>
      </p:sp>
      <p:sp>
        <p:nvSpPr>
          <p:cNvPr id="67588"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67589" name="Rectangle 7"/>
          <p:cNvSpPr>
            <a:spLocks noGrp="1" noChangeArrowheads="1"/>
          </p:cNvSpPr>
          <p:nvPr>
            <p:ph type="sldNum" sz="quarter" idx="5"/>
          </p:nvPr>
        </p:nvSpPr>
        <p:spPr>
          <a:noFill/>
        </p:spPr>
        <p:txBody>
          <a:bodyPr/>
          <a:lstStyle/>
          <a:p>
            <a:fld id="{A20BBC34-2487-497D-A088-C5F1C8CA44C3}" type="slidenum">
              <a:rPr lang="en-US" smtClean="0"/>
              <a:pPr/>
              <a:t>129</a:t>
            </a:fld>
            <a:endParaRPr lang="en-US" smtClean="0"/>
          </a:p>
        </p:txBody>
      </p:sp>
      <p:sp>
        <p:nvSpPr>
          <p:cNvPr id="67590" name="Rectangle 2"/>
          <p:cNvSpPr>
            <a:spLocks noGrp="1" noRot="1" noChangeAspect="1" noChangeArrowheads="1" noTextEdit="1"/>
          </p:cNvSpPr>
          <p:nvPr>
            <p:ph type="sldImg"/>
          </p:nvPr>
        </p:nvSpPr>
        <p:spPr>
          <a:ln/>
        </p:spPr>
      </p:sp>
      <p:sp>
        <p:nvSpPr>
          <p:cNvPr id="67591" name="Rectangle 3"/>
          <p:cNvSpPr>
            <a:spLocks noGrp="1" noChangeArrowheads="1"/>
          </p:cNvSpPr>
          <p:nvPr>
            <p:ph type="body" idx="1"/>
          </p:nvPr>
        </p:nvSpPr>
        <p:spPr>
          <a:noFill/>
          <a:ln/>
        </p:spPr>
        <p:txBody>
          <a:bodyPr/>
          <a:lstStyle/>
          <a:p>
            <a:pPr marL="190500" indent="-190500" eaLnBrk="1" hangingPunct="1"/>
            <a:r>
              <a:rPr lang="en-US" sz="1200" smtClean="0"/>
              <a:t>Frequency of use: High (5 of 5)</a:t>
            </a:r>
          </a:p>
          <a:p>
            <a:pPr marL="190500" indent="-190500" eaLnBrk="1" hangingPunct="1"/>
            <a:r>
              <a:rPr lang="en-US" sz="1200" smtClean="0"/>
              <a:t>Sample application:</a:t>
            </a:r>
          </a:p>
          <a:p>
            <a:pPr marL="190500" indent="-190500" eaLnBrk="1" hangingPunct="1">
              <a:buFont typeface="Wingdings" pitchFamily="2" charset="2"/>
              <a:buAutoNum type="arabicPeriod"/>
            </a:pPr>
            <a:r>
              <a:rPr lang="en-US" sz="1200" smtClean="0"/>
              <a:t>A mortgage application object which provides a simplified interface to a large subsystem of classes (e.g., Bank, Credit, Loan) measuring the creditworthiness of an applicant</a:t>
            </a:r>
          </a:p>
          <a:p>
            <a:pPr marL="190500" indent="-190500" eaLnBrk="1" hangingPunct="1">
              <a:buFont typeface="Wingdings" pitchFamily="2" charset="2"/>
              <a:buAutoNum type="arabicPeriod"/>
            </a:pPr>
            <a:r>
              <a:rPr lang="en-US" sz="1200" smtClean="0"/>
              <a:t>Font &amp; Graphics from the Java API are façade classes for parsing font files and rendering text into pixels.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10"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339970" name="Rectangle 2"/>
          <p:cNvSpPr>
            <a:spLocks noChangeArrowheads="1"/>
          </p:cNvSpPr>
          <p:nvPr/>
        </p:nvSpPr>
        <p:spPr bwMode="auto">
          <a:xfrm>
            <a:off x="3886820" y="-1581"/>
            <a:ext cx="2972728" cy="458307"/>
          </a:xfrm>
          <a:prstGeom prst="rect">
            <a:avLst/>
          </a:prstGeom>
          <a:noFill/>
          <a:ln w="9525">
            <a:noFill/>
            <a:miter lim="800000"/>
            <a:headEnd/>
            <a:tailEnd/>
          </a:ln>
          <a:effectLst/>
        </p:spPr>
        <p:txBody>
          <a:bodyPr wrap="none" lIns="90187" tIns="45094" rIns="90187" bIns="45094" anchor="ctr"/>
          <a:lstStyle/>
          <a:p>
            <a:endParaRPr lang="en-IN"/>
          </a:p>
        </p:txBody>
      </p:sp>
      <p:sp>
        <p:nvSpPr>
          <p:cNvPr id="339971" name="Rectangle 3"/>
          <p:cNvSpPr>
            <a:spLocks noChangeArrowheads="1"/>
          </p:cNvSpPr>
          <p:nvPr/>
        </p:nvSpPr>
        <p:spPr bwMode="auto">
          <a:xfrm>
            <a:off x="-1547" y="8682533"/>
            <a:ext cx="2972729" cy="461467"/>
          </a:xfrm>
          <a:prstGeom prst="rect">
            <a:avLst/>
          </a:prstGeom>
          <a:noFill/>
          <a:ln w="9525">
            <a:noFill/>
            <a:miter lim="800000"/>
            <a:headEnd/>
            <a:tailEnd/>
          </a:ln>
          <a:effectLst/>
        </p:spPr>
        <p:txBody>
          <a:bodyPr wrap="none" lIns="90187" tIns="45094" rIns="90187" bIns="45094" anchor="ctr"/>
          <a:lstStyle/>
          <a:p>
            <a:endParaRPr lang="en-IN"/>
          </a:p>
        </p:txBody>
      </p:sp>
      <p:sp>
        <p:nvSpPr>
          <p:cNvPr id="339972" name="Rectangle 4"/>
          <p:cNvSpPr>
            <a:spLocks noChangeArrowheads="1"/>
          </p:cNvSpPr>
          <p:nvPr/>
        </p:nvSpPr>
        <p:spPr bwMode="auto">
          <a:xfrm>
            <a:off x="-1547" y="-1581"/>
            <a:ext cx="2972729" cy="458307"/>
          </a:xfrm>
          <a:prstGeom prst="rect">
            <a:avLst/>
          </a:prstGeom>
          <a:noFill/>
          <a:ln w="9525">
            <a:noFill/>
            <a:miter lim="800000"/>
            <a:headEnd/>
            <a:tailEnd/>
          </a:ln>
          <a:effectLst/>
        </p:spPr>
        <p:txBody>
          <a:bodyPr wrap="none" lIns="90187" tIns="45094" rIns="90187" bIns="45094" anchor="ctr"/>
          <a:lstStyle/>
          <a:p>
            <a:endParaRPr lang="en-IN"/>
          </a:p>
        </p:txBody>
      </p:sp>
      <p:sp>
        <p:nvSpPr>
          <p:cNvPr id="339973" name="Rectangle 5"/>
          <p:cNvSpPr>
            <a:spLocks noChangeArrowheads="1"/>
          </p:cNvSpPr>
          <p:nvPr/>
        </p:nvSpPr>
        <p:spPr bwMode="auto">
          <a:xfrm>
            <a:off x="1127534" y="5468068"/>
            <a:ext cx="5192220" cy="1245329"/>
          </a:xfrm>
          <a:prstGeom prst="rect">
            <a:avLst/>
          </a:prstGeom>
          <a:noFill/>
          <a:ln w="9525">
            <a:noFill/>
            <a:miter lim="800000"/>
            <a:headEnd/>
            <a:tailEnd/>
          </a:ln>
          <a:effectLst/>
        </p:spPr>
        <p:txBody>
          <a:bodyPr wrap="none" lIns="90187" tIns="45094" rIns="90187" bIns="45094" anchor="ctr"/>
          <a:lstStyle/>
          <a:p>
            <a:endParaRPr lang="en-IN"/>
          </a:p>
        </p:txBody>
      </p:sp>
      <p:sp>
        <p:nvSpPr>
          <p:cNvPr id="339976" name="Text Box 8"/>
          <p:cNvSpPr txBox="1">
            <a:spLocks noChangeArrowheads="1"/>
          </p:cNvSpPr>
          <p:nvPr/>
        </p:nvSpPr>
        <p:spPr bwMode="auto">
          <a:xfrm>
            <a:off x="0" y="1212142"/>
            <a:ext cx="2057091" cy="938508"/>
          </a:xfrm>
          <a:prstGeom prst="rect">
            <a:avLst/>
          </a:prstGeom>
          <a:noFill/>
          <a:ln w="9525">
            <a:noFill/>
            <a:miter lim="800000"/>
            <a:headEnd/>
            <a:tailEnd/>
          </a:ln>
          <a:effectLst/>
        </p:spPr>
        <p:txBody>
          <a:bodyPr lIns="106471" tIns="53236" rIns="106471" bIns="53236">
            <a:spAutoFit/>
          </a:bodyPr>
          <a:lstStyle/>
          <a:p>
            <a:pPr>
              <a:spcBef>
                <a:spcPct val="50000"/>
              </a:spcBef>
            </a:pPr>
            <a:r>
              <a:rPr lang="en-US" u="none"/>
              <a:t>A class has been called a “cookie cutter” for objects.</a:t>
            </a:r>
            <a:endParaRPr lang="en-US" u="none">
              <a:latin typeface="Arial" charset="0"/>
            </a:endParaRPr>
          </a:p>
        </p:txBody>
      </p:sp>
      <p:sp>
        <p:nvSpPr>
          <p:cNvPr id="339977" name="Rectangle 9"/>
          <p:cNvSpPr>
            <a:spLocks noGrp="1" noRot="1" noChangeAspect="1" noChangeArrowheads="1" noTextEdit="1"/>
          </p:cNvSpPr>
          <p:nvPr>
            <p:ph type="sldImg"/>
          </p:nvPr>
        </p:nvSpPr>
        <p:spPr>
          <a:ln/>
        </p:spPr>
      </p:sp>
      <p:sp>
        <p:nvSpPr>
          <p:cNvPr id="339978" name="Rectangle 10"/>
          <p:cNvSpPr>
            <a:spLocks noGrp="1" noChangeArrowheads="1"/>
          </p:cNvSpPr>
          <p:nvPr>
            <p:ph type="body" idx="1"/>
          </p:nvPr>
        </p:nvSpPr>
        <p:spPr/>
        <p:txBody>
          <a:bodyPr/>
          <a:lstStyle/>
          <a:p>
            <a:endParaRPr lang="en-US" sz="1000"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p>
            <a:r>
              <a:rPr lang="en-US" smtClean="0"/>
              <a:t>ATS Application Programming: Java Programming</a:t>
            </a:r>
          </a:p>
        </p:txBody>
      </p:sp>
      <p:sp>
        <p:nvSpPr>
          <p:cNvPr id="68611" name="Rectangle 3"/>
          <p:cNvSpPr>
            <a:spLocks noGrp="1" noChangeArrowheads="1"/>
          </p:cNvSpPr>
          <p:nvPr>
            <p:ph type="dt" sz="quarter" idx="1"/>
          </p:nvPr>
        </p:nvSpPr>
        <p:spPr>
          <a:noFill/>
        </p:spPr>
        <p:txBody>
          <a:bodyPr/>
          <a:lstStyle/>
          <a:p>
            <a:r>
              <a:rPr lang="en-US" smtClean="0"/>
              <a:t>7.2 Design Patterns</a:t>
            </a:r>
          </a:p>
        </p:txBody>
      </p:sp>
      <p:sp>
        <p:nvSpPr>
          <p:cNvPr id="68612"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68613" name="Rectangle 7"/>
          <p:cNvSpPr>
            <a:spLocks noGrp="1" noChangeArrowheads="1"/>
          </p:cNvSpPr>
          <p:nvPr>
            <p:ph type="sldNum" sz="quarter" idx="5"/>
          </p:nvPr>
        </p:nvSpPr>
        <p:spPr>
          <a:noFill/>
        </p:spPr>
        <p:txBody>
          <a:bodyPr/>
          <a:lstStyle/>
          <a:p>
            <a:fld id="{66C5FE6F-0D91-4AA9-A7BB-C73F11FE7F35}" type="slidenum">
              <a:rPr lang="en-US" smtClean="0"/>
              <a:pPr/>
              <a:t>135</a:t>
            </a:fld>
            <a:endParaRPr lang="en-US" smtClean="0"/>
          </a:p>
        </p:txBody>
      </p:sp>
      <p:sp>
        <p:nvSpPr>
          <p:cNvPr id="68614" name="Rectangle 2"/>
          <p:cNvSpPr>
            <a:spLocks noGrp="1" noRot="1" noChangeAspect="1" noChangeArrowheads="1" noTextEdit="1"/>
          </p:cNvSpPr>
          <p:nvPr>
            <p:ph type="sldImg"/>
          </p:nvPr>
        </p:nvSpPr>
        <p:spPr>
          <a:ln/>
        </p:spPr>
      </p:sp>
      <p:sp>
        <p:nvSpPr>
          <p:cNvPr id="68615" name="Rectangle 3"/>
          <p:cNvSpPr>
            <a:spLocks noGrp="1" noChangeArrowheads="1"/>
          </p:cNvSpPr>
          <p:nvPr>
            <p:ph type="body" idx="1"/>
          </p:nvPr>
        </p:nvSpPr>
        <p:spPr>
          <a:noFill/>
          <a:ln/>
        </p:spPr>
        <p:txBody>
          <a:bodyPr/>
          <a:lstStyle/>
          <a:p>
            <a:pPr marL="190500" indent="-190500" eaLnBrk="1" hangingPunct="1"/>
            <a:r>
              <a:rPr lang="en-US" sz="1200" smtClean="0"/>
              <a:t>Frequency of use: Medium low (2 of 5)</a:t>
            </a:r>
          </a:p>
          <a:p>
            <a:pPr marL="190500" indent="-190500" eaLnBrk="1" hangingPunct="1"/>
            <a:r>
              <a:rPr lang="en-US" sz="1200" smtClean="0"/>
              <a:t>Sample application:</a:t>
            </a:r>
          </a:p>
          <a:p>
            <a:pPr marL="190500" indent="-190500" eaLnBrk="1" hangingPunct="1">
              <a:buFont typeface="Wingdings" pitchFamily="2" charset="2"/>
              <a:buAutoNum type="arabicPeriod"/>
            </a:pPr>
            <a:r>
              <a:rPr lang="en-US" sz="1200" smtClean="0"/>
              <a:t>The characters stored in a word processor represent objects that have font face, font size, and other formatting data. Each of the character objects would contain a reference to a separate formatting object which contains the required properties. </a:t>
            </a:r>
          </a:p>
          <a:p>
            <a:pPr marL="190500" indent="-190500" eaLnBrk="1" hangingPunct="1">
              <a:buFont typeface="Wingdings" pitchFamily="2" charset="2"/>
              <a:buAutoNum type="arabicPeriod"/>
            </a:pPr>
            <a:r>
              <a:rPr lang="en-US" sz="1200" smtClean="0"/>
              <a:t>An online job site that receives data files from different employers with current openings in their organizations. Many of the data are the same for all jobs for a given employer.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p:spPr>
        <p:txBody>
          <a:bodyPr/>
          <a:lstStyle/>
          <a:p>
            <a:r>
              <a:rPr lang="en-US" smtClean="0"/>
              <a:t>ATS Application Programming: Java Programming</a:t>
            </a:r>
          </a:p>
        </p:txBody>
      </p:sp>
      <p:sp>
        <p:nvSpPr>
          <p:cNvPr id="69635" name="Rectangle 3"/>
          <p:cNvSpPr>
            <a:spLocks noGrp="1" noChangeArrowheads="1"/>
          </p:cNvSpPr>
          <p:nvPr>
            <p:ph type="dt" sz="quarter" idx="1"/>
          </p:nvPr>
        </p:nvSpPr>
        <p:spPr>
          <a:noFill/>
        </p:spPr>
        <p:txBody>
          <a:bodyPr/>
          <a:lstStyle/>
          <a:p>
            <a:r>
              <a:rPr lang="en-US" smtClean="0"/>
              <a:t>7.2 Design Patterns</a:t>
            </a:r>
          </a:p>
        </p:txBody>
      </p:sp>
      <p:sp>
        <p:nvSpPr>
          <p:cNvPr id="69636"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69637" name="Rectangle 7"/>
          <p:cNvSpPr>
            <a:spLocks noGrp="1" noChangeArrowheads="1"/>
          </p:cNvSpPr>
          <p:nvPr>
            <p:ph type="sldNum" sz="quarter" idx="5"/>
          </p:nvPr>
        </p:nvSpPr>
        <p:spPr>
          <a:noFill/>
        </p:spPr>
        <p:txBody>
          <a:bodyPr/>
          <a:lstStyle/>
          <a:p>
            <a:fld id="{881C071B-51B3-45CC-8656-10EDEB21C5CA}" type="slidenum">
              <a:rPr lang="en-US" smtClean="0"/>
              <a:pPr/>
              <a:t>141</a:t>
            </a:fld>
            <a:endParaRPr lang="en-US" smtClean="0"/>
          </a:p>
        </p:txBody>
      </p:sp>
      <p:sp>
        <p:nvSpPr>
          <p:cNvPr id="69638" name="Rectangle 2"/>
          <p:cNvSpPr>
            <a:spLocks noGrp="1" noRot="1" noChangeAspect="1" noChangeArrowheads="1" noTextEdit="1"/>
          </p:cNvSpPr>
          <p:nvPr>
            <p:ph type="sldImg"/>
          </p:nvPr>
        </p:nvSpPr>
        <p:spPr>
          <a:ln/>
        </p:spPr>
      </p:sp>
      <p:sp>
        <p:nvSpPr>
          <p:cNvPr id="69639" name="Rectangle 3"/>
          <p:cNvSpPr>
            <a:spLocks noGrp="1" noChangeArrowheads="1"/>
          </p:cNvSpPr>
          <p:nvPr>
            <p:ph type="body" idx="1"/>
          </p:nvPr>
        </p:nvSpPr>
        <p:spPr>
          <a:noFill/>
          <a:ln/>
        </p:spPr>
        <p:txBody>
          <a:bodyPr/>
          <a:lstStyle/>
          <a:p>
            <a:pPr eaLnBrk="1" hangingPunct="1"/>
            <a:r>
              <a:rPr lang="en-US" sz="1200" dirty="0" smtClean="0"/>
              <a:t>There are several types of proxies used in different scenarios: Remote Proxy, Virtual Proxy, Cache/Server Proxy, Firewall Proxy, Protection Proxy, Synchronization Proxy, Smart Reference Proxy, Counting Proxy</a:t>
            </a:r>
          </a:p>
          <a:p>
            <a:pPr eaLnBrk="1" hangingPunct="1"/>
            <a:endParaRPr lang="en-US" sz="1200" dirty="0" smtClean="0"/>
          </a:p>
          <a:p>
            <a:pPr eaLnBrk="1" hangingPunct="1"/>
            <a:r>
              <a:rPr lang="en-US" sz="1200" dirty="0" smtClean="0"/>
              <a:t>Frequency of use: High (5 of 5)</a:t>
            </a:r>
          </a:p>
          <a:p>
            <a:pPr eaLnBrk="1" hangingPunct="1"/>
            <a:r>
              <a:rPr lang="en-US" sz="1200" dirty="0" smtClean="0"/>
              <a:t>Sample application:</a:t>
            </a:r>
          </a:p>
          <a:p>
            <a:pPr eaLnBrk="1" hangingPunct="1"/>
            <a:r>
              <a:rPr lang="en-US" sz="1200" dirty="0" smtClean="0"/>
              <a:t>Any application that uses RMI where a stub class acts as a remote proxy for the remote object.</a:t>
            </a:r>
          </a:p>
          <a:p>
            <a:pPr eaLnBrk="1" hangingPunct="1"/>
            <a:endParaRPr lang="en-US" sz="1200"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p>
            <a:r>
              <a:rPr lang="en-US" smtClean="0"/>
              <a:t>ATS Application Programming: Java Programming</a:t>
            </a:r>
          </a:p>
        </p:txBody>
      </p:sp>
      <p:sp>
        <p:nvSpPr>
          <p:cNvPr id="70659" name="Rectangle 3"/>
          <p:cNvSpPr>
            <a:spLocks noGrp="1" noChangeArrowheads="1"/>
          </p:cNvSpPr>
          <p:nvPr>
            <p:ph type="dt" sz="quarter" idx="1"/>
          </p:nvPr>
        </p:nvSpPr>
        <p:spPr>
          <a:noFill/>
        </p:spPr>
        <p:txBody>
          <a:bodyPr/>
          <a:lstStyle/>
          <a:p>
            <a:r>
              <a:rPr lang="en-US" smtClean="0"/>
              <a:t>7.2 Design Patterns</a:t>
            </a:r>
          </a:p>
        </p:txBody>
      </p:sp>
      <p:sp>
        <p:nvSpPr>
          <p:cNvPr id="70660"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70661" name="Rectangle 7"/>
          <p:cNvSpPr>
            <a:spLocks noGrp="1" noChangeArrowheads="1"/>
          </p:cNvSpPr>
          <p:nvPr>
            <p:ph type="sldNum" sz="quarter" idx="5"/>
          </p:nvPr>
        </p:nvSpPr>
        <p:spPr>
          <a:noFill/>
        </p:spPr>
        <p:txBody>
          <a:bodyPr/>
          <a:lstStyle/>
          <a:p>
            <a:fld id="{D039B506-4A53-49E8-B1AE-9C5D9A21BAD0}" type="slidenum">
              <a:rPr lang="en-US" smtClean="0"/>
              <a:pPr/>
              <a:t>147</a:t>
            </a:fld>
            <a:endParaRPr lang="en-US" smtClean="0"/>
          </a:p>
        </p:txBody>
      </p:sp>
      <p:sp>
        <p:nvSpPr>
          <p:cNvPr id="70662" name="Rectangle 7"/>
          <p:cNvSpPr>
            <a:spLocks noGrp="1" noRot="1" noChangeAspect="1" noChangeArrowheads="1" noTextEdit="1"/>
          </p:cNvSpPr>
          <p:nvPr>
            <p:ph type="sldImg"/>
          </p:nvPr>
        </p:nvSpPr>
        <p:spPr>
          <a:ln/>
        </p:spPr>
      </p:sp>
      <p:sp>
        <p:nvSpPr>
          <p:cNvPr id="70663" name="Rectangle 8"/>
          <p:cNvSpPr>
            <a:spLocks noGrp="1" noChangeArrowheads="1"/>
          </p:cNvSpPr>
          <p:nvPr>
            <p:ph type="body" idx="1"/>
          </p:nvPr>
        </p:nvSpPr>
        <p:spPr>
          <a:noFill/>
          <a:ln/>
        </p:spPr>
        <p:txBody>
          <a:bodyPr/>
          <a:lstStyle/>
          <a:p>
            <a:pPr eaLnBrk="1" hangingPunct="1"/>
            <a:r>
              <a:rPr lang="en-US" smtClean="0"/>
              <a:t> </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p>
            <a:r>
              <a:rPr lang="en-US" smtClean="0"/>
              <a:t>ATS Application Programming: Java Programming</a:t>
            </a:r>
          </a:p>
        </p:txBody>
      </p:sp>
      <p:sp>
        <p:nvSpPr>
          <p:cNvPr id="71683" name="Rectangle 3"/>
          <p:cNvSpPr>
            <a:spLocks noGrp="1" noChangeArrowheads="1"/>
          </p:cNvSpPr>
          <p:nvPr>
            <p:ph type="dt" sz="quarter" idx="1"/>
          </p:nvPr>
        </p:nvSpPr>
        <p:spPr>
          <a:noFill/>
        </p:spPr>
        <p:txBody>
          <a:bodyPr/>
          <a:lstStyle/>
          <a:p>
            <a:r>
              <a:rPr lang="en-US" smtClean="0"/>
              <a:t>7.2 Design Patterns</a:t>
            </a:r>
          </a:p>
        </p:txBody>
      </p:sp>
      <p:sp>
        <p:nvSpPr>
          <p:cNvPr id="71684"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71685" name="Rectangle 7"/>
          <p:cNvSpPr>
            <a:spLocks noGrp="1" noChangeArrowheads="1"/>
          </p:cNvSpPr>
          <p:nvPr>
            <p:ph type="sldNum" sz="quarter" idx="5"/>
          </p:nvPr>
        </p:nvSpPr>
        <p:spPr>
          <a:noFill/>
        </p:spPr>
        <p:txBody>
          <a:bodyPr/>
          <a:lstStyle/>
          <a:p>
            <a:fld id="{DD04D8AC-FB6B-4B08-BC79-6E93835DDF6B}" type="slidenum">
              <a:rPr lang="en-US" smtClean="0"/>
              <a:pPr/>
              <a:t>148</a:t>
            </a:fld>
            <a:endParaRPr lang="en-US" smtClean="0"/>
          </a:p>
        </p:txBody>
      </p:sp>
      <p:sp>
        <p:nvSpPr>
          <p:cNvPr id="71686" name="Rectangle 2"/>
          <p:cNvSpPr>
            <a:spLocks noGrp="1" noRot="1" noChangeAspect="1" noChangeArrowheads="1" noTextEdit="1"/>
          </p:cNvSpPr>
          <p:nvPr>
            <p:ph type="sldImg"/>
          </p:nvPr>
        </p:nvSpPr>
        <p:spPr>
          <a:ln/>
        </p:spPr>
      </p:sp>
      <p:sp>
        <p:nvSpPr>
          <p:cNvPr id="71687" name="Rectangle 3"/>
          <p:cNvSpPr>
            <a:spLocks noGrp="1" noChangeArrowheads="1"/>
          </p:cNvSpPr>
          <p:nvPr>
            <p:ph type="body" idx="1"/>
          </p:nvPr>
        </p:nvSpPr>
        <p:spPr>
          <a:noFill/>
          <a:ln/>
        </p:spPr>
        <p:txBody>
          <a:bodyPr/>
          <a:lstStyle/>
          <a:p>
            <a:pPr eaLnBrk="1" hangingPunct="1"/>
            <a:r>
              <a:rPr lang="en-US" sz="1200" smtClean="0"/>
              <a:t>Frequency of use: Medium (3 of 5)</a:t>
            </a:r>
          </a:p>
          <a:p>
            <a:pPr eaLnBrk="1" hangingPunct="1"/>
            <a:r>
              <a:rPr lang="en-US" sz="1200" smtClean="0"/>
              <a:t>Sample application:</a:t>
            </a:r>
          </a:p>
          <a:p>
            <a:pPr eaLnBrk="1" hangingPunct="1"/>
            <a:r>
              <a:rPr lang="en-US" sz="1200" smtClean="0"/>
              <a:t>Several levels of managers and executives can respond to a purchase request or hand it off to a superior. Each position has can have its own set of rules about which orders they can approve.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p:spPr>
        <p:txBody>
          <a:bodyPr/>
          <a:lstStyle/>
          <a:p>
            <a:r>
              <a:rPr lang="en-US" smtClean="0"/>
              <a:t>ATS Application Programming: Java Programming</a:t>
            </a:r>
          </a:p>
        </p:txBody>
      </p:sp>
      <p:sp>
        <p:nvSpPr>
          <p:cNvPr id="72707" name="Rectangle 3"/>
          <p:cNvSpPr>
            <a:spLocks noGrp="1" noChangeArrowheads="1"/>
          </p:cNvSpPr>
          <p:nvPr>
            <p:ph type="dt" sz="quarter" idx="1"/>
          </p:nvPr>
        </p:nvSpPr>
        <p:spPr>
          <a:noFill/>
        </p:spPr>
        <p:txBody>
          <a:bodyPr/>
          <a:lstStyle/>
          <a:p>
            <a:r>
              <a:rPr lang="en-US" smtClean="0"/>
              <a:t>7.2 Design Patterns</a:t>
            </a:r>
          </a:p>
        </p:txBody>
      </p:sp>
      <p:sp>
        <p:nvSpPr>
          <p:cNvPr id="72708"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72709" name="Rectangle 7"/>
          <p:cNvSpPr>
            <a:spLocks noGrp="1" noChangeArrowheads="1"/>
          </p:cNvSpPr>
          <p:nvPr>
            <p:ph type="sldNum" sz="quarter" idx="5"/>
          </p:nvPr>
        </p:nvSpPr>
        <p:spPr>
          <a:noFill/>
        </p:spPr>
        <p:txBody>
          <a:bodyPr/>
          <a:lstStyle/>
          <a:p>
            <a:fld id="{B5554237-28A7-4FF2-B065-E2DA957A69CE}" type="slidenum">
              <a:rPr lang="en-US" smtClean="0"/>
              <a:pPr/>
              <a:t>150</a:t>
            </a:fld>
            <a:endParaRPr lang="en-US" smtClean="0"/>
          </a:p>
        </p:txBody>
      </p:sp>
      <p:sp>
        <p:nvSpPr>
          <p:cNvPr id="72710" name="Rectangle 2"/>
          <p:cNvSpPr>
            <a:spLocks noGrp="1" noRot="1" noChangeAspect="1" noChangeArrowheads="1" noTextEdit="1"/>
          </p:cNvSpPr>
          <p:nvPr>
            <p:ph type="sldImg"/>
          </p:nvPr>
        </p:nvSpPr>
        <p:spPr>
          <a:ln/>
        </p:spPr>
      </p:sp>
      <p:sp>
        <p:nvSpPr>
          <p:cNvPr id="72711" name="Rectangle 3"/>
          <p:cNvSpPr>
            <a:spLocks noGrp="1" noChangeArrowheads="1"/>
          </p:cNvSpPr>
          <p:nvPr>
            <p:ph type="body" idx="1"/>
          </p:nvPr>
        </p:nvSpPr>
        <p:spPr>
          <a:noFill/>
          <a:ln/>
        </p:spPr>
        <p:txBody>
          <a:bodyPr/>
          <a:lstStyle/>
          <a:p>
            <a:pPr marL="190500" indent="-190500" eaLnBrk="1" hangingPunct="1"/>
            <a:r>
              <a:rPr lang="en-US" sz="1200" smtClean="0"/>
              <a:t>Frequency of use: Medium high (4 of 5)</a:t>
            </a:r>
          </a:p>
          <a:p>
            <a:pPr marL="190500" indent="-190500" eaLnBrk="1" hangingPunct="1"/>
            <a:r>
              <a:rPr lang="en-US" sz="1200" smtClean="0"/>
              <a:t>Sample application:</a:t>
            </a:r>
          </a:p>
          <a:p>
            <a:pPr marL="190500" indent="-190500" eaLnBrk="1" hangingPunct="1">
              <a:buFont typeface="Wingdings" pitchFamily="2" charset="2"/>
              <a:buAutoNum type="arabicPeriod"/>
            </a:pPr>
            <a:r>
              <a:rPr lang="en-US" sz="1200" smtClean="0"/>
              <a:t>In GUIs, a menu item object can be connected with different Commands where a menu item object does not need to know any details of what action the Command performs. </a:t>
            </a:r>
          </a:p>
          <a:p>
            <a:pPr marL="190500" indent="-190500" eaLnBrk="1" hangingPunct="1">
              <a:buFont typeface="Wingdings" pitchFamily="2" charset="2"/>
              <a:buAutoNum type="arabicPeriod"/>
            </a:pPr>
            <a:r>
              <a:rPr lang="en-US" sz="1200" smtClean="0"/>
              <a:t>In a simple calculator with unlimited number of undo's and redo's.</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p:spPr>
        <p:txBody>
          <a:bodyPr/>
          <a:lstStyle/>
          <a:p>
            <a:r>
              <a:rPr lang="en-US" smtClean="0"/>
              <a:t>ATS Application Programming: Java Programming</a:t>
            </a:r>
          </a:p>
        </p:txBody>
      </p:sp>
      <p:sp>
        <p:nvSpPr>
          <p:cNvPr id="73731" name="Rectangle 3"/>
          <p:cNvSpPr>
            <a:spLocks noGrp="1" noChangeArrowheads="1"/>
          </p:cNvSpPr>
          <p:nvPr>
            <p:ph type="dt" sz="quarter" idx="1"/>
          </p:nvPr>
        </p:nvSpPr>
        <p:spPr>
          <a:noFill/>
        </p:spPr>
        <p:txBody>
          <a:bodyPr/>
          <a:lstStyle/>
          <a:p>
            <a:r>
              <a:rPr lang="en-US" smtClean="0"/>
              <a:t>7.2 Design Patterns</a:t>
            </a:r>
          </a:p>
        </p:txBody>
      </p:sp>
      <p:sp>
        <p:nvSpPr>
          <p:cNvPr id="73732"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73733" name="Rectangle 7"/>
          <p:cNvSpPr>
            <a:spLocks noGrp="1" noChangeArrowheads="1"/>
          </p:cNvSpPr>
          <p:nvPr>
            <p:ph type="sldNum" sz="quarter" idx="5"/>
          </p:nvPr>
        </p:nvSpPr>
        <p:spPr>
          <a:noFill/>
        </p:spPr>
        <p:txBody>
          <a:bodyPr/>
          <a:lstStyle/>
          <a:p>
            <a:fld id="{38063372-971E-413F-83E7-D0544D7B1CAD}" type="slidenum">
              <a:rPr lang="en-US" smtClean="0"/>
              <a:pPr/>
              <a:t>154</a:t>
            </a:fld>
            <a:endParaRPr lang="en-US" smtClean="0"/>
          </a:p>
        </p:txBody>
      </p:sp>
      <p:sp>
        <p:nvSpPr>
          <p:cNvPr id="73734" name="Rectangle 2"/>
          <p:cNvSpPr>
            <a:spLocks noGrp="1" noRot="1" noChangeAspect="1" noChangeArrowheads="1" noTextEdit="1"/>
          </p:cNvSpPr>
          <p:nvPr>
            <p:ph type="sldImg"/>
          </p:nvPr>
        </p:nvSpPr>
        <p:spPr>
          <a:ln/>
        </p:spPr>
      </p:sp>
      <p:sp>
        <p:nvSpPr>
          <p:cNvPr id="73735" name="Rectangle 3"/>
          <p:cNvSpPr>
            <a:spLocks noGrp="1" noChangeArrowheads="1"/>
          </p:cNvSpPr>
          <p:nvPr>
            <p:ph type="body" idx="1"/>
          </p:nvPr>
        </p:nvSpPr>
        <p:spPr>
          <a:noFill/>
          <a:ln/>
        </p:spPr>
        <p:txBody>
          <a:bodyPr/>
          <a:lstStyle/>
          <a:p>
            <a:pPr marL="190500" indent="-190500" eaLnBrk="1" hangingPunct="1"/>
            <a:r>
              <a:rPr lang="en-US" sz="1200" smtClean="0"/>
              <a:t>Frequency of use: Low (1 of 5)</a:t>
            </a:r>
          </a:p>
          <a:p>
            <a:pPr marL="190500" indent="-190500" eaLnBrk="1" hangingPunct="1"/>
            <a:r>
              <a:rPr lang="en-US" sz="1200" smtClean="0"/>
              <a:t>Sample application:</a:t>
            </a:r>
          </a:p>
          <a:p>
            <a:pPr marL="190500" indent="-190500" eaLnBrk="1" hangingPunct="1">
              <a:buFont typeface="Wingdings" pitchFamily="2" charset="2"/>
              <a:buAutoNum type="arabicPeriod"/>
            </a:pPr>
            <a:r>
              <a:rPr lang="en-US" sz="1200" smtClean="0"/>
              <a:t>Convert a Roman numeral to a decimal </a:t>
            </a:r>
          </a:p>
          <a:p>
            <a:pPr marL="190500" indent="-190500" eaLnBrk="1" hangingPunct="1">
              <a:buFont typeface="Wingdings" pitchFamily="2" charset="2"/>
              <a:buAutoNum type="arabicPeriod"/>
            </a:pPr>
            <a:r>
              <a:rPr lang="en-US" sz="1200" smtClean="0"/>
              <a:t>An interpreter for the DOS </a:t>
            </a:r>
            <a:r>
              <a:rPr lang="en-US" sz="1200" b="1" smtClean="0"/>
              <a:t>copy</a:t>
            </a:r>
            <a:r>
              <a:rPr lang="en-US" sz="1200" smtClean="0"/>
              <a:t> command</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p>
            <a:r>
              <a:rPr lang="en-US" smtClean="0"/>
              <a:t>ATS Application Programming: Java Programming</a:t>
            </a:r>
          </a:p>
        </p:txBody>
      </p:sp>
      <p:sp>
        <p:nvSpPr>
          <p:cNvPr id="74755" name="Rectangle 3"/>
          <p:cNvSpPr>
            <a:spLocks noGrp="1" noChangeArrowheads="1"/>
          </p:cNvSpPr>
          <p:nvPr>
            <p:ph type="dt" sz="quarter" idx="1"/>
          </p:nvPr>
        </p:nvSpPr>
        <p:spPr>
          <a:noFill/>
        </p:spPr>
        <p:txBody>
          <a:bodyPr/>
          <a:lstStyle/>
          <a:p>
            <a:r>
              <a:rPr lang="en-US" smtClean="0"/>
              <a:t>7.2 Design Patterns</a:t>
            </a:r>
          </a:p>
        </p:txBody>
      </p:sp>
      <p:sp>
        <p:nvSpPr>
          <p:cNvPr id="74756"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74757" name="Rectangle 7"/>
          <p:cNvSpPr>
            <a:spLocks noGrp="1" noChangeArrowheads="1"/>
          </p:cNvSpPr>
          <p:nvPr>
            <p:ph type="sldNum" sz="quarter" idx="5"/>
          </p:nvPr>
        </p:nvSpPr>
        <p:spPr>
          <a:noFill/>
        </p:spPr>
        <p:txBody>
          <a:bodyPr/>
          <a:lstStyle/>
          <a:p>
            <a:fld id="{05669CD3-8AD0-4198-9D33-87BD4744E482}" type="slidenum">
              <a:rPr lang="en-US" smtClean="0"/>
              <a:pPr/>
              <a:t>155</a:t>
            </a:fld>
            <a:endParaRPr lang="en-US" smtClean="0"/>
          </a:p>
        </p:txBody>
      </p:sp>
      <p:sp>
        <p:nvSpPr>
          <p:cNvPr id="74758" name="Rectangle 2"/>
          <p:cNvSpPr>
            <a:spLocks noGrp="1" noRot="1" noChangeAspect="1" noChangeArrowheads="1" noTextEdit="1"/>
          </p:cNvSpPr>
          <p:nvPr>
            <p:ph type="sldImg"/>
          </p:nvPr>
        </p:nvSpPr>
        <p:spPr>
          <a:ln/>
        </p:spPr>
      </p:sp>
      <p:sp>
        <p:nvSpPr>
          <p:cNvPr id="74759" name="Rectangle 3"/>
          <p:cNvSpPr>
            <a:spLocks noGrp="1" noChangeArrowheads="1"/>
          </p:cNvSpPr>
          <p:nvPr>
            <p:ph type="body" idx="1"/>
          </p:nvPr>
        </p:nvSpPr>
        <p:spPr>
          <a:noFill/>
          <a:ln/>
        </p:spPr>
        <p:txBody>
          <a:bodyPr/>
          <a:lstStyle/>
          <a:p>
            <a:pPr eaLnBrk="1" hangingPunct="1"/>
            <a:r>
              <a:rPr lang="en-US" sz="1200" smtClean="0"/>
              <a:t>Frequency of use: High (5 of 5)</a:t>
            </a:r>
          </a:p>
          <a:p>
            <a:pPr eaLnBrk="1" hangingPunct="1"/>
            <a:r>
              <a:rPr lang="en-US" sz="1200" smtClean="0"/>
              <a:t>Sample application:</a:t>
            </a:r>
          </a:p>
          <a:p>
            <a:pPr eaLnBrk="1" hangingPunct="1"/>
            <a:r>
              <a:rPr lang="en-US" sz="1200" smtClean="0"/>
              <a:t>1. Display data from a Candidates file containing details of different IT professionals who have offered their candidacy for a job opening. </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p:spPr>
        <p:txBody>
          <a:bodyPr/>
          <a:lstStyle/>
          <a:p>
            <a:r>
              <a:rPr lang="en-US" smtClean="0"/>
              <a:t>ATS Application Programming: Java Programming</a:t>
            </a:r>
          </a:p>
        </p:txBody>
      </p:sp>
      <p:sp>
        <p:nvSpPr>
          <p:cNvPr id="75779" name="Rectangle 3"/>
          <p:cNvSpPr>
            <a:spLocks noGrp="1" noChangeArrowheads="1"/>
          </p:cNvSpPr>
          <p:nvPr>
            <p:ph type="dt" sz="quarter" idx="1"/>
          </p:nvPr>
        </p:nvSpPr>
        <p:spPr>
          <a:noFill/>
        </p:spPr>
        <p:txBody>
          <a:bodyPr/>
          <a:lstStyle/>
          <a:p>
            <a:r>
              <a:rPr lang="en-US" smtClean="0"/>
              <a:t>7.2 Design Patterns</a:t>
            </a:r>
          </a:p>
        </p:txBody>
      </p:sp>
      <p:sp>
        <p:nvSpPr>
          <p:cNvPr id="75780"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75781" name="Rectangle 7"/>
          <p:cNvSpPr>
            <a:spLocks noGrp="1" noChangeArrowheads="1"/>
          </p:cNvSpPr>
          <p:nvPr>
            <p:ph type="sldNum" sz="quarter" idx="5"/>
          </p:nvPr>
        </p:nvSpPr>
        <p:spPr>
          <a:noFill/>
        </p:spPr>
        <p:txBody>
          <a:bodyPr/>
          <a:lstStyle/>
          <a:p>
            <a:fld id="{BD506E0B-1DFC-49B9-A1C4-8BF74FA17473}" type="slidenum">
              <a:rPr lang="en-US" smtClean="0"/>
              <a:pPr/>
              <a:t>158</a:t>
            </a:fld>
            <a:endParaRPr lang="en-US" smtClean="0"/>
          </a:p>
        </p:txBody>
      </p:sp>
      <p:sp>
        <p:nvSpPr>
          <p:cNvPr id="75782" name="Rectangle 2"/>
          <p:cNvSpPr>
            <a:spLocks noGrp="1" noRot="1" noChangeAspect="1" noChangeArrowheads="1" noTextEdit="1"/>
          </p:cNvSpPr>
          <p:nvPr>
            <p:ph type="sldImg"/>
          </p:nvPr>
        </p:nvSpPr>
        <p:spPr>
          <a:ln/>
        </p:spPr>
      </p:sp>
      <p:sp>
        <p:nvSpPr>
          <p:cNvPr id="75783" name="Rectangle 3"/>
          <p:cNvSpPr>
            <a:spLocks noGrp="1" noChangeArrowheads="1"/>
          </p:cNvSpPr>
          <p:nvPr>
            <p:ph type="body" idx="1"/>
          </p:nvPr>
        </p:nvSpPr>
        <p:spPr>
          <a:noFill/>
          <a:ln/>
        </p:spPr>
        <p:txBody>
          <a:bodyPr/>
          <a:lstStyle/>
          <a:p>
            <a:pPr eaLnBrk="1" hangingPunct="1"/>
            <a:r>
              <a:rPr lang="en-US" sz="1200" smtClean="0"/>
              <a:t>Frequency of use: Medium low (2 of 5)</a:t>
            </a:r>
          </a:p>
          <a:p>
            <a:pPr eaLnBrk="1" hangingPunct="1"/>
            <a:r>
              <a:rPr lang="en-US" sz="1200" smtClean="0"/>
              <a:t>Sample application:</a:t>
            </a:r>
          </a:p>
          <a:p>
            <a:pPr eaLnBrk="1" hangingPunct="1"/>
            <a:r>
              <a:rPr lang="en-US" sz="1200" smtClean="0"/>
              <a:t>The communication between different Participants registering with a Chatroom. The Chatroom is the central hub through which all communication takes place. At this point, only one-to-one communication is implemented in the Chatroom, but it could be easily chanted to one-to-many. </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p:spPr>
        <p:txBody>
          <a:bodyPr/>
          <a:lstStyle/>
          <a:p>
            <a:r>
              <a:rPr lang="en-US" smtClean="0"/>
              <a:t>ATS Application Programming: Java Programming</a:t>
            </a:r>
          </a:p>
        </p:txBody>
      </p:sp>
      <p:sp>
        <p:nvSpPr>
          <p:cNvPr id="76803" name="Rectangle 3"/>
          <p:cNvSpPr>
            <a:spLocks noGrp="1" noChangeArrowheads="1"/>
          </p:cNvSpPr>
          <p:nvPr>
            <p:ph type="dt" sz="quarter" idx="1"/>
          </p:nvPr>
        </p:nvSpPr>
        <p:spPr>
          <a:noFill/>
        </p:spPr>
        <p:txBody>
          <a:bodyPr/>
          <a:lstStyle/>
          <a:p>
            <a:r>
              <a:rPr lang="en-US" smtClean="0"/>
              <a:t>7.2 Design Patterns</a:t>
            </a:r>
          </a:p>
        </p:txBody>
      </p:sp>
      <p:sp>
        <p:nvSpPr>
          <p:cNvPr id="76804"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76805" name="Rectangle 7"/>
          <p:cNvSpPr>
            <a:spLocks noGrp="1" noChangeArrowheads="1"/>
          </p:cNvSpPr>
          <p:nvPr>
            <p:ph type="sldNum" sz="quarter" idx="5"/>
          </p:nvPr>
        </p:nvSpPr>
        <p:spPr>
          <a:noFill/>
        </p:spPr>
        <p:txBody>
          <a:bodyPr/>
          <a:lstStyle/>
          <a:p>
            <a:fld id="{86F25EBC-EB5D-4C69-B593-268A98B77E9D}" type="slidenum">
              <a:rPr lang="en-US" smtClean="0"/>
              <a:pPr/>
              <a:t>160</a:t>
            </a:fld>
            <a:endParaRPr lang="en-US" smtClean="0"/>
          </a:p>
        </p:txBody>
      </p:sp>
      <p:sp>
        <p:nvSpPr>
          <p:cNvPr id="76806" name="Rectangle 2"/>
          <p:cNvSpPr>
            <a:spLocks noGrp="1" noRot="1" noChangeAspect="1" noChangeArrowheads="1" noTextEdit="1"/>
          </p:cNvSpPr>
          <p:nvPr>
            <p:ph type="sldImg"/>
          </p:nvPr>
        </p:nvSpPr>
        <p:spPr>
          <a:ln/>
        </p:spPr>
      </p:sp>
      <p:sp>
        <p:nvSpPr>
          <p:cNvPr id="76807" name="Rectangle 3"/>
          <p:cNvSpPr>
            <a:spLocks noGrp="1" noChangeArrowheads="1"/>
          </p:cNvSpPr>
          <p:nvPr>
            <p:ph type="body" idx="1"/>
          </p:nvPr>
        </p:nvSpPr>
        <p:spPr>
          <a:noFill/>
          <a:ln/>
        </p:spPr>
        <p:txBody>
          <a:bodyPr/>
          <a:lstStyle/>
          <a:p>
            <a:pPr marL="190500" indent="-190500" eaLnBrk="1" hangingPunct="1"/>
            <a:r>
              <a:rPr lang="en-US" sz="1200" smtClean="0"/>
              <a:t>Frequency of use: Low (1 of 5)</a:t>
            </a:r>
          </a:p>
          <a:p>
            <a:pPr marL="190500" indent="-190500" eaLnBrk="1" hangingPunct="1"/>
            <a:r>
              <a:rPr lang="en-US" sz="1200" smtClean="0"/>
              <a:t>Sample application:</a:t>
            </a:r>
          </a:p>
          <a:p>
            <a:pPr marL="190500" indent="-190500" eaLnBrk="1" hangingPunct="1">
              <a:buFont typeface="Wingdings" pitchFamily="2" charset="2"/>
              <a:buAutoNum type="arabicPeriod"/>
            </a:pPr>
            <a:r>
              <a:rPr lang="en-US" sz="1200" smtClean="0"/>
              <a:t>Consider a customized wedding gown. Users can select different neck and sleeve types and a preview image will be updated. Users can undo a selection and the preview should get updated accordingly.</a:t>
            </a:r>
          </a:p>
          <a:p>
            <a:pPr marL="190500" indent="-190500" eaLnBrk="1" hangingPunct="1">
              <a:buFont typeface="Wingdings" pitchFamily="2" charset="2"/>
              <a:buAutoNum type="arabicPeriod"/>
            </a:pPr>
            <a:r>
              <a:rPr lang="en-US" sz="1200" smtClean="0"/>
              <a:t>Consider a shopping cart application that remembers shopping cart contents even after a user has logged out. The next time the user logs on to the web site, the shopping cart should show previously selected items.</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en-US" smtClean="0"/>
              <a:t>ATS Application Programming: Java Programming</a:t>
            </a:r>
          </a:p>
        </p:txBody>
      </p:sp>
      <p:sp>
        <p:nvSpPr>
          <p:cNvPr id="77827" name="Rectangle 3"/>
          <p:cNvSpPr>
            <a:spLocks noGrp="1" noChangeArrowheads="1"/>
          </p:cNvSpPr>
          <p:nvPr>
            <p:ph type="dt" sz="quarter" idx="1"/>
          </p:nvPr>
        </p:nvSpPr>
        <p:spPr>
          <a:noFill/>
        </p:spPr>
        <p:txBody>
          <a:bodyPr/>
          <a:lstStyle/>
          <a:p>
            <a:r>
              <a:rPr lang="en-US" smtClean="0"/>
              <a:t>7.2 Design Patterns</a:t>
            </a:r>
          </a:p>
        </p:txBody>
      </p:sp>
      <p:sp>
        <p:nvSpPr>
          <p:cNvPr id="77828"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77829" name="Rectangle 7"/>
          <p:cNvSpPr>
            <a:spLocks noGrp="1" noChangeArrowheads="1"/>
          </p:cNvSpPr>
          <p:nvPr>
            <p:ph type="sldNum" sz="quarter" idx="5"/>
          </p:nvPr>
        </p:nvSpPr>
        <p:spPr>
          <a:noFill/>
        </p:spPr>
        <p:txBody>
          <a:bodyPr/>
          <a:lstStyle/>
          <a:p>
            <a:fld id="{0C6AABC9-C301-418D-9A24-489F8C66B205}" type="slidenum">
              <a:rPr lang="en-US" smtClean="0"/>
              <a:pPr/>
              <a:t>163</a:t>
            </a:fld>
            <a:endParaRPr lang="en-US" smtClean="0"/>
          </a:p>
        </p:txBody>
      </p:sp>
      <p:sp>
        <p:nvSpPr>
          <p:cNvPr id="77830" name="Rectangle 2"/>
          <p:cNvSpPr>
            <a:spLocks noGrp="1" noRot="1" noChangeAspect="1" noChangeArrowheads="1" noTextEdit="1"/>
          </p:cNvSpPr>
          <p:nvPr>
            <p:ph type="sldImg"/>
          </p:nvPr>
        </p:nvSpPr>
        <p:spPr>
          <a:ln/>
        </p:spPr>
      </p:sp>
      <p:sp>
        <p:nvSpPr>
          <p:cNvPr id="77831" name="Rectangle 3"/>
          <p:cNvSpPr>
            <a:spLocks noGrp="1" noChangeArrowheads="1"/>
          </p:cNvSpPr>
          <p:nvPr>
            <p:ph type="body" idx="1"/>
          </p:nvPr>
        </p:nvSpPr>
        <p:spPr>
          <a:noFill/>
          <a:ln/>
        </p:spPr>
        <p:txBody>
          <a:bodyPr/>
          <a:lstStyle/>
          <a:p>
            <a:pPr marL="190500" indent="-190500" eaLnBrk="1" hangingPunct="1"/>
            <a:r>
              <a:rPr lang="en-US" sz="1200" smtClean="0"/>
              <a:t>Frequency of use: High (5 of 5)</a:t>
            </a:r>
          </a:p>
          <a:p>
            <a:pPr marL="190500" indent="-190500" eaLnBrk="1" hangingPunct="1"/>
            <a:r>
              <a:rPr lang="en-US" sz="1200" smtClean="0"/>
              <a:t>Sample application:</a:t>
            </a:r>
          </a:p>
          <a:p>
            <a:pPr marL="190500" indent="-190500" eaLnBrk="1" hangingPunct="1">
              <a:buFont typeface="Wingdings" pitchFamily="2" charset="2"/>
              <a:buAutoNum type="arabicPeriod"/>
            </a:pPr>
            <a:r>
              <a:rPr lang="en-US" sz="1200" smtClean="0"/>
              <a:t>Event-driven programming especially in GUI toolkits.</a:t>
            </a:r>
          </a:p>
          <a:p>
            <a:pPr marL="190500" indent="-190500" eaLnBrk="1" hangingPunct="1">
              <a:buFont typeface="Wingdings" pitchFamily="2" charset="2"/>
              <a:buAutoNum type="arabicPeriod"/>
            </a:pPr>
            <a:r>
              <a:rPr lang="en-US" sz="1200" smtClean="0"/>
              <a:t>A job-alert program that sends email notification to subscribers after setting their work preferences.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6"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455682" name="Rectangle 2"/>
          <p:cNvSpPr>
            <a:spLocks noGrp="1" noRot="1" noChangeAspect="1" noChangeArrowheads="1" noTextEdit="1"/>
          </p:cNvSpPr>
          <p:nvPr>
            <p:ph type="sldImg"/>
          </p:nvPr>
        </p:nvSpPr>
        <p:spPr>
          <a:ln/>
        </p:spPr>
      </p:sp>
      <p:sp>
        <p:nvSpPr>
          <p:cNvPr id="455683" name="Rectangle 3"/>
          <p:cNvSpPr>
            <a:spLocks noGrp="1" noChangeArrowheads="1"/>
          </p:cNvSpPr>
          <p:nvPr>
            <p:ph type="body" idx="1"/>
          </p:nvPr>
        </p:nvSpPr>
        <p:spPr/>
        <p:txBody>
          <a:bodyPr/>
          <a:lstStyle/>
          <a:p>
            <a:endParaRPr lang="en-US" sz="1000" dirty="0"/>
          </a:p>
        </p:txBody>
      </p:sp>
      <p:sp>
        <p:nvSpPr>
          <p:cNvPr id="455684" name="Text Box 4"/>
          <p:cNvSpPr txBox="1">
            <a:spLocks noChangeArrowheads="1"/>
          </p:cNvSpPr>
          <p:nvPr/>
        </p:nvSpPr>
        <p:spPr bwMode="auto">
          <a:xfrm>
            <a:off x="153122" y="1363857"/>
            <a:ext cx="1903968" cy="4816493"/>
          </a:xfrm>
          <a:prstGeom prst="rect">
            <a:avLst/>
          </a:prstGeom>
          <a:noFill/>
          <a:ln w="9525">
            <a:noFill/>
            <a:miter lim="800000"/>
            <a:headEnd/>
            <a:tailEnd/>
          </a:ln>
          <a:effectLst/>
        </p:spPr>
        <p:txBody>
          <a:bodyPr lIns="106471" tIns="53236" rIns="106471" bIns="53236">
            <a:spAutoFit/>
          </a:bodyPr>
          <a:lstStyle/>
          <a:p>
            <a:pPr>
              <a:spcBef>
                <a:spcPct val="50000"/>
              </a:spcBef>
            </a:pPr>
            <a:r>
              <a:rPr lang="en-US" u="none"/>
              <a:t>In Rose:</a:t>
            </a:r>
          </a:p>
          <a:p>
            <a:pPr>
              <a:spcBef>
                <a:spcPct val="50000"/>
              </a:spcBef>
              <a:buFontTx/>
              <a:buChar char="•"/>
            </a:pPr>
            <a:r>
              <a:rPr lang="en-US" u="none"/>
              <a:t>You may select which compartments are displayed via Diagram Object Properties for the diagram element.</a:t>
            </a:r>
          </a:p>
          <a:p>
            <a:pPr>
              <a:spcBef>
                <a:spcPct val="50000"/>
              </a:spcBef>
              <a:buFontTx/>
              <a:buChar char="•"/>
            </a:pPr>
            <a:r>
              <a:rPr lang="en-US" u="none"/>
              <a:t>You may select which items appear in which compartments using the Edit Compartment function for the diagram element.</a:t>
            </a:r>
            <a:endParaRPr lang="en-US" u="none">
              <a:latin typeface="Arial"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p:spPr>
        <p:txBody>
          <a:bodyPr/>
          <a:lstStyle/>
          <a:p>
            <a:r>
              <a:rPr lang="en-US" smtClean="0"/>
              <a:t>ATS Application Programming: Java Programming</a:t>
            </a:r>
          </a:p>
        </p:txBody>
      </p:sp>
      <p:sp>
        <p:nvSpPr>
          <p:cNvPr id="78851" name="Rectangle 3"/>
          <p:cNvSpPr>
            <a:spLocks noGrp="1" noChangeArrowheads="1"/>
          </p:cNvSpPr>
          <p:nvPr>
            <p:ph type="dt" sz="quarter" idx="1"/>
          </p:nvPr>
        </p:nvSpPr>
        <p:spPr>
          <a:noFill/>
        </p:spPr>
        <p:txBody>
          <a:bodyPr/>
          <a:lstStyle/>
          <a:p>
            <a:r>
              <a:rPr lang="en-US" smtClean="0"/>
              <a:t>7.2 Design Patterns</a:t>
            </a:r>
          </a:p>
        </p:txBody>
      </p:sp>
      <p:sp>
        <p:nvSpPr>
          <p:cNvPr id="78852"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78853" name="Rectangle 7"/>
          <p:cNvSpPr>
            <a:spLocks noGrp="1" noChangeArrowheads="1"/>
          </p:cNvSpPr>
          <p:nvPr>
            <p:ph type="sldNum" sz="quarter" idx="5"/>
          </p:nvPr>
        </p:nvSpPr>
        <p:spPr>
          <a:noFill/>
        </p:spPr>
        <p:txBody>
          <a:bodyPr/>
          <a:lstStyle/>
          <a:p>
            <a:fld id="{3AE62DD0-181F-4D0B-B66F-4F6720D987B1}" type="slidenum">
              <a:rPr lang="en-US" smtClean="0"/>
              <a:pPr/>
              <a:t>168</a:t>
            </a:fld>
            <a:endParaRPr lang="en-US" smtClean="0"/>
          </a:p>
        </p:txBody>
      </p:sp>
      <p:sp>
        <p:nvSpPr>
          <p:cNvPr id="78854" name="Rectangle 2"/>
          <p:cNvSpPr>
            <a:spLocks noGrp="1" noRot="1" noChangeAspect="1" noChangeArrowheads="1" noTextEdit="1"/>
          </p:cNvSpPr>
          <p:nvPr>
            <p:ph type="sldImg"/>
          </p:nvPr>
        </p:nvSpPr>
        <p:spPr>
          <a:ln/>
        </p:spPr>
      </p:sp>
      <p:sp>
        <p:nvSpPr>
          <p:cNvPr id="78855" name="Rectangle 3"/>
          <p:cNvSpPr>
            <a:spLocks noGrp="1" noChangeArrowheads="1"/>
          </p:cNvSpPr>
          <p:nvPr>
            <p:ph type="body" idx="1"/>
          </p:nvPr>
        </p:nvSpPr>
        <p:spPr>
          <a:noFill/>
          <a:ln/>
        </p:spPr>
        <p:txBody>
          <a:bodyPr/>
          <a:lstStyle/>
          <a:p>
            <a:pPr marL="190500" indent="-190500" eaLnBrk="1" hangingPunct="1"/>
            <a:r>
              <a:rPr lang="en-US" sz="1200" smtClean="0"/>
              <a:t>Frequency of use: Medium high (4 of 5)</a:t>
            </a:r>
          </a:p>
          <a:p>
            <a:pPr marL="190500" indent="-190500" eaLnBrk="1" hangingPunct="1"/>
            <a:r>
              <a:rPr lang="en-US" sz="1200" smtClean="0"/>
              <a:t>Sample application:</a:t>
            </a:r>
          </a:p>
          <a:p>
            <a:pPr marL="190500" indent="-190500" eaLnBrk="1" hangingPunct="1">
              <a:buFont typeface="Wingdings" pitchFamily="2" charset="2"/>
              <a:buAutoNum type="arabicPeriod"/>
            </a:pPr>
            <a:r>
              <a:rPr lang="en-US" sz="1200" smtClean="0"/>
              <a:t>Consider an Account that behaves differently depending on its balance. The difference in behavior is delegated to State objects called RedState, SilverState and GoldState. These states represent overdrawn accounts, starter accounts, and accounts in good standing. </a:t>
            </a:r>
          </a:p>
          <a:p>
            <a:pPr marL="190500" indent="-190500" eaLnBrk="1" hangingPunct="1">
              <a:buFont typeface="Wingdings" pitchFamily="2" charset="2"/>
              <a:buAutoNum type="arabicPeriod"/>
            </a:pPr>
            <a:r>
              <a:rPr lang="en-US" sz="1200" smtClean="0"/>
              <a:t>Most HTML editors offer several views of HTML page (e.g., Design view, HTML view, Quick Page view). When a user selects one of these views (change in the state of the Editor object), the behavior of the Editor object changes in terms of the way the current Web page is displayed. </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p>
            <a:r>
              <a:rPr lang="en-US" smtClean="0"/>
              <a:t>ATS Application Programming: Java Programming</a:t>
            </a:r>
          </a:p>
        </p:txBody>
      </p:sp>
      <p:sp>
        <p:nvSpPr>
          <p:cNvPr id="79875" name="Rectangle 3"/>
          <p:cNvSpPr>
            <a:spLocks noGrp="1" noChangeArrowheads="1"/>
          </p:cNvSpPr>
          <p:nvPr>
            <p:ph type="dt" sz="quarter" idx="1"/>
          </p:nvPr>
        </p:nvSpPr>
        <p:spPr>
          <a:noFill/>
        </p:spPr>
        <p:txBody>
          <a:bodyPr/>
          <a:lstStyle/>
          <a:p>
            <a:r>
              <a:rPr lang="en-US" smtClean="0"/>
              <a:t>7.2 Design Patterns</a:t>
            </a:r>
          </a:p>
        </p:txBody>
      </p:sp>
      <p:sp>
        <p:nvSpPr>
          <p:cNvPr id="79876"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79877" name="Rectangle 7"/>
          <p:cNvSpPr>
            <a:spLocks noGrp="1" noChangeArrowheads="1"/>
          </p:cNvSpPr>
          <p:nvPr>
            <p:ph type="sldNum" sz="quarter" idx="5"/>
          </p:nvPr>
        </p:nvSpPr>
        <p:spPr>
          <a:noFill/>
        </p:spPr>
        <p:txBody>
          <a:bodyPr/>
          <a:lstStyle/>
          <a:p>
            <a:fld id="{6ED79663-7C41-421A-8AA1-1DCF9B03CE24}" type="slidenum">
              <a:rPr lang="en-US" smtClean="0"/>
              <a:pPr/>
              <a:t>170</a:t>
            </a:fld>
            <a:endParaRPr lang="en-US" smtClean="0"/>
          </a:p>
        </p:txBody>
      </p:sp>
      <p:sp>
        <p:nvSpPr>
          <p:cNvPr id="79878" name="Rectangle 2"/>
          <p:cNvSpPr>
            <a:spLocks noGrp="1" noRot="1" noChangeAspect="1" noChangeArrowheads="1" noTextEdit="1"/>
          </p:cNvSpPr>
          <p:nvPr>
            <p:ph type="sldImg"/>
          </p:nvPr>
        </p:nvSpPr>
        <p:spPr>
          <a:ln/>
        </p:spPr>
      </p:sp>
      <p:sp>
        <p:nvSpPr>
          <p:cNvPr id="79879" name="Rectangle 3"/>
          <p:cNvSpPr>
            <a:spLocks noGrp="1" noChangeArrowheads="1"/>
          </p:cNvSpPr>
          <p:nvPr>
            <p:ph type="body" idx="1"/>
          </p:nvPr>
        </p:nvSpPr>
        <p:spPr>
          <a:noFill/>
          <a:ln/>
        </p:spPr>
        <p:txBody>
          <a:bodyPr/>
          <a:lstStyle/>
          <a:p>
            <a:pPr marL="190500" indent="-190500" eaLnBrk="1" hangingPunct="1"/>
            <a:r>
              <a:rPr lang="en-US" sz="1200" smtClean="0"/>
              <a:t>Frequency of use: Medium high (4 of 5)</a:t>
            </a:r>
          </a:p>
          <a:p>
            <a:pPr marL="190500" indent="-190500" eaLnBrk="1" hangingPunct="1"/>
            <a:r>
              <a:rPr lang="en-US" sz="1200" smtClean="0"/>
              <a:t>Sample application:</a:t>
            </a:r>
          </a:p>
          <a:p>
            <a:pPr marL="190500" indent="-190500" eaLnBrk="1" hangingPunct="1">
              <a:buFont typeface="Wingdings" pitchFamily="2" charset="2"/>
              <a:buAutoNum type="arabicPeriod"/>
            </a:pPr>
            <a:r>
              <a:rPr lang="en-US" sz="1200" smtClean="0"/>
              <a:t>An application that searches for an item from a list which decides the search algorithm (e.g., binary search or linear search) to be used.</a:t>
            </a:r>
          </a:p>
          <a:p>
            <a:pPr marL="190500" indent="-190500" eaLnBrk="1" hangingPunct="1">
              <a:buFont typeface="Wingdings" pitchFamily="2" charset="2"/>
              <a:buAutoNum type="arabicPeriod"/>
            </a:pPr>
            <a:r>
              <a:rPr lang="en-US" sz="1200" smtClean="0"/>
              <a:t>An application that calculates simple and the compound interest.</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p:spPr>
        <p:txBody>
          <a:bodyPr/>
          <a:lstStyle/>
          <a:p>
            <a:r>
              <a:rPr lang="en-US" smtClean="0"/>
              <a:t>ATS Application Programming: Java Programming</a:t>
            </a:r>
          </a:p>
        </p:txBody>
      </p:sp>
      <p:sp>
        <p:nvSpPr>
          <p:cNvPr id="80899" name="Rectangle 3"/>
          <p:cNvSpPr>
            <a:spLocks noGrp="1" noChangeArrowheads="1"/>
          </p:cNvSpPr>
          <p:nvPr>
            <p:ph type="dt" sz="quarter" idx="1"/>
          </p:nvPr>
        </p:nvSpPr>
        <p:spPr>
          <a:noFill/>
        </p:spPr>
        <p:txBody>
          <a:bodyPr/>
          <a:lstStyle/>
          <a:p>
            <a:r>
              <a:rPr lang="en-US" smtClean="0"/>
              <a:t>7.2 Design Patterns</a:t>
            </a:r>
          </a:p>
        </p:txBody>
      </p:sp>
      <p:sp>
        <p:nvSpPr>
          <p:cNvPr id="80900"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80901" name="Rectangle 7"/>
          <p:cNvSpPr>
            <a:spLocks noGrp="1" noChangeArrowheads="1"/>
          </p:cNvSpPr>
          <p:nvPr>
            <p:ph type="sldNum" sz="quarter" idx="5"/>
          </p:nvPr>
        </p:nvSpPr>
        <p:spPr>
          <a:noFill/>
        </p:spPr>
        <p:txBody>
          <a:bodyPr/>
          <a:lstStyle/>
          <a:p>
            <a:fld id="{8B7B7BD0-E1FF-4B45-97C8-747C686CECFC}" type="slidenum">
              <a:rPr lang="en-US" smtClean="0"/>
              <a:pPr/>
              <a:t>174</a:t>
            </a:fld>
            <a:endParaRPr lang="en-US" smtClean="0"/>
          </a:p>
        </p:txBody>
      </p:sp>
      <p:sp>
        <p:nvSpPr>
          <p:cNvPr id="80902" name="Rectangle 2"/>
          <p:cNvSpPr>
            <a:spLocks noGrp="1" noRot="1" noChangeAspect="1" noChangeArrowheads="1" noTextEdit="1"/>
          </p:cNvSpPr>
          <p:nvPr>
            <p:ph type="sldImg"/>
          </p:nvPr>
        </p:nvSpPr>
        <p:spPr>
          <a:ln/>
        </p:spPr>
      </p:sp>
      <p:sp>
        <p:nvSpPr>
          <p:cNvPr id="80903" name="Rectangle 3"/>
          <p:cNvSpPr>
            <a:spLocks noGrp="1" noChangeArrowheads="1"/>
          </p:cNvSpPr>
          <p:nvPr>
            <p:ph type="body" idx="1"/>
          </p:nvPr>
        </p:nvSpPr>
        <p:spPr>
          <a:noFill/>
          <a:ln/>
        </p:spPr>
        <p:txBody>
          <a:bodyPr/>
          <a:lstStyle/>
          <a:p>
            <a:pPr eaLnBrk="1" hangingPunct="1"/>
            <a:r>
              <a:rPr lang="en-US" sz="1200" smtClean="0"/>
              <a:t>The Template Method pattern is one of the simplest and most frequently used design patterns in object-oriented applications.</a:t>
            </a:r>
          </a:p>
          <a:p>
            <a:pPr eaLnBrk="1" hangingPunct="1"/>
            <a:endParaRPr lang="en-US" sz="1200" smtClean="0"/>
          </a:p>
          <a:p>
            <a:pPr eaLnBrk="1" hangingPunct="1"/>
            <a:r>
              <a:rPr lang="en-US" sz="1200" smtClean="0"/>
              <a:t>The Template pattern implementation relies heavily on inheritance and function overriding. Whenever inheritance is used for implementing the specifics, it can be said that Template Method pattern is used in its simplest form.</a:t>
            </a:r>
          </a:p>
          <a:p>
            <a:pPr eaLnBrk="1" hangingPunct="1"/>
            <a:r>
              <a:rPr lang="en-US" sz="1200" smtClean="0"/>
              <a:t> </a:t>
            </a:r>
          </a:p>
          <a:p>
            <a:pPr eaLnBrk="1" hangingPunct="1"/>
            <a:r>
              <a:rPr lang="en-US" sz="1200" smtClean="0"/>
              <a:t>Frequency of use: High (5 of 5)</a:t>
            </a:r>
          </a:p>
          <a:p>
            <a:pPr eaLnBrk="1" hangingPunct="1"/>
            <a:r>
              <a:rPr lang="en-US" sz="1200" smtClean="0"/>
              <a:t>Sample application:</a:t>
            </a:r>
          </a:p>
          <a:p>
            <a:pPr eaLnBrk="1" hangingPunct="1"/>
            <a:r>
              <a:rPr lang="en-US" sz="1200" smtClean="0"/>
              <a:t>1. An applet with custom code in any of the applet life-cycle methods (init, start, paint, stop and destroy). </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p:spPr>
        <p:txBody>
          <a:bodyPr/>
          <a:lstStyle/>
          <a:p>
            <a:r>
              <a:rPr lang="en-US" smtClean="0"/>
              <a:t>ATS Application Programming: Java Programming</a:t>
            </a:r>
          </a:p>
        </p:txBody>
      </p:sp>
      <p:sp>
        <p:nvSpPr>
          <p:cNvPr id="81923" name="Rectangle 3"/>
          <p:cNvSpPr>
            <a:spLocks noGrp="1" noChangeArrowheads="1"/>
          </p:cNvSpPr>
          <p:nvPr>
            <p:ph type="dt" sz="quarter" idx="1"/>
          </p:nvPr>
        </p:nvSpPr>
        <p:spPr>
          <a:noFill/>
        </p:spPr>
        <p:txBody>
          <a:bodyPr/>
          <a:lstStyle/>
          <a:p>
            <a:r>
              <a:rPr lang="en-US" smtClean="0"/>
              <a:t>7.2 Design Patterns</a:t>
            </a:r>
          </a:p>
        </p:txBody>
      </p:sp>
      <p:sp>
        <p:nvSpPr>
          <p:cNvPr id="81924"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81925" name="Rectangle 7"/>
          <p:cNvSpPr>
            <a:spLocks noGrp="1" noChangeArrowheads="1"/>
          </p:cNvSpPr>
          <p:nvPr>
            <p:ph type="sldNum" sz="quarter" idx="5"/>
          </p:nvPr>
        </p:nvSpPr>
        <p:spPr>
          <a:noFill/>
        </p:spPr>
        <p:txBody>
          <a:bodyPr/>
          <a:lstStyle/>
          <a:p>
            <a:fld id="{D6CE8293-D806-42E2-A157-908C6B8BD5BB}" type="slidenum">
              <a:rPr lang="en-US" smtClean="0"/>
              <a:pPr/>
              <a:t>180</a:t>
            </a:fld>
            <a:endParaRPr lang="en-US" smtClean="0"/>
          </a:p>
        </p:txBody>
      </p:sp>
      <p:sp>
        <p:nvSpPr>
          <p:cNvPr id="81926" name="Rectangle 2"/>
          <p:cNvSpPr>
            <a:spLocks noGrp="1" noRot="1" noChangeAspect="1" noChangeArrowheads="1" noTextEdit="1"/>
          </p:cNvSpPr>
          <p:nvPr>
            <p:ph type="sldImg"/>
          </p:nvPr>
        </p:nvSpPr>
        <p:spPr>
          <a:ln/>
        </p:spPr>
      </p:sp>
      <p:sp>
        <p:nvSpPr>
          <p:cNvPr id="81927" name="Rectangle 3"/>
          <p:cNvSpPr>
            <a:spLocks noGrp="1" noChangeArrowheads="1"/>
          </p:cNvSpPr>
          <p:nvPr>
            <p:ph type="body" idx="1"/>
          </p:nvPr>
        </p:nvSpPr>
        <p:spPr>
          <a:noFill/>
          <a:ln/>
        </p:spPr>
        <p:txBody>
          <a:bodyPr/>
          <a:lstStyle/>
          <a:p>
            <a:pPr eaLnBrk="1" hangingPunct="1"/>
            <a:r>
              <a:rPr lang="en-US" sz="1200" smtClean="0"/>
              <a:t>Frequency of use: Medium low (2 of 5)</a:t>
            </a:r>
          </a:p>
          <a:p>
            <a:pPr eaLnBrk="1" hangingPunct="1"/>
            <a:r>
              <a:rPr lang="en-US" sz="1200" smtClean="0"/>
              <a:t>Sample application:</a:t>
            </a:r>
          </a:p>
          <a:p>
            <a:pPr eaLnBrk="1" hangingPunct="1"/>
            <a:r>
              <a:rPr lang="en-US" sz="1200" smtClean="0"/>
              <a:t>Two objects traverse a list of Employees and performs the same operation on each Employee. The two visitor objects define different operations -- one adjusts vacation days and the other income. </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p:spPr>
        <p:txBody>
          <a:bodyPr/>
          <a:lstStyle/>
          <a:p>
            <a:r>
              <a:rPr lang="en-US" smtClean="0"/>
              <a:t>ATS Application Programming: Java Programming</a:t>
            </a:r>
          </a:p>
        </p:txBody>
      </p:sp>
      <p:sp>
        <p:nvSpPr>
          <p:cNvPr id="82947" name="Rectangle 3"/>
          <p:cNvSpPr>
            <a:spLocks noGrp="1" noChangeArrowheads="1"/>
          </p:cNvSpPr>
          <p:nvPr>
            <p:ph type="dt" sz="quarter" idx="1"/>
          </p:nvPr>
        </p:nvSpPr>
        <p:spPr>
          <a:noFill/>
        </p:spPr>
        <p:txBody>
          <a:bodyPr/>
          <a:lstStyle/>
          <a:p>
            <a:r>
              <a:rPr lang="en-US" smtClean="0"/>
              <a:t>7.2 Design Patterns</a:t>
            </a:r>
          </a:p>
        </p:txBody>
      </p:sp>
      <p:sp>
        <p:nvSpPr>
          <p:cNvPr id="82948"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82949" name="Rectangle 7"/>
          <p:cNvSpPr>
            <a:spLocks noGrp="1" noChangeArrowheads="1"/>
          </p:cNvSpPr>
          <p:nvPr>
            <p:ph type="sldNum" sz="quarter" idx="5"/>
          </p:nvPr>
        </p:nvSpPr>
        <p:spPr>
          <a:noFill/>
        </p:spPr>
        <p:txBody>
          <a:bodyPr/>
          <a:lstStyle/>
          <a:p>
            <a:fld id="{1AC221E1-D169-418D-9EDE-3DB8C044FB42}" type="slidenum">
              <a:rPr lang="en-US" smtClean="0"/>
              <a:pPr/>
              <a:t>182</a:t>
            </a:fld>
            <a:endParaRPr lang="en-US" smtClean="0"/>
          </a:p>
        </p:txBody>
      </p:sp>
      <p:sp>
        <p:nvSpPr>
          <p:cNvPr id="82950" name="Rectangle 2"/>
          <p:cNvSpPr>
            <a:spLocks noGrp="1" noRot="1" noChangeAspect="1" noChangeArrowheads="1" noTextEdit="1"/>
          </p:cNvSpPr>
          <p:nvPr>
            <p:ph type="sldImg"/>
          </p:nvPr>
        </p:nvSpPr>
        <p:spPr>
          <a:ln/>
        </p:spPr>
      </p:sp>
      <p:sp>
        <p:nvSpPr>
          <p:cNvPr id="82951" name="Rectangle 3"/>
          <p:cNvSpPr>
            <a:spLocks noGrp="1" noChangeArrowheads="1"/>
          </p:cNvSpPr>
          <p:nvPr>
            <p:ph type="body" idx="1"/>
          </p:nvPr>
        </p:nvSpPr>
        <p:spPr>
          <a:noFill/>
          <a:ln/>
        </p:spPr>
        <p:txBody>
          <a:bodyPr/>
          <a:lstStyle/>
          <a:p>
            <a:pPr eaLnBrk="1" hangingPunct="1"/>
            <a:r>
              <a:rPr lang="en-US" sz="1200" smtClean="0"/>
              <a:t>Design Patterns are sometimes vague and difficult to comprehend, but over time you will learn how to identify and apply them in your project.</a:t>
            </a:r>
          </a:p>
          <a:p>
            <a:pPr eaLnBrk="1" hangingPunct="1"/>
            <a:endParaRPr lang="en-US" sz="1200"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p:spPr>
        <p:txBody>
          <a:bodyPr/>
          <a:lstStyle/>
          <a:p>
            <a:r>
              <a:rPr lang="en-US" smtClean="0"/>
              <a:t>ATS Application Programming: Java Programming</a:t>
            </a:r>
          </a:p>
        </p:txBody>
      </p:sp>
      <p:sp>
        <p:nvSpPr>
          <p:cNvPr id="83971" name="Rectangle 3"/>
          <p:cNvSpPr>
            <a:spLocks noGrp="1" noChangeArrowheads="1"/>
          </p:cNvSpPr>
          <p:nvPr>
            <p:ph type="dt" sz="quarter" idx="1"/>
          </p:nvPr>
        </p:nvSpPr>
        <p:spPr>
          <a:noFill/>
        </p:spPr>
        <p:txBody>
          <a:bodyPr/>
          <a:lstStyle/>
          <a:p>
            <a:r>
              <a:rPr lang="en-US" smtClean="0"/>
              <a:t>7.2 Design Patterns</a:t>
            </a:r>
          </a:p>
        </p:txBody>
      </p:sp>
      <p:sp>
        <p:nvSpPr>
          <p:cNvPr id="83972"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83973" name="Rectangle 7"/>
          <p:cNvSpPr>
            <a:spLocks noGrp="1" noChangeArrowheads="1"/>
          </p:cNvSpPr>
          <p:nvPr>
            <p:ph type="sldNum" sz="quarter" idx="5"/>
          </p:nvPr>
        </p:nvSpPr>
        <p:spPr>
          <a:noFill/>
        </p:spPr>
        <p:txBody>
          <a:bodyPr/>
          <a:lstStyle/>
          <a:p>
            <a:fld id="{1716FFC2-DAD8-4243-B97D-48DC0EDC2B78}" type="slidenum">
              <a:rPr lang="en-US" smtClean="0"/>
              <a:pPr/>
              <a:t>183</a:t>
            </a:fld>
            <a:endParaRPr lang="en-US" smtClean="0"/>
          </a:p>
        </p:txBody>
      </p:sp>
      <p:sp>
        <p:nvSpPr>
          <p:cNvPr id="83974" name="Rectangle 2"/>
          <p:cNvSpPr>
            <a:spLocks noGrp="1" noRot="1" noChangeAspect="1" noChangeArrowheads="1" noTextEdit="1"/>
          </p:cNvSpPr>
          <p:nvPr>
            <p:ph type="sldImg"/>
          </p:nvPr>
        </p:nvSpPr>
        <p:spPr>
          <a:ln/>
        </p:spPr>
      </p:sp>
      <p:sp>
        <p:nvSpPr>
          <p:cNvPr id="8397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9"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354306" name="Rectangle 2"/>
          <p:cNvSpPr>
            <a:spLocks noChangeArrowheads="1"/>
          </p:cNvSpPr>
          <p:nvPr/>
        </p:nvSpPr>
        <p:spPr bwMode="auto">
          <a:xfrm>
            <a:off x="3886820" y="-1581"/>
            <a:ext cx="2972728" cy="458307"/>
          </a:xfrm>
          <a:prstGeom prst="rect">
            <a:avLst/>
          </a:prstGeom>
          <a:noFill/>
          <a:ln w="9525">
            <a:noFill/>
            <a:miter lim="800000"/>
            <a:headEnd/>
            <a:tailEnd/>
          </a:ln>
          <a:effectLst/>
        </p:spPr>
        <p:txBody>
          <a:bodyPr wrap="none" lIns="90187" tIns="45094" rIns="90187" bIns="45094" anchor="ctr"/>
          <a:lstStyle/>
          <a:p>
            <a:endParaRPr lang="en-IN"/>
          </a:p>
        </p:txBody>
      </p:sp>
      <p:sp>
        <p:nvSpPr>
          <p:cNvPr id="354307" name="Rectangle 3"/>
          <p:cNvSpPr>
            <a:spLocks noChangeArrowheads="1"/>
          </p:cNvSpPr>
          <p:nvPr/>
        </p:nvSpPr>
        <p:spPr bwMode="auto">
          <a:xfrm>
            <a:off x="-1547" y="8682533"/>
            <a:ext cx="2972729" cy="461467"/>
          </a:xfrm>
          <a:prstGeom prst="rect">
            <a:avLst/>
          </a:prstGeom>
          <a:noFill/>
          <a:ln w="9525">
            <a:noFill/>
            <a:miter lim="800000"/>
            <a:headEnd/>
            <a:tailEnd/>
          </a:ln>
          <a:effectLst/>
        </p:spPr>
        <p:txBody>
          <a:bodyPr wrap="none" lIns="90187" tIns="45094" rIns="90187" bIns="45094" anchor="ctr"/>
          <a:lstStyle/>
          <a:p>
            <a:endParaRPr lang="en-IN"/>
          </a:p>
        </p:txBody>
      </p:sp>
      <p:sp>
        <p:nvSpPr>
          <p:cNvPr id="354308" name="Rectangle 4"/>
          <p:cNvSpPr>
            <a:spLocks noChangeArrowheads="1"/>
          </p:cNvSpPr>
          <p:nvPr/>
        </p:nvSpPr>
        <p:spPr bwMode="auto">
          <a:xfrm>
            <a:off x="-1547" y="-1581"/>
            <a:ext cx="2972729" cy="458307"/>
          </a:xfrm>
          <a:prstGeom prst="rect">
            <a:avLst/>
          </a:prstGeom>
          <a:noFill/>
          <a:ln w="9525">
            <a:noFill/>
            <a:miter lim="800000"/>
            <a:headEnd/>
            <a:tailEnd/>
          </a:ln>
          <a:effectLst/>
        </p:spPr>
        <p:txBody>
          <a:bodyPr wrap="none" lIns="90187" tIns="45094" rIns="90187" bIns="45094" anchor="ctr"/>
          <a:lstStyle/>
          <a:p>
            <a:endParaRPr lang="en-IN"/>
          </a:p>
        </p:txBody>
      </p:sp>
      <p:sp>
        <p:nvSpPr>
          <p:cNvPr id="354311" name="Text Box 7"/>
          <p:cNvSpPr txBox="1">
            <a:spLocks noChangeArrowheads="1"/>
          </p:cNvSpPr>
          <p:nvPr/>
        </p:nvSpPr>
        <p:spPr bwMode="auto">
          <a:xfrm>
            <a:off x="228909" y="1212142"/>
            <a:ext cx="1981304" cy="4262495"/>
          </a:xfrm>
          <a:prstGeom prst="rect">
            <a:avLst/>
          </a:prstGeom>
          <a:noFill/>
          <a:ln w="9525">
            <a:noFill/>
            <a:miter lim="800000"/>
            <a:headEnd/>
            <a:tailEnd/>
          </a:ln>
          <a:effectLst/>
        </p:spPr>
        <p:txBody>
          <a:bodyPr lIns="106471" tIns="53236" rIns="106471" bIns="53236">
            <a:spAutoFit/>
          </a:bodyPr>
          <a:lstStyle/>
          <a:p>
            <a:pPr>
              <a:spcBef>
                <a:spcPct val="50000"/>
              </a:spcBef>
            </a:pPr>
            <a:r>
              <a:rPr lang="en-US" u="none"/>
              <a:t>This may seem repetitive with earlier slides, but it has been noted that the repetition of the discrimination between objects and classes is beneficial to “newbies”.  If this does not apply to your class, you can cover this slide briefly.</a:t>
            </a:r>
            <a:endParaRPr lang="en-US" u="none">
              <a:latin typeface="Arial" charset="0"/>
            </a:endParaRPr>
          </a:p>
        </p:txBody>
      </p:sp>
      <p:sp>
        <p:nvSpPr>
          <p:cNvPr id="354312" name="Rectangle 8"/>
          <p:cNvSpPr>
            <a:spLocks noGrp="1" noRot="1" noChangeAspect="1" noChangeArrowheads="1" noTextEdit="1"/>
          </p:cNvSpPr>
          <p:nvPr>
            <p:ph type="sldImg"/>
          </p:nvPr>
        </p:nvSpPr>
        <p:spPr>
          <a:ln/>
        </p:spPr>
      </p:sp>
      <p:sp>
        <p:nvSpPr>
          <p:cNvPr id="354313" name="Rectangle 9"/>
          <p:cNvSpPr>
            <a:spLocks noGrp="1" noChangeArrowheads="1"/>
          </p:cNvSpPr>
          <p:nvPr>
            <p:ph type="body" idx="1"/>
          </p:nvPr>
        </p:nvSpPr>
        <p:spPr/>
        <p:txBody>
          <a:bodyPr/>
          <a:lstStyle/>
          <a:p>
            <a:endParaRPr lang="en-US" sz="10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OOADv4.2 Instructor Notes</a:t>
            </a:r>
            <a:endParaRPr lang="en-US" sz="1000" i="1" dirty="0">
              <a:latin typeface="Arial" charset="0"/>
            </a:endParaRPr>
          </a:p>
        </p:txBody>
      </p:sp>
      <p:sp>
        <p:nvSpPr>
          <p:cNvPr id="5" name="Rectangle 4"/>
          <p:cNvSpPr>
            <a:spLocks noGrp="1" noChangeArrowheads="1"/>
          </p:cNvSpPr>
          <p:nvPr>
            <p:ph type="ftr" sz="quarter" idx="4"/>
          </p:nvPr>
        </p:nvSpPr>
        <p:spPr>
          <a:ln/>
        </p:spPr>
        <p:txBody>
          <a:bodyPr/>
          <a:lstStyle/>
          <a:p>
            <a:r>
              <a:rPr lang="en-US"/>
              <a:t>Module 3 - Introduction to Object Orientation</a:t>
            </a:r>
            <a:endParaRPr lang="en-US">
              <a:latin typeface="ZapfHumnst BT" pitchFamily="34" charset="0"/>
            </a:endParaRPr>
          </a:p>
        </p:txBody>
      </p:sp>
      <p:sp>
        <p:nvSpPr>
          <p:cNvPr id="358404" name="Rectangle 4"/>
          <p:cNvSpPr>
            <a:spLocks noGrp="1" noRot="1" noChangeAspect="1" noChangeArrowheads="1" noTextEdit="1"/>
          </p:cNvSpPr>
          <p:nvPr>
            <p:ph type="sldImg"/>
          </p:nvPr>
        </p:nvSpPr>
        <p:spPr>
          <a:ln/>
        </p:spPr>
      </p:sp>
      <p:sp>
        <p:nvSpPr>
          <p:cNvPr id="358405" name="Rectangle 5"/>
          <p:cNvSpPr>
            <a:spLocks noGrp="1" noChangeArrowheads="1"/>
          </p:cNvSpPr>
          <p:nvPr>
            <p:ph type="body" idx="1"/>
          </p:nvPr>
        </p:nvSpPr>
        <p:spPr/>
        <p:txBody>
          <a:bodyPr/>
          <a:lstStyle/>
          <a:p>
            <a:endParaRPr lang="en-US" sz="10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12/15/2018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med">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12/15/2018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dissolve/>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hyperlink" Target="https://en.wikipedia.org/wiki/Single_responsibility_principle"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1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1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hyperlink" Target="http://javarevisited.blogspot.com/2011/11/great-example-of-open-closed-design.html" TargetMode="Externa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hyperlink" Target="http://java67.blogspot.com/2013/08/difference-between-comparator-and-comparable-in-java-interface-sorting.html" TargetMode="External"/><Relationship Id="rId2" Type="http://schemas.openxmlformats.org/officeDocument/2006/relationships/hyperlink" Target="http://java67.blogspot.com/2014/11/java-8-comparator-example-using-lambda-expression.html" TargetMode="External"/><Relationship Id="rId1" Type="http://schemas.openxmlformats.org/officeDocument/2006/relationships/slideLayout" Target="../slideLayouts/slideLayout2.xml"/><Relationship Id="rId6" Type="http://schemas.openxmlformats.org/officeDocument/2006/relationships/hyperlink" Target="http://java67.blogspot.sg/2014/09/insertion-sort-in-java-with-example.html" TargetMode="External"/><Relationship Id="rId5" Type="http://schemas.openxmlformats.org/officeDocument/2006/relationships/hyperlink" Target="http://java67.blogspot.sg/2014/07/quicksort-algorithm-in-java-in-place-example.html" TargetMode="External"/><Relationship Id="rId4" Type="http://schemas.openxmlformats.org/officeDocument/2006/relationships/hyperlink" Target="http://javarevisited.blogspot.sg/2014/08/bubble-sort-algorithm-in-java-with.html" TargetMode="External"/></Relationships>
</file>

<file path=ppt/slides/_rels/slide17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3" Type="http://schemas.openxmlformats.org/officeDocument/2006/relationships/hyperlink" Target="http://javarevisited.blogspot.com/2014/11/strategy-design-pattern-in-java-using-Enum-Example.html" TargetMode="External"/><Relationship Id="rId2" Type="http://schemas.openxmlformats.org/officeDocument/2006/relationships/hyperlink" Target="http://java67.blogspot.sg/2012/09/top-10-java-design-pattern-interview-question-answer.html" TargetMode="Externa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hyperlink" Target="http://en.wikipedia.org/wiki/Hollywood_principle" TargetMode="Externa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hyperlink" Target="http://www.dofactory.com/Patterns"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hyperlink" Target="http://en.wikipedia.org/wiki/Design_pattern_(computer_science" TargetMode="External"/><Relationship Id="rId5" Type="http://schemas.openxmlformats.org/officeDocument/2006/relationships/hyperlink" Target="http://www.cmcrossroads.com/bradapp/docs/patterns-intro.html" TargetMode="External"/><Relationship Id="rId4" Type="http://schemas.openxmlformats.org/officeDocument/2006/relationships/hyperlink" Target="http://www.dofactory.com/Patterns/Patterns.aspx" TargetMode="Externa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hyperlink" Target="https://docs.spring.io/spring/docs/current/javadoc-api/org/springframework/web/filter/DelegatingFilterProxy.html" TargetMode="Externa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hyperlink" Target="https://docs.spring.io/spring/docs/current/javadoc-api/org/springframework/web/servlet/DispatcherServlet.html" TargetMode="Externa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3" Type="http://schemas.openxmlformats.org/officeDocument/2006/relationships/hyperlink" Target="http://wiki.sitemesh.org/wiki/display/sitemesh/Home" TargetMode="External"/><Relationship Id="rId2" Type="http://schemas.openxmlformats.org/officeDocument/2006/relationships/hyperlink" Target="https://tiles.apache.org/framework/tutorial/index.html" TargetMode="Externa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3" Type="http://schemas.openxmlformats.org/officeDocument/2006/relationships/hyperlink" Target="http://www.javaguides.net/2018/06/guide-to-dependency-injection-in-spring.html" TargetMode="External"/><Relationship Id="rId2" Type="http://schemas.openxmlformats.org/officeDocument/2006/relationships/hyperlink" Target="http://www.javaguides.net/p/spring-framework.html" TargetMode="Externa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en.wikipedia.org/wiki/Robert_Cecil_Martin"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hyperlink" Target="http://martinfowler.com/bliki/FluentInterface.html"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javapapers.com/design-patterns/builder-pattern/"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http://javapapers.com/core-java/java-serializ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ctrTitle"/>
          </p:nvPr>
        </p:nvSpPr>
        <p:spPr>
          <a:xfrm>
            <a:off x="685800" y="1905000"/>
            <a:ext cx="7772400" cy="1600200"/>
          </a:xfrm>
        </p:spPr>
        <p:txBody>
          <a:bodyPr>
            <a:normAutofit fontScale="90000"/>
          </a:bodyPr>
          <a:lstStyle/>
          <a:p>
            <a:pPr algn="ct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Object </a:t>
            </a:r>
            <a:r>
              <a:rPr lang="en-US" dirty="0"/>
              <a:t>Oriented Analysis and Design </a:t>
            </a:r>
            <a:br>
              <a:rPr lang="en-US" dirty="0"/>
            </a:br>
            <a:r>
              <a:rPr lang="en-US" dirty="0"/>
              <a:t>Using the UML</a:t>
            </a:r>
            <a:br>
              <a:rPr lang="en-US" dirty="0"/>
            </a:br>
            <a:endParaRPr lang="en-US" dirty="0"/>
          </a:p>
        </p:txBody>
      </p:sp>
    </p:spTree>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200400" y="2057400"/>
            <a:ext cx="2743200" cy="2151063"/>
            <a:chOff x="576" y="1296"/>
            <a:chExt cx="1728" cy="1355"/>
          </a:xfrm>
        </p:grpSpPr>
        <p:sp>
          <p:nvSpPr>
            <p:cNvPr id="361476" name="Rectangle 4"/>
            <p:cNvSpPr>
              <a:spLocks noChangeArrowheads="1"/>
            </p:cNvSpPr>
            <p:nvPr/>
          </p:nvSpPr>
          <p:spPr bwMode="auto">
            <a:xfrm>
              <a:off x="576" y="1296"/>
              <a:ext cx="1728" cy="1200"/>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IN"/>
            </a:p>
          </p:txBody>
        </p:sp>
        <p:sp>
          <p:nvSpPr>
            <p:cNvPr id="361477" name="Text Box 5"/>
            <p:cNvSpPr txBox="1">
              <a:spLocks noChangeArrowheads="1"/>
            </p:cNvSpPr>
            <p:nvPr/>
          </p:nvSpPr>
          <p:spPr bwMode="auto">
            <a:xfrm>
              <a:off x="732" y="1344"/>
              <a:ext cx="1408" cy="230"/>
            </a:xfrm>
            <a:prstGeom prst="rect">
              <a:avLst/>
            </a:prstGeom>
            <a:noFill/>
            <a:ln w="28575">
              <a:noFill/>
              <a:miter lim="800000"/>
              <a:headEnd type="none" w="sm" len="sm"/>
              <a:tailEnd type="none" w="lg" len="lg"/>
            </a:ln>
            <a:effectLst/>
          </p:spPr>
          <p:txBody>
            <a:bodyPr wrap="none" lIns="0" tIns="0" rIns="0" bIns="0">
              <a:spAutoFit/>
            </a:bodyPr>
            <a:lstStyle/>
            <a:p>
              <a:pPr algn="ctr"/>
              <a:r>
                <a:rPr lang="en-US" sz="2400" b="1" u="none">
                  <a:latin typeface="Arial" charset="0"/>
                </a:rPr>
                <a:t>CourseOffering</a:t>
              </a:r>
              <a:endParaRPr lang="en-US" sz="2400" u="none">
                <a:latin typeface="Arial" charset="0"/>
              </a:endParaRPr>
            </a:p>
          </p:txBody>
        </p:sp>
        <p:sp>
          <p:nvSpPr>
            <p:cNvPr id="361478" name="Line 6"/>
            <p:cNvSpPr>
              <a:spLocks noChangeShapeType="1"/>
            </p:cNvSpPr>
            <p:nvPr/>
          </p:nvSpPr>
          <p:spPr bwMode="auto">
            <a:xfrm>
              <a:off x="576" y="1632"/>
              <a:ext cx="1728" cy="0"/>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361479" name="Line 7"/>
            <p:cNvSpPr>
              <a:spLocks noChangeShapeType="1"/>
            </p:cNvSpPr>
            <p:nvPr/>
          </p:nvSpPr>
          <p:spPr bwMode="auto">
            <a:xfrm>
              <a:off x="576" y="1728"/>
              <a:ext cx="1728" cy="0"/>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361480" name="Text Box 8"/>
            <p:cNvSpPr txBox="1">
              <a:spLocks noChangeArrowheads="1"/>
            </p:cNvSpPr>
            <p:nvPr/>
          </p:nvSpPr>
          <p:spPr bwMode="auto">
            <a:xfrm>
              <a:off x="576" y="1728"/>
              <a:ext cx="1680" cy="923"/>
            </a:xfrm>
            <a:prstGeom prst="rect">
              <a:avLst/>
            </a:prstGeom>
            <a:noFill/>
            <a:ln w="28575">
              <a:noFill/>
              <a:miter lim="800000"/>
              <a:headEnd type="none" w="sm" len="sm"/>
              <a:tailEnd type="none" w="lg" len="lg"/>
            </a:ln>
            <a:effectLst/>
          </p:spPr>
          <p:txBody>
            <a:bodyPr>
              <a:spAutoFit/>
            </a:bodyPr>
            <a:lstStyle/>
            <a:p>
              <a:r>
                <a:rPr lang="en-US" sz="1800" u="none">
                  <a:latin typeface="Arial" charset="0"/>
                </a:rPr>
                <a:t>addStudent </a:t>
              </a:r>
            </a:p>
            <a:p>
              <a:r>
                <a:rPr lang="en-US" sz="1800" u="none">
                  <a:latin typeface="Arial" charset="0"/>
                </a:rPr>
                <a:t>deleteStudent</a:t>
              </a:r>
            </a:p>
            <a:p>
              <a:r>
                <a:rPr lang="en-US" sz="1800" u="none">
                  <a:latin typeface="Arial" charset="0"/>
                </a:rPr>
                <a:t>getStartTime</a:t>
              </a:r>
            </a:p>
            <a:p>
              <a:r>
                <a:rPr lang="en-US" sz="1800" u="none">
                  <a:latin typeface="Arial" charset="0"/>
                </a:rPr>
                <a:t>getEndTime</a:t>
              </a:r>
            </a:p>
            <a:p>
              <a:endParaRPr lang="en-US" sz="1800" u="none">
                <a:latin typeface="Arial" charset="0"/>
              </a:endParaRPr>
            </a:p>
          </p:txBody>
        </p:sp>
      </p:grpSp>
      <p:sp>
        <p:nvSpPr>
          <p:cNvPr id="361481" name="Text Box 9"/>
          <p:cNvSpPr txBox="1">
            <a:spLocks noChangeArrowheads="1"/>
          </p:cNvSpPr>
          <p:nvPr/>
        </p:nvSpPr>
        <p:spPr bwMode="auto">
          <a:xfrm>
            <a:off x="1143000" y="2438400"/>
            <a:ext cx="2362200" cy="427038"/>
          </a:xfrm>
          <a:prstGeom prst="rect">
            <a:avLst/>
          </a:prstGeom>
          <a:noFill/>
          <a:ln w="12700">
            <a:noFill/>
            <a:miter lim="800000"/>
            <a:headEnd type="none" w="sm" len="sm"/>
            <a:tailEnd type="none" w="lg" len="lg"/>
          </a:ln>
          <a:effectLst/>
        </p:spPr>
        <p:txBody>
          <a:bodyPr>
            <a:spAutoFit/>
          </a:bodyPr>
          <a:lstStyle/>
          <a:p>
            <a:pPr>
              <a:spcBef>
                <a:spcPct val="50000"/>
              </a:spcBef>
            </a:pPr>
            <a:r>
              <a:rPr lang="en-US" sz="2200" b="1" i="1" u="none">
                <a:solidFill>
                  <a:schemeClr val="accent2"/>
                </a:solidFill>
                <a:latin typeface="Arial" charset="0"/>
              </a:rPr>
              <a:t>Class</a:t>
            </a:r>
            <a:endParaRPr lang="en-US" sz="1800" b="1" i="1" u="none">
              <a:solidFill>
                <a:schemeClr val="accent2"/>
              </a:solidFill>
              <a:latin typeface="Arial" charset="0"/>
            </a:endParaRPr>
          </a:p>
        </p:txBody>
      </p:sp>
      <p:sp>
        <p:nvSpPr>
          <p:cNvPr id="361482" name="Line 10"/>
          <p:cNvSpPr>
            <a:spLocks noChangeShapeType="1"/>
          </p:cNvSpPr>
          <p:nvPr/>
        </p:nvSpPr>
        <p:spPr bwMode="auto">
          <a:xfrm flipV="1">
            <a:off x="2133600" y="2209800"/>
            <a:ext cx="1066800" cy="457200"/>
          </a:xfrm>
          <a:prstGeom prst="line">
            <a:avLst/>
          </a:prstGeom>
          <a:noFill/>
          <a:ln w="12700">
            <a:solidFill>
              <a:schemeClr val="accent2"/>
            </a:solidFill>
            <a:round/>
            <a:headEnd type="none" w="sm" len="sm"/>
            <a:tailEnd type="triangle" w="lg" len="lg"/>
          </a:ln>
          <a:effectLst/>
        </p:spPr>
        <p:txBody>
          <a:bodyPr wrap="none" anchor="ctr"/>
          <a:lstStyle/>
          <a:p>
            <a:endParaRPr lang="en-IN"/>
          </a:p>
        </p:txBody>
      </p:sp>
      <p:sp>
        <p:nvSpPr>
          <p:cNvPr id="361483" name="Text Box 11"/>
          <p:cNvSpPr txBox="1">
            <a:spLocks noChangeArrowheads="1"/>
          </p:cNvSpPr>
          <p:nvPr/>
        </p:nvSpPr>
        <p:spPr bwMode="auto">
          <a:xfrm>
            <a:off x="1143000" y="3505200"/>
            <a:ext cx="2362200" cy="427038"/>
          </a:xfrm>
          <a:prstGeom prst="rect">
            <a:avLst/>
          </a:prstGeom>
          <a:noFill/>
          <a:ln w="12700">
            <a:noFill/>
            <a:miter lim="800000"/>
            <a:headEnd type="none" w="sm" len="sm"/>
            <a:tailEnd type="none" w="lg" len="lg"/>
          </a:ln>
          <a:effectLst/>
        </p:spPr>
        <p:txBody>
          <a:bodyPr>
            <a:spAutoFit/>
          </a:bodyPr>
          <a:lstStyle/>
          <a:p>
            <a:pPr>
              <a:spcBef>
                <a:spcPct val="50000"/>
              </a:spcBef>
            </a:pPr>
            <a:r>
              <a:rPr lang="en-US" sz="2200" b="1" i="1" u="none">
                <a:solidFill>
                  <a:schemeClr val="accent2"/>
                </a:solidFill>
                <a:latin typeface="Arial" charset="0"/>
              </a:rPr>
              <a:t>Operation</a:t>
            </a:r>
            <a:endParaRPr lang="en-US" sz="1800" b="1" i="1" u="none">
              <a:solidFill>
                <a:schemeClr val="accent2"/>
              </a:solidFill>
              <a:latin typeface="Arial" charset="0"/>
            </a:endParaRPr>
          </a:p>
        </p:txBody>
      </p:sp>
      <p:sp>
        <p:nvSpPr>
          <p:cNvPr id="361484" name="Line 12"/>
          <p:cNvSpPr>
            <a:spLocks noChangeShapeType="1"/>
          </p:cNvSpPr>
          <p:nvPr/>
        </p:nvSpPr>
        <p:spPr bwMode="auto">
          <a:xfrm flipV="1">
            <a:off x="2667000" y="2971800"/>
            <a:ext cx="685800" cy="762000"/>
          </a:xfrm>
          <a:prstGeom prst="line">
            <a:avLst/>
          </a:prstGeom>
          <a:noFill/>
          <a:ln w="12700">
            <a:solidFill>
              <a:schemeClr val="accent2"/>
            </a:solidFill>
            <a:round/>
            <a:headEnd type="none" w="sm" len="sm"/>
            <a:tailEnd type="triangle" w="lg" len="lg"/>
          </a:ln>
          <a:effectLst/>
        </p:spPr>
        <p:txBody>
          <a:bodyPr wrap="none" anchor="ctr"/>
          <a:lstStyle/>
          <a:p>
            <a:endParaRPr lang="en-IN"/>
          </a:p>
        </p:txBody>
      </p:sp>
      <p:sp>
        <p:nvSpPr>
          <p:cNvPr id="361485" name="Rectangle 13"/>
          <p:cNvSpPr>
            <a:spLocks noGrp="1" noChangeArrowheads="1"/>
          </p:cNvSpPr>
          <p:nvPr>
            <p:ph type="title"/>
          </p:nvPr>
        </p:nvSpPr>
        <p:spPr/>
        <p:txBody>
          <a:bodyPr/>
          <a:lstStyle/>
          <a:p>
            <a:r>
              <a:rPr lang="en-US"/>
              <a:t>What is an Operation?</a:t>
            </a:r>
          </a:p>
        </p:txBody>
      </p:sp>
    </p:spTree>
  </p:cSld>
  <p:clrMapOvr>
    <a:masterClrMapping/>
  </p:clrMapOvr>
  <p:transition spd="med">
    <p:dissolv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533400" y="762000"/>
            <a:ext cx="7619999" cy="5029199"/>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Pros and cons prototype pattern </a:t>
            </a:r>
            <a:endParaRPr lang="en-IN" dirty="0"/>
          </a:p>
        </p:txBody>
      </p:sp>
      <p:sp>
        <p:nvSpPr>
          <p:cNvPr id="3" name="Content Placeholder 2"/>
          <p:cNvSpPr>
            <a:spLocks noGrp="1"/>
          </p:cNvSpPr>
          <p:nvPr>
            <p:ph idx="1"/>
          </p:nvPr>
        </p:nvSpPr>
        <p:spPr/>
        <p:txBody>
          <a:bodyPr/>
          <a:lstStyle/>
          <a:p>
            <a:r>
              <a:rPr lang="en-IN" dirty="0" smtClean="0"/>
              <a:t>Pros </a:t>
            </a:r>
          </a:p>
          <a:p>
            <a:pPr lvl="1"/>
            <a:r>
              <a:rPr lang="en-IN" dirty="0" smtClean="0"/>
              <a:t>Don’t need to call a constructor explicitly or when a system don’t need to depend on way of objects creation.</a:t>
            </a:r>
          </a:p>
          <a:p>
            <a:pPr lvl="1"/>
            <a:r>
              <a:rPr lang="en-IN" dirty="0" smtClean="0"/>
              <a:t>Hides the complexities of making new instances from the client.</a:t>
            </a:r>
          </a:p>
          <a:p>
            <a:r>
              <a:rPr lang="en-IN" dirty="0" smtClean="0"/>
              <a:t>Cons </a:t>
            </a:r>
          </a:p>
          <a:p>
            <a:pPr lvl="1"/>
            <a:r>
              <a:rPr lang="en-IN" dirty="0" smtClean="0"/>
              <a:t>Classes that have circular references can be difficult to deep clone.</a:t>
            </a:r>
          </a:p>
          <a:p>
            <a:pPr lvl="1"/>
            <a:endParaRPr lang="en-IN" dirty="0" smtClean="0"/>
          </a:p>
        </p:txBody>
      </p:sp>
    </p:spTree>
  </p:cSld>
  <p:clrMapOvr>
    <a:masterClrMapping/>
  </p:clrMapOvr>
  <p:transition spd="med">
    <p:dissolv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Singleton</a:t>
            </a:r>
          </a:p>
        </p:txBody>
      </p:sp>
      <p:sp>
        <p:nvSpPr>
          <p:cNvPr id="23555" name="Rectangle 3"/>
          <p:cNvSpPr>
            <a:spLocks noGrp="1" noChangeArrowheads="1"/>
          </p:cNvSpPr>
          <p:nvPr>
            <p:ph idx="1"/>
          </p:nvPr>
        </p:nvSpPr>
        <p:spPr/>
        <p:txBody>
          <a:bodyPr/>
          <a:lstStyle/>
          <a:p>
            <a:pPr eaLnBrk="1" hangingPunct="1">
              <a:buFontTx/>
              <a:buNone/>
            </a:pPr>
            <a:r>
              <a:rPr lang="en-US" sz="2000" i="1" dirty="0" smtClean="0"/>
              <a:t>Definition</a:t>
            </a:r>
          </a:p>
          <a:p>
            <a:pPr eaLnBrk="1" hangingPunct="1"/>
            <a:r>
              <a:rPr lang="en-US" sz="2000" b="1" dirty="0" smtClean="0"/>
              <a:t>Ensures a class has only one instance and provide a global point of access to it</a:t>
            </a:r>
            <a:endParaRPr lang="en-US" sz="1600" b="1" dirty="0" smtClean="0"/>
          </a:p>
          <a:p>
            <a:pPr eaLnBrk="1" hangingPunct="1">
              <a:buFontTx/>
              <a:buNone/>
            </a:pPr>
            <a:r>
              <a:rPr lang="en-US" sz="2000" i="1" dirty="0" smtClean="0"/>
              <a:t>Problem &amp; Context</a:t>
            </a:r>
          </a:p>
          <a:p>
            <a:pPr eaLnBrk="1" hangingPunct="1"/>
            <a:r>
              <a:rPr lang="en-US" sz="2000" dirty="0" smtClean="0"/>
              <a:t>Sometimes there may be a need to have one and only one instance of a given class during the lifetime of an application. This may be due to necessity or, more often, because only a single instance of the class is sufficient</a:t>
            </a:r>
            <a:endParaRPr lang="en-US" sz="1800" dirty="0" smtClean="0"/>
          </a:p>
          <a:p>
            <a:pPr eaLnBrk="1" hangingPunct="1">
              <a:buFontTx/>
              <a:buNone/>
            </a:pPr>
            <a:r>
              <a:rPr lang="en-US" sz="2000" i="1" dirty="0" smtClean="0"/>
              <a:t>Solution</a:t>
            </a:r>
          </a:p>
          <a:p>
            <a:pPr eaLnBrk="1" hangingPunct="1"/>
            <a:r>
              <a:rPr lang="en-US" sz="2000" dirty="0" smtClean="0"/>
              <a:t>Create a class with a method that creates a new instance of the object if one does not exist. If one does exist, it returns a reference to the object that already exists. To make sure that the object cannot be instantiated any other way, the constructor is made either private or protected</a:t>
            </a:r>
          </a:p>
        </p:txBody>
      </p:sp>
      <p:sp>
        <p:nvSpPr>
          <p:cNvPr id="4" name="Slide Number Placeholder 3"/>
          <p:cNvSpPr>
            <a:spLocks noGrp="1"/>
          </p:cNvSpPr>
          <p:nvPr>
            <p:ph type="sldNum" sz="quarter" idx="12"/>
          </p:nvPr>
        </p:nvSpPr>
        <p:spPr/>
        <p:txBody>
          <a:bodyPr>
            <a:normAutofit/>
          </a:bodyPr>
          <a:lstStyle/>
          <a:p>
            <a:pPr>
              <a:defRPr/>
            </a:pPr>
            <a:fld id="{49CA936C-E31B-4663-969D-1673F6B6C12D}" type="slidenum">
              <a:rPr lang="en-US"/>
              <a:pPr>
                <a:defRPr/>
              </a:pPr>
              <a:t>102</a:t>
            </a:fld>
            <a:endParaRPr lang="en-US"/>
          </a:p>
        </p:txBody>
      </p:sp>
    </p:spTree>
  </p:cSld>
  <p:clrMapOvr>
    <a:masterClrMapping/>
  </p:clrMapOvr>
  <p:transition spd="med">
    <p:dissolv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Singleton pattern use</a:t>
            </a:r>
            <a:endParaRPr lang="en-IN" dirty="0"/>
          </a:p>
        </p:txBody>
      </p:sp>
      <p:sp>
        <p:nvSpPr>
          <p:cNvPr id="3" name="Content Placeholder 2"/>
          <p:cNvSpPr>
            <a:spLocks noGrp="1"/>
          </p:cNvSpPr>
          <p:nvPr>
            <p:ph idx="1"/>
          </p:nvPr>
        </p:nvSpPr>
        <p:spPr/>
        <p:txBody>
          <a:bodyPr/>
          <a:lstStyle/>
          <a:p>
            <a:r>
              <a:rPr lang="en-IN" dirty="0" smtClean="0"/>
              <a:t>You use a singleton when you need to manage a shared resource.</a:t>
            </a:r>
          </a:p>
          <a:p>
            <a:r>
              <a:rPr lang="en-IN" dirty="0" smtClean="0"/>
              <a:t>When you load a configuration Properties object, either from the database or a file.</a:t>
            </a:r>
            <a:endParaRPr lang="en-IN" dirty="0"/>
          </a:p>
        </p:txBody>
      </p:sp>
    </p:spTree>
  </p:cSld>
  <p:clrMapOvr>
    <a:masterClrMapping/>
  </p:clrMapOvr>
  <p:transition spd="med">
    <p:dissolv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04800" y="381000"/>
            <a:ext cx="8458200" cy="586740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Pros and cons of singleton pattern</a:t>
            </a:r>
            <a:endParaRPr lang="en-IN" dirty="0"/>
          </a:p>
        </p:txBody>
      </p:sp>
      <p:sp>
        <p:nvSpPr>
          <p:cNvPr id="3" name="Content Placeholder 2"/>
          <p:cNvSpPr>
            <a:spLocks noGrp="1"/>
          </p:cNvSpPr>
          <p:nvPr>
            <p:ph idx="1"/>
          </p:nvPr>
        </p:nvSpPr>
        <p:spPr/>
        <p:txBody>
          <a:bodyPr>
            <a:normAutofit lnSpcReduction="10000"/>
          </a:bodyPr>
          <a:lstStyle/>
          <a:p>
            <a:r>
              <a:rPr lang="en-IN" dirty="0" smtClean="0"/>
              <a:t>Pros</a:t>
            </a:r>
          </a:p>
          <a:p>
            <a:pPr lvl="1"/>
            <a:r>
              <a:rPr lang="en-IN" dirty="0" smtClean="0"/>
              <a:t>Better memory usage</a:t>
            </a:r>
          </a:p>
          <a:p>
            <a:pPr lvl="1"/>
            <a:r>
              <a:rPr lang="en-IN" dirty="0" smtClean="0"/>
              <a:t>Needs initialisation once</a:t>
            </a:r>
          </a:p>
          <a:p>
            <a:r>
              <a:rPr lang="en-IN" dirty="0" smtClean="0"/>
              <a:t>Cons</a:t>
            </a:r>
          </a:p>
          <a:p>
            <a:pPr lvl="1"/>
            <a:r>
              <a:rPr lang="en-IN" dirty="0" smtClean="0"/>
              <a:t>They are generally used as a global instance, why is that so bad? Because you hide the dependencies of your application in your code, instead of exposing them through the interfaces.</a:t>
            </a:r>
          </a:p>
          <a:p>
            <a:pPr lvl="1"/>
            <a:r>
              <a:rPr lang="en-IN" dirty="0" smtClean="0"/>
              <a:t>They violate the </a:t>
            </a:r>
            <a:r>
              <a:rPr lang="en-IN" dirty="0" smtClean="0">
                <a:hlinkClick r:id="rId2"/>
              </a:rPr>
              <a:t>single responsibility principle</a:t>
            </a:r>
            <a:r>
              <a:rPr lang="en-IN" dirty="0" smtClean="0"/>
              <a:t>: by virtue of the fact that they control their own creation and lifecycle.</a:t>
            </a:r>
          </a:p>
          <a:p>
            <a:endParaRPr lang="en-IN" dirty="0"/>
          </a:p>
        </p:txBody>
      </p:sp>
    </p:spTree>
  </p:cSld>
  <p:clrMapOvr>
    <a:masterClrMapping/>
  </p:clrMapOvr>
  <p:transition spd="med">
    <p:dissolv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4" name="Rectangle 18"/>
          <p:cNvSpPr>
            <a:spLocks noGrp="1" noChangeArrowheads="1"/>
          </p:cNvSpPr>
          <p:nvPr>
            <p:ph type="ctrTitle"/>
          </p:nvPr>
        </p:nvSpPr>
        <p:spPr>
          <a:xfrm>
            <a:off x="762000" y="1447800"/>
            <a:ext cx="7772399" cy="1752600"/>
          </a:xfrm>
        </p:spPr>
        <p:txBody>
          <a:bodyPr>
            <a:noAutofit/>
          </a:bodyPr>
          <a:lstStyle/>
          <a:p>
            <a:pPr algn="ctr" eaLnBrk="1" fontAlgn="auto" hangingPunct="1">
              <a:spcAft>
                <a:spcPts val="0"/>
              </a:spcAft>
              <a:defRPr/>
            </a:pPr>
            <a:r>
              <a:rPr lang="en-US" sz="6600" dirty="0">
                <a:solidFill>
                  <a:schemeClr val="tx1"/>
                </a:solidFill>
              </a:rPr>
              <a:t/>
            </a:r>
            <a:br>
              <a:rPr lang="en-US" sz="6600" dirty="0">
                <a:solidFill>
                  <a:schemeClr val="tx1"/>
                </a:solidFill>
              </a:rPr>
            </a:br>
            <a:r>
              <a:rPr lang="en-US" sz="6600" dirty="0" smtClean="0">
                <a:solidFill>
                  <a:schemeClr val="tx1"/>
                </a:solidFill>
              </a:rPr>
              <a:t>Structural Patterns</a:t>
            </a:r>
            <a:endParaRPr lang="en-US" sz="6600" dirty="0">
              <a:solidFill>
                <a:schemeClr val="tx1"/>
              </a:solidFill>
            </a:endParaRPr>
          </a:p>
        </p:txBody>
      </p:sp>
    </p:spTree>
  </p:cSld>
  <p:clrMapOvr>
    <a:masterClrMapping/>
  </p:clrMapOvr>
  <p:transition spd="med">
    <p:dissolv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Adapter</a:t>
            </a:r>
          </a:p>
        </p:txBody>
      </p:sp>
      <p:sp>
        <p:nvSpPr>
          <p:cNvPr id="25603" name="Rectangle 3"/>
          <p:cNvSpPr>
            <a:spLocks noGrp="1" noChangeArrowheads="1"/>
          </p:cNvSpPr>
          <p:nvPr>
            <p:ph idx="1"/>
          </p:nvPr>
        </p:nvSpPr>
        <p:spPr>
          <a:xfrm>
            <a:off x="304800" y="1981200"/>
            <a:ext cx="8375650" cy="4876800"/>
          </a:xfrm>
        </p:spPr>
        <p:txBody>
          <a:bodyPr/>
          <a:lstStyle/>
          <a:p>
            <a:pPr eaLnBrk="1" hangingPunct="1">
              <a:buFontTx/>
              <a:buNone/>
            </a:pPr>
            <a:r>
              <a:rPr lang="en-US" sz="2000" i="1" dirty="0" smtClean="0"/>
              <a:t>Definition</a:t>
            </a:r>
          </a:p>
          <a:p>
            <a:pPr eaLnBrk="1" hangingPunct="1"/>
            <a:r>
              <a:rPr lang="en-US" sz="2000" dirty="0" smtClean="0"/>
              <a:t>Converts the interface of a class into another interface clients expect. Adapter lets classes work together that couldn't otherwise because of incompatible interfaces</a:t>
            </a:r>
            <a:endParaRPr lang="en-US" sz="1600" dirty="0" smtClean="0"/>
          </a:p>
          <a:p>
            <a:pPr eaLnBrk="1" hangingPunct="1">
              <a:buFontTx/>
              <a:buNone/>
            </a:pPr>
            <a:r>
              <a:rPr lang="en-US" sz="2000" i="1" dirty="0" smtClean="0"/>
              <a:t>Problem &amp; Context</a:t>
            </a:r>
          </a:p>
          <a:p>
            <a:pPr eaLnBrk="1" hangingPunct="1"/>
            <a:r>
              <a:rPr lang="en-US" sz="2000" dirty="0" smtClean="0"/>
              <a:t>Sometimes an existing class may provide the functionality required by a client, but its interface may not be what the client expects. In such cases, the existing interface needs to be converted into an interface that the client expects, preserving the reusability of the existing class</a:t>
            </a:r>
            <a:endParaRPr lang="en-US" sz="1800" dirty="0" smtClean="0"/>
          </a:p>
          <a:p>
            <a:pPr eaLnBrk="1" hangingPunct="1">
              <a:buFontTx/>
              <a:buNone/>
            </a:pPr>
            <a:r>
              <a:rPr lang="en-US" sz="2000" i="1" dirty="0" smtClean="0"/>
              <a:t>Solution</a:t>
            </a:r>
          </a:p>
          <a:p>
            <a:pPr eaLnBrk="1" hangingPunct="1"/>
            <a:r>
              <a:rPr lang="en-US" sz="2000" dirty="0" smtClean="0"/>
              <a:t>Define a wrapper class around the object with the incompatible interface. The adapter provides the required interface expected by the client. The implementation of the adapter interface converts client requests into calls to the adoptee class interface</a:t>
            </a:r>
          </a:p>
        </p:txBody>
      </p:sp>
      <p:sp>
        <p:nvSpPr>
          <p:cNvPr id="4" name="Slide Number Placeholder 3"/>
          <p:cNvSpPr>
            <a:spLocks noGrp="1"/>
          </p:cNvSpPr>
          <p:nvPr>
            <p:ph type="sldNum" sz="quarter" idx="12"/>
          </p:nvPr>
        </p:nvSpPr>
        <p:spPr/>
        <p:txBody>
          <a:bodyPr>
            <a:normAutofit/>
          </a:bodyPr>
          <a:lstStyle/>
          <a:p>
            <a:pPr>
              <a:defRPr/>
            </a:pPr>
            <a:fld id="{7AD42757-BA4C-47CD-B940-E3411BB085B3}" type="slidenum">
              <a:rPr lang="en-US"/>
              <a:pPr>
                <a:defRPr/>
              </a:pPr>
              <a:t>107</a:t>
            </a:fld>
            <a:endParaRPr lang="en-US"/>
          </a:p>
        </p:txBody>
      </p:sp>
    </p:spTree>
  </p:cSld>
  <p:clrMapOvr>
    <a:masterClrMapping/>
  </p:clrMapOvr>
  <p:transition spd="med">
    <p:dissolv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of Adapter pattern </a:t>
            </a:r>
            <a:endParaRPr lang="en-IN" dirty="0"/>
          </a:p>
        </p:txBody>
      </p:sp>
      <p:sp>
        <p:nvSpPr>
          <p:cNvPr id="3" name="Content Placeholder 2"/>
          <p:cNvSpPr>
            <a:spLocks noGrp="1"/>
          </p:cNvSpPr>
          <p:nvPr>
            <p:ph idx="1"/>
          </p:nvPr>
        </p:nvSpPr>
        <p:spPr/>
        <p:txBody>
          <a:bodyPr/>
          <a:lstStyle/>
          <a:p>
            <a:r>
              <a:rPr lang="en-IN" dirty="0" smtClean="0"/>
              <a:t>It allows two or more previously incompatible objects to interact.</a:t>
            </a:r>
          </a:p>
          <a:p>
            <a:r>
              <a:rPr lang="en-IN" dirty="0" smtClean="0"/>
              <a:t>It allows reusability of existing functionality.</a:t>
            </a:r>
          </a:p>
          <a:p>
            <a:r>
              <a:rPr lang="en-IN" dirty="0" smtClean="0"/>
              <a:t>When an object needs to utilize an existing class with an incompatible interface.</a:t>
            </a:r>
          </a:p>
          <a:p>
            <a:r>
              <a:rPr lang="en-IN" dirty="0" smtClean="0"/>
              <a:t>When you want to create a reusable class that cooperates with classes which don't have compatible interfaces.</a:t>
            </a:r>
          </a:p>
          <a:p>
            <a:endParaRPr lang="en-IN" dirty="0"/>
          </a:p>
        </p:txBody>
      </p:sp>
    </p:spTree>
  </p:cSld>
  <p:clrMapOvr>
    <a:masterClrMapping/>
  </p:clrMapOvr>
  <p:transition spd="med">
    <p:dissolv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533400" y="838539"/>
            <a:ext cx="8229600" cy="5486061"/>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295400" y="2057400"/>
            <a:ext cx="6705600" cy="4343400"/>
            <a:chOff x="1368" y="912"/>
            <a:chExt cx="4224" cy="2736"/>
          </a:xfrm>
        </p:grpSpPr>
        <p:sp>
          <p:nvSpPr>
            <p:cNvPr id="306180" name="Rectangle 4"/>
            <p:cNvSpPr>
              <a:spLocks noChangeArrowheads="1"/>
            </p:cNvSpPr>
            <p:nvPr/>
          </p:nvSpPr>
          <p:spPr bwMode="auto">
            <a:xfrm>
              <a:off x="1368" y="912"/>
              <a:ext cx="4104" cy="768"/>
            </a:xfrm>
            <a:prstGeom prst="rect">
              <a:avLst/>
            </a:prstGeom>
            <a:solidFill>
              <a:schemeClr val="tx2"/>
            </a:solidFill>
            <a:ln w="12700">
              <a:noFill/>
              <a:miter lim="800000"/>
              <a:headEnd type="none" w="sm" len="sm"/>
              <a:tailEnd type="none" w="lg" len="lg"/>
            </a:ln>
            <a:effectLst/>
            <a:scene3d>
              <a:camera prst="legacyPerspectiveTop"/>
              <a:lightRig rig="legacyFlat1" dir="t"/>
            </a:scene3d>
            <a:sp3d extrusionH="887400" prstMaterial="legacyMatte">
              <a:bevelT w="13500" h="13500" prst="angle"/>
              <a:bevelB w="13500" h="13500" prst="angle"/>
              <a:extrusionClr>
                <a:schemeClr val="tx2"/>
              </a:extrusionClr>
            </a:sp3d>
          </p:spPr>
          <p:txBody>
            <a:bodyPr wrap="none" anchor="ctr">
              <a:flatTx/>
            </a:bodyPr>
            <a:lstStyle/>
            <a:p>
              <a:pPr algn="ctr"/>
              <a:r>
                <a:rPr lang="en-US" sz="2800" b="1" u="none" dirty="0">
                  <a:solidFill>
                    <a:schemeClr val="bg2"/>
                  </a:solidFill>
                  <a:latin typeface="Arial Narrow" pitchFamily="34" charset="0"/>
                </a:rPr>
                <a:t>Object Orientation</a:t>
              </a:r>
            </a:p>
          </p:txBody>
        </p:sp>
        <p:sp>
          <p:nvSpPr>
            <p:cNvPr id="306181" name="Rectangle 5"/>
            <p:cNvSpPr>
              <a:spLocks noChangeArrowheads="1"/>
            </p:cNvSpPr>
            <p:nvPr/>
          </p:nvSpPr>
          <p:spPr bwMode="auto">
            <a:xfrm rot="-5400000">
              <a:off x="2112" y="2352"/>
              <a:ext cx="1704" cy="888"/>
            </a:xfrm>
            <a:prstGeom prst="rect">
              <a:avLst/>
            </a:prstGeom>
            <a:solidFill>
              <a:schemeClr val="tx2"/>
            </a:solidFill>
            <a:ln w="12700">
              <a:noFill/>
              <a:miter lim="800000"/>
              <a:headEnd type="none" w="sm" len="sm"/>
              <a:tailEnd type="none" w="lg" len="lg"/>
            </a:ln>
            <a:effectLst/>
            <a:scene3d>
              <a:camera prst="legacyPerspectiveTop"/>
              <a:lightRig rig="legacyFlat1" dir="t"/>
            </a:scene3d>
            <a:sp3d extrusionH="887400" prstMaterial="legacyMatte">
              <a:bevelT w="13500" h="13500" prst="angle"/>
              <a:bevelB w="13500" h="13500" prst="angle"/>
              <a:extrusionClr>
                <a:schemeClr val="tx2"/>
              </a:extrusionClr>
            </a:sp3d>
          </p:spPr>
          <p:txBody>
            <a:bodyPr wrap="none" anchor="ctr">
              <a:flatTx/>
            </a:bodyPr>
            <a:lstStyle/>
            <a:p>
              <a:pPr algn="ctr"/>
              <a:r>
                <a:rPr lang="en-US" sz="2800" b="1" u="none">
                  <a:solidFill>
                    <a:schemeClr val="bg2"/>
                  </a:solidFill>
                  <a:latin typeface="Arial Narrow" pitchFamily="34" charset="0"/>
                </a:rPr>
                <a:t>Encapsulation</a:t>
              </a:r>
            </a:p>
          </p:txBody>
        </p:sp>
        <p:sp>
          <p:nvSpPr>
            <p:cNvPr id="306182" name="Rectangle 6"/>
            <p:cNvSpPr>
              <a:spLocks noChangeArrowheads="1"/>
            </p:cNvSpPr>
            <p:nvPr/>
          </p:nvSpPr>
          <p:spPr bwMode="auto">
            <a:xfrm rot="-5400000">
              <a:off x="960" y="2352"/>
              <a:ext cx="1704" cy="888"/>
            </a:xfrm>
            <a:prstGeom prst="rect">
              <a:avLst/>
            </a:prstGeom>
            <a:solidFill>
              <a:schemeClr val="tx2"/>
            </a:solidFill>
            <a:ln w="12700">
              <a:noFill/>
              <a:miter lim="800000"/>
              <a:headEnd type="none" w="sm" len="sm"/>
              <a:tailEnd type="none" w="lg" len="lg"/>
            </a:ln>
            <a:effectLst/>
            <a:scene3d>
              <a:camera prst="legacyPerspectiveTopRight"/>
              <a:lightRig rig="legacyFlat1" dir="t"/>
            </a:scene3d>
            <a:sp3d extrusionH="887400" prstMaterial="legacyMatte">
              <a:bevelT w="13500" h="13500" prst="angle"/>
              <a:bevelB w="13500" h="13500" prst="angle"/>
              <a:extrusionClr>
                <a:schemeClr val="tx2"/>
              </a:extrusionClr>
            </a:sp3d>
          </p:spPr>
          <p:txBody>
            <a:bodyPr wrap="none" anchor="ctr">
              <a:flatTx/>
            </a:bodyPr>
            <a:lstStyle/>
            <a:p>
              <a:pPr algn="ctr"/>
              <a:r>
                <a:rPr lang="en-US" sz="2800" b="1" u="none">
                  <a:solidFill>
                    <a:schemeClr val="bg2"/>
                  </a:solidFill>
                  <a:latin typeface="Arial Narrow" pitchFamily="34" charset="0"/>
                </a:rPr>
                <a:t>Abstraction</a:t>
              </a:r>
            </a:p>
          </p:txBody>
        </p:sp>
        <p:sp>
          <p:nvSpPr>
            <p:cNvPr id="306183" name="Rectangle 7"/>
            <p:cNvSpPr>
              <a:spLocks noChangeArrowheads="1"/>
            </p:cNvSpPr>
            <p:nvPr/>
          </p:nvSpPr>
          <p:spPr bwMode="auto">
            <a:xfrm rot="-5400000">
              <a:off x="4296" y="2352"/>
              <a:ext cx="1704" cy="888"/>
            </a:xfrm>
            <a:prstGeom prst="rect">
              <a:avLst/>
            </a:prstGeom>
            <a:solidFill>
              <a:schemeClr val="tx2"/>
            </a:solidFill>
            <a:ln w="12700">
              <a:noFill/>
              <a:miter lim="800000"/>
              <a:headEnd type="none" w="sm" len="sm"/>
              <a:tailEnd type="none" w="lg" len="lg"/>
            </a:ln>
            <a:effectLst/>
            <a:scene3d>
              <a:camera prst="legacyPerspectiveTopLeft"/>
              <a:lightRig rig="legacyFlat1" dir="t"/>
            </a:scene3d>
            <a:sp3d extrusionH="887400" prstMaterial="legacyMatte">
              <a:bevelT w="13500" h="13500" prst="angle"/>
              <a:bevelB w="13500" h="13500" prst="angle"/>
              <a:extrusionClr>
                <a:schemeClr val="tx2"/>
              </a:extrusionClr>
            </a:sp3d>
          </p:spPr>
          <p:txBody>
            <a:bodyPr wrap="none" anchor="ctr">
              <a:flatTx/>
            </a:bodyPr>
            <a:lstStyle/>
            <a:p>
              <a:pPr algn="ctr"/>
              <a:r>
                <a:rPr lang="en-US" sz="2800" b="1" u="none">
                  <a:solidFill>
                    <a:schemeClr val="bg2"/>
                  </a:solidFill>
                  <a:latin typeface="Arial Narrow" pitchFamily="34" charset="0"/>
                </a:rPr>
                <a:t>Hierarchy</a:t>
              </a:r>
            </a:p>
          </p:txBody>
        </p:sp>
        <p:sp>
          <p:nvSpPr>
            <p:cNvPr id="306184" name="Rectangle 8"/>
            <p:cNvSpPr>
              <a:spLocks noChangeArrowheads="1"/>
            </p:cNvSpPr>
            <p:nvPr/>
          </p:nvSpPr>
          <p:spPr bwMode="auto">
            <a:xfrm rot="-5400000">
              <a:off x="3216" y="2352"/>
              <a:ext cx="1704" cy="888"/>
            </a:xfrm>
            <a:prstGeom prst="rect">
              <a:avLst/>
            </a:prstGeom>
            <a:solidFill>
              <a:schemeClr val="tx2"/>
            </a:solidFill>
            <a:ln w="12700">
              <a:noFill/>
              <a:miter lim="800000"/>
              <a:headEnd type="none" w="sm" len="sm"/>
              <a:tailEnd type="none" w="lg" len="lg"/>
            </a:ln>
            <a:effectLst/>
            <a:scene3d>
              <a:camera prst="legacyPerspectiveTop"/>
              <a:lightRig rig="legacyFlat1" dir="t"/>
            </a:scene3d>
            <a:sp3d extrusionH="887400" prstMaterial="legacyMatte">
              <a:bevelT w="13500" h="13500" prst="angle"/>
              <a:bevelB w="13500" h="13500" prst="angle"/>
              <a:extrusionClr>
                <a:schemeClr val="tx2"/>
              </a:extrusionClr>
            </a:sp3d>
          </p:spPr>
          <p:txBody>
            <a:bodyPr wrap="none" anchor="ctr">
              <a:flatTx/>
            </a:bodyPr>
            <a:lstStyle/>
            <a:p>
              <a:pPr algn="ctr"/>
              <a:r>
                <a:rPr lang="en-US" sz="2800" b="1" u="none">
                  <a:solidFill>
                    <a:schemeClr val="bg2"/>
                  </a:solidFill>
                  <a:latin typeface="Arial Narrow" pitchFamily="34" charset="0"/>
                </a:rPr>
                <a:t>Modularity</a:t>
              </a:r>
            </a:p>
          </p:txBody>
        </p:sp>
      </p:grpSp>
      <p:sp>
        <p:nvSpPr>
          <p:cNvPr id="306185" name="Rectangle 9"/>
          <p:cNvSpPr>
            <a:spLocks noGrp="1" noChangeArrowheads="1"/>
          </p:cNvSpPr>
          <p:nvPr>
            <p:ph type="title"/>
          </p:nvPr>
        </p:nvSpPr>
        <p:spPr/>
        <p:txBody>
          <a:bodyPr>
            <a:normAutofit fontScale="90000"/>
          </a:bodyPr>
          <a:lstStyle/>
          <a:p>
            <a:r>
              <a:rPr lang="en-US"/>
              <a:t>Basic Principles of Object Orientation</a:t>
            </a:r>
          </a:p>
        </p:txBody>
      </p:sp>
    </p:spTree>
  </p:cSld>
  <p:clrMapOvr>
    <a:masterClrMapping/>
  </p:clrMapOvr>
  <p:transition spd="med">
    <p:dissolv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28600" y="685800"/>
            <a:ext cx="8686799" cy="556260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Real time API example of Adapter</a:t>
            </a:r>
            <a:endParaRPr lang="en-IN" dirty="0"/>
          </a:p>
        </p:txBody>
      </p:sp>
      <p:sp>
        <p:nvSpPr>
          <p:cNvPr id="3" name="Content Placeholder 2"/>
          <p:cNvSpPr>
            <a:spLocks noGrp="1"/>
          </p:cNvSpPr>
          <p:nvPr>
            <p:ph idx="1"/>
          </p:nvPr>
        </p:nvSpPr>
        <p:spPr/>
        <p:txBody>
          <a:bodyPr/>
          <a:lstStyle/>
          <a:p>
            <a:r>
              <a:rPr lang="en-IN" dirty="0" err="1" smtClean="0"/>
              <a:t>WindowAdapter</a:t>
            </a:r>
            <a:r>
              <a:rPr lang="en-IN" dirty="0" smtClean="0"/>
              <a:t> :</a:t>
            </a:r>
          </a:p>
          <a:p>
            <a:r>
              <a:rPr lang="en-IN" dirty="0" err="1" smtClean="0"/>
              <a:t>KeyAdapter</a:t>
            </a:r>
            <a:r>
              <a:rPr lang="en-IN" dirty="0" smtClean="0"/>
              <a:t> :</a:t>
            </a:r>
          </a:p>
          <a:p>
            <a:r>
              <a:rPr lang="en-IN" dirty="0" err="1" smtClean="0"/>
              <a:t>MouseAdapter</a:t>
            </a:r>
            <a:r>
              <a:rPr lang="en-IN" dirty="0" smtClean="0"/>
              <a:t> :</a:t>
            </a:r>
          </a:p>
          <a:p>
            <a:r>
              <a:rPr lang="en-IN" dirty="0" err="1" smtClean="0"/>
              <a:t>InputStreamReader</a:t>
            </a:r>
            <a:r>
              <a:rPr lang="en-IN" dirty="0" smtClean="0"/>
              <a:t> and </a:t>
            </a:r>
            <a:r>
              <a:rPr lang="en-IN" dirty="0" err="1" smtClean="0"/>
              <a:t>BufferedReader</a:t>
            </a:r>
            <a:r>
              <a:rPr lang="en-IN" dirty="0" smtClean="0"/>
              <a:t> </a:t>
            </a:r>
          </a:p>
          <a:p>
            <a:endParaRPr lang="en-IN" dirty="0"/>
          </a:p>
        </p:txBody>
      </p:sp>
    </p:spTree>
  </p:cSld>
  <p:clrMapOvr>
    <a:masterClrMapping/>
  </p:clrMapOvr>
  <p:transition spd="med">
    <p:dissolv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Pros and cons of adapter pattern </a:t>
            </a:r>
            <a:endParaRPr lang="en-IN" dirty="0"/>
          </a:p>
        </p:txBody>
      </p:sp>
      <p:sp>
        <p:nvSpPr>
          <p:cNvPr id="3" name="Content Placeholder 2"/>
          <p:cNvSpPr>
            <a:spLocks noGrp="1"/>
          </p:cNvSpPr>
          <p:nvPr>
            <p:ph idx="1"/>
          </p:nvPr>
        </p:nvSpPr>
        <p:spPr/>
        <p:txBody>
          <a:bodyPr>
            <a:normAutofit fontScale="92500"/>
          </a:bodyPr>
          <a:lstStyle/>
          <a:p>
            <a:r>
              <a:rPr lang="en-IN" dirty="0" smtClean="0"/>
              <a:t>Pros </a:t>
            </a:r>
          </a:p>
          <a:p>
            <a:pPr lvl="1" fontAlgn="base"/>
            <a:r>
              <a:rPr lang="en-IN" dirty="0" smtClean="0"/>
              <a:t>It allows more flexibility in design.</a:t>
            </a:r>
          </a:p>
          <a:p>
            <a:pPr lvl="1" fontAlgn="base"/>
            <a:r>
              <a:rPr lang="en-IN" dirty="0" smtClean="0"/>
              <a:t>They handle logic by wrapping a new interface around that of an existing class so you can use new APIs (with different interfaces) and avoid breaking existing implementations.</a:t>
            </a:r>
          </a:p>
          <a:p>
            <a:r>
              <a:rPr lang="en-IN" dirty="0" smtClean="0"/>
              <a:t>Cons </a:t>
            </a:r>
          </a:p>
          <a:p>
            <a:pPr lvl="1" fontAlgn="base"/>
            <a:r>
              <a:rPr lang="en-IN" dirty="0" smtClean="0"/>
              <a:t>It unnecessarily increases the size of the code as class inheritance is less used and lot of code is needlessly duplicated between classes.</a:t>
            </a:r>
          </a:p>
          <a:p>
            <a:pPr lvl="1" fontAlgn="base"/>
            <a:r>
              <a:rPr lang="en-IN" dirty="0" smtClean="0"/>
              <a:t>Sometimes many adaptations are required along an adapter chain to reach the type which is required.</a:t>
            </a:r>
          </a:p>
          <a:p>
            <a:endParaRPr lang="en-IN" dirty="0"/>
          </a:p>
        </p:txBody>
      </p:sp>
    </p:spTree>
  </p:cSld>
  <p:clrMapOvr>
    <a:masterClrMapping/>
  </p:clrMapOvr>
  <p:transition spd="med">
    <p:dissolv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Bridge</a:t>
            </a:r>
          </a:p>
        </p:txBody>
      </p:sp>
      <p:sp>
        <p:nvSpPr>
          <p:cNvPr id="26627" name="Rectangle 3"/>
          <p:cNvSpPr>
            <a:spLocks noGrp="1" noChangeArrowheads="1"/>
          </p:cNvSpPr>
          <p:nvPr>
            <p:ph idx="1"/>
          </p:nvPr>
        </p:nvSpPr>
        <p:spPr>
          <a:xfrm>
            <a:off x="228600" y="2057400"/>
            <a:ext cx="8375650" cy="4800600"/>
          </a:xfrm>
        </p:spPr>
        <p:txBody>
          <a:bodyPr/>
          <a:lstStyle/>
          <a:p>
            <a:pPr eaLnBrk="1" hangingPunct="1">
              <a:lnSpc>
                <a:spcPct val="90000"/>
              </a:lnSpc>
              <a:buFontTx/>
              <a:buNone/>
            </a:pPr>
            <a:r>
              <a:rPr lang="en-US" sz="2000" i="1" dirty="0" smtClean="0"/>
              <a:t>Definition</a:t>
            </a:r>
          </a:p>
          <a:p>
            <a:pPr eaLnBrk="1" hangingPunct="1">
              <a:lnSpc>
                <a:spcPct val="90000"/>
              </a:lnSpc>
            </a:pPr>
            <a:r>
              <a:rPr lang="en-US" sz="2000" dirty="0" smtClean="0"/>
              <a:t>Decouples an abstraction from its implementation so that the two can vary independently</a:t>
            </a:r>
            <a:endParaRPr lang="en-US" sz="1600" dirty="0" smtClean="0"/>
          </a:p>
          <a:p>
            <a:pPr eaLnBrk="1" hangingPunct="1">
              <a:lnSpc>
                <a:spcPct val="90000"/>
              </a:lnSpc>
              <a:buFontTx/>
              <a:buNone/>
            </a:pPr>
            <a:r>
              <a:rPr lang="en-US" sz="2000" i="1" dirty="0" smtClean="0"/>
              <a:t>Problem &amp; Context</a:t>
            </a:r>
          </a:p>
          <a:p>
            <a:pPr eaLnBrk="1" hangingPunct="1">
              <a:lnSpc>
                <a:spcPct val="90000"/>
              </a:lnSpc>
            </a:pPr>
            <a:r>
              <a:rPr lang="en-US" sz="2000" dirty="0" smtClean="0"/>
              <a:t>An abstraction can be designed as an interface with one or more concrete implementers. When sub classing the hierarchy, it could lead to an exponential number of subclasses. And since both the interface and its implementation are closely tied together, they cannot be independently varied without affecting each other</a:t>
            </a:r>
            <a:endParaRPr lang="en-US" sz="1800" dirty="0" smtClean="0"/>
          </a:p>
          <a:p>
            <a:pPr eaLnBrk="1" hangingPunct="1">
              <a:lnSpc>
                <a:spcPct val="90000"/>
              </a:lnSpc>
              <a:buFontTx/>
              <a:buNone/>
            </a:pPr>
            <a:r>
              <a:rPr lang="en-US" sz="2000" i="1" dirty="0" smtClean="0"/>
              <a:t>Solution</a:t>
            </a:r>
          </a:p>
          <a:p>
            <a:pPr eaLnBrk="1" hangingPunct="1">
              <a:lnSpc>
                <a:spcPct val="90000"/>
              </a:lnSpc>
            </a:pPr>
            <a:r>
              <a:rPr lang="en-US" sz="2000" dirty="0" smtClean="0"/>
              <a:t>Put both the interfaces and the implementations into separate class hierarchies. The Abstraction maintains an object reference of the Implementer type. A client application can choose a desired abstraction type from the Abstraction class hierarchy. The abstraction object can then be configured with an instance of an appropriate implementer from the Implementer class hierarchy</a:t>
            </a:r>
            <a:endParaRPr lang="en-US" dirty="0" smtClean="0"/>
          </a:p>
        </p:txBody>
      </p:sp>
      <p:sp>
        <p:nvSpPr>
          <p:cNvPr id="4" name="Slide Number Placeholder 3"/>
          <p:cNvSpPr>
            <a:spLocks noGrp="1"/>
          </p:cNvSpPr>
          <p:nvPr>
            <p:ph type="sldNum" sz="quarter" idx="12"/>
          </p:nvPr>
        </p:nvSpPr>
        <p:spPr/>
        <p:txBody>
          <a:bodyPr/>
          <a:lstStyle/>
          <a:p>
            <a:pPr>
              <a:defRPr/>
            </a:pPr>
            <a:fld id="{1A368BCF-423D-4A7D-8933-A6C760A73C58}" type="slidenum">
              <a:rPr lang="en-US"/>
              <a:pPr>
                <a:defRPr/>
              </a:pPr>
              <a:t>113</a:t>
            </a:fld>
            <a:endParaRPr lang="en-US"/>
          </a:p>
        </p:txBody>
      </p:sp>
    </p:spTree>
  </p:cSld>
  <p:clrMapOvr>
    <a:masterClrMapping/>
  </p:clrMapOvr>
  <p:transition spd="med">
    <p:dissolv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609600" y="1371600"/>
          <a:ext cx="7924800" cy="4343400"/>
        </p:xfrm>
        <a:graphic>
          <a:graphicData uri="http://schemas.openxmlformats.org/presentationml/2006/ole">
            <p:oleObj spid="_x0000_s3074" name="Photo Editor Photo" r:id="rId3" imgW="4219048" imgH="1542857" progId="">
              <p:embed/>
            </p:oleObj>
          </a:graphicData>
        </a:graphic>
      </p:graphicFrame>
    </p:spTree>
  </p:cSld>
  <p:clrMapOvr>
    <a:masterClrMapping/>
  </p:clrMapOvr>
  <p:transition spd="med">
    <p:dissolv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Real time example of Bridge </a:t>
            </a:r>
            <a:endParaRPr lang="en-IN" dirty="0"/>
          </a:p>
        </p:txBody>
      </p:sp>
      <p:sp>
        <p:nvSpPr>
          <p:cNvPr id="3" name="Content Placeholder 2"/>
          <p:cNvSpPr>
            <a:spLocks noGrp="1"/>
          </p:cNvSpPr>
          <p:nvPr>
            <p:ph idx="1"/>
          </p:nvPr>
        </p:nvSpPr>
        <p:spPr/>
        <p:txBody>
          <a:bodyPr/>
          <a:lstStyle/>
          <a:p>
            <a:r>
              <a:rPr lang="en-IN" dirty="0" smtClean="0"/>
              <a:t>JDBC API </a:t>
            </a:r>
            <a:r>
              <a:rPr lang="en-IN" dirty="0" err="1" smtClean="0"/>
              <a:t>ie</a:t>
            </a:r>
            <a:r>
              <a:rPr lang="en-IN" dirty="0" smtClean="0"/>
              <a:t> Connection, </a:t>
            </a:r>
            <a:r>
              <a:rPr lang="en-IN" dirty="0" err="1" smtClean="0"/>
              <a:t>Statetement</a:t>
            </a:r>
            <a:r>
              <a:rPr lang="en-IN" dirty="0" smtClean="0"/>
              <a:t>, </a:t>
            </a:r>
            <a:r>
              <a:rPr lang="en-IN" dirty="0" err="1" smtClean="0"/>
              <a:t>ResultSet</a:t>
            </a:r>
            <a:r>
              <a:rPr lang="en-IN" dirty="0" smtClean="0"/>
              <a:t> etc </a:t>
            </a:r>
          </a:p>
          <a:p>
            <a:r>
              <a:rPr lang="en-IN" dirty="0" smtClean="0"/>
              <a:t>RMI API </a:t>
            </a:r>
          </a:p>
          <a:p>
            <a:r>
              <a:rPr lang="en-IN" dirty="0" smtClean="0"/>
              <a:t>SOA Architecture </a:t>
            </a:r>
            <a:endParaRPr lang="en-IN" dirty="0"/>
          </a:p>
        </p:txBody>
      </p:sp>
    </p:spTree>
  </p:cSld>
  <p:clrMapOvr>
    <a:masterClrMapping/>
  </p:clrMapOvr>
  <p:transition spd="med">
    <p:dissolve/>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Composite</a:t>
            </a:r>
          </a:p>
        </p:txBody>
      </p:sp>
      <p:sp>
        <p:nvSpPr>
          <p:cNvPr id="304131" name="Rectangle 3"/>
          <p:cNvSpPr>
            <a:spLocks noGrp="1" noChangeArrowheads="1"/>
          </p:cNvSpPr>
          <p:nvPr>
            <p:ph idx="1"/>
          </p:nvPr>
        </p:nvSpPr>
        <p:spPr>
          <a:xfrm>
            <a:off x="304800" y="1905000"/>
            <a:ext cx="8375650" cy="4953000"/>
          </a:xfrm>
        </p:spPr>
        <p:txBody>
          <a:bodyPr>
            <a:normAutofit lnSpcReduction="10000"/>
          </a:bodyPr>
          <a:lstStyle/>
          <a:p>
            <a:pPr marL="274320" indent="-274320" eaLnBrk="1" fontAlgn="auto" hangingPunct="1">
              <a:spcAft>
                <a:spcPts val="0"/>
              </a:spcAft>
              <a:buClr>
                <a:schemeClr val="accent3"/>
              </a:buClr>
              <a:buFontTx/>
              <a:buNone/>
              <a:defRPr/>
            </a:pPr>
            <a:r>
              <a:rPr lang="en-US" sz="2000" i="1" dirty="0"/>
              <a:t>Definition</a:t>
            </a:r>
          </a:p>
          <a:p>
            <a:pPr marL="274320" indent="-274320" eaLnBrk="1" fontAlgn="auto" hangingPunct="1">
              <a:spcAft>
                <a:spcPts val="0"/>
              </a:spcAft>
              <a:buClr>
                <a:schemeClr val="accent3"/>
              </a:buClr>
              <a:buFont typeface="Wingdings 2"/>
              <a:buChar char=""/>
              <a:defRPr/>
            </a:pPr>
            <a:r>
              <a:rPr lang="en-US" sz="2000" dirty="0"/>
              <a:t>Composes objects into tree structures to represent part-whole hierarchies. Composites let clients treat individual objects and compositions of objects uniformly</a:t>
            </a:r>
            <a:endParaRPr lang="en-US" sz="1600" dirty="0"/>
          </a:p>
          <a:p>
            <a:pPr marL="274320" indent="-274320" eaLnBrk="1" fontAlgn="auto" hangingPunct="1">
              <a:spcAft>
                <a:spcPts val="0"/>
              </a:spcAft>
              <a:buClr>
                <a:schemeClr val="accent3"/>
              </a:buClr>
              <a:buFontTx/>
              <a:buNone/>
              <a:defRPr/>
            </a:pPr>
            <a:r>
              <a:rPr lang="en-US" sz="2000" i="1" dirty="0"/>
              <a:t>Problem &amp; Context</a:t>
            </a:r>
          </a:p>
          <a:p>
            <a:pPr marL="274320" indent="-274320" eaLnBrk="1" fontAlgn="auto" hangingPunct="1">
              <a:spcAft>
                <a:spcPts val="0"/>
              </a:spcAft>
              <a:buClr>
                <a:schemeClr val="accent3"/>
              </a:buClr>
              <a:buFont typeface="Wingdings 2"/>
              <a:buChar char=""/>
              <a:defRPr/>
            </a:pPr>
            <a:r>
              <a:rPr lang="en-US" sz="2000" dirty="0"/>
              <a:t>Useful in designing a common interface for both individual and composite components so that client programs can view both the individual components and groups of components uniformly</a:t>
            </a:r>
          </a:p>
          <a:p>
            <a:pPr marL="274320" indent="-274320" eaLnBrk="1" fontAlgn="auto" hangingPunct="1">
              <a:spcAft>
                <a:spcPts val="0"/>
              </a:spcAft>
              <a:buClr>
                <a:schemeClr val="accent3"/>
              </a:buClr>
              <a:buFontTx/>
              <a:buNone/>
              <a:defRPr/>
            </a:pPr>
            <a:r>
              <a:rPr lang="en-US" sz="2000" i="1" dirty="0"/>
              <a:t>Solution</a:t>
            </a:r>
          </a:p>
          <a:p>
            <a:pPr marL="274320" indent="-274320" eaLnBrk="1" fontAlgn="auto" hangingPunct="1">
              <a:spcAft>
                <a:spcPts val="0"/>
              </a:spcAft>
              <a:buClr>
                <a:schemeClr val="accent3"/>
              </a:buClr>
              <a:buFont typeface="Wingdings 2"/>
              <a:buChar char=""/>
              <a:defRPr/>
            </a:pPr>
            <a:r>
              <a:rPr lang="en-US" sz="2000" dirty="0"/>
              <a:t>Simulate a file system that consists of directories, files and an interface called </a:t>
            </a:r>
            <a:r>
              <a:rPr lang="en-US" sz="2000" dirty="0" err="1"/>
              <a:t>FileSystem</a:t>
            </a:r>
            <a:r>
              <a:rPr lang="en-US" sz="2000" dirty="0"/>
              <a:t> with methods (such as </a:t>
            </a:r>
            <a:r>
              <a:rPr lang="en-US" sz="2000" dirty="0" err="1"/>
              <a:t>getSize</a:t>
            </a:r>
            <a:r>
              <a:rPr lang="en-US" sz="2000" dirty="0"/>
              <a:t>(), </a:t>
            </a:r>
            <a:r>
              <a:rPr lang="en-US" sz="2000" dirty="0" err="1"/>
              <a:t>getComponent</a:t>
            </a:r>
            <a:r>
              <a:rPr lang="en-US" sz="2000" dirty="0"/>
              <a:t>(), </a:t>
            </a:r>
            <a:r>
              <a:rPr lang="en-US" sz="2000" dirty="0" err="1"/>
              <a:t>addComponent</a:t>
            </a:r>
            <a:r>
              <a:rPr lang="en-US" sz="2000" dirty="0"/>
              <a:t>()) common for both File and Directory components. File and Directory classes are the implementers of the interface. A typical client would create a set of </a:t>
            </a:r>
            <a:r>
              <a:rPr lang="en-US" sz="2000" dirty="0" err="1"/>
              <a:t>FileSystem</a:t>
            </a:r>
            <a:r>
              <a:rPr lang="en-US" sz="2000" dirty="0"/>
              <a:t> objects including a hierarchy of file system objects. The client can treat both the Directory and File objects identically</a:t>
            </a:r>
            <a:endParaRPr lang="en-US" dirty="0"/>
          </a:p>
        </p:txBody>
      </p:sp>
      <p:sp>
        <p:nvSpPr>
          <p:cNvPr id="4" name="Slide Number Placeholder 3"/>
          <p:cNvSpPr>
            <a:spLocks noGrp="1"/>
          </p:cNvSpPr>
          <p:nvPr>
            <p:ph type="sldNum" sz="quarter" idx="12"/>
          </p:nvPr>
        </p:nvSpPr>
        <p:spPr/>
        <p:txBody>
          <a:bodyPr/>
          <a:lstStyle/>
          <a:p>
            <a:pPr>
              <a:defRPr/>
            </a:pPr>
            <a:fld id="{06D718C7-E6A6-4951-9BE3-86065F23BD46}" type="slidenum">
              <a:rPr lang="en-US"/>
              <a:pPr>
                <a:defRPr/>
              </a:pPr>
              <a:t>117</a:t>
            </a:fld>
            <a:endParaRPr lang="en-US"/>
          </a:p>
        </p:txBody>
      </p:sp>
    </p:spTree>
  </p:cSld>
  <p:clrMapOvr>
    <a:masterClrMapping/>
  </p:clrMapOvr>
  <p:transition spd="med">
    <p:dissolv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609601" y="990600"/>
            <a:ext cx="3962399" cy="44196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876800" y="1447800"/>
            <a:ext cx="3971925" cy="358140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of composite pattern </a:t>
            </a:r>
            <a:endParaRPr lang="en-IN" dirty="0"/>
          </a:p>
        </p:txBody>
      </p:sp>
      <p:sp>
        <p:nvSpPr>
          <p:cNvPr id="3" name="Content Placeholder 2"/>
          <p:cNvSpPr>
            <a:spLocks noGrp="1"/>
          </p:cNvSpPr>
          <p:nvPr>
            <p:ph idx="1"/>
          </p:nvPr>
        </p:nvSpPr>
        <p:spPr/>
        <p:txBody>
          <a:bodyPr/>
          <a:lstStyle/>
          <a:p>
            <a:r>
              <a:rPr lang="en-IN" dirty="0" smtClean="0"/>
              <a:t>Composite Pattern lets clients to treat individual Objects as well compositions (of Individual Objects) uniformly.</a:t>
            </a:r>
            <a:br>
              <a:rPr lang="en-IN" dirty="0" smtClean="0"/>
            </a:br>
            <a:r>
              <a:rPr lang="en-IN" dirty="0" smtClean="0"/>
              <a:t>For instance on double click of folder it should be open the folder. On double of file it should be opened in corresponding Program.</a:t>
            </a:r>
            <a:br>
              <a:rPr lang="en-IN" dirty="0" smtClean="0"/>
            </a:br>
            <a:r>
              <a:rPr lang="en-IN" dirty="0" smtClean="0"/>
              <a:t>Operation is same but behaves based on whether it is Individual Objects or Compositions</a:t>
            </a:r>
            <a:endParaRPr lang="en-IN" dirty="0"/>
          </a:p>
        </p:txBody>
      </p:sp>
    </p:spTree>
  </p:cSld>
  <p:clrMapOvr>
    <a:masterClrMapping/>
  </p:clrMapOvr>
  <p:transition spd="med">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276600" y="1143000"/>
            <a:ext cx="2598738" cy="3765550"/>
            <a:chOff x="576" y="768"/>
            <a:chExt cx="1637" cy="2372"/>
          </a:xfrm>
        </p:grpSpPr>
        <p:graphicFrame>
          <p:nvGraphicFramePr>
            <p:cNvPr id="308228" name="Object 4"/>
            <p:cNvGraphicFramePr>
              <a:graphicFrameLocks/>
            </p:cNvGraphicFramePr>
            <p:nvPr/>
          </p:nvGraphicFramePr>
          <p:xfrm>
            <a:off x="576" y="768"/>
            <a:ext cx="1637" cy="733"/>
          </p:xfrm>
          <a:graphic>
            <a:graphicData uri="http://schemas.openxmlformats.org/presentationml/2006/ole">
              <p:oleObj spid="_x0000_s114692" name="Clip" r:id="rId4" imgW="5370480" imgH="2617560" progId="">
                <p:embed/>
              </p:oleObj>
            </a:graphicData>
          </a:graphic>
        </p:graphicFrame>
        <p:sp>
          <p:nvSpPr>
            <p:cNvPr id="308229" name="Text Box 5"/>
            <p:cNvSpPr txBox="1">
              <a:spLocks noChangeArrowheads="1"/>
            </p:cNvSpPr>
            <p:nvPr/>
          </p:nvSpPr>
          <p:spPr bwMode="auto">
            <a:xfrm>
              <a:off x="866" y="1632"/>
              <a:ext cx="1056" cy="1508"/>
            </a:xfrm>
            <a:prstGeom prst="rect">
              <a:avLst/>
            </a:prstGeom>
            <a:noFill/>
            <a:ln w="9525">
              <a:noFill/>
              <a:miter lim="800000"/>
              <a:headEnd/>
              <a:tailEnd/>
            </a:ln>
            <a:effectLst/>
          </p:spPr>
          <p:txBody>
            <a:bodyPr lIns="107950" tIns="53975" rIns="107950" bIns="53975">
              <a:spAutoFit/>
            </a:bodyPr>
            <a:lstStyle/>
            <a:p>
              <a:pPr>
                <a:spcBef>
                  <a:spcPct val="50000"/>
                </a:spcBef>
              </a:pPr>
              <a:r>
                <a:rPr lang="en-US" sz="2000" u="none">
                  <a:solidFill>
                    <a:schemeClr val="tx2"/>
                  </a:solidFill>
                </a:rPr>
                <a:t>Salesperson</a:t>
              </a:r>
            </a:p>
            <a:p>
              <a:pPr>
                <a:spcBef>
                  <a:spcPct val="50000"/>
                </a:spcBef>
              </a:pPr>
              <a:r>
                <a:rPr lang="en-US" sz="2000" u="none">
                  <a:solidFill>
                    <a:schemeClr val="tx2"/>
                  </a:solidFill>
                </a:rPr>
                <a:t>Not saying </a:t>
              </a:r>
              <a:r>
                <a:rPr lang="en-US" sz="2000">
                  <a:solidFill>
                    <a:schemeClr val="tx2"/>
                  </a:solidFill>
                </a:rPr>
                <a:t>Which</a:t>
              </a:r>
              <a:r>
                <a:rPr lang="en-US" sz="2000" u="none">
                  <a:solidFill>
                    <a:schemeClr val="tx2"/>
                  </a:solidFill>
                </a:rPr>
                <a:t> salesperson – just a salesperson in general!!!</a:t>
              </a:r>
              <a:endParaRPr lang="en-US" sz="1400" u="none">
                <a:solidFill>
                  <a:schemeClr val="tx2"/>
                </a:solidFill>
              </a:endParaRPr>
            </a:p>
          </p:txBody>
        </p:sp>
      </p:grpSp>
      <p:grpSp>
        <p:nvGrpSpPr>
          <p:cNvPr id="3" name="Group 6"/>
          <p:cNvGrpSpPr>
            <a:grpSpLocks/>
          </p:cNvGrpSpPr>
          <p:nvPr/>
        </p:nvGrpSpPr>
        <p:grpSpPr bwMode="auto">
          <a:xfrm>
            <a:off x="685800" y="3200400"/>
            <a:ext cx="2286000" cy="2089150"/>
            <a:chOff x="0" y="2256"/>
            <a:chExt cx="1440" cy="1316"/>
          </a:xfrm>
        </p:grpSpPr>
        <p:graphicFrame>
          <p:nvGraphicFramePr>
            <p:cNvPr id="308231" name="Object 7"/>
            <p:cNvGraphicFramePr>
              <a:graphicFrameLocks/>
            </p:cNvGraphicFramePr>
            <p:nvPr/>
          </p:nvGraphicFramePr>
          <p:xfrm>
            <a:off x="330" y="2256"/>
            <a:ext cx="781" cy="897"/>
          </p:xfrm>
          <a:graphic>
            <a:graphicData uri="http://schemas.openxmlformats.org/presentationml/2006/ole">
              <p:oleObj spid="_x0000_s114691" name="Clip" r:id="rId5" imgW="3912840" imgH="4873320" progId="">
                <p:embed/>
              </p:oleObj>
            </a:graphicData>
          </a:graphic>
        </p:graphicFrame>
        <p:sp>
          <p:nvSpPr>
            <p:cNvPr id="308232" name="Text Box 8"/>
            <p:cNvSpPr txBox="1">
              <a:spLocks noChangeArrowheads="1"/>
            </p:cNvSpPr>
            <p:nvPr/>
          </p:nvSpPr>
          <p:spPr bwMode="auto">
            <a:xfrm>
              <a:off x="0" y="3312"/>
              <a:ext cx="1440" cy="260"/>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000" u="none">
                  <a:solidFill>
                    <a:schemeClr val="tx2"/>
                  </a:solidFill>
                </a:rPr>
                <a:t>Customer</a:t>
              </a:r>
            </a:p>
          </p:txBody>
        </p:sp>
      </p:grpSp>
      <p:grpSp>
        <p:nvGrpSpPr>
          <p:cNvPr id="4" name="Group 9"/>
          <p:cNvGrpSpPr>
            <a:grpSpLocks/>
          </p:cNvGrpSpPr>
          <p:nvPr/>
        </p:nvGrpSpPr>
        <p:grpSpPr bwMode="auto">
          <a:xfrm>
            <a:off x="5638800" y="3657600"/>
            <a:ext cx="2514600" cy="1479550"/>
            <a:chOff x="2208" y="1776"/>
            <a:chExt cx="1584" cy="932"/>
          </a:xfrm>
        </p:grpSpPr>
        <p:graphicFrame>
          <p:nvGraphicFramePr>
            <p:cNvPr id="308234" name="Object 10"/>
            <p:cNvGraphicFramePr>
              <a:graphicFrameLocks/>
            </p:cNvGraphicFramePr>
            <p:nvPr/>
          </p:nvGraphicFramePr>
          <p:xfrm>
            <a:off x="2594" y="1776"/>
            <a:ext cx="812" cy="544"/>
          </p:xfrm>
          <a:graphic>
            <a:graphicData uri="http://schemas.openxmlformats.org/presentationml/2006/ole">
              <p:oleObj spid="_x0000_s114690" name="Clip" r:id="rId6" imgW="4606920" imgH="3365280" progId="">
                <p:embed/>
              </p:oleObj>
            </a:graphicData>
          </a:graphic>
        </p:graphicFrame>
        <p:sp>
          <p:nvSpPr>
            <p:cNvPr id="308235" name="Text Box 11"/>
            <p:cNvSpPr txBox="1">
              <a:spLocks noChangeArrowheads="1"/>
            </p:cNvSpPr>
            <p:nvPr/>
          </p:nvSpPr>
          <p:spPr bwMode="auto">
            <a:xfrm>
              <a:off x="2208" y="2448"/>
              <a:ext cx="1584" cy="260"/>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000" u="none">
                  <a:solidFill>
                    <a:schemeClr val="tx2"/>
                  </a:solidFill>
                </a:rPr>
                <a:t>Product</a:t>
              </a:r>
            </a:p>
          </p:txBody>
        </p:sp>
      </p:grpSp>
      <p:sp>
        <p:nvSpPr>
          <p:cNvPr id="308236" name="Text Box 12"/>
          <p:cNvSpPr txBox="1">
            <a:spLocks noChangeArrowheads="1"/>
          </p:cNvSpPr>
          <p:nvPr/>
        </p:nvSpPr>
        <p:spPr bwMode="auto">
          <a:xfrm>
            <a:off x="2590800" y="5715000"/>
            <a:ext cx="4191000" cy="473075"/>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400" i="1" u="none">
                <a:solidFill>
                  <a:schemeClr val="tx2"/>
                </a:solidFill>
                <a:latin typeface="Times New Roman" pitchFamily="18" charset="0"/>
              </a:rPr>
              <a:t>Manages Complexity</a:t>
            </a:r>
          </a:p>
        </p:txBody>
      </p:sp>
      <p:sp>
        <p:nvSpPr>
          <p:cNvPr id="308237" name="Rectangle 13"/>
          <p:cNvSpPr>
            <a:spLocks noGrp="1" noChangeArrowheads="1"/>
          </p:cNvSpPr>
          <p:nvPr>
            <p:ph type="title"/>
          </p:nvPr>
        </p:nvSpPr>
        <p:spPr>
          <a:xfrm>
            <a:off x="304800" y="152400"/>
            <a:ext cx="8305800" cy="819912"/>
          </a:xfrm>
        </p:spPr>
        <p:txBody>
          <a:bodyPr/>
          <a:lstStyle/>
          <a:p>
            <a:r>
              <a:rPr lang="en-US" dirty="0"/>
              <a:t>What is Abstraction?</a:t>
            </a:r>
          </a:p>
        </p:txBody>
      </p:sp>
    </p:spTree>
  </p:cSld>
  <p:clrMapOvr>
    <a:masterClrMapping/>
  </p:clrMapOvr>
  <p:transition spd="med">
    <p:dissolve/>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Pros and cons of composite pattern</a:t>
            </a:r>
            <a:endParaRPr lang="en-IN" dirty="0"/>
          </a:p>
        </p:txBody>
      </p:sp>
      <p:sp>
        <p:nvSpPr>
          <p:cNvPr id="3" name="Content Placeholder 2"/>
          <p:cNvSpPr>
            <a:spLocks noGrp="1"/>
          </p:cNvSpPr>
          <p:nvPr>
            <p:ph idx="1"/>
          </p:nvPr>
        </p:nvSpPr>
        <p:spPr/>
        <p:txBody>
          <a:bodyPr/>
          <a:lstStyle/>
          <a:p>
            <a:r>
              <a:rPr lang="en-IN" dirty="0" smtClean="0"/>
              <a:t>Pros</a:t>
            </a:r>
          </a:p>
          <a:p>
            <a:pPr lvl="1"/>
            <a:r>
              <a:rPr lang="en-IN" dirty="0" smtClean="0"/>
              <a:t>It makes it easy to add new kids of components </a:t>
            </a:r>
          </a:p>
          <a:p>
            <a:pPr lvl="1"/>
            <a:r>
              <a:rPr lang="en-IN" dirty="0" smtClean="0"/>
              <a:t>It makes client simpler  </a:t>
            </a:r>
          </a:p>
          <a:p>
            <a:r>
              <a:rPr lang="en-IN" dirty="0" smtClean="0"/>
              <a:t>Cons </a:t>
            </a:r>
          </a:p>
          <a:p>
            <a:pPr lvl="1"/>
            <a:r>
              <a:rPr lang="en-IN" dirty="0" smtClean="0"/>
              <a:t>It makes it harder to restrict the type of component of a composite. </a:t>
            </a:r>
            <a:endParaRPr lang="en-IN" dirty="0"/>
          </a:p>
        </p:txBody>
      </p:sp>
    </p:spTree>
  </p:cSld>
  <p:clrMapOvr>
    <a:masterClrMapping/>
  </p:clrMapOvr>
  <p:transition spd="med">
    <p:dissolve/>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Real use of composite pattern </a:t>
            </a:r>
            <a:endParaRPr lang="en-IN" dirty="0"/>
          </a:p>
        </p:txBody>
      </p:sp>
      <p:sp>
        <p:nvSpPr>
          <p:cNvPr id="3" name="Content Placeholder 2"/>
          <p:cNvSpPr>
            <a:spLocks noGrp="1"/>
          </p:cNvSpPr>
          <p:nvPr>
            <p:ph idx="1"/>
          </p:nvPr>
        </p:nvSpPr>
        <p:spPr/>
        <p:txBody>
          <a:bodyPr/>
          <a:lstStyle/>
          <a:p>
            <a:r>
              <a:rPr lang="en-IN" dirty="0" smtClean="0"/>
              <a:t>Reading XML data from a XML file </a:t>
            </a:r>
            <a:r>
              <a:rPr lang="en-IN" dirty="0" err="1" smtClean="0"/>
              <a:t>ie</a:t>
            </a:r>
            <a:r>
              <a:rPr lang="en-IN" dirty="0" smtClean="0"/>
              <a:t> read a tag check it, it is complex or simple. If it is a complex then read its child tag other wise read its data. Continue this process till get the simple tags. </a:t>
            </a:r>
            <a:endParaRPr lang="en-IN" dirty="0"/>
          </a:p>
        </p:txBody>
      </p:sp>
    </p:spTree>
  </p:cSld>
  <p:clrMapOvr>
    <a:masterClrMapping/>
  </p:clrMapOvr>
  <p:transition spd="med">
    <p:dissolve/>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smtClean="0"/>
              <a:t>Decorator</a:t>
            </a:r>
          </a:p>
        </p:txBody>
      </p:sp>
      <p:sp>
        <p:nvSpPr>
          <p:cNvPr id="28675" name="Rectangle 3"/>
          <p:cNvSpPr>
            <a:spLocks noGrp="1" noChangeArrowheads="1"/>
          </p:cNvSpPr>
          <p:nvPr>
            <p:ph idx="1"/>
          </p:nvPr>
        </p:nvSpPr>
        <p:spPr>
          <a:xfrm>
            <a:off x="228600" y="2057400"/>
            <a:ext cx="8375650" cy="4800600"/>
          </a:xfrm>
        </p:spPr>
        <p:txBody>
          <a:bodyPr/>
          <a:lstStyle/>
          <a:p>
            <a:pPr eaLnBrk="1" hangingPunct="1">
              <a:lnSpc>
                <a:spcPct val="90000"/>
              </a:lnSpc>
              <a:buFontTx/>
              <a:buNone/>
            </a:pPr>
            <a:r>
              <a:rPr lang="en-US" sz="2000" i="1" dirty="0" smtClean="0"/>
              <a:t>Definition</a:t>
            </a:r>
          </a:p>
          <a:p>
            <a:pPr eaLnBrk="1" hangingPunct="1">
              <a:lnSpc>
                <a:spcPct val="90000"/>
              </a:lnSpc>
            </a:pPr>
            <a:r>
              <a:rPr lang="en-US" sz="2000" dirty="0" smtClean="0"/>
              <a:t>Attaches additional responsibilities to an object dynamically. Decorators provide a flexible alternative to sub classing for extending functionality</a:t>
            </a:r>
            <a:r>
              <a:rPr lang="en-US" dirty="0" smtClean="0"/>
              <a:t> </a:t>
            </a:r>
            <a:endParaRPr lang="en-US" sz="1600" dirty="0" smtClean="0"/>
          </a:p>
          <a:p>
            <a:pPr eaLnBrk="1" hangingPunct="1">
              <a:lnSpc>
                <a:spcPct val="90000"/>
              </a:lnSpc>
              <a:buFontTx/>
              <a:buNone/>
            </a:pPr>
            <a:r>
              <a:rPr lang="en-US" sz="2000" i="1" dirty="0" smtClean="0"/>
              <a:t>Problem &amp; Context</a:t>
            </a:r>
          </a:p>
          <a:p>
            <a:pPr eaLnBrk="1" hangingPunct="1">
              <a:lnSpc>
                <a:spcPct val="90000"/>
              </a:lnSpc>
            </a:pPr>
            <a:r>
              <a:rPr lang="en-US" sz="2000" dirty="0" smtClean="0"/>
              <a:t>This pattern allows new/additional behavior to be added to an existing method of an object dynamically. Since classes cannot be created at runtime and it is typically not possible to predict what extensions will be needed at design time, a new class would have to be made for every possible combination. By contrast, decorators are objects, created at runtime, and can be combined on a per-use basis</a:t>
            </a:r>
          </a:p>
          <a:p>
            <a:pPr eaLnBrk="1" hangingPunct="1">
              <a:lnSpc>
                <a:spcPct val="90000"/>
              </a:lnSpc>
              <a:buFontTx/>
              <a:buNone/>
            </a:pPr>
            <a:r>
              <a:rPr lang="en-US" sz="2000" i="1" dirty="0" smtClean="0"/>
              <a:t>Solution</a:t>
            </a:r>
          </a:p>
          <a:p>
            <a:pPr eaLnBrk="1" hangingPunct="1">
              <a:lnSpc>
                <a:spcPct val="90000"/>
              </a:lnSpc>
            </a:pPr>
            <a:r>
              <a:rPr lang="en-US" sz="2000" dirty="0" smtClean="0"/>
              <a:t>Pass the original object as a parameter to the constructor of the decorator, with the decorator implementing the new functionality. The interface of the original object needs to be maintained by the decorator</a:t>
            </a:r>
            <a:endParaRPr lang="en-US" dirty="0" smtClean="0"/>
          </a:p>
        </p:txBody>
      </p:sp>
      <p:sp>
        <p:nvSpPr>
          <p:cNvPr id="4" name="Slide Number Placeholder 3"/>
          <p:cNvSpPr>
            <a:spLocks noGrp="1"/>
          </p:cNvSpPr>
          <p:nvPr>
            <p:ph type="sldNum" sz="quarter" idx="12"/>
          </p:nvPr>
        </p:nvSpPr>
        <p:spPr/>
        <p:txBody>
          <a:bodyPr/>
          <a:lstStyle/>
          <a:p>
            <a:pPr>
              <a:defRPr/>
            </a:pPr>
            <a:fld id="{1E489C98-8F01-41A1-9EC1-48DBC5DE0598}" type="slidenum">
              <a:rPr lang="en-US"/>
              <a:pPr>
                <a:defRPr/>
              </a:pPr>
              <a:t>123</a:t>
            </a:fld>
            <a:endParaRPr lang="en-US"/>
          </a:p>
        </p:txBody>
      </p:sp>
    </p:spTree>
  </p:cSld>
  <p:clrMapOvr>
    <a:masterClrMapping/>
  </p:clrMapOvr>
  <p:transition spd="med">
    <p:dissolve/>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457200" y="762000"/>
          <a:ext cx="8305800" cy="5410200"/>
        </p:xfrm>
        <a:graphic>
          <a:graphicData uri="http://schemas.openxmlformats.org/presentationml/2006/ole">
            <p:oleObj spid="_x0000_s4098" name="Photo Editor Photo" r:id="rId3" imgW="5238095" imgH="2638095" progId="">
              <p:embed/>
            </p:oleObj>
          </a:graphicData>
        </a:graphic>
      </p:graphicFrame>
    </p:spTree>
  </p:cSld>
  <p:clrMapOvr>
    <a:masterClrMapping/>
  </p:clrMapOvr>
  <p:transition spd="med">
    <p:dissolve/>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Pts</a:t>
            </a:r>
            <a:endParaRPr lang="en-IN" dirty="0"/>
          </a:p>
        </p:txBody>
      </p:sp>
      <p:sp>
        <p:nvSpPr>
          <p:cNvPr id="3" name="Content Placeholder 2"/>
          <p:cNvSpPr>
            <a:spLocks noGrp="1"/>
          </p:cNvSpPr>
          <p:nvPr>
            <p:ph idx="1"/>
          </p:nvPr>
        </p:nvSpPr>
        <p:spPr/>
        <p:txBody>
          <a:bodyPr>
            <a:normAutofit lnSpcReduction="10000"/>
          </a:bodyPr>
          <a:lstStyle/>
          <a:p>
            <a:r>
              <a:rPr lang="en-IN" dirty="0" smtClean="0"/>
              <a:t>The decorator must be of the same type of object, which they are decorating. This can be achieved either by implementing the interface of the object or by extending an abstract class of the original class.</a:t>
            </a:r>
          </a:p>
          <a:p>
            <a:r>
              <a:rPr lang="en-IN" dirty="0" smtClean="0"/>
              <a:t>Decorator is based on Composition, which means it needs an original object to decorate it. This is achieved by creating a constructor on decorator class which accepts a base type of original object. </a:t>
            </a:r>
          </a:p>
          <a:p>
            <a:r>
              <a:rPr lang="en-IN" dirty="0" smtClean="0"/>
              <a:t>Decorator pattern is also a good example of </a:t>
            </a:r>
            <a:r>
              <a:rPr lang="en-IN" dirty="0" smtClean="0">
                <a:hlinkClick r:id="rId2"/>
              </a:rPr>
              <a:t>Open Closed design principle</a:t>
            </a:r>
            <a:r>
              <a:rPr lang="en-IN" dirty="0" smtClean="0"/>
              <a:t/>
            </a:r>
            <a:br>
              <a:rPr lang="en-IN" dirty="0" smtClean="0"/>
            </a:br>
            <a:endParaRPr lang="en-IN" dirty="0" smtClean="0"/>
          </a:p>
          <a:p>
            <a:endParaRPr lang="en-IN" dirty="0"/>
          </a:p>
        </p:txBody>
      </p:sp>
    </p:spTree>
  </p:cSld>
  <p:clrMapOvr>
    <a:masterClrMapping/>
  </p:clrMapOvr>
  <p:transition spd="med">
    <p:dissolve/>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r>
              <a:rPr lang="en-IN" dirty="0" smtClean="0"/>
              <a:t>Decorator class adds new functionality before or after delegating the task to the original object. In this example, the price of Decorator i.e. cheese is included after calculating the price of White Bread Sandwich.</a:t>
            </a:r>
          </a:p>
          <a:p>
            <a:r>
              <a:rPr lang="en-IN" dirty="0" smtClean="0"/>
              <a:t>Remember, Decorator design pattern only affects objects at runtime, it doesn't affect the class. You should use DECORATOR PATTERN when your intent is to add new functionality at runtime.</a:t>
            </a:r>
          </a:p>
          <a:p>
            <a:r>
              <a:rPr lang="en-IN" dirty="0" smtClean="0"/>
              <a:t>There is </a:t>
            </a:r>
            <a:r>
              <a:rPr lang="en-IN" i="1" dirty="0" smtClean="0"/>
              <a:t>one disadvantage of Decorator pattern</a:t>
            </a:r>
            <a:r>
              <a:rPr lang="en-IN" dirty="0" smtClean="0"/>
              <a:t> as well, it adds lots of small classes in the code base</a:t>
            </a:r>
            <a:endParaRPr lang="en-IN" dirty="0"/>
          </a:p>
        </p:txBody>
      </p:sp>
    </p:spTree>
  </p:cSld>
  <p:clrMapOvr>
    <a:masterClrMapping/>
  </p:clrMapOvr>
  <p:transition spd="med">
    <p:dissolve/>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Real time API for Decorator </a:t>
            </a:r>
            <a:endParaRPr lang="en-IN" dirty="0"/>
          </a:p>
        </p:txBody>
      </p:sp>
      <p:sp>
        <p:nvSpPr>
          <p:cNvPr id="3" name="Content Placeholder 2"/>
          <p:cNvSpPr>
            <a:spLocks noGrp="1"/>
          </p:cNvSpPr>
          <p:nvPr>
            <p:ph idx="1"/>
          </p:nvPr>
        </p:nvSpPr>
        <p:spPr/>
        <p:txBody>
          <a:bodyPr/>
          <a:lstStyle/>
          <a:p>
            <a:r>
              <a:rPr lang="en-IN" dirty="0" smtClean="0"/>
              <a:t>File </a:t>
            </a:r>
          </a:p>
          <a:p>
            <a:r>
              <a:rPr lang="en-IN" dirty="0" err="1" smtClean="0"/>
              <a:t>FileInputStream</a:t>
            </a:r>
            <a:r>
              <a:rPr lang="en-IN" dirty="0" smtClean="0"/>
              <a:t> </a:t>
            </a:r>
          </a:p>
          <a:p>
            <a:r>
              <a:rPr lang="en-IN" dirty="0" err="1" smtClean="0"/>
              <a:t>BufferedInputStream</a:t>
            </a:r>
            <a:r>
              <a:rPr lang="en-IN" dirty="0" smtClean="0"/>
              <a:t>		/ </a:t>
            </a:r>
            <a:r>
              <a:rPr lang="en-IN" dirty="0" err="1" smtClean="0"/>
              <a:t>ObjectInputStream</a:t>
            </a:r>
            <a:r>
              <a:rPr lang="en-IN" dirty="0" smtClean="0"/>
              <a:t> </a:t>
            </a:r>
          </a:p>
          <a:p>
            <a:r>
              <a:rPr lang="en-IN" dirty="0" err="1" smtClean="0"/>
              <a:t>GZIPInputStream</a:t>
            </a:r>
            <a:r>
              <a:rPr lang="en-IN" dirty="0" smtClean="0"/>
              <a:t> </a:t>
            </a:r>
          </a:p>
          <a:p>
            <a:r>
              <a:rPr lang="en-IN" dirty="0" err="1" smtClean="0"/>
              <a:t>FileOutputStream</a:t>
            </a:r>
            <a:r>
              <a:rPr lang="en-IN" dirty="0" smtClean="0"/>
              <a:t> </a:t>
            </a:r>
          </a:p>
          <a:p>
            <a:r>
              <a:rPr lang="en-IN" dirty="0" err="1" smtClean="0"/>
              <a:t>BufferedOutputStream</a:t>
            </a:r>
            <a:r>
              <a:rPr lang="en-IN" dirty="0" smtClean="0"/>
              <a:t> 		/ </a:t>
            </a:r>
            <a:r>
              <a:rPr lang="en-IN" dirty="0" err="1" smtClean="0"/>
              <a:t>ObjectObjectStream</a:t>
            </a:r>
            <a:r>
              <a:rPr lang="en-IN" dirty="0" smtClean="0"/>
              <a:t> </a:t>
            </a:r>
          </a:p>
          <a:p>
            <a:r>
              <a:rPr lang="en-IN" dirty="0" err="1" smtClean="0"/>
              <a:t>GZIPOutputStream</a:t>
            </a:r>
            <a:r>
              <a:rPr lang="en-IN" dirty="0" smtClean="0"/>
              <a:t> </a:t>
            </a:r>
            <a:endParaRPr lang="en-IN" dirty="0"/>
          </a:p>
        </p:txBody>
      </p:sp>
    </p:spTree>
  </p:cSld>
  <p:clrMapOvr>
    <a:masterClrMapping/>
  </p:clrMapOvr>
  <p:transition spd="med">
    <p:dissolve/>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Façade</a:t>
            </a:r>
          </a:p>
        </p:txBody>
      </p:sp>
      <p:sp>
        <p:nvSpPr>
          <p:cNvPr id="29699" name="Rectangle 3"/>
          <p:cNvSpPr>
            <a:spLocks noGrp="1" noChangeArrowheads="1"/>
          </p:cNvSpPr>
          <p:nvPr>
            <p:ph idx="1"/>
          </p:nvPr>
        </p:nvSpPr>
        <p:spPr>
          <a:xfrm>
            <a:off x="381000" y="2057400"/>
            <a:ext cx="8229600" cy="4389438"/>
          </a:xfrm>
        </p:spPr>
        <p:txBody>
          <a:bodyPr/>
          <a:lstStyle/>
          <a:p>
            <a:pPr eaLnBrk="1" hangingPunct="1">
              <a:buFontTx/>
              <a:buNone/>
            </a:pPr>
            <a:r>
              <a:rPr lang="en-US" sz="2000" i="1" dirty="0" smtClean="0"/>
              <a:t>Definition</a:t>
            </a:r>
          </a:p>
          <a:p>
            <a:pPr eaLnBrk="1" hangingPunct="1"/>
            <a:r>
              <a:rPr lang="en-US" sz="2000" dirty="0" smtClean="0"/>
              <a:t>Provides a unified interface to a set of interfaces in a subsystem. Façade defines a higher-level interface that makes the subsystem easier to use</a:t>
            </a:r>
            <a:endParaRPr lang="en-US" sz="1600" dirty="0" smtClean="0"/>
          </a:p>
          <a:p>
            <a:pPr eaLnBrk="1" hangingPunct="1">
              <a:buFontTx/>
              <a:buNone/>
            </a:pPr>
            <a:r>
              <a:rPr lang="en-US" sz="2000" i="1" dirty="0" smtClean="0"/>
              <a:t>Problem &amp; Context</a:t>
            </a:r>
          </a:p>
          <a:p>
            <a:pPr eaLnBrk="1" hangingPunct="1"/>
            <a:r>
              <a:rPr lang="en-US" sz="2000" dirty="0" smtClean="0"/>
              <a:t>The Façade object takes up the responsibility of interacting with the subsystem classes. In effect, clients interface with the façade to deal with the subsystem. Consequently,  the Façade pattern promotes a weak coupling between a subsystem and its clients</a:t>
            </a:r>
          </a:p>
          <a:p>
            <a:pPr eaLnBrk="1" hangingPunct="1">
              <a:buFontTx/>
              <a:buNone/>
            </a:pPr>
            <a:r>
              <a:rPr lang="en-US" sz="2000" i="1" dirty="0" smtClean="0"/>
              <a:t>Solution</a:t>
            </a:r>
          </a:p>
          <a:p>
            <a:pPr eaLnBrk="1" hangingPunct="1"/>
            <a:r>
              <a:rPr lang="en-US" sz="2000" dirty="0" smtClean="0"/>
              <a:t>A façade should not be designed to provide any additional functionality. Never return subsystem components from Façade methods to clients</a:t>
            </a:r>
            <a:endParaRPr lang="en-US" dirty="0" smtClean="0"/>
          </a:p>
        </p:txBody>
      </p:sp>
      <p:sp>
        <p:nvSpPr>
          <p:cNvPr id="4" name="Slide Number Placeholder 3"/>
          <p:cNvSpPr>
            <a:spLocks noGrp="1"/>
          </p:cNvSpPr>
          <p:nvPr>
            <p:ph type="sldNum" sz="quarter" idx="12"/>
          </p:nvPr>
        </p:nvSpPr>
        <p:spPr/>
        <p:txBody>
          <a:bodyPr/>
          <a:lstStyle/>
          <a:p>
            <a:pPr>
              <a:defRPr/>
            </a:pPr>
            <a:fld id="{D0024BB6-5235-4CC6-A446-7CC44835B2AF}" type="slidenum">
              <a:rPr lang="en-US"/>
              <a:pPr>
                <a:defRPr/>
              </a:pPr>
              <a:t>129</a:t>
            </a:fld>
            <a:endParaRPr lang="en-US"/>
          </a:p>
        </p:txBody>
      </p:sp>
    </p:spTree>
  </p:cSld>
  <p:clrMapOvr>
    <a:masterClrMapping/>
  </p:clrMapOvr>
  <p:transition spd="med">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5" name="Arc 3"/>
          <p:cNvSpPr>
            <a:spLocks/>
          </p:cNvSpPr>
          <p:nvPr/>
        </p:nvSpPr>
        <p:spPr bwMode="auto">
          <a:xfrm>
            <a:off x="1600200" y="4095750"/>
            <a:ext cx="1371600" cy="1371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hlink"/>
            </a:solidFill>
            <a:prstDash val="dash"/>
            <a:round/>
            <a:headEnd type="none" w="sm" len="sm"/>
            <a:tailEnd type="none" w="lg" len="lg"/>
          </a:ln>
          <a:effectLst/>
        </p:spPr>
        <p:txBody>
          <a:bodyPr wrap="none" anchor="ctr"/>
          <a:lstStyle/>
          <a:p>
            <a:endParaRPr lang="en-IN"/>
          </a:p>
        </p:txBody>
      </p:sp>
      <p:sp>
        <p:nvSpPr>
          <p:cNvPr id="310276" name="Arc 4"/>
          <p:cNvSpPr>
            <a:spLocks/>
          </p:cNvSpPr>
          <p:nvPr/>
        </p:nvSpPr>
        <p:spPr bwMode="auto">
          <a:xfrm>
            <a:off x="1905000" y="3721100"/>
            <a:ext cx="1371600" cy="1371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hlink"/>
            </a:solidFill>
            <a:prstDash val="dash"/>
            <a:round/>
            <a:headEnd type="none" w="sm" len="sm"/>
            <a:tailEnd type="none" w="lg" len="lg"/>
          </a:ln>
          <a:effectLst/>
        </p:spPr>
        <p:txBody>
          <a:bodyPr wrap="none" anchor="ctr"/>
          <a:lstStyle/>
          <a:p>
            <a:endParaRPr lang="en-IN"/>
          </a:p>
        </p:txBody>
      </p:sp>
      <p:sp>
        <p:nvSpPr>
          <p:cNvPr id="310277" name="Arc 5"/>
          <p:cNvSpPr>
            <a:spLocks/>
          </p:cNvSpPr>
          <p:nvPr/>
        </p:nvSpPr>
        <p:spPr bwMode="auto">
          <a:xfrm>
            <a:off x="2286000" y="3276600"/>
            <a:ext cx="1371600" cy="1371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hlink"/>
            </a:solidFill>
            <a:prstDash val="dash"/>
            <a:round/>
            <a:headEnd type="none" w="sm" len="sm"/>
            <a:tailEnd type="none" w="lg" len="lg"/>
          </a:ln>
          <a:effectLst/>
        </p:spPr>
        <p:txBody>
          <a:bodyPr wrap="none" anchor="ctr"/>
          <a:lstStyle/>
          <a:p>
            <a:endParaRPr lang="en-IN"/>
          </a:p>
        </p:txBody>
      </p:sp>
      <p:sp>
        <p:nvSpPr>
          <p:cNvPr id="310278" name="Arc 6"/>
          <p:cNvSpPr>
            <a:spLocks/>
          </p:cNvSpPr>
          <p:nvPr/>
        </p:nvSpPr>
        <p:spPr bwMode="auto">
          <a:xfrm>
            <a:off x="2667000" y="2952750"/>
            <a:ext cx="1371600" cy="1371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hlink"/>
            </a:solidFill>
            <a:prstDash val="dash"/>
            <a:round/>
            <a:headEnd type="none" w="sm" len="sm"/>
            <a:tailEnd type="none" w="lg" len="lg"/>
          </a:ln>
          <a:effectLst/>
        </p:spPr>
        <p:txBody>
          <a:bodyPr wrap="none" anchor="ctr"/>
          <a:lstStyle/>
          <a:p>
            <a:endParaRPr lang="en-IN"/>
          </a:p>
        </p:txBody>
      </p:sp>
      <p:grpSp>
        <p:nvGrpSpPr>
          <p:cNvPr id="2" name="Group 7"/>
          <p:cNvGrpSpPr>
            <a:grpSpLocks/>
          </p:cNvGrpSpPr>
          <p:nvPr/>
        </p:nvGrpSpPr>
        <p:grpSpPr bwMode="auto">
          <a:xfrm>
            <a:off x="5638800" y="2133600"/>
            <a:ext cx="2667000" cy="1905000"/>
            <a:chOff x="3600" y="816"/>
            <a:chExt cx="1920" cy="1392"/>
          </a:xfrm>
        </p:grpSpPr>
        <p:sp>
          <p:nvSpPr>
            <p:cNvPr id="310280" name="Rectangle 8"/>
            <p:cNvSpPr>
              <a:spLocks noChangeArrowheads="1"/>
            </p:cNvSpPr>
            <p:nvPr/>
          </p:nvSpPr>
          <p:spPr bwMode="auto">
            <a:xfrm>
              <a:off x="3600" y="816"/>
              <a:ext cx="1920" cy="1392"/>
            </a:xfrm>
            <a:prstGeom prst="rect">
              <a:avLst/>
            </a:prstGeom>
            <a:noFill/>
            <a:ln w="38100">
              <a:solidFill>
                <a:schemeClr val="tx1"/>
              </a:solidFill>
              <a:miter lim="800000"/>
              <a:headEnd type="none" w="sm" len="sm"/>
              <a:tailEnd type="none" w="lg" len="lg"/>
            </a:ln>
            <a:effectLst/>
          </p:spPr>
          <p:txBody>
            <a:bodyPr wrap="none" anchor="ctr"/>
            <a:lstStyle/>
            <a:p>
              <a:endParaRPr lang="en-IN"/>
            </a:p>
          </p:txBody>
        </p:sp>
        <p:sp>
          <p:nvSpPr>
            <p:cNvPr id="310281" name="AutoShape 9"/>
            <p:cNvSpPr>
              <a:spLocks noChangeArrowheads="1"/>
            </p:cNvSpPr>
            <p:nvPr/>
          </p:nvSpPr>
          <p:spPr bwMode="auto">
            <a:xfrm>
              <a:off x="3792" y="960"/>
              <a:ext cx="1536" cy="1104"/>
            </a:xfrm>
            <a:prstGeom prst="roundRect">
              <a:avLst>
                <a:gd name="adj" fmla="val 16667"/>
              </a:avLst>
            </a:prstGeom>
            <a:noFill/>
            <a:ln w="38100">
              <a:solidFill>
                <a:schemeClr val="tx1"/>
              </a:solidFill>
              <a:round/>
              <a:headEnd type="none" w="sm" len="sm"/>
              <a:tailEnd type="none" w="lg" len="lg"/>
            </a:ln>
            <a:effectLst/>
          </p:spPr>
          <p:txBody>
            <a:bodyPr wrap="none" anchor="ctr"/>
            <a:lstStyle/>
            <a:p>
              <a:endParaRPr lang="en-IN"/>
            </a:p>
          </p:txBody>
        </p:sp>
        <p:sp>
          <p:nvSpPr>
            <p:cNvPr id="310282" name="Rectangle 10"/>
            <p:cNvSpPr>
              <a:spLocks noChangeArrowheads="1"/>
            </p:cNvSpPr>
            <p:nvPr/>
          </p:nvSpPr>
          <p:spPr bwMode="auto">
            <a:xfrm>
              <a:off x="4368" y="2112"/>
              <a:ext cx="384" cy="48"/>
            </a:xfrm>
            <a:prstGeom prst="rect">
              <a:avLst/>
            </a:prstGeom>
            <a:solidFill>
              <a:schemeClr val="hlink"/>
            </a:solidFill>
            <a:ln w="25400">
              <a:solidFill>
                <a:schemeClr val="tx1"/>
              </a:solidFill>
              <a:miter lim="800000"/>
              <a:headEnd type="none" w="sm" len="sm"/>
              <a:tailEnd type="none" w="lg" len="lg"/>
            </a:ln>
            <a:effectLst/>
          </p:spPr>
          <p:txBody>
            <a:bodyPr wrap="none" anchor="ctr"/>
            <a:lstStyle/>
            <a:p>
              <a:endParaRPr lang="en-IN"/>
            </a:p>
          </p:txBody>
        </p:sp>
      </p:grpSp>
      <p:grpSp>
        <p:nvGrpSpPr>
          <p:cNvPr id="3" name="Group 11"/>
          <p:cNvGrpSpPr>
            <a:grpSpLocks/>
          </p:cNvGrpSpPr>
          <p:nvPr/>
        </p:nvGrpSpPr>
        <p:grpSpPr bwMode="auto">
          <a:xfrm rot="-2727911">
            <a:off x="762000" y="4953000"/>
            <a:ext cx="1600200" cy="685800"/>
            <a:chOff x="962" y="2832"/>
            <a:chExt cx="1744" cy="528"/>
          </a:xfrm>
        </p:grpSpPr>
        <p:sp>
          <p:nvSpPr>
            <p:cNvPr id="310284" name="AutoShape 12"/>
            <p:cNvSpPr>
              <a:spLocks/>
            </p:cNvSpPr>
            <p:nvPr/>
          </p:nvSpPr>
          <p:spPr bwMode="auto">
            <a:xfrm>
              <a:off x="2610" y="2912"/>
              <a:ext cx="96" cy="150"/>
            </a:xfrm>
            <a:prstGeom prst="rightBracket">
              <a:avLst>
                <a:gd name="adj" fmla="val 78125"/>
              </a:avLst>
            </a:prstGeom>
            <a:solidFill>
              <a:schemeClr val="hlink"/>
            </a:solidFill>
            <a:ln w="38100">
              <a:solidFill>
                <a:schemeClr val="tx1"/>
              </a:solidFill>
              <a:round/>
              <a:headEnd type="none" w="sm" len="sm"/>
              <a:tailEnd type="none" w="lg" len="lg"/>
            </a:ln>
            <a:effectLst/>
          </p:spPr>
          <p:txBody>
            <a:bodyPr wrap="none" anchor="ctr"/>
            <a:lstStyle/>
            <a:p>
              <a:endParaRPr lang="en-IN"/>
            </a:p>
          </p:txBody>
        </p:sp>
        <p:sp>
          <p:nvSpPr>
            <p:cNvPr id="310285" name="AutoShape 13"/>
            <p:cNvSpPr>
              <a:spLocks noChangeArrowheads="1"/>
            </p:cNvSpPr>
            <p:nvPr/>
          </p:nvSpPr>
          <p:spPr bwMode="auto">
            <a:xfrm>
              <a:off x="962" y="2832"/>
              <a:ext cx="1648" cy="528"/>
            </a:xfrm>
            <a:prstGeom prst="roundRect">
              <a:avLst>
                <a:gd name="adj" fmla="val 16667"/>
              </a:avLst>
            </a:prstGeom>
            <a:noFill/>
            <a:ln w="38100">
              <a:solidFill>
                <a:schemeClr val="tx1"/>
              </a:solidFill>
              <a:round/>
              <a:headEnd type="none" w="sm" len="sm"/>
              <a:tailEnd type="none" w="lg" len="lg"/>
            </a:ln>
            <a:effectLst/>
          </p:spPr>
          <p:txBody>
            <a:bodyPr vert="eaVert" wrap="none" anchor="ctr"/>
            <a:lstStyle/>
            <a:p>
              <a:pPr algn="ctr"/>
              <a:endParaRPr lang="en-US" sz="1800" u="none">
                <a:latin typeface="Arial" charset="0"/>
              </a:endParaRPr>
            </a:p>
          </p:txBody>
        </p:sp>
        <p:sp>
          <p:nvSpPr>
            <p:cNvPr id="310286" name="Rectangle 14"/>
            <p:cNvSpPr>
              <a:spLocks noChangeArrowheads="1"/>
            </p:cNvSpPr>
            <p:nvPr/>
          </p:nvSpPr>
          <p:spPr bwMode="auto">
            <a:xfrm>
              <a:off x="2275" y="2905"/>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IN"/>
            </a:p>
          </p:txBody>
        </p:sp>
        <p:sp>
          <p:nvSpPr>
            <p:cNvPr id="310287" name="Rectangle 15"/>
            <p:cNvSpPr>
              <a:spLocks noChangeArrowheads="1"/>
            </p:cNvSpPr>
            <p:nvPr/>
          </p:nvSpPr>
          <p:spPr bwMode="auto">
            <a:xfrm>
              <a:off x="2275" y="3064"/>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IN"/>
            </a:p>
          </p:txBody>
        </p:sp>
        <p:sp>
          <p:nvSpPr>
            <p:cNvPr id="310288" name="Rectangle 16"/>
            <p:cNvSpPr>
              <a:spLocks noChangeArrowheads="1"/>
            </p:cNvSpPr>
            <p:nvPr/>
          </p:nvSpPr>
          <p:spPr bwMode="auto">
            <a:xfrm>
              <a:off x="2275" y="3227"/>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IN"/>
            </a:p>
          </p:txBody>
        </p:sp>
        <p:sp>
          <p:nvSpPr>
            <p:cNvPr id="310289" name="Rectangle 17"/>
            <p:cNvSpPr>
              <a:spLocks noChangeArrowheads="1"/>
            </p:cNvSpPr>
            <p:nvPr/>
          </p:nvSpPr>
          <p:spPr bwMode="auto">
            <a:xfrm>
              <a:off x="2034" y="2903"/>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IN"/>
            </a:p>
          </p:txBody>
        </p:sp>
        <p:sp>
          <p:nvSpPr>
            <p:cNvPr id="310290" name="Rectangle 18"/>
            <p:cNvSpPr>
              <a:spLocks noChangeArrowheads="1"/>
            </p:cNvSpPr>
            <p:nvPr/>
          </p:nvSpPr>
          <p:spPr bwMode="auto">
            <a:xfrm>
              <a:off x="2034" y="3062"/>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IN"/>
            </a:p>
          </p:txBody>
        </p:sp>
        <p:sp>
          <p:nvSpPr>
            <p:cNvPr id="310291" name="Rectangle 19"/>
            <p:cNvSpPr>
              <a:spLocks noChangeArrowheads="1"/>
            </p:cNvSpPr>
            <p:nvPr/>
          </p:nvSpPr>
          <p:spPr bwMode="auto">
            <a:xfrm>
              <a:off x="2034" y="3225"/>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IN"/>
            </a:p>
          </p:txBody>
        </p:sp>
        <p:sp>
          <p:nvSpPr>
            <p:cNvPr id="310292" name="Rectangle 20"/>
            <p:cNvSpPr>
              <a:spLocks noChangeArrowheads="1"/>
            </p:cNvSpPr>
            <p:nvPr/>
          </p:nvSpPr>
          <p:spPr bwMode="auto">
            <a:xfrm>
              <a:off x="1794" y="2905"/>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IN"/>
            </a:p>
          </p:txBody>
        </p:sp>
        <p:sp>
          <p:nvSpPr>
            <p:cNvPr id="310293" name="Rectangle 21"/>
            <p:cNvSpPr>
              <a:spLocks noChangeArrowheads="1"/>
            </p:cNvSpPr>
            <p:nvPr/>
          </p:nvSpPr>
          <p:spPr bwMode="auto">
            <a:xfrm>
              <a:off x="1794" y="3064"/>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IN"/>
            </a:p>
          </p:txBody>
        </p:sp>
        <p:sp>
          <p:nvSpPr>
            <p:cNvPr id="310294" name="Rectangle 22"/>
            <p:cNvSpPr>
              <a:spLocks noChangeArrowheads="1"/>
            </p:cNvSpPr>
            <p:nvPr/>
          </p:nvSpPr>
          <p:spPr bwMode="auto">
            <a:xfrm>
              <a:off x="1794" y="3227"/>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IN"/>
            </a:p>
          </p:txBody>
        </p:sp>
        <p:sp>
          <p:nvSpPr>
            <p:cNvPr id="310295" name="Rectangle 23"/>
            <p:cNvSpPr>
              <a:spLocks noChangeArrowheads="1"/>
            </p:cNvSpPr>
            <p:nvPr/>
          </p:nvSpPr>
          <p:spPr bwMode="auto">
            <a:xfrm>
              <a:off x="1554" y="2903"/>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IN"/>
            </a:p>
          </p:txBody>
        </p:sp>
        <p:sp>
          <p:nvSpPr>
            <p:cNvPr id="310296" name="Rectangle 24"/>
            <p:cNvSpPr>
              <a:spLocks noChangeArrowheads="1"/>
            </p:cNvSpPr>
            <p:nvPr/>
          </p:nvSpPr>
          <p:spPr bwMode="auto">
            <a:xfrm>
              <a:off x="1554" y="3062"/>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IN"/>
            </a:p>
          </p:txBody>
        </p:sp>
        <p:sp>
          <p:nvSpPr>
            <p:cNvPr id="310297" name="Rectangle 25"/>
            <p:cNvSpPr>
              <a:spLocks noChangeArrowheads="1"/>
            </p:cNvSpPr>
            <p:nvPr/>
          </p:nvSpPr>
          <p:spPr bwMode="auto">
            <a:xfrm>
              <a:off x="1554" y="3225"/>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IN"/>
            </a:p>
          </p:txBody>
        </p:sp>
      </p:grpSp>
      <p:sp>
        <p:nvSpPr>
          <p:cNvPr id="310300" name="Text Box 28"/>
          <p:cNvSpPr txBox="1">
            <a:spLocks noChangeArrowheads="1"/>
          </p:cNvSpPr>
          <p:nvPr/>
        </p:nvSpPr>
        <p:spPr bwMode="auto">
          <a:xfrm>
            <a:off x="2590800" y="5715000"/>
            <a:ext cx="4191000" cy="473075"/>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400" i="1" u="none">
                <a:solidFill>
                  <a:schemeClr val="tx2"/>
                </a:solidFill>
                <a:latin typeface="Times New Roman" pitchFamily="18" charset="0"/>
              </a:rPr>
              <a:t>Improves Resiliency</a:t>
            </a:r>
          </a:p>
        </p:txBody>
      </p:sp>
      <p:sp>
        <p:nvSpPr>
          <p:cNvPr id="310301" name="Rectangle 29"/>
          <p:cNvSpPr>
            <a:spLocks noGrp="1" noChangeArrowheads="1"/>
          </p:cNvSpPr>
          <p:nvPr>
            <p:ph type="title"/>
          </p:nvPr>
        </p:nvSpPr>
        <p:spPr/>
        <p:txBody>
          <a:bodyPr/>
          <a:lstStyle/>
          <a:p>
            <a:r>
              <a:rPr lang="en-US"/>
              <a:t>What is Encapsulation?</a:t>
            </a:r>
          </a:p>
        </p:txBody>
      </p:sp>
      <p:sp>
        <p:nvSpPr>
          <p:cNvPr id="310302" name="Rectangle 30"/>
          <p:cNvSpPr>
            <a:spLocks noGrp="1" noChangeArrowheads="1"/>
          </p:cNvSpPr>
          <p:nvPr>
            <p:ph type="body" idx="1"/>
          </p:nvPr>
        </p:nvSpPr>
        <p:spPr/>
        <p:txBody>
          <a:bodyPr/>
          <a:lstStyle/>
          <a:p>
            <a:r>
              <a:rPr lang="en-US"/>
              <a:t>Hide implementation from clients</a:t>
            </a:r>
          </a:p>
          <a:p>
            <a:pPr lvl="1"/>
            <a:r>
              <a:rPr lang="en-US"/>
              <a:t>Clients depend on interface</a:t>
            </a:r>
          </a:p>
        </p:txBody>
      </p:sp>
      <p:sp>
        <p:nvSpPr>
          <p:cNvPr id="310303" name="Text Box 31"/>
          <p:cNvSpPr txBox="1">
            <a:spLocks noChangeArrowheads="1"/>
          </p:cNvSpPr>
          <p:nvPr/>
        </p:nvSpPr>
        <p:spPr bwMode="auto">
          <a:xfrm>
            <a:off x="4997450" y="4510088"/>
            <a:ext cx="3798888" cy="717550"/>
          </a:xfrm>
          <a:prstGeom prst="rect">
            <a:avLst/>
          </a:prstGeom>
          <a:noFill/>
          <a:ln w="9525">
            <a:noFill/>
            <a:miter lim="800000"/>
            <a:headEnd/>
            <a:tailEnd/>
          </a:ln>
          <a:effectLst/>
        </p:spPr>
        <p:txBody>
          <a:bodyPr wrap="none" lIns="107950" tIns="53975" rIns="107950" bIns="53975">
            <a:spAutoFit/>
          </a:bodyPr>
          <a:lstStyle/>
          <a:p>
            <a:r>
              <a:rPr lang="en-US" sz="2000" u="none"/>
              <a:t>How does an object encapsulate?</a:t>
            </a:r>
          </a:p>
          <a:p>
            <a:r>
              <a:rPr lang="en-US" sz="2000" u="none"/>
              <a:t>What does it encapsulate?</a:t>
            </a:r>
          </a:p>
        </p:txBody>
      </p:sp>
    </p:spTree>
  </p:cSld>
  <p:clrMapOvr>
    <a:masterClrMapping/>
  </p:clrMapOvr>
  <p:transition spd="med">
    <p:dissolve/>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228600" y="1600200"/>
            <a:ext cx="3762375" cy="3676650"/>
          </a:xfrm>
          <a:prstGeom prst="rect">
            <a:avLst/>
          </a:prstGeom>
          <a:noFill/>
          <a:ln w="9525">
            <a:noFill/>
            <a:miter lim="800000"/>
            <a:headEnd/>
            <a:tailEnd/>
          </a:ln>
        </p:spPr>
      </p:pic>
      <p:pic>
        <p:nvPicPr>
          <p:cNvPr id="17411" name="Picture 3"/>
          <p:cNvPicPr>
            <a:picLocks noChangeAspect="1" noChangeArrowheads="1"/>
          </p:cNvPicPr>
          <p:nvPr/>
        </p:nvPicPr>
        <p:blipFill>
          <a:blip r:embed="rId3" cstate="print"/>
          <a:srcRect/>
          <a:stretch>
            <a:fillRect/>
          </a:stretch>
        </p:blipFill>
        <p:spPr bwMode="auto">
          <a:xfrm>
            <a:off x="4724400" y="1371600"/>
            <a:ext cx="4105275" cy="405765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990600" y="906191"/>
            <a:ext cx="7467600" cy="4885009"/>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of façade pattern</a:t>
            </a:r>
            <a:endParaRPr lang="en-IN" dirty="0"/>
          </a:p>
        </p:txBody>
      </p:sp>
      <p:sp>
        <p:nvSpPr>
          <p:cNvPr id="3" name="Content Placeholder 2"/>
          <p:cNvSpPr>
            <a:spLocks noGrp="1"/>
          </p:cNvSpPr>
          <p:nvPr>
            <p:ph idx="1"/>
          </p:nvPr>
        </p:nvSpPr>
        <p:spPr/>
        <p:txBody>
          <a:bodyPr/>
          <a:lstStyle/>
          <a:p>
            <a:r>
              <a:rPr lang="en-IN" dirty="0" smtClean="0"/>
              <a:t> Lets take a example of </a:t>
            </a:r>
            <a:r>
              <a:rPr lang="en-IN" dirty="0" err="1" smtClean="0"/>
              <a:t>MediaPlayer</a:t>
            </a:r>
            <a:r>
              <a:rPr lang="en-IN" dirty="0" smtClean="0"/>
              <a:t>, To start </a:t>
            </a:r>
            <a:r>
              <a:rPr lang="en-IN" dirty="0" err="1" smtClean="0"/>
              <a:t>MediaPlayer</a:t>
            </a:r>
            <a:r>
              <a:rPr lang="en-IN" dirty="0" smtClean="0"/>
              <a:t> we click on start button. But internally first file loading from device CD/DVD, then file will be decoded and the sound start. If you want to switch off the </a:t>
            </a:r>
            <a:r>
              <a:rPr lang="en-IN" dirty="0" err="1" smtClean="0"/>
              <a:t>MediaPalyer</a:t>
            </a:r>
            <a:r>
              <a:rPr lang="en-IN" dirty="0" smtClean="0"/>
              <a:t> the sound will be silent and file will be unloading. </a:t>
            </a:r>
            <a:endParaRPr lang="en-IN" dirty="0"/>
          </a:p>
        </p:txBody>
      </p:sp>
    </p:spTree>
  </p:cSld>
  <p:clrMapOvr>
    <a:masterClrMapping/>
  </p:clrMapOvr>
  <p:transition spd="med">
    <p:dissolve/>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Uses of Façade Pattern </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It shields the clients from the complexities of the sub-system components.</a:t>
            </a:r>
          </a:p>
          <a:p>
            <a:r>
              <a:rPr lang="en-IN" dirty="0" smtClean="0"/>
              <a:t>It promotes loose coupling between subsystems and its clients.</a:t>
            </a:r>
          </a:p>
          <a:p>
            <a:r>
              <a:rPr lang="en-IN" dirty="0" smtClean="0"/>
              <a:t>When you want to provide simple interface to a complex sub-system.</a:t>
            </a:r>
          </a:p>
          <a:p>
            <a:r>
              <a:rPr lang="en-IN" dirty="0" smtClean="0"/>
              <a:t>When several dependencies exist between clients and the implementation classes of an abstraction.</a:t>
            </a:r>
          </a:p>
          <a:p>
            <a:r>
              <a:rPr lang="en-IN" dirty="0" smtClean="0"/>
              <a:t>Putting all methods in a facade is not a good approach. You should think about splitting into several facades and group the methods based on their functionality.</a:t>
            </a:r>
            <a:endParaRPr lang="en-IN" dirty="0"/>
          </a:p>
        </p:txBody>
      </p:sp>
    </p:spTree>
  </p:cSld>
  <p:clrMapOvr>
    <a:masterClrMapping/>
  </p:clrMapOvr>
  <p:transition spd="med">
    <p:dissolve/>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Flyweight</a:t>
            </a:r>
          </a:p>
        </p:txBody>
      </p:sp>
      <p:sp>
        <p:nvSpPr>
          <p:cNvPr id="30723" name="Rectangle 3"/>
          <p:cNvSpPr>
            <a:spLocks noGrp="1" noChangeArrowheads="1"/>
          </p:cNvSpPr>
          <p:nvPr>
            <p:ph idx="1"/>
          </p:nvPr>
        </p:nvSpPr>
        <p:spPr>
          <a:xfrm>
            <a:off x="304800" y="1981200"/>
            <a:ext cx="8375650" cy="4876800"/>
          </a:xfrm>
        </p:spPr>
        <p:txBody>
          <a:bodyPr/>
          <a:lstStyle/>
          <a:p>
            <a:pPr eaLnBrk="1" hangingPunct="1">
              <a:buFontTx/>
              <a:buNone/>
            </a:pPr>
            <a:r>
              <a:rPr lang="en-US" sz="2000" i="1" dirty="0" smtClean="0"/>
              <a:t>Definition</a:t>
            </a:r>
          </a:p>
          <a:p>
            <a:pPr eaLnBrk="1" hangingPunct="1"/>
            <a:r>
              <a:rPr lang="en-US" sz="2000" dirty="0" smtClean="0"/>
              <a:t>Uses sharing to support large numbers of fine-grained objects efficiently</a:t>
            </a:r>
            <a:endParaRPr lang="en-US" sz="1400" dirty="0" smtClean="0"/>
          </a:p>
          <a:p>
            <a:pPr eaLnBrk="1" hangingPunct="1">
              <a:buFontTx/>
              <a:buNone/>
            </a:pPr>
            <a:r>
              <a:rPr lang="en-US" sz="2000" i="1" dirty="0" smtClean="0"/>
              <a:t>Problem &amp; Context</a:t>
            </a:r>
          </a:p>
          <a:p>
            <a:pPr eaLnBrk="1" hangingPunct="1"/>
            <a:r>
              <a:rPr lang="en-US" sz="2000" dirty="0" smtClean="0"/>
              <a:t>This pattern suggests separating all the intrinsic common data into a separate object referred to as a </a:t>
            </a:r>
            <a:r>
              <a:rPr lang="en-US" sz="2000" i="1" dirty="0" smtClean="0"/>
              <a:t>Flyweight</a:t>
            </a:r>
            <a:r>
              <a:rPr lang="en-US" sz="2000" dirty="0" smtClean="0"/>
              <a:t> object. The group of objects being created can share the Flyweight object as it represents their intrinsic state. This eliminates the need for storing the same invariant, intrinsic information in every object; instead it is stored only once in the form of a single Flyweight object</a:t>
            </a:r>
            <a:endParaRPr lang="en-US" sz="1800" dirty="0" smtClean="0"/>
          </a:p>
          <a:p>
            <a:pPr eaLnBrk="1" hangingPunct="1">
              <a:buFontTx/>
              <a:buNone/>
            </a:pPr>
            <a:r>
              <a:rPr lang="en-US" sz="2000" i="1" dirty="0" smtClean="0"/>
              <a:t>Solution</a:t>
            </a:r>
          </a:p>
          <a:p>
            <a:pPr eaLnBrk="1" hangingPunct="1"/>
            <a:r>
              <a:rPr lang="en-US" sz="2000" dirty="0" smtClean="0"/>
              <a:t>Design flyweight as a singleton with a private constructor. The client creates an object with the exclusive extrinsic data or sends the extrinsic data as part of a method call to the Flyweight object. This results in the creation of few objects with no duplication</a:t>
            </a:r>
          </a:p>
        </p:txBody>
      </p:sp>
      <p:sp>
        <p:nvSpPr>
          <p:cNvPr id="4" name="Slide Number Placeholder 3"/>
          <p:cNvSpPr>
            <a:spLocks noGrp="1"/>
          </p:cNvSpPr>
          <p:nvPr>
            <p:ph type="sldNum" sz="quarter" idx="12"/>
          </p:nvPr>
        </p:nvSpPr>
        <p:spPr/>
        <p:txBody>
          <a:bodyPr/>
          <a:lstStyle/>
          <a:p>
            <a:pPr>
              <a:defRPr/>
            </a:pPr>
            <a:fld id="{55D9132D-B0AB-43D8-9D82-EEBE310F8CC3}" type="slidenum">
              <a:rPr lang="en-US"/>
              <a:pPr>
                <a:defRPr/>
              </a:pPr>
              <a:t>135</a:t>
            </a:fld>
            <a:endParaRPr lang="en-US"/>
          </a:p>
        </p:txBody>
      </p:sp>
    </p:spTree>
  </p:cSld>
  <p:clrMapOvr>
    <a:masterClrMapping/>
  </p:clrMapOvr>
  <p:transition spd="med">
    <p:dissolve/>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Flyweight state </a:t>
            </a:r>
            <a:endParaRPr lang="en-IN" dirty="0"/>
          </a:p>
        </p:txBody>
      </p:sp>
      <p:sp>
        <p:nvSpPr>
          <p:cNvPr id="3" name="Content Placeholder 2"/>
          <p:cNvSpPr>
            <a:spLocks noGrp="1"/>
          </p:cNvSpPr>
          <p:nvPr>
            <p:ph idx="1"/>
          </p:nvPr>
        </p:nvSpPr>
        <p:spPr/>
        <p:txBody>
          <a:bodyPr/>
          <a:lstStyle/>
          <a:p>
            <a:r>
              <a:rPr lang="en-IN" b="1" dirty="0" smtClean="0"/>
              <a:t>Intrinsic states </a:t>
            </a:r>
            <a:r>
              <a:rPr lang="en-IN" dirty="0" smtClean="0"/>
              <a:t>are things that are constant and are stored in the memory. </a:t>
            </a:r>
          </a:p>
          <a:p>
            <a:pPr lvl="1"/>
            <a:r>
              <a:rPr lang="en-IN" dirty="0" smtClean="0"/>
              <a:t>Example Shape width and height and position. </a:t>
            </a:r>
          </a:p>
          <a:p>
            <a:r>
              <a:rPr lang="en-IN" b="1" dirty="0" smtClean="0"/>
              <a:t>Extrinsic states</a:t>
            </a:r>
            <a:r>
              <a:rPr lang="en-IN" dirty="0" smtClean="0"/>
              <a:t> are things that are not constant and need to be calculated on the fly, and are therefore not stored in the memory.</a:t>
            </a:r>
          </a:p>
          <a:p>
            <a:pPr lvl="1"/>
            <a:r>
              <a:rPr lang="en-IN" dirty="0" smtClean="0"/>
              <a:t>Shape color, thickness </a:t>
            </a:r>
            <a:endParaRPr lang="en-IN" dirty="0"/>
          </a:p>
        </p:txBody>
      </p:sp>
    </p:spTree>
  </p:cSld>
  <p:clrMapOvr>
    <a:masterClrMapping/>
  </p:clrMapOvr>
  <p:transition spd="med">
    <p:dissolve/>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609600" y="914400"/>
            <a:ext cx="7848600" cy="502920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38100" y="0"/>
            <a:ext cx="9067800" cy="685800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1299" name="Picture 3"/>
          <p:cNvPicPr>
            <a:picLocks noChangeAspect="1" noChangeArrowheads="1"/>
          </p:cNvPicPr>
          <p:nvPr/>
        </p:nvPicPr>
        <p:blipFill>
          <a:blip r:embed="rId2" cstate="print"/>
          <a:srcRect/>
          <a:stretch>
            <a:fillRect/>
          </a:stretch>
        </p:blipFill>
        <p:spPr bwMode="auto">
          <a:xfrm>
            <a:off x="0" y="0"/>
            <a:ext cx="9143999" cy="685800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4" name="Text Box 4"/>
          <p:cNvSpPr txBox="1">
            <a:spLocks noChangeArrowheads="1"/>
          </p:cNvSpPr>
          <p:nvPr/>
        </p:nvSpPr>
        <p:spPr bwMode="auto">
          <a:xfrm>
            <a:off x="361950" y="3238500"/>
            <a:ext cx="3124200" cy="822325"/>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2400" u="none">
                <a:solidFill>
                  <a:schemeClr val="tx2"/>
                </a:solidFill>
                <a:latin typeface="Arial" charset="0"/>
              </a:rPr>
              <a:t>Order Processing System</a:t>
            </a:r>
          </a:p>
        </p:txBody>
      </p:sp>
      <p:sp>
        <p:nvSpPr>
          <p:cNvPr id="312325" name="Text Box 5"/>
          <p:cNvSpPr txBox="1">
            <a:spLocks noChangeArrowheads="1"/>
          </p:cNvSpPr>
          <p:nvPr/>
        </p:nvSpPr>
        <p:spPr bwMode="auto">
          <a:xfrm>
            <a:off x="6735763" y="5057775"/>
            <a:ext cx="1000125" cy="457200"/>
          </a:xfrm>
          <a:prstGeom prst="rect">
            <a:avLst/>
          </a:prstGeom>
          <a:noFill/>
          <a:ln w="28575">
            <a:noFill/>
            <a:miter lim="800000"/>
            <a:headEnd type="none" w="sm" len="sm"/>
            <a:tailEnd type="none" w="lg" len="lg"/>
          </a:ln>
          <a:effectLst/>
        </p:spPr>
        <p:txBody>
          <a:bodyPr wrap="none">
            <a:spAutoFit/>
          </a:bodyPr>
          <a:lstStyle/>
          <a:p>
            <a:pPr algn="ctr"/>
            <a:r>
              <a:rPr lang="en-US" sz="2400" u="none">
                <a:solidFill>
                  <a:schemeClr val="tx2"/>
                </a:solidFill>
                <a:latin typeface="Arial" charset="0"/>
              </a:rPr>
              <a:t>Billing</a:t>
            </a:r>
          </a:p>
        </p:txBody>
      </p:sp>
      <p:sp>
        <p:nvSpPr>
          <p:cNvPr id="312326" name="Text Box 6"/>
          <p:cNvSpPr txBox="1">
            <a:spLocks noChangeArrowheads="1"/>
          </p:cNvSpPr>
          <p:nvPr/>
        </p:nvSpPr>
        <p:spPr bwMode="auto">
          <a:xfrm>
            <a:off x="6753225" y="2038350"/>
            <a:ext cx="963613" cy="822325"/>
          </a:xfrm>
          <a:prstGeom prst="rect">
            <a:avLst/>
          </a:prstGeom>
          <a:noFill/>
          <a:ln w="28575">
            <a:noFill/>
            <a:miter lim="800000"/>
            <a:headEnd type="none" w="sm" len="sm"/>
            <a:tailEnd type="none" w="lg" len="lg"/>
          </a:ln>
          <a:effectLst/>
        </p:spPr>
        <p:txBody>
          <a:bodyPr wrap="none">
            <a:spAutoFit/>
          </a:bodyPr>
          <a:lstStyle/>
          <a:p>
            <a:pPr algn="ctr"/>
            <a:r>
              <a:rPr lang="en-US" sz="2400" u="none">
                <a:solidFill>
                  <a:schemeClr val="tx2"/>
                </a:solidFill>
                <a:latin typeface="Arial" charset="0"/>
              </a:rPr>
              <a:t>Order</a:t>
            </a:r>
          </a:p>
          <a:p>
            <a:pPr algn="ctr"/>
            <a:r>
              <a:rPr lang="en-US" sz="2400" u="none">
                <a:solidFill>
                  <a:schemeClr val="tx2"/>
                </a:solidFill>
                <a:latin typeface="Arial" charset="0"/>
              </a:rPr>
              <a:t>Entry</a:t>
            </a:r>
          </a:p>
        </p:txBody>
      </p:sp>
      <p:sp>
        <p:nvSpPr>
          <p:cNvPr id="312327" name="Text Box 7"/>
          <p:cNvSpPr txBox="1">
            <a:spLocks noChangeArrowheads="1"/>
          </p:cNvSpPr>
          <p:nvPr/>
        </p:nvSpPr>
        <p:spPr bwMode="auto">
          <a:xfrm>
            <a:off x="5226050" y="3495675"/>
            <a:ext cx="1574800" cy="822325"/>
          </a:xfrm>
          <a:prstGeom prst="rect">
            <a:avLst/>
          </a:prstGeom>
          <a:noFill/>
          <a:ln w="28575">
            <a:noFill/>
            <a:miter lim="800000"/>
            <a:headEnd type="none" w="sm" len="sm"/>
            <a:tailEnd type="none" w="lg" len="lg"/>
          </a:ln>
          <a:effectLst/>
        </p:spPr>
        <p:txBody>
          <a:bodyPr wrap="none">
            <a:spAutoFit/>
          </a:bodyPr>
          <a:lstStyle/>
          <a:p>
            <a:pPr algn="ctr"/>
            <a:r>
              <a:rPr lang="en-US" sz="2400" u="none">
                <a:solidFill>
                  <a:schemeClr val="tx2"/>
                </a:solidFill>
                <a:latin typeface="Arial" charset="0"/>
              </a:rPr>
              <a:t>Order</a:t>
            </a:r>
          </a:p>
          <a:p>
            <a:pPr algn="ctr"/>
            <a:r>
              <a:rPr lang="en-US" sz="2400" u="none">
                <a:solidFill>
                  <a:schemeClr val="tx2"/>
                </a:solidFill>
                <a:latin typeface="Arial" charset="0"/>
              </a:rPr>
              <a:t>Fulfillment</a:t>
            </a:r>
          </a:p>
        </p:txBody>
      </p:sp>
      <p:sp>
        <p:nvSpPr>
          <p:cNvPr id="312328" name="AutoShape 8"/>
          <p:cNvSpPr>
            <a:spLocks noChangeArrowheads="1"/>
          </p:cNvSpPr>
          <p:nvPr/>
        </p:nvSpPr>
        <p:spPr bwMode="auto">
          <a:xfrm>
            <a:off x="3886200" y="3086100"/>
            <a:ext cx="838200" cy="914400"/>
          </a:xfrm>
          <a:prstGeom prst="rightArrow">
            <a:avLst>
              <a:gd name="adj1" fmla="val 50000"/>
              <a:gd name="adj2" fmla="val 25000"/>
            </a:avLst>
          </a:prstGeom>
          <a:solidFill>
            <a:srgbClr val="FF00FF"/>
          </a:solidFill>
          <a:ln w="12700">
            <a:noFill/>
            <a:miter lim="800000"/>
            <a:headEnd type="none" w="sm" len="sm"/>
            <a:tailEnd type="none" w="lg" len="lg"/>
          </a:ln>
          <a:effectLst/>
        </p:spPr>
        <p:txBody>
          <a:bodyPr wrap="none" anchor="ctr"/>
          <a:lstStyle/>
          <a:p>
            <a:endParaRPr lang="en-IN"/>
          </a:p>
        </p:txBody>
      </p:sp>
      <p:sp>
        <p:nvSpPr>
          <p:cNvPr id="312329" name="Text Box 9"/>
          <p:cNvSpPr txBox="1">
            <a:spLocks noChangeArrowheads="1"/>
          </p:cNvSpPr>
          <p:nvPr/>
        </p:nvSpPr>
        <p:spPr bwMode="auto">
          <a:xfrm>
            <a:off x="2286000" y="5791200"/>
            <a:ext cx="4191000" cy="473075"/>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400" i="1" u="none">
                <a:solidFill>
                  <a:schemeClr val="tx2"/>
                </a:solidFill>
                <a:latin typeface="Times New Roman" pitchFamily="18" charset="0"/>
              </a:rPr>
              <a:t>Manages Complexity</a:t>
            </a:r>
          </a:p>
        </p:txBody>
      </p:sp>
      <p:sp>
        <p:nvSpPr>
          <p:cNvPr id="312330" name="Rectangle 10"/>
          <p:cNvSpPr>
            <a:spLocks noGrp="1" noChangeArrowheads="1"/>
          </p:cNvSpPr>
          <p:nvPr>
            <p:ph type="title"/>
          </p:nvPr>
        </p:nvSpPr>
        <p:spPr/>
        <p:txBody>
          <a:bodyPr/>
          <a:lstStyle/>
          <a:p>
            <a:r>
              <a:rPr lang="en-US"/>
              <a:t>What is Modularity?</a:t>
            </a:r>
          </a:p>
        </p:txBody>
      </p:sp>
      <p:sp>
        <p:nvSpPr>
          <p:cNvPr id="312331" name="Rectangle 11"/>
          <p:cNvSpPr>
            <a:spLocks noGrp="1" noChangeArrowheads="1"/>
          </p:cNvSpPr>
          <p:nvPr>
            <p:ph type="body" idx="1"/>
          </p:nvPr>
        </p:nvSpPr>
        <p:spPr/>
        <p:txBody>
          <a:bodyPr/>
          <a:lstStyle/>
          <a:p>
            <a:r>
              <a:rPr lang="en-US" dirty="0"/>
              <a:t>The breaking up of something complex </a:t>
            </a:r>
            <a:r>
              <a:rPr lang="en-US" dirty="0" smtClean="0"/>
              <a:t>into </a:t>
            </a:r>
            <a:r>
              <a:rPr lang="en-US" dirty="0"/>
              <a:t>manageable pieces</a:t>
            </a:r>
          </a:p>
        </p:txBody>
      </p:sp>
    </p:spTree>
  </p:cSld>
  <p:clrMapOvr>
    <a:masterClrMapping/>
  </p:clrMapOvr>
  <p:transition spd="med">
    <p:dissolve/>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of flyweight pattern </a:t>
            </a:r>
            <a:endParaRPr lang="en-IN" dirty="0"/>
          </a:p>
        </p:txBody>
      </p:sp>
      <p:sp>
        <p:nvSpPr>
          <p:cNvPr id="3" name="Content Placeholder 2"/>
          <p:cNvSpPr>
            <a:spLocks noGrp="1"/>
          </p:cNvSpPr>
          <p:nvPr>
            <p:ph idx="1"/>
          </p:nvPr>
        </p:nvSpPr>
        <p:spPr/>
        <p:txBody>
          <a:bodyPr/>
          <a:lstStyle/>
          <a:p>
            <a:r>
              <a:rPr lang="en-IN" dirty="0" smtClean="0"/>
              <a:t>An application uses a large number of objects.</a:t>
            </a:r>
          </a:p>
          <a:p>
            <a:r>
              <a:rPr lang="en-IN" dirty="0" smtClean="0"/>
              <a:t>Storage costs are high because of the sheer quantity of objects.</a:t>
            </a:r>
          </a:p>
          <a:p>
            <a:r>
              <a:rPr lang="en-IN" dirty="0" smtClean="0"/>
              <a:t>Most object state can be made extrinsic.</a:t>
            </a:r>
          </a:p>
          <a:p>
            <a:r>
              <a:rPr lang="en-IN" dirty="0" smtClean="0"/>
              <a:t>Many groups of objects may be replaced by relatively few shared objects once extrinsic state is removed.</a:t>
            </a:r>
          </a:p>
          <a:p>
            <a:r>
              <a:rPr lang="en-IN" dirty="0" smtClean="0"/>
              <a:t>The application doesn’t depend on object identity. Since flyweight objects may be shared, identity tests will return true for conceptually distinct objects.</a:t>
            </a:r>
          </a:p>
          <a:p>
            <a:endParaRPr lang="en-IN" dirty="0"/>
          </a:p>
        </p:txBody>
      </p:sp>
    </p:spTree>
  </p:cSld>
  <p:clrMapOvr>
    <a:masterClrMapping/>
  </p:clrMapOvr>
  <p:transition spd="med">
    <p:dissolve/>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Proxy</a:t>
            </a:r>
          </a:p>
        </p:txBody>
      </p:sp>
      <p:sp>
        <p:nvSpPr>
          <p:cNvPr id="311299" name="Rectangle 3"/>
          <p:cNvSpPr>
            <a:spLocks noGrp="1" noChangeArrowheads="1"/>
          </p:cNvSpPr>
          <p:nvPr>
            <p:ph idx="1"/>
          </p:nvPr>
        </p:nvSpPr>
        <p:spPr>
          <a:xfrm>
            <a:off x="381000" y="1981200"/>
            <a:ext cx="8375650" cy="4876800"/>
          </a:xfrm>
        </p:spPr>
        <p:txBody>
          <a:bodyPr>
            <a:normAutofit lnSpcReduction="10000"/>
          </a:bodyPr>
          <a:lstStyle/>
          <a:p>
            <a:pPr marL="274320" indent="-274320" eaLnBrk="1" fontAlgn="auto" hangingPunct="1">
              <a:spcAft>
                <a:spcPts val="0"/>
              </a:spcAft>
              <a:buClr>
                <a:schemeClr val="accent3"/>
              </a:buClr>
              <a:buFontTx/>
              <a:buNone/>
              <a:defRPr/>
            </a:pPr>
            <a:r>
              <a:rPr lang="en-US" sz="2000" i="1" dirty="0"/>
              <a:t>Definition</a:t>
            </a:r>
          </a:p>
          <a:p>
            <a:pPr marL="274320" indent="-274320" eaLnBrk="1" fontAlgn="auto" hangingPunct="1">
              <a:spcAft>
                <a:spcPts val="0"/>
              </a:spcAft>
              <a:buClr>
                <a:schemeClr val="accent3"/>
              </a:buClr>
              <a:buFont typeface="Wingdings 2"/>
              <a:buChar char=""/>
              <a:defRPr/>
            </a:pPr>
            <a:r>
              <a:rPr lang="en-US" sz="2000" dirty="0"/>
              <a:t>Provides a surrogate or placeholder for another object to control access to it</a:t>
            </a:r>
            <a:endParaRPr lang="en-US" sz="1200" dirty="0"/>
          </a:p>
          <a:p>
            <a:pPr marL="274320" indent="-274320" eaLnBrk="1" fontAlgn="auto" hangingPunct="1">
              <a:spcAft>
                <a:spcPts val="0"/>
              </a:spcAft>
              <a:buClr>
                <a:schemeClr val="accent3"/>
              </a:buClr>
              <a:buFontTx/>
              <a:buNone/>
              <a:defRPr/>
            </a:pPr>
            <a:r>
              <a:rPr lang="en-US" sz="2000" i="1" dirty="0"/>
              <a:t>Problem &amp; Context</a:t>
            </a:r>
          </a:p>
          <a:p>
            <a:pPr marL="274320" indent="-274320" eaLnBrk="1" fontAlgn="auto" hangingPunct="1">
              <a:spcAft>
                <a:spcPts val="0"/>
              </a:spcAft>
              <a:buClr>
                <a:schemeClr val="accent3"/>
              </a:buClr>
              <a:buFont typeface="Wingdings 2"/>
              <a:buChar char=""/>
              <a:defRPr/>
            </a:pPr>
            <a:r>
              <a:rPr lang="en-US" sz="2000" dirty="0"/>
              <a:t>A client object can directly access a service provider object but sometimes a client object may not have access to a target object by normal means. The reasons could be: location, state of existence, and special behavior of target object. Instead of having client objects to deal with the special requirements for accessing the target object, the Proxy pattern suggests using a separate object referred to as a </a:t>
            </a:r>
            <a:r>
              <a:rPr lang="en-US" sz="2000" i="1" dirty="0"/>
              <a:t>proxy</a:t>
            </a:r>
            <a:r>
              <a:rPr lang="en-US" sz="2000" dirty="0"/>
              <a:t> to provide a means for different client objects to access the target object in a normal, straightforward manner</a:t>
            </a:r>
          </a:p>
          <a:p>
            <a:pPr marL="274320" indent="-274320" eaLnBrk="1" fontAlgn="auto" hangingPunct="1">
              <a:spcAft>
                <a:spcPts val="0"/>
              </a:spcAft>
              <a:buClr>
                <a:schemeClr val="accent3"/>
              </a:buClr>
              <a:buFontTx/>
              <a:buNone/>
              <a:defRPr/>
            </a:pPr>
            <a:r>
              <a:rPr lang="en-US" sz="2000" i="1" dirty="0"/>
              <a:t>Solution</a:t>
            </a:r>
          </a:p>
          <a:p>
            <a:pPr marL="274320" indent="-274320" eaLnBrk="1" fontAlgn="auto" hangingPunct="1">
              <a:spcAft>
                <a:spcPts val="0"/>
              </a:spcAft>
              <a:buClr>
                <a:schemeClr val="accent3"/>
              </a:buClr>
              <a:buFont typeface="Wingdings 2"/>
              <a:buChar char=""/>
              <a:defRPr/>
            </a:pPr>
            <a:r>
              <a:rPr lang="en-US" sz="2000" dirty="0"/>
              <a:t>A proxy object should represent a single object.  It provides access control to the single target object, and offers the same interface</a:t>
            </a:r>
          </a:p>
        </p:txBody>
      </p:sp>
      <p:sp>
        <p:nvSpPr>
          <p:cNvPr id="4" name="Slide Number Placeholder 3"/>
          <p:cNvSpPr>
            <a:spLocks noGrp="1"/>
          </p:cNvSpPr>
          <p:nvPr>
            <p:ph type="sldNum" sz="quarter" idx="12"/>
          </p:nvPr>
        </p:nvSpPr>
        <p:spPr/>
        <p:txBody>
          <a:bodyPr/>
          <a:lstStyle/>
          <a:p>
            <a:pPr>
              <a:defRPr/>
            </a:pPr>
            <a:fld id="{6D24ADE2-E509-4C23-882A-4BEE3EB870CC}" type="slidenum">
              <a:rPr lang="en-US"/>
              <a:pPr>
                <a:defRPr/>
              </a:pPr>
              <a:t>141</a:t>
            </a:fld>
            <a:endParaRPr lang="en-US"/>
          </a:p>
        </p:txBody>
      </p:sp>
    </p:spTree>
  </p:cSld>
  <p:clrMapOvr>
    <a:masterClrMapping/>
  </p:clrMapOvr>
  <p:transition spd="med">
    <p:dissolve/>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381000" y="990600"/>
            <a:ext cx="8305800" cy="487680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proxies </a:t>
            </a:r>
            <a:endParaRPr lang="en-IN" dirty="0"/>
          </a:p>
        </p:txBody>
      </p:sp>
      <p:sp>
        <p:nvSpPr>
          <p:cNvPr id="3" name="Content Placeholder 2"/>
          <p:cNvSpPr>
            <a:spLocks noGrp="1"/>
          </p:cNvSpPr>
          <p:nvPr>
            <p:ph idx="1"/>
          </p:nvPr>
        </p:nvSpPr>
        <p:spPr/>
        <p:txBody>
          <a:bodyPr>
            <a:normAutofit fontScale="92500"/>
          </a:bodyPr>
          <a:lstStyle/>
          <a:p>
            <a:r>
              <a:rPr lang="en-IN" b="1" dirty="0" smtClean="0"/>
              <a:t>Cache Proxy</a:t>
            </a:r>
            <a:r>
              <a:rPr lang="en-IN" dirty="0" smtClean="0"/>
              <a:t>. A cache proxy improves the performance of the underlying object's members when they perform long-running tasks that return seldom-changing results.</a:t>
            </a:r>
          </a:p>
          <a:p>
            <a:r>
              <a:rPr lang="en-IN" b="1" dirty="0" smtClean="0"/>
              <a:t>Protection Proxy</a:t>
            </a:r>
            <a:r>
              <a:rPr lang="en-IN" dirty="0" smtClean="0"/>
              <a:t>. A protection proxy adds a layer of security to the underlying subject object. </a:t>
            </a:r>
          </a:p>
          <a:p>
            <a:r>
              <a:rPr lang="en-IN" b="1" dirty="0" smtClean="0"/>
              <a:t>Remote Proxy</a:t>
            </a:r>
            <a:r>
              <a:rPr lang="en-IN" dirty="0" smtClean="0"/>
              <a:t>. A remote proxy provides a local object that references a subject object in another location, generally via a network connection.</a:t>
            </a:r>
          </a:p>
          <a:p>
            <a:r>
              <a:rPr lang="en-IN" b="1" dirty="0" smtClean="0"/>
              <a:t>Smart Proxy</a:t>
            </a:r>
            <a:r>
              <a:rPr lang="en-IN" dirty="0" smtClean="0"/>
              <a:t>. Smart proxies add extra functionality to the calls to the real object's members. This functionality is often invisible to the client object. </a:t>
            </a:r>
            <a:endParaRPr lang="en-IN" dirty="0"/>
          </a:p>
        </p:txBody>
      </p:sp>
    </p:spTree>
  </p:cSld>
  <p:clrMapOvr>
    <a:masterClrMapping/>
  </p:clrMapOvr>
  <p:transition spd="med">
    <p:dissolve/>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Pts</a:t>
            </a:r>
            <a:endParaRPr lang="en-IN" dirty="0"/>
          </a:p>
        </p:txBody>
      </p:sp>
      <p:sp>
        <p:nvSpPr>
          <p:cNvPr id="3" name="Content Placeholder 2"/>
          <p:cNvSpPr>
            <a:spLocks noGrp="1"/>
          </p:cNvSpPr>
          <p:nvPr>
            <p:ph idx="1"/>
          </p:nvPr>
        </p:nvSpPr>
        <p:spPr/>
        <p:txBody>
          <a:bodyPr/>
          <a:lstStyle/>
          <a:p>
            <a:r>
              <a:rPr lang="en-IN" dirty="0" smtClean="0"/>
              <a:t>A proxy may hide information about the real object to the client.</a:t>
            </a:r>
          </a:p>
          <a:p>
            <a:r>
              <a:rPr lang="en-IN" dirty="0" smtClean="0"/>
              <a:t>A proxy may perform optimization like on demand loading.</a:t>
            </a:r>
          </a:p>
          <a:p>
            <a:r>
              <a:rPr lang="en-IN" dirty="0" smtClean="0"/>
              <a:t>A proxy may do additional house-keeping job like audit tasks.</a:t>
            </a:r>
          </a:p>
          <a:p>
            <a:r>
              <a:rPr lang="en-IN" dirty="0" smtClean="0"/>
              <a:t>Proxy design pattern is also known as surrogate design pattern.</a:t>
            </a:r>
          </a:p>
          <a:p>
            <a:r>
              <a:rPr lang="en-IN" dirty="0" smtClean="0"/>
              <a:t>java.rmi.* – RMI package is based on proxy design pattern –(Stub and Skeleton)</a:t>
            </a:r>
          </a:p>
          <a:p>
            <a:endParaRPr lang="en-IN" dirty="0"/>
          </a:p>
        </p:txBody>
      </p:sp>
    </p:spTree>
  </p:cSld>
  <p:clrMapOvr>
    <a:masterClrMapping/>
  </p:clrMapOvr>
  <p:transition spd="med">
    <p:dissolve/>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Pros and cons of proxy pattern </a:t>
            </a:r>
            <a:endParaRPr lang="en-IN" dirty="0"/>
          </a:p>
        </p:txBody>
      </p:sp>
      <p:sp>
        <p:nvSpPr>
          <p:cNvPr id="3" name="Content Placeholder 2"/>
          <p:cNvSpPr>
            <a:spLocks noGrp="1"/>
          </p:cNvSpPr>
          <p:nvPr>
            <p:ph idx="1"/>
          </p:nvPr>
        </p:nvSpPr>
        <p:spPr/>
        <p:txBody>
          <a:bodyPr/>
          <a:lstStyle/>
          <a:p>
            <a:r>
              <a:rPr lang="en-IN" dirty="0" smtClean="0"/>
              <a:t>Pros </a:t>
            </a:r>
          </a:p>
          <a:p>
            <a:pPr lvl="1"/>
            <a:r>
              <a:rPr lang="en-IN" dirty="0" smtClean="0"/>
              <a:t>We don't need to update the existing top level class with any flag to check if this feature is enabled, and to conditionally execute code.</a:t>
            </a:r>
          </a:p>
          <a:p>
            <a:pPr lvl="1"/>
            <a:r>
              <a:rPr lang="en-IN" dirty="0" smtClean="0"/>
              <a:t>Single point of control</a:t>
            </a:r>
          </a:p>
          <a:p>
            <a:r>
              <a:rPr lang="en-IN" dirty="0" smtClean="0"/>
              <a:t>Cons</a:t>
            </a:r>
          </a:p>
          <a:p>
            <a:pPr lvl="1"/>
            <a:r>
              <a:rPr lang="en-IN" dirty="0" smtClean="0"/>
              <a:t>There are ways of more tightly binding between proxy and legacy. </a:t>
            </a:r>
          </a:p>
          <a:p>
            <a:pPr lvl="1"/>
            <a:r>
              <a:rPr lang="en-IN" dirty="0" smtClean="0"/>
              <a:t>Unnecessarily complicated</a:t>
            </a:r>
            <a:endParaRPr lang="en-IN" dirty="0"/>
          </a:p>
        </p:txBody>
      </p:sp>
    </p:spTree>
  </p:cSld>
  <p:clrMapOvr>
    <a:masterClrMapping/>
  </p:clrMapOvr>
  <p:transition spd="med">
    <p:dissolve/>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4" name="Rectangle 18"/>
          <p:cNvSpPr>
            <a:spLocks noGrp="1" noChangeArrowheads="1"/>
          </p:cNvSpPr>
          <p:nvPr>
            <p:ph type="ctrTitle"/>
          </p:nvPr>
        </p:nvSpPr>
        <p:spPr>
          <a:xfrm>
            <a:off x="762000" y="1447800"/>
            <a:ext cx="7772399" cy="1752600"/>
          </a:xfrm>
        </p:spPr>
        <p:txBody>
          <a:bodyPr>
            <a:noAutofit/>
          </a:bodyPr>
          <a:lstStyle/>
          <a:p>
            <a:pPr algn="ctr" eaLnBrk="1" fontAlgn="auto" hangingPunct="1">
              <a:spcAft>
                <a:spcPts val="0"/>
              </a:spcAft>
              <a:defRPr/>
            </a:pPr>
            <a:r>
              <a:rPr lang="en-US" sz="6600" dirty="0">
                <a:solidFill>
                  <a:schemeClr val="tx1"/>
                </a:solidFill>
              </a:rPr>
              <a:t/>
            </a:r>
            <a:br>
              <a:rPr lang="en-US" sz="6600" dirty="0">
                <a:solidFill>
                  <a:schemeClr val="tx1"/>
                </a:solidFill>
              </a:rPr>
            </a:br>
            <a:r>
              <a:rPr lang="en-US" sz="6600" dirty="0" err="1" smtClean="0">
                <a:solidFill>
                  <a:schemeClr val="tx1"/>
                </a:solidFill>
              </a:rPr>
              <a:t>Behavioural</a:t>
            </a:r>
            <a:r>
              <a:rPr lang="en-US" sz="6600" dirty="0" smtClean="0">
                <a:solidFill>
                  <a:schemeClr val="tx1"/>
                </a:solidFill>
              </a:rPr>
              <a:t> Patterns</a:t>
            </a:r>
            <a:endParaRPr lang="en-US" sz="6600" dirty="0">
              <a:solidFill>
                <a:schemeClr val="tx1"/>
              </a:solidFill>
            </a:endParaRPr>
          </a:p>
        </p:txBody>
      </p:sp>
    </p:spTree>
  </p:cSld>
  <p:clrMapOvr>
    <a:masterClrMapping/>
  </p:clrMapOvr>
  <p:transition spd="med">
    <p:dissolve/>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Chain of Responsibility</a:t>
            </a:r>
          </a:p>
        </p:txBody>
      </p:sp>
      <p:sp>
        <p:nvSpPr>
          <p:cNvPr id="313347" name="Rectangle 3"/>
          <p:cNvSpPr>
            <a:spLocks noGrp="1" noChangeArrowheads="1"/>
          </p:cNvSpPr>
          <p:nvPr>
            <p:ph idx="1"/>
          </p:nvPr>
        </p:nvSpPr>
        <p:spPr>
          <a:xfrm>
            <a:off x="228600" y="2057400"/>
            <a:ext cx="8375650" cy="4800600"/>
          </a:xfrm>
        </p:spPr>
        <p:txBody>
          <a:bodyPr>
            <a:normAutofit lnSpcReduction="10000"/>
          </a:bodyPr>
          <a:lstStyle/>
          <a:p>
            <a:pPr marL="274320" indent="-274320" eaLnBrk="1" fontAlgn="auto" hangingPunct="1">
              <a:spcAft>
                <a:spcPts val="0"/>
              </a:spcAft>
              <a:buClr>
                <a:schemeClr val="accent3"/>
              </a:buClr>
              <a:buFontTx/>
              <a:buNone/>
              <a:defRPr/>
            </a:pPr>
            <a:r>
              <a:rPr lang="en-US" sz="2000" i="1" dirty="0"/>
              <a:t>Definition</a:t>
            </a:r>
          </a:p>
          <a:p>
            <a:pPr marL="274320" indent="-274320" eaLnBrk="1" fontAlgn="auto" hangingPunct="1">
              <a:spcAft>
                <a:spcPts val="0"/>
              </a:spcAft>
              <a:buClr>
                <a:schemeClr val="accent3"/>
              </a:buClr>
              <a:buFont typeface="Wingdings 2"/>
              <a:buChar char=""/>
              <a:defRPr/>
            </a:pPr>
            <a:r>
              <a:rPr lang="en-US" sz="2000" dirty="0"/>
              <a:t>Avoids coupling the sender of a request to its receiver by giving more than one object a chance to handle the request. Chain the receiving objects and pass the request along the chain until an object handles it</a:t>
            </a:r>
            <a:endParaRPr lang="en-US" sz="1200" dirty="0"/>
          </a:p>
          <a:p>
            <a:pPr marL="274320" indent="-274320" eaLnBrk="1" fontAlgn="auto" hangingPunct="1">
              <a:spcAft>
                <a:spcPts val="0"/>
              </a:spcAft>
              <a:buClr>
                <a:schemeClr val="accent3"/>
              </a:buClr>
              <a:buFontTx/>
              <a:buNone/>
              <a:defRPr/>
            </a:pPr>
            <a:r>
              <a:rPr lang="en-US" sz="2000" i="1" dirty="0"/>
              <a:t>Problem &amp; Context</a:t>
            </a:r>
          </a:p>
          <a:p>
            <a:pPr marL="274320" indent="-274320" eaLnBrk="1" fontAlgn="auto" hangingPunct="1">
              <a:spcAft>
                <a:spcPts val="0"/>
              </a:spcAft>
              <a:buClr>
                <a:schemeClr val="accent3"/>
              </a:buClr>
              <a:buFont typeface="Wingdings 2"/>
              <a:buChar char=""/>
              <a:defRPr/>
            </a:pPr>
            <a:r>
              <a:rPr lang="en-US" sz="2000" dirty="0"/>
              <a:t>When there is more than one object that can handle or fulfill a client request, each of these potential handler objects can be arranged in the form of a chain, with each object having a pointer to the next object in the chain</a:t>
            </a:r>
            <a:endParaRPr lang="en-US" sz="1800" dirty="0"/>
          </a:p>
          <a:p>
            <a:pPr marL="274320" indent="-274320" eaLnBrk="1" fontAlgn="auto" hangingPunct="1">
              <a:spcAft>
                <a:spcPts val="0"/>
              </a:spcAft>
              <a:buClr>
                <a:schemeClr val="accent3"/>
              </a:buClr>
              <a:buFontTx/>
              <a:buNone/>
              <a:defRPr/>
            </a:pPr>
            <a:r>
              <a:rPr lang="en-US" sz="2000" i="1" dirty="0"/>
              <a:t>Solution</a:t>
            </a:r>
          </a:p>
          <a:p>
            <a:pPr marL="274320" indent="-274320" eaLnBrk="1" fontAlgn="auto" hangingPunct="1">
              <a:spcAft>
                <a:spcPts val="0"/>
              </a:spcAft>
              <a:buClr>
                <a:schemeClr val="accent3"/>
              </a:buClr>
              <a:buFont typeface="Wingdings 2"/>
              <a:buChar char=""/>
              <a:defRPr/>
            </a:pPr>
            <a:r>
              <a:rPr lang="en-US" sz="2000" dirty="0"/>
              <a:t>The order in which the objects form the chain can be decided dynamically at runtime by the client. All potential handler objects should provide a consistent interface. Neither the client object nor any of the handler objects in the chain need to know which object will actually fulfill the request</a:t>
            </a:r>
          </a:p>
        </p:txBody>
      </p:sp>
      <p:sp>
        <p:nvSpPr>
          <p:cNvPr id="4" name="Slide Number Placeholder 3"/>
          <p:cNvSpPr>
            <a:spLocks noGrp="1"/>
          </p:cNvSpPr>
          <p:nvPr>
            <p:ph type="sldNum" sz="quarter" idx="12"/>
          </p:nvPr>
        </p:nvSpPr>
        <p:spPr/>
        <p:txBody>
          <a:bodyPr/>
          <a:lstStyle/>
          <a:p>
            <a:pPr>
              <a:defRPr/>
            </a:pPr>
            <a:fld id="{35D7FEDA-9776-4479-8B16-0A4BE64EDC05}" type="slidenum">
              <a:rPr lang="en-US"/>
              <a:pPr>
                <a:defRPr/>
              </a:pPr>
              <a:t>148</a:t>
            </a:fld>
            <a:endParaRPr lang="en-US"/>
          </a:p>
        </p:txBody>
      </p:sp>
    </p:spTree>
  </p:cSld>
  <p:clrMapOvr>
    <a:masterClrMapping/>
  </p:clrMapOvr>
  <p:transition spd="med">
    <p:dissolve/>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0" y="-228600"/>
            <a:ext cx="9034463" cy="685800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87313" y="1528763"/>
            <a:ext cx="1641475" cy="4692650"/>
            <a:chOff x="220" y="640"/>
            <a:chExt cx="1135" cy="3484"/>
          </a:xfrm>
        </p:grpSpPr>
        <p:sp>
          <p:nvSpPr>
            <p:cNvPr id="314372" name="Rectangle 4"/>
            <p:cNvSpPr>
              <a:spLocks noChangeArrowheads="1"/>
            </p:cNvSpPr>
            <p:nvPr/>
          </p:nvSpPr>
          <p:spPr bwMode="auto">
            <a:xfrm>
              <a:off x="276" y="3648"/>
              <a:ext cx="1023" cy="476"/>
            </a:xfrm>
            <a:prstGeom prst="rect">
              <a:avLst/>
            </a:prstGeom>
            <a:noFill/>
            <a:ln w="9525">
              <a:noFill/>
              <a:miter lim="800000"/>
              <a:headEnd/>
              <a:tailEnd/>
            </a:ln>
            <a:effectLst/>
          </p:spPr>
          <p:txBody>
            <a:bodyPr wrap="none" lIns="92075" tIns="46038" rIns="92075" bIns="46038">
              <a:spAutoFit/>
            </a:bodyPr>
            <a:lstStyle/>
            <a:p>
              <a:pPr algn="ctr"/>
              <a:r>
                <a:rPr lang="en-US" sz="1800" b="1" u="none">
                  <a:latin typeface="Arial" charset="0"/>
                </a:rPr>
                <a:t>Decreasing </a:t>
              </a:r>
            </a:p>
            <a:p>
              <a:pPr algn="ctr"/>
              <a:r>
                <a:rPr lang="en-US" sz="1800" b="1" u="none">
                  <a:latin typeface="Arial" charset="0"/>
                </a:rPr>
                <a:t>abstraction</a:t>
              </a:r>
            </a:p>
          </p:txBody>
        </p:sp>
        <p:sp>
          <p:nvSpPr>
            <p:cNvPr id="314373" name="AutoShape 5"/>
            <p:cNvSpPr>
              <a:spLocks noChangeArrowheads="1"/>
            </p:cNvSpPr>
            <p:nvPr/>
          </p:nvSpPr>
          <p:spPr bwMode="auto">
            <a:xfrm>
              <a:off x="220" y="1044"/>
              <a:ext cx="1135" cy="2491"/>
            </a:xfrm>
            <a:prstGeom prst="upDownArrow">
              <a:avLst>
                <a:gd name="adj1" fmla="val 50000"/>
                <a:gd name="adj2" fmla="val 43894"/>
              </a:avLst>
            </a:prstGeom>
            <a:gradFill rotWithShape="0">
              <a:gsLst>
                <a:gs pos="0">
                  <a:srgbClr val="FF00FF">
                    <a:gamma/>
                    <a:shade val="46275"/>
                    <a:invGamma/>
                  </a:srgbClr>
                </a:gs>
                <a:gs pos="50000">
                  <a:srgbClr val="FF00FF"/>
                </a:gs>
                <a:gs pos="100000">
                  <a:srgbClr val="FF00FF">
                    <a:gamma/>
                    <a:shade val="46275"/>
                    <a:invGamma/>
                  </a:srgbClr>
                </a:gs>
              </a:gsLst>
              <a:lin ang="5400000" scaled="1"/>
            </a:gradFill>
            <a:ln w="12700">
              <a:noFill/>
              <a:miter lim="800000"/>
              <a:headEnd type="none" w="sm" len="sm"/>
              <a:tailEnd type="none" w="lg" len="lg"/>
            </a:ln>
            <a:effectLst/>
          </p:spPr>
          <p:txBody>
            <a:bodyPr wrap="none" anchor="ctr"/>
            <a:lstStyle/>
            <a:p>
              <a:endParaRPr lang="en-IN"/>
            </a:p>
          </p:txBody>
        </p:sp>
        <p:sp>
          <p:nvSpPr>
            <p:cNvPr id="314374" name="Rectangle 6"/>
            <p:cNvSpPr>
              <a:spLocks noChangeArrowheads="1"/>
            </p:cNvSpPr>
            <p:nvPr/>
          </p:nvSpPr>
          <p:spPr bwMode="auto">
            <a:xfrm>
              <a:off x="299" y="640"/>
              <a:ext cx="979" cy="476"/>
            </a:xfrm>
            <a:prstGeom prst="rect">
              <a:avLst/>
            </a:prstGeom>
            <a:noFill/>
            <a:ln w="9525">
              <a:noFill/>
              <a:miter lim="800000"/>
              <a:headEnd/>
              <a:tailEnd/>
            </a:ln>
            <a:effectLst/>
          </p:spPr>
          <p:txBody>
            <a:bodyPr wrap="none" lIns="92075" tIns="46038" rIns="92075" bIns="46038">
              <a:spAutoFit/>
            </a:bodyPr>
            <a:lstStyle/>
            <a:p>
              <a:pPr algn="ctr"/>
              <a:r>
                <a:rPr lang="en-US" sz="1800" b="1" u="none">
                  <a:latin typeface="Arial" charset="0"/>
                </a:rPr>
                <a:t>Increasing </a:t>
              </a:r>
            </a:p>
            <a:p>
              <a:pPr algn="ctr"/>
              <a:r>
                <a:rPr lang="en-US" sz="1800" b="1" u="none">
                  <a:latin typeface="Arial" charset="0"/>
                </a:rPr>
                <a:t>abstraction</a:t>
              </a:r>
            </a:p>
          </p:txBody>
        </p:sp>
      </p:grpSp>
      <p:sp>
        <p:nvSpPr>
          <p:cNvPr id="314375" name="Rectangle 7"/>
          <p:cNvSpPr>
            <a:spLocks noChangeArrowheads="1"/>
          </p:cNvSpPr>
          <p:nvPr/>
        </p:nvSpPr>
        <p:spPr bwMode="auto">
          <a:xfrm>
            <a:off x="5715000" y="990600"/>
            <a:ext cx="771525" cy="374650"/>
          </a:xfrm>
          <a:prstGeom prst="rect">
            <a:avLst/>
          </a:prstGeom>
          <a:noFill/>
          <a:ln w="9525">
            <a:solidFill>
              <a:srgbClr val="000000"/>
            </a:solidFill>
            <a:prstDash val="lgDashDotDot"/>
            <a:miter lim="800000"/>
            <a:headEnd/>
            <a:tailEnd/>
          </a:ln>
        </p:spPr>
        <p:txBody>
          <a:bodyPr wrap="none" lIns="0" tIns="0" rIns="0" bIns="0">
            <a:spAutoFit/>
          </a:bodyPr>
          <a:lstStyle/>
          <a:p>
            <a:r>
              <a:rPr lang="en-US" sz="2400" u="none">
                <a:latin typeface="Arial" charset="0"/>
              </a:rPr>
              <a:t>Asset</a:t>
            </a:r>
          </a:p>
        </p:txBody>
      </p:sp>
      <p:sp>
        <p:nvSpPr>
          <p:cNvPr id="314376" name="Rectangle 8"/>
          <p:cNvSpPr>
            <a:spLocks noChangeArrowheads="1"/>
          </p:cNvSpPr>
          <p:nvPr/>
        </p:nvSpPr>
        <p:spPr bwMode="auto">
          <a:xfrm>
            <a:off x="7651750" y="2895600"/>
            <a:ext cx="1492250" cy="365125"/>
          </a:xfrm>
          <a:prstGeom prst="rect">
            <a:avLst/>
          </a:prstGeom>
          <a:noFill/>
          <a:ln w="9525">
            <a:noFill/>
            <a:prstDash val="lgDashDotDot"/>
            <a:miter lim="800000"/>
            <a:headEnd/>
            <a:tailEnd/>
          </a:ln>
        </p:spPr>
        <p:txBody>
          <a:bodyPr wrap="none" lIns="0" tIns="0" rIns="0" bIns="0">
            <a:spAutoFit/>
          </a:bodyPr>
          <a:lstStyle/>
          <a:p>
            <a:r>
              <a:rPr lang="en-US" sz="2400" u="none">
                <a:latin typeface="Arial" charset="0"/>
              </a:rPr>
              <a:t>RealEstate</a:t>
            </a:r>
          </a:p>
        </p:txBody>
      </p:sp>
      <p:sp>
        <p:nvSpPr>
          <p:cNvPr id="314377" name="Rectangle 9"/>
          <p:cNvSpPr>
            <a:spLocks noChangeArrowheads="1"/>
          </p:cNvSpPr>
          <p:nvPr/>
        </p:nvSpPr>
        <p:spPr bwMode="auto">
          <a:xfrm>
            <a:off x="1954213" y="4706938"/>
            <a:ext cx="1085850" cy="365125"/>
          </a:xfrm>
          <a:prstGeom prst="rect">
            <a:avLst/>
          </a:prstGeom>
          <a:noFill/>
          <a:ln w="9525">
            <a:noFill/>
            <a:prstDash val="lgDashDotDot"/>
            <a:miter lim="800000"/>
            <a:headEnd/>
            <a:tailEnd/>
          </a:ln>
        </p:spPr>
        <p:txBody>
          <a:bodyPr wrap="none" lIns="0" tIns="0" rIns="0" bIns="0">
            <a:spAutoFit/>
          </a:bodyPr>
          <a:lstStyle/>
          <a:p>
            <a:r>
              <a:rPr lang="en-US" sz="2400" u="none">
                <a:latin typeface="Arial" charset="0"/>
              </a:rPr>
              <a:t>Savings</a:t>
            </a:r>
          </a:p>
        </p:txBody>
      </p:sp>
      <p:sp>
        <p:nvSpPr>
          <p:cNvPr id="314378" name="Rectangle 10"/>
          <p:cNvSpPr>
            <a:spLocks noChangeArrowheads="1"/>
          </p:cNvSpPr>
          <p:nvPr/>
        </p:nvSpPr>
        <p:spPr bwMode="auto">
          <a:xfrm>
            <a:off x="2520950" y="2911475"/>
            <a:ext cx="1797050" cy="365125"/>
          </a:xfrm>
          <a:prstGeom prst="rect">
            <a:avLst/>
          </a:prstGeom>
          <a:noFill/>
          <a:ln w="9525">
            <a:noFill/>
            <a:prstDash val="lgDashDotDot"/>
            <a:miter lim="800000"/>
            <a:headEnd/>
            <a:tailEnd/>
          </a:ln>
        </p:spPr>
        <p:txBody>
          <a:bodyPr wrap="none" lIns="0" tIns="0" rIns="0" bIns="0">
            <a:spAutoFit/>
          </a:bodyPr>
          <a:lstStyle/>
          <a:p>
            <a:r>
              <a:rPr lang="en-US" sz="2400" u="none">
                <a:latin typeface="Arial" charset="0"/>
              </a:rPr>
              <a:t>BankAccount</a:t>
            </a:r>
          </a:p>
        </p:txBody>
      </p:sp>
      <p:sp>
        <p:nvSpPr>
          <p:cNvPr id="314379" name="Rectangle 11"/>
          <p:cNvSpPr>
            <a:spLocks noChangeArrowheads="1"/>
          </p:cNvSpPr>
          <p:nvPr/>
        </p:nvSpPr>
        <p:spPr bwMode="auto">
          <a:xfrm>
            <a:off x="3206750" y="4706938"/>
            <a:ext cx="1273175" cy="365125"/>
          </a:xfrm>
          <a:prstGeom prst="rect">
            <a:avLst/>
          </a:prstGeom>
          <a:noFill/>
          <a:ln w="9525">
            <a:noFill/>
            <a:prstDash val="lgDashDotDot"/>
            <a:miter lim="800000"/>
            <a:headEnd/>
            <a:tailEnd/>
          </a:ln>
        </p:spPr>
        <p:txBody>
          <a:bodyPr wrap="none" lIns="0" tIns="0" rIns="0" bIns="0">
            <a:spAutoFit/>
          </a:bodyPr>
          <a:lstStyle/>
          <a:p>
            <a:r>
              <a:rPr lang="en-US" sz="2400" u="none">
                <a:latin typeface="Arial" charset="0"/>
              </a:rPr>
              <a:t>Checking</a:t>
            </a:r>
          </a:p>
        </p:txBody>
      </p:sp>
      <p:sp>
        <p:nvSpPr>
          <p:cNvPr id="314380" name="Rectangle 12"/>
          <p:cNvSpPr>
            <a:spLocks noChangeArrowheads="1"/>
          </p:cNvSpPr>
          <p:nvPr/>
        </p:nvSpPr>
        <p:spPr bwMode="auto">
          <a:xfrm>
            <a:off x="4876800" y="4724400"/>
            <a:ext cx="762000" cy="365125"/>
          </a:xfrm>
          <a:prstGeom prst="rect">
            <a:avLst/>
          </a:prstGeom>
          <a:noFill/>
          <a:ln w="9525">
            <a:noFill/>
            <a:prstDash val="lgDashDotDot"/>
            <a:miter lim="800000"/>
            <a:headEnd/>
            <a:tailEnd/>
          </a:ln>
        </p:spPr>
        <p:txBody>
          <a:bodyPr wrap="none" lIns="0" tIns="0" rIns="0" bIns="0">
            <a:spAutoFit/>
          </a:bodyPr>
          <a:lstStyle/>
          <a:p>
            <a:r>
              <a:rPr lang="en-US" sz="2400" u="none">
                <a:latin typeface="Arial" charset="0"/>
              </a:rPr>
              <a:t>Stock</a:t>
            </a:r>
          </a:p>
        </p:txBody>
      </p:sp>
      <p:sp>
        <p:nvSpPr>
          <p:cNvPr id="314381" name="Rectangle 13"/>
          <p:cNvSpPr>
            <a:spLocks noChangeArrowheads="1"/>
          </p:cNvSpPr>
          <p:nvPr/>
        </p:nvSpPr>
        <p:spPr bwMode="auto">
          <a:xfrm>
            <a:off x="5549900" y="2895600"/>
            <a:ext cx="1101725" cy="365125"/>
          </a:xfrm>
          <a:prstGeom prst="rect">
            <a:avLst/>
          </a:prstGeom>
          <a:noFill/>
          <a:ln w="9525">
            <a:noFill/>
            <a:prstDash val="lgDashDotDot"/>
            <a:miter lim="800000"/>
            <a:headEnd/>
            <a:tailEnd/>
          </a:ln>
        </p:spPr>
        <p:txBody>
          <a:bodyPr wrap="none" lIns="0" tIns="0" rIns="0" bIns="0">
            <a:spAutoFit/>
          </a:bodyPr>
          <a:lstStyle/>
          <a:p>
            <a:r>
              <a:rPr lang="en-US" sz="2400" u="none">
                <a:latin typeface="Arial" charset="0"/>
              </a:rPr>
              <a:t>Security</a:t>
            </a:r>
          </a:p>
        </p:txBody>
      </p:sp>
      <p:sp>
        <p:nvSpPr>
          <p:cNvPr id="314382" name="Rectangle 14"/>
          <p:cNvSpPr>
            <a:spLocks noChangeArrowheads="1"/>
          </p:cNvSpPr>
          <p:nvPr/>
        </p:nvSpPr>
        <p:spPr bwMode="auto">
          <a:xfrm>
            <a:off x="6477000" y="4724400"/>
            <a:ext cx="712788" cy="365125"/>
          </a:xfrm>
          <a:prstGeom prst="rect">
            <a:avLst/>
          </a:prstGeom>
          <a:noFill/>
          <a:ln w="9525">
            <a:noFill/>
            <a:prstDash val="lgDashDotDot"/>
            <a:miter lim="800000"/>
            <a:headEnd/>
            <a:tailEnd/>
          </a:ln>
        </p:spPr>
        <p:txBody>
          <a:bodyPr wrap="none" lIns="0" tIns="0" rIns="0" bIns="0">
            <a:spAutoFit/>
          </a:bodyPr>
          <a:lstStyle/>
          <a:p>
            <a:r>
              <a:rPr lang="en-US" sz="2400" u="none">
                <a:latin typeface="Arial" charset="0"/>
              </a:rPr>
              <a:t>Bond</a:t>
            </a:r>
          </a:p>
        </p:txBody>
      </p:sp>
      <p:sp>
        <p:nvSpPr>
          <p:cNvPr id="314383" name="Text Box 15"/>
          <p:cNvSpPr txBox="1">
            <a:spLocks noChangeArrowheads="1"/>
          </p:cNvSpPr>
          <p:nvPr/>
        </p:nvSpPr>
        <p:spPr bwMode="auto">
          <a:xfrm>
            <a:off x="2319338" y="5643563"/>
            <a:ext cx="5403850" cy="609600"/>
          </a:xfrm>
          <a:prstGeom prst="rect">
            <a:avLst/>
          </a:prstGeom>
          <a:noFill/>
          <a:ln w="12700">
            <a:noFill/>
            <a:miter lim="800000"/>
            <a:headEnd type="none" w="sm" len="sm"/>
            <a:tailEnd type="none" w="lg" len="lg"/>
          </a:ln>
          <a:effectLst/>
        </p:spPr>
        <p:txBody>
          <a:bodyPr>
            <a:spAutoFit/>
          </a:bodyPr>
          <a:lstStyle/>
          <a:p>
            <a:pPr algn="ctr">
              <a:lnSpc>
                <a:spcPct val="85000"/>
              </a:lnSpc>
              <a:spcBef>
                <a:spcPct val="85000"/>
              </a:spcBef>
            </a:pPr>
            <a:r>
              <a:rPr lang="en-US" sz="2000" i="1" u="none">
                <a:solidFill>
                  <a:schemeClr val="tx2"/>
                </a:solidFill>
                <a:latin typeface="Arial" charset="0"/>
              </a:rPr>
              <a:t>Elements at the same level of the hierarchy should be at the same level of abstraction</a:t>
            </a:r>
          </a:p>
        </p:txBody>
      </p:sp>
      <p:sp>
        <p:nvSpPr>
          <p:cNvPr id="314385" name="AutoShape 17"/>
          <p:cNvSpPr>
            <a:spLocks noChangeArrowheads="1"/>
          </p:cNvSpPr>
          <p:nvPr/>
        </p:nvSpPr>
        <p:spPr bwMode="auto">
          <a:xfrm rot="8769725">
            <a:off x="3505200" y="2209800"/>
            <a:ext cx="1371600" cy="381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28575">
            <a:solidFill>
              <a:srgbClr val="66FF33"/>
            </a:solidFill>
            <a:miter lim="800000"/>
            <a:headEnd/>
            <a:tailEnd/>
          </a:ln>
          <a:effectLst/>
        </p:spPr>
        <p:txBody>
          <a:bodyPr wrap="none" lIns="107950" tIns="53975" rIns="107950" bIns="53975" anchor="ctr"/>
          <a:lstStyle/>
          <a:p>
            <a:endParaRPr lang="en-IN"/>
          </a:p>
        </p:txBody>
      </p:sp>
      <p:sp>
        <p:nvSpPr>
          <p:cNvPr id="314386" name="AutoShape 18"/>
          <p:cNvSpPr>
            <a:spLocks noChangeArrowheads="1"/>
          </p:cNvSpPr>
          <p:nvPr/>
        </p:nvSpPr>
        <p:spPr bwMode="auto">
          <a:xfrm rot="7261766">
            <a:off x="2209800" y="3962400"/>
            <a:ext cx="1371600" cy="381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28575">
            <a:solidFill>
              <a:srgbClr val="66FF33"/>
            </a:solidFill>
            <a:miter lim="800000"/>
            <a:headEnd/>
            <a:tailEnd/>
          </a:ln>
          <a:effectLst/>
        </p:spPr>
        <p:txBody>
          <a:bodyPr wrap="none" lIns="107950" tIns="53975" rIns="107950" bIns="53975" anchor="ctr"/>
          <a:lstStyle/>
          <a:p>
            <a:endParaRPr lang="en-IN"/>
          </a:p>
        </p:txBody>
      </p:sp>
      <p:sp>
        <p:nvSpPr>
          <p:cNvPr id="314387" name="AutoShape 19"/>
          <p:cNvSpPr>
            <a:spLocks noChangeArrowheads="1"/>
          </p:cNvSpPr>
          <p:nvPr/>
        </p:nvSpPr>
        <p:spPr bwMode="auto">
          <a:xfrm rot="14338234" flipH="1">
            <a:off x="3162300" y="3924300"/>
            <a:ext cx="1371600" cy="381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28575">
            <a:solidFill>
              <a:srgbClr val="66FF33"/>
            </a:solidFill>
            <a:miter lim="800000"/>
            <a:headEnd/>
            <a:tailEnd/>
          </a:ln>
          <a:effectLst/>
        </p:spPr>
        <p:txBody>
          <a:bodyPr wrap="none" lIns="107950" tIns="53975" rIns="107950" bIns="53975" anchor="ctr"/>
          <a:lstStyle/>
          <a:p>
            <a:endParaRPr lang="en-IN"/>
          </a:p>
        </p:txBody>
      </p:sp>
      <p:sp>
        <p:nvSpPr>
          <p:cNvPr id="314388" name="AutoShape 20"/>
          <p:cNvSpPr>
            <a:spLocks noChangeArrowheads="1"/>
          </p:cNvSpPr>
          <p:nvPr/>
        </p:nvSpPr>
        <p:spPr bwMode="auto">
          <a:xfrm rot="7261766">
            <a:off x="4929188" y="3870325"/>
            <a:ext cx="1371600" cy="381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28575">
            <a:solidFill>
              <a:srgbClr val="66FF33"/>
            </a:solidFill>
            <a:miter lim="800000"/>
            <a:headEnd/>
            <a:tailEnd/>
          </a:ln>
          <a:effectLst/>
        </p:spPr>
        <p:txBody>
          <a:bodyPr wrap="none" lIns="107950" tIns="53975" rIns="107950" bIns="53975" anchor="ctr"/>
          <a:lstStyle/>
          <a:p>
            <a:endParaRPr lang="en-IN"/>
          </a:p>
        </p:txBody>
      </p:sp>
      <p:sp>
        <p:nvSpPr>
          <p:cNvPr id="314389" name="AutoShape 21"/>
          <p:cNvSpPr>
            <a:spLocks noChangeArrowheads="1"/>
          </p:cNvSpPr>
          <p:nvPr/>
        </p:nvSpPr>
        <p:spPr bwMode="auto">
          <a:xfrm rot="14338234" flipH="1">
            <a:off x="5881688" y="3832225"/>
            <a:ext cx="1371600" cy="381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28575">
            <a:solidFill>
              <a:srgbClr val="66FF33"/>
            </a:solidFill>
            <a:miter lim="800000"/>
            <a:headEnd/>
            <a:tailEnd/>
          </a:ln>
          <a:effectLst/>
        </p:spPr>
        <p:txBody>
          <a:bodyPr wrap="none" lIns="107950" tIns="53975" rIns="107950" bIns="53975" anchor="ctr"/>
          <a:lstStyle/>
          <a:p>
            <a:endParaRPr lang="en-IN"/>
          </a:p>
        </p:txBody>
      </p:sp>
      <p:sp>
        <p:nvSpPr>
          <p:cNvPr id="314390" name="AutoShape 22"/>
          <p:cNvSpPr>
            <a:spLocks noChangeArrowheads="1"/>
          </p:cNvSpPr>
          <p:nvPr/>
        </p:nvSpPr>
        <p:spPr bwMode="auto">
          <a:xfrm rot="13915433" flipH="1">
            <a:off x="7048500" y="2095500"/>
            <a:ext cx="1371600" cy="381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28575">
            <a:solidFill>
              <a:srgbClr val="66FF33"/>
            </a:solidFill>
            <a:miter lim="800000"/>
            <a:headEnd/>
            <a:tailEnd/>
          </a:ln>
          <a:effectLst/>
        </p:spPr>
        <p:txBody>
          <a:bodyPr wrap="none" lIns="107950" tIns="53975" rIns="107950" bIns="53975" anchor="ctr"/>
          <a:lstStyle/>
          <a:p>
            <a:endParaRPr lang="en-IN"/>
          </a:p>
        </p:txBody>
      </p:sp>
      <p:sp>
        <p:nvSpPr>
          <p:cNvPr id="314391" name="AutoShape 23"/>
          <p:cNvSpPr>
            <a:spLocks noChangeArrowheads="1"/>
          </p:cNvSpPr>
          <p:nvPr/>
        </p:nvSpPr>
        <p:spPr bwMode="auto">
          <a:xfrm rot="16233599" flipH="1">
            <a:off x="5448300" y="2019300"/>
            <a:ext cx="1371600" cy="381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28575">
            <a:solidFill>
              <a:srgbClr val="66FF33"/>
            </a:solidFill>
            <a:miter lim="800000"/>
            <a:headEnd/>
            <a:tailEnd/>
          </a:ln>
          <a:effectLst/>
        </p:spPr>
        <p:txBody>
          <a:bodyPr wrap="none" lIns="107950" tIns="53975" rIns="107950" bIns="53975" anchor="ctr"/>
          <a:lstStyle/>
          <a:p>
            <a:endParaRPr lang="en-IN"/>
          </a:p>
        </p:txBody>
      </p:sp>
      <p:sp>
        <p:nvSpPr>
          <p:cNvPr id="314392" name="Rectangle 24"/>
          <p:cNvSpPr>
            <a:spLocks noGrp="1" noChangeArrowheads="1"/>
          </p:cNvSpPr>
          <p:nvPr>
            <p:ph type="title"/>
          </p:nvPr>
        </p:nvSpPr>
        <p:spPr/>
        <p:txBody>
          <a:bodyPr/>
          <a:lstStyle/>
          <a:p>
            <a:r>
              <a:rPr lang="en-US"/>
              <a:t>What is Hierarchy? </a:t>
            </a:r>
          </a:p>
        </p:txBody>
      </p:sp>
      <p:sp>
        <p:nvSpPr>
          <p:cNvPr id="314393" name="Rectangle 25"/>
          <p:cNvSpPr>
            <a:spLocks noGrp="1" noChangeArrowheads="1"/>
          </p:cNvSpPr>
          <p:nvPr>
            <p:ph type="body" idx="1"/>
          </p:nvPr>
        </p:nvSpPr>
        <p:spPr/>
        <p:txBody>
          <a:bodyPr/>
          <a:lstStyle/>
          <a:p>
            <a:r>
              <a:rPr lang="en-US"/>
              <a:t>Levels of abstraction</a:t>
            </a:r>
          </a:p>
        </p:txBody>
      </p:sp>
    </p:spTree>
  </p:cSld>
  <p:clrMapOvr>
    <a:masterClrMapping/>
  </p:clrMapOvr>
  <p:transition spd="med">
    <p:dissolve/>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Command</a:t>
            </a:r>
          </a:p>
        </p:txBody>
      </p:sp>
      <p:sp>
        <p:nvSpPr>
          <p:cNvPr id="315395" name="Rectangle 3"/>
          <p:cNvSpPr>
            <a:spLocks noGrp="1" noChangeArrowheads="1"/>
          </p:cNvSpPr>
          <p:nvPr>
            <p:ph idx="1"/>
          </p:nvPr>
        </p:nvSpPr>
        <p:spPr>
          <a:xfrm>
            <a:off x="304800" y="1981200"/>
            <a:ext cx="8375650" cy="4876800"/>
          </a:xfrm>
        </p:spPr>
        <p:txBody>
          <a:bodyPr>
            <a:normAutofit lnSpcReduction="10000"/>
          </a:bodyPr>
          <a:lstStyle/>
          <a:p>
            <a:pPr marL="274320" indent="-274320" eaLnBrk="1" fontAlgn="auto" hangingPunct="1">
              <a:spcAft>
                <a:spcPts val="0"/>
              </a:spcAft>
              <a:buClr>
                <a:schemeClr val="accent3"/>
              </a:buClr>
              <a:buFontTx/>
              <a:buNone/>
              <a:defRPr/>
            </a:pPr>
            <a:r>
              <a:rPr lang="en-US" sz="2000" i="1" dirty="0"/>
              <a:t>Definition</a:t>
            </a:r>
          </a:p>
          <a:p>
            <a:pPr marL="274320" indent="-274320" eaLnBrk="1" fontAlgn="auto" hangingPunct="1">
              <a:spcAft>
                <a:spcPts val="0"/>
              </a:spcAft>
              <a:buClr>
                <a:schemeClr val="accent3"/>
              </a:buClr>
              <a:buFont typeface="Wingdings 2"/>
              <a:buChar char=""/>
              <a:defRPr/>
            </a:pPr>
            <a:r>
              <a:rPr lang="en-US" sz="2000" dirty="0"/>
              <a:t>Encapsulates a request as an object, thereby letting you parameterize clients with different requests, queue or log requests, and support undoable operations</a:t>
            </a:r>
            <a:endParaRPr lang="en-US" sz="1200" dirty="0"/>
          </a:p>
          <a:p>
            <a:pPr marL="274320" indent="-274320" eaLnBrk="1" fontAlgn="auto" hangingPunct="1">
              <a:spcAft>
                <a:spcPts val="0"/>
              </a:spcAft>
              <a:buClr>
                <a:schemeClr val="accent3"/>
              </a:buClr>
              <a:buFontTx/>
              <a:buNone/>
              <a:defRPr/>
            </a:pPr>
            <a:r>
              <a:rPr lang="en-US" sz="2000" i="1" dirty="0"/>
              <a:t>Problem &amp; Context</a:t>
            </a:r>
          </a:p>
          <a:p>
            <a:pPr marL="274320" indent="-274320" eaLnBrk="1" fontAlgn="auto" hangingPunct="1">
              <a:spcAft>
                <a:spcPts val="0"/>
              </a:spcAft>
              <a:buClr>
                <a:schemeClr val="accent3"/>
              </a:buClr>
              <a:buFont typeface="Wingdings 2"/>
              <a:buChar char=""/>
              <a:defRPr/>
            </a:pPr>
            <a:r>
              <a:rPr lang="en-US" sz="2000" dirty="0"/>
              <a:t>Used when there is a proliferation of similar methods and the interface to implement an object becomes unwieldy – too many public methods for other objects to call, an interface that is unworkable and always changing</a:t>
            </a:r>
            <a:endParaRPr lang="en-US" sz="1600" dirty="0"/>
          </a:p>
          <a:p>
            <a:pPr marL="274320" indent="-274320" eaLnBrk="1" fontAlgn="auto" hangingPunct="1">
              <a:spcAft>
                <a:spcPts val="0"/>
              </a:spcAft>
              <a:buClr>
                <a:schemeClr val="accent3"/>
              </a:buClr>
              <a:buFontTx/>
              <a:buNone/>
              <a:defRPr/>
            </a:pPr>
            <a:r>
              <a:rPr lang="en-US" sz="2000" i="1" dirty="0"/>
              <a:t>Solution</a:t>
            </a:r>
          </a:p>
          <a:p>
            <a:pPr marL="274320" indent="-274320" eaLnBrk="1" fontAlgn="auto" hangingPunct="1">
              <a:spcAft>
                <a:spcPts val="0"/>
              </a:spcAft>
              <a:buClr>
                <a:schemeClr val="accent3"/>
              </a:buClr>
              <a:buFont typeface="Wingdings 2"/>
              <a:buChar char=""/>
              <a:defRPr/>
            </a:pPr>
            <a:r>
              <a:rPr lang="en-US" sz="2000" dirty="0"/>
              <a:t>Create an abstraction for the processing in response to client requests by declaring a common interface to be implemented by different concrete implementers referred to as </a:t>
            </a:r>
            <a:r>
              <a:rPr lang="en-US" sz="2000" i="1" dirty="0"/>
              <a:t>Command objects</a:t>
            </a:r>
            <a:r>
              <a:rPr lang="en-US" sz="2000" dirty="0"/>
              <a:t>. A given Command object does not contain the actual implementation of the functionality. Command objects make use of Receiver objects in offering this functionality</a:t>
            </a:r>
          </a:p>
        </p:txBody>
      </p:sp>
      <p:sp>
        <p:nvSpPr>
          <p:cNvPr id="4" name="Slide Number Placeholder 3"/>
          <p:cNvSpPr>
            <a:spLocks noGrp="1"/>
          </p:cNvSpPr>
          <p:nvPr>
            <p:ph type="sldNum" sz="quarter" idx="12"/>
          </p:nvPr>
        </p:nvSpPr>
        <p:spPr/>
        <p:txBody>
          <a:bodyPr/>
          <a:lstStyle/>
          <a:p>
            <a:pPr>
              <a:defRPr/>
            </a:pPr>
            <a:fld id="{E999DB8E-CACD-4F96-BFA4-DF3566C4259A}" type="slidenum">
              <a:rPr lang="en-US"/>
              <a:pPr>
                <a:defRPr/>
              </a:pPr>
              <a:t>150</a:t>
            </a:fld>
            <a:endParaRPr lang="en-US"/>
          </a:p>
        </p:txBody>
      </p:sp>
    </p:spTree>
  </p:cSld>
  <p:clrMapOvr>
    <a:masterClrMapping/>
  </p:clrMapOvr>
  <p:transition spd="med">
    <p:dissolve/>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of a command pattern </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In real time project </a:t>
            </a:r>
          </a:p>
          <a:p>
            <a:r>
              <a:rPr lang="en-IN" dirty="0" smtClean="0"/>
              <a:t>Insert the record in db, call a service layer to update a related record. Updated on the view layer. Call another service to log a ticket. </a:t>
            </a:r>
          </a:p>
          <a:p>
            <a:r>
              <a:rPr lang="en-IN" dirty="0" smtClean="0"/>
              <a:t>To perform this in a transactional manner, each operation is implemented as a command with undo operation. At the end of each step, the command is pushed onto a stack. If the operation fails at some step, then we pop the commands from the stack and call undo operation on each of the command popped out. The undo operation of each step is defined in that command implementation to reverse the earlier </a:t>
            </a:r>
            <a:r>
              <a:rPr lang="en-IN" dirty="0" err="1" smtClean="0"/>
              <a:t>command.execute</a:t>
            </a:r>
            <a:r>
              <a:rPr lang="en-IN" dirty="0" smtClean="0"/>
              <a:t>().</a:t>
            </a:r>
          </a:p>
        </p:txBody>
      </p:sp>
    </p:spTree>
  </p:cSld>
  <p:clrMapOvr>
    <a:masterClrMapping/>
  </p:clrMapOvr>
  <p:transition spd="med">
    <p:dissolve/>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0" y="-76200"/>
            <a:ext cx="9144000" cy="685800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Pros and cons of command pattern</a:t>
            </a:r>
            <a:endParaRPr lang="en-IN" dirty="0"/>
          </a:p>
        </p:txBody>
      </p:sp>
      <p:sp>
        <p:nvSpPr>
          <p:cNvPr id="3" name="Content Placeholder 2"/>
          <p:cNvSpPr>
            <a:spLocks noGrp="1"/>
          </p:cNvSpPr>
          <p:nvPr>
            <p:ph idx="1"/>
          </p:nvPr>
        </p:nvSpPr>
        <p:spPr/>
        <p:txBody>
          <a:bodyPr>
            <a:normAutofit fontScale="92500"/>
          </a:bodyPr>
          <a:lstStyle/>
          <a:p>
            <a:r>
              <a:rPr lang="en-IN" dirty="0" smtClean="0"/>
              <a:t>Pros</a:t>
            </a:r>
          </a:p>
          <a:p>
            <a:pPr lvl="1"/>
            <a:r>
              <a:rPr lang="en-IN" dirty="0" smtClean="0"/>
              <a:t>Decouples the object that invokes the operation from the one that know how to perform it</a:t>
            </a:r>
          </a:p>
          <a:p>
            <a:pPr lvl="1"/>
            <a:r>
              <a:rPr lang="en-IN" dirty="0" smtClean="0"/>
              <a:t>This pattern helps in terms of extensible as we can add a new command without changing the existing code.</a:t>
            </a:r>
          </a:p>
          <a:p>
            <a:pPr lvl="1"/>
            <a:r>
              <a:rPr lang="en-IN" dirty="0" smtClean="0"/>
              <a:t>It allows you to create a sequence of commands named macro. To run the macro, create a list of </a:t>
            </a:r>
            <a:r>
              <a:rPr lang="en-IN" b="1" dirty="0" smtClean="0"/>
              <a:t>Command</a:t>
            </a:r>
            <a:r>
              <a:rPr lang="en-IN" dirty="0" smtClean="0"/>
              <a:t> instances and call the execute method of all commands.</a:t>
            </a:r>
          </a:p>
          <a:p>
            <a:r>
              <a:rPr lang="en-IN" dirty="0" smtClean="0"/>
              <a:t>Cons</a:t>
            </a:r>
          </a:p>
          <a:p>
            <a:pPr lvl="1"/>
            <a:r>
              <a:rPr lang="en-IN" dirty="0" smtClean="0"/>
              <a:t>increase in the number of classes for each individual command</a:t>
            </a:r>
          </a:p>
          <a:p>
            <a:endParaRPr lang="en-IN" dirty="0"/>
          </a:p>
        </p:txBody>
      </p:sp>
    </p:spTree>
  </p:cSld>
  <p:clrMapOvr>
    <a:masterClrMapping/>
  </p:clrMapOvr>
  <p:transition spd="med">
    <p:dissolve/>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Interpreter</a:t>
            </a:r>
          </a:p>
        </p:txBody>
      </p:sp>
      <p:sp>
        <p:nvSpPr>
          <p:cNvPr id="314371" name="Rectangle 3"/>
          <p:cNvSpPr>
            <a:spLocks noGrp="1" noChangeArrowheads="1"/>
          </p:cNvSpPr>
          <p:nvPr>
            <p:ph idx="1"/>
          </p:nvPr>
        </p:nvSpPr>
        <p:spPr>
          <a:xfrm>
            <a:off x="387350" y="1981200"/>
            <a:ext cx="8375650" cy="4648200"/>
          </a:xfrm>
        </p:spPr>
        <p:txBody>
          <a:bodyPr>
            <a:normAutofit fontScale="92500" lnSpcReduction="10000"/>
          </a:bodyPr>
          <a:lstStyle/>
          <a:p>
            <a:pPr marL="274320" indent="-274320" eaLnBrk="1" fontAlgn="auto" hangingPunct="1">
              <a:spcAft>
                <a:spcPts val="0"/>
              </a:spcAft>
              <a:buClr>
                <a:schemeClr val="accent3"/>
              </a:buClr>
              <a:buFontTx/>
              <a:buNone/>
              <a:defRPr/>
            </a:pPr>
            <a:r>
              <a:rPr lang="en-US" sz="2000" i="1" dirty="0"/>
              <a:t>Definition</a:t>
            </a:r>
          </a:p>
          <a:p>
            <a:pPr marL="274320" indent="-274320" eaLnBrk="1" fontAlgn="auto" hangingPunct="1">
              <a:spcAft>
                <a:spcPts val="0"/>
              </a:spcAft>
              <a:buClr>
                <a:schemeClr val="accent3"/>
              </a:buClr>
              <a:buFont typeface="Wingdings 2"/>
              <a:buChar char=""/>
              <a:defRPr/>
            </a:pPr>
            <a:r>
              <a:rPr lang="en-US" sz="2000" dirty="0"/>
              <a:t>Given a language, defines a representation for its grammar along with an interpreter that uses the representation to interpret sentences in the language</a:t>
            </a:r>
            <a:endParaRPr lang="en-US" sz="1200" dirty="0"/>
          </a:p>
          <a:p>
            <a:pPr marL="274320" indent="-274320" eaLnBrk="1" fontAlgn="auto" hangingPunct="1">
              <a:spcAft>
                <a:spcPts val="0"/>
              </a:spcAft>
              <a:buClr>
                <a:schemeClr val="accent3"/>
              </a:buClr>
              <a:buFontTx/>
              <a:buNone/>
              <a:defRPr/>
            </a:pPr>
            <a:r>
              <a:rPr lang="en-US" sz="2000" i="1" dirty="0"/>
              <a:t>Problem &amp; Context</a:t>
            </a:r>
          </a:p>
          <a:p>
            <a:pPr marL="274320" indent="-274320" eaLnBrk="1" fontAlgn="auto" hangingPunct="1">
              <a:spcAft>
                <a:spcPts val="0"/>
              </a:spcAft>
              <a:buClr>
                <a:schemeClr val="accent3"/>
              </a:buClr>
              <a:buFont typeface="Wingdings 2"/>
              <a:buChar char=""/>
              <a:defRPr/>
            </a:pPr>
            <a:r>
              <a:rPr lang="en-US" sz="2000" dirty="0"/>
              <a:t>Sometimes an application may process repeated similar requests that are a combination of a set of grammar rules. These requests are distinct but similar in the sense that they are composed using the same set of rules.</a:t>
            </a:r>
            <a:r>
              <a:rPr lang="en-US" dirty="0"/>
              <a:t> </a:t>
            </a:r>
            <a:r>
              <a:rPr lang="en-US" sz="2000" dirty="0"/>
              <a:t>Instead of treating every distinct combination of rules as a separate case, it may be beneficial for the application to have the ability to interpret a generic combination of rules</a:t>
            </a:r>
            <a:endParaRPr lang="en-US" sz="1800" dirty="0"/>
          </a:p>
          <a:p>
            <a:pPr marL="274320" indent="-274320" eaLnBrk="1" fontAlgn="auto" hangingPunct="1">
              <a:spcAft>
                <a:spcPts val="0"/>
              </a:spcAft>
              <a:buClr>
                <a:schemeClr val="accent3"/>
              </a:buClr>
              <a:buFontTx/>
              <a:buNone/>
              <a:defRPr/>
            </a:pPr>
            <a:r>
              <a:rPr lang="en-US" sz="2000" i="1" dirty="0"/>
              <a:t>Solution</a:t>
            </a:r>
          </a:p>
          <a:p>
            <a:pPr marL="274320" indent="-274320" eaLnBrk="1" fontAlgn="auto" hangingPunct="1">
              <a:spcAft>
                <a:spcPts val="0"/>
              </a:spcAft>
              <a:buClr>
                <a:schemeClr val="accent3"/>
              </a:buClr>
              <a:buFont typeface="Wingdings 2"/>
              <a:buChar char=""/>
              <a:defRPr/>
            </a:pPr>
            <a:r>
              <a:rPr lang="en-US" sz="2000" dirty="0"/>
              <a:t>Design a class hierarchy to represent the set of grammar rules with every class in the hierarchy representing a separate grammar rule. An Interpreter module interprets the sentences constructed using the class hierarchy and carries out the necessary operations</a:t>
            </a:r>
          </a:p>
        </p:txBody>
      </p:sp>
      <p:sp>
        <p:nvSpPr>
          <p:cNvPr id="4" name="Slide Number Placeholder 3"/>
          <p:cNvSpPr>
            <a:spLocks noGrp="1"/>
          </p:cNvSpPr>
          <p:nvPr>
            <p:ph type="sldNum" sz="quarter" idx="12"/>
          </p:nvPr>
        </p:nvSpPr>
        <p:spPr/>
        <p:txBody>
          <a:bodyPr/>
          <a:lstStyle/>
          <a:p>
            <a:pPr>
              <a:defRPr/>
            </a:pPr>
            <a:fld id="{A1275104-AAC2-4D1A-99BC-F3A32C199410}" type="slidenum">
              <a:rPr lang="en-US"/>
              <a:pPr>
                <a:defRPr/>
              </a:pPr>
              <a:t>154</a:t>
            </a:fld>
            <a:endParaRPr lang="en-US"/>
          </a:p>
        </p:txBody>
      </p:sp>
    </p:spTree>
  </p:cSld>
  <p:clrMapOvr>
    <a:masterClrMapping/>
  </p:clrMapOvr>
  <p:transition spd="med">
    <p:dissolve/>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Iterator</a:t>
            </a:r>
          </a:p>
        </p:txBody>
      </p:sp>
      <p:sp>
        <p:nvSpPr>
          <p:cNvPr id="316419" name="Rectangle 3"/>
          <p:cNvSpPr>
            <a:spLocks noGrp="1" noChangeArrowheads="1"/>
          </p:cNvSpPr>
          <p:nvPr>
            <p:ph idx="1"/>
          </p:nvPr>
        </p:nvSpPr>
        <p:spPr>
          <a:xfrm>
            <a:off x="311150" y="1981200"/>
            <a:ext cx="8375650" cy="4648200"/>
          </a:xfrm>
        </p:spPr>
        <p:txBody>
          <a:bodyPr>
            <a:normAutofit fontScale="92500" lnSpcReduction="10000"/>
          </a:bodyPr>
          <a:lstStyle/>
          <a:p>
            <a:pPr marL="274320" indent="-274320" eaLnBrk="1" fontAlgn="auto" hangingPunct="1">
              <a:spcAft>
                <a:spcPts val="0"/>
              </a:spcAft>
              <a:buClr>
                <a:schemeClr val="accent3"/>
              </a:buClr>
              <a:buFontTx/>
              <a:buNone/>
              <a:defRPr/>
            </a:pPr>
            <a:r>
              <a:rPr lang="en-US" sz="2000" i="1" dirty="0"/>
              <a:t>Definition</a:t>
            </a:r>
          </a:p>
          <a:p>
            <a:pPr marL="274320" indent="-274320" eaLnBrk="1" fontAlgn="auto" hangingPunct="1">
              <a:spcAft>
                <a:spcPts val="0"/>
              </a:spcAft>
              <a:buClr>
                <a:schemeClr val="accent3"/>
              </a:buClr>
              <a:buFont typeface="Wingdings 2"/>
              <a:buChar char=""/>
              <a:defRPr/>
            </a:pPr>
            <a:r>
              <a:rPr lang="en-US" sz="2000" dirty="0"/>
              <a:t>Provides a way to access the elements of an aggregate object sequentially without exposing its underlying representation</a:t>
            </a:r>
            <a:endParaRPr lang="en-US" sz="1200" dirty="0"/>
          </a:p>
          <a:p>
            <a:pPr marL="274320" indent="-274320" eaLnBrk="1" fontAlgn="auto" hangingPunct="1">
              <a:spcAft>
                <a:spcPts val="0"/>
              </a:spcAft>
              <a:buClr>
                <a:schemeClr val="accent3"/>
              </a:buClr>
              <a:buFontTx/>
              <a:buNone/>
              <a:defRPr/>
            </a:pPr>
            <a:r>
              <a:rPr lang="en-US" sz="2000" i="1" dirty="0"/>
              <a:t>Problem &amp; Context</a:t>
            </a:r>
          </a:p>
          <a:p>
            <a:pPr marL="274320" indent="-274320" eaLnBrk="1" fontAlgn="auto" hangingPunct="1">
              <a:spcAft>
                <a:spcPts val="0"/>
              </a:spcAft>
              <a:buClr>
                <a:schemeClr val="accent3"/>
              </a:buClr>
              <a:buFont typeface="Wingdings 2"/>
              <a:buChar char=""/>
              <a:defRPr/>
            </a:pPr>
            <a:r>
              <a:rPr lang="en-US" sz="2000" dirty="0"/>
              <a:t>The purpose of an </a:t>
            </a:r>
            <a:r>
              <a:rPr lang="en-US" sz="2000" dirty="0" err="1"/>
              <a:t>iterator</a:t>
            </a:r>
            <a:r>
              <a:rPr lang="en-US" sz="2000" dirty="0"/>
              <a:t> is to process every element of a container while isolating the user from the internal structure of the container. The container allows the user to treat it as if it were a simple sequence or list while storing elements in any manner it wishes.</a:t>
            </a:r>
            <a:r>
              <a:rPr lang="en-US" dirty="0"/>
              <a:t> </a:t>
            </a:r>
            <a:r>
              <a:rPr lang="en-US" sz="2000" dirty="0" err="1"/>
              <a:t>Iterators</a:t>
            </a:r>
            <a:r>
              <a:rPr lang="en-US" sz="2000" dirty="0"/>
              <a:t> can provide a consistent way to iterate on data structures of all kinds, making the code more readable, reusable, and less sensitive to a change in the data structure</a:t>
            </a:r>
            <a:endParaRPr lang="en-US" sz="1800" dirty="0"/>
          </a:p>
          <a:p>
            <a:pPr marL="274320" indent="-274320" eaLnBrk="1" fontAlgn="auto" hangingPunct="1">
              <a:spcAft>
                <a:spcPts val="0"/>
              </a:spcAft>
              <a:buClr>
                <a:schemeClr val="accent3"/>
              </a:buClr>
              <a:buFontTx/>
              <a:buNone/>
              <a:defRPr/>
            </a:pPr>
            <a:r>
              <a:rPr lang="en-US" sz="2000" i="1" dirty="0"/>
              <a:t>Solution</a:t>
            </a:r>
          </a:p>
          <a:p>
            <a:pPr marL="274320" indent="-274320" eaLnBrk="1" fontAlgn="auto" hangingPunct="1">
              <a:spcAft>
                <a:spcPts val="0"/>
              </a:spcAft>
              <a:buClr>
                <a:schemeClr val="accent3"/>
              </a:buClr>
              <a:buFont typeface="Wingdings 2"/>
              <a:buChar char=""/>
              <a:defRPr/>
            </a:pPr>
            <a:r>
              <a:rPr lang="en-US" sz="2000" dirty="0"/>
              <a:t>In Java, the </a:t>
            </a:r>
            <a:r>
              <a:rPr lang="en-US" sz="2000" dirty="0" err="1"/>
              <a:t>java.util.Iterator</a:t>
            </a:r>
            <a:r>
              <a:rPr lang="en-US" sz="2000" dirty="0"/>
              <a:t> interface allows you to iterate container classes. Each </a:t>
            </a:r>
            <a:r>
              <a:rPr lang="en-US" sz="2000" dirty="0" err="1"/>
              <a:t>Iterator</a:t>
            </a:r>
            <a:r>
              <a:rPr lang="en-US" sz="2000" dirty="0"/>
              <a:t> provides a next() and </a:t>
            </a:r>
            <a:r>
              <a:rPr lang="en-US" sz="2000" dirty="0" err="1"/>
              <a:t>hasNext</a:t>
            </a:r>
            <a:r>
              <a:rPr lang="en-US" sz="2000" dirty="0"/>
              <a:t>() method, and may optionally support a remove() method. </a:t>
            </a:r>
            <a:r>
              <a:rPr lang="en-US" sz="2000" dirty="0" err="1"/>
              <a:t>Iterators</a:t>
            </a:r>
            <a:r>
              <a:rPr lang="en-US" sz="2000" dirty="0"/>
              <a:t> are created by the method </a:t>
            </a:r>
            <a:r>
              <a:rPr lang="en-US" sz="2000" dirty="0" err="1"/>
              <a:t>iterator</a:t>
            </a:r>
            <a:r>
              <a:rPr lang="en-US" sz="2000" dirty="0"/>
              <a:t>() provided by the corresponding container class</a:t>
            </a:r>
          </a:p>
        </p:txBody>
      </p:sp>
      <p:sp>
        <p:nvSpPr>
          <p:cNvPr id="4" name="Slide Number Placeholder 3"/>
          <p:cNvSpPr>
            <a:spLocks noGrp="1"/>
          </p:cNvSpPr>
          <p:nvPr>
            <p:ph type="sldNum" sz="quarter" idx="12"/>
          </p:nvPr>
        </p:nvSpPr>
        <p:spPr/>
        <p:txBody>
          <a:bodyPr/>
          <a:lstStyle/>
          <a:p>
            <a:pPr>
              <a:defRPr/>
            </a:pPr>
            <a:fld id="{46A9482F-5EB6-4E66-BD88-B1A3F22F3B0E}" type="slidenum">
              <a:rPr lang="en-US"/>
              <a:pPr>
                <a:defRPr/>
              </a:pPr>
              <a:t>155</a:t>
            </a:fld>
            <a:endParaRPr lang="en-US"/>
          </a:p>
        </p:txBody>
      </p:sp>
    </p:spTree>
  </p:cSld>
  <p:clrMapOvr>
    <a:masterClrMapping/>
  </p:clrMapOvr>
  <p:transition spd="med">
    <p:dissolve/>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of </a:t>
            </a:r>
            <a:r>
              <a:rPr lang="en-IN" dirty="0" err="1" smtClean="0"/>
              <a:t>Iterator</a:t>
            </a:r>
            <a:r>
              <a:rPr lang="en-IN" dirty="0" smtClean="0"/>
              <a:t> pattern </a:t>
            </a:r>
            <a:endParaRPr lang="en-IN" dirty="0"/>
          </a:p>
        </p:txBody>
      </p:sp>
      <p:sp>
        <p:nvSpPr>
          <p:cNvPr id="3" name="Content Placeholder 2"/>
          <p:cNvSpPr>
            <a:spLocks noGrp="1"/>
          </p:cNvSpPr>
          <p:nvPr>
            <p:ph idx="1"/>
          </p:nvPr>
        </p:nvSpPr>
        <p:spPr/>
        <p:txBody>
          <a:bodyPr/>
          <a:lstStyle/>
          <a:p>
            <a:r>
              <a:rPr lang="en-IN" dirty="0" smtClean="0"/>
              <a:t>It supports variations in the traversal of a collection.</a:t>
            </a:r>
          </a:p>
          <a:p>
            <a:r>
              <a:rPr lang="en-IN" dirty="0" smtClean="0"/>
              <a:t>It simplifies the interface to the collection.</a:t>
            </a:r>
          </a:p>
          <a:p>
            <a:r>
              <a:rPr lang="en-IN" dirty="0" smtClean="0"/>
              <a:t>When you want to access a collection of objects without exposing its internal representation.</a:t>
            </a:r>
          </a:p>
          <a:p>
            <a:endParaRPr lang="en-IN" dirty="0" smtClean="0"/>
          </a:p>
          <a:p>
            <a:pPr lvl="1"/>
            <a:endParaRPr lang="en-IN" dirty="0"/>
          </a:p>
        </p:txBody>
      </p:sp>
    </p:spTree>
  </p:cSld>
  <p:clrMapOvr>
    <a:masterClrMapping/>
  </p:clrMapOvr>
  <p:transition spd="med">
    <p:dissolve/>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457200" y="685800"/>
            <a:ext cx="8229599" cy="533400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Mediator</a:t>
            </a:r>
          </a:p>
        </p:txBody>
      </p:sp>
      <p:sp>
        <p:nvSpPr>
          <p:cNvPr id="317443" name="Rectangle 3"/>
          <p:cNvSpPr>
            <a:spLocks noGrp="1" noChangeArrowheads="1"/>
          </p:cNvSpPr>
          <p:nvPr>
            <p:ph idx="1"/>
          </p:nvPr>
        </p:nvSpPr>
        <p:spPr>
          <a:xfrm>
            <a:off x="311150" y="1981200"/>
            <a:ext cx="8375650" cy="4648200"/>
          </a:xfrm>
        </p:spPr>
        <p:txBody>
          <a:bodyPr>
            <a:normAutofit lnSpcReduction="10000"/>
          </a:bodyPr>
          <a:lstStyle/>
          <a:p>
            <a:pPr marL="274320" indent="-274320" eaLnBrk="1" fontAlgn="auto" hangingPunct="1">
              <a:spcAft>
                <a:spcPts val="0"/>
              </a:spcAft>
              <a:buClr>
                <a:schemeClr val="accent3"/>
              </a:buClr>
              <a:buFontTx/>
              <a:buNone/>
              <a:defRPr/>
            </a:pPr>
            <a:r>
              <a:rPr lang="en-US" sz="2000" i="1" dirty="0"/>
              <a:t>Definition</a:t>
            </a:r>
          </a:p>
          <a:p>
            <a:pPr marL="274320" indent="-274320" eaLnBrk="1" fontAlgn="auto" hangingPunct="1">
              <a:spcAft>
                <a:spcPts val="0"/>
              </a:spcAft>
              <a:buClr>
                <a:schemeClr val="accent3"/>
              </a:buClr>
              <a:buFont typeface="Wingdings 2"/>
              <a:buChar char=""/>
              <a:defRPr/>
            </a:pPr>
            <a:r>
              <a:rPr lang="en-US" sz="2000" dirty="0"/>
              <a:t>Defines an object that encapsulates how a set of objects interact. Mediator promotes loose coupling by keeping objects from referring to each other explicitly, and it lets you vary their interaction independently</a:t>
            </a:r>
            <a:endParaRPr lang="en-US" sz="1200" dirty="0"/>
          </a:p>
          <a:p>
            <a:pPr marL="274320" indent="-274320" eaLnBrk="1" fontAlgn="auto" hangingPunct="1">
              <a:spcAft>
                <a:spcPts val="0"/>
              </a:spcAft>
              <a:buClr>
                <a:schemeClr val="accent3"/>
              </a:buClr>
              <a:buFontTx/>
              <a:buNone/>
              <a:defRPr/>
            </a:pPr>
            <a:r>
              <a:rPr lang="en-US" sz="2000" i="1" dirty="0"/>
              <a:t>Problem &amp; Context</a:t>
            </a:r>
          </a:p>
          <a:p>
            <a:pPr marL="274320" indent="-274320" eaLnBrk="1" fontAlgn="auto" hangingPunct="1">
              <a:spcAft>
                <a:spcPts val="0"/>
              </a:spcAft>
              <a:buClr>
                <a:schemeClr val="accent3"/>
              </a:buClr>
              <a:buFont typeface="Wingdings 2"/>
              <a:buChar char=""/>
              <a:defRPr/>
            </a:pPr>
            <a:r>
              <a:rPr lang="en-US" sz="2000" dirty="0"/>
              <a:t>Objects interact with each other for the purpose of providing a service. This interaction can be direct (point-to-point). As the number of objects increases, the interaction can lead to a complex maze of references among objects. Having an object directly referring to other objects greatly reduces the scope for reuse</a:t>
            </a:r>
            <a:endParaRPr lang="en-US" sz="1800" dirty="0"/>
          </a:p>
          <a:p>
            <a:pPr marL="274320" indent="-274320" eaLnBrk="1" fontAlgn="auto" hangingPunct="1">
              <a:spcAft>
                <a:spcPts val="0"/>
              </a:spcAft>
              <a:buClr>
                <a:schemeClr val="accent3"/>
              </a:buClr>
              <a:buFontTx/>
              <a:buNone/>
              <a:defRPr/>
            </a:pPr>
            <a:r>
              <a:rPr lang="en-US" sz="2000" i="1" dirty="0"/>
              <a:t>Solution</a:t>
            </a:r>
          </a:p>
          <a:p>
            <a:pPr marL="274320" indent="-274320" eaLnBrk="1" fontAlgn="auto" hangingPunct="1">
              <a:spcAft>
                <a:spcPts val="0"/>
              </a:spcAft>
              <a:buClr>
                <a:schemeClr val="accent3"/>
              </a:buClr>
              <a:buFont typeface="Wingdings 2"/>
              <a:buChar char=""/>
              <a:defRPr/>
            </a:pPr>
            <a:r>
              <a:rPr lang="en-US" sz="2000" dirty="0"/>
              <a:t>The Mediator pattern suggests abstracting all object interaction details into a separate class, referred to as a </a:t>
            </a:r>
            <a:r>
              <a:rPr lang="en-US" sz="2000" i="1" dirty="0"/>
              <a:t>Mediator</a:t>
            </a:r>
            <a:r>
              <a:rPr lang="en-US" sz="2000" dirty="0"/>
              <a:t>. The interaction between any two different objects is routed through the Mediator class. All objects send their messages to the mediator</a:t>
            </a:r>
          </a:p>
        </p:txBody>
      </p:sp>
      <p:sp>
        <p:nvSpPr>
          <p:cNvPr id="4" name="Slide Number Placeholder 3"/>
          <p:cNvSpPr>
            <a:spLocks noGrp="1"/>
          </p:cNvSpPr>
          <p:nvPr>
            <p:ph type="sldNum" sz="quarter" idx="12"/>
          </p:nvPr>
        </p:nvSpPr>
        <p:spPr/>
        <p:txBody>
          <a:bodyPr/>
          <a:lstStyle/>
          <a:p>
            <a:pPr>
              <a:defRPr/>
            </a:pPr>
            <a:fld id="{F6B584FB-4903-4252-9289-06AD8DA5EEC9}" type="slidenum">
              <a:rPr lang="en-US"/>
              <a:pPr>
                <a:defRPr/>
              </a:pPr>
              <a:t>158</a:t>
            </a:fld>
            <a:endParaRPr lang="en-US"/>
          </a:p>
        </p:txBody>
      </p:sp>
    </p:spTree>
  </p:cSld>
  <p:clrMapOvr>
    <a:masterClrMapping/>
  </p:clrMapOvr>
  <p:transition spd="med">
    <p:dissolve/>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219200" y="1993900"/>
            <a:ext cx="7239000" cy="4495800"/>
            <a:chOff x="768" y="1152"/>
            <a:chExt cx="4560" cy="2832"/>
          </a:xfrm>
        </p:grpSpPr>
        <p:grpSp>
          <p:nvGrpSpPr>
            <p:cNvPr id="3" name="Group 5"/>
            <p:cNvGrpSpPr>
              <a:grpSpLocks/>
            </p:cNvGrpSpPr>
            <p:nvPr/>
          </p:nvGrpSpPr>
          <p:grpSpPr bwMode="auto">
            <a:xfrm rot="-5400000">
              <a:off x="2544" y="3264"/>
              <a:ext cx="1008" cy="432"/>
              <a:chOff x="962" y="2832"/>
              <a:chExt cx="1744" cy="528"/>
            </a:xfrm>
          </p:grpSpPr>
          <p:sp>
            <p:nvSpPr>
              <p:cNvPr id="365574" name="AutoShape 6"/>
              <p:cNvSpPr>
                <a:spLocks/>
              </p:cNvSpPr>
              <p:nvPr/>
            </p:nvSpPr>
            <p:spPr bwMode="auto">
              <a:xfrm>
                <a:off x="2610" y="2912"/>
                <a:ext cx="96" cy="150"/>
              </a:xfrm>
              <a:prstGeom prst="rightBracket">
                <a:avLst>
                  <a:gd name="adj" fmla="val 78125"/>
                </a:avLst>
              </a:prstGeom>
              <a:solidFill>
                <a:schemeClr val="hlink"/>
              </a:solidFill>
              <a:ln w="38100">
                <a:solidFill>
                  <a:schemeClr val="tx1"/>
                </a:solidFill>
                <a:round/>
                <a:headEnd type="none" w="sm" len="sm"/>
                <a:tailEnd type="none" w="lg" len="lg"/>
              </a:ln>
              <a:effectLst/>
            </p:spPr>
            <p:txBody>
              <a:bodyPr wrap="none" anchor="ctr"/>
              <a:lstStyle/>
              <a:p>
                <a:endParaRPr lang="en-IN"/>
              </a:p>
            </p:txBody>
          </p:sp>
          <p:sp>
            <p:nvSpPr>
              <p:cNvPr id="365575" name="AutoShape 7"/>
              <p:cNvSpPr>
                <a:spLocks noChangeArrowheads="1"/>
              </p:cNvSpPr>
              <p:nvPr/>
            </p:nvSpPr>
            <p:spPr bwMode="auto">
              <a:xfrm>
                <a:off x="962" y="2832"/>
                <a:ext cx="1648" cy="528"/>
              </a:xfrm>
              <a:prstGeom prst="roundRect">
                <a:avLst>
                  <a:gd name="adj" fmla="val 16667"/>
                </a:avLst>
              </a:prstGeom>
              <a:noFill/>
              <a:ln w="38100">
                <a:solidFill>
                  <a:schemeClr val="tx1"/>
                </a:solidFill>
                <a:round/>
                <a:headEnd type="none" w="sm" len="sm"/>
                <a:tailEnd type="none" w="lg" len="lg"/>
              </a:ln>
              <a:effectLst/>
            </p:spPr>
            <p:txBody>
              <a:bodyPr vert="eaVert" wrap="none" anchor="ctr"/>
              <a:lstStyle/>
              <a:p>
                <a:pPr algn="ctr"/>
                <a:endParaRPr lang="en-US" sz="1800" u="none">
                  <a:latin typeface="Arial" charset="0"/>
                </a:endParaRPr>
              </a:p>
            </p:txBody>
          </p:sp>
          <p:sp>
            <p:nvSpPr>
              <p:cNvPr id="365576" name="Rectangle 8"/>
              <p:cNvSpPr>
                <a:spLocks noChangeArrowheads="1"/>
              </p:cNvSpPr>
              <p:nvPr/>
            </p:nvSpPr>
            <p:spPr bwMode="auto">
              <a:xfrm>
                <a:off x="2275" y="2905"/>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IN"/>
              </a:p>
            </p:txBody>
          </p:sp>
          <p:sp>
            <p:nvSpPr>
              <p:cNvPr id="365577" name="Rectangle 9"/>
              <p:cNvSpPr>
                <a:spLocks noChangeArrowheads="1"/>
              </p:cNvSpPr>
              <p:nvPr/>
            </p:nvSpPr>
            <p:spPr bwMode="auto">
              <a:xfrm>
                <a:off x="2275" y="3064"/>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IN"/>
              </a:p>
            </p:txBody>
          </p:sp>
          <p:sp>
            <p:nvSpPr>
              <p:cNvPr id="365578" name="Rectangle 10"/>
              <p:cNvSpPr>
                <a:spLocks noChangeArrowheads="1"/>
              </p:cNvSpPr>
              <p:nvPr/>
            </p:nvSpPr>
            <p:spPr bwMode="auto">
              <a:xfrm>
                <a:off x="2275" y="3227"/>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IN"/>
              </a:p>
            </p:txBody>
          </p:sp>
          <p:sp>
            <p:nvSpPr>
              <p:cNvPr id="365579" name="Rectangle 11"/>
              <p:cNvSpPr>
                <a:spLocks noChangeArrowheads="1"/>
              </p:cNvSpPr>
              <p:nvPr/>
            </p:nvSpPr>
            <p:spPr bwMode="auto">
              <a:xfrm>
                <a:off x="2034" y="2903"/>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IN"/>
              </a:p>
            </p:txBody>
          </p:sp>
          <p:sp>
            <p:nvSpPr>
              <p:cNvPr id="365580" name="Rectangle 12"/>
              <p:cNvSpPr>
                <a:spLocks noChangeArrowheads="1"/>
              </p:cNvSpPr>
              <p:nvPr/>
            </p:nvSpPr>
            <p:spPr bwMode="auto">
              <a:xfrm>
                <a:off x="2034" y="3062"/>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IN"/>
              </a:p>
            </p:txBody>
          </p:sp>
          <p:sp>
            <p:nvSpPr>
              <p:cNvPr id="365581" name="Rectangle 13"/>
              <p:cNvSpPr>
                <a:spLocks noChangeArrowheads="1"/>
              </p:cNvSpPr>
              <p:nvPr/>
            </p:nvSpPr>
            <p:spPr bwMode="auto">
              <a:xfrm>
                <a:off x="2034" y="3225"/>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IN"/>
              </a:p>
            </p:txBody>
          </p:sp>
          <p:sp>
            <p:nvSpPr>
              <p:cNvPr id="365582" name="Rectangle 14"/>
              <p:cNvSpPr>
                <a:spLocks noChangeArrowheads="1"/>
              </p:cNvSpPr>
              <p:nvPr/>
            </p:nvSpPr>
            <p:spPr bwMode="auto">
              <a:xfrm>
                <a:off x="1794" y="2905"/>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IN"/>
              </a:p>
            </p:txBody>
          </p:sp>
          <p:sp>
            <p:nvSpPr>
              <p:cNvPr id="365583" name="Rectangle 15"/>
              <p:cNvSpPr>
                <a:spLocks noChangeArrowheads="1"/>
              </p:cNvSpPr>
              <p:nvPr/>
            </p:nvSpPr>
            <p:spPr bwMode="auto">
              <a:xfrm>
                <a:off x="1794" y="3064"/>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IN"/>
              </a:p>
            </p:txBody>
          </p:sp>
          <p:sp>
            <p:nvSpPr>
              <p:cNvPr id="365584" name="Rectangle 16"/>
              <p:cNvSpPr>
                <a:spLocks noChangeArrowheads="1"/>
              </p:cNvSpPr>
              <p:nvPr/>
            </p:nvSpPr>
            <p:spPr bwMode="auto">
              <a:xfrm>
                <a:off x="1794" y="3227"/>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IN"/>
              </a:p>
            </p:txBody>
          </p:sp>
          <p:sp>
            <p:nvSpPr>
              <p:cNvPr id="365585" name="Rectangle 17"/>
              <p:cNvSpPr>
                <a:spLocks noChangeArrowheads="1"/>
              </p:cNvSpPr>
              <p:nvPr/>
            </p:nvSpPr>
            <p:spPr bwMode="auto">
              <a:xfrm>
                <a:off x="1554" y="2903"/>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IN"/>
              </a:p>
            </p:txBody>
          </p:sp>
          <p:sp>
            <p:nvSpPr>
              <p:cNvPr id="365586" name="Rectangle 18"/>
              <p:cNvSpPr>
                <a:spLocks noChangeArrowheads="1"/>
              </p:cNvSpPr>
              <p:nvPr/>
            </p:nvSpPr>
            <p:spPr bwMode="auto">
              <a:xfrm>
                <a:off x="1554" y="3062"/>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IN"/>
              </a:p>
            </p:txBody>
          </p:sp>
          <p:sp>
            <p:nvSpPr>
              <p:cNvPr id="365587" name="Rectangle 19"/>
              <p:cNvSpPr>
                <a:spLocks noChangeArrowheads="1"/>
              </p:cNvSpPr>
              <p:nvPr/>
            </p:nvSpPr>
            <p:spPr bwMode="auto">
              <a:xfrm>
                <a:off x="1554" y="3225"/>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IN"/>
              </a:p>
            </p:txBody>
          </p:sp>
        </p:grpSp>
        <p:grpSp>
          <p:nvGrpSpPr>
            <p:cNvPr id="4" name="Group 20"/>
            <p:cNvGrpSpPr>
              <a:grpSpLocks/>
            </p:cNvGrpSpPr>
            <p:nvPr/>
          </p:nvGrpSpPr>
          <p:grpSpPr bwMode="auto">
            <a:xfrm>
              <a:off x="768" y="1296"/>
              <a:ext cx="1392" cy="1008"/>
              <a:chOff x="3600" y="816"/>
              <a:chExt cx="1920" cy="1392"/>
            </a:xfrm>
          </p:grpSpPr>
          <p:sp>
            <p:nvSpPr>
              <p:cNvPr id="365589" name="Rectangle 21"/>
              <p:cNvSpPr>
                <a:spLocks noChangeArrowheads="1"/>
              </p:cNvSpPr>
              <p:nvPr/>
            </p:nvSpPr>
            <p:spPr bwMode="auto">
              <a:xfrm>
                <a:off x="3600" y="816"/>
                <a:ext cx="1920" cy="1392"/>
              </a:xfrm>
              <a:prstGeom prst="rect">
                <a:avLst/>
              </a:prstGeom>
              <a:noFill/>
              <a:ln w="38100">
                <a:solidFill>
                  <a:schemeClr val="tx1"/>
                </a:solidFill>
                <a:miter lim="800000"/>
                <a:headEnd type="none" w="sm" len="sm"/>
                <a:tailEnd type="none" w="lg" len="lg"/>
              </a:ln>
              <a:effectLst/>
            </p:spPr>
            <p:txBody>
              <a:bodyPr wrap="none" anchor="ctr"/>
              <a:lstStyle/>
              <a:p>
                <a:endParaRPr lang="en-IN"/>
              </a:p>
            </p:txBody>
          </p:sp>
          <p:sp>
            <p:nvSpPr>
              <p:cNvPr id="365590" name="AutoShape 22"/>
              <p:cNvSpPr>
                <a:spLocks noChangeArrowheads="1"/>
              </p:cNvSpPr>
              <p:nvPr/>
            </p:nvSpPr>
            <p:spPr bwMode="auto">
              <a:xfrm>
                <a:off x="3792" y="960"/>
                <a:ext cx="1536" cy="1104"/>
              </a:xfrm>
              <a:prstGeom prst="roundRect">
                <a:avLst>
                  <a:gd name="adj" fmla="val 16667"/>
                </a:avLst>
              </a:prstGeom>
              <a:noFill/>
              <a:ln w="38100">
                <a:solidFill>
                  <a:schemeClr val="tx1"/>
                </a:solidFill>
                <a:round/>
                <a:headEnd type="none" w="sm" len="sm"/>
                <a:tailEnd type="none" w="lg" len="lg"/>
              </a:ln>
              <a:effectLst/>
            </p:spPr>
            <p:txBody>
              <a:bodyPr wrap="none" anchor="ctr"/>
              <a:lstStyle/>
              <a:p>
                <a:endParaRPr lang="en-IN"/>
              </a:p>
            </p:txBody>
          </p:sp>
          <p:sp>
            <p:nvSpPr>
              <p:cNvPr id="365591" name="Rectangle 23"/>
              <p:cNvSpPr>
                <a:spLocks noChangeArrowheads="1"/>
              </p:cNvSpPr>
              <p:nvPr/>
            </p:nvSpPr>
            <p:spPr bwMode="auto">
              <a:xfrm>
                <a:off x="4368" y="2112"/>
                <a:ext cx="384" cy="48"/>
              </a:xfrm>
              <a:prstGeom prst="rect">
                <a:avLst/>
              </a:prstGeom>
              <a:solidFill>
                <a:schemeClr val="hlink"/>
              </a:solidFill>
              <a:ln w="25400">
                <a:solidFill>
                  <a:schemeClr val="tx1"/>
                </a:solidFill>
                <a:miter lim="800000"/>
                <a:headEnd type="none" w="sm" len="sm"/>
                <a:tailEnd type="none" w="lg" len="lg"/>
              </a:ln>
              <a:effectLst/>
            </p:spPr>
            <p:txBody>
              <a:bodyPr wrap="none" anchor="ctr"/>
              <a:lstStyle/>
              <a:p>
                <a:endParaRPr lang="en-IN"/>
              </a:p>
            </p:txBody>
          </p:sp>
        </p:grpSp>
        <p:grpSp>
          <p:nvGrpSpPr>
            <p:cNvPr id="5" name="Group 24"/>
            <p:cNvGrpSpPr>
              <a:grpSpLocks/>
            </p:cNvGrpSpPr>
            <p:nvPr/>
          </p:nvGrpSpPr>
          <p:grpSpPr bwMode="auto">
            <a:xfrm>
              <a:off x="2352" y="1152"/>
              <a:ext cx="1392" cy="1008"/>
              <a:chOff x="3600" y="816"/>
              <a:chExt cx="1920" cy="1392"/>
            </a:xfrm>
          </p:grpSpPr>
          <p:sp>
            <p:nvSpPr>
              <p:cNvPr id="365593" name="Rectangle 25"/>
              <p:cNvSpPr>
                <a:spLocks noChangeArrowheads="1"/>
              </p:cNvSpPr>
              <p:nvPr/>
            </p:nvSpPr>
            <p:spPr bwMode="auto">
              <a:xfrm>
                <a:off x="3600" y="816"/>
                <a:ext cx="1920" cy="1392"/>
              </a:xfrm>
              <a:prstGeom prst="rect">
                <a:avLst/>
              </a:prstGeom>
              <a:noFill/>
              <a:ln w="38100">
                <a:solidFill>
                  <a:schemeClr val="tx1"/>
                </a:solidFill>
                <a:miter lim="800000"/>
                <a:headEnd type="none" w="sm" len="sm"/>
                <a:tailEnd type="none" w="lg" len="lg"/>
              </a:ln>
              <a:effectLst/>
            </p:spPr>
            <p:txBody>
              <a:bodyPr wrap="none" anchor="ctr"/>
              <a:lstStyle/>
              <a:p>
                <a:endParaRPr lang="en-IN"/>
              </a:p>
            </p:txBody>
          </p:sp>
          <p:sp>
            <p:nvSpPr>
              <p:cNvPr id="365594" name="AutoShape 26"/>
              <p:cNvSpPr>
                <a:spLocks noChangeArrowheads="1"/>
              </p:cNvSpPr>
              <p:nvPr/>
            </p:nvSpPr>
            <p:spPr bwMode="auto">
              <a:xfrm>
                <a:off x="3792" y="960"/>
                <a:ext cx="1536" cy="1104"/>
              </a:xfrm>
              <a:prstGeom prst="roundRect">
                <a:avLst>
                  <a:gd name="adj" fmla="val 16667"/>
                </a:avLst>
              </a:prstGeom>
              <a:noFill/>
              <a:ln w="38100">
                <a:solidFill>
                  <a:schemeClr val="tx1"/>
                </a:solidFill>
                <a:round/>
                <a:headEnd type="none" w="sm" len="sm"/>
                <a:tailEnd type="none" w="lg" len="lg"/>
              </a:ln>
              <a:effectLst/>
            </p:spPr>
            <p:txBody>
              <a:bodyPr wrap="none" anchor="ctr"/>
              <a:lstStyle/>
              <a:p>
                <a:endParaRPr lang="en-IN"/>
              </a:p>
            </p:txBody>
          </p:sp>
          <p:sp>
            <p:nvSpPr>
              <p:cNvPr id="365595" name="Rectangle 27"/>
              <p:cNvSpPr>
                <a:spLocks noChangeArrowheads="1"/>
              </p:cNvSpPr>
              <p:nvPr/>
            </p:nvSpPr>
            <p:spPr bwMode="auto">
              <a:xfrm>
                <a:off x="4368" y="2112"/>
                <a:ext cx="384" cy="48"/>
              </a:xfrm>
              <a:prstGeom prst="rect">
                <a:avLst/>
              </a:prstGeom>
              <a:solidFill>
                <a:schemeClr val="hlink"/>
              </a:solidFill>
              <a:ln w="25400">
                <a:solidFill>
                  <a:schemeClr val="tx1"/>
                </a:solidFill>
                <a:miter lim="800000"/>
                <a:headEnd type="none" w="sm" len="sm"/>
                <a:tailEnd type="none" w="lg" len="lg"/>
              </a:ln>
              <a:effectLst/>
            </p:spPr>
            <p:txBody>
              <a:bodyPr wrap="none" anchor="ctr"/>
              <a:lstStyle/>
              <a:p>
                <a:endParaRPr lang="en-IN"/>
              </a:p>
            </p:txBody>
          </p:sp>
        </p:grpSp>
        <p:grpSp>
          <p:nvGrpSpPr>
            <p:cNvPr id="6" name="Group 28"/>
            <p:cNvGrpSpPr>
              <a:grpSpLocks/>
            </p:cNvGrpSpPr>
            <p:nvPr/>
          </p:nvGrpSpPr>
          <p:grpSpPr bwMode="auto">
            <a:xfrm>
              <a:off x="3936" y="1296"/>
              <a:ext cx="1392" cy="1008"/>
              <a:chOff x="3600" y="816"/>
              <a:chExt cx="1920" cy="1392"/>
            </a:xfrm>
          </p:grpSpPr>
          <p:sp>
            <p:nvSpPr>
              <p:cNvPr id="365597" name="Rectangle 29"/>
              <p:cNvSpPr>
                <a:spLocks noChangeArrowheads="1"/>
              </p:cNvSpPr>
              <p:nvPr/>
            </p:nvSpPr>
            <p:spPr bwMode="auto">
              <a:xfrm>
                <a:off x="3600" y="816"/>
                <a:ext cx="1920" cy="1392"/>
              </a:xfrm>
              <a:prstGeom prst="rect">
                <a:avLst/>
              </a:prstGeom>
              <a:noFill/>
              <a:ln w="38100">
                <a:solidFill>
                  <a:schemeClr val="tx1"/>
                </a:solidFill>
                <a:miter lim="800000"/>
                <a:headEnd type="none" w="sm" len="sm"/>
                <a:tailEnd type="none" w="lg" len="lg"/>
              </a:ln>
              <a:effectLst/>
            </p:spPr>
            <p:txBody>
              <a:bodyPr wrap="none" anchor="ctr"/>
              <a:lstStyle/>
              <a:p>
                <a:endParaRPr lang="en-IN"/>
              </a:p>
            </p:txBody>
          </p:sp>
          <p:sp>
            <p:nvSpPr>
              <p:cNvPr id="365598" name="AutoShape 30"/>
              <p:cNvSpPr>
                <a:spLocks noChangeArrowheads="1"/>
              </p:cNvSpPr>
              <p:nvPr/>
            </p:nvSpPr>
            <p:spPr bwMode="auto">
              <a:xfrm>
                <a:off x="3792" y="960"/>
                <a:ext cx="1536" cy="1104"/>
              </a:xfrm>
              <a:prstGeom prst="roundRect">
                <a:avLst>
                  <a:gd name="adj" fmla="val 16667"/>
                </a:avLst>
              </a:prstGeom>
              <a:noFill/>
              <a:ln w="38100">
                <a:solidFill>
                  <a:schemeClr val="tx1"/>
                </a:solidFill>
                <a:round/>
                <a:headEnd type="none" w="sm" len="sm"/>
                <a:tailEnd type="none" w="lg" len="lg"/>
              </a:ln>
              <a:effectLst/>
            </p:spPr>
            <p:txBody>
              <a:bodyPr wrap="none" anchor="ctr"/>
              <a:lstStyle/>
              <a:p>
                <a:endParaRPr lang="en-IN"/>
              </a:p>
            </p:txBody>
          </p:sp>
          <p:sp>
            <p:nvSpPr>
              <p:cNvPr id="365599" name="Rectangle 31"/>
              <p:cNvSpPr>
                <a:spLocks noChangeArrowheads="1"/>
              </p:cNvSpPr>
              <p:nvPr/>
            </p:nvSpPr>
            <p:spPr bwMode="auto">
              <a:xfrm>
                <a:off x="4368" y="2112"/>
                <a:ext cx="384" cy="48"/>
              </a:xfrm>
              <a:prstGeom prst="rect">
                <a:avLst/>
              </a:prstGeom>
              <a:solidFill>
                <a:schemeClr val="hlink"/>
              </a:solidFill>
              <a:ln w="25400">
                <a:solidFill>
                  <a:schemeClr val="tx1"/>
                </a:solidFill>
                <a:miter lim="800000"/>
                <a:headEnd type="none" w="sm" len="sm"/>
                <a:tailEnd type="none" w="lg" len="lg"/>
              </a:ln>
              <a:effectLst/>
            </p:spPr>
            <p:txBody>
              <a:bodyPr wrap="none" anchor="ctr"/>
              <a:lstStyle/>
              <a:p>
                <a:endParaRPr lang="en-IN"/>
              </a:p>
            </p:txBody>
          </p:sp>
        </p:grpSp>
        <p:sp>
          <p:nvSpPr>
            <p:cNvPr id="365600" name="Text Box 32"/>
            <p:cNvSpPr txBox="1">
              <a:spLocks noChangeArrowheads="1"/>
            </p:cNvSpPr>
            <p:nvPr/>
          </p:nvSpPr>
          <p:spPr bwMode="auto">
            <a:xfrm>
              <a:off x="950" y="2375"/>
              <a:ext cx="1100" cy="231"/>
            </a:xfrm>
            <a:prstGeom prst="rect">
              <a:avLst/>
            </a:prstGeom>
            <a:noFill/>
            <a:ln w="12700">
              <a:noFill/>
              <a:miter lim="800000"/>
              <a:headEnd type="none" w="sm" len="sm"/>
              <a:tailEnd type="none" w="lg" len="lg"/>
            </a:ln>
            <a:effectLst/>
          </p:spPr>
          <p:txBody>
            <a:bodyPr wrap="none">
              <a:spAutoFit/>
            </a:bodyPr>
            <a:lstStyle/>
            <a:p>
              <a:r>
                <a:rPr lang="en-US" sz="1800" u="none">
                  <a:latin typeface="Arial" charset="0"/>
                </a:rPr>
                <a:t>Manufacturer A</a:t>
              </a:r>
            </a:p>
          </p:txBody>
        </p:sp>
        <p:sp>
          <p:nvSpPr>
            <p:cNvPr id="365601" name="Text Box 33"/>
            <p:cNvSpPr txBox="1">
              <a:spLocks noChangeArrowheads="1"/>
            </p:cNvSpPr>
            <p:nvPr/>
          </p:nvSpPr>
          <p:spPr bwMode="auto">
            <a:xfrm>
              <a:off x="2544" y="2256"/>
              <a:ext cx="1100" cy="231"/>
            </a:xfrm>
            <a:prstGeom prst="rect">
              <a:avLst/>
            </a:prstGeom>
            <a:noFill/>
            <a:ln w="12700">
              <a:noFill/>
              <a:miter lim="800000"/>
              <a:headEnd type="none" w="sm" len="sm"/>
              <a:tailEnd type="none" w="lg" len="lg"/>
            </a:ln>
            <a:effectLst/>
          </p:spPr>
          <p:txBody>
            <a:bodyPr wrap="none">
              <a:spAutoFit/>
            </a:bodyPr>
            <a:lstStyle/>
            <a:p>
              <a:r>
                <a:rPr lang="en-US" sz="1800" u="none">
                  <a:latin typeface="Arial" charset="0"/>
                </a:rPr>
                <a:t>Manufacturer B</a:t>
              </a:r>
            </a:p>
          </p:txBody>
        </p:sp>
        <p:sp>
          <p:nvSpPr>
            <p:cNvPr id="365602" name="Text Box 34"/>
            <p:cNvSpPr txBox="1">
              <a:spLocks noChangeArrowheads="1"/>
            </p:cNvSpPr>
            <p:nvPr/>
          </p:nvSpPr>
          <p:spPr bwMode="auto">
            <a:xfrm>
              <a:off x="4128" y="2352"/>
              <a:ext cx="1108" cy="231"/>
            </a:xfrm>
            <a:prstGeom prst="rect">
              <a:avLst/>
            </a:prstGeom>
            <a:noFill/>
            <a:ln w="12700">
              <a:noFill/>
              <a:miter lim="800000"/>
              <a:headEnd type="none" w="sm" len="sm"/>
              <a:tailEnd type="none" w="lg" len="lg"/>
            </a:ln>
            <a:effectLst/>
          </p:spPr>
          <p:txBody>
            <a:bodyPr wrap="none">
              <a:spAutoFit/>
            </a:bodyPr>
            <a:lstStyle/>
            <a:p>
              <a:r>
                <a:rPr lang="en-US" sz="1800" u="none">
                  <a:latin typeface="Arial" charset="0"/>
                </a:rPr>
                <a:t>Manufacturer C</a:t>
              </a:r>
            </a:p>
          </p:txBody>
        </p:sp>
        <p:sp>
          <p:nvSpPr>
            <p:cNvPr id="365603" name="Line 35"/>
            <p:cNvSpPr>
              <a:spLocks noChangeShapeType="1"/>
            </p:cNvSpPr>
            <p:nvPr/>
          </p:nvSpPr>
          <p:spPr bwMode="auto">
            <a:xfrm flipH="1" flipV="1">
              <a:off x="2256" y="2544"/>
              <a:ext cx="576" cy="384"/>
            </a:xfrm>
            <a:prstGeom prst="line">
              <a:avLst/>
            </a:prstGeom>
            <a:noFill/>
            <a:ln w="57150">
              <a:solidFill>
                <a:schemeClr val="hlink"/>
              </a:solidFill>
              <a:prstDash val="sysDot"/>
              <a:round/>
              <a:headEnd type="none" w="sm" len="sm"/>
              <a:tailEnd type="none" w="lg" len="lg"/>
            </a:ln>
            <a:effectLst/>
          </p:spPr>
          <p:txBody>
            <a:bodyPr wrap="none" anchor="ctr"/>
            <a:lstStyle/>
            <a:p>
              <a:endParaRPr lang="en-IN"/>
            </a:p>
          </p:txBody>
        </p:sp>
        <p:sp>
          <p:nvSpPr>
            <p:cNvPr id="365604" name="Line 36"/>
            <p:cNvSpPr>
              <a:spLocks noChangeShapeType="1"/>
            </p:cNvSpPr>
            <p:nvPr/>
          </p:nvSpPr>
          <p:spPr bwMode="auto">
            <a:xfrm flipV="1">
              <a:off x="2976" y="2544"/>
              <a:ext cx="0" cy="336"/>
            </a:xfrm>
            <a:prstGeom prst="line">
              <a:avLst/>
            </a:prstGeom>
            <a:noFill/>
            <a:ln w="57150">
              <a:solidFill>
                <a:schemeClr val="hlink"/>
              </a:solidFill>
              <a:prstDash val="sysDot"/>
              <a:round/>
              <a:headEnd type="none" w="sm" len="sm"/>
              <a:tailEnd type="none" w="lg" len="lg"/>
            </a:ln>
            <a:effectLst/>
          </p:spPr>
          <p:txBody>
            <a:bodyPr wrap="none" anchor="ctr"/>
            <a:lstStyle/>
            <a:p>
              <a:endParaRPr lang="en-IN"/>
            </a:p>
          </p:txBody>
        </p:sp>
        <p:sp>
          <p:nvSpPr>
            <p:cNvPr id="365605" name="Line 37"/>
            <p:cNvSpPr>
              <a:spLocks noChangeShapeType="1"/>
            </p:cNvSpPr>
            <p:nvPr/>
          </p:nvSpPr>
          <p:spPr bwMode="auto">
            <a:xfrm flipV="1">
              <a:off x="3120" y="2544"/>
              <a:ext cx="864" cy="384"/>
            </a:xfrm>
            <a:prstGeom prst="line">
              <a:avLst/>
            </a:prstGeom>
            <a:noFill/>
            <a:ln w="57150">
              <a:solidFill>
                <a:schemeClr val="hlink"/>
              </a:solidFill>
              <a:prstDash val="sysDot"/>
              <a:round/>
              <a:headEnd type="none" w="sm" len="sm"/>
              <a:tailEnd type="none" w="lg" len="lg"/>
            </a:ln>
            <a:effectLst/>
          </p:spPr>
          <p:txBody>
            <a:bodyPr wrap="none" anchor="ctr"/>
            <a:lstStyle/>
            <a:p>
              <a:endParaRPr lang="en-IN"/>
            </a:p>
          </p:txBody>
        </p:sp>
        <p:sp>
          <p:nvSpPr>
            <p:cNvPr id="365606" name="Line 38"/>
            <p:cNvSpPr>
              <a:spLocks noChangeShapeType="1"/>
            </p:cNvSpPr>
            <p:nvPr/>
          </p:nvSpPr>
          <p:spPr bwMode="auto">
            <a:xfrm flipH="1" flipV="1">
              <a:off x="2544" y="2544"/>
              <a:ext cx="336" cy="336"/>
            </a:xfrm>
            <a:prstGeom prst="line">
              <a:avLst/>
            </a:prstGeom>
            <a:noFill/>
            <a:ln w="57150">
              <a:solidFill>
                <a:schemeClr val="hlink"/>
              </a:solidFill>
              <a:prstDash val="sysDot"/>
              <a:round/>
              <a:headEnd type="none" w="sm" len="sm"/>
              <a:tailEnd type="none" w="lg" len="lg"/>
            </a:ln>
            <a:effectLst/>
          </p:spPr>
          <p:txBody>
            <a:bodyPr wrap="none" anchor="ctr"/>
            <a:lstStyle/>
            <a:p>
              <a:endParaRPr lang="en-IN"/>
            </a:p>
          </p:txBody>
        </p:sp>
        <p:sp>
          <p:nvSpPr>
            <p:cNvPr id="365607" name="Line 39"/>
            <p:cNvSpPr>
              <a:spLocks noChangeShapeType="1"/>
            </p:cNvSpPr>
            <p:nvPr/>
          </p:nvSpPr>
          <p:spPr bwMode="auto">
            <a:xfrm flipV="1">
              <a:off x="3072" y="2544"/>
              <a:ext cx="384" cy="336"/>
            </a:xfrm>
            <a:prstGeom prst="line">
              <a:avLst/>
            </a:prstGeom>
            <a:noFill/>
            <a:ln w="57150">
              <a:solidFill>
                <a:schemeClr val="hlink"/>
              </a:solidFill>
              <a:prstDash val="sysDot"/>
              <a:round/>
              <a:headEnd type="none" w="sm" len="sm"/>
              <a:tailEnd type="none" w="lg" len="lg"/>
            </a:ln>
            <a:effectLst/>
          </p:spPr>
          <p:txBody>
            <a:bodyPr wrap="none" anchor="ctr"/>
            <a:lstStyle/>
            <a:p>
              <a:endParaRPr lang="en-IN"/>
            </a:p>
          </p:txBody>
        </p:sp>
      </p:grpSp>
      <p:sp>
        <p:nvSpPr>
          <p:cNvPr id="365608" name="Text Box 40"/>
          <p:cNvSpPr txBox="1">
            <a:spLocks noChangeArrowheads="1"/>
          </p:cNvSpPr>
          <p:nvPr/>
        </p:nvSpPr>
        <p:spPr bwMode="auto">
          <a:xfrm>
            <a:off x="304800" y="4876800"/>
            <a:ext cx="4191000" cy="962025"/>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800" i="1" u="none">
                <a:solidFill>
                  <a:schemeClr val="tx2"/>
                </a:solidFill>
                <a:latin typeface="Times New Roman" pitchFamily="18" charset="0"/>
              </a:rPr>
              <a:t>OO Principle:</a:t>
            </a:r>
            <a:br>
              <a:rPr lang="en-US" sz="2800" i="1" u="none">
                <a:solidFill>
                  <a:schemeClr val="tx2"/>
                </a:solidFill>
                <a:latin typeface="Times New Roman" pitchFamily="18" charset="0"/>
              </a:rPr>
            </a:br>
            <a:r>
              <a:rPr lang="en-US" sz="2800" i="1" u="none">
                <a:solidFill>
                  <a:schemeClr val="tx2"/>
                </a:solidFill>
                <a:latin typeface="Times New Roman" pitchFamily="18" charset="0"/>
              </a:rPr>
              <a:t>Encapsulation</a:t>
            </a:r>
            <a:endParaRPr lang="en-US" sz="2400" i="1" u="none">
              <a:solidFill>
                <a:schemeClr val="tx2"/>
              </a:solidFill>
              <a:latin typeface="Times New Roman" pitchFamily="18" charset="0"/>
            </a:endParaRPr>
          </a:p>
        </p:txBody>
      </p:sp>
      <p:sp>
        <p:nvSpPr>
          <p:cNvPr id="365609" name="Rectangle 41"/>
          <p:cNvSpPr>
            <a:spLocks noGrp="1" noChangeArrowheads="1"/>
          </p:cNvSpPr>
          <p:nvPr>
            <p:ph type="title"/>
          </p:nvPr>
        </p:nvSpPr>
        <p:spPr/>
        <p:txBody>
          <a:bodyPr/>
          <a:lstStyle/>
          <a:p>
            <a:r>
              <a:rPr lang="en-US"/>
              <a:t>What is Polymorphism?</a:t>
            </a:r>
          </a:p>
        </p:txBody>
      </p:sp>
      <p:sp>
        <p:nvSpPr>
          <p:cNvPr id="365610" name="Rectangle 42"/>
          <p:cNvSpPr>
            <a:spLocks noGrp="1" noChangeArrowheads="1"/>
          </p:cNvSpPr>
          <p:nvPr>
            <p:ph type="body" idx="1"/>
          </p:nvPr>
        </p:nvSpPr>
        <p:spPr/>
        <p:txBody>
          <a:bodyPr/>
          <a:lstStyle/>
          <a:p>
            <a:r>
              <a:rPr lang="en-US"/>
              <a:t>The ability to hide many different implementations behind a single interface</a:t>
            </a:r>
          </a:p>
          <a:p>
            <a:endParaRPr lang="en-US"/>
          </a:p>
        </p:txBody>
      </p:sp>
    </p:spTree>
  </p:cSld>
  <p:clrMapOvr>
    <a:masterClrMapping/>
  </p:clrMapOvr>
  <p:transition spd="med">
    <p:dissolve/>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Memento</a:t>
            </a:r>
          </a:p>
        </p:txBody>
      </p:sp>
      <p:sp>
        <p:nvSpPr>
          <p:cNvPr id="318467" name="Rectangle 3"/>
          <p:cNvSpPr>
            <a:spLocks noGrp="1" noChangeArrowheads="1"/>
          </p:cNvSpPr>
          <p:nvPr>
            <p:ph idx="1"/>
          </p:nvPr>
        </p:nvSpPr>
        <p:spPr>
          <a:xfrm>
            <a:off x="381000" y="2057400"/>
            <a:ext cx="8375650" cy="4572000"/>
          </a:xfrm>
        </p:spPr>
        <p:txBody>
          <a:bodyPr>
            <a:normAutofit fontScale="92500" lnSpcReduction="10000"/>
          </a:bodyPr>
          <a:lstStyle/>
          <a:p>
            <a:pPr marL="274320" indent="-274320" eaLnBrk="1" fontAlgn="auto" hangingPunct="1">
              <a:spcAft>
                <a:spcPts val="0"/>
              </a:spcAft>
              <a:buClr>
                <a:schemeClr val="accent3"/>
              </a:buClr>
              <a:buFontTx/>
              <a:buNone/>
              <a:defRPr/>
            </a:pPr>
            <a:r>
              <a:rPr lang="en-US" sz="2000" i="1" dirty="0"/>
              <a:t>Definition</a:t>
            </a:r>
          </a:p>
          <a:p>
            <a:pPr marL="274320" indent="-274320" eaLnBrk="1" fontAlgn="auto" hangingPunct="1">
              <a:spcAft>
                <a:spcPts val="0"/>
              </a:spcAft>
              <a:buClr>
                <a:schemeClr val="accent3"/>
              </a:buClr>
              <a:buFont typeface="Wingdings 2"/>
              <a:buChar char=""/>
              <a:defRPr/>
            </a:pPr>
            <a:r>
              <a:rPr lang="en-US" sz="2000" dirty="0"/>
              <a:t>Without violating encapsulation, captures and externalizes an object's internal state so that the object can be restored to this state later</a:t>
            </a:r>
            <a:endParaRPr lang="en-US" sz="1200" dirty="0"/>
          </a:p>
          <a:p>
            <a:pPr marL="274320" indent="-274320" eaLnBrk="1" fontAlgn="auto" hangingPunct="1">
              <a:spcAft>
                <a:spcPts val="0"/>
              </a:spcAft>
              <a:buClr>
                <a:schemeClr val="accent3"/>
              </a:buClr>
              <a:buFontTx/>
              <a:buNone/>
              <a:defRPr/>
            </a:pPr>
            <a:r>
              <a:rPr lang="en-US" sz="2000" i="1" dirty="0"/>
              <a:t>Problem &amp; Context</a:t>
            </a:r>
          </a:p>
          <a:p>
            <a:pPr marL="274320" indent="-274320" eaLnBrk="1" fontAlgn="auto" hangingPunct="1">
              <a:spcAft>
                <a:spcPts val="0"/>
              </a:spcAft>
              <a:buClr>
                <a:schemeClr val="accent3"/>
              </a:buClr>
              <a:buFont typeface="Wingdings 2"/>
              <a:buChar char=""/>
              <a:defRPr/>
            </a:pPr>
            <a:r>
              <a:rPr lang="en-US" sz="2000" dirty="0"/>
              <a:t>The state of an object can be defined as the values of its attributes at any given point of time. The Memento pattern is useful for designing a mechanism to capture and store the state of an object so that, when needed, the object can revert to its previous state. This is more like an undo operation</a:t>
            </a:r>
            <a:endParaRPr lang="en-US" sz="1800" dirty="0"/>
          </a:p>
          <a:p>
            <a:pPr marL="274320" indent="-274320" eaLnBrk="1" fontAlgn="auto" hangingPunct="1">
              <a:spcAft>
                <a:spcPts val="0"/>
              </a:spcAft>
              <a:buClr>
                <a:schemeClr val="accent3"/>
              </a:buClr>
              <a:buFontTx/>
              <a:buNone/>
              <a:defRPr/>
            </a:pPr>
            <a:r>
              <a:rPr lang="en-US" sz="2000" i="1" dirty="0"/>
              <a:t>Solution</a:t>
            </a:r>
          </a:p>
          <a:p>
            <a:pPr marL="274320" indent="-274320" eaLnBrk="1" fontAlgn="auto" hangingPunct="1">
              <a:spcAft>
                <a:spcPts val="0"/>
              </a:spcAft>
              <a:buClr>
                <a:schemeClr val="accent3"/>
              </a:buClr>
              <a:buFont typeface="Wingdings 2"/>
              <a:buChar char=""/>
              <a:defRPr/>
            </a:pPr>
            <a:r>
              <a:rPr lang="en-US" sz="2000" dirty="0"/>
              <a:t>The object whose state needs to be captured is referred to as the </a:t>
            </a:r>
            <a:r>
              <a:rPr lang="en-US" sz="2000" i="1" dirty="0"/>
              <a:t>originator</a:t>
            </a:r>
            <a:r>
              <a:rPr lang="en-US" sz="2000" dirty="0"/>
              <a:t>. The originator stores its attributes in a separate object referred to as a </a:t>
            </a:r>
            <a:r>
              <a:rPr lang="en-US" sz="2000" i="1" dirty="0"/>
              <a:t>Memento</a:t>
            </a:r>
            <a:r>
              <a:rPr lang="en-US" sz="2000" dirty="0"/>
              <a:t>. A Memento object must hide the originator variable values from all objects except the originator. A Memento should be designed to provide restricted access to other objects while the originator is allowed to access its internal state</a:t>
            </a:r>
          </a:p>
        </p:txBody>
      </p:sp>
      <p:sp>
        <p:nvSpPr>
          <p:cNvPr id="4" name="Slide Number Placeholder 3"/>
          <p:cNvSpPr>
            <a:spLocks noGrp="1"/>
          </p:cNvSpPr>
          <p:nvPr>
            <p:ph type="sldNum" sz="quarter" idx="12"/>
          </p:nvPr>
        </p:nvSpPr>
        <p:spPr/>
        <p:txBody>
          <a:bodyPr/>
          <a:lstStyle/>
          <a:p>
            <a:pPr>
              <a:defRPr/>
            </a:pPr>
            <a:fld id="{2F5476A5-77A3-435B-93A8-969BFA51C8CD}" type="slidenum">
              <a:rPr lang="en-US"/>
              <a:pPr>
                <a:defRPr/>
              </a:pPr>
              <a:t>160</a:t>
            </a:fld>
            <a:endParaRPr lang="en-US"/>
          </a:p>
        </p:txBody>
      </p:sp>
    </p:spTree>
  </p:cSld>
  <p:clrMapOvr>
    <a:masterClrMapping/>
  </p:clrMapOvr>
  <p:transition spd="med">
    <p:dissolve/>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457200" y="990600"/>
            <a:ext cx="7772400" cy="4724400"/>
          </a:xfrm>
        </p:spPr>
        <p:txBody>
          <a:bodyPr/>
          <a:lstStyle/>
          <a:p>
            <a:pPr>
              <a:buFontTx/>
              <a:buNone/>
            </a:pPr>
            <a:r>
              <a:rPr lang="en-US" dirty="0"/>
              <a:t>Applicability</a:t>
            </a:r>
          </a:p>
          <a:p>
            <a:pPr>
              <a:buFontTx/>
              <a:buNone/>
            </a:pPr>
            <a:r>
              <a:rPr lang="en-US" sz="2800" b="1" dirty="0"/>
              <a:t>Use the Memento pattern when:</a:t>
            </a:r>
          </a:p>
          <a:p>
            <a:pPr>
              <a:buFontTx/>
              <a:buNone/>
            </a:pPr>
            <a:endParaRPr lang="en-US" sz="2800" dirty="0"/>
          </a:p>
          <a:p>
            <a:pPr>
              <a:buFontTx/>
              <a:buNone/>
            </a:pPr>
            <a:r>
              <a:rPr lang="en-US" sz="2800" dirty="0"/>
              <a:t>1&gt; 	</a:t>
            </a:r>
            <a:r>
              <a:rPr lang="en-US" sz="2400" dirty="0"/>
              <a:t>a snapshot of (some portion of ) an object’s state must be saved so that it can be restored to that state later</a:t>
            </a:r>
          </a:p>
          <a:p>
            <a:pPr>
              <a:buFontTx/>
              <a:buNone/>
            </a:pPr>
            <a:endParaRPr lang="en-US" sz="2400" dirty="0"/>
          </a:p>
          <a:p>
            <a:pPr>
              <a:buFontTx/>
              <a:buNone/>
            </a:pPr>
            <a:r>
              <a:rPr lang="en-US" sz="2400" dirty="0"/>
              <a:t>2&gt; 	a direct interface to obtaining the state would expose implementation details and break the object’s encapsulation.</a:t>
            </a:r>
            <a:endParaRPr lang="en-US" sz="2800" dirty="0"/>
          </a:p>
          <a:p>
            <a:pPr>
              <a:buFontTx/>
              <a:buNone/>
            </a:pPr>
            <a:endParaRPr lang="en-US" dirty="0"/>
          </a:p>
        </p:txBody>
      </p:sp>
    </p:spTree>
  </p:cSld>
  <p:clrMapOvr>
    <a:masterClrMapping/>
  </p:clrMapOvr>
  <p:transition spd="med">
    <p:dissolve/>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t>Observer</a:t>
            </a:r>
          </a:p>
        </p:txBody>
      </p:sp>
      <p:sp>
        <p:nvSpPr>
          <p:cNvPr id="319491" name="Rectangle 3"/>
          <p:cNvSpPr>
            <a:spLocks noGrp="1" noChangeArrowheads="1"/>
          </p:cNvSpPr>
          <p:nvPr>
            <p:ph idx="1"/>
          </p:nvPr>
        </p:nvSpPr>
        <p:spPr/>
        <p:txBody>
          <a:bodyPr>
            <a:normAutofit lnSpcReduction="10000"/>
          </a:bodyPr>
          <a:lstStyle/>
          <a:p>
            <a:pPr marL="274320" indent="-274320" eaLnBrk="1" fontAlgn="auto" hangingPunct="1">
              <a:spcAft>
                <a:spcPts val="0"/>
              </a:spcAft>
              <a:buClr>
                <a:schemeClr val="accent3"/>
              </a:buClr>
              <a:buFontTx/>
              <a:buNone/>
              <a:defRPr/>
            </a:pPr>
            <a:r>
              <a:rPr lang="en-US" sz="2000" i="1" dirty="0"/>
              <a:t>Definition</a:t>
            </a:r>
          </a:p>
          <a:p>
            <a:pPr marL="274320" indent="-274320" eaLnBrk="1" fontAlgn="auto" hangingPunct="1">
              <a:spcAft>
                <a:spcPts val="0"/>
              </a:spcAft>
              <a:buClr>
                <a:schemeClr val="accent3"/>
              </a:buClr>
              <a:buFont typeface="Wingdings 2"/>
              <a:buChar char=""/>
              <a:defRPr/>
            </a:pPr>
            <a:r>
              <a:rPr lang="en-US" sz="2000" dirty="0"/>
              <a:t>Defines a one-to-many dependency between objects so that when one object changes state, all its dependents are notified and updated automatically</a:t>
            </a:r>
            <a:endParaRPr lang="en-US" sz="1200" dirty="0"/>
          </a:p>
          <a:p>
            <a:pPr marL="274320" indent="-274320" eaLnBrk="1" fontAlgn="auto" hangingPunct="1">
              <a:spcAft>
                <a:spcPts val="0"/>
              </a:spcAft>
              <a:buClr>
                <a:schemeClr val="accent3"/>
              </a:buClr>
              <a:buFontTx/>
              <a:buNone/>
              <a:defRPr/>
            </a:pPr>
            <a:r>
              <a:rPr lang="en-US" sz="2000" i="1" dirty="0"/>
              <a:t>Problem &amp; Context</a:t>
            </a:r>
          </a:p>
          <a:p>
            <a:pPr marL="274320" indent="-274320" eaLnBrk="1" fontAlgn="auto" hangingPunct="1">
              <a:spcAft>
                <a:spcPts val="0"/>
              </a:spcAft>
              <a:buClr>
                <a:schemeClr val="accent3"/>
              </a:buClr>
              <a:buFont typeface="Wingdings 2"/>
              <a:buChar char=""/>
              <a:defRPr/>
            </a:pPr>
            <a:r>
              <a:rPr lang="en-US" sz="2000" dirty="0"/>
              <a:t>Useful for designing a consistent communication model between a set of dependent objects (</a:t>
            </a:r>
            <a:r>
              <a:rPr lang="en-US" sz="2000" i="1" dirty="0"/>
              <a:t>observers</a:t>
            </a:r>
            <a:r>
              <a:rPr lang="en-US" sz="2000" dirty="0"/>
              <a:t>) and an object that they are dependent on (</a:t>
            </a:r>
            <a:r>
              <a:rPr lang="en-US" sz="2000" i="1" dirty="0"/>
              <a:t>subject</a:t>
            </a:r>
            <a:r>
              <a:rPr lang="en-US" sz="2000" dirty="0"/>
              <a:t>). This allows the observers to have their state synchronized with the subject. Each of these observers needs to know when the subject undergoes a change in its state</a:t>
            </a:r>
            <a:endParaRPr lang="en-US" sz="1800" dirty="0"/>
          </a:p>
          <a:p>
            <a:pPr marL="274320" indent="-274320" eaLnBrk="1" fontAlgn="auto" hangingPunct="1">
              <a:spcAft>
                <a:spcPts val="0"/>
              </a:spcAft>
              <a:buClr>
                <a:schemeClr val="accent3"/>
              </a:buClr>
              <a:buFontTx/>
              <a:buNone/>
              <a:defRPr/>
            </a:pPr>
            <a:r>
              <a:rPr lang="en-US" sz="2000" i="1" dirty="0"/>
              <a:t>Solution</a:t>
            </a:r>
          </a:p>
          <a:p>
            <a:pPr marL="274320" indent="-274320" eaLnBrk="1" fontAlgn="auto" hangingPunct="1">
              <a:spcAft>
                <a:spcPts val="0"/>
              </a:spcAft>
              <a:buClr>
                <a:schemeClr val="accent3"/>
              </a:buClr>
              <a:buFont typeface="Wingdings 2"/>
              <a:buChar char=""/>
              <a:defRPr/>
            </a:pPr>
            <a:r>
              <a:rPr lang="en-US" sz="2000" dirty="0"/>
              <a:t>The subject should provide an interface for registering and unregistering change notifications. Observers should provide an interface for receiving notifications from the subject</a:t>
            </a:r>
          </a:p>
        </p:txBody>
      </p:sp>
      <p:sp>
        <p:nvSpPr>
          <p:cNvPr id="4" name="Slide Number Placeholder 3"/>
          <p:cNvSpPr>
            <a:spLocks noGrp="1"/>
          </p:cNvSpPr>
          <p:nvPr>
            <p:ph type="sldNum" sz="quarter" idx="12"/>
          </p:nvPr>
        </p:nvSpPr>
        <p:spPr/>
        <p:txBody>
          <a:bodyPr/>
          <a:lstStyle/>
          <a:p>
            <a:pPr>
              <a:defRPr/>
            </a:pPr>
            <a:fld id="{C89A9B2E-28F4-4491-9D5C-0333F5910239}" type="slidenum">
              <a:rPr lang="en-US"/>
              <a:pPr>
                <a:defRPr/>
              </a:pPr>
              <a:t>163</a:t>
            </a:fld>
            <a:endParaRPr lang="en-US"/>
          </a:p>
        </p:txBody>
      </p:sp>
    </p:spTree>
  </p:cSld>
  <p:clrMapOvr>
    <a:masterClrMapping/>
  </p:clrMapOvr>
  <p:transition spd="med">
    <p:dissolve/>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of Observer Design pattern </a:t>
            </a:r>
            <a:endParaRPr lang="en-IN" dirty="0"/>
          </a:p>
        </p:txBody>
      </p:sp>
      <p:sp>
        <p:nvSpPr>
          <p:cNvPr id="3" name="Content Placeholder 2"/>
          <p:cNvSpPr>
            <a:spLocks noGrp="1"/>
          </p:cNvSpPr>
          <p:nvPr>
            <p:ph idx="1"/>
          </p:nvPr>
        </p:nvSpPr>
        <p:spPr/>
        <p:txBody>
          <a:bodyPr/>
          <a:lstStyle/>
          <a:p>
            <a:r>
              <a:rPr lang="en-IN" dirty="0" smtClean="0"/>
              <a:t>The observer pattern defines a one to many dependency between objects so that when one object changes state, all of its dependent or related objects get notified automatically.</a:t>
            </a:r>
          </a:p>
          <a:p>
            <a:r>
              <a:rPr lang="en-IN" dirty="0" smtClean="0"/>
              <a:t>Group Chat is a real life example of observer pattern. Whenever someone type some text in text button and hit send button. Every member get notified that someone texted in group.</a:t>
            </a:r>
            <a:endParaRPr lang="en-IN" dirty="0"/>
          </a:p>
        </p:txBody>
      </p:sp>
    </p:spTree>
  </p:cSld>
  <p:clrMapOvr>
    <a:masterClrMapping/>
  </p:clrMapOvr>
  <p:transition spd="med">
    <p:dissolve/>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3"/>
          <p:cNvSpPr>
            <a:spLocks noGrp="1" noChangeArrowheads="1"/>
          </p:cNvSpPr>
          <p:nvPr>
            <p:ph type="body" idx="1"/>
          </p:nvPr>
        </p:nvSpPr>
        <p:spPr>
          <a:xfrm>
            <a:off x="152400" y="1219200"/>
            <a:ext cx="8763000" cy="4114800"/>
          </a:xfrm>
        </p:spPr>
        <p:txBody>
          <a:bodyPr>
            <a:normAutofit fontScale="92500" lnSpcReduction="10000"/>
          </a:bodyPr>
          <a:lstStyle/>
          <a:p>
            <a:pPr>
              <a:lnSpc>
                <a:spcPct val="90000"/>
              </a:lnSpc>
              <a:buFontTx/>
              <a:buNone/>
            </a:pPr>
            <a:r>
              <a:rPr lang="en-US" sz="2800">
                <a:cs typeface="Times New Roman" pitchFamily="18" charset="0"/>
              </a:rPr>
              <a:t>Use the Observer pattern in any of the following situations:</a:t>
            </a:r>
          </a:p>
          <a:p>
            <a:pPr>
              <a:lnSpc>
                <a:spcPct val="90000"/>
              </a:lnSpc>
              <a:buFontTx/>
              <a:buNone/>
            </a:pPr>
            <a:r>
              <a:rPr lang="en-US" sz="2400">
                <a:cs typeface="Times New Roman" pitchFamily="18" charset="0"/>
              </a:rPr>
              <a:t> </a:t>
            </a:r>
          </a:p>
          <a:p>
            <a:pPr>
              <a:lnSpc>
                <a:spcPct val="90000"/>
              </a:lnSpc>
            </a:pPr>
            <a:r>
              <a:rPr lang="en-US" sz="2400"/>
              <a:t>When an abstraction has two aspects, one dependent on the other.  Encapsulating these aspects in separate objects lets you vary and reuse them independently.</a:t>
            </a:r>
          </a:p>
          <a:p>
            <a:pPr>
              <a:lnSpc>
                <a:spcPct val="90000"/>
              </a:lnSpc>
              <a:buFontTx/>
              <a:buNone/>
            </a:pPr>
            <a:r>
              <a:rPr lang="en-US" sz="2400">
                <a:cs typeface="Times New Roman" pitchFamily="18" charset="0"/>
              </a:rPr>
              <a:t> </a:t>
            </a:r>
          </a:p>
          <a:p>
            <a:pPr>
              <a:lnSpc>
                <a:spcPct val="90000"/>
              </a:lnSpc>
            </a:pPr>
            <a:r>
              <a:rPr lang="en-US" sz="2400"/>
              <a:t>When a change to one object requires changing others, and you don’t know how many objects need to be changed.</a:t>
            </a:r>
          </a:p>
          <a:p>
            <a:pPr>
              <a:lnSpc>
                <a:spcPct val="90000"/>
              </a:lnSpc>
              <a:buFontTx/>
              <a:buNone/>
            </a:pPr>
            <a:r>
              <a:rPr lang="en-US" sz="2400">
                <a:cs typeface="Times New Roman" pitchFamily="18" charset="0"/>
              </a:rPr>
              <a:t> </a:t>
            </a:r>
          </a:p>
          <a:p>
            <a:pPr>
              <a:lnSpc>
                <a:spcPct val="90000"/>
              </a:lnSpc>
            </a:pPr>
            <a:r>
              <a:rPr lang="en-US" sz="2400"/>
              <a:t>When an object should be able to notify other objects without making assumptions about who these objects are.  In other words, you don’t want these objects tightly coupled.</a:t>
            </a:r>
          </a:p>
          <a:p>
            <a:pPr>
              <a:lnSpc>
                <a:spcPct val="90000"/>
              </a:lnSpc>
            </a:pPr>
            <a:endParaRPr lang="en-US" sz="2400"/>
          </a:p>
        </p:txBody>
      </p:sp>
    </p:spTree>
  </p:cSld>
  <p:clrMapOvr>
    <a:masterClrMapping/>
  </p:clrMapOvr>
  <p:transition spd="med">
    <p:dissolve/>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Pros and cons of Observer pattern</a:t>
            </a:r>
            <a:endParaRPr lang="en-IN" dirty="0"/>
          </a:p>
        </p:txBody>
      </p:sp>
      <p:sp>
        <p:nvSpPr>
          <p:cNvPr id="3" name="Content Placeholder 2"/>
          <p:cNvSpPr>
            <a:spLocks noGrp="1"/>
          </p:cNvSpPr>
          <p:nvPr>
            <p:ph idx="1"/>
          </p:nvPr>
        </p:nvSpPr>
        <p:spPr/>
        <p:txBody>
          <a:bodyPr>
            <a:normAutofit lnSpcReduction="10000"/>
          </a:bodyPr>
          <a:lstStyle/>
          <a:p>
            <a:r>
              <a:rPr lang="en-IN" dirty="0" smtClean="0"/>
              <a:t>Pros</a:t>
            </a:r>
          </a:p>
          <a:p>
            <a:pPr lvl="1"/>
            <a:r>
              <a:rPr lang="en-IN" dirty="0" smtClean="0"/>
              <a:t>Supports the principle to strive for loosely coupled designs between objects that interact.</a:t>
            </a:r>
          </a:p>
          <a:p>
            <a:pPr lvl="1"/>
            <a:r>
              <a:rPr lang="en-IN" dirty="0" smtClean="0"/>
              <a:t>Allows you to send data to many other objects in a very efficient manner.</a:t>
            </a:r>
          </a:p>
          <a:p>
            <a:pPr lvl="1"/>
            <a:r>
              <a:rPr lang="en-IN" dirty="0" smtClean="0"/>
              <a:t>No modification is need to be done to the subject to add new observers.</a:t>
            </a:r>
          </a:p>
          <a:p>
            <a:r>
              <a:rPr lang="en-IN" dirty="0" smtClean="0"/>
              <a:t>Cons</a:t>
            </a:r>
          </a:p>
          <a:p>
            <a:pPr lvl="1"/>
            <a:r>
              <a:rPr lang="en-IN" dirty="0" smtClean="0"/>
              <a:t>Favours inheritance over composition.</a:t>
            </a:r>
          </a:p>
          <a:p>
            <a:pPr lvl="1"/>
            <a:r>
              <a:rPr lang="en-IN" dirty="0" smtClean="0"/>
              <a:t>If not used carefully the observer pattern can add unnecessary complexity</a:t>
            </a:r>
          </a:p>
          <a:p>
            <a:endParaRPr lang="en-IN" dirty="0" smtClean="0"/>
          </a:p>
          <a:p>
            <a:endParaRPr lang="en-IN" dirty="0"/>
          </a:p>
        </p:txBody>
      </p:sp>
    </p:spTree>
  </p:cSld>
  <p:clrMapOvr>
    <a:masterClrMapping/>
  </p:clrMapOvr>
  <p:transition spd="med">
    <p:dissolve/>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State</a:t>
            </a:r>
          </a:p>
        </p:txBody>
      </p:sp>
      <p:sp>
        <p:nvSpPr>
          <p:cNvPr id="320515" name="Rectangle 3"/>
          <p:cNvSpPr>
            <a:spLocks noGrp="1" noChangeArrowheads="1"/>
          </p:cNvSpPr>
          <p:nvPr>
            <p:ph idx="1"/>
          </p:nvPr>
        </p:nvSpPr>
        <p:spPr>
          <a:xfrm>
            <a:off x="304800" y="1981200"/>
            <a:ext cx="8604250" cy="4876800"/>
          </a:xfrm>
        </p:spPr>
        <p:txBody>
          <a:bodyPr>
            <a:normAutofit lnSpcReduction="10000"/>
          </a:bodyPr>
          <a:lstStyle/>
          <a:p>
            <a:pPr marL="274320" indent="-274320" eaLnBrk="1" fontAlgn="auto" hangingPunct="1">
              <a:spcAft>
                <a:spcPts val="0"/>
              </a:spcAft>
              <a:buClr>
                <a:schemeClr val="accent3"/>
              </a:buClr>
              <a:buFontTx/>
              <a:buNone/>
              <a:defRPr/>
            </a:pPr>
            <a:r>
              <a:rPr lang="en-US" sz="2000" i="1" dirty="0"/>
              <a:t>Definition</a:t>
            </a:r>
          </a:p>
          <a:p>
            <a:pPr marL="274320" indent="-274320" eaLnBrk="1" fontAlgn="auto" hangingPunct="1">
              <a:spcAft>
                <a:spcPts val="0"/>
              </a:spcAft>
              <a:buClr>
                <a:schemeClr val="accent3"/>
              </a:buClr>
              <a:buFont typeface="Wingdings 2"/>
              <a:buChar char=""/>
              <a:defRPr/>
            </a:pPr>
            <a:r>
              <a:rPr lang="en-US" sz="2000" dirty="0" smtClean="0"/>
              <a:t>Allows an object to alter its behavior when its internal state changes. The object will appear to change its class</a:t>
            </a:r>
            <a:endParaRPr lang="en-US" sz="1200" dirty="0" smtClean="0"/>
          </a:p>
          <a:p>
            <a:pPr marL="274320" indent="-274320" eaLnBrk="1" fontAlgn="auto" hangingPunct="1">
              <a:spcAft>
                <a:spcPts val="0"/>
              </a:spcAft>
              <a:buClr>
                <a:schemeClr val="accent3"/>
              </a:buClr>
              <a:buFontTx/>
              <a:buNone/>
              <a:defRPr/>
            </a:pPr>
            <a:r>
              <a:rPr lang="en-US" sz="2000" i="1" dirty="0" smtClean="0"/>
              <a:t>Problem </a:t>
            </a:r>
            <a:r>
              <a:rPr lang="en-US" sz="2000" i="1" dirty="0"/>
              <a:t>&amp; Context</a:t>
            </a:r>
          </a:p>
          <a:p>
            <a:pPr marL="274320" indent="-274320" eaLnBrk="1" fontAlgn="auto" hangingPunct="1">
              <a:spcAft>
                <a:spcPts val="0"/>
              </a:spcAft>
              <a:buClr>
                <a:schemeClr val="accent3"/>
              </a:buClr>
              <a:buFont typeface="Wingdings 2"/>
              <a:buChar char=""/>
              <a:defRPr/>
            </a:pPr>
            <a:r>
              <a:rPr lang="en-US" sz="2000" dirty="0" smtClean="0"/>
              <a:t>Useful in designing an efficient structure for a class, a typical instance of which can exist in many different states and exhibit different behavior depending on its state. In the case of an object of such a class, some or all of its behavior is completely influenced by its current state. Such a class is referred to as a </a:t>
            </a:r>
            <a:r>
              <a:rPr lang="en-US" sz="2000" i="1" dirty="0" smtClean="0"/>
              <a:t>Context</a:t>
            </a:r>
            <a:r>
              <a:rPr lang="en-US" sz="2000" dirty="0" smtClean="0"/>
              <a:t> class. A Context object can alter its behavior when there is a change in its internal state and is also referred as a Stateful object</a:t>
            </a:r>
            <a:endParaRPr lang="en-US" sz="1800" dirty="0" smtClean="0"/>
          </a:p>
          <a:p>
            <a:pPr marL="274320" indent="-274320" eaLnBrk="1" fontAlgn="auto" hangingPunct="1">
              <a:spcAft>
                <a:spcPts val="0"/>
              </a:spcAft>
              <a:buClr>
                <a:schemeClr val="accent3"/>
              </a:buClr>
              <a:buFontTx/>
              <a:buNone/>
              <a:defRPr/>
            </a:pPr>
            <a:r>
              <a:rPr lang="en-US" sz="2000" i="1" dirty="0" smtClean="0"/>
              <a:t>Solution</a:t>
            </a:r>
            <a:endParaRPr lang="en-US" sz="2000" i="1" dirty="0"/>
          </a:p>
          <a:p>
            <a:pPr marL="274320" indent="-274320" eaLnBrk="1" fontAlgn="auto" hangingPunct="1">
              <a:spcAft>
                <a:spcPts val="0"/>
              </a:spcAft>
              <a:buClr>
                <a:schemeClr val="accent3"/>
              </a:buClr>
              <a:buFont typeface="Wingdings 2"/>
              <a:buChar char=""/>
              <a:defRPr/>
            </a:pPr>
            <a:r>
              <a:rPr lang="en-US" sz="2000" dirty="0"/>
              <a:t>The State pattern suggests moving the state-specific behavior out of the Context class into a set of separate classes referred to as </a:t>
            </a:r>
            <a:r>
              <a:rPr lang="en-US" sz="2000" i="1" dirty="0"/>
              <a:t>State classes</a:t>
            </a:r>
            <a:r>
              <a:rPr lang="en-US" sz="2000" dirty="0"/>
              <a:t>. Each of the many different states in which a Context object can exist can be mapped into a separate State class</a:t>
            </a:r>
          </a:p>
        </p:txBody>
      </p:sp>
      <p:sp>
        <p:nvSpPr>
          <p:cNvPr id="4" name="Slide Number Placeholder 3"/>
          <p:cNvSpPr>
            <a:spLocks noGrp="1"/>
          </p:cNvSpPr>
          <p:nvPr>
            <p:ph type="sldNum" sz="quarter" idx="12"/>
          </p:nvPr>
        </p:nvSpPr>
        <p:spPr/>
        <p:txBody>
          <a:bodyPr/>
          <a:lstStyle/>
          <a:p>
            <a:pPr>
              <a:defRPr/>
            </a:pPr>
            <a:fld id="{ABFCDCA9-3455-425D-85F5-F3FC76B115D5}" type="slidenum">
              <a:rPr lang="en-US"/>
              <a:pPr>
                <a:defRPr/>
              </a:pPr>
              <a:t>168</a:t>
            </a:fld>
            <a:endParaRPr lang="en-US"/>
          </a:p>
        </p:txBody>
      </p:sp>
    </p:spTree>
  </p:cSld>
  <p:clrMapOvr>
    <a:masterClrMapping/>
  </p:clrMapOvr>
  <p:transition spd="med">
    <p:dissolve/>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IN"/>
          </a:p>
        </p:txBody>
      </p:sp>
      <p:grpSp>
        <p:nvGrpSpPr>
          <p:cNvPr id="2" name="Group 5"/>
          <p:cNvGrpSpPr>
            <a:grpSpLocks/>
          </p:cNvGrpSpPr>
          <p:nvPr/>
        </p:nvGrpSpPr>
        <p:grpSpPr bwMode="auto">
          <a:xfrm>
            <a:off x="6096000" y="2543175"/>
            <a:ext cx="1398588" cy="809625"/>
            <a:chOff x="144" y="1440"/>
            <a:chExt cx="881" cy="510"/>
          </a:xfrm>
        </p:grpSpPr>
        <p:grpSp>
          <p:nvGrpSpPr>
            <p:cNvPr id="3" name="Group 6"/>
            <p:cNvGrpSpPr>
              <a:grpSpLocks/>
            </p:cNvGrpSpPr>
            <p:nvPr/>
          </p:nvGrpSpPr>
          <p:grpSpPr bwMode="auto">
            <a:xfrm>
              <a:off x="144" y="1440"/>
              <a:ext cx="881" cy="510"/>
              <a:chOff x="144" y="1440"/>
              <a:chExt cx="881" cy="510"/>
            </a:xfrm>
          </p:grpSpPr>
          <p:sp>
            <p:nvSpPr>
              <p:cNvPr id="367623" name="Rectangle 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IN"/>
              </a:p>
            </p:txBody>
          </p:sp>
          <p:sp>
            <p:nvSpPr>
              <p:cNvPr id="367624" name="Line 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IN"/>
              </a:p>
            </p:txBody>
          </p:sp>
          <p:sp>
            <p:nvSpPr>
              <p:cNvPr id="367625" name="Line 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IN"/>
              </a:p>
            </p:txBody>
          </p:sp>
        </p:grpSp>
        <p:sp>
          <p:nvSpPr>
            <p:cNvPr id="367626" name="Text Box 10"/>
            <p:cNvSpPr txBox="1">
              <a:spLocks noChangeArrowheads="1"/>
            </p:cNvSpPr>
            <p:nvPr/>
          </p:nvSpPr>
          <p:spPr bwMode="auto">
            <a:xfrm>
              <a:off x="424" y="1477"/>
              <a:ext cx="328" cy="173"/>
            </a:xfrm>
            <a:prstGeom prst="rect">
              <a:avLst/>
            </a:prstGeom>
            <a:noFill/>
            <a:ln w="28575">
              <a:noFill/>
              <a:miter lim="800000"/>
              <a:headEnd type="none" w="sm" len="sm"/>
              <a:tailEnd type="none" w="lg" len="lg"/>
            </a:ln>
            <a:effectLst/>
          </p:spPr>
          <p:txBody>
            <a:bodyPr wrap="none" lIns="0" tIns="0" rIns="0" bIns="0">
              <a:spAutoFit/>
            </a:bodyPr>
            <a:lstStyle/>
            <a:p>
              <a:pPr algn="ctr"/>
              <a:r>
                <a:rPr lang="en-US" sz="1800" u="none">
                  <a:latin typeface="Arial" charset="0"/>
                </a:rPr>
                <a:t>Tube</a:t>
              </a:r>
            </a:p>
          </p:txBody>
        </p:sp>
      </p:grpSp>
      <p:grpSp>
        <p:nvGrpSpPr>
          <p:cNvPr id="4" name="Group 11"/>
          <p:cNvGrpSpPr>
            <a:grpSpLocks/>
          </p:cNvGrpSpPr>
          <p:nvPr/>
        </p:nvGrpSpPr>
        <p:grpSpPr bwMode="auto">
          <a:xfrm>
            <a:off x="6096000" y="3533775"/>
            <a:ext cx="1398588" cy="809625"/>
            <a:chOff x="144" y="1440"/>
            <a:chExt cx="881" cy="510"/>
          </a:xfrm>
        </p:grpSpPr>
        <p:grpSp>
          <p:nvGrpSpPr>
            <p:cNvPr id="5" name="Group 12"/>
            <p:cNvGrpSpPr>
              <a:grpSpLocks/>
            </p:cNvGrpSpPr>
            <p:nvPr/>
          </p:nvGrpSpPr>
          <p:grpSpPr bwMode="auto">
            <a:xfrm>
              <a:off x="144" y="1440"/>
              <a:ext cx="881" cy="510"/>
              <a:chOff x="144" y="1440"/>
              <a:chExt cx="881" cy="510"/>
            </a:xfrm>
          </p:grpSpPr>
          <p:sp>
            <p:nvSpPr>
              <p:cNvPr id="367629" name="Rectangle 13"/>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IN"/>
              </a:p>
            </p:txBody>
          </p:sp>
          <p:sp>
            <p:nvSpPr>
              <p:cNvPr id="367630" name="Line 14"/>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IN"/>
              </a:p>
            </p:txBody>
          </p:sp>
          <p:sp>
            <p:nvSpPr>
              <p:cNvPr id="367631" name="Line 15"/>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IN"/>
              </a:p>
            </p:txBody>
          </p:sp>
        </p:grpSp>
        <p:sp>
          <p:nvSpPr>
            <p:cNvPr id="367632" name="Text Box 16"/>
            <p:cNvSpPr txBox="1">
              <a:spLocks noChangeArrowheads="1"/>
            </p:cNvSpPr>
            <p:nvPr/>
          </p:nvSpPr>
          <p:spPr bwMode="auto">
            <a:xfrm>
              <a:off x="324" y="1477"/>
              <a:ext cx="528" cy="173"/>
            </a:xfrm>
            <a:prstGeom prst="rect">
              <a:avLst/>
            </a:prstGeom>
            <a:noFill/>
            <a:ln w="28575">
              <a:noFill/>
              <a:miter lim="800000"/>
              <a:headEnd type="none" w="sm" len="sm"/>
              <a:tailEnd type="none" w="lg" len="lg"/>
            </a:ln>
            <a:effectLst/>
          </p:spPr>
          <p:txBody>
            <a:bodyPr wrap="none" lIns="0" tIns="0" rIns="0" bIns="0">
              <a:spAutoFit/>
            </a:bodyPr>
            <a:lstStyle/>
            <a:p>
              <a:pPr algn="ctr"/>
              <a:r>
                <a:rPr lang="en-US" sz="1800" u="none">
                  <a:latin typeface="Arial" charset="0"/>
                </a:rPr>
                <a:t>Pyramid</a:t>
              </a:r>
            </a:p>
          </p:txBody>
        </p:sp>
      </p:grpSp>
      <p:grpSp>
        <p:nvGrpSpPr>
          <p:cNvPr id="6" name="Group 17"/>
          <p:cNvGrpSpPr>
            <a:grpSpLocks/>
          </p:cNvGrpSpPr>
          <p:nvPr/>
        </p:nvGrpSpPr>
        <p:grpSpPr bwMode="auto">
          <a:xfrm>
            <a:off x="6096000" y="4600575"/>
            <a:ext cx="1398588" cy="809625"/>
            <a:chOff x="144" y="1440"/>
            <a:chExt cx="881" cy="510"/>
          </a:xfrm>
        </p:grpSpPr>
        <p:grpSp>
          <p:nvGrpSpPr>
            <p:cNvPr id="7" name="Group 18"/>
            <p:cNvGrpSpPr>
              <a:grpSpLocks/>
            </p:cNvGrpSpPr>
            <p:nvPr/>
          </p:nvGrpSpPr>
          <p:grpSpPr bwMode="auto">
            <a:xfrm>
              <a:off x="144" y="1440"/>
              <a:ext cx="881" cy="510"/>
              <a:chOff x="144" y="1440"/>
              <a:chExt cx="881" cy="510"/>
            </a:xfrm>
          </p:grpSpPr>
          <p:sp>
            <p:nvSpPr>
              <p:cNvPr id="367635" name="Rectangle 19"/>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IN"/>
              </a:p>
            </p:txBody>
          </p:sp>
          <p:sp>
            <p:nvSpPr>
              <p:cNvPr id="367636" name="Line 20"/>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IN"/>
              </a:p>
            </p:txBody>
          </p:sp>
          <p:sp>
            <p:nvSpPr>
              <p:cNvPr id="367637" name="Line 21"/>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IN"/>
              </a:p>
            </p:txBody>
          </p:sp>
        </p:grpSp>
        <p:sp>
          <p:nvSpPr>
            <p:cNvPr id="367638" name="Text Box 22"/>
            <p:cNvSpPr txBox="1">
              <a:spLocks noChangeArrowheads="1"/>
            </p:cNvSpPr>
            <p:nvPr/>
          </p:nvSpPr>
          <p:spPr bwMode="auto">
            <a:xfrm>
              <a:off x="416" y="1477"/>
              <a:ext cx="344" cy="173"/>
            </a:xfrm>
            <a:prstGeom prst="rect">
              <a:avLst/>
            </a:prstGeom>
            <a:noFill/>
            <a:ln w="28575">
              <a:noFill/>
              <a:miter lim="800000"/>
              <a:headEnd type="none" w="sm" len="sm"/>
              <a:tailEnd type="none" w="lg" len="lg"/>
            </a:ln>
            <a:effectLst/>
          </p:spPr>
          <p:txBody>
            <a:bodyPr wrap="none" lIns="0" tIns="0" rIns="0" bIns="0">
              <a:spAutoFit/>
            </a:bodyPr>
            <a:lstStyle/>
            <a:p>
              <a:pPr algn="ctr"/>
              <a:r>
                <a:rPr lang="en-US" sz="1800" u="none">
                  <a:latin typeface="Arial" charset="0"/>
                </a:rPr>
                <a:t>Cube</a:t>
              </a:r>
            </a:p>
          </p:txBody>
        </p:sp>
      </p:grpSp>
      <p:sp>
        <p:nvSpPr>
          <p:cNvPr id="367639" name="Line 23"/>
          <p:cNvSpPr>
            <a:spLocks noChangeShapeType="1"/>
          </p:cNvSpPr>
          <p:nvPr/>
        </p:nvSpPr>
        <p:spPr bwMode="auto">
          <a:xfrm rot="21499181" flipH="1">
            <a:off x="4038600" y="3000375"/>
            <a:ext cx="2057400" cy="428625"/>
          </a:xfrm>
          <a:prstGeom prst="line">
            <a:avLst/>
          </a:prstGeom>
          <a:noFill/>
          <a:ln w="28575">
            <a:solidFill>
              <a:schemeClr val="tx1"/>
            </a:solidFill>
            <a:prstDash val="dash"/>
            <a:round/>
            <a:headEnd type="none" w="sm" len="sm"/>
            <a:tailEnd type="none" w="lg" len="lg"/>
          </a:ln>
          <a:effectLst/>
        </p:spPr>
        <p:txBody>
          <a:bodyPr wrap="none" anchor="ctr"/>
          <a:lstStyle/>
          <a:p>
            <a:endParaRPr lang="en-IN"/>
          </a:p>
        </p:txBody>
      </p:sp>
      <p:sp>
        <p:nvSpPr>
          <p:cNvPr id="367640" name="Line 24"/>
          <p:cNvSpPr>
            <a:spLocks noChangeShapeType="1"/>
          </p:cNvSpPr>
          <p:nvPr/>
        </p:nvSpPr>
        <p:spPr bwMode="auto">
          <a:xfrm flipH="1" flipV="1">
            <a:off x="4038600" y="3962400"/>
            <a:ext cx="2057400" cy="28575"/>
          </a:xfrm>
          <a:prstGeom prst="line">
            <a:avLst/>
          </a:prstGeom>
          <a:noFill/>
          <a:ln w="28575">
            <a:solidFill>
              <a:schemeClr val="tx1"/>
            </a:solidFill>
            <a:prstDash val="dash"/>
            <a:round/>
            <a:headEnd type="none" w="sm" len="sm"/>
            <a:tailEnd type="none" w="lg" len="lg"/>
          </a:ln>
          <a:effectLst/>
        </p:spPr>
        <p:txBody>
          <a:bodyPr wrap="none" anchor="ctr"/>
          <a:lstStyle/>
          <a:p>
            <a:endParaRPr lang="en-IN"/>
          </a:p>
        </p:txBody>
      </p:sp>
      <p:sp>
        <p:nvSpPr>
          <p:cNvPr id="367641" name="Line 25"/>
          <p:cNvSpPr>
            <a:spLocks noChangeShapeType="1"/>
          </p:cNvSpPr>
          <p:nvPr/>
        </p:nvSpPr>
        <p:spPr bwMode="auto">
          <a:xfrm flipH="1" flipV="1">
            <a:off x="4038600" y="4495800"/>
            <a:ext cx="2057400" cy="533400"/>
          </a:xfrm>
          <a:prstGeom prst="line">
            <a:avLst/>
          </a:prstGeom>
          <a:noFill/>
          <a:ln w="28575">
            <a:solidFill>
              <a:schemeClr val="tx1"/>
            </a:solidFill>
            <a:prstDash val="dash"/>
            <a:round/>
            <a:headEnd type="none" w="sm" len="sm"/>
            <a:tailEnd type="none" w="lg" len="lg"/>
          </a:ln>
          <a:effectLst/>
        </p:spPr>
        <p:txBody>
          <a:bodyPr wrap="none" anchor="ctr"/>
          <a:lstStyle/>
          <a:p>
            <a:endParaRPr lang="en-IN"/>
          </a:p>
        </p:txBody>
      </p:sp>
      <p:grpSp>
        <p:nvGrpSpPr>
          <p:cNvPr id="8" name="Group 26"/>
          <p:cNvGrpSpPr>
            <a:grpSpLocks/>
          </p:cNvGrpSpPr>
          <p:nvPr/>
        </p:nvGrpSpPr>
        <p:grpSpPr bwMode="auto">
          <a:xfrm>
            <a:off x="3733800" y="3810000"/>
            <a:ext cx="304800" cy="304800"/>
            <a:chOff x="1920" y="3456"/>
            <a:chExt cx="192" cy="192"/>
          </a:xfrm>
        </p:grpSpPr>
        <p:sp>
          <p:nvSpPr>
            <p:cNvPr id="367643" name="Line 27"/>
            <p:cNvSpPr>
              <a:spLocks noChangeShapeType="1"/>
            </p:cNvSpPr>
            <p:nvPr/>
          </p:nvSpPr>
          <p:spPr bwMode="auto">
            <a:xfrm>
              <a:off x="2112" y="3456"/>
              <a:ext cx="0" cy="192"/>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367644" name="Line 28"/>
            <p:cNvSpPr>
              <a:spLocks noChangeShapeType="1"/>
            </p:cNvSpPr>
            <p:nvPr/>
          </p:nvSpPr>
          <p:spPr bwMode="auto">
            <a:xfrm flipH="1">
              <a:off x="1920" y="3456"/>
              <a:ext cx="192" cy="96"/>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367645" name="Line 29"/>
            <p:cNvSpPr>
              <a:spLocks noChangeShapeType="1"/>
            </p:cNvSpPr>
            <p:nvPr/>
          </p:nvSpPr>
          <p:spPr bwMode="auto">
            <a:xfrm>
              <a:off x="1920" y="3552"/>
              <a:ext cx="192" cy="96"/>
            </a:xfrm>
            <a:prstGeom prst="line">
              <a:avLst/>
            </a:prstGeom>
            <a:noFill/>
            <a:ln w="28575">
              <a:solidFill>
                <a:schemeClr val="tx1"/>
              </a:solidFill>
              <a:round/>
              <a:headEnd type="none" w="sm" len="sm"/>
              <a:tailEnd type="none" w="lg" len="lg"/>
            </a:ln>
            <a:effectLst/>
          </p:spPr>
          <p:txBody>
            <a:bodyPr wrap="none" anchor="ctr"/>
            <a:lstStyle/>
            <a:p>
              <a:endParaRPr lang="en-IN"/>
            </a:p>
          </p:txBody>
        </p:sp>
      </p:grpSp>
      <p:grpSp>
        <p:nvGrpSpPr>
          <p:cNvPr id="9" name="Group 30"/>
          <p:cNvGrpSpPr>
            <a:grpSpLocks/>
          </p:cNvGrpSpPr>
          <p:nvPr/>
        </p:nvGrpSpPr>
        <p:grpSpPr bwMode="auto">
          <a:xfrm rot="1000853">
            <a:off x="3733800" y="4267200"/>
            <a:ext cx="304800" cy="304800"/>
            <a:chOff x="1920" y="3456"/>
            <a:chExt cx="192" cy="192"/>
          </a:xfrm>
        </p:grpSpPr>
        <p:sp>
          <p:nvSpPr>
            <p:cNvPr id="367647" name="Line 31"/>
            <p:cNvSpPr>
              <a:spLocks noChangeShapeType="1"/>
            </p:cNvSpPr>
            <p:nvPr/>
          </p:nvSpPr>
          <p:spPr bwMode="auto">
            <a:xfrm>
              <a:off x="2112" y="3456"/>
              <a:ext cx="0" cy="192"/>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367648" name="Line 32"/>
            <p:cNvSpPr>
              <a:spLocks noChangeShapeType="1"/>
            </p:cNvSpPr>
            <p:nvPr/>
          </p:nvSpPr>
          <p:spPr bwMode="auto">
            <a:xfrm flipH="1">
              <a:off x="1920" y="3456"/>
              <a:ext cx="192" cy="96"/>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367649" name="Line 33"/>
            <p:cNvSpPr>
              <a:spLocks noChangeShapeType="1"/>
            </p:cNvSpPr>
            <p:nvPr/>
          </p:nvSpPr>
          <p:spPr bwMode="auto">
            <a:xfrm>
              <a:off x="1920" y="3552"/>
              <a:ext cx="192" cy="96"/>
            </a:xfrm>
            <a:prstGeom prst="line">
              <a:avLst/>
            </a:prstGeom>
            <a:noFill/>
            <a:ln w="28575">
              <a:solidFill>
                <a:schemeClr val="tx1"/>
              </a:solidFill>
              <a:round/>
              <a:headEnd type="none" w="sm" len="sm"/>
              <a:tailEnd type="none" w="lg" len="lg"/>
            </a:ln>
            <a:effectLst/>
          </p:spPr>
          <p:txBody>
            <a:bodyPr wrap="none" anchor="ctr"/>
            <a:lstStyle/>
            <a:p>
              <a:endParaRPr lang="en-IN"/>
            </a:p>
          </p:txBody>
        </p:sp>
      </p:grpSp>
      <p:grpSp>
        <p:nvGrpSpPr>
          <p:cNvPr id="10" name="Group 34"/>
          <p:cNvGrpSpPr>
            <a:grpSpLocks/>
          </p:cNvGrpSpPr>
          <p:nvPr/>
        </p:nvGrpSpPr>
        <p:grpSpPr bwMode="auto">
          <a:xfrm rot="-868217">
            <a:off x="3733800" y="3352800"/>
            <a:ext cx="304800" cy="304800"/>
            <a:chOff x="1920" y="3456"/>
            <a:chExt cx="192" cy="192"/>
          </a:xfrm>
        </p:grpSpPr>
        <p:sp>
          <p:nvSpPr>
            <p:cNvPr id="367651" name="Line 35"/>
            <p:cNvSpPr>
              <a:spLocks noChangeShapeType="1"/>
            </p:cNvSpPr>
            <p:nvPr/>
          </p:nvSpPr>
          <p:spPr bwMode="auto">
            <a:xfrm>
              <a:off x="2112" y="3456"/>
              <a:ext cx="0" cy="192"/>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367652" name="Line 36"/>
            <p:cNvSpPr>
              <a:spLocks noChangeShapeType="1"/>
            </p:cNvSpPr>
            <p:nvPr/>
          </p:nvSpPr>
          <p:spPr bwMode="auto">
            <a:xfrm flipH="1">
              <a:off x="1920" y="3456"/>
              <a:ext cx="192" cy="96"/>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367653" name="Line 37"/>
            <p:cNvSpPr>
              <a:spLocks noChangeShapeType="1"/>
            </p:cNvSpPr>
            <p:nvPr/>
          </p:nvSpPr>
          <p:spPr bwMode="auto">
            <a:xfrm>
              <a:off x="1920" y="3552"/>
              <a:ext cx="192" cy="96"/>
            </a:xfrm>
            <a:prstGeom prst="line">
              <a:avLst/>
            </a:prstGeom>
            <a:noFill/>
            <a:ln w="28575">
              <a:solidFill>
                <a:schemeClr val="tx1"/>
              </a:solidFill>
              <a:round/>
              <a:headEnd type="none" w="sm" len="sm"/>
              <a:tailEnd type="none" w="lg" len="lg"/>
            </a:ln>
            <a:effectLst/>
          </p:spPr>
          <p:txBody>
            <a:bodyPr wrap="none" anchor="ctr"/>
            <a:lstStyle/>
            <a:p>
              <a:endParaRPr lang="en-IN"/>
            </a:p>
          </p:txBody>
        </p:sp>
      </p:grpSp>
      <p:grpSp>
        <p:nvGrpSpPr>
          <p:cNvPr id="11" name="Group 38"/>
          <p:cNvGrpSpPr>
            <a:grpSpLocks/>
          </p:cNvGrpSpPr>
          <p:nvPr/>
        </p:nvGrpSpPr>
        <p:grpSpPr bwMode="auto">
          <a:xfrm>
            <a:off x="1143000" y="2971800"/>
            <a:ext cx="2590800" cy="2057400"/>
            <a:chOff x="960" y="1872"/>
            <a:chExt cx="1632" cy="1296"/>
          </a:xfrm>
        </p:grpSpPr>
        <p:sp>
          <p:nvSpPr>
            <p:cNvPr id="367655" name="Rectangle 39"/>
            <p:cNvSpPr>
              <a:spLocks noChangeArrowheads="1"/>
            </p:cNvSpPr>
            <p:nvPr/>
          </p:nvSpPr>
          <p:spPr bwMode="auto">
            <a:xfrm>
              <a:off x="960" y="1872"/>
              <a:ext cx="1632" cy="1296"/>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IN"/>
            </a:p>
          </p:txBody>
        </p:sp>
        <p:sp>
          <p:nvSpPr>
            <p:cNvPr id="367656" name="Line 40"/>
            <p:cNvSpPr>
              <a:spLocks noChangeShapeType="1"/>
            </p:cNvSpPr>
            <p:nvPr/>
          </p:nvSpPr>
          <p:spPr bwMode="auto">
            <a:xfrm>
              <a:off x="960" y="2400"/>
              <a:ext cx="1632"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IN"/>
            </a:p>
          </p:txBody>
        </p:sp>
        <p:sp>
          <p:nvSpPr>
            <p:cNvPr id="367657" name="Line 41"/>
            <p:cNvSpPr>
              <a:spLocks noChangeShapeType="1"/>
            </p:cNvSpPr>
            <p:nvPr/>
          </p:nvSpPr>
          <p:spPr bwMode="auto">
            <a:xfrm flipV="1">
              <a:off x="960" y="2304"/>
              <a:ext cx="1632"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IN"/>
            </a:p>
          </p:txBody>
        </p:sp>
        <p:sp>
          <p:nvSpPr>
            <p:cNvPr id="367658" name="Text Box 42"/>
            <p:cNvSpPr txBox="1">
              <a:spLocks noChangeArrowheads="1"/>
            </p:cNvSpPr>
            <p:nvPr/>
          </p:nvSpPr>
          <p:spPr bwMode="auto">
            <a:xfrm>
              <a:off x="1498" y="2033"/>
              <a:ext cx="556" cy="230"/>
            </a:xfrm>
            <a:prstGeom prst="rect">
              <a:avLst/>
            </a:prstGeom>
            <a:noFill/>
            <a:ln w="28575">
              <a:noFill/>
              <a:miter lim="800000"/>
              <a:headEnd type="none" w="sm" len="sm"/>
              <a:tailEnd type="none" w="lg" len="lg"/>
            </a:ln>
            <a:effectLst/>
          </p:spPr>
          <p:txBody>
            <a:bodyPr wrap="none" lIns="0" tIns="0" rIns="0" bIns="0">
              <a:spAutoFit/>
            </a:bodyPr>
            <a:lstStyle/>
            <a:p>
              <a:pPr algn="ctr"/>
              <a:r>
                <a:rPr lang="en-US" sz="2400" u="none">
                  <a:latin typeface="Arial" charset="0"/>
                </a:rPr>
                <a:t>Shape</a:t>
              </a:r>
            </a:p>
          </p:txBody>
        </p:sp>
        <p:sp>
          <p:nvSpPr>
            <p:cNvPr id="367659" name="Text Box 43"/>
            <p:cNvSpPr txBox="1">
              <a:spLocks noChangeArrowheads="1"/>
            </p:cNvSpPr>
            <p:nvPr/>
          </p:nvSpPr>
          <p:spPr bwMode="auto">
            <a:xfrm>
              <a:off x="960" y="2400"/>
              <a:ext cx="1632" cy="750"/>
            </a:xfrm>
            <a:prstGeom prst="rect">
              <a:avLst/>
            </a:prstGeom>
            <a:noFill/>
            <a:ln w="28575">
              <a:noFill/>
              <a:miter lim="800000"/>
              <a:headEnd type="none" w="sm" len="sm"/>
              <a:tailEnd type="none" w="lg" len="lg"/>
            </a:ln>
            <a:effectLst/>
          </p:spPr>
          <p:txBody>
            <a:bodyPr>
              <a:spAutoFit/>
            </a:bodyPr>
            <a:lstStyle/>
            <a:p>
              <a:r>
                <a:rPr lang="en-US" sz="1800" u="none">
                  <a:latin typeface="Arial" charset="0"/>
                </a:rPr>
                <a:t>Draw</a:t>
              </a:r>
            </a:p>
            <a:p>
              <a:r>
                <a:rPr lang="en-US" sz="1800" u="none">
                  <a:latin typeface="Arial" charset="0"/>
                </a:rPr>
                <a:t>Move</a:t>
              </a:r>
            </a:p>
            <a:p>
              <a:r>
                <a:rPr lang="en-US" sz="1800" u="none">
                  <a:latin typeface="Arial" charset="0"/>
                </a:rPr>
                <a:t>Scale</a:t>
              </a:r>
            </a:p>
            <a:p>
              <a:r>
                <a:rPr lang="en-US" sz="1800" u="none">
                  <a:latin typeface="Arial" charset="0"/>
                </a:rPr>
                <a:t>Rotate</a:t>
              </a:r>
            </a:p>
          </p:txBody>
        </p:sp>
        <p:sp>
          <p:nvSpPr>
            <p:cNvPr id="367660" name="Text Box 44"/>
            <p:cNvSpPr txBox="1">
              <a:spLocks noChangeArrowheads="1"/>
            </p:cNvSpPr>
            <p:nvPr/>
          </p:nvSpPr>
          <p:spPr bwMode="auto">
            <a:xfrm>
              <a:off x="1080" y="1872"/>
              <a:ext cx="1392" cy="231"/>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1800" u="none">
                  <a:latin typeface="Arial" charset="0"/>
                </a:rPr>
                <a:t>&lt;&lt;interface&gt;&gt;</a:t>
              </a:r>
            </a:p>
          </p:txBody>
        </p:sp>
      </p:grpSp>
      <p:sp>
        <p:nvSpPr>
          <p:cNvPr id="367661" name="Text Box 45"/>
          <p:cNvSpPr txBox="1">
            <a:spLocks noChangeArrowheads="1"/>
          </p:cNvSpPr>
          <p:nvPr/>
        </p:nvSpPr>
        <p:spPr bwMode="auto">
          <a:xfrm>
            <a:off x="2438400" y="5867400"/>
            <a:ext cx="3124200" cy="412750"/>
          </a:xfrm>
          <a:prstGeom prst="rect">
            <a:avLst/>
          </a:prstGeom>
          <a:noFill/>
          <a:ln w="9525">
            <a:noFill/>
            <a:miter lim="800000"/>
            <a:headEnd/>
            <a:tailEnd/>
          </a:ln>
          <a:effectLst/>
        </p:spPr>
        <p:txBody>
          <a:bodyPr lIns="107950" tIns="53975" rIns="107950" bIns="53975">
            <a:spAutoFit/>
          </a:bodyPr>
          <a:lstStyle/>
          <a:p>
            <a:pPr>
              <a:spcBef>
                <a:spcPct val="50000"/>
              </a:spcBef>
            </a:pPr>
            <a:r>
              <a:rPr lang="en-US" sz="2000" u="none">
                <a:solidFill>
                  <a:schemeClr val="accent2"/>
                </a:solidFill>
                <a:latin typeface="Arial" charset="0"/>
              </a:rPr>
              <a:t>Realization relationship</a:t>
            </a:r>
          </a:p>
        </p:txBody>
      </p:sp>
      <p:sp>
        <p:nvSpPr>
          <p:cNvPr id="367662" name="Line 46"/>
          <p:cNvSpPr>
            <a:spLocks noChangeShapeType="1"/>
          </p:cNvSpPr>
          <p:nvPr/>
        </p:nvSpPr>
        <p:spPr bwMode="auto">
          <a:xfrm flipV="1">
            <a:off x="4800600" y="4876800"/>
            <a:ext cx="457200" cy="990600"/>
          </a:xfrm>
          <a:prstGeom prst="line">
            <a:avLst/>
          </a:prstGeom>
          <a:noFill/>
          <a:ln w="28575">
            <a:solidFill>
              <a:schemeClr val="accent2"/>
            </a:solidFill>
            <a:round/>
            <a:headEnd/>
            <a:tailEnd type="triangle" w="med" len="med"/>
          </a:ln>
          <a:effectLst/>
        </p:spPr>
        <p:txBody>
          <a:bodyPr wrap="none" lIns="107950" tIns="53975" rIns="107950" bIns="53975" anchor="ctr"/>
          <a:lstStyle/>
          <a:p>
            <a:endParaRPr lang="en-IN"/>
          </a:p>
        </p:txBody>
      </p:sp>
      <p:sp>
        <p:nvSpPr>
          <p:cNvPr id="367663" name="Text Box 47"/>
          <p:cNvSpPr txBox="1">
            <a:spLocks noChangeArrowheads="1"/>
          </p:cNvSpPr>
          <p:nvPr/>
        </p:nvSpPr>
        <p:spPr bwMode="auto">
          <a:xfrm>
            <a:off x="5562600" y="6019800"/>
            <a:ext cx="3581400" cy="336550"/>
          </a:xfrm>
          <a:prstGeom prst="rect">
            <a:avLst/>
          </a:prstGeom>
          <a:noFill/>
          <a:ln w="9525">
            <a:noFill/>
            <a:miter lim="800000"/>
            <a:headEnd/>
            <a:tailEnd/>
          </a:ln>
          <a:effectLst/>
        </p:spPr>
        <p:txBody>
          <a:bodyPr lIns="107950" tIns="53975" rIns="107950" bIns="53975">
            <a:spAutoFit/>
          </a:bodyPr>
          <a:lstStyle/>
          <a:p>
            <a:pPr>
              <a:spcBef>
                <a:spcPct val="50000"/>
              </a:spcBef>
            </a:pPr>
            <a:r>
              <a:rPr lang="en-US" sz="1500" i="1" u="none">
                <a:solidFill>
                  <a:schemeClr val="tx2"/>
                </a:solidFill>
              </a:rPr>
              <a:t>(stay tuned for realization relationships)</a:t>
            </a:r>
          </a:p>
        </p:txBody>
      </p:sp>
      <p:sp>
        <p:nvSpPr>
          <p:cNvPr id="367664" name="Rectangle 48"/>
          <p:cNvSpPr>
            <a:spLocks noGrp="1" noChangeArrowheads="1"/>
          </p:cNvSpPr>
          <p:nvPr>
            <p:ph type="title"/>
          </p:nvPr>
        </p:nvSpPr>
        <p:spPr/>
        <p:txBody>
          <a:bodyPr/>
          <a:lstStyle/>
          <a:p>
            <a:r>
              <a:rPr lang="en-US"/>
              <a:t>What is an Interface?</a:t>
            </a:r>
          </a:p>
        </p:txBody>
      </p:sp>
      <p:sp>
        <p:nvSpPr>
          <p:cNvPr id="367665" name="Rectangle 49"/>
          <p:cNvSpPr>
            <a:spLocks noGrp="1" noChangeArrowheads="1"/>
          </p:cNvSpPr>
          <p:nvPr>
            <p:ph type="body" idx="1"/>
          </p:nvPr>
        </p:nvSpPr>
        <p:spPr/>
        <p:txBody>
          <a:bodyPr/>
          <a:lstStyle/>
          <a:p>
            <a:r>
              <a:rPr lang="en-US"/>
              <a:t>Interfaces formalize polymorphism</a:t>
            </a:r>
          </a:p>
          <a:p>
            <a:r>
              <a:rPr lang="en-US"/>
              <a:t>Interfaces support “plug-and-play” architectures</a:t>
            </a:r>
          </a:p>
        </p:txBody>
      </p:sp>
    </p:spTree>
  </p:cSld>
  <p:clrMapOvr>
    <a:masterClrMapping/>
  </p:clrMapOvr>
  <p:transition spd="med">
    <p:dissolve/>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Strategy</a:t>
            </a:r>
          </a:p>
        </p:txBody>
      </p:sp>
      <p:sp>
        <p:nvSpPr>
          <p:cNvPr id="321539" name="Rectangle 3"/>
          <p:cNvSpPr>
            <a:spLocks noGrp="1" noChangeArrowheads="1"/>
          </p:cNvSpPr>
          <p:nvPr>
            <p:ph idx="1"/>
          </p:nvPr>
        </p:nvSpPr>
        <p:spPr>
          <a:xfrm>
            <a:off x="311150" y="2057400"/>
            <a:ext cx="8832850" cy="4800600"/>
          </a:xfrm>
        </p:spPr>
        <p:txBody>
          <a:bodyPr>
            <a:normAutofit fontScale="92500" lnSpcReduction="10000"/>
          </a:bodyPr>
          <a:lstStyle/>
          <a:p>
            <a:pPr marL="274320" indent="-274320" eaLnBrk="1" fontAlgn="auto" hangingPunct="1">
              <a:spcAft>
                <a:spcPts val="0"/>
              </a:spcAft>
              <a:buClr>
                <a:schemeClr val="accent3"/>
              </a:buClr>
              <a:buFontTx/>
              <a:buNone/>
              <a:defRPr/>
            </a:pPr>
            <a:r>
              <a:rPr lang="en-US" sz="2000" i="1" dirty="0"/>
              <a:t>Definition</a:t>
            </a:r>
          </a:p>
          <a:p>
            <a:pPr marL="274320" indent="-274320" eaLnBrk="1" fontAlgn="auto" hangingPunct="1">
              <a:spcAft>
                <a:spcPts val="0"/>
              </a:spcAft>
              <a:buClr>
                <a:schemeClr val="accent3"/>
              </a:buClr>
              <a:buFont typeface="Wingdings 2"/>
              <a:buChar char=""/>
              <a:defRPr/>
            </a:pPr>
            <a:r>
              <a:rPr lang="en-US" sz="2000" dirty="0"/>
              <a:t>Defines a family of algorithms, encapsulates each one, and makes them interchangeable. Strategy lets the algorithm vary independently from clients that use it</a:t>
            </a:r>
            <a:endParaRPr lang="en-US" sz="1200" dirty="0"/>
          </a:p>
          <a:p>
            <a:pPr marL="274320" indent="-274320" eaLnBrk="1" fontAlgn="auto" hangingPunct="1">
              <a:spcAft>
                <a:spcPts val="0"/>
              </a:spcAft>
              <a:buClr>
                <a:schemeClr val="accent3"/>
              </a:buClr>
              <a:buFontTx/>
              <a:buNone/>
              <a:defRPr/>
            </a:pPr>
            <a:r>
              <a:rPr lang="en-US" sz="2000" i="1" dirty="0"/>
              <a:t>Problem &amp; Context</a:t>
            </a:r>
          </a:p>
          <a:p>
            <a:pPr marL="274320" indent="-274320" eaLnBrk="1" fontAlgn="auto" hangingPunct="1">
              <a:spcAft>
                <a:spcPts val="0"/>
              </a:spcAft>
              <a:buClr>
                <a:schemeClr val="accent3"/>
              </a:buClr>
              <a:buFont typeface="Wingdings 2"/>
              <a:buChar char=""/>
              <a:defRPr/>
            </a:pPr>
            <a:r>
              <a:rPr lang="en-US" sz="2000" dirty="0"/>
              <a:t>Useful when there is a set of related algorithms and a client object needs to be able to dynamically pick and choose an algorithm that suits its current need. The implementation of each of the algorithms is kept in a separate class referred to as a </a:t>
            </a:r>
            <a:r>
              <a:rPr lang="en-US" sz="2000" i="1" dirty="0"/>
              <a:t>strategy</a:t>
            </a:r>
            <a:r>
              <a:rPr lang="en-US" sz="2000" dirty="0"/>
              <a:t>. An object that uses a Strategy object is referred to as a </a:t>
            </a:r>
            <a:r>
              <a:rPr lang="en-US" sz="2000" i="1" dirty="0"/>
              <a:t>context object</a:t>
            </a:r>
            <a:r>
              <a:rPr lang="en-US" sz="2000" dirty="0"/>
              <a:t>. Changing the behavior of a Context object is a matter of changing its Strategy object to the one that implements the required algorithm</a:t>
            </a:r>
            <a:endParaRPr lang="en-US" sz="1800" dirty="0"/>
          </a:p>
          <a:p>
            <a:pPr marL="274320" indent="-274320" eaLnBrk="1" fontAlgn="auto" hangingPunct="1">
              <a:spcAft>
                <a:spcPts val="0"/>
              </a:spcAft>
              <a:buClr>
                <a:schemeClr val="accent3"/>
              </a:buClr>
              <a:buFontTx/>
              <a:buNone/>
              <a:defRPr/>
            </a:pPr>
            <a:r>
              <a:rPr lang="en-US" sz="2000" i="1" dirty="0"/>
              <a:t>Solution</a:t>
            </a:r>
          </a:p>
          <a:p>
            <a:pPr marL="274320" indent="-274320" eaLnBrk="1" fontAlgn="auto" hangingPunct="1">
              <a:spcAft>
                <a:spcPts val="0"/>
              </a:spcAft>
              <a:buClr>
                <a:schemeClr val="accent3"/>
              </a:buClr>
              <a:buFont typeface="Wingdings 2"/>
              <a:buChar char=""/>
              <a:defRPr/>
            </a:pPr>
            <a:r>
              <a:rPr lang="en-US" sz="2000" dirty="0"/>
              <a:t>All Strategy objects must be designed to offer the same interface. In Java, this can be accomplished by designing each Strategy object either as an implementer of a common interface or as a subclass of a common abstract class that declares the required common interface</a:t>
            </a:r>
          </a:p>
        </p:txBody>
      </p:sp>
      <p:sp>
        <p:nvSpPr>
          <p:cNvPr id="4" name="Slide Number Placeholder 3"/>
          <p:cNvSpPr>
            <a:spLocks noGrp="1"/>
          </p:cNvSpPr>
          <p:nvPr>
            <p:ph type="sldNum" sz="quarter" idx="12"/>
          </p:nvPr>
        </p:nvSpPr>
        <p:spPr/>
        <p:txBody>
          <a:bodyPr/>
          <a:lstStyle/>
          <a:p>
            <a:pPr>
              <a:defRPr/>
            </a:pPr>
            <a:fld id="{9CBC55BB-87A6-4EB4-AD9D-48F8359DCC95}" type="slidenum">
              <a:rPr lang="en-US"/>
              <a:pPr>
                <a:defRPr/>
              </a:pPr>
              <a:t>170</a:t>
            </a:fld>
            <a:endParaRPr lang="en-US"/>
          </a:p>
        </p:txBody>
      </p:sp>
    </p:spTree>
  </p:cSld>
  <p:clrMapOvr>
    <a:masterClrMapping/>
  </p:clrMapOvr>
  <p:transition spd="med">
    <p:dissolve/>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Real world example of this pattern</a:t>
            </a:r>
            <a:endParaRPr lang="en-IN" dirty="0"/>
          </a:p>
        </p:txBody>
      </p:sp>
      <p:sp>
        <p:nvSpPr>
          <p:cNvPr id="3" name="Content Placeholder 2"/>
          <p:cNvSpPr>
            <a:spLocks noGrp="1"/>
          </p:cNvSpPr>
          <p:nvPr>
            <p:ph idx="1"/>
          </p:nvPr>
        </p:nvSpPr>
        <p:spPr/>
        <p:txBody>
          <a:bodyPr>
            <a:noAutofit/>
          </a:bodyPr>
          <a:lstStyle/>
          <a:p>
            <a:r>
              <a:rPr lang="en-IN" sz="2300" dirty="0" smtClean="0"/>
              <a:t>The strategy pattern has found its place in JDK, and you know what I mean if you have sorted </a:t>
            </a:r>
            <a:r>
              <a:rPr lang="en-IN" sz="2300" dirty="0" err="1" smtClean="0"/>
              <a:t>ArrayList</a:t>
            </a:r>
            <a:r>
              <a:rPr lang="en-IN" sz="2300" dirty="0" smtClean="0"/>
              <a:t> in Java. Yes, combination of </a:t>
            </a:r>
            <a:r>
              <a:rPr lang="en-IN" sz="2300" dirty="0" smtClean="0">
                <a:hlinkClick r:id="rId2"/>
              </a:rPr>
              <a:t>Comparator</a:t>
            </a:r>
            <a:r>
              <a:rPr lang="en-IN" sz="2300" dirty="0" smtClean="0"/>
              <a:t>, </a:t>
            </a:r>
            <a:r>
              <a:rPr lang="en-IN" sz="2300" dirty="0" smtClean="0">
                <a:hlinkClick r:id="rId3"/>
              </a:rPr>
              <a:t>Comparable</a:t>
            </a:r>
            <a:r>
              <a:rPr lang="en-IN" sz="2300" dirty="0" smtClean="0"/>
              <a:t>, and </a:t>
            </a:r>
            <a:r>
              <a:rPr lang="en-IN" sz="2300" dirty="0" err="1" smtClean="0"/>
              <a:t>Collections.sort</a:t>
            </a:r>
            <a:r>
              <a:rPr lang="en-IN" sz="2300" dirty="0" smtClean="0"/>
              <a:t>() method are one of the best real world example of Strategy design pattern</a:t>
            </a:r>
            <a:br>
              <a:rPr lang="en-IN" sz="2300" dirty="0" smtClean="0"/>
            </a:br>
            <a:endParaRPr lang="en-IN" sz="2300" dirty="0" smtClean="0"/>
          </a:p>
          <a:p>
            <a:r>
              <a:rPr lang="en-IN" sz="2300" dirty="0" smtClean="0"/>
              <a:t>The strategy pattern defines a family of related algorithms e.g. sorting algorithms like </a:t>
            </a:r>
            <a:r>
              <a:rPr lang="en-IN" sz="2300" dirty="0" smtClean="0">
                <a:solidFill>
                  <a:srgbClr val="C00000"/>
                </a:solidFill>
                <a:hlinkClick r:id="rId4"/>
              </a:rPr>
              <a:t>bubble sort</a:t>
            </a:r>
            <a:r>
              <a:rPr lang="en-IN" sz="2300" dirty="0" smtClean="0">
                <a:solidFill>
                  <a:srgbClr val="C00000"/>
                </a:solidFill>
              </a:rPr>
              <a:t>, </a:t>
            </a:r>
            <a:r>
              <a:rPr lang="en-IN" sz="2300" dirty="0" err="1" smtClean="0">
                <a:solidFill>
                  <a:srgbClr val="C00000"/>
                </a:solidFill>
                <a:hlinkClick r:id="rId5"/>
              </a:rPr>
              <a:t>quicksort</a:t>
            </a:r>
            <a:r>
              <a:rPr lang="en-IN" sz="2300" dirty="0" smtClean="0">
                <a:solidFill>
                  <a:srgbClr val="C00000"/>
                </a:solidFill>
              </a:rPr>
              <a:t>, </a:t>
            </a:r>
            <a:r>
              <a:rPr lang="en-IN" sz="2300" dirty="0" smtClean="0">
                <a:solidFill>
                  <a:srgbClr val="C00000"/>
                </a:solidFill>
                <a:hlinkClick r:id="rId6"/>
              </a:rPr>
              <a:t>insertion sort</a:t>
            </a:r>
            <a:r>
              <a:rPr lang="en-IN" sz="2300" dirty="0" smtClean="0">
                <a:solidFill>
                  <a:srgbClr val="C00000"/>
                </a:solidFill>
              </a:rPr>
              <a:t> </a:t>
            </a:r>
            <a:r>
              <a:rPr lang="en-IN" sz="2300" dirty="0" smtClean="0"/>
              <a:t> and merge sort, or compression algorithm e.g. zip, </a:t>
            </a:r>
            <a:r>
              <a:rPr lang="en-IN" sz="2300" dirty="0" err="1" smtClean="0"/>
              <a:t>gzip</a:t>
            </a:r>
            <a:r>
              <a:rPr lang="en-IN" sz="2300" dirty="0" smtClean="0"/>
              <a:t>, tar, jar, encryption algorithm e.g. MD 5, AES etc and lets the algorithm vary independently from clients that use it.</a:t>
            </a:r>
            <a:br>
              <a:rPr lang="en-IN" sz="2300" dirty="0" smtClean="0"/>
            </a:br>
            <a:r>
              <a:rPr lang="en-IN" sz="2300" dirty="0" smtClean="0"/>
              <a:t/>
            </a:r>
            <a:br>
              <a:rPr lang="en-IN" sz="2300" dirty="0" smtClean="0"/>
            </a:br>
            <a:r>
              <a:rPr lang="en-IN" sz="2300" dirty="0" smtClean="0"/>
              <a:t/>
            </a:r>
            <a:br>
              <a:rPr lang="en-IN" sz="2300" dirty="0" smtClean="0"/>
            </a:br>
            <a:endParaRPr lang="en-IN" sz="2300" dirty="0"/>
          </a:p>
        </p:txBody>
      </p:sp>
    </p:spTree>
  </p:cSld>
  <p:clrMapOvr>
    <a:masterClrMapping/>
  </p:clrMapOvr>
  <p:transition spd="med">
    <p:dissolve/>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Pros and Cons Strategy Pattern</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 client can choose any algorithm at run time, you can easily add new Strategy without modifying classes which use strategies e.g. Context. This becomes possible because Strategy pattern is based upon </a:t>
            </a:r>
            <a:r>
              <a:rPr lang="en-IN" dirty="0" smtClean="0">
                <a:hlinkClick r:id="rId2"/>
              </a:rPr>
              <a:t>Open Closed design principle</a:t>
            </a:r>
            <a:r>
              <a:rPr lang="en-IN" dirty="0" smtClean="0"/>
              <a:t>, which says that new </a:t>
            </a:r>
            <a:r>
              <a:rPr lang="en-IN" dirty="0" err="1" smtClean="0"/>
              <a:t>behavior</a:t>
            </a:r>
            <a:r>
              <a:rPr lang="en-IN" dirty="0" smtClean="0"/>
              <a:t> is added by writing new code not by modifying tried and tested old code.</a:t>
            </a:r>
          </a:p>
          <a:p>
            <a:r>
              <a:rPr lang="en-IN" dirty="0" smtClean="0"/>
              <a:t>If you use Strategy pattern, you will be adding a new Strategy by writing a new class which just need to implement Strategy interface. Because of open closed principle violation, we cannot use </a:t>
            </a:r>
            <a:r>
              <a:rPr lang="en-IN" dirty="0" err="1" smtClean="0">
                <a:hlinkClick r:id="rId3"/>
              </a:rPr>
              <a:t>Enum</a:t>
            </a:r>
            <a:r>
              <a:rPr lang="en-IN" dirty="0" smtClean="0">
                <a:hlinkClick r:id="rId3"/>
              </a:rPr>
              <a:t> to implement Strategy pattern</a:t>
            </a:r>
            <a:r>
              <a:rPr lang="en-IN" dirty="0" smtClean="0"/>
              <a:t>.</a:t>
            </a:r>
            <a:br>
              <a:rPr lang="en-IN" dirty="0" smtClean="0"/>
            </a:br>
            <a:endParaRPr lang="en-IN" dirty="0"/>
          </a:p>
        </p:txBody>
      </p:sp>
    </p:spTree>
  </p:cSld>
  <p:clrMapOvr>
    <a:masterClrMapping/>
  </p:clrMapOvr>
  <p:transition spd="med">
    <p:dissolve/>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Template Method</a:t>
            </a:r>
          </a:p>
        </p:txBody>
      </p:sp>
      <p:sp>
        <p:nvSpPr>
          <p:cNvPr id="322563" name="Rectangle 3"/>
          <p:cNvSpPr>
            <a:spLocks noGrp="1" noChangeArrowheads="1"/>
          </p:cNvSpPr>
          <p:nvPr>
            <p:ph idx="1"/>
          </p:nvPr>
        </p:nvSpPr>
        <p:spPr>
          <a:xfrm>
            <a:off x="311150" y="2057400"/>
            <a:ext cx="8832850" cy="4800600"/>
          </a:xfrm>
        </p:spPr>
        <p:txBody>
          <a:bodyPr>
            <a:normAutofit lnSpcReduction="10000"/>
          </a:bodyPr>
          <a:lstStyle/>
          <a:p>
            <a:pPr marL="274320" indent="-274320" eaLnBrk="1" fontAlgn="auto" hangingPunct="1">
              <a:spcAft>
                <a:spcPts val="0"/>
              </a:spcAft>
              <a:buClr>
                <a:schemeClr val="accent3"/>
              </a:buClr>
              <a:buFontTx/>
              <a:buNone/>
              <a:defRPr/>
            </a:pPr>
            <a:r>
              <a:rPr lang="en-US" sz="2000" i="1" dirty="0"/>
              <a:t>Definition</a:t>
            </a:r>
          </a:p>
          <a:p>
            <a:pPr marL="274320" indent="-274320" eaLnBrk="1" fontAlgn="auto" hangingPunct="1">
              <a:spcAft>
                <a:spcPts val="0"/>
              </a:spcAft>
              <a:buClr>
                <a:schemeClr val="accent3"/>
              </a:buClr>
              <a:buFont typeface="Wingdings 2"/>
              <a:buChar char=""/>
              <a:defRPr/>
            </a:pPr>
            <a:r>
              <a:rPr lang="en-US" sz="2000" dirty="0"/>
              <a:t>Defines the skeleton of an algorithm in an operation, deferring some steps to subclasses. Template Method lets subclasses redefine certain steps of an algorithm without changing the algorithm's structure</a:t>
            </a:r>
            <a:endParaRPr lang="en-US" sz="1200" dirty="0"/>
          </a:p>
          <a:p>
            <a:pPr marL="274320" indent="-274320" eaLnBrk="1" fontAlgn="auto" hangingPunct="1">
              <a:spcAft>
                <a:spcPts val="0"/>
              </a:spcAft>
              <a:buClr>
                <a:schemeClr val="accent3"/>
              </a:buClr>
              <a:buFontTx/>
              <a:buNone/>
              <a:defRPr/>
            </a:pPr>
            <a:r>
              <a:rPr lang="en-US" sz="2000" i="1" dirty="0"/>
              <a:t>Problem &amp; Context</a:t>
            </a:r>
          </a:p>
          <a:p>
            <a:pPr marL="274320" indent="-274320" eaLnBrk="1" fontAlgn="auto" hangingPunct="1">
              <a:spcAft>
                <a:spcPts val="0"/>
              </a:spcAft>
              <a:buClr>
                <a:schemeClr val="accent3"/>
              </a:buClr>
              <a:buFont typeface="Wingdings 2"/>
              <a:buChar char=""/>
              <a:defRPr/>
            </a:pPr>
            <a:r>
              <a:rPr lang="en-US" sz="2000" dirty="0"/>
              <a:t>Used in situations when there is an algorithm, some steps of which could be implemented in many different ways. The outline of the algorithm is kept in a separate method referred to as a </a:t>
            </a:r>
            <a:r>
              <a:rPr lang="en-US" sz="2000" i="1" dirty="0"/>
              <a:t>template method</a:t>
            </a:r>
            <a:r>
              <a:rPr lang="en-US" sz="2000" dirty="0"/>
              <a:t> inside a class, referred to as a </a:t>
            </a:r>
            <a:r>
              <a:rPr lang="en-US" sz="2000" i="1" dirty="0"/>
              <a:t>template class</a:t>
            </a:r>
            <a:r>
              <a:rPr lang="en-US" sz="2000" dirty="0"/>
              <a:t>, leaving out the specific implementations of the variant portions of the algorithm to different subclasses of this class</a:t>
            </a:r>
            <a:endParaRPr lang="en-US" sz="1800" dirty="0"/>
          </a:p>
          <a:p>
            <a:pPr marL="274320" indent="-274320" eaLnBrk="1" fontAlgn="auto" hangingPunct="1">
              <a:spcAft>
                <a:spcPts val="0"/>
              </a:spcAft>
              <a:buClr>
                <a:schemeClr val="accent3"/>
              </a:buClr>
              <a:buFontTx/>
              <a:buNone/>
              <a:defRPr/>
            </a:pPr>
            <a:r>
              <a:rPr lang="en-US" sz="2000" i="1" dirty="0"/>
              <a:t>Solution</a:t>
            </a:r>
          </a:p>
          <a:p>
            <a:pPr marL="274320" indent="-274320" eaLnBrk="1" fontAlgn="auto" hangingPunct="1">
              <a:spcAft>
                <a:spcPts val="0"/>
              </a:spcAft>
              <a:buClr>
                <a:schemeClr val="accent3"/>
              </a:buClr>
              <a:buFont typeface="Wingdings 2"/>
              <a:buChar char=""/>
              <a:defRPr/>
            </a:pPr>
            <a:r>
              <a:rPr lang="en-US" sz="2000" dirty="0"/>
              <a:t>The Template method can be a concrete, </a:t>
            </a:r>
            <a:r>
              <a:rPr lang="en-US" sz="2000" dirty="0" smtClean="0"/>
              <a:t>non abstract </a:t>
            </a:r>
            <a:r>
              <a:rPr lang="en-US" sz="2000" dirty="0"/>
              <a:t>method with calls to other methods that represent different steps of the algorithm. Specific implementations can be provided for these abstract methods inside a set of concrete subclasses of the abstract Template class</a:t>
            </a:r>
            <a:endParaRPr lang="en-US" dirty="0"/>
          </a:p>
        </p:txBody>
      </p:sp>
      <p:sp>
        <p:nvSpPr>
          <p:cNvPr id="4" name="Slide Number Placeholder 3"/>
          <p:cNvSpPr>
            <a:spLocks noGrp="1"/>
          </p:cNvSpPr>
          <p:nvPr>
            <p:ph type="sldNum" sz="quarter" idx="12"/>
          </p:nvPr>
        </p:nvSpPr>
        <p:spPr/>
        <p:txBody>
          <a:bodyPr/>
          <a:lstStyle/>
          <a:p>
            <a:pPr>
              <a:defRPr/>
            </a:pPr>
            <a:fld id="{39AD91F0-7219-4FA5-A429-AC381B4B6CFB}" type="slidenum">
              <a:rPr lang="en-US"/>
              <a:pPr>
                <a:defRPr/>
              </a:pPr>
              <a:t>174</a:t>
            </a:fld>
            <a:endParaRPr lang="en-US"/>
          </a:p>
        </p:txBody>
      </p:sp>
    </p:spTree>
  </p:cSld>
  <p:clrMapOvr>
    <a:masterClrMapping/>
  </p:clrMapOvr>
  <p:transition spd="med">
    <p:dissolve/>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When to use this pattern </a:t>
            </a:r>
            <a:endParaRPr lang="en-IN" dirty="0"/>
          </a:p>
        </p:txBody>
      </p:sp>
      <p:sp>
        <p:nvSpPr>
          <p:cNvPr id="3" name="Content Placeholder 2"/>
          <p:cNvSpPr>
            <a:spLocks noGrp="1"/>
          </p:cNvSpPr>
          <p:nvPr>
            <p:ph idx="1"/>
          </p:nvPr>
        </p:nvSpPr>
        <p:spPr/>
        <p:txBody>
          <a:bodyPr/>
          <a:lstStyle/>
          <a:p>
            <a:r>
              <a:rPr lang="en-IN" dirty="0" smtClean="0"/>
              <a:t>When you have a preset format or steps for algorithm but implementation of steps may  vary. </a:t>
            </a:r>
          </a:p>
          <a:p>
            <a:r>
              <a:rPr lang="en-IN" dirty="0" smtClean="0"/>
              <a:t>When you want to avoid code duplication, implementing common code in base class and variation in subclass.</a:t>
            </a:r>
          </a:p>
          <a:p>
            <a:r>
              <a:rPr lang="en-IN" dirty="0" smtClean="0"/>
              <a:t/>
            </a:r>
            <a:br>
              <a:rPr lang="en-IN" dirty="0" smtClean="0"/>
            </a:br>
            <a:endParaRPr lang="en-IN" dirty="0"/>
          </a:p>
        </p:txBody>
      </p:sp>
    </p:spTree>
  </p:cSld>
  <p:clrMapOvr>
    <a:masterClrMapping/>
  </p:clrMapOvr>
  <p:transition spd="med">
    <p:dissolve/>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0" y="0"/>
            <a:ext cx="9144000" cy="6857999"/>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Pts</a:t>
            </a:r>
            <a:endParaRPr lang="en-IN" dirty="0"/>
          </a:p>
        </p:txBody>
      </p:sp>
      <p:sp>
        <p:nvSpPr>
          <p:cNvPr id="3" name="Content Placeholder 2"/>
          <p:cNvSpPr>
            <a:spLocks noGrp="1"/>
          </p:cNvSpPr>
          <p:nvPr>
            <p:ph idx="1"/>
          </p:nvPr>
        </p:nvSpPr>
        <p:spPr/>
        <p:txBody>
          <a:bodyPr>
            <a:normAutofit fontScale="92500"/>
          </a:bodyPr>
          <a:lstStyle/>
          <a:p>
            <a:r>
              <a:rPr lang="en-IN" dirty="0" smtClean="0"/>
              <a:t>Template method in super class follows “</a:t>
            </a:r>
            <a:r>
              <a:rPr lang="en-IN" dirty="0" smtClean="0">
                <a:hlinkClick r:id="rId2"/>
              </a:rPr>
              <a:t>the Hollywood principle</a:t>
            </a:r>
            <a:r>
              <a:rPr lang="en-IN" dirty="0" smtClean="0"/>
              <a:t>”: “</a:t>
            </a:r>
            <a:r>
              <a:rPr lang="en-IN" b="1" dirty="0" smtClean="0"/>
              <a:t>Don't call us, we'll call you</a:t>
            </a:r>
            <a:r>
              <a:rPr lang="en-IN" dirty="0" smtClean="0"/>
              <a:t>”. This refers to the fact that instead of calling the methods from base class in the subclasses, the methods from subclass are called in the template method from super class. </a:t>
            </a:r>
          </a:p>
          <a:p>
            <a:r>
              <a:rPr lang="en-IN" dirty="0" smtClean="0"/>
              <a:t>Template method in super class should not be overridden so make it final</a:t>
            </a:r>
          </a:p>
          <a:p>
            <a:r>
              <a:rPr lang="en-IN" dirty="0" smtClean="0"/>
              <a:t>Template methods are technique for code reuse because with this , you can figure out common </a:t>
            </a:r>
            <a:r>
              <a:rPr lang="en-IN" dirty="0" err="1" smtClean="0"/>
              <a:t>behavior</a:t>
            </a:r>
            <a:r>
              <a:rPr lang="en-IN" dirty="0" smtClean="0"/>
              <a:t> and defer specific </a:t>
            </a:r>
            <a:r>
              <a:rPr lang="en-IN" dirty="0" err="1" smtClean="0"/>
              <a:t>behavior</a:t>
            </a:r>
            <a:r>
              <a:rPr lang="en-IN" dirty="0" smtClean="0"/>
              <a:t> to subclasses.</a:t>
            </a:r>
            <a:br>
              <a:rPr lang="en-IN" dirty="0" smtClean="0"/>
            </a:br>
            <a:endParaRPr lang="en-IN" dirty="0"/>
          </a:p>
        </p:txBody>
      </p:sp>
    </p:spTree>
  </p:cSld>
  <p:clrMapOvr>
    <a:masterClrMapping/>
  </p:clrMapOvr>
  <p:transition spd="med">
    <p:dissolve/>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Pros and cons of Template pattern</a:t>
            </a:r>
            <a:endParaRPr lang="en-IN" dirty="0"/>
          </a:p>
        </p:txBody>
      </p:sp>
      <p:sp>
        <p:nvSpPr>
          <p:cNvPr id="3" name="Content Placeholder 2"/>
          <p:cNvSpPr>
            <a:spLocks noGrp="1"/>
          </p:cNvSpPr>
          <p:nvPr>
            <p:ph idx="1"/>
          </p:nvPr>
        </p:nvSpPr>
        <p:spPr/>
        <p:txBody>
          <a:bodyPr/>
          <a:lstStyle/>
          <a:p>
            <a:r>
              <a:rPr lang="en-IN" dirty="0" smtClean="0"/>
              <a:t>Pros </a:t>
            </a:r>
          </a:p>
          <a:p>
            <a:pPr lvl="1"/>
            <a:r>
              <a:rPr lang="en-IN" dirty="0" smtClean="0"/>
              <a:t>It reduces code duplication.</a:t>
            </a:r>
          </a:p>
          <a:p>
            <a:r>
              <a:rPr lang="en-IN" dirty="0" smtClean="0"/>
              <a:t>Cons </a:t>
            </a:r>
          </a:p>
          <a:p>
            <a:pPr lvl="1"/>
            <a:r>
              <a:rPr lang="en-IN" dirty="0" smtClean="0"/>
              <a:t>There is a ridiculous amount of boiler-plate code involved.</a:t>
            </a:r>
          </a:p>
          <a:p>
            <a:pPr lvl="1"/>
            <a:r>
              <a:rPr lang="en-IN" dirty="0" smtClean="0"/>
              <a:t>Restricts you to a single inheritance in Java.</a:t>
            </a:r>
            <a:endParaRPr lang="en-IN" dirty="0"/>
          </a:p>
        </p:txBody>
      </p:sp>
    </p:spTree>
  </p:cSld>
  <p:clrMapOvr>
    <a:masterClrMapping/>
  </p:clrMapOvr>
  <p:transition spd="med">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457200" y="5105400"/>
            <a:ext cx="1916113" cy="773113"/>
            <a:chOff x="1961" y="2928"/>
            <a:chExt cx="832" cy="336"/>
          </a:xfrm>
        </p:grpSpPr>
        <p:sp>
          <p:nvSpPr>
            <p:cNvPr id="373765" name="Line 5"/>
            <p:cNvSpPr>
              <a:spLocks noChangeShapeType="1"/>
            </p:cNvSpPr>
            <p:nvPr/>
          </p:nvSpPr>
          <p:spPr bwMode="auto">
            <a:xfrm>
              <a:off x="2793" y="2928"/>
              <a:ext cx="0" cy="336"/>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373766" name="Line 6"/>
            <p:cNvSpPr>
              <a:spLocks noChangeShapeType="1"/>
            </p:cNvSpPr>
            <p:nvPr/>
          </p:nvSpPr>
          <p:spPr bwMode="auto">
            <a:xfrm flipH="1">
              <a:off x="2075" y="2928"/>
              <a:ext cx="718" cy="0"/>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373767" name="Line 7"/>
            <p:cNvSpPr>
              <a:spLocks noChangeShapeType="1"/>
            </p:cNvSpPr>
            <p:nvPr/>
          </p:nvSpPr>
          <p:spPr bwMode="auto">
            <a:xfrm flipH="1">
              <a:off x="2075" y="3264"/>
              <a:ext cx="718" cy="0"/>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373768" name="Line 8"/>
            <p:cNvSpPr>
              <a:spLocks noChangeShapeType="1"/>
            </p:cNvSpPr>
            <p:nvPr/>
          </p:nvSpPr>
          <p:spPr bwMode="auto">
            <a:xfrm>
              <a:off x="2075" y="2928"/>
              <a:ext cx="0" cy="72"/>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373769" name="Line 9"/>
            <p:cNvSpPr>
              <a:spLocks noChangeShapeType="1"/>
            </p:cNvSpPr>
            <p:nvPr/>
          </p:nvSpPr>
          <p:spPr bwMode="auto">
            <a:xfrm flipV="1">
              <a:off x="2075" y="3192"/>
              <a:ext cx="0" cy="72"/>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373770" name="Rectangle 10"/>
            <p:cNvSpPr>
              <a:spLocks noChangeArrowheads="1"/>
            </p:cNvSpPr>
            <p:nvPr/>
          </p:nvSpPr>
          <p:spPr bwMode="auto">
            <a:xfrm>
              <a:off x="1961" y="3000"/>
              <a:ext cx="235" cy="72"/>
            </a:xfrm>
            <a:prstGeom prst="rect">
              <a:avLst/>
            </a:prstGeom>
            <a:noFill/>
            <a:ln w="28575">
              <a:solidFill>
                <a:schemeClr val="tx1"/>
              </a:solidFill>
              <a:miter lim="800000"/>
              <a:headEnd type="none" w="sm" len="sm"/>
              <a:tailEnd type="none" w="lg" len="lg"/>
            </a:ln>
            <a:effectLst/>
          </p:spPr>
          <p:txBody>
            <a:bodyPr wrap="none" anchor="ctr"/>
            <a:lstStyle/>
            <a:p>
              <a:endParaRPr lang="en-IN"/>
            </a:p>
          </p:txBody>
        </p:sp>
        <p:sp>
          <p:nvSpPr>
            <p:cNvPr id="373771" name="Rectangle 11"/>
            <p:cNvSpPr>
              <a:spLocks noChangeArrowheads="1"/>
            </p:cNvSpPr>
            <p:nvPr/>
          </p:nvSpPr>
          <p:spPr bwMode="auto">
            <a:xfrm>
              <a:off x="1961" y="3120"/>
              <a:ext cx="235" cy="72"/>
            </a:xfrm>
            <a:prstGeom prst="rect">
              <a:avLst/>
            </a:prstGeom>
            <a:noFill/>
            <a:ln w="28575">
              <a:solidFill>
                <a:schemeClr val="tx1"/>
              </a:solidFill>
              <a:miter lim="800000"/>
              <a:headEnd type="none" w="sm" len="sm"/>
              <a:tailEnd type="none" w="lg" len="lg"/>
            </a:ln>
            <a:effectLst/>
          </p:spPr>
          <p:txBody>
            <a:bodyPr wrap="none" anchor="ctr"/>
            <a:lstStyle/>
            <a:p>
              <a:endParaRPr lang="en-IN"/>
            </a:p>
          </p:txBody>
        </p:sp>
        <p:sp>
          <p:nvSpPr>
            <p:cNvPr id="373772" name="Line 12"/>
            <p:cNvSpPr>
              <a:spLocks noChangeShapeType="1"/>
            </p:cNvSpPr>
            <p:nvPr/>
          </p:nvSpPr>
          <p:spPr bwMode="auto">
            <a:xfrm flipV="1">
              <a:off x="2075" y="3072"/>
              <a:ext cx="0" cy="48"/>
            </a:xfrm>
            <a:prstGeom prst="line">
              <a:avLst/>
            </a:prstGeom>
            <a:noFill/>
            <a:ln w="28575">
              <a:solidFill>
                <a:schemeClr val="tx1"/>
              </a:solidFill>
              <a:round/>
              <a:headEnd type="none" w="sm" len="sm"/>
              <a:tailEnd type="none" w="lg" len="lg"/>
            </a:ln>
            <a:effectLst/>
          </p:spPr>
          <p:txBody>
            <a:bodyPr wrap="none" anchor="ctr"/>
            <a:lstStyle/>
            <a:p>
              <a:endParaRPr lang="en-IN"/>
            </a:p>
          </p:txBody>
        </p:sp>
      </p:grpSp>
      <p:sp>
        <p:nvSpPr>
          <p:cNvPr id="373773" name="Text Box 13"/>
          <p:cNvSpPr txBox="1">
            <a:spLocks noChangeArrowheads="1"/>
          </p:cNvSpPr>
          <p:nvPr/>
        </p:nvSpPr>
        <p:spPr bwMode="auto">
          <a:xfrm>
            <a:off x="998538" y="5105400"/>
            <a:ext cx="1339850" cy="641350"/>
          </a:xfrm>
          <a:prstGeom prst="rect">
            <a:avLst/>
          </a:prstGeom>
          <a:noFill/>
          <a:ln w="28575">
            <a:noFill/>
            <a:miter lim="800000"/>
            <a:headEnd type="none" w="sm" len="sm"/>
            <a:tailEnd type="none" w="lg" len="lg"/>
          </a:ln>
          <a:effectLst/>
        </p:spPr>
        <p:txBody>
          <a:bodyPr wrap="none">
            <a:spAutoFit/>
          </a:bodyPr>
          <a:lstStyle/>
          <a:p>
            <a:r>
              <a:rPr lang="en-US" sz="1800" u="none">
                <a:latin typeface="Arial" charset="0"/>
              </a:rPr>
              <a:t>Source File</a:t>
            </a:r>
          </a:p>
          <a:p>
            <a:r>
              <a:rPr lang="en-US" sz="1800" u="none">
                <a:latin typeface="Arial" charset="0"/>
              </a:rPr>
              <a:t>Name</a:t>
            </a:r>
          </a:p>
        </p:txBody>
      </p:sp>
      <p:sp>
        <p:nvSpPr>
          <p:cNvPr id="373774" name="Line 14"/>
          <p:cNvSpPr>
            <a:spLocks noChangeShapeType="1"/>
          </p:cNvSpPr>
          <p:nvPr/>
        </p:nvSpPr>
        <p:spPr bwMode="auto">
          <a:xfrm>
            <a:off x="3233738" y="5105400"/>
            <a:ext cx="0" cy="165100"/>
          </a:xfrm>
          <a:prstGeom prst="line">
            <a:avLst/>
          </a:prstGeom>
          <a:noFill/>
          <a:ln w="19050">
            <a:solidFill>
              <a:schemeClr val="tx1"/>
            </a:solidFill>
            <a:round/>
            <a:headEnd type="none" w="sm" len="sm"/>
            <a:tailEnd type="none" w="lg" len="lg"/>
          </a:ln>
          <a:effectLst/>
        </p:spPr>
        <p:txBody>
          <a:bodyPr wrap="none" anchor="ctr"/>
          <a:lstStyle/>
          <a:p>
            <a:endParaRPr lang="en-IN"/>
          </a:p>
        </p:txBody>
      </p:sp>
      <p:sp>
        <p:nvSpPr>
          <p:cNvPr id="373775" name="Line 15"/>
          <p:cNvSpPr>
            <a:spLocks noChangeShapeType="1"/>
          </p:cNvSpPr>
          <p:nvPr/>
        </p:nvSpPr>
        <p:spPr bwMode="auto">
          <a:xfrm flipV="1">
            <a:off x="3233738" y="5105400"/>
            <a:ext cx="0" cy="165100"/>
          </a:xfrm>
          <a:prstGeom prst="line">
            <a:avLst/>
          </a:prstGeom>
          <a:noFill/>
          <a:ln w="19050">
            <a:solidFill>
              <a:schemeClr val="tx1"/>
            </a:solidFill>
            <a:round/>
            <a:headEnd type="none" w="sm" len="sm"/>
            <a:tailEnd type="none" w="lg" len="lg"/>
          </a:ln>
          <a:effectLst/>
        </p:spPr>
        <p:txBody>
          <a:bodyPr wrap="none" anchor="ctr"/>
          <a:lstStyle/>
          <a:p>
            <a:endParaRPr lang="en-IN"/>
          </a:p>
        </p:txBody>
      </p:sp>
      <p:grpSp>
        <p:nvGrpSpPr>
          <p:cNvPr id="3" name="Group 16"/>
          <p:cNvGrpSpPr>
            <a:grpSpLocks/>
          </p:cNvGrpSpPr>
          <p:nvPr/>
        </p:nvGrpSpPr>
        <p:grpSpPr bwMode="auto">
          <a:xfrm>
            <a:off x="2971800" y="5105400"/>
            <a:ext cx="1916113" cy="773113"/>
            <a:chOff x="1872" y="3360"/>
            <a:chExt cx="1207" cy="487"/>
          </a:xfrm>
        </p:grpSpPr>
        <p:sp>
          <p:nvSpPr>
            <p:cNvPr id="373777" name="Line 17"/>
            <p:cNvSpPr>
              <a:spLocks noChangeShapeType="1"/>
            </p:cNvSpPr>
            <p:nvPr/>
          </p:nvSpPr>
          <p:spPr bwMode="auto">
            <a:xfrm>
              <a:off x="3079" y="3360"/>
              <a:ext cx="0" cy="487"/>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373778" name="Line 18"/>
            <p:cNvSpPr>
              <a:spLocks noChangeShapeType="1"/>
            </p:cNvSpPr>
            <p:nvPr/>
          </p:nvSpPr>
          <p:spPr bwMode="auto">
            <a:xfrm flipH="1">
              <a:off x="2037" y="3360"/>
              <a:ext cx="1042" cy="0"/>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373779" name="Line 19"/>
            <p:cNvSpPr>
              <a:spLocks noChangeShapeType="1"/>
            </p:cNvSpPr>
            <p:nvPr/>
          </p:nvSpPr>
          <p:spPr bwMode="auto">
            <a:xfrm flipH="1">
              <a:off x="2037" y="3847"/>
              <a:ext cx="1042" cy="0"/>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373780" name="Rectangle 20"/>
            <p:cNvSpPr>
              <a:spLocks noChangeArrowheads="1"/>
            </p:cNvSpPr>
            <p:nvPr/>
          </p:nvSpPr>
          <p:spPr bwMode="auto">
            <a:xfrm>
              <a:off x="1872" y="3464"/>
              <a:ext cx="341" cy="105"/>
            </a:xfrm>
            <a:prstGeom prst="rect">
              <a:avLst/>
            </a:prstGeom>
            <a:noFill/>
            <a:ln w="28575">
              <a:solidFill>
                <a:schemeClr val="tx1"/>
              </a:solidFill>
              <a:miter lim="800000"/>
              <a:headEnd type="none" w="sm" len="sm"/>
              <a:tailEnd type="none" w="lg" len="lg"/>
            </a:ln>
            <a:effectLst/>
          </p:spPr>
          <p:txBody>
            <a:bodyPr wrap="none" anchor="ctr"/>
            <a:lstStyle/>
            <a:p>
              <a:endParaRPr lang="en-IN"/>
            </a:p>
          </p:txBody>
        </p:sp>
        <p:sp>
          <p:nvSpPr>
            <p:cNvPr id="373781" name="Rectangle 21"/>
            <p:cNvSpPr>
              <a:spLocks noChangeArrowheads="1"/>
            </p:cNvSpPr>
            <p:nvPr/>
          </p:nvSpPr>
          <p:spPr bwMode="auto">
            <a:xfrm>
              <a:off x="1872" y="3638"/>
              <a:ext cx="341" cy="105"/>
            </a:xfrm>
            <a:prstGeom prst="rect">
              <a:avLst/>
            </a:prstGeom>
            <a:noFill/>
            <a:ln w="28575">
              <a:solidFill>
                <a:schemeClr val="tx1"/>
              </a:solidFill>
              <a:miter lim="800000"/>
              <a:headEnd type="none" w="sm" len="sm"/>
              <a:tailEnd type="none" w="lg" len="lg"/>
            </a:ln>
            <a:effectLst/>
          </p:spPr>
          <p:txBody>
            <a:bodyPr wrap="none" anchor="ctr"/>
            <a:lstStyle/>
            <a:p>
              <a:endParaRPr lang="en-IN"/>
            </a:p>
          </p:txBody>
        </p:sp>
      </p:grpSp>
      <p:sp>
        <p:nvSpPr>
          <p:cNvPr id="373782" name="Line 22"/>
          <p:cNvSpPr>
            <a:spLocks noChangeShapeType="1"/>
          </p:cNvSpPr>
          <p:nvPr/>
        </p:nvSpPr>
        <p:spPr bwMode="auto">
          <a:xfrm flipV="1">
            <a:off x="3233738" y="5105400"/>
            <a:ext cx="0" cy="109538"/>
          </a:xfrm>
          <a:prstGeom prst="line">
            <a:avLst/>
          </a:prstGeom>
          <a:noFill/>
          <a:ln w="19050">
            <a:solidFill>
              <a:schemeClr val="tx1"/>
            </a:solidFill>
            <a:round/>
            <a:headEnd type="none" w="sm" len="sm"/>
            <a:tailEnd type="none" w="lg" len="lg"/>
          </a:ln>
          <a:effectLst/>
        </p:spPr>
        <p:txBody>
          <a:bodyPr wrap="none" anchor="ctr"/>
          <a:lstStyle/>
          <a:p>
            <a:endParaRPr lang="en-IN"/>
          </a:p>
        </p:txBody>
      </p:sp>
      <p:sp>
        <p:nvSpPr>
          <p:cNvPr id="373783" name="Text Box 23"/>
          <p:cNvSpPr txBox="1">
            <a:spLocks noChangeArrowheads="1"/>
          </p:cNvSpPr>
          <p:nvPr/>
        </p:nvSpPr>
        <p:spPr bwMode="auto">
          <a:xfrm>
            <a:off x="3505200" y="5105400"/>
            <a:ext cx="1314450" cy="915988"/>
          </a:xfrm>
          <a:prstGeom prst="rect">
            <a:avLst/>
          </a:prstGeom>
          <a:noFill/>
          <a:ln w="28575">
            <a:noFill/>
            <a:miter lim="800000"/>
            <a:headEnd type="none" w="sm" len="sm"/>
            <a:tailEnd type="none" w="lg" len="lg"/>
          </a:ln>
          <a:effectLst/>
        </p:spPr>
        <p:txBody>
          <a:bodyPr wrap="none">
            <a:spAutoFit/>
          </a:bodyPr>
          <a:lstStyle/>
          <a:p>
            <a:r>
              <a:rPr lang="en-US" sz="1800" u="none">
                <a:latin typeface="Arial" charset="0"/>
              </a:rPr>
              <a:t>&lt;&lt;EXE&gt;&gt;</a:t>
            </a:r>
          </a:p>
          <a:p>
            <a:r>
              <a:rPr lang="en-US" sz="1800" u="none">
                <a:latin typeface="Arial" charset="0"/>
              </a:rPr>
              <a:t>Executable</a:t>
            </a:r>
          </a:p>
          <a:p>
            <a:r>
              <a:rPr lang="en-US" sz="1800" u="none">
                <a:latin typeface="Arial" charset="0"/>
              </a:rPr>
              <a:t>Name</a:t>
            </a:r>
          </a:p>
        </p:txBody>
      </p:sp>
      <p:sp>
        <p:nvSpPr>
          <p:cNvPr id="373794" name="Text Box 34"/>
          <p:cNvSpPr txBox="1">
            <a:spLocks noChangeArrowheads="1"/>
          </p:cNvSpPr>
          <p:nvPr/>
        </p:nvSpPr>
        <p:spPr bwMode="auto">
          <a:xfrm>
            <a:off x="4800600" y="3200400"/>
            <a:ext cx="4191000" cy="962025"/>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800" i="1" u="none">
                <a:solidFill>
                  <a:schemeClr val="tx2"/>
                </a:solidFill>
                <a:latin typeface="Times New Roman" pitchFamily="18" charset="0"/>
              </a:rPr>
              <a:t>OO Principle:</a:t>
            </a:r>
            <a:br>
              <a:rPr lang="en-US" sz="2800" i="1" u="none">
                <a:solidFill>
                  <a:schemeClr val="tx2"/>
                </a:solidFill>
                <a:latin typeface="Times New Roman" pitchFamily="18" charset="0"/>
              </a:rPr>
            </a:br>
            <a:r>
              <a:rPr lang="en-US" sz="2800" i="1" u="none">
                <a:solidFill>
                  <a:schemeClr val="tx2"/>
                </a:solidFill>
                <a:latin typeface="Times New Roman" pitchFamily="18" charset="0"/>
              </a:rPr>
              <a:t>Encapsulation</a:t>
            </a:r>
            <a:endParaRPr lang="en-US" sz="2400" i="1" u="none">
              <a:solidFill>
                <a:schemeClr val="tx2"/>
              </a:solidFill>
              <a:latin typeface="Times New Roman" pitchFamily="18" charset="0"/>
            </a:endParaRPr>
          </a:p>
        </p:txBody>
      </p:sp>
      <p:sp>
        <p:nvSpPr>
          <p:cNvPr id="373795" name="Rectangle 35"/>
          <p:cNvSpPr>
            <a:spLocks noGrp="1" noChangeArrowheads="1"/>
          </p:cNvSpPr>
          <p:nvPr>
            <p:ph type="title"/>
          </p:nvPr>
        </p:nvSpPr>
        <p:spPr/>
        <p:txBody>
          <a:bodyPr/>
          <a:lstStyle/>
          <a:p>
            <a:r>
              <a:rPr lang="en-US"/>
              <a:t>What is a Component?</a:t>
            </a:r>
          </a:p>
        </p:txBody>
      </p:sp>
      <p:sp>
        <p:nvSpPr>
          <p:cNvPr id="373796" name="Rectangle 36"/>
          <p:cNvSpPr>
            <a:spLocks noGrp="1" noChangeArrowheads="1"/>
          </p:cNvSpPr>
          <p:nvPr>
            <p:ph type="body" idx="1"/>
          </p:nvPr>
        </p:nvSpPr>
        <p:spPr/>
        <p:txBody>
          <a:bodyPr/>
          <a:lstStyle/>
          <a:p>
            <a:r>
              <a:rPr lang="en-US"/>
              <a:t>A non-trivial, nearly independent, and replaceable part of a system that fulfills a clear function in the context of a well-defined architecture </a:t>
            </a:r>
          </a:p>
          <a:p>
            <a:r>
              <a:rPr lang="en-US"/>
              <a:t>A component may be </a:t>
            </a:r>
          </a:p>
          <a:p>
            <a:pPr lvl="1"/>
            <a:r>
              <a:rPr lang="en-US"/>
              <a:t>A source code component</a:t>
            </a:r>
          </a:p>
          <a:p>
            <a:pPr lvl="1"/>
            <a:r>
              <a:rPr lang="en-US"/>
              <a:t>A run time components or</a:t>
            </a:r>
          </a:p>
          <a:p>
            <a:pPr lvl="1"/>
            <a:r>
              <a:rPr lang="en-US"/>
              <a:t>An executable component</a:t>
            </a:r>
          </a:p>
        </p:txBody>
      </p:sp>
      <p:grpSp>
        <p:nvGrpSpPr>
          <p:cNvPr id="4" name="Group 51"/>
          <p:cNvGrpSpPr>
            <a:grpSpLocks/>
          </p:cNvGrpSpPr>
          <p:nvPr/>
        </p:nvGrpSpPr>
        <p:grpSpPr bwMode="auto">
          <a:xfrm>
            <a:off x="5257800" y="5105400"/>
            <a:ext cx="3270250" cy="1225550"/>
            <a:chOff x="2651" y="3312"/>
            <a:chExt cx="2060" cy="772"/>
          </a:xfrm>
        </p:grpSpPr>
        <p:grpSp>
          <p:nvGrpSpPr>
            <p:cNvPr id="5" name="Group 24"/>
            <p:cNvGrpSpPr>
              <a:grpSpLocks/>
            </p:cNvGrpSpPr>
            <p:nvPr/>
          </p:nvGrpSpPr>
          <p:grpSpPr bwMode="auto">
            <a:xfrm>
              <a:off x="3504" y="3360"/>
              <a:ext cx="1207" cy="487"/>
              <a:chOff x="1961" y="2928"/>
              <a:chExt cx="832" cy="336"/>
            </a:xfrm>
          </p:grpSpPr>
          <p:sp>
            <p:nvSpPr>
              <p:cNvPr id="373785" name="Line 25"/>
              <p:cNvSpPr>
                <a:spLocks noChangeShapeType="1"/>
              </p:cNvSpPr>
              <p:nvPr/>
            </p:nvSpPr>
            <p:spPr bwMode="auto">
              <a:xfrm>
                <a:off x="2793" y="2928"/>
                <a:ext cx="0" cy="336"/>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373786" name="Line 26"/>
              <p:cNvSpPr>
                <a:spLocks noChangeShapeType="1"/>
              </p:cNvSpPr>
              <p:nvPr/>
            </p:nvSpPr>
            <p:spPr bwMode="auto">
              <a:xfrm flipH="1">
                <a:off x="2075" y="2928"/>
                <a:ext cx="718" cy="0"/>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373787" name="Line 27"/>
              <p:cNvSpPr>
                <a:spLocks noChangeShapeType="1"/>
              </p:cNvSpPr>
              <p:nvPr/>
            </p:nvSpPr>
            <p:spPr bwMode="auto">
              <a:xfrm flipH="1">
                <a:off x="2075" y="3264"/>
                <a:ext cx="718" cy="0"/>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373788" name="Line 28"/>
              <p:cNvSpPr>
                <a:spLocks noChangeShapeType="1"/>
              </p:cNvSpPr>
              <p:nvPr/>
            </p:nvSpPr>
            <p:spPr bwMode="auto">
              <a:xfrm>
                <a:off x="2075" y="2928"/>
                <a:ext cx="0" cy="72"/>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373789" name="Line 29"/>
              <p:cNvSpPr>
                <a:spLocks noChangeShapeType="1"/>
              </p:cNvSpPr>
              <p:nvPr/>
            </p:nvSpPr>
            <p:spPr bwMode="auto">
              <a:xfrm flipV="1">
                <a:off x="2075" y="3192"/>
                <a:ext cx="0" cy="72"/>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373790" name="Rectangle 30"/>
              <p:cNvSpPr>
                <a:spLocks noChangeArrowheads="1"/>
              </p:cNvSpPr>
              <p:nvPr/>
            </p:nvSpPr>
            <p:spPr bwMode="auto">
              <a:xfrm>
                <a:off x="1961" y="3000"/>
                <a:ext cx="235" cy="72"/>
              </a:xfrm>
              <a:prstGeom prst="rect">
                <a:avLst/>
              </a:prstGeom>
              <a:noFill/>
              <a:ln w="28575">
                <a:solidFill>
                  <a:schemeClr val="tx1"/>
                </a:solidFill>
                <a:miter lim="800000"/>
                <a:headEnd type="none" w="sm" len="sm"/>
                <a:tailEnd type="none" w="lg" len="lg"/>
              </a:ln>
              <a:effectLst/>
            </p:spPr>
            <p:txBody>
              <a:bodyPr wrap="none" anchor="ctr"/>
              <a:lstStyle/>
              <a:p>
                <a:endParaRPr lang="en-IN"/>
              </a:p>
            </p:txBody>
          </p:sp>
          <p:sp>
            <p:nvSpPr>
              <p:cNvPr id="373791" name="Rectangle 31"/>
              <p:cNvSpPr>
                <a:spLocks noChangeArrowheads="1"/>
              </p:cNvSpPr>
              <p:nvPr/>
            </p:nvSpPr>
            <p:spPr bwMode="auto">
              <a:xfrm>
                <a:off x="1961" y="3120"/>
                <a:ext cx="235" cy="72"/>
              </a:xfrm>
              <a:prstGeom prst="rect">
                <a:avLst/>
              </a:prstGeom>
              <a:noFill/>
              <a:ln w="28575">
                <a:solidFill>
                  <a:schemeClr val="tx1"/>
                </a:solidFill>
                <a:miter lim="800000"/>
                <a:headEnd type="none" w="sm" len="sm"/>
                <a:tailEnd type="none" w="lg" len="lg"/>
              </a:ln>
              <a:effectLst/>
            </p:spPr>
            <p:txBody>
              <a:bodyPr wrap="none" anchor="ctr"/>
              <a:lstStyle/>
              <a:p>
                <a:endParaRPr lang="en-IN"/>
              </a:p>
            </p:txBody>
          </p:sp>
          <p:sp>
            <p:nvSpPr>
              <p:cNvPr id="373792" name="Line 32"/>
              <p:cNvSpPr>
                <a:spLocks noChangeShapeType="1"/>
              </p:cNvSpPr>
              <p:nvPr/>
            </p:nvSpPr>
            <p:spPr bwMode="auto">
              <a:xfrm flipV="1">
                <a:off x="2075" y="3072"/>
                <a:ext cx="0" cy="48"/>
              </a:xfrm>
              <a:prstGeom prst="line">
                <a:avLst/>
              </a:prstGeom>
              <a:noFill/>
              <a:ln w="28575">
                <a:solidFill>
                  <a:schemeClr val="tx1"/>
                </a:solidFill>
                <a:round/>
                <a:headEnd type="none" w="sm" len="sm"/>
                <a:tailEnd type="none" w="lg" len="lg"/>
              </a:ln>
              <a:effectLst/>
            </p:spPr>
            <p:txBody>
              <a:bodyPr wrap="none" anchor="ctr"/>
              <a:lstStyle/>
              <a:p>
                <a:endParaRPr lang="en-IN"/>
              </a:p>
            </p:txBody>
          </p:sp>
        </p:grpSp>
        <p:sp>
          <p:nvSpPr>
            <p:cNvPr id="373793" name="Text Box 33"/>
            <p:cNvSpPr txBox="1">
              <a:spLocks noChangeArrowheads="1"/>
            </p:cNvSpPr>
            <p:nvPr/>
          </p:nvSpPr>
          <p:spPr bwMode="auto">
            <a:xfrm>
              <a:off x="3840" y="3312"/>
              <a:ext cx="860" cy="577"/>
            </a:xfrm>
            <a:prstGeom prst="rect">
              <a:avLst/>
            </a:prstGeom>
            <a:noFill/>
            <a:ln w="28575">
              <a:noFill/>
              <a:miter lim="800000"/>
              <a:headEnd type="none" w="sm" len="sm"/>
              <a:tailEnd type="none" w="lg" len="lg"/>
            </a:ln>
            <a:effectLst/>
          </p:spPr>
          <p:txBody>
            <a:bodyPr wrap="none">
              <a:spAutoFit/>
            </a:bodyPr>
            <a:lstStyle/>
            <a:p>
              <a:r>
                <a:rPr lang="en-US" sz="1800" u="none">
                  <a:latin typeface="Arial" charset="0"/>
                </a:rPr>
                <a:t>&lt;&lt;DLL&gt;&gt;</a:t>
              </a:r>
            </a:p>
            <a:p>
              <a:r>
                <a:rPr lang="en-US" sz="1800" u="none">
                  <a:latin typeface="Arial" charset="0"/>
                </a:rPr>
                <a:t>Component</a:t>
              </a:r>
            </a:p>
            <a:p>
              <a:r>
                <a:rPr lang="en-US" sz="1800" u="none">
                  <a:latin typeface="Arial" charset="0"/>
                </a:rPr>
                <a:t>Name</a:t>
              </a:r>
            </a:p>
          </p:txBody>
        </p:sp>
        <p:sp>
          <p:nvSpPr>
            <p:cNvPr id="373808" name="Oval 48"/>
            <p:cNvSpPr>
              <a:spLocks noChangeAspect="1" noChangeArrowheads="1"/>
            </p:cNvSpPr>
            <p:nvPr/>
          </p:nvSpPr>
          <p:spPr bwMode="auto">
            <a:xfrm rot="5400000">
              <a:off x="3087" y="3383"/>
              <a:ext cx="222" cy="229"/>
            </a:xfrm>
            <a:prstGeom prst="ellipse">
              <a:avLst/>
            </a:prstGeom>
            <a:noFill/>
            <a:ln w="28575">
              <a:solidFill>
                <a:schemeClr val="tx1"/>
              </a:solidFill>
              <a:round/>
              <a:headEnd/>
              <a:tailEnd/>
            </a:ln>
            <a:effectLst/>
          </p:spPr>
          <p:txBody>
            <a:bodyPr wrap="none" anchor="ctr"/>
            <a:lstStyle/>
            <a:p>
              <a:endParaRPr lang="en-IN"/>
            </a:p>
          </p:txBody>
        </p:sp>
        <p:sp>
          <p:nvSpPr>
            <p:cNvPr id="373809" name="Line 49"/>
            <p:cNvSpPr>
              <a:spLocks noChangeShapeType="1"/>
            </p:cNvSpPr>
            <p:nvPr/>
          </p:nvSpPr>
          <p:spPr bwMode="auto">
            <a:xfrm>
              <a:off x="3312" y="3504"/>
              <a:ext cx="183" cy="0"/>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373810" name="Text Box 50"/>
            <p:cNvSpPr txBox="1">
              <a:spLocks noChangeArrowheads="1"/>
            </p:cNvSpPr>
            <p:nvPr/>
          </p:nvSpPr>
          <p:spPr bwMode="auto">
            <a:xfrm>
              <a:off x="2651" y="3680"/>
              <a:ext cx="891" cy="404"/>
            </a:xfrm>
            <a:prstGeom prst="rect">
              <a:avLst/>
            </a:prstGeom>
            <a:noFill/>
            <a:ln w="12700">
              <a:noFill/>
              <a:miter lim="800000"/>
              <a:headEnd type="none" w="sm" len="sm"/>
              <a:tailEnd type="none" w="lg" len="lg"/>
            </a:ln>
            <a:effectLst/>
          </p:spPr>
          <p:txBody>
            <a:bodyPr>
              <a:spAutoFit/>
            </a:bodyPr>
            <a:lstStyle/>
            <a:p>
              <a:pPr>
                <a:spcBef>
                  <a:spcPct val="50000"/>
                </a:spcBef>
              </a:pPr>
              <a:r>
                <a:rPr lang="en-US" sz="1800" u="none">
                  <a:latin typeface="Arial" charset="0"/>
                </a:rPr>
                <a:t>Component Interface</a:t>
              </a:r>
            </a:p>
          </p:txBody>
        </p:sp>
      </p:grpSp>
    </p:spTree>
  </p:cSld>
  <p:clrMapOvr>
    <a:masterClrMapping/>
  </p:clrMapOvr>
  <p:transition spd="med">
    <p:dissolve/>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Visitor</a:t>
            </a:r>
          </a:p>
        </p:txBody>
      </p:sp>
      <p:sp>
        <p:nvSpPr>
          <p:cNvPr id="323587" name="Rectangle 3"/>
          <p:cNvSpPr>
            <a:spLocks noGrp="1" noChangeArrowheads="1"/>
          </p:cNvSpPr>
          <p:nvPr>
            <p:ph idx="1"/>
          </p:nvPr>
        </p:nvSpPr>
        <p:spPr>
          <a:xfrm>
            <a:off x="311150" y="2057400"/>
            <a:ext cx="8375650" cy="4800600"/>
          </a:xfrm>
        </p:spPr>
        <p:txBody>
          <a:bodyPr>
            <a:normAutofit lnSpcReduction="10000"/>
          </a:bodyPr>
          <a:lstStyle/>
          <a:p>
            <a:pPr marL="274320" indent="-274320" eaLnBrk="1" fontAlgn="auto" hangingPunct="1">
              <a:lnSpc>
                <a:spcPct val="90000"/>
              </a:lnSpc>
              <a:spcAft>
                <a:spcPts val="0"/>
              </a:spcAft>
              <a:buClr>
                <a:schemeClr val="accent3"/>
              </a:buClr>
              <a:buFontTx/>
              <a:buNone/>
              <a:defRPr/>
            </a:pPr>
            <a:r>
              <a:rPr lang="en-US" sz="2000" i="1" dirty="0"/>
              <a:t>Definition</a:t>
            </a:r>
          </a:p>
          <a:p>
            <a:pPr marL="274320" indent="-274320" eaLnBrk="1" fontAlgn="auto" hangingPunct="1">
              <a:lnSpc>
                <a:spcPct val="90000"/>
              </a:lnSpc>
              <a:spcAft>
                <a:spcPts val="0"/>
              </a:spcAft>
              <a:buClr>
                <a:schemeClr val="accent3"/>
              </a:buClr>
              <a:buFont typeface="Wingdings 2"/>
              <a:buChar char=""/>
              <a:defRPr/>
            </a:pPr>
            <a:r>
              <a:rPr lang="en-US" sz="2000" dirty="0"/>
              <a:t>Represents an operation to be performed on the elements of an object structure. Visitor lets you define a new operation without changing the classes of the elements on which it operates</a:t>
            </a:r>
            <a:endParaRPr lang="en-US" sz="1200" dirty="0"/>
          </a:p>
          <a:p>
            <a:pPr marL="274320" indent="-274320" eaLnBrk="1" fontAlgn="auto" hangingPunct="1">
              <a:lnSpc>
                <a:spcPct val="90000"/>
              </a:lnSpc>
              <a:spcAft>
                <a:spcPts val="0"/>
              </a:spcAft>
              <a:buClr>
                <a:schemeClr val="accent3"/>
              </a:buClr>
              <a:buFontTx/>
              <a:buNone/>
              <a:defRPr/>
            </a:pPr>
            <a:r>
              <a:rPr lang="en-US" sz="2000" i="1" dirty="0"/>
              <a:t>Problem &amp; Context</a:t>
            </a:r>
          </a:p>
          <a:p>
            <a:pPr marL="274320" indent="-274320" eaLnBrk="1" fontAlgn="auto" hangingPunct="1">
              <a:lnSpc>
                <a:spcPct val="90000"/>
              </a:lnSpc>
              <a:spcAft>
                <a:spcPts val="0"/>
              </a:spcAft>
              <a:buClr>
                <a:schemeClr val="accent3"/>
              </a:buClr>
              <a:buFont typeface="Wingdings 2"/>
              <a:buChar char=""/>
              <a:defRPr/>
            </a:pPr>
            <a:r>
              <a:rPr lang="en-US" sz="2000" dirty="0"/>
              <a:t>Visitor is useful in a heterogeneous collection of objects of a class hierarchy. It allows operations to be defined without changing the class of any of the objects in the collection. The Visitor pattern suggests defining the operation in a separate class referred to as a </a:t>
            </a:r>
            <a:r>
              <a:rPr lang="en-US" sz="2000" i="1" dirty="0"/>
              <a:t>visitor</a:t>
            </a:r>
            <a:r>
              <a:rPr lang="en-US" sz="2000" dirty="0"/>
              <a:t> class, which separates the operation from the object collection on which it operates. For every new operation to be defined, a new visitor class is created</a:t>
            </a:r>
            <a:endParaRPr lang="en-US" sz="1800" dirty="0"/>
          </a:p>
          <a:p>
            <a:pPr marL="274320" indent="-274320" eaLnBrk="1" fontAlgn="auto" hangingPunct="1">
              <a:lnSpc>
                <a:spcPct val="90000"/>
              </a:lnSpc>
              <a:spcAft>
                <a:spcPts val="0"/>
              </a:spcAft>
              <a:buClr>
                <a:schemeClr val="accent3"/>
              </a:buClr>
              <a:buFontTx/>
              <a:buNone/>
              <a:defRPr/>
            </a:pPr>
            <a:r>
              <a:rPr lang="en-US" sz="2000" i="1" dirty="0"/>
              <a:t>Solution</a:t>
            </a:r>
          </a:p>
          <a:p>
            <a:pPr marL="274320" indent="-274320" eaLnBrk="1" fontAlgn="auto" hangingPunct="1">
              <a:lnSpc>
                <a:spcPct val="90000"/>
              </a:lnSpc>
              <a:spcAft>
                <a:spcPts val="0"/>
              </a:spcAft>
              <a:buClr>
                <a:schemeClr val="accent3"/>
              </a:buClr>
              <a:buFont typeface="Wingdings 2"/>
              <a:buChar char=""/>
              <a:defRPr/>
            </a:pPr>
            <a:r>
              <a:rPr lang="en-US" sz="2000" dirty="0"/>
              <a:t>Every visitor class that operates on objects of the same set of classes can be designed to implement a corresponding Visitor interface. A typical Visitor interface declares a set of visit(</a:t>
            </a:r>
            <a:r>
              <a:rPr lang="en-US" sz="2000" dirty="0" err="1"/>
              <a:t>ObjectType</a:t>
            </a:r>
            <a:r>
              <a:rPr lang="en-US" sz="2000" dirty="0"/>
              <a:t>) methods, one for each object type from the object collection. Each of these methods is meant for processing instances of a specific class</a:t>
            </a:r>
          </a:p>
        </p:txBody>
      </p:sp>
      <p:sp>
        <p:nvSpPr>
          <p:cNvPr id="4" name="Slide Number Placeholder 3"/>
          <p:cNvSpPr>
            <a:spLocks noGrp="1"/>
          </p:cNvSpPr>
          <p:nvPr>
            <p:ph type="sldNum" sz="quarter" idx="12"/>
          </p:nvPr>
        </p:nvSpPr>
        <p:spPr/>
        <p:txBody>
          <a:bodyPr/>
          <a:lstStyle/>
          <a:p>
            <a:pPr>
              <a:defRPr/>
            </a:pPr>
            <a:fld id="{06B1AD77-77DF-4EB8-A718-03E083CED93F}" type="slidenum">
              <a:rPr lang="en-US"/>
              <a:pPr>
                <a:defRPr/>
              </a:pPr>
              <a:t>180</a:t>
            </a:fld>
            <a:endParaRPr lang="en-US"/>
          </a:p>
        </p:txBody>
      </p:sp>
    </p:spTree>
  </p:cSld>
  <p:clrMapOvr>
    <a:masterClrMapping/>
  </p:clrMapOvr>
  <p:transition spd="med">
    <p:dissolve/>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Key Points</a:t>
            </a:r>
          </a:p>
        </p:txBody>
      </p:sp>
      <p:sp>
        <p:nvSpPr>
          <p:cNvPr id="185347" name="Rectangle 3"/>
          <p:cNvSpPr>
            <a:spLocks noGrp="1" noChangeArrowheads="1"/>
          </p:cNvSpPr>
          <p:nvPr>
            <p:ph idx="1"/>
          </p:nvPr>
        </p:nvSpPr>
        <p:spPr>
          <a:xfrm>
            <a:off x="338138" y="2362200"/>
            <a:ext cx="8424862" cy="3733800"/>
          </a:xfrm>
        </p:spPr>
        <p:txBody>
          <a:bodyPr>
            <a:normAutofit fontScale="92500" lnSpcReduction="10000"/>
          </a:bodyPr>
          <a:lstStyle/>
          <a:p>
            <a:pPr marL="274320" indent="-274320" eaLnBrk="1" fontAlgn="auto" hangingPunct="1">
              <a:spcAft>
                <a:spcPts val="0"/>
              </a:spcAft>
              <a:buClr>
                <a:schemeClr val="accent3"/>
              </a:buClr>
              <a:buFont typeface="Wingdings 2"/>
              <a:buChar char=""/>
              <a:defRPr/>
            </a:pPr>
            <a:r>
              <a:rPr lang="en-US" dirty="0"/>
              <a:t>Design Patterns are recurring solutions to software design problems within a particular context</a:t>
            </a:r>
          </a:p>
          <a:p>
            <a:pPr marL="274320" indent="-274320" eaLnBrk="1" fontAlgn="auto" hangingPunct="1">
              <a:spcAft>
                <a:spcPts val="0"/>
              </a:spcAft>
              <a:buClr>
                <a:schemeClr val="accent3"/>
              </a:buClr>
              <a:buFont typeface="Wingdings 2"/>
              <a:buChar char=""/>
              <a:defRPr/>
            </a:pPr>
            <a:endParaRPr lang="en-US" dirty="0"/>
          </a:p>
          <a:p>
            <a:pPr marL="274320" indent="-274320" eaLnBrk="1" fontAlgn="auto" hangingPunct="1">
              <a:spcAft>
                <a:spcPts val="0"/>
              </a:spcAft>
              <a:buClr>
                <a:schemeClr val="accent3"/>
              </a:buClr>
              <a:buFont typeface="Wingdings 2"/>
              <a:buChar char=""/>
              <a:defRPr/>
            </a:pPr>
            <a:r>
              <a:rPr lang="en-US" dirty="0"/>
              <a:t>There are 23 Design Patterns described by the </a:t>
            </a:r>
            <a:r>
              <a:rPr lang="en-US" dirty="0" err="1"/>
              <a:t>GoF</a:t>
            </a:r>
            <a:endParaRPr lang="en-US" dirty="0"/>
          </a:p>
          <a:p>
            <a:pPr marL="274320" indent="-274320" eaLnBrk="1" fontAlgn="auto" hangingPunct="1">
              <a:spcAft>
                <a:spcPts val="0"/>
              </a:spcAft>
              <a:buClr>
                <a:schemeClr val="accent3"/>
              </a:buClr>
              <a:buFont typeface="Wingdings 2"/>
              <a:buChar char=""/>
              <a:defRPr/>
            </a:pPr>
            <a:endParaRPr lang="en-US" dirty="0"/>
          </a:p>
          <a:p>
            <a:pPr marL="274320" indent="-274320" eaLnBrk="1" fontAlgn="auto" hangingPunct="1">
              <a:spcAft>
                <a:spcPts val="0"/>
              </a:spcAft>
              <a:buClr>
                <a:schemeClr val="accent3"/>
              </a:buClr>
              <a:buFont typeface="Wingdings 2"/>
              <a:buChar char=""/>
              <a:defRPr/>
            </a:pPr>
            <a:r>
              <a:rPr lang="en-US" dirty="0"/>
              <a:t>Design Patterns are categorized into Creational, Structural, and Behavioral</a:t>
            </a:r>
          </a:p>
          <a:p>
            <a:pPr marL="274320" indent="-274320" eaLnBrk="1" fontAlgn="auto" hangingPunct="1">
              <a:spcAft>
                <a:spcPts val="0"/>
              </a:spcAft>
              <a:buClr>
                <a:schemeClr val="accent3"/>
              </a:buClr>
              <a:buFont typeface="Wingdings 2"/>
              <a:buChar char=""/>
              <a:defRPr/>
            </a:pPr>
            <a:endParaRPr lang="en-US" dirty="0"/>
          </a:p>
          <a:p>
            <a:pPr marL="274320" indent="-274320" eaLnBrk="1" fontAlgn="auto" hangingPunct="1">
              <a:spcAft>
                <a:spcPts val="0"/>
              </a:spcAft>
              <a:buClr>
                <a:schemeClr val="accent3"/>
              </a:buClr>
              <a:buFont typeface="Wingdings 2"/>
              <a:buChar char=""/>
              <a:defRPr/>
            </a:pPr>
            <a:r>
              <a:rPr lang="en-US" dirty="0"/>
              <a:t>There are other Design Patterns in existence</a:t>
            </a:r>
          </a:p>
          <a:p>
            <a:pPr marL="274320" indent="-274320" eaLnBrk="1" fontAlgn="auto" hangingPunct="1">
              <a:spcAft>
                <a:spcPts val="0"/>
              </a:spcAft>
              <a:buClr>
                <a:schemeClr val="accent3"/>
              </a:buClr>
              <a:buFont typeface="Wingdings 2"/>
              <a:buChar char=""/>
              <a:defRPr/>
            </a:pPr>
            <a:endParaRPr lang="en-US" dirty="0"/>
          </a:p>
        </p:txBody>
      </p:sp>
      <p:sp>
        <p:nvSpPr>
          <p:cNvPr id="4" name="Slide Number Placeholder 3"/>
          <p:cNvSpPr>
            <a:spLocks noGrp="1"/>
          </p:cNvSpPr>
          <p:nvPr>
            <p:ph type="sldNum" sz="quarter" idx="12"/>
          </p:nvPr>
        </p:nvSpPr>
        <p:spPr/>
        <p:txBody>
          <a:bodyPr/>
          <a:lstStyle/>
          <a:p>
            <a:pPr>
              <a:defRPr/>
            </a:pPr>
            <a:fld id="{0AE35B33-8C2C-428F-86BE-FEC61770712A}" type="slidenum">
              <a:rPr lang="en-US"/>
              <a:pPr>
                <a:defRPr/>
              </a:pPr>
              <a:t>182</a:t>
            </a:fld>
            <a:endParaRPr lang="en-US"/>
          </a:p>
        </p:txBody>
      </p:sp>
    </p:spTree>
  </p:cSld>
  <p:clrMapOvr>
    <a:masterClrMapping/>
  </p:clrMapOvr>
  <p:transition spd="med">
    <p:dissolve/>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References</a:t>
            </a:r>
          </a:p>
        </p:txBody>
      </p:sp>
      <p:sp>
        <p:nvSpPr>
          <p:cNvPr id="46083" name="Rectangle 3"/>
          <p:cNvSpPr>
            <a:spLocks noGrp="1" noChangeArrowheads="1"/>
          </p:cNvSpPr>
          <p:nvPr>
            <p:ph idx="1"/>
          </p:nvPr>
        </p:nvSpPr>
        <p:spPr>
          <a:xfrm>
            <a:off x="304800" y="2362200"/>
            <a:ext cx="8577263" cy="4495800"/>
          </a:xfrm>
        </p:spPr>
        <p:txBody>
          <a:bodyPr/>
          <a:lstStyle/>
          <a:p>
            <a:pPr eaLnBrk="1" hangingPunct="1"/>
            <a:r>
              <a:rPr lang="en-US" sz="2200" smtClean="0"/>
              <a:t>Design Patterns: Elements of Reusable Object-Oriented Software</a:t>
            </a:r>
          </a:p>
          <a:p>
            <a:pPr eaLnBrk="1" hangingPunct="1">
              <a:buFontTx/>
              <a:buNone/>
            </a:pPr>
            <a:r>
              <a:rPr lang="en-US" sz="2200" smtClean="0"/>
              <a:t>	By: Erich Gamma, et al.</a:t>
            </a:r>
          </a:p>
          <a:p>
            <a:pPr eaLnBrk="1" hangingPunct="1"/>
            <a:r>
              <a:rPr lang="en-US" sz="2200" smtClean="0"/>
              <a:t>Software Architecture Design Patterns in Java</a:t>
            </a:r>
          </a:p>
          <a:p>
            <a:pPr eaLnBrk="1" hangingPunct="1">
              <a:buFontTx/>
              <a:buNone/>
            </a:pPr>
            <a:r>
              <a:rPr lang="en-US" sz="2200" smtClean="0"/>
              <a:t>	By: Partha Kutchana</a:t>
            </a:r>
          </a:p>
          <a:p>
            <a:pPr eaLnBrk="1" hangingPunct="1"/>
            <a:r>
              <a:rPr lang="en-US" sz="2200" smtClean="0"/>
              <a:t>The Design Patterns Java Companion</a:t>
            </a:r>
          </a:p>
          <a:p>
            <a:pPr eaLnBrk="1" hangingPunct="1">
              <a:buFontTx/>
              <a:buNone/>
            </a:pPr>
            <a:r>
              <a:rPr lang="en-US" sz="2200" smtClean="0"/>
              <a:t>	By: James W. Cooper</a:t>
            </a:r>
            <a:endParaRPr lang="en-US" sz="2200" smtClean="0">
              <a:hlinkClick r:id="rId3"/>
            </a:endParaRPr>
          </a:p>
          <a:p>
            <a:pPr eaLnBrk="1" hangingPunct="1"/>
            <a:r>
              <a:rPr lang="en-US" sz="2200" smtClean="0">
                <a:hlinkClick r:id="rId4"/>
              </a:rPr>
              <a:t>http://www.dofactory.com/Patterns/Patterns.aspx</a:t>
            </a:r>
            <a:endParaRPr lang="en-US" sz="2200" smtClean="0"/>
          </a:p>
          <a:p>
            <a:pPr eaLnBrk="1" hangingPunct="1"/>
            <a:r>
              <a:rPr lang="en-US" sz="2200" smtClean="0">
                <a:hlinkClick r:id="rId5"/>
              </a:rPr>
              <a:t>http://www.cmcrossroads.com/bradapp/docs/patterns-intro.html</a:t>
            </a:r>
            <a:endParaRPr lang="en-US" sz="2200" smtClean="0"/>
          </a:p>
          <a:p>
            <a:pPr eaLnBrk="1" hangingPunct="1"/>
            <a:r>
              <a:rPr lang="en-US" sz="2200" smtClean="0">
                <a:hlinkClick r:id="rId6"/>
              </a:rPr>
              <a:t>http://en.wikipedia.org/wiki/Design_pattern_(computer_science</a:t>
            </a:r>
            <a:r>
              <a:rPr lang="en-US" sz="2200" smtClean="0"/>
              <a:t>)</a:t>
            </a:r>
          </a:p>
          <a:p>
            <a:pPr eaLnBrk="1" hangingPunct="1"/>
            <a:endParaRPr lang="en-US" sz="2200" smtClean="0"/>
          </a:p>
        </p:txBody>
      </p:sp>
      <p:sp>
        <p:nvSpPr>
          <p:cNvPr id="4" name="Slide Number Placeholder 3"/>
          <p:cNvSpPr>
            <a:spLocks noGrp="1"/>
          </p:cNvSpPr>
          <p:nvPr>
            <p:ph type="sldNum" sz="quarter" idx="12"/>
          </p:nvPr>
        </p:nvSpPr>
        <p:spPr/>
        <p:txBody>
          <a:bodyPr/>
          <a:lstStyle/>
          <a:p>
            <a:pPr>
              <a:defRPr/>
            </a:pPr>
            <a:fld id="{F8154CA4-C818-4CC3-86F2-33FF682613FD}" type="slidenum">
              <a:rPr lang="en-US"/>
              <a:pPr>
                <a:defRPr/>
              </a:pPr>
              <a:t>183</a:t>
            </a:fld>
            <a:endParaRPr lang="en-US"/>
          </a:p>
        </p:txBody>
      </p:sp>
    </p:spTree>
  </p:cSld>
  <p:clrMapOvr>
    <a:masterClrMapping/>
  </p:clrMapOvr>
  <p:transition spd="med">
    <p:dissolve/>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Core JEE Design Pattern</a:t>
            </a:r>
            <a:endParaRPr lang="en-IN" dirty="0"/>
          </a:p>
        </p:txBody>
      </p:sp>
    </p:spTree>
  </p:cSld>
  <p:clrMapOvr>
    <a:masterClrMapping/>
  </p:clrMapOvr>
  <p:transition spd="med">
    <p:dissolve/>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Layered pattern </a:t>
            </a:r>
            <a:endParaRPr lang="en-IN" dirty="0"/>
          </a:p>
        </p:txBody>
      </p:sp>
      <p:sp>
        <p:nvSpPr>
          <p:cNvPr id="3" name="Content Placeholder 2"/>
          <p:cNvSpPr>
            <a:spLocks noGrp="1"/>
          </p:cNvSpPr>
          <p:nvPr>
            <p:ph idx="1"/>
          </p:nvPr>
        </p:nvSpPr>
        <p:spPr/>
        <p:txBody>
          <a:bodyPr>
            <a:normAutofit lnSpcReduction="10000"/>
          </a:bodyPr>
          <a:lstStyle/>
          <a:p>
            <a:r>
              <a:rPr lang="en-IN" dirty="0" smtClean="0"/>
              <a:t>Layering is a common architectural pattern employed to help break up complicated software. </a:t>
            </a:r>
          </a:p>
          <a:p>
            <a:r>
              <a:rPr lang="en-IN" dirty="0" smtClean="0"/>
              <a:t>Each layer is responsible for exposing a principal service, and layers are typically divided based on their primary functional responsibilities.</a:t>
            </a:r>
          </a:p>
          <a:p>
            <a:r>
              <a:rPr lang="en-IN" dirty="0" smtClean="0"/>
              <a:t>Packages are an excellent way to represent the logical layers composing an application. </a:t>
            </a:r>
          </a:p>
          <a:p>
            <a:r>
              <a:rPr lang="en-IN" dirty="0" smtClean="0"/>
              <a:t> Higher-level layers (or a package representing a layer) </a:t>
            </a:r>
            <a:r>
              <a:rPr lang="en-IN" smtClean="0"/>
              <a:t>sit </a:t>
            </a:r>
            <a:r>
              <a:rPr lang="en-IN" smtClean="0"/>
              <a:t>a top </a:t>
            </a:r>
            <a:r>
              <a:rPr lang="en-IN" dirty="0" smtClean="0"/>
              <a:t>lower-level layers, using their services. </a:t>
            </a:r>
          </a:p>
          <a:p>
            <a:r>
              <a:rPr lang="en-IN" dirty="0" smtClean="0"/>
              <a:t>Lower-level layers, however, know nothing of the higher-level layers that use them.</a:t>
            </a:r>
          </a:p>
          <a:p>
            <a:endParaRPr lang="en-IN" dirty="0"/>
          </a:p>
        </p:txBody>
      </p:sp>
    </p:spTree>
  </p:cSld>
  <p:clrMapOvr>
    <a:masterClrMapping/>
  </p:clrMapOvr>
  <p:transition spd="med">
    <p:dissolve/>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990600" y="1397000"/>
          <a:ext cx="6934200" cy="4470400"/>
        </p:xfrm>
        <a:graphic>
          <a:graphicData uri="http://schemas.openxmlformats.org/drawingml/2006/table">
            <a:tbl>
              <a:tblPr firstRow="1" bandRow="1">
                <a:tableStyleId>{5C22544A-7EE6-4342-B048-85BDC9FD1C3A}</a:tableStyleId>
              </a:tblPr>
              <a:tblGrid>
                <a:gridCol w="3467100"/>
                <a:gridCol w="3467100"/>
              </a:tblGrid>
              <a:tr h="1383695">
                <a:tc>
                  <a:txBody>
                    <a:bodyPr/>
                    <a:lstStyle/>
                    <a:p>
                      <a:r>
                        <a:rPr lang="en-IN" dirty="0" smtClean="0">
                          <a:solidFill>
                            <a:schemeClr val="tx1">
                              <a:lumMod val="95000"/>
                              <a:lumOff val="5000"/>
                            </a:schemeClr>
                          </a:solidFill>
                        </a:rPr>
                        <a:t>Presentation</a:t>
                      </a:r>
                      <a:r>
                        <a:rPr lang="en-IN" baseline="0" dirty="0" smtClean="0">
                          <a:solidFill>
                            <a:schemeClr val="tx1">
                              <a:lumMod val="95000"/>
                              <a:lumOff val="5000"/>
                            </a:schemeClr>
                          </a:solidFill>
                        </a:rPr>
                        <a:t> Layer</a:t>
                      </a:r>
                      <a:endParaRPr lang="en-IN" dirty="0">
                        <a:solidFill>
                          <a:schemeClr val="tx1">
                            <a:lumMod val="95000"/>
                            <a:lumOff val="5000"/>
                          </a:schemeClr>
                        </a:solidFill>
                      </a:endParaRPr>
                    </a:p>
                  </a:txBody>
                  <a:tcPr>
                    <a:solidFill>
                      <a:schemeClr val="accent1">
                        <a:alpha val="0"/>
                      </a:schemeClr>
                    </a:solidFill>
                  </a:tcPr>
                </a:tc>
                <a:tc>
                  <a:txBody>
                    <a:bodyPr/>
                    <a:lstStyle/>
                    <a:p>
                      <a:r>
                        <a:rPr kumimoji="0" lang="en-IN" b="0" i="0" kern="1200" dirty="0" smtClean="0">
                          <a:solidFill>
                            <a:schemeClr val="tx1">
                              <a:lumMod val="95000"/>
                              <a:lumOff val="5000"/>
                            </a:schemeClr>
                          </a:solidFill>
                          <a:latin typeface="+mn-lt"/>
                          <a:ea typeface="+mn-ea"/>
                          <a:cs typeface="+mn-cs"/>
                        </a:rPr>
                        <a:t>Responsible for display of application user interface components and handling user requests </a:t>
                      </a:r>
                      <a:endParaRPr lang="en-IN" dirty="0">
                        <a:solidFill>
                          <a:schemeClr val="tx1">
                            <a:lumMod val="95000"/>
                            <a:lumOff val="5000"/>
                          </a:schemeClr>
                        </a:solidFill>
                      </a:endParaRPr>
                    </a:p>
                  </a:txBody>
                  <a:tcPr>
                    <a:solidFill>
                      <a:schemeClr val="accent1">
                        <a:alpha val="0"/>
                      </a:schemeClr>
                    </a:solidFill>
                  </a:tcPr>
                </a:tc>
              </a:tr>
              <a:tr h="1064381">
                <a:tc>
                  <a:txBody>
                    <a:bodyPr/>
                    <a:lstStyle/>
                    <a:p>
                      <a:r>
                        <a:rPr lang="en-IN" b="1" dirty="0" smtClean="0">
                          <a:solidFill>
                            <a:schemeClr val="tx1">
                              <a:lumMod val="95000"/>
                              <a:lumOff val="5000"/>
                            </a:schemeClr>
                          </a:solidFill>
                        </a:rPr>
                        <a:t>Domain </a:t>
                      </a:r>
                      <a:endParaRPr lang="en-IN" b="1" dirty="0">
                        <a:solidFill>
                          <a:schemeClr val="tx1">
                            <a:lumMod val="95000"/>
                            <a:lumOff val="5000"/>
                          </a:schemeClr>
                        </a:solidFill>
                      </a:endParaRPr>
                    </a:p>
                  </a:txBody>
                  <a:tcPr>
                    <a:solidFill>
                      <a:schemeClr val="accent1">
                        <a:alpha val="0"/>
                      </a:schemeClr>
                    </a:solidFill>
                  </a:tcPr>
                </a:tc>
                <a:tc>
                  <a:txBody>
                    <a:bodyPr/>
                    <a:lstStyle/>
                    <a:p>
                      <a:r>
                        <a:rPr kumimoji="0" lang="en-IN" b="0" i="0" kern="1200" dirty="0" smtClean="0">
                          <a:solidFill>
                            <a:schemeClr val="dk1"/>
                          </a:solidFill>
                          <a:latin typeface="+mn-lt"/>
                          <a:ea typeface="+mn-ea"/>
                          <a:cs typeface="+mn-cs"/>
                        </a:rPr>
                        <a:t>Responsible for the application specific business logic </a:t>
                      </a:r>
                      <a:endParaRPr lang="en-IN" dirty="0">
                        <a:solidFill>
                          <a:schemeClr val="tx1">
                            <a:lumMod val="95000"/>
                            <a:lumOff val="5000"/>
                          </a:schemeClr>
                        </a:solidFill>
                      </a:endParaRPr>
                    </a:p>
                  </a:txBody>
                  <a:tcPr>
                    <a:solidFill>
                      <a:schemeClr val="accent1">
                        <a:alpha val="0"/>
                      </a:schemeClr>
                    </a:solidFill>
                  </a:tcPr>
                </a:tc>
              </a:tr>
              <a:tr h="2022324">
                <a:tc>
                  <a:txBody>
                    <a:bodyPr/>
                    <a:lstStyle/>
                    <a:p>
                      <a:r>
                        <a:rPr kumimoji="0" lang="en-IN" b="1" i="0" kern="1200" dirty="0" smtClean="0">
                          <a:solidFill>
                            <a:schemeClr val="dk1"/>
                          </a:solidFill>
                          <a:latin typeface="+mn-lt"/>
                          <a:ea typeface="+mn-ea"/>
                          <a:cs typeface="+mn-cs"/>
                        </a:rPr>
                        <a:t>Data source </a:t>
                      </a:r>
                      <a:endParaRPr lang="en-IN" b="1" dirty="0">
                        <a:solidFill>
                          <a:schemeClr val="tx1">
                            <a:lumMod val="95000"/>
                            <a:lumOff val="5000"/>
                          </a:schemeClr>
                        </a:solidFill>
                      </a:endParaRPr>
                    </a:p>
                  </a:txBody>
                  <a:tcPr>
                    <a:solidFill>
                      <a:schemeClr val="accent1">
                        <a:alpha val="0"/>
                      </a:schemeClr>
                    </a:solidFill>
                  </a:tcPr>
                </a:tc>
                <a:tc>
                  <a:txBody>
                    <a:bodyPr/>
                    <a:lstStyle/>
                    <a:p>
                      <a:r>
                        <a:rPr kumimoji="0" lang="en-IN" b="0" i="0" kern="1200" dirty="0" smtClean="0">
                          <a:solidFill>
                            <a:schemeClr val="dk1"/>
                          </a:solidFill>
                          <a:latin typeface="+mn-lt"/>
                          <a:ea typeface="+mn-ea"/>
                          <a:cs typeface="+mn-cs"/>
                        </a:rPr>
                        <a:t>Facilitates communications with underlying services such as database connectivity, messaging systems, transaction management, etc. </a:t>
                      </a:r>
                      <a:endParaRPr lang="en-IN" dirty="0">
                        <a:solidFill>
                          <a:schemeClr val="tx1">
                            <a:lumMod val="95000"/>
                            <a:lumOff val="5000"/>
                          </a:schemeClr>
                        </a:solidFill>
                      </a:endParaRPr>
                    </a:p>
                  </a:txBody>
                  <a:tcPr>
                    <a:solidFill>
                      <a:schemeClr val="accent1">
                        <a:alpha val="0"/>
                      </a:schemeClr>
                    </a:solidFill>
                  </a:tcPr>
                </a:tc>
              </a:tr>
            </a:tbl>
          </a:graphicData>
        </a:graphic>
      </p:graphicFrame>
    </p:spTree>
  </p:cSld>
  <p:clrMapOvr>
    <a:masterClrMapping/>
  </p:clrMapOvr>
  <p:transition spd="med">
    <p:dissolve/>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Pts</a:t>
            </a:r>
            <a:endParaRPr lang="en-IN" dirty="0"/>
          </a:p>
        </p:txBody>
      </p:sp>
      <p:sp>
        <p:nvSpPr>
          <p:cNvPr id="3" name="Content Placeholder 2"/>
          <p:cNvSpPr>
            <a:spLocks noGrp="1"/>
          </p:cNvSpPr>
          <p:nvPr>
            <p:ph idx="1"/>
          </p:nvPr>
        </p:nvSpPr>
        <p:spPr/>
        <p:txBody>
          <a:bodyPr/>
          <a:lstStyle/>
          <a:p>
            <a:r>
              <a:rPr lang="en-IN" dirty="0" smtClean="0"/>
              <a:t>Defining meaningful application layers is important because well-defined layers promote maintainability and reusability.</a:t>
            </a:r>
          </a:p>
          <a:p>
            <a:r>
              <a:rPr lang="en-IN" dirty="0" smtClean="0"/>
              <a:t>Defining more application layers results in each layer needing to present more fine-grained services. </a:t>
            </a:r>
          </a:p>
          <a:p>
            <a:r>
              <a:rPr lang="en-IN" dirty="0" smtClean="0"/>
              <a:t>This can be a challenging task when determining a layer’s responsibilities. </a:t>
            </a:r>
            <a:endParaRPr lang="en-IN" dirty="0"/>
          </a:p>
        </p:txBody>
      </p:sp>
    </p:spTree>
  </p:cSld>
  <p:clrMapOvr>
    <a:masterClrMapping/>
  </p:clrMapOvr>
  <p:transition spd="med">
    <p:dissolve/>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Partitioning</a:t>
            </a:r>
            <a:endParaRPr lang="en-IN" dirty="0"/>
          </a:p>
        </p:txBody>
      </p:sp>
      <p:sp>
        <p:nvSpPr>
          <p:cNvPr id="3" name="Content Placeholder 2"/>
          <p:cNvSpPr>
            <a:spLocks noGrp="1"/>
          </p:cNvSpPr>
          <p:nvPr>
            <p:ph idx="1"/>
          </p:nvPr>
        </p:nvSpPr>
        <p:spPr/>
        <p:txBody>
          <a:bodyPr/>
          <a:lstStyle/>
          <a:p>
            <a:r>
              <a:rPr lang="en-IN" dirty="0" smtClean="0"/>
              <a:t>Partitioning an application focuses on separating logic not central to the business from the logic that is central to the business. </a:t>
            </a:r>
          </a:p>
          <a:p>
            <a:r>
              <a:rPr lang="en-IN" dirty="0" smtClean="0"/>
              <a:t>Similar to layering, partitions are typically represented logically using packages.</a:t>
            </a:r>
          </a:p>
          <a:p>
            <a:r>
              <a:rPr lang="en-IN" dirty="0" smtClean="0"/>
              <a:t>Types of partitioning </a:t>
            </a:r>
          </a:p>
          <a:p>
            <a:pPr lvl="1"/>
            <a:r>
              <a:rPr lang="en-IN" dirty="0" smtClean="0"/>
              <a:t>Vertical </a:t>
            </a:r>
          </a:p>
          <a:p>
            <a:pPr lvl="1"/>
            <a:r>
              <a:rPr lang="en-IN" dirty="0" smtClean="0"/>
              <a:t>Horizontal </a:t>
            </a:r>
          </a:p>
          <a:p>
            <a:endParaRPr lang="en-IN" dirty="0"/>
          </a:p>
        </p:txBody>
      </p:sp>
    </p:spTree>
  </p:cSld>
  <p:clrMapOvr>
    <a:masterClrMapping/>
  </p:clrMapOvr>
  <p:transition spd="med">
    <p:dissolve/>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1371601"/>
          <a:ext cx="8915400" cy="5253291"/>
        </p:xfrm>
        <a:graphic>
          <a:graphicData uri="http://schemas.openxmlformats.org/drawingml/2006/table">
            <a:tbl>
              <a:tblPr firstRow="1" bandRow="1">
                <a:tableStyleId>{5C22544A-7EE6-4342-B048-85BDC9FD1C3A}</a:tableStyleId>
              </a:tblPr>
              <a:tblGrid>
                <a:gridCol w="4457700"/>
                <a:gridCol w="4457700"/>
              </a:tblGrid>
              <a:tr h="1681161">
                <a:tc>
                  <a:txBody>
                    <a:bodyPr/>
                    <a:lstStyle/>
                    <a:p>
                      <a:r>
                        <a:rPr kumimoji="0" lang="en-IN" b="0" i="0" kern="1200" dirty="0" smtClean="0">
                          <a:solidFill>
                            <a:schemeClr val="tx1">
                              <a:lumMod val="95000"/>
                              <a:lumOff val="5000"/>
                            </a:schemeClr>
                          </a:solidFill>
                          <a:latin typeface="+mn-lt"/>
                          <a:ea typeface="+mn-ea"/>
                          <a:cs typeface="+mn-cs"/>
                        </a:rPr>
                        <a:t>Vertical</a:t>
                      </a:r>
                      <a:endParaRPr lang="en-IN" dirty="0">
                        <a:solidFill>
                          <a:schemeClr val="tx1">
                            <a:lumMod val="95000"/>
                            <a:lumOff val="5000"/>
                          </a:schemeClr>
                        </a:solidFill>
                      </a:endParaRPr>
                    </a:p>
                  </a:txBody>
                  <a:tcPr>
                    <a:solidFill>
                      <a:schemeClr val="accent1">
                        <a:alpha val="0"/>
                      </a:schemeClr>
                    </a:solidFill>
                  </a:tcPr>
                </a:tc>
                <a:tc>
                  <a:txBody>
                    <a:bodyPr/>
                    <a:lstStyle/>
                    <a:p>
                      <a:r>
                        <a:rPr kumimoji="0" lang="en-IN" b="0" i="0" kern="1200" dirty="0" smtClean="0">
                          <a:solidFill>
                            <a:schemeClr val="tx1">
                              <a:lumMod val="95000"/>
                              <a:lumOff val="5000"/>
                            </a:schemeClr>
                          </a:solidFill>
                          <a:latin typeface="+mn-lt"/>
                          <a:ea typeface="+mn-ea"/>
                          <a:cs typeface="+mn-cs"/>
                        </a:rPr>
                        <a:t>Functionality that is central to the business the application is being written to support. This includes business processes, business logic, and business rules. This may also be referred to as the domain dependent partition. </a:t>
                      </a:r>
                      <a:endParaRPr lang="en-IN" dirty="0">
                        <a:solidFill>
                          <a:schemeClr val="tx1">
                            <a:lumMod val="95000"/>
                            <a:lumOff val="5000"/>
                          </a:schemeClr>
                        </a:solidFill>
                      </a:endParaRPr>
                    </a:p>
                  </a:txBody>
                  <a:tcPr>
                    <a:solidFill>
                      <a:schemeClr val="accent1">
                        <a:alpha val="0"/>
                      </a:schemeClr>
                    </a:solidFill>
                  </a:tcPr>
                </a:tc>
              </a:tr>
              <a:tr h="2742948">
                <a:tc>
                  <a:txBody>
                    <a:bodyPr/>
                    <a:lstStyle/>
                    <a:p>
                      <a:r>
                        <a:rPr kumimoji="0" lang="en-IN" b="0" i="0" kern="1200" dirty="0" smtClean="0">
                          <a:solidFill>
                            <a:schemeClr val="dk1"/>
                          </a:solidFill>
                          <a:latin typeface="+mn-lt"/>
                          <a:ea typeface="+mn-ea"/>
                          <a:cs typeface="+mn-cs"/>
                        </a:rPr>
                        <a:t>Horizontal</a:t>
                      </a:r>
                      <a:endParaRPr lang="en-IN" b="1" dirty="0">
                        <a:solidFill>
                          <a:schemeClr val="tx1">
                            <a:lumMod val="95000"/>
                            <a:lumOff val="5000"/>
                          </a:schemeClr>
                        </a:solidFill>
                      </a:endParaRPr>
                    </a:p>
                  </a:txBody>
                  <a:tcPr>
                    <a:solidFill>
                      <a:schemeClr val="accent1">
                        <a:alpha val="0"/>
                      </a:schemeClr>
                    </a:solidFill>
                  </a:tcPr>
                </a:tc>
                <a:tc>
                  <a:txBody>
                    <a:bodyPr/>
                    <a:lstStyle/>
                    <a:p>
                      <a:r>
                        <a:rPr kumimoji="0" lang="en-IN" b="0" i="0" kern="1200" dirty="0" smtClean="0">
                          <a:solidFill>
                            <a:schemeClr val="dk1"/>
                          </a:solidFill>
                          <a:latin typeface="+mn-lt"/>
                          <a:ea typeface="+mn-ea"/>
                          <a:cs typeface="+mn-cs"/>
                        </a:rPr>
                        <a:t>Functionality that is not central to the business the application is being written to support. This includes services such as error handling, mailing services, and database access. Horizontal services may have an application façade that attaches application-specific functionality to the horizontal service. This may also be referred to as the domain independent partition. </a:t>
                      </a:r>
                      <a:endParaRPr lang="en-IN" dirty="0">
                        <a:solidFill>
                          <a:schemeClr val="tx1">
                            <a:lumMod val="95000"/>
                            <a:lumOff val="5000"/>
                          </a:schemeClr>
                        </a:solidFill>
                      </a:endParaRPr>
                    </a:p>
                  </a:txBody>
                  <a:tcPr>
                    <a:solidFill>
                      <a:schemeClr val="accent1">
                        <a:alpha val="0"/>
                      </a:schemeClr>
                    </a:solidFill>
                  </a:tcPr>
                </a:tc>
              </a:tr>
              <a:tr h="681291">
                <a:tc>
                  <a:txBody>
                    <a:bodyPr/>
                    <a:lstStyle/>
                    <a:p>
                      <a:endParaRPr lang="en-IN" b="1" dirty="0">
                        <a:solidFill>
                          <a:schemeClr val="tx1">
                            <a:lumMod val="95000"/>
                            <a:lumOff val="5000"/>
                          </a:schemeClr>
                        </a:solidFill>
                      </a:endParaRPr>
                    </a:p>
                  </a:txBody>
                  <a:tcPr>
                    <a:solidFill>
                      <a:schemeClr val="accent1">
                        <a:alpha val="0"/>
                      </a:schemeClr>
                    </a:solidFill>
                  </a:tcPr>
                </a:tc>
                <a:tc>
                  <a:txBody>
                    <a:bodyPr/>
                    <a:lstStyle/>
                    <a:p>
                      <a:endParaRPr lang="en-IN" dirty="0">
                        <a:solidFill>
                          <a:schemeClr val="tx1">
                            <a:lumMod val="95000"/>
                            <a:lumOff val="5000"/>
                          </a:schemeClr>
                        </a:solidFill>
                      </a:endParaRPr>
                    </a:p>
                  </a:txBody>
                  <a:tcPr>
                    <a:solidFill>
                      <a:schemeClr val="accent1">
                        <a:alpha val="0"/>
                      </a:schemeClr>
                    </a:solidFill>
                  </a:tcPr>
                </a:tc>
              </a:tr>
            </a:tbl>
          </a:graphicData>
        </a:graphic>
      </p:graphicFrame>
    </p:spTree>
  </p:cSld>
  <p:clrMapOvr>
    <a:masterClrMapping/>
  </p:clrMapOvr>
  <p:transition spd="med">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048000" y="2895600"/>
            <a:ext cx="2332038" cy="1828800"/>
            <a:chOff x="1940" y="2352"/>
            <a:chExt cx="1469" cy="1152"/>
          </a:xfrm>
        </p:grpSpPr>
        <p:sp>
          <p:nvSpPr>
            <p:cNvPr id="384004" name="Rectangle 4"/>
            <p:cNvSpPr>
              <a:spLocks noChangeArrowheads="1"/>
            </p:cNvSpPr>
            <p:nvPr/>
          </p:nvSpPr>
          <p:spPr bwMode="auto">
            <a:xfrm>
              <a:off x="1946" y="2626"/>
              <a:ext cx="1463" cy="878"/>
            </a:xfrm>
            <a:prstGeom prst="rect">
              <a:avLst/>
            </a:prstGeom>
            <a:noFill/>
            <a:ln w="28575">
              <a:solidFill>
                <a:schemeClr val="tx1"/>
              </a:solidFill>
              <a:miter lim="800000"/>
              <a:headEnd/>
              <a:tailEnd/>
            </a:ln>
            <a:effectLst/>
          </p:spPr>
          <p:txBody>
            <a:bodyPr wrap="none" anchor="ctr"/>
            <a:lstStyle/>
            <a:p>
              <a:endParaRPr lang="en-IN"/>
            </a:p>
          </p:txBody>
        </p:sp>
        <p:sp>
          <p:nvSpPr>
            <p:cNvPr id="384005" name="Freeform 5"/>
            <p:cNvSpPr>
              <a:spLocks/>
            </p:cNvSpPr>
            <p:nvPr/>
          </p:nvSpPr>
          <p:spPr bwMode="auto">
            <a:xfrm>
              <a:off x="1940" y="2352"/>
              <a:ext cx="591" cy="270"/>
            </a:xfrm>
            <a:custGeom>
              <a:avLst/>
              <a:gdLst/>
              <a:ahLst/>
              <a:cxnLst>
                <a:cxn ang="0">
                  <a:pos x="0" y="174"/>
                </a:cxn>
                <a:cxn ang="0">
                  <a:pos x="0" y="0"/>
                </a:cxn>
                <a:cxn ang="0">
                  <a:pos x="390" y="0"/>
                </a:cxn>
                <a:cxn ang="0">
                  <a:pos x="390" y="174"/>
                </a:cxn>
              </a:cxnLst>
              <a:rect l="0" t="0" r="r" b="b"/>
              <a:pathLst>
                <a:path w="391" h="175">
                  <a:moveTo>
                    <a:pt x="0" y="174"/>
                  </a:moveTo>
                  <a:lnTo>
                    <a:pt x="0" y="0"/>
                  </a:lnTo>
                  <a:lnTo>
                    <a:pt x="390" y="0"/>
                  </a:lnTo>
                  <a:lnTo>
                    <a:pt x="390" y="174"/>
                  </a:lnTo>
                </a:path>
              </a:pathLst>
            </a:custGeom>
            <a:noFill/>
            <a:ln w="28575" cap="rnd" cmpd="sng">
              <a:solidFill>
                <a:schemeClr val="tx1"/>
              </a:solidFill>
              <a:prstDash val="solid"/>
              <a:round/>
              <a:headEnd type="none" w="sm" len="sm"/>
              <a:tailEnd type="none" w="sm" len="sm"/>
            </a:ln>
            <a:effectLst/>
          </p:spPr>
          <p:txBody>
            <a:bodyPr/>
            <a:lstStyle/>
            <a:p>
              <a:endParaRPr lang="en-IN"/>
            </a:p>
          </p:txBody>
        </p:sp>
      </p:grpSp>
      <p:sp>
        <p:nvSpPr>
          <p:cNvPr id="384006" name="Rectangle 6"/>
          <p:cNvSpPr>
            <a:spLocks noChangeArrowheads="1"/>
          </p:cNvSpPr>
          <p:nvPr/>
        </p:nvSpPr>
        <p:spPr bwMode="auto">
          <a:xfrm>
            <a:off x="3092450" y="3733800"/>
            <a:ext cx="2095500" cy="527050"/>
          </a:xfrm>
          <a:prstGeom prst="rect">
            <a:avLst/>
          </a:prstGeom>
          <a:noFill/>
          <a:ln w="9525">
            <a:noFill/>
            <a:miter lim="800000"/>
            <a:headEnd/>
            <a:tailEnd/>
          </a:ln>
          <a:effectLst/>
        </p:spPr>
        <p:txBody>
          <a:bodyPr wrap="none" lIns="92075" tIns="46038" rIns="92075" bIns="46038">
            <a:spAutoFit/>
          </a:bodyPr>
          <a:lstStyle/>
          <a:p>
            <a:pPr>
              <a:spcAft>
                <a:spcPct val="30000"/>
              </a:spcAft>
            </a:pPr>
            <a:r>
              <a:rPr lang="en-US" sz="2200" u="none">
                <a:latin typeface="Arial" charset="0"/>
              </a:rPr>
              <a:t>Package Name</a:t>
            </a:r>
            <a:endParaRPr lang="en-US" sz="1700" u="none">
              <a:latin typeface="Arial" charset="0"/>
            </a:endParaRPr>
          </a:p>
        </p:txBody>
      </p:sp>
      <p:sp>
        <p:nvSpPr>
          <p:cNvPr id="384008" name="Text Box 8"/>
          <p:cNvSpPr txBox="1">
            <a:spLocks noChangeArrowheads="1"/>
          </p:cNvSpPr>
          <p:nvPr/>
        </p:nvSpPr>
        <p:spPr bwMode="auto">
          <a:xfrm>
            <a:off x="4953000" y="3352800"/>
            <a:ext cx="4191000" cy="962025"/>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800" i="1" u="none">
                <a:solidFill>
                  <a:schemeClr val="tx2"/>
                </a:solidFill>
                <a:latin typeface="Times New Roman" pitchFamily="18" charset="0"/>
              </a:rPr>
              <a:t>OO Principle:</a:t>
            </a:r>
            <a:br>
              <a:rPr lang="en-US" sz="2800" i="1" u="none">
                <a:solidFill>
                  <a:schemeClr val="tx2"/>
                </a:solidFill>
                <a:latin typeface="Times New Roman" pitchFamily="18" charset="0"/>
              </a:rPr>
            </a:br>
            <a:r>
              <a:rPr lang="en-US" sz="2800" i="1" u="none">
                <a:solidFill>
                  <a:schemeClr val="tx2"/>
                </a:solidFill>
                <a:latin typeface="Times New Roman" pitchFamily="18" charset="0"/>
              </a:rPr>
              <a:t>Modularity</a:t>
            </a:r>
            <a:endParaRPr lang="en-US" sz="2400" i="1" u="none">
              <a:solidFill>
                <a:schemeClr val="tx2"/>
              </a:solidFill>
              <a:latin typeface="Times New Roman" pitchFamily="18" charset="0"/>
            </a:endParaRPr>
          </a:p>
        </p:txBody>
      </p:sp>
      <p:sp>
        <p:nvSpPr>
          <p:cNvPr id="384009" name="Rectangle 9"/>
          <p:cNvSpPr>
            <a:spLocks noGrp="1" noChangeArrowheads="1"/>
          </p:cNvSpPr>
          <p:nvPr>
            <p:ph type="title"/>
          </p:nvPr>
        </p:nvSpPr>
        <p:spPr/>
        <p:txBody>
          <a:bodyPr/>
          <a:lstStyle/>
          <a:p>
            <a:r>
              <a:rPr lang="en-US"/>
              <a:t>What is a Package?</a:t>
            </a:r>
          </a:p>
        </p:txBody>
      </p:sp>
      <p:sp>
        <p:nvSpPr>
          <p:cNvPr id="384010" name="Rectangle 10"/>
          <p:cNvSpPr>
            <a:spLocks noGrp="1" noChangeArrowheads="1"/>
          </p:cNvSpPr>
          <p:nvPr>
            <p:ph type="body" idx="1"/>
          </p:nvPr>
        </p:nvSpPr>
        <p:spPr/>
        <p:txBody>
          <a:bodyPr>
            <a:normAutofit fontScale="92500"/>
          </a:bodyPr>
          <a:lstStyle/>
          <a:p>
            <a:r>
              <a:rPr lang="en-US"/>
              <a:t>A package is a </a:t>
            </a:r>
            <a:r>
              <a:rPr lang="en-US" u="sng"/>
              <a:t>general purpose mechanism</a:t>
            </a:r>
            <a:r>
              <a:rPr lang="en-US"/>
              <a:t> for organizing elements into groups</a:t>
            </a:r>
          </a:p>
          <a:p>
            <a:r>
              <a:rPr lang="en-US"/>
              <a:t>A model element which can contain other model elements</a:t>
            </a:r>
          </a:p>
          <a:p>
            <a:endParaRPr lang="en-US"/>
          </a:p>
          <a:p>
            <a:endParaRPr lang="en-US"/>
          </a:p>
          <a:p>
            <a:endParaRPr lang="en-US"/>
          </a:p>
          <a:p>
            <a:endParaRPr lang="en-US"/>
          </a:p>
          <a:p>
            <a:r>
              <a:rPr lang="en-US"/>
              <a:t>Uses</a:t>
            </a:r>
          </a:p>
          <a:p>
            <a:pPr lvl="1"/>
            <a:r>
              <a:rPr lang="en-US" u="sng"/>
              <a:t>Organize</a:t>
            </a:r>
            <a:r>
              <a:rPr lang="en-US"/>
              <a:t> the model under development</a:t>
            </a:r>
          </a:p>
          <a:p>
            <a:pPr lvl="1"/>
            <a:r>
              <a:rPr lang="en-US"/>
              <a:t>A unit of </a:t>
            </a:r>
            <a:r>
              <a:rPr lang="en-US" u="sng"/>
              <a:t>configuration management</a:t>
            </a:r>
          </a:p>
          <a:p>
            <a:pPr lvl="1"/>
            <a:endParaRPr lang="en-US"/>
          </a:p>
        </p:txBody>
      </p:sp>
    </p:spTree>
  </p:cSld>
  <p:clrMapOvr>
    <a:masterClrMapping/>
  </p:clrMapOvr>
  <p:transition spd="med">
    <p:dissolve/>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JSP Model 1 Architecture </a:t>
            </a:r>
            <a:endParaRPr lang="en-IN" dirty="0"/>
          </a:p>
        </p:txBody>
      </p:sp>
      <p:pic>
        <p:nvPicPr>
          <p:cNvPr id="21506" name="Picture 2"/>
          <p:cNvPicPr>
            <a:picLocks noGrp="1" noChangeAspect="1" noChangeArrowheads="1"/>
          </p:cNvPicPr>
          <p:nvPr>
            <p:ph idx="1"/>
          </p:nvPr>
        </p:nvPicPr>
        <p:blipFill>
          <a:blip r:embed="rId2" cstate="print"/>
          <a:srcRect/>
          <a:stretch>
            <a:fillRect/>
          </a:stretch>
        </p:blipFill>
        <p:spPr bwMode="auto">
          <a:xfrm>
            <a:off x="838200" y="2286000"/>
            <a:ext cx="7010400" cy="3581400"/>
          </a:xfrm>
          <a:prstGeom prst="rect">
            <a:avLst/>
          </a:prstGeom>
          <a:noFill/>
          <a:ln w="9525">
            <a:noFill/>
            <a:miter lim="800000"/>
            <a:headEnd/>
            <a:tailEnd/>
          </a:ln>
        </p:spPr>
      </p:pic>
    </p:spTree>
  </p:cSld>
  <p:clrMapOvr>
    <a:masterClrMapping/>
  </p:clrMapOvr>
  <p:transition spd="med">
    <p:dissolve/>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Pros and Cons JSP Model 1 </a:t>
            </a:r>
            <a:endParaRPr lang="en-IN" dirty="0"/>
          </a:p>
        </p:txBody>
      </p:sp>
      <p:sp>
        <p:nvSpPr>
          <p:cNvPr id="3" name="Content Placeholder 2"/>
          <p:cNvSpPr>
            <a:spLocks noGrp="1"/>
          </p:cNvSpPr>
          <p:nvPr>
            <p:ph idx="1"/>
          </p:nvPr>
        </p:nvSpPr>
        <p:spPr/>
        <p:txBody>
          <a:bodyPr/>
          <a:lstStyle/>
          <a:p>
            <a:r>
              <a:rPr lang="en-IN" dirty="0" smtClean="0"/>
              <a:t>Pros </a:t>
            </a:r>
          </a:p>
          <a:p>
            <a:r>
              <a:rPr lang="en-IN" dirty="0" smtClean="0"/>
              <a:t>Easy and Quick to develop web application</a:t>
            </a:r>
          </a:p>
          <a:p>
            <a:r>
              <a:rPr lang="en-IN" dirty="0" smtClean="0"/>
              <a:t>Cons </a:t>
            </a:r>
          </a:p>
          <a:p>
            <a:r>
              <a:rPr lang="en-IN" dirty="0" smtClean="0"/>
              <a:t>It is hard to achieve of labour between pages designer and web developer because normally the web developer needs to involved in the development of the pages and business object. </a:t>
            </a:r>
          </a:p>
          <a:p>
            <a:r>
              <a:rPr lang="en-IN" dirty="0" smtClean="0"/>
              <a:t>It is hard to maintain and it is not flexible. This is specially true for large project. </a:t>
            </a:r>
          </a:p>
        </p:txBody>
      </p:sp>
    </p:spTree>
  </p:cSld>
  <p:clrMapOvr>
    <a:masterClrMapping/>
  </p:clrMapOvr>
  <p:transition spd="med">
    <p:dissolve/>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Partitioning</a:t>
            </a:r>
            <a:endParaRPr lang="en-IN" dirty="0"/>
          </a:p>
        </p:txBody>
      </p:sp>
      <p:sp>
        <p:nvSpPr>
          <p:cNvPr id="3" name="Content Placeholder 2"/>
          <p:cNvSpPr>
            <a:spLocks noGrp="1"/>
          </p:cNvSpPr>
          <p:nvPr>
            <p:ph idx="1"/>
          </p:nvPr>
        </p:nvSpPr>
        <p:spPr/>
        <p:txBody>
          <a:bodyPr/>
          <a:lstStyle/>
          <a:p>
            <a:r>
              <a:rPr lang="en-IN" dirty="0" smtClean="0"/>
              <a:t>Partitioning an application focuses on separating logic not central to the business from the logic that is central to the business. </a:t>
            </a:r>
          </a:p>
          <a:p>
            <a:r>
              <a:rPr lang="en-IN" dirty="0" smtClean="0"/>
              <a:t>Similar to layering, partitions are typically represented logically using packages.</a:t>
            </a:r>
          </a:p>
          <a:p>
            <a:r>
              <a:rPr lang="en-IN" dirty="0" smtClean="0"/>
              <a:t>Types of partitioning </a:t>
            </a:r>
          </a:p>
          <a:p>
            <a:pPr lvl="1"/>
            <a:r>
              <a:rPr lang="en-IN" dirty="0" smtClean="0"/>
              <a:t>Vertical </a:t>
            </a:r>
          </a:p>
          <a:p>
            <a:pPr lvl="1"/>
            <a:r>
              <a:rPr lang="en-IN" dirty="0" smtClean="0"/>
              <a:t>Horizontal </a:t>
            </a:r>
          </a:p>
          <a:p>
            <a:endParaRPr lang="en-IN" dirty="0"/>
          </a:p>
        </p:txBody>
      </p:sp>
    </p:spTree>
  </p:cSld>
  <p:clrMapOvr>
    <a:masterClrMapping/>
  </p:clrMapOvr>
  <p:transition spd="med">
    <p:dissolve/>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1371601"/>
          <a:ext cx="8915400" cy="5253291"/>
        </p:xfrm>
        <a:graphic>
          <a:graphicData uri="http://schemas.openxmlformats.org/drawingml/2006/table">
            <a:tbl>
              <a:tblPr firstRow="1" bandRow="1">
                <a:tableStyleId>{5C22544A-7EE6-4342-B048-85BDC9FD1C3A}</a:tableStyleId>
              </a:tblPr>
              <a:tblGrid>
                <a:gridCol w="4457700"/>
                <a:gridCol w="4457700"/>
              </a:tblGrid>
              <a:tr h="1681161">
                <a:tc>
                  <a:txBody>
                    <a:bodyPr/>
                    <a:lstStyle/>
                    <a:p>
                      <a:r>
                        <a:rPr kumimoji="0" lang="en-IN" b="0" i="0" kern="1200" dirty="0" smtClean="0">
                          <a:solidFill>
                            <a:schemeClr val="tx1">
                              <a:lumMod val="95000"/>
                              <a:lumOff val="5000"/>
                            </a:schemeClr>
                          </a:solidFill>
                          <a:latin typeface="+mn-lt"/>
                          <a:ea typeface="+mn-ea"/>
                          <a:cs typeface="+mn-cs"/>
                        </a:rPr>
                        <a:t>Vertical</a:t>
                      </a:r>
                      <a:endParaRPr lang="en-IN" dirty="0">
                        <a:solidFill>
                          <a:schemeClr val="tx1">
                            <a:lumMod val="95000"/>
                            <a:lumOff val="5000"/>
                          </a:schemeClr>
                        </a:solidFill>
                      </a:endParaRPr>
                    </a:p>
                  </a:txBody>
                  <a:tcPr>
                    <a:solidFill>
                      <a:schemeClr val="accent1">
                        <a:alpha val="0"/>
                      </a:schemeClr>
                    </a:solidFill>
                  </a:tcPr>
                </a:tc>
                <a:tc>
                  <a:txBody>
                    <a:bodyPr/>
                    <a:lstStyle/>
                    <a:p>
                      <a:r>
                        <a:rPr kumimoji="0" lang="en-IN" b="0" i="0" kern="1200" dirty="0" smtClean="0">
                          <a:solidFill>
                            <a:schemeClr val="tx1">
                              <a:lumMod val="95000"/>
                              <a:lumOff val="5000"/>
                            </a:schemeClr>
                          </a:solidFill>
                          <a:latin typeface="+mn-lt"/>
                          <a:ea typeface="+mn-ea"/>
                          <a:cs typeface="+mn-cs"/>
                        </a:rPr>
                        <a:t>Functionality that is central to the business the application is being written to support. This includes business processes, business logic, and business rules. This may also be referred to as the domain dependent partition. </a:t>
                      </a:r>
                      <a:endParaRPr lang="en-IN" dirty="0">
                        <a:solidFill>
                          <a:schemeClr val="tx1">
                            <a:lumMod val="95000"/>
                            <a:lumOff val="5000"/>
                          </a:schemeClr>
                        </a:solidFill>
                      </a:endParaRPr>
                    </a:p>
                  </a:txBody>
                  <a:tcPr>
                    <a:solidFill>
                      <a:schemeClr val="accent1">
                        <a:alpha val="0"/>
                      </a:schemeClr>
                    </a:solidFill>
                  </a:tcPr>
                </a:tc>
              </a:tr>
              <a:tr h="2742948">
                <a:tc>
                  <a:txBody>
                    <a:bodyPr/>
                    <a:lstStyle/>
                    <a:p>
                      <a:r>
                        <a:rPr kumimoji="0" lang="en-IN" b="0" i="0" kern="1200" dirty="0" smtClean="0">
                          <a:solidFill>
                            <a:schemeClr val="dk1"/>
                          </a:solidFill>
                          <a:latin typeface="+mn-lt"/>
                          <a:ea typeface="+mn-ea"/>
                          <a:cs typeface="+mn-cs"/>
                        </a:rPr>
                        <a:t>Horizontal</a:t>
                      </a:r>
                      <a:endParaRPr lang="en-IN" b="1" dirty="0">
                        <a:solidFill>
                          <a:schemeClr val="tx1">
                            <a:lumMod val="95000"/>
                            <a:lumOff val="5000"/>
                          </a:schemeClr>
                        </a:solidFill>
                      </a:endParaRPr>
                    </a:p>
                  </a:txBody>
                  <a:tcPr>
                    <a:solidFill>
                      <a:schemeClr val="accent1">
                        <a:alpha val="0"/>
                      </a:schemeClr>
                    </a:solidFill>
                  </a:tcPr>
                </a:tc>
                <a:tc>
                  <a:txBody>
                    <a:bodyPr/>
                    <a:lstStyle/>
                    <a:p>
                      <a:r>
                        <a:rPr kumimoji="0" lang="en-IN" b="0" i="0" kern="1200" dirty="0" smtClean="0">
                          <a:solidFill>
                            <a:schemeClr val="dk1"/>
                          </a:solidFill>
                          <a:latin typeface="+mn-lt"/>
                          <a:ea typeface="+mn-ea"/>
                          <a:cs typeface="+mn-cs"/>
                        </a:rPr>
                        <a:t>Functionality that is not central to the business the application is being written to support. This includes services such as error handling, mailing services, and database access. Horizontal services may have an application façade that attaches application-specific functionality to the horizontal service. This may also be referred to as the domain independent partition. </a:t>
                      </a:r>
                      <a:endParaRPr lang="en-IN" dirty="0">
                        <a:solidFill>
                          <a:schemeClr val="tx1">
                            <a:lumMod val="95000"/>
                            <a:lumOff val="5000"/>
                          </a:schemeClr>
                        </a:solidFill>
                      </a:endParaRPr>
                    </a:p>
                  </a:txBody>
                  <a:tcPr>
                    <a:solidFill>
                      <a:schemeClr val="accent1">
                        <a:alpha val="0"/>
                      </a:schemeClr>
                    </a:solidFill>
                  </a:tcPr>
                </a:tc>
              </a:tr>
              <a:tr h="681291">
                <a:tc>
                  <a:txBody>
                    <a:bodyPr/>
                    <a:lstStyle/>
                    <a:p>
                      <a:endParaRPr lang="en-IN" b="1" dirty="0">
                        <a:solidFill>
                          <a:schemeClr val="tx1">
                            <a:lumMod val="95000"/>
                            <a:lumOff val="5000"/>
                          </a:schemeClr>
                        </a:solidFill>
                      </a:endParaRPr>
                    </a:p>
                  </a:txBody>
                  <a:tcPr>
                    <a:solidFill>
                      <a:schemeClr val="accent1">
                        <a:alpha val="0"/>
                      </a:schemeClr>
                    </a:solidFill>
                  </a:tcPr>
                </a:tc>
                <a:tc>
                  <a:txBody>
                    <a:bodyPr/>
                    <a:lstStyle/>
                    <a:p>
                      <a:endParaRPr lang="en-IN" dirty="0">
                        <a:solidFill>
                          <a:schemeClr val="tx1">
                            <a:lumMod val="95000"/>
                            <a:lumOff val="5000"/>
                          </a:schemeClr>
                        </a:solidFill>
                      </a:endParaRPr>
                    </a:p>
                  </a:txBody>
                  <a:tcPr>
                    <a:solidFill>
                      <a:schemeClr val="accent1">
                        <a:alpha val="0"/>
                      </a:schemeClr>
                    </a:solidFill>
                  </a:tcPr>
                </a:tc>
              </a:tr>
            </a:tbl>
          </a:graphicData>
        </a:graphic>
      </p:graphicFrame>
    </p:spTree>
  </p:cSld>
  <p:clrMapOvr>
    <a:masterClrMapping/>
  </p:clrMapOvr>
  <p:transition spd="med">
    <p:dissolve/>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JSP Model 1 Architecture </a:t>
            </a:r>
            <a:endParaRPr lang="en-IN" dirty="0"/>
          </a:p>
        </p:txBody>
      </p:sp>
      <p:pic>
        <p:nvPicPr>
          <p:cNvPr id="21506" name="Picture 2"/>
          <p:cNvPicPr>
            <a:picLocks noGrp="1" noChangeAspect="1" noChangeArrowheads="1"/>
          </p:cNvPicPr>
          <p:nvPr>
            <p:ph idx="1"/>
          </p:nvPr>
        </p:nvPicPr>
        <p:blipFill>
          <a:blip r:embed="rId2" cstate="print"/>
          <a:srcRect/>
          <a:stretch>
            <a:fillRect/>
          </a:stretch>
        </p:blipFill>
        <p:spPr bwMode="auto">
          <a:xfrm>
            <a:off x="838200" y="2286000"/>
            <a:ext cx="7010400" cy="3581400"/>
          </a:xfrm>
          <a:prstGeom prst="rect">
            <a:avLst/>
          </a:prstGeom>
          <a:noFill/>
          <a:ln w="9525">
            <a:noFill/>
            <a:miter lim="800000"/>
            <a:headEnd/>
            <a:tailEnd/>
          </a:ln>
        </p:spPr>
      </p:pic>
    </p:spTree>
  </p:cSld>
  <p:clrMapOvr>
    <a:masterClrMapping/>
  </p:clrMapOvr>
  <p:transition spd="med">
    <p:dissolve/>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Pros and Cons JSP Model 1 </a:t>
            </a:r>
            <a:endParaRPr lang="en-IN" dirty="0"/>
          </a:p>
        </p:txBody>
      </p:sp>
      <p:sp>
        <p:nvSpPr>
          <p:cNvPr id="3" name="Content Placeholder 2"/>
          <p:cNvSpPr>
            <a:spLocks noGrp="1"/>
          </p:cNvSpPr>
          <p:nvPr>
            <p:ph idx="1"/>
          </p:nvPr>
        </p:nvSpPr>
        <p:spPr/>
        <p:txBody>
          <a:bodyPr/>
          <a:lstStyle/>
          <a:p>
            <a:r>
              <a:rPr lang="en-IN" dirty="0" smtClean="0"/>
              <a:t>Pros </a:t>
            </a:r>
          </a:p>
          <a:p>
            <a:r>
              <a:rPr lang="en-IN" dirty="0" smtClean="0"/>
              <a:t>Easy and Quick to develop web application</a:t>
            </a:r>
          </a:p>
          <a:p>
            <a:r>
              <a:rPr lang="en-IN" dirty="0" smtClean="0"/>
              <a:t>Cons </a:t>
            </a:r>
          </a:p>
          <a:p>
            <a:r>
              <a:rPr lang="en-IN" dirty="0" smtClean="0"/>
              <a:t>It is hard to achieve of labour between pages designer and web developer because normally the web developer needs to involved in the development of the pages and business object. </a:t>
            </a:r>
          </a:p>
          <a:p>
            <a:r>
              <a:rPr lang="en-IN" dirty="0" smtClean="0"/>
              <a:t>It is hard to maintain and it is not flexible. This is specially true for large project. </a:t>
            </a:r>
          </a:p>
        </p:txBody>
      </p:sp>
    </p:spTree>
  </p:cSld>
  <p:clrMapOvr>
    <a:masterClrMapping/>
  </p:clrMapOvr>
  <p:transition spd="med">
    <p:dissolve/>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JSP Model 2 (MVC) Design Pattern </a:t>
            </a:r>
            <a:endParaRPr lang="en-IN" dirty="0"/>
          </a:p>
        </p:txBody>
      </p:sp>
      <p:pic>
        <p:nvPicPr>
          <p:cNvPr id="22530" name="Picture 2"/>
          <p:cNvPicPr>
            <a:picLocks noGrp="1" noChangeAspect="1" noChangeArrowheads="1"/>
          </p:cNvPicPr>
          <p:nvPr>
            <p:ph idx="1"/>
          </p:nvPr>
        </p:nvPicPr>
        <p:blipFill>
          <a:blip r:embed="rId2" cstate="print"/>
          <a:srcRect/>
          <a:stretch>
            <a:fillRect/>
          </a:stretch>
        </p:blipFill>
        <p:spPr bwMode="auto">
          <a:xfrm>
            <a:off x="762000" y="2133600"/>
            <a:ext cx="7391400" cy="3733800"/>
          </a:xfrm>
          <a:prstGeom prst="rect">
            <a:avLst/>
          </a:prstGeom>
          <a:noFill/>
          <a:ln w="9525">
            <a:noFill/>
            <a:miter lim="800000"/>
            <a:headEnd/>
            <a:tailEnd/>
          </a:ln>
        </p:spPr>
      </p:pic>
    </p:spTree>
  </p:cSld>
  <p:clrMapOvr>
    <a:masterClrMapping/>
  </p:clrMapOvr>
  <p:transition spd="med">
    <p:dissolve/>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MVC (Model View Controller) </a:t>
            </a:r>
            <a:endParaRPr lang="en-IN" dirty="0"/>
          </a:p>
        </p:txBody>
      </p:sp>
      <p:sp>
        <p:nvSpPr>
          <p:cNvPr id="3" name="Content Placeholder 2"/>
          <p:cNvSpPr>
            <a:spLocks noGrp="1"/>
          </p:cNvSpPr>
          <p:nvPr>
            <p:ph idx="1"/>
          </p:nvPr>
        </p:nvSpPr>
        <p:spPr/>
        <p:txBody>
          <a:bodyPr>
            <a:normAutofit lnSpcReduction="10000"/>
          </a:bodyPr>
          <a:lstStyle/>
          <a:p>
            <a:r>
              <a:rPr lang="en-IN" dirty="0" smtClean="0"/>
              <a:t>Model : Normal Java classes </a:t>
            </a:r>
          </a:p>
          <a:p>
            <a:pPr lvl="1"/>
            <a:r>
              <a:rPr lang="en-IN" dirty="0" smtClean="0"/>
              <a:t>The model represents the state (data) and business logic of the application.</a:t>
            </a:r>
          </a:p>
          <a:p>
            <a:r>
              <a:rPr lang="en-IN" dirty="0" smtClean="0"/>
              <a:t>View : HTML / JSP / JavaScript library</a:t>
            </a:r>
          </a:p>
          <a:p>
            <a:pPr lvl="1"/>
            <a:r>
              <a:rPr lang="en-IN" dirty="0" smtClean="0"/>
              <a:t>The view module is responsible to display data i.e. it represents the presentation. </a:t>
            </a:r>
          </a:p>
          <a:p>
            <a:r>
              <a:rPr lang="en-IN" dirty="0" smtClean="0"/>
              <a:t>Controller : Servlet or type of Servlet</a:t>
            </a:r>
          </a:p>
          <a:p>
            <a:pPr lvl="1"/>
            <a:r>
              <a:rPr lang="en-IN" dirty="0" smtClean="0"/>
              <a:t>The controller module acts as an interface between view and model. It intercepts all the requests i.e. receives input and commands to Model / View to change accordingly. </a:t>
            </a:r>
          </a:p>
        </p:txBody>
      </p:sp>
    </p:spTree>
  </p:cSld>
  <p:clrMapOvr>
    <a:masterClrMapping/>
  </p:clrMapOvr>
  <p:transition spd="med">
    <p:dissolve/>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Pros and Cons of MVC</a:t>
            </a:r>
            <a:endParaRPr lang="en-IN" dirty="0"/>
          </a:p>
        </p:txBody>
      </p:sp>
      <p:sp>
        <p:nvSpPr>
          <p:cNvPr id="3" name="Content Placeholder 2"/>
          <p:cNvSpPr>
            <a:spLocks noGrp="1"/>
          </p:cNvSpPr>
          <p:nvPr>
            <p:ph idx="1"/>
          </p:nvPr>
        </p:nvSpPr>
        <p:spPr/>
        <p:txBody>
          <a:bodyPr>
            <a:normAutofit lnSpcReduction="10000"/>
          </a:bodyPr>
          <a:lstStyle/>
          <a:p>
            <a:r>
              <a:rPr lang="en-IN" dirty="0" smtClean="0"/>
              <a:t>Pros </a:t>
            </a:r>
          </a:p>
          <a:p>
            <a:pPr lvl="1"/>
            <a:r>
              <a:rPr lang="en-IN" dirty="0" smtClean="0"/>
              <a:t>Navigation control is centralized Now only controller contains the logic to determine the next page.</a:t>
            </a:r>
          </a:p>
          <a:p>
            <a:pPr lvl="1"/>
            <a:r>
              <a:rPr lang="en-IN" dirty="0" smtClean="0"/>
              <a:t>Easy to maintain</a:t>
            </a:r>
          </a:p>
          <a:p>
            <a:pPr lvl="1"/>
            <a:r>
              <a:rPr lang="en-IN" dirty="0" smtClean="0"/>
              <a:t>Easy to extend</a:t>
            </a:r>
          </a:p>
          <a:p>
            <a:pPr lvl="1"/>
            <a:r>
              <a:rPr lang="en-IN" dirty="0" smtClean="0"/>
              <a:t>Easy to test</a:t>
            </a:r>
          </a:p>
          <a:p>
            <a:pPr lvl="1"/>
            <a:r>
              <a:rPr lang="en-IN" dirty="0" smtClean="0"/>
              <a:t>Better separation of concerns</a:t>
            </a:r>
          </a:p>
          <a:p>
            <a:r>
              <a:rPr lang="en-IN" dirty="0" smtClean="0"/>
              <a:t>Cons </a:t>
            </a:r>
          </a:p>
          <a:p>
            <a:pPr lvl="1"/>
            <a:r>
              <a:rPr lang="en-IN" dirty="0" smtClean="0"/>
              <a:t>Need of multiple programmers. </a:t>
            </a:r>
          </a:p>
          <a:p>
            <a:pPr lvl="1"/>
            <a:r>
              <a:rPr lang="en-IN" dirty="0" smtClean="0"/>
              <a:t>Knowledge on multiple technologies are required</a:t>
            </a:r>
          </a:p>
          <a:p>
            <a:endParaRPr lang="en-IN" dirty="0"/>
          </a:p>
        </p:txBody>
      </p:sp>
    </p:spTree>
  </p:cSld>
  <p:clrMapOvr>
    <a:masterClrMapping/>
  </p:clrMapOvr>
  <p:transition spd="med">
    <p:dissolve/>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Core JEE Design Pattern </a:t>
            </a:r>
            <a:endParaRPr lang="en-IN" dirty="0"/>
          </a:p>
        </p:txBody>
      </p:sp>
      <p:sp>
        <p:nvSpPr>
          <p:cNvPr id="3" name="Content Placeholder 2"/>
          <p:cNvSpPr>
            <a:spLocks noGrp="1"/>
          </p:cNvSpPr>
          <p:nvPr>
            <p:ph idx="1"/>
          </p:nvPr>
        </p:nvSpPr>
        <p:spPr/>
        <p:txBody>
          <a:bodyPr/>
          <a:lstStyle/>
          <a:p>
            <a:r>
              <a:rPr lang="en-IN" i="1" dirty="0" smtClean="0"/>
              <a:t>Core JEE patterns are broadly classified in the following three categories based on the layering of the            multi tiered systems. A specific patterns applies to a specific layer of the system under development</a:t>
            </a:r>
          </a:p>
          <a:p>
            <a:r>
              <a:rPr lang="en-IN" dirty="0" smtClean="0"/>
              <a:t>Presentation Tier Patterns </a:t>
            </a:r>
          </a:p>
          <a:p>
            <a:r>
              <a:rPr lang="en-IN" dirty="0" smtClean="0"/>
              <a:t>Business Tier Pattern </a:t>
            </a:r>
          </a:p>
          <a:p>
            <a:r>
              <a:rPr lang="en-IN" dirty="0" smtClean="0"/>
              <a:t>Integration Tier Pattern </a:t>
            </a:r>
            <a:endParaRPr lang="en-IN" dirty="0"/>
          </a:p>
        </p:txBody>
      </p:sp>
    </p:spTree>
  </p:cSld>
  <p:clrMapOvr>
    <a:masterClrMapping/>
  </p:clrMapOvr>
  <p:transition spd="med">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3" name="Rectangle 5"/>
          <p:cNvSpPr>
            <a:spLocks noGrp="1" noChangeArrowheads="1"/>
          </p:cNvSpPr>
          <p:nvPr>
            <p:ph type="title"/>
          </p:nvPr>
        </p:nvSpPr>
        <p:spPr>
          <a:xfrm>
            <a:off x="381000" y="990600"/>
            <a:ext cx="8229600" cy="1676400"/>
          </a:xfrm>
        </p:spPr>
        <p:txBody>
          <a:bodyPr>
            <a:normAutofit/>
          </a:bodyPr>
          <a:lstStyle/>
          <a:p>
            <a:r>
              <a:rPr lang="en-US" dirty="0" smtClean="0"/>
              <a:t>Introduction to Object Oriented Analysis and Design (OOAD)</a:t>
            </a:r>
            <a:endParaRPr lang="en-US" dirty="0"/>
          </a:p>
        </p:txBody>
      </p:sp>
      <p:sp>
        <p:nvSpPr>
          <p:cNvPr id="304134" name="Rectangle 6"/>
          <p:cNvSpPr>
            <a:spLocks noGrp="1" noChangeArrowheads="1"/>
          </p:cNvSpPr>
          <p:nvPr>
            <p:ph type="body" idx="1"/>
          </p:nvPr>
        </p:nvSpPr>
        <p:spPr>
          <a:xfrm>
            <a:off x="457200" y="2819400"/>
            <a:ext cx="8229600" cy="3505200"/>
          </a:xfrm>
        </p:spPr>
        <p:txBody>
          <a:bodyPr/>
          <a:lstStyle/>
          <a:p>
            <a:endParaRPr lang="en-US" dirty="0" smtClean="0"/>
          </a:p>
          <a:p>
            <a:r>
              <a:rPr lang="en-US" dirty="0" smtClean="0"/>
              <a:t>Basic Concepts of Object Orientation </a:t>
            </a:r>
          </a:p>
          <a:p>
            <a:r>
              <a:rPr lang="en-US" dirty="0" smtClean="0"/>
              <a:t>Basic Principles of Object Orientation</a:t>
            </a:r>
          </a:p>
          <a:p>
            <a:r>
              <a:rPr lang="en-US" dirty="0" smtClean="0"/>
              <a:t>Strengths of Object Orientation </a:t>
            </a:r>
          </a:p>
          <a:p>
            <a:r>
              <a:rPr lang="en-US" dirty="0" smtClean="0"/>
              <a:t>General UML Modeling Mechanisms </a:t>
            </a:r>
            <a:endParaRPr lang="en-US" dirty="0"/>
          </a:p>
        </p:txBody>
      </p:sp>
    </p:spTree>
  </p:cSld>
  <p:clrMapOvr>
    <a:masterClrMapping/>
  </p:clrMapOvr>
  <p:transition spd="med">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8" name="Text Box 4"/>
          <p:cNvSpPr txBox="1">
            <a:spLocks noChangeArrowheads="1"/>
          </p:cNvSpPr>
          <p:nvPr/>
        </p:nvSpPr>
        <p:spPr bwMode="auto">
          <a:xfrm>
            <a:off x="914400" y="5410200"/>
            <a:ext cx="7620000" cy="534988"/>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800" i="1" u="none">
                <a:solidFill>
                  <a:schemeClr val="tx2"/>
                </a:solidFill>
                <a:latin typeface="Times New Roman" pitchFamily="18" charset="0"/>
              </a:rPr>
              <a:t>OO Principles: Encapsulation and Modularity</a:t>
            </a:r>
            <a:endParaRPr lang="en-US" sz="2400" i="1" u="none">
              <a:solidFill>
                <a:schemeClr val="tx2"/>
              </a:solidFill>
              <a:latin typeface="Times New Roman" pitchFamily="18" charset="0"/>
            </a:endParaRPr>
          </a:p>
        </p:txBody>
      </p:sp>
      <p:grpSp>
        <p:nvGrpSpPr>
          <p:cNvPr id="2" name="Group 5"/>
          <p:cNvGrpSpPr>
            <a:grpSpLocks/>
          </p:cNvGrpSpPr>
          <p:nvPr/>
        </p:nvGrpSpPr>
        <p:grpSpPr bwMode="auto">
          <a:xfrm>
            <a:off x="0" y="3581400"/>
            <a:ext cx="8534400" cy="1662113"/>
            <a:chOff x="240" y="2112"/>
            <a:chExt cx="5376" cy="1047"/>
          </a:xfrm>
        </p:grpSpPr>
        <p:grpSp>
          <p:nvGrpSpPr>
            <p:cNvPr id="3" name="Group 6"/>
            <p:cNvGrpSpPr>
              <a:grpSpLocks/>
            </p:cNvGrpSpPr>
            <p:nvPr/>
          </p:nvGrpSpPr>
          <p:grpSpPr bwMode="auto">
            <a:xfrm>
              <a:off x="1440" y="2208"/>
              <a:ext cx="2832" cy="951"/>
              <a:chOff x="2736" y="1968"/>
              <a:chExt cx="2832" cy="951"/>
            </a:xfrm>
          </p:grpSpPr>
          <p:grpSp>
            <p:nvGrpSpPr>
              <p:cNvPr id="4" name="Group 7"/>
              <p:cNvGrpSpPr>
                <a:grpSpLocks/>
              </p:cNvGrpSpPr>
              <p:nvPr/>
            </p:nvGrpSpPr>
            <p:grpSpPr bwMode="auto">
              <a:xfrm>
                <a:off x="4064" y="1968"/>
                <a:ext cx="1504" cy="831"/>
                <a:chOff x="4064" y="1968"/>
                <a:chExt cx="1504" cy="831"/>
              </a:xfrm>
            </p:grpSpPr>
            <p:sp>
              <p:nvSpPr>
                <p:cNvPr id="390152" name="Rectangle 8"/>
                <p:cNvSpPr>
                  <a:spLocks noChangeArrowheads="1"/>
                </p:cNvSpPr>
                <p:nvPr/>
              </p:nvSpPr>
              <p:spPr bwMode="auto">
                <a:xfrm>
                  <a:off x="4064" y="2129"/>
                  <a:ext cx="1504" cy="670"/>
                </a:xfrm>
                <a:prstGeom prst="rect">
                  <a:avLst/>
                </a:prstGeom>
                <a:noFill/>
                <a:ln w="28575">
                  <a:solidFill>
                    <a:schemeClr val="tx1"/>
                  </a:solidFill>
                  <a:miter lim="800000"/>
                  <a:headEnd/>
                  <a:tailEnd/>
                </a:ln>
              </p:spPr>
              <p:txBody>
                <a:bodyPr/>
                <a:lstStyle/>
                <a:p>
                  <a:endParaRPr lang="en-IN"/>
                </a:p>
              </p:txBody>
            </p:sp>
            <p:sp>
              <p:nvSpPr>
                <p:cNvPr id="390153" name="Rectangle 9"/>
                <p:cNvSpPr>
                  <a:spLocks noChangeArrowheads="1"/>
                </p:cNvSpPr>
                <p:nvPr/>
              </p:nvSpPr>
              <p:spPr bwMode="auto">
                <a:xfrm>
                  <a:off x="4064" y="1968"/>
                  <a:ext cx="542" cy="161"/>
                </a:xfrm>
                <a:prstGeom prst="rect">
                  <a:avLst/>
                </a:prstGeom>
                <a:noFill/>
                <a:ln w="28575">
                  <a:solidFill>
                    <a:schemeClr val="tx1"/>
                  </a:solidFill>
                  <a:miter lim="800000"/>
                  <a:headEnd/>
                  <a:tailEnd/>
                </a:ln>
              </p:spPr>
              <p:txBody>
                <a:bodyPr/>
                <a:lstStyle/>
                <a:p>
                  <a:endParaRPr lang="en-IN"/>
                </a:p>
              </p:txBody>
            </p:sp>
          </p:grpSp>
          <p:sp>
            <p:nvSpPr>
              <p:cNvPr id="390154" name="Rectangle 10"/>
              <p:cNvSpPr>
                <a:spLocks noChangeArrowheads="1"/>
              </p:cNvSpPr>
              <p:nvPr/>
            </p:nvSpPr>
            <p:spPr bwMode="auto">
              <a:xfrm>
                <a:off x="4080" y="2208"/>
                <a:ext cx="1450" cy="442"/>
              </a:xfrm>
              <a:prstGeom prst="rect">
                <a:avLst/>
              </a:prstGeom>
              <a:noFill/>
              <a:ln w="9525">
                <a:noFill/>
                <a:miter lim="800000"/>
                <a:headEnd/>
                <a:tailEnd/>
              </a:ln>
            </p:spPr>
            <p:txBody>
              <a:bodyPr wrap="none" lIns="0" tIns="0" rIns="0" bIns="0">
                <a:spAutoFit/>
              </a:bodyPr>
              <a:lstStyle/>
              <a:p>
                <a:r>
                  <a:rPr lang="en-US" sz="2300" u="none">
                    <a:latin typeface="Arial" charset="0"/>
                  </a:rPr>
                  <a:t>&lt;&lt;subsystem&gt;&gt;</a:t>
                </a:r>
              </a:p>
              <a:p>
                <a:r>
                  <a:rPr lang="en-US" sz="2300" u="none">
                    <a:latin typeface="Arial" charset="0"/>
                  </a:rPr>
                  <a:t>Subsystem Name</a:t>
                </a:r>
              </a:p>
            </p:txBody>
          </p:sp>
          <p:sp>
            <p:nvSpPr>
              <p:cNvPr id="390155" name="Oval 11"/>
              <p:cNvSpPr>
                <a:spLocks noChangeAspect="1" noChangeArrowheads="1"/>
              </p:cNvSpPr>
              <p:nvPr/>
            </p:nvSpPr>
            <p:spPr bwMode="auto">
              <a:xfrm rot="5400000">
                <a:off x="3210" y="2228"/>
                <a:ext cx="350" cy="341"/>
              </a:xfrm>
              <a:prstGeom prst="ellipse">
                <a:avLst/>
              </a:prstGeom>
              <a:noFill/>
              <a:ln w="28575">
                <a:solidFill>
                  <a:schemeClr val="tx1"/>
                </a:solidFill>
                <a:round/>
                <a:headEnd/>
                <a:tailEnd/>
              </a:ln>
              <a:effectLst/>
            </p:spPr>
            <p:txBody>
              <a:bodyPr wrap="none" anchor="ctr"/>
              <a:lstStyle/>
              <a:p>
                <a:endParaRPr lang="en-IN"/>
              </a:p>
            </p:txBody>
          </p:sp>
          <p:sp>
            <p:nvSpPr>
              <p:cNvPr id="390156" name="Line 12"/>
              <p:cNvSpPr>
                <a:spLocks noChangeShapeType="1"/>
              </p:cNvSpPr>
              <p:nvPr/>
            </p:nvSpPr>
            <p:spPr bwMode="auto">
              <a:xfrm>
                <a:off x="3555" y="2434"/>
                <a:ext cx="509" cy="0"/>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390157" name="Text Box 13"/>
              <p:cNvSpPr txBox="1">
                <a:spLocks noChangeArrowheads="1"/>
              </p:cNvSpPr>
              <p:nvPr/>
            </p:nvSpPr>
            <p:spPr bwMode="auto">
              <a:xfrm>
                <a:off x="2736" y="2640"/>
                <a:ext cx="1298" cy="279"/>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2300" u="none">
                    <a:latin typeface="Arial" charset="0"/>
                  </a:rPr>
                  <a:t>Interface</a:t>
                </a:r>
              </a:p>
            </p:txBody>
          </p:sp>
        </p:grpSp>
        <p:sp>
          <p:nvSpPr>
            <p:cNvPr id="390158" name="Text Box 14"/>
            <p:cNvSpPr txBox="1">
              <a:spLocks noChangeArrowheads="1"/>
            </p:cNvSpPr>
            <p:nvPr/>
          </p:nvSpPr>
          <p:spPr bwMode="auto">
            <a:xfrm>
              <a:off x="240" y="2688"/>
              <a:ext cx="816" cy="260"/>
            </a:xfrm>
            <a:prstGeom prst="rect">
              <a:avLst/>
            </a:prstGeom>
            <a:noFill/>
            <a:ln w="9525">
              <a:noFill/>
              <a:miter lim="800000"/>
              <a:headEnd/>
              <a:tailEnd/>
            </a:ln>
            <a:effectLst/>
          </p:spPr>
          <p:txBody>
            <a:bodyPr lIns="107950" tIns="53975" rIns="107950" bIns="53975">
              <a:spAutoFit/>
            </a:bodyPr>
            <a:lstStyle/>
            <a:p>
              <a:pPr>
                <a:spcBef>
                  <a:spcPct val="50000"/>
                </a:spcBef>
              </a:pPr>
              <a:r>
                <a:rPr lang="en-US" sz="2000" i="1" u="none">
                  <a:solidFill>
                    <a:schemeClr val="accent2"/>
                  </a:solidFill>
                  <a:latin typeface="Arial" charset="0"/>
                </a:rPr>
                <a:t>Interface</a:t>
              </a:r>
            </a:p>
          </p:txBody>
        </p:sp>
        <p:sp>
          <p:nvSpPr>
            <p:cNvPr id="390159" name="Line 15"/>
            <p:cNvSpPr>
              <a:spLocks noChangeShapeType="1"/>
            </p:cNvSpPr>
            <p:nvPr/>
          </p:nvSpPr>
          <p:spPr bwMode="auto">
            <a:xfrm flipV="1">
              <a:off x="1008" y="2688"/>
              <a:ext cx="864" cy="144"/>
            </a:xfrm>
            <a:prstGeom prst="line">
              <a:avLst/>
            </a:prstGeom>
            <a:noFill/>
            <a:ln w="28575">
              <a:solidFill>
                <a:schemeClr val="accent2"/>
              </a:solidFill>
              <a:round/>
              <a:headEnd/>
              <a:tailEnd type="triangle" w="med" len="med"/>
            </a:ln>
            <a:effectLst/>
          </p:spPr>
          <p:txBody>
            <a:bodyPr wrap="none" lIns="107950" tIns="53975" rIns="107950" bIns="53975" anchor="ctr"/>
            <a:lstStyle/>
            <a:p>
              <a:endParaRPr lang="en-IN"/>
            </a:p>
          </p:txBody>
        </p:sp>
        <p:sp>
          <p:nvSpPr>
            <p:cNvPr id="390160" name="Text Box 16"/>
            <p:cNvSpPr txBox="1">
              <a:spLocks noChangeArrowheads="1"/>
            </p:cNvSpPr>
            <p:nvPr/>
          </p:nvSpPr>
          <p:spPr bwMode="auto">
            <a:xfrm>
              <a:off x="1104" y="2112"/>
              <a:ext cx="1008" cy="260"/>
            </a:xfrm>
            <a:prstGeom prst="rect">
              <a:avLst/>
            </a:prstGeom>
            <a:noFill/>
            <a:ln w="9525">
              <a:noFill/>
              <a:miter lim="800000"/>
              <a:headEnd/>
              <a:tailEnd/>
            </a:ln>
            <a:effectLst/>
          </p:spPr>
          <p:txBody>
            <a:bodyPr lIns="107950" tIns="53975" rIns="107950" bIns="53975">
              <a:spAutoFit/>
            </a:bodyPr>
            <a:lstStyle/>
            <a:p>
              <a:pPr>
                <a:spcBef>
                  <a:spcPct val="50000"/>
                </a:spcBef>
              </a:pPr>
              <a:r>
                <a:rPr lang="en-US" sz="2000" i="1" u="none">
                  <a:solidFill>
                    <a:schemeClr val="accent2"/>
                  </a:solidFill>
                  <a:latin typeface="Arial" charset="0"/>
                </a:rPr>
                <a:t>Realization</a:t>
              </a:r>
            </a:p>
          </p:txBody>
        </p:sp>
        <p:sp>
          <p:nvSpPr>
            <p:cNvPr id="390161" name="Line 17"/>
            <p:cNvSpPr>
              <a:spLocks noChangeShapeType="1"/>
            </p:cNvSpPr>
            <p:nvPr/>
          </p:nvSpPr>
          <p:spPr bwMode="auto">
            <a:xfrm>
              <a:off x="2160" y="2304"/>
              <a:ext cx="384" cy="240"/>
            </a:xfrm>
            <a:prstGeom prst="line">
              <a:avLst/>
            </a:prstGeom>
            <a:noFill/>
            <a:ln w="28575">
              <a:solidFill>
                <a:schemeClr val="accent2"/>
              </a:solidFill>
              <a:round/>
              <a:headEnd/>
              <a:tailEnd type="triangle" w="med" len="med"/>
            </a:ln>
            <a:effectLst/>
          </p:spPr>
          <p:txBody>
            <a:bodyPr wrap="none" lIns="107950" tIns="53975" rIns="107950" bIns="53975" anchor="ctr"/>
            <a:lstStyle/>
            <a:p>
              <a:endParaRPr lang="en-IN"/>
            </a:p>
          </p:txBody>
        </p:sp>
        <p:sp>
          <p:nvSpPr>
            <p:cNvPr id="390162" name="Text Box 18"/>
            <p:cNvSpPr txBox="1">
              <a:spLocks noChangeArrowheads="1"/>
            </p:cNvSpPr>
            <p:nvPr/>
          </p:nvSpPr>
          <p:spPr bwMode="auto">
            <a:xfrm>
              <a:off x="4608" y="2256"/>
              <a:ext cx="1008" cy="260"/>
            </a:xfrm>
            <a:prstGeom prst="rect">
              <a:avLst/>
            </a:prstGeom>
            <a:noFill/>
            <a:ln w="9525">
              <a:noFill/>
              <a:miter lim="800000"/>
              <a:headEnd/>
              <a:tailEnd/>
            </a:ln>
            <a:effectLst/>
          </p:spPr>
          <p:txBody>
            <a:bodyPr lIns="107950" tIns="53975" rIns="107950" bIns="53975">
              <a:spAutoFit/>
            </a:bodyPr>
            <a:lstStyle/>
            <a:p>
              <a:pPr>
                <a:spcBef>
                  <a:spcPct val="50000"/>
                </a:spcBef>
              </a:pPr>
              <a:r>
                <a:rPr lang="en-US" sz="2000" i="1" u="none">
                  <a:solidFill>
                    <a:schemeClr val="accent2"/>
                  </a:solidFill>
                  <a:latin typeface="Arial" charset="0"/>
                </a:rPr>
                <a:t>Subsystem</a:t>
              </a:r>
            </a:p>
          </p:txBody>
        </p:sp>
        <p:sp>
          <p:nvSpPr>
            <p:cNvPr id="390163" name="Line 19"/>
            <p:cNvSpPr>
              <a:spLocks noChangeShapeType="1"/>
            </p:cNvSpPr>
            <p:nvPr/>
          </p:nvSpPr>
          <p:spPr bwMode="auto">
            <a:xfrm flipH="1">
              <a:off x="4272" y="2448"/>
              <a:ext cx="384" cy="240"/>
            </a:xfrm>
            <a:prstGeom prst="line">
              <a:avLst/>
            </a:prstGeom>
            <a:noFill/>
            <a:ln w="28575">
              <a:solidFill>
                <a:schemeClr val="accent2"/>
              </a:solidFill>
              <a:round/>
              <a:headEnd/>
              <a:tailEnd type="triangle" w="med" len="med"/>
            </a:ln>
            <a:effectLst/>
          </p:spPr>
          <p:txBody>
            <a:bodyPr wrap="none" lIns="107950" tIns="53975" rIns="107950" bIns="53975" anchor="ctr"/>
            <a:lstStyle/>
            <a:p>
              <a:endParaRPr lang="en-IN"/>
            </a:p>
          </p:txBody>
        </p:sp>
      </p:grpSp>
      <p:sp>
        <p:nvSpPr>
          <p:cNvPr id="390164" name="Text Box 20"/>
          <p:cNvSpPr txBox="1">
            <a:spLocks noChangeArrowheads="1"/>
          </p:cNvSpPr>
          <p:nvPr/>
        </p:nvSpPr>
        <p:spPr bwMode="auto">
          <a:xfrm>
            <a:off x="5410200" y="6096000"/>
            <a:ext cx="3733800" cy="336550"/>
          </a:xfrm>
          <a:prstGeom prst="rect">
            <a:avLst/>
          </a:prstGeom>
          <a:noFill/>
          <a:ln w="9525">
            <a:noFill/>
            <a:miter lim="800000"/>
            <a:headEnd/>
            <a:tailEnd/>
          </a:ln>
          <a:effectLst/>
        </p:spPr>
        <p:txBody>
          <a:bodyPr lIns="107950" tIns="53975" rIns="107950" bIns="53975">
            <a:spAutoFit/>
          </a:bodyPr>
          <a:lstStyle/>
          <a:p>
            <a:pPr>
              <a:spcBef>
                <a:spcPct val="50000"/>
              </a:spcBef>
            </a:pPr>
            <a:r>
              <a:rPr lang="en-US" sz="1500" i="1" u="none">
                <a:solidFill>
                  <a:schemeClr val="tx2"/>
                </a:solidFill>
                <a:latin typeface="Arial" charset="0"/>
              </a:rPr>
              <a:t>(stay tuned for realization relationship)</a:t>
            </a:r>
          </a:p>
        </p:txBody>
      </p:sp>
      <p:sp>
        <p:nvSpPr>
          <p:cNvPr id="390165" name="Rectangle 21"/>
          <p:cNvSpPr>
            <a:spLocks noGrp="1" noChangeArrowheads="1"/>
          </p:cNvSpPr>
          <p:nvPr>
            <p:ph type="title"/>
          </p:nvPr>
        </p:nvSpPr>
        <p:spPr/>
        <p:txBody>
          <a:bodyPr/>
          <a:lstStyle/>
          <a:p>
            <a:r>
              <a:rPr lang="en-US"/>
              <a:t>What is a Subsystem?</a:t>
            </a:r>
          </a:p>
        </p:txBody>
      </p:sp>
      <p:sp>
        <p:nvSpPr>
          <p:cNvPr id="390166" name="Rectangle 22"/>
          <p:cNvSpPr>
            <a:spLocks noGrp="1" noChangeArrowheads="1"/>
          </p:cNvSpPr>
          <p:nvPr>
            <p:ph type="body" idx="1"/>
          </p:nvPr>
        </p:nvSpPr>
        <p:spPr/>
        <p:txBody>
          <a:bodyPr/>
          <a:lstStyle/>
          <a:p>
            <a:r>
              <a:rPr lang="en-US"/>
              <a:t>A </a:t>
            </a:r>
            <a:r>
              <a:rPr lang="en-US" u="sng"/>
              <a:t>combination</a:t>
            </a:r>
            <a:r>
              <a:rPr lang="en-US"/>
              <a:t> of a package (can contain other model elements) </a:t>
            </a:r>
            <a:r>
              <a:rPr lang="en-US" b="1" u="sng"/>
              <a:t>and</a:t>
            </a:r>
            <a:r>
              <a:rPr lang="en-US"/>
              <a:t> a class (has behavior)</a:t>
            </a:r>
          </a:p>
          <a:p>
            <a:r>
              <a:rPr lang="en-US" u="sng"/>
              <a:t>Realizes</a:t>
            </a:r>
            <a:r>
              <a:rPr lang="en-US"/>
              <a:t> one or more interfaces which define its behavior</a:t>
            </a:r>
          </a:p>
          <a:p>
            <a:endParaRPr lang="en-US"/>
          </a:p>
          <a:p>
            <a:endParaRPr lang="en-US"/>
          </a:p>
          <a:p>
            <a:endParaRPr lang="en-US"/>
          </a:p>
          <a:p>
            <a:endParaRPr lang="en-US"/>
          </a:p>
        </p:txBody>
      </p:sp>
    </p:spTree>
  </p:cSld>
  <p:clrMapOvr>
    <a:masterClrMapping/>
  </p:clrMapOvr>
  <p:transition spd="med">
    <p:dissolve/>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Presentation Tier Pattern </a:t>
            </a:r>
            <a:endParaRPr lang="en-IN" dirty="0"/>
          </a:p>
        </p:txBody>
      </p:sp>
      <p:sp>
        <p:nvSpPr>
          <p:cNvPr id="3" name="Content Placeholder 2"/>
          <p:cNvSpPr>
            <a:spLocks noGrp="1"/>
          </p:cNvSpPr>
          <p:nvPr>
            <p:ph idx="1"/>
          </p:nvPr>
        </p:nvSpPr>
        <p:spPr/>
        <p:txBody>
          <a:bodyPr/>
          <a:lstStyle/>
          <a:p>
            <a:r>
              <a:rPr lang="en-IN" dirty="0" smtClean="0"/>
              <a:t>Interception Filter </a:t>
            </a:r>
          </a:p>
          <a:p>
            <a:r>
              <a:rPr lang="en-IN" dirty="0" smtClean="0"/>
              <a:t>Front Controller </a:t>
            </a:r>
          </a:p>
          <a:p>
            <a:r>
              <a:rPr lang="en-IN" dirty="0" smtClean="0"/>
              <a:t>Application Controller </a:t>
            </a:r>
          </a:p>
          <a:p>
            <a:r>
              <a:rPr lang="en-IN" dirty="0" smtClean="0"/>
              <a:t>Context Object </a:t>
            </a:r>
          </a:p>
          <a:p>
            <a:r>
              <a:rPr lang="en-IN" dirty="0" smtClean="0"/>
              <a:t>View Helper </a:t>
            </a:r>
          </a:p>
          <a:p>
            <a:r>
              <a:rPr lang="en-IN" dirty="0" smtClean="0"/>
              <a:t>Composite View </a:t>
            </a:r>
          </a:p>
          <a:p>
            <a:r>
              <a:rPr lang="en-IN" dirty="0" smtClean="0"/>
              <a:t>Service to Worker </a:t>
            </a:r>
          </a:p>
          <a:p>
            <a:r>
              <a:rPr lang="en-IN" dirty="0" smtClean="0"/>
              <a:t>Dispatcher View </a:t>
            </a:r>
            <a:endParaRPr lang="en-IN" dirty="0"/>
          </a:p>
        </p:txBody>
      </p:sp>
    </p:spTree>
  </p:cSld>
  <p:clrMapOvr>
    <a:masterClrMapping/>
  </p:clrMapOvr>
  <p:transition spd="med">
    <p:dissolve/>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Business Tier Pattern </a:t>
            </a:r>
            <a:endParaRPr lang="en-IN" dirty="0"/>
          </a:p>
        </p:txBody>
      </p:sp>
      <p:sp>
        <p:nvSpPr>
          <p:cNvPr id="3" name="Content Placeholder 2"/>
          <p:cNvSpPr>
            <a:spLocks noGrp="1"/>
          </p:cNvSpPr>
          <p:nvPr>
            <p:ph idx="1"/>
          </p:nvPr>
        </p:nvSpPr>
        <p:spPr/>
        <p:txBody>
          <a:bodyPr/>
          <a:lstStyle/>
          <a:p>
            <a:r>
              <a:rPr lang="en-IN" dirty="0" smtClean="0"/>
              <a:t>Business Delegates</a:t>
            </a:r>
          </a:p>
          <a:p>
            <a:r>
              <a:rPr lang="en-IN" dirty="0" smtClean="0"/>
              <a:t>Service Locator </a:t>
            </a:r>
          </a:p>
          <a:p>
            <a:r>
              <a:rPr lang="en-IN" dirty="0" smtClean="0"/>
              <a:t>Session Facade </a:t>
            </a:r>
          </a:p>
          <a:p>
            <a:r>
              <a:rPr lang="en-IN" dirty="0" smtClean="0"/>
              <a:t>Application Service </a:t>
            </a:r>
          </a:p>
          <a:p>
            <a:r>
              <a:rPr lang="en-IN" dirty="0" smtClean="0"/>
              <a:t>Business Object </a:t>
            </a:r>
          </a:p>
        </p:txBody>
      </p:sp>
    </p:spTree>
  </p:cSld>
  <p:clrMapOvr>
    <a:masterClrMapping/>
  </p:clrMapOvr>
  <p:transition spd="med">
    <p:dissolve/>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Integration Tier Pattern </a:t>
            </a:r>
            <a:endParaRPr lang="en-IN" dirty="0"/>
          </a:p>
        </p:txBody>
      </p:sp>
      <p:sp>
        <p:nvSpPr>
          <p:cNvPr id="3" name="Content Placeholder 2"/>
          <p:cNvSpPr>
            <a:spLocks noGrp="1"/>
          </p:cNvSpPr>
          <p:nvPr>
            <p:ph idx="1"/>
          </p:nvPr>
        </p:nvSpPr>
        <p:spPr/>
        <p:txBody>
          <a:bodyPr/>
          <a:lstStyle/>
          <a:p>
            <a:r>
              <a:rPr lang="en-IN" dirty="0" smtClean="0"/>
              <a:t>Date Access Object </a:t>
            </a:r>
          </a:p>
          <a:p>
            <a:r>
              <a:rPr lang="en-IN" dirty="0" smtClean="0"/>
              <a:t>Service Activator </a:t>
            </a:r>
          </a:p>
          <a:p>
            <a:r>
              <a:rPr lang="en-IN" dirty="0" smtClean="0"/>
              <a:t>Domain Store </a:t>
            </a:r>
          </a:p>
          <a:p>
            <a:r>
              <a:rPr lang="en-IN" dirty="0" smtClean="0"/>
              <a:t>Web Service Broker </a:t>
            </a:r>
            <a:endParaRPr lang="en-IN" dirty="0"/>
          </a:p>
        </p:txBody>
      </p:sp>
    </p:spTree>
  </p:cSld>
  <p:clrMapOvr>
    <a:masterClrMapping/>
  </p:clrMapOvr>
  <p:transition spd="med">
    <p:dissolve/>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Presentation Tier Pattern </a:t>
            </a:r>
            <a:endParaRPr lang="en-IN" dirty="0"/>
          </a:p>
        </p:txBody>
      </p:sp>
    </p:spTree>
  </p:cSld>
  <p:clrMapOvr>
    <a:masterClrMapping/>
  </p:clrMapOvr>
  <p:transition spd="med">
    <p:dissolve/>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Interceptor Filter </a:t>
            </a:r>
            <a:endParaRPr lang="en-IN" dirty="0"/>
          </a:p>
        </p:txBody>
      </p:sp>
      <p:sp>
        <p:nvSpPr>
          <p:cNvPr id="3" name="Content Placeholder 2"/>
          <p:cNvSpPr>
            <a:spLocks noGrp="1"/>
          </p:cNvSpPr>
          <p:nvPr>
            <p:ph idx="1"/>
          </p:nvPr>
        </p:nvSpPr>
        <p:spPr/>
        <p:txBody>
          <a:bodyPr/>
          <a:lstStyle/>
          <a:p>
            <a:r>
              <a:rPr lang="en-IN" b="1" dirty="0" smtClean="0"/>
              <a:t>Intercepting Filter </a:t>
            </a:r>
            <a:r>
              <a:rPr lang="en-IN" dirty="0" smtClean="0"/>
              <a:t>intercepts incoming requests and outgoing responses and applies a filter.</a:t>
            </a:r>
          </a:p>
          <a:p>
            <a:r>
              <a:rPr lang="en-IN" dirty="0" smtClean="0"/>
              <a:t>These filters may be added and removed in a declarative manner.</a:t>
            </a:r>
          </a:p>
          <a:p>
            <a:r>
              <a:rPr lang="en-IN" dirty="0" smtClean="0"/>
              <a:t> After this pre processing and/or post-processing is complete, the final filter in the group vectors control to the original target object. </a:t>
            </a:r>
            <a:endParaRPr lang="en-IN" dirty="0"/>
          </a:p>
        </p:txBody>
      </p:sp>
    </p:spTree>
  </p:cSld>
  <p:clrMapOvr>
    <a:masterClrMapping/>
  </p:clrMapOvr>
  <p:transition spd="med">
    <p:dissolve/>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Pts</a:t>
            </a:r>
            <a:endParaRPr lang="en-IN" dirty="0"/>
          </a:p>
        </p:txBody>
      </p:sp>
      <p:sp>
        <p:nvSpPr>
          <p:cNvPr id="3" name="Content Placeholder 2"/>
          <p:cNvSpPr>
            <a:spLocks noGrp="1"/>
          </p:cNvSpPr>
          <p:nvPr>
            <p:ph idx="1"/>
          </p:nvPr>
        </p:nvSpPr>
        <p:spPr/>
        <p:txBody>
          <a:bodyPr>
            <a:normAutofit fontScale="92500"/>
          </a:bodyPr>
          <a:lstStyle/>
          <a:p>
            <a:pPr>
              <a:buNone/>
            </a:pPr>
            <a:endParaRPr lang="en-IN" dirty="0" smtClean="0"/>
          </a:p>
          <a:p>
            <a:r>
              <a:rPr lang="en-IN" dirty="0" smtClean="0"/>
              <a:t>The presentation-tier request handling mechanism receives many different types of requests, which require varied types of processing. Some requests are simply forwarded to the appropriate handler component, while other requests must be modified, audited, or uncompressed before being further processed.</a:t>
            </a:r>
          </a:p>
          <a:p>
            <a:r>
              <a:rPr lang="en-IN" dirty="0" smtClean="0"/>
              <a:t>One of the best example for Intercepting Filter Pattern is Spring Security's </a:t>
            </a:r>
            <a:r>
              <a:rPr lang="en-IN" dirty="0" err="1" smtClean="0">
                <a:hlinkClick r:id="rId2"/>
              </a:rPr>
              <a:t>DelegatingFilterProxy</a:t>
            </a:r>
            <a:r>
              <a:rPr lang="en-IN" dirty="0" smtClean="0"/>
              <a:t> , which will intercept the HTTP request and do the authentication check. Spring security build on chain of filters.</a:t>
            </a:r>
          </a:p>
          <a:p>
            <a:endParaRPr lang="en-IN" dirty="0"/>
          </a:p>
        </p:txBody>
      </p:sp>
    </p:spTree>
  </p:cSld>
  <p:clrMapOvr>
    <a:masterClrMapping/>
  </p:clrMapOvr>
  <p:transition spd="med">
    <p:dissolve/>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r>
              <a:rPr lang="en-IN" dirty="0" smtClean="0"/>
              <a:t>Has the client been authenticated?</a:t>
            </a:r>
          </a:p>
          <a:p>
            <a:r>
              <a:rPr lang="en-IN" dirty="0" smtClean="0"/>
              <a:t>Does the client have a valid session?</a:t>
            </a:r>
          </a:p>
          <a:p>
            <a:r>
              <a:rPr lang="en-IN" dirty="0" smtClean="0"/>
              <a:t>Is the client's IP address from a trusted network?</a:t>
            </a:r>
          </a:p>
          <a:p>
            <a:r>
              <a:rPr lang="en-IN" dirty="0" smtClean="0"/>
              <a:t>Does the request path violate any constraints?</a:t>
            </a:r>
          </a:p>
          <a:p>
            <a:r>
              <a:rPr lang="en-IN" dirty="0" smtClean="0"/>
              <a:t>What encoding does the client use to send the data?</a:t>
            </a:r>
          </a:p>
          <a:p>
            <a:endParaRPr lang="en-IN" dirty="0"/>
          </a:p>
        </p:txBody>
      </p:sp>
    </p:spTree>
  </p:cSld>
  <p:clrMapOvr>
    <a:masterClrMapping/>
  </p:clrMapOvr>
  <p:transition spd="med">
    <p:dissolve/>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85800" y="1066800"/>
            <a:ext cx="7696200" cy="4648200"/>
          </a:xfrm>
          <a:prstGeom prst="rect">
            <a:avLst/>
          </a:prstGeom>
          <a:noFill/>
          <a:ln w="9525">
            <a:noFill/>
            <a:miter lim="800000"/>
            <a:headEnd/>
            <a:tailEnd/>
          </a:ln>
        </p:spPr>
      </p:pic>
    </p:spTree>
  </p:cSld>
  <p:clrMapOvr>
    <a:masterClrMapping/>
  </p:clrMapOvr>
  <p:transition spd="med">
    <p:dissolve/>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1298"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spd="med">
    <p:dissolve/>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Interceptor Filter API</a:t>
            </a:r>
            <a:endParaRPr lang="en-IN" dirty="0"/>
          </a:p>
        </p:txBody>
      </p:sp>
      <p:sp>
        <p:nvSpPr>
          <p:cNvPr id="3" name="Content Placeholder 2"/>
          <p:cNvSpPr>
            <a:spLocks noGrp="1"/>
          </p:cNvSpPr>
          <p:nvPr>
            <p:ph idx="1"/>
          </p:nvPr>
        </p:nvSpPr>
        <p:spPr/>
        <p:txBody>
          <a:bodyPr>
            <a:noAutofit/>
          </a:bodyPr>
          <a:lstStyle/>
          <a:p>
            <a:r>
              <a:rPr lang="en-IN" sz="2200" b="1" dirty="0" smtClean="0"/>
              <a:t>Filter</a:t>
            </a:r>
            <a:r>
              <a:rPr lang="en-IN" sz="2200" dirty="0" smtClean="0"/>
              <a:t> : The filter is responsible for performing a particular task before or after the execution of the request by its request handler.</a:t>
            </a:r>
          </a:p>
          <a:p>
            <a:r>
              <a:rPr lang="en-IN" sz="2200" b="1" dirty="0" smtClean="0"/>
              <a:t>Target : </a:t>
            </a:r>
            <a:r>
              <a:rPr lang="en-IN" sz="2200" dirty="0" smtClean="0"/>
              <a:t>The target is, in fact, the target object- a request handler.</a:t>
            </a:r>
          </a:p>
          <a:p>
            <a:r>
              <a:rPr lang="en-IN" sz="2200" b="1" dirty="0" smtClean="0"/>
              <a:t>Filter Chain : </a:t>
            </a:r>
            <a:r>
              <a:rPr lang="en-IN" sz="2200" dirty="0" smtClean="0"/>
              <a:t>Filter chain carries a chain of filters which are to be implemented on the target, in different and defined order.</a:t>
            </a:r>
          </a:p>
          <a:p>
            <a:r>
              <a:rPr lang="en-IN" sz="2200" b="1" dirty="0" smtClean="0"/>
              <a:t>Filter Manager : </a:t>
            </a:r>
            <a:r>
              <a:rPr lang="en-IN" sz="2200" dirty="0" smtClean="0"/>
              <a:t>Filter manager is responsible for managing the filters and filter chain.</a:t>
            </a:r>
          </a:p>
          <a:p>
            <a:r>
              <a:rPr lang="en-IN" sz="2200" b="1" dirty="0" smtClean="0"/>
              <a:t>Client : </a:t>
            </a:r>
            <a:r>
              <a:rPr lang="en-IN" sz="2200" dirty="0" smtClean="0"/>
              <a:t>The client is the object which sends the requests to the Target object.</a:t>
            </a:r>
            <a:br>
              <a:rPr lang="en-IN" sz="2200" dirty="0" smtClean="0"/>
            </a:br>
            <a:r>
              <a:rPr lang="en-IN" sz="2200" dirty="0" smtClean="0"/>
              <a:t/>
            </a:r>
            <a:br>
              <a:rPr lang="en-IN" sz="2200" dirty="0" smtClean="0"/>
            </a:br>
            <a:endParaRPr lang="en-IN" sz="2200" b="1" dirty="0"/>
          </a:p>
        </p:txBody>
      </p:sp>
    </p:spTree>
  </p:cSld>
  <p:clrMapOvr>
    <a:masterClrMapping/>
  </p:clrMapOvr>
  <p:transition spd="med">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6088063" y="4078288"/>
            <a:ext cx="1916112" cy="773112"/>
            <a:chOff x="1961" y="2928"/>
            <a:chExt cx="832" cy="336"/>
          </a:xfrm>
        </p:grpSpPr>
        <p:sp>
          <p:nvSpPr>
            <p:cNvPr id="392196" name="Line 4"/>
            <p:cNvSpPr>
              <a:spLocks noChangeShapeType="1"/>
            </p:cNvSpPr>
            <p:nvPr/>
          </p:nvSpPr>
          <p:spPr bwMode="auto">
            <a:xfrm>
              <a:off x="2793" y="2928"/>
              <a:ext cx="0" cy="336"/>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392197" name="Line 5"/>
            <p:cNvSpPr>
              <a:spLocks noChangeShapeType="1"/>
            </p:cNvSpPr>
            <p:nvPr/>
          </p:nvSpPr>
          <p:spPr bwMode="auto">
            <a:xfrm flipH="1">
              <a:off x="2075" y="2928"/>
              <a:ext cx="718" cy="0"/>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392198" name="Line 6"/>
            <p:cNvSpPr>
              <a:spLocks noChangeShapeType="1"/>
            </p:cNvSpPr>
            <p:nvPr/>
          </p:nvSpPr>
          <p:spPr bwMode="auto">
            <a:xfrm flipH="1">
              <a:off x="2075" y="3264"/>
              <a:ext cx="718" cy="0"/>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392199" name="Line 7"/>
            <p:cNvSpPr>
              <a:spLocks noChangeShapeType="1"/>
            </p:cNvSpPr>
            <p:nvPr/>
          </p:nvSpPr>
          <p:spPr bwMode="auto">
            <a:xfrm>
              <a:off x="2075" y="2928"/>
              <a:ext cx="0" cy="72"/>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392200" name="Line 8"/>
            <p:cNvSpPr>
              <a:spLocks noChangeShapeType="1"/>
            </p:cNvSpPr>
            <p:nvPr/>
          </p:nvSpPr>
          <p:spPr bwMode="auto">
            <a:xfrm flipV="1">
              <a:off x="2075" y="3192"/>
              <a:ext cx="0" cy="72"/>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392201" name="Rectangle 9"/>
            <p:cNvSpPr>
              <a:spLocks noChangeArrowheads="1"/>
            </p:cNvSpPr>
            <p:nvPr/>
          </p:nvSpPr>
          <p:spPr bwMode="auto">
            <a:xfrm>
              <a:off x="1961" y="3000"/>
              <a:ext cx="235" cy="72"/>
            </a:xfrm>
            <a:prstGeom prst="rect">
              <a:avLst/>
            </a:prstGeom>
            <a:noFill/>
            <a:ln w="28575">
              <a:solidFill>
                <a:schemeClr val="tx1"/>
              </a:solidFill>
              <a:miter lim="800000"/>
              <a:headEnd type="none" w="sm" len="sm"/>
              <a:tailEnd type="none" w="lg" len="lg"/>
            </a:ln>
            <a:effectLst/>
          </p:spPr>
          <p:txBody>
            <a:bodyPr wrap="none" anchor="ctr"/>
            <a:lstStyle/>
            <a:p>
              <a:endParaRPr lang="en-IN"/>
            </a:p>
          </p:txBody>
        </p:sp>
        <p:sp>
          <p:nvSpPr>
            <p:cNvPr id="392202" name="Rectangle 10"/>
            <p:cNvSpPr>
              <a:spLocks noChangeArrowheads="1"/>
            </p:cNvSpPr>
            <p:nvPr/>
          </p:nvSpPr>
          <p:spPr bwMode="auto">
            <a:xfrm>
              <a:off x="1961" y="3120"/>
              <a:ext cx="235" cy="72"/>
            </a:xfrm>
            <a:prstGeom prst="rect">
              <a:avLst/>
            </a:prstGeom>
            <a:noFill/>
            <a:ln w="28575">
              <a:solidFill>
                <a:schemeClr val="tx1"/>
              </a:solidFill>
              <a:miter lim="800000"/>
              <a:headEnd type="none" w="sm" len="sm"/>
              <a:tailEnd type="none" w="lg" len="lg"/>
            </a:ln>
            <a:effectLst/>
          </p:spPr>
          <p:txBody>
            <a:bodyPr wrap="none" anchor="ctr"/>
            <a:lstStyle/>
            <a:p>
              <a:endParaRPr lang="en-IN"/>
            </a:p>
          </p:txBody>
        </p:sp>
        <p:sp>
          <p:nvSpPr>
            <p:cNvPr id="392203" name="Line 11"/>
            <p:cNvSpPr>
              <a:spLocks noChangeShapeType="1"/>
            </p:cNvSpPr>
            <p:nvPr/>
          </p:nvSpPr>
          <p:spPr bwMode="auto">
            <a:xfrm flipV="1">
              <a:off x="2075" y="3072"/>
              <a:ext cx="0" cy="48"/>
            </a:xfrm>
            <a:prstGeom prst="line">
              <a:avLst/>
            </a:prstGeom>
            <a:noFill/>
            <a:ln w="28575">
              <a:solidFill>
                <a:schemeClr val="tx1"/>
              </a:solidFill>
              <a:round/>
              <a:headEnd type="none" w="sm" len="sm"/>
              <a:tailEnd type="none" w="lg" len="lg"/>
            </a:ln>
            <a:effectLst/>
          </p:spPr>
          <p:txBody>
            <a:bodyPr wrap="none" anchor="ctr"/>
            <a:lstStyle/>
            <a:p>
              <a:endParaRPr lang="en-IN"/>
            </a:p>
          </p:txBody>
        </p:sp>
      </p:grpSp>
      <p:sp>
        <p:nvSpPr>
          <p:cNvPr id="392204" name="Text Box 12"/>
          <p:cNvSpPr txBox="1">
            <a:spLocks noChangeArrowheads="1"/>
          </p:cNvSpPr>
          <p:nvPr/>
        </p:nvSpPr>
        <p:spPr bwMode="auto">
          <a:xfrm>
            <a:off x="6629400" y="4114800"/>
            <a:ext cx="1365250" cy="641350"/>
          </a:xfrm>
          <a:prstGeom prst="rect">
            <a:avLst/>
          </a:prstGeom>
          <a:noFill/>
          <a:ln w="28575">
            <a:noFill/>
            <a:miter lim="800000"/>
            <a:headEnd type="none" w="sm" len="sm"/>
            <a:tailEnd type="none" w="lg" len="lg"/>
          </a:ln>
          <a:effectLst/>
        </p:spPr>
        <p:txBody>
          <a:bodyPr wrap="none">
            <a:spAutoFit/>
          </a:bodyPr>
          <a:lstStyle/>
          <a:p>
            <a:r>
              <a:rPr lang="en-US" sz="1800" u="none">
                <a:latin typeface="Arial" charset="0"/>
              </a:rPr>
              <a:t>Component</a:t>
            </a:r>
          </a:p>
          <a:p>
            <a:r>
              <a:rPr lang="en-US" sz="1800" u="none">
                <a:latin typeface="Arial" charset="0"/>
              </a:rPr>
              <a:t>Name</a:t>
            </a:r>
          </a:p>
        </p:txBody>
      </p:sp>
      <p:sp>
        <p:nvSpPr>
          <p:cNvPr id="392206" name="Text Box 14"/>
          <p:cNvSpPr txBox="1">
            <a:spLocks noChangeArrowheads="1"/>
          </p:cNvSpPr>
          <p:nvPr/>
        </p:nvSpPr>
        <p:spPr bwMode="auto">
          <a:xfrm>
            <a:off x="2060575" y="2943225"/>
            <a:ext cx="1893888" cy="427038"/>
          </a:xfrm>
          <a:prstGeom prst="rect">
            <a:avLst/>
          </a:prstGeom>
          <a:noFill/>
          <a:ln w="12700">
            <a:noFill/>
            <a:miter lim="800000"/>
            <a:headEnd type="none" w="sm" len="sm"/>
            <a:tailEnd/>
          </a:ln>
          <a:effectLst/>
        </p:spPr>
        <p:txBody>
          <a:bodyPr wrap="none" anchor="ctr">
            <a:spAutoFit/>
          </a:bodyPr>
          <a:lstStyle/>
          <a:p>
            <a:pPr algn="ctr">
              <a:spcBef>
                <a:spcPct val="50000"/>
              </a:spcBef>
            </a:pPr>
            <a:r>
              <a:rPr lang="en-US" sz="2200" u="none">
                <a:solidFill>
                  <a:schemeClr val="tx2"/>
                </a:solidFill>
                <a:latin typeface="Arial" charset="0"/>
              </a:rPr>
              <a:t>Design Model</a:t>
            </a:r>
          </a:p>
        </p:txBody>
      </p:sp>
      <p:sp>
        <p:nvSpPr>
          <p:cNvPr id="392207" name="Text Box 15"/>
          <p:cNvSpPr txBox="1">
            <a:spLocks noChangeArrowheads="1"/>
          </p:cNvSpPr>
          <p:nvPr/>
        </p:nvSpPr>
        <p:spPr bwMode="auto">
          <a:xfrm>
            <a:off x="5195888" y="2943225"/>
            <a:ext cx="2936875" cy="427038"/>
          </a:xfrm>
          <a:prstGeom prst="rect">
            <a:avLst/>
          </a:prstGeom>
          <a:noFill/>
          <a:ln w="12700">
            <a:noFill/>
            <a:miter lim="800000"/>
            <a:headEnd type="none" w="sm" len="sm"/>
            <a:tailEnd/>
          </a:ln>
          <a:effectLst/>
        </p:spPr>
        <p:txBody>
          <a:bodyPr wrap="none" anchor="ctr">
            <a:spAutoFit/>
          </a:bodyPr>
          <a:lstStyle/>
          <a:p>
            <a:pPr algn="ctr">
              <a:spcBef>
                <a:spcPct val="50000"/>
              </a:spcBef>
            </a:pPr>
            <a:r>
              <a:rPr lang="en-US" sz="2200" u="none">
                <a:solidFill>
                  <a:schemeClr val="tx2"/>
                </a:solidFill>
                <a:latin typeface="Arial" charset="0"/>
              </a:rPr>
              <a:t>Implementation Model</a:t>
            </a:r>
          </a:p>
        </p:txBody>
      </p:sp>
      <p:grpSp>
        <p:nvGrpSpPr>
          <p:cNvPr id="3" name="Group 16"/>
          <p:cNvGrpSpPr>
            <a:grpSpLocks/>
          </p:cNvGrpSpPr>
          <p:nvPr/>
        </p:nvGrpSpPr>
        <p:grpSpPr bwMode="auto">
          <a:xfrm>
            <a:off x="381000" y="3905250"/>
            <a:ext cx="3662363" cy="1476375"/>
            <a:chOff x="240" y="2460"/>
            <a:chExt cx="2307" cy="930"/>
          </a:xfrm>
        </p:grpSpPr>
        <p:sp>
          <p:nvSpPr>
            <p:cNvPr id="392209" name="Rectangle 17"/>
            <p:cNvSpPr>
              <a:spLocks noChangeArrowheads="1"/>
            </p:cNvSpPr>
            <p:nvPr/>
          </p:nvSpPr>
          <p:spPr bwMode="auto">
            <a:xfrm>
              <a:off x="1251" y="2581"/>
              <a:ext cx="1296" cy="503"/>
            </a:xfrm>
            <a:prstGeom prst="rect">
              <a:avLst/>
            </a:prstGeom>
            <a:noFill/>
            <a:ln w="28575">
              <a:solidFill>
                <a:schemeClr val="tx1"/>
              </a:solidFill>
              <a:miter lim="800000"/>
              <a:headEnd/>
              <a:tailEnd/>
            </a:ln>
          </p:spPr>
          <p:txBody>
            <a:bodyPr/>
            <a:lstStyle/>
            <a:p>
              <a:endParaRPr lang="en-IN"/>
            </a:p>
          </p:txBody>
        </p:sp>
        <p:sp>
          <p:nvSpPr>
            <p:cNvPr id="392210" name="Rectangle 18"/>
            <p:cNvSpPr>
              <a:spLocks noChangeArrowheads="1"/>
            </p:cNvSpPr>
            <p:nvPr/>
          </p:nvSpPr>
          <p:spPr bwMode="auto">
            <a:xfrm>
              <a:off x="1251" y="2460"/>
              <a:ext cx="372" cy="121"/>
            </a:xfrm>
            <a:prstGeom prst="rect">
              <a:avLst/>
            </a:prstGeom>
            <a:noFill/>
            <a:ln w="28575">
              <a:solidFill>
                <a:schemeClr val="tx1"/>
              </a:solidFill>
              <a:miter lim="800000"/>
              <a:headEnd/>
              <a:tailEnd/>
            </a:ln>
          </p:spPr>
          <p:txBody>
            <a:bodyPr/>
            <a:lstStyle/>
            <a:p>
              <a:endParaRPr lang="en-IN"/>
            </a:p>
          </p:txBody>
        </p:sp>
        <p:sp>
          <p:nvSpPr>
            <p:cNvPr id="392211" name="Rectangle 19"/>
            <p:cNvSpPr>
              <a:spLocks noChangeArrowheads="1"/>
            </p:cNvSpPr>
            <p:nvPr/>
          </p:nvSpPr>
          <p:spPr bwMode="auto">
            <a:xfrm>
              <a:off x="1347" y="2652"/>
              <a:ext cx="1168" cy="346"/>
            </a:xfrm>
            <a:prstGeom prst="rect">
              <a:avLst/>
            </a:prstGeom>
            <a:noFill/>
            <a:ln w="9525">
              <a:noFill/>
              <a:miter lim="800000"/>
              <a:headEnd/>
              <a:tailEnd/>
            </a:ln>
          </p:spPr>
          <p:txBody>
            <a:bodyPr wrap="none" lIns="0" tIns="0" rIns="0" bIns="0">
              <a:spAutoFit/>
            </a:bodyPr>
            <a:lstStyle/>
            <a:p>
              <a:r>
                <a:rPr lang="en-US" sz="1800" u="none">
                  <a:latin typeface="Arial" charset="0"/>
                </a:rPr>
                <a:t>&lt;&lt;subsystem&gt;&gt;</a:t>
              </a:r>
            </a:p>
            <a:p>
              <a:r>
                <a:rPr lang="en-US" sz="1800" u="none">
                  <a:latin typeface="Arial" charset="0"/>
                </a:rPr>
                <a:t>Component Name</a:t>
              </a:r>
              <a:endParaRPr lang="en-US" sz="2400" u="none">
                <a:latin typeface="Arial" charset="0"/>
              </a:endParaRPr>
            </a:p>
          </p:txBody>
        </p:sp>
        <p:sp>
          <p:nvSpPr>
            <p:cNvPr id="392212" name="Oval 20"/>
            <p:cNvSpPr>
              <a:spLocks noChangeAspect="1" noChangeArrowheads="1"/>
            </p:cNvSpPr>
            <p:nvPr/>
          </p:nvSpPr>
          <p:spPr bwMode="auto">
            <a:xfrm rot="5400000">
              <a:off x="652" y="2667"/>
              <a:ext cx="263" cy="234"/>
            </a:xfrm>
            <a:prstGeom prst="ellipse">
              <a:avLst/>
            </a:prstGeom>
            <a:noFill/>
            <a:ln w="28575">
              <a:solidFill>
                <a:schemeClr val="tx1"/>
              </a:solidFill>
              <a:round/>
              <a:headEnd/>
              <a:tailEnd/>
            </a:ln>
            <a:effectLst/>
          </p:spPr>
          <p:txBody>
            <a:bodyPr wrap="none" anchor="ctr"/>
            <a:lstStyle/>
            <a:p>
              <a:endParaRPr lang="en-IN"/>
            </a:p>
          </p:txBody>
        </p:sp>
        <p:sp>
          <p:nvSpPr>
            <p:cNvPr id="392213" name="Line 21"/>
            <p:cNvSpPr>
              <a:spLocks noChangeShapeType="1"/>
            </p:cNvSpPr>
            <p:nvPr/>
          </p:nvSpPr>
          <p:spPr bwMode="auto">
            <a:xfrm>
              <a:off x="901" y="2810"/>
              <a:ext cx="350" cy="0"/>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392214" name="Text Box 22"/>
            <p:cNvSpPr txBox="1">
              <a:spLocks noChangeArrowheads="1"/>
            </p:cNvSpPr>
            <p:nvPr/>
          </p:nvSpPr>
          <p:spPr bwMode="auto">
            <a:xfrm>
              <a:off x="240" y="2986"/>
              <a:ext cx="891" cy="404"/>
            </a:xfrm>
            <a:prstGeom prst="rect">
              <a:avLst/>
            </a:prstGeom>
            <a:noFill/>
            <a:ln w="12700">
              <a:noFill/>
              <a:miter lim="800000"/>
              <a:headEnd type="none" w="sm" len="sm"/>
              <a:tailEnd type="none" w="lg" len="lg"/>
            </a:ln>
            <a:effectLst/>
          </p:spPr>
          <p:txBody>
            <a:bodyPr>
              <a:spAutoFit/>
            </a:bodyPr>
            <a:lstStyle/>
            <a:p>
              <a:pPr>
                <a:spcBef>
                  <a:spcPct val="50000"/>
                </a:spcBef>
              </a:pPr>
              <a:r>
                <a:rPr lang="en-US" sz="1800" u="none">
                  <a:latin typeface="Arial" charset="0"/>
                </a:rPr>
                <a:t>Component Interface</a:t>
              </a:r>
            </a:p>
          </p:txBody>
        </p:sp>
      </p:grpSp>
      <p:sp>
        <p:nvSpPr>
          <p:cNvPr id="392215" name="Oval 23"/>
          <p:cNvSpPr>
            <a:spLocks noChangeAspect="1" noChangeArrowheads="1"/>
          </p:cNvSpPr>
          <p:nvPr/>
        </p:nvSpPr>
        <p:spPr bwMode="auto">
          <a:xfrm rot="5400000">
            <a:off x="5391151" y="4108450"/>
            <a:ext cx="417512" cy="395287"/>
          </a:xfrm>
          <a:prstGeom prst="ellipse">
            <a:avLst/>
          </a:prstGeom>
          <a:noFill/>
          <a:ln w="28575">
            <a:solidFill>
              <a:schemeClr val="tx1"/>
            </a:solidFill>
            <a:round/>
            <a:headEnd/>
            <a:tailEnd/>
          </a:ln>
          <a:effectLst/>
        </p:spPr>
        <p:txBody>
          <a:bodyPr wrap="none" anchor="ctr"/>
          <a:lstStyle/>
          <a:p>
            <a:endParaRPr lang="en-IN"/>
          </a:p>
        </p:txBody>
      </p:sp>
      <p:sp>
        <p:nvSpPr>
          <p:cNvPr id="392216" name="Line 24"/>
          <p:cNvSpPr>
            <a:spLocks noChangeShapeType="1"/>
          </p:cNvSpPr>
          <p:nvPr/>
        </p:nvSpPr>
        <p:spPr bwMode="auto">
          <a:xfrm>
            <a:off x="5797550" y="4348163"/>
            <a:ext cx="290513" cy="0"/>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392217" name="Text Box 25"/>
          <p:cNvSpPr txBox="1">
            <a:spLocks noChangeArrowheads="1"/>
          </p:cNvSpPr>
          <p:nvPr/>
        </p:nvSpPr>
        <p:spPr bwMode="auto">
          <a:xfrm>
            <a:off x="4748213" y="4627563"/>
            <a:ext cx="1414462" cy="641350"/>
          </a:xfrm>
          <a:prstGeom prst="rect">
            <a:avLst/>
          </a:prstGeom>
          <a:noFill/>
          <a:ln w="12700">
            <a:noFill/>
            <a:miter lim="800000"/>
            <a:headEnd type="none" w="sm" len="sm"/>
            <a:tailEnd type="none" w="lg" len="lg"/>
          </a:ln>
          <a:effectLst/>
        </p:spPr>
        <p:txBody>
          <a:bodyPr>
            <a:spAutoFit/>
          </a:bodyPr>
          <a:lstStyle/>
          <a:p>
            <a:pPr>
              <a:spcBef>
                <a:spcPct val="50000"/>
              </a:spcBef>
            </a:pPr>
            <a:r>
              <a:rPr lang="en-US" sz="1800" u="none">
                <a:latin typeface="Arial" charset="0"/>
              </a:rPr>
              <a:t>Component Interface</a:t>
            </a:r>
          </a:p>
        </p:txBody>
      </p:sp>
      <p:sp>
        <p:nvSpPr>
          <p:cNvPr id="392218" name="Text Box 26"/>
          <p:cNvSpPr txBox="1">
            <a:spLocks noChangeArrowheads="1"/>
          </p:cNvSpPr>
          <p:nvPr/>
        </p:nvSpPr>
        <p:spPr bwMode="auto">
          <a:xfrm>
            <a:off x="914400" y="5638800"/>
            <a:ext cx="7620000" cy="534988"/>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800" i="1" u="none">
                <a:solidFill>
                  <a:schemeClr val="tx2"/>
                </a:solidFill>
                <a:latin typeface="Times New Roman" pitchFamily="18" charset="0"/>
              </a:rPr>
              <a:t>OO Principles: Encapsulation and Modularity</a:t>
            </a:r>
            <a:endParaRPr lang="en-US" sz="2400" i="1" u="none">
              <a:solidFill>
                <a:schemeClr val="tx2"/>
              </a:solidFill>
              <a:latin typeface="Times New Roman" pitchFamily="18" charset="0"/>
            </a:endParaRPr>
          </a:p>
        </p:txBody>
      </p:sp>
      <p:sp>
        <p:nvSpPr>
          <p:cNvPr id="392219" name="Rectangle 27"/>
          <p:cNvSpPr>
            <a:spLocks noGrp="1" noChangeArrowheads="1"/>
          </p:cNvSpPr>
          <p:nvPr>
            <p:ph type="title"/>
          </p:nvPr>
        </p:nvSpPr>
        <p:spPr/>
        <p:txBody>
          <a:bodyPr/>
          <a:lstStyle/>
          <a:p>
            <a:r>
              <a:rPr lang="en-US"/>
              <a:t>Subsystems and Components</a:t>
            </a:r>
          </a:p>
        </p:txBody>
      </p:sp>
      <p:sp>
        <p:nvSpPr>
          <p:cNvPr id="392220" name="Rectangle 28"/>
          <p:cNvSpPr>
            <a:spLocks noGrp="1" noChangeArrowheads="1"/>
          </p:cNvSpPr>
          <p:nvPr>
            <p:ph type="body" idx="1"/>
          </p:nvPr>
        </p:nvSpPr>
        <p:spPr>
          <a:xfrm>
            <a:off x="457200" y="1828800"/>
            <a:ext cx="8229600" cy="4495800"/>
          </a:xfrm>
        </p:spPr>
        <p:txBody>
          <a:bodyPr/>
          <a:lstStyle/>
          <a:p>
            <a:r>
              <a:rPr lang="en-US" u="sng" dirty="0"/>
              <a:t>Components</a:t>
            </a:r>
            <a:r>
              <a:rPr lang="en-US" dirty="0"/>
              <a:t> are the </a:t>
            </a:r>
            <a:r>
              <a:rPr lang="en-US" u="sng" dirty="0"/>
              <a:t>physical realization</a:t>
            </a:r>
            <a:r>
              <a:rPr lang="en-US" dirty="0"/>
              <a:t> of an </a:t>
            </a:r>
            <a:r>
              <a:rPr lang="en-US" u="sng" dirty="0"/>
              <a:t>abstraction</a:t>
            </a:r>
            <a:r>
              <a:rPr lang="en-US" dirty="0"/>
              <a:t> in the design</a:t>
            </a:r>
          </a:p>
          <a:p>
            <a:endParaRPr lang="en-US" dirty="0" smtClean="0"/>
          </a:p>
          <a:p>
            <a:r>
              <a:rPr lang="en-US" dirty="0" smtClean="0"/>
              <a:t>Subsystems </a:t>
            </a:r>
            <a:r>
              <a:rPr lang="en-US" dirty="0"/>
              <a:t>can be used to </a:t>
            </a:r>
            <a:r>
              <a:rPr lang="en-US" u="sng" dirty="0"/>
              <a:t>represent the component</a:t>
            </a:r>
            <a:r>
              <a:rPr lang="en-US" dirty="0"/>
              <a:t> in the design</a:t>
            </a:r>
          </a:p>
          <a:p>
            <a:endParaRPr lang="en-US" dirty="0"/>
          </a:p>
          <a:p>
            <a:endParaRPr lang="en-US" dirty="0"/>
          </a:p>
          <a:p>
            <a:endParaRPr lang="en-US" dirty="0"/>
          </a:p>
          <a:p>
            <a:endParaRPr lang="en-US" dirty="0"/>
          </a:p>
        </p:txBody>
      </p:sp>
    </p:spTree>
  </p:cSld>
  <p:clrMapOvr>
    <a:masterClrMapping/>
  </p:clrMapOvr>
  <p:transition spd="med">
    <p:dissolve/>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IN" dirty="0" smtClean="0"/>
              <a:t>Benefits </a:t>
            </a:r>
          </a:p>
          <a:p>
            <a:pPr lvl="1"/>
            <a:r>
              <a:rPr lang="en-IN" dirty="0" smtClean="0"/>
              <a:t>Centralizes pre-processing of requests</a:t>
            </a:r>
          </a:p>
          <a:p>
            <a:pPr lvl="1"/>
            <a:r>
              <a:rPr lang="en-IN" dirty="0" smtClean="0"/>
              <a:t>Centralizes post-processing of responses</a:t>
            </a:r>
          </a:p>
          <a:p>
            <a:endParaRPr lang="en-IN" dirty="0"/>
          </a:p>
        </p:txBody>
      </p:sp>
      <p:sp>
        <p:nvSpPr>
          <p:cNvPr id="4" name="Content Placeholder 3"/>
          <p:cNvSpPr>
            <a:spLocks noGrp="1"/>
          </p:cNvSpPr>
          <p:nvPr>
            <p:ph sz="half" idx="2"/>
          </p:nvPr>
        </p:nvSpPr>
        <p:spPr/>
        <p:txBody>
          <a:bodyPr/>
          <a:lstStyle/>
          <a:p>
            <a:r>
              <a:rPr lang="en-IN" dirty="0" smtClean="0"/>
              <a:t>When to use </a:t>
            </a:r>
          </a:p>
          <a:p>
            <a:pPr lvl="1"/>
            <a:r>
              <a:rPr lang="en-IN" dirty="0" smtClean="0"/>
              <a:t>You need to pre-process a request or response.</a:t>
            </a:r>
          </a:p>
          <a:p>
            <a:pPr lvl="1"/>
            <a:r>
              <a:rPr lang="en-IN" dirty="0" smtClean="0"/>
              <a:t>You need to post-process a request or response.</a:t>
            </a:r>
          </a:p>
          <a:p>
            <a:endParaRPr lang="en-IN" dirty="0" smtClean="0"/>
          </a:p>
          <a:p>
            <a:endParaRPr lang="en-IN" dirty="0"/>
          </a:p>
        </p:txBody>
      </p:sp>
    </p:spTree>
  </p:cSld>
  <p:clrMapOvr>
    <a:masterClrMapping/>
  </p:clrMapOvr>
  <p:transition spd="med">
    <p:dissolve/>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Real time example </a:t>
            </a:r>
            <a:endParaRPr lang="en-IN" dirty="0"/>
          </a:p>
        </p:txBody>
      </p:sp>
      <p:sp>
        <p:nvSpPr>
          <p:cNvPr id="3" name="Content Placeholder 2"/>
          <p:cNvSpPr>
            <a:spLocks noGrp="1"/>
          </p:cNvSpPr>
          <p:nvPr>
            <p:ph idx="1"/>
          </p:nvPr>
        </p:nvSpPr>
        <p:spPr/>
        <p:txBody>
          <a:bodyPr/>
          <a:lstStyle/>
          <a:p>
            <a:r>
              <a:rPr lang="en-IN" b="1" dirty="0" err="1" smtClean="0"/>
              <a:t>javax.servlet.Filter</a:t>
            </a:r>
            <a:r>
              <a:rPr lang="en-IN" b="1" dirty="0" smtClean="0"/>
              <a:t>(interface)</a:t>
            </a:r>
          </a:p>
          <a:p>
            <a:r>
              <a:rPr lang="en-IN" dirty="0" smtClean="0"/>
              <a:t>A filter is an object that performs filtering tasks on either the request to a resource (a servlet or static content), or on the response from a resource, or both. Filters perform filtering in the </a:t>
            </a:r>
            <a:r>
              <a:rPr lang="en-IN" i="1" dirty="0" err="1" smtClean="0"/>
              <a:t>doFilter</a:t>
            </a:r>
            <a:r>
              <a:rPr lang="en-IN" i="1" dirty="0" smtClean="0"/>
              <a:t> </a:t>
            </a:r>
            <a:r>
              <a:rPr lang="en-IN" dirty="0" smtClean="0"/>
              <a:t>method. </a:t>
            </a:r>
          </a:p>
          <a:p>
            <a:r>
              <a:rPr lang="en-IN" dirty="0" smtClean="0"/>
              <a:t>Every Filter has access to a </a:t>
            </a:r>
            <a:r>
              <a:rPr lang="en-IN" i="1" dirty="0" err="1" smtClean="0"/>
              <a:t>FilterConfig</a:t>
            </a:r>
            <a:r>
              <a:rPr lang="en-IN" i="1" dirty="0" smtClean="0"/>
              <a:t> </a:t>
            </a:r>
            <a:r>
              <a:rPr lang="en-IN" dirty="0" smtClean="0"/>
              <a:t>object from which it can obtain its initialization parameters, a reference to the </a:t>
            </a:r>
            <a:r>
              <a:rPr lang="en-IN" i="1" dirty="0" err="1" smtClean="0"/>
              <a:t>ServletContext</a:t>
            </a:r>
            <a:r>
              <a:rPr lang="en-IN" i="1" dirty="0" smtClean="0"/>
              <a:t> </a:t>
            </a:r>
            <a:r>
              <a:rPr lang="en-IN" dirty="0" smtClean="0"/>
              <a:t>which it can use, for example, to load resources needed for filtering tasks.</a:t>
            </a:r>
          </a:p>
          <a:p>
            <a:endParaRPr lang="en-IN" dirty="0"/>
          </a:p>
        </p:txBody>
      </p:sp>
    </p:spTree>
  </p:cSld>
  <p:clrMapOvr>
    <a:masterClrMapping/>
  </p:clrMapOvr>
  <p:transition spd="med">
    <p:dissolve/>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Front Controller </a:t>
            </a:r>
            <a:endParaRPr lang="en-IN" dirty="0"/>
          </a:p>
        </p:txBody>
      </p:sp>
      <p:sp>
        <p:nvSpPr>
          <p:cNvPr id="3" name="Content Placeholder 2"/>
          <p:cNvSpPr>
            <a:spLocks noGrp="1"/>
          </p:cNvSpPr>
          <p:nvPr>
            <p:ph idx="1"/>
          </p:nvPr>
        </p:nvSpPr>
        <p:spPr/>
        <p:txBody>
          <a:bodyPr>
            <a:normAutofit fontScale="92500"/>
          </a:bodyPr>
          <a:lstStyle/>
          <a:p>
            <a:r>
              <a:rPr lang="en-IN" b="1" dirty="0" smtClean="0"/>
              <a:t>Front Controller </a:t>
            </a:r>
            <a:r>
              <a:rPr lang="en-IN" dirty="0" smtClean="0"/>
              <a:t>is a container to hold the common processing logic that occurs within the presentation tier and that may otherwise be erroneously placed in a View.</a:t>
            </a:r>
          </a:p>
          <a:p>
            <a:r>
              <a:rPr lang="en-IN" dirty="0" smtClean="0"/>
              <a:t> A controller handles requests and manages content retrieval, security, view management, and navigation, delegating to a Dispatcher component to dispatch to a View.</a:t>
            </a:r>
          </a:p>
          <a:p>
            <a:r>
              <a:rPr lang="en-IN" dirty="0" smtClean="0"/>
              <a:t>The Front Controller is different from the Intercepting Filter in that the Front Controller is determining processing based on the request and an Intercepting Filter is modifying the request.</a:t>
            </a:r>
            <a:endParaRPr lang="en-IN" dirty="0"/>
          </a:p>
        </p:txBody>
      </p:sp>
    </p:spTree>
  </p:cSld>
  <p:clrMapOvr>
    <a:masterClrMapping/>
  </p:clrMapOvr>
  <p:transition spd="med">
    <p:dissolve/>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a:stretch>
            <a:fillRect/>
          </a:stretch>
        </p:blipFill>
        <p:spPr bwMode="auto">
          <a:xfrm>
            <a:off x="228600" y="304800"/>
            <a:ext cx="8686800" cy="6172200"/>
          </a:xfrm>
          <a:prstGeom prst="rect">
            <a:avLst/>
          </a:prstGeom>
          <a:noFill/>
          <a:ln w="9525">
            <a:noFill/>
            <a:miter lim="800000"/>
            <a:headEnd/>
            <a:tailEnd/>
          </a:ln>
        </p:spPr>
      </p:pic>
    </p:spTree>
  </p:cSld>
  <p:clrMapOvr>
    <a:masterClrMapping/>
  </p:clrMapOvr>
  <p:transition spd="med">
    <p:dissolve/>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IN" dirty="0" smtClean="0"/>
              <a:t>Benefits </a:t>
            </a:r>
          </a:p>
          <a:p>
            <a:pPr lvl="1"/>
            <a:r>
              <a:rPr lang="en-IN" dirty="0" smtClean="0"/>
              <a:t>Centralizes control logic</a:t>
            </a:r>
          </a:p>
          <a:p>
            <a:pPr lvl="1"/>
            <a:r>
              <a:rPr lang="en-IN" dirty="0" smtClean="0"/>
              <a:t>Improves reusability</a:t>
            </a:r>
          </a:p>
          <a:p>
            <a:pPr lvl="1"/>
            <a:r>
              <a:rPr lang="en-IN" dirty="0" smtClean="0"/>
              <a:t>Improves separation of concerns</a:t>
            </a:r>
          </a:p>
          <a:p>
            <a:endParaRPr lang="en-IN" dirty="0"/>
          </a:p>
        </p:txBody>
      </p:sp>
      <p:sp>
        <p:nvSpPr>
          <p:cNvPr id="4" name="Content Placeholder 3"/>
          <p:cNvSpPr>
            <a:spLocks noGrp="1"/>
          </p:cNvSpPr>
          <p:nvPr>
            <p:ph sz="half" idx="2"/>
          </p:nvPr>
        </p:nvSpPr>
        <p:spPr/>
        <p:txBody>
          <a:bodyPr/>
          <a:lstStyle/>
          <a:p>
            <a:r>
              <a:rPr lang="en-IN" dirty="0" smtClean="0"/>
              <a:t>When to use </a:t>
            </a:r>
          </a:p>
          <a:p>
            <a:pPr lvl="1"/>
            <a:r>
              <a:rPr lang="en-IN" dirty="0" smtClean="0"/>
              <a:t>Apply common logic to multiple requests</a:t>
            </a:r>
          </a:p>
          <a:p>
            <a:pPr lvl="1"/>
            <a:r>
              <a:rPr lang="en-IN" dirty="0" smtClean="0"/>
              <a:t>Separate processing logic from view</a:t>
            </a:r>
          </a:p>
          <a:p>
            <a:endParaRPr lang="en-IN" dirty="0" smtClean="0"/>
          </a:p>
          <a:p>
            <a:endParaRPr lang="en-IN" dirty="0"/>
          </a:p>
        </p:txBody>
      </p:sp>
    </p:spTree>
  </p:cSld>
  <p:clrMapOvr>
    <a:masterClrMapping/>
  </p:clrMapOvr>
  <p:transition spd="med">
    <p:dissolve/>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Pts</a:t>
            </a:r>
            <a:endParaRPr lang="en-IN" dirty="0"/>
          </a:p>
        </p:txBody>
      </p:sp>
      <p:sp>
        <p:nvSpPr>
          <p:cNvPr id="3" name="Content Placeholder 2"/>
          <p:cNvSpPr>
            <a:spLocks noGrp="1"/>
          </p:cNvSpPr>
          <p:nvPr>
            <p:ph idx="1"/>
          </p:nvPr>
        </p:nvSpPr>
        <p:spPr/>
        <p:txBody>
          <a:bodyPr/>
          <a:lstStyle/>
          <a:p>
            <a:r>
              <a:rPr lang="en-IN" dirty="0" smtClean="0"/>
              <a:t>You want to avoid duplicate control logic.</a:t>
            </a:r>
          </a:p>
          <a:p>
            <a:r>
              <a:rPr lang="en-IN" dirty="0" smtClean="0"/>
              <a:t>You want to apply common logic to multiple requests.</a:t>
            </a:r>
          </a:p>
          <a:p>
            <a:r>
              <a:rPr lang="en-IN" dirty="0" smtClean="0"/>
              <a:t>You want to separate system processing logic from the view.</a:t>
            </a:r>
          </a:p>
          <a:p>
            <a:r>
              <a:rPr lang="en-IN" dirty="0" smtClean="0"/>
              <a:t>You want to centralize controlled access points into your system.</a:t>
            </a:r>
          </a:p>
          <a:p>
            <a:endParaRPr lang="en-IN" dirty="0"/>
          </a:p>
        </p:txBody>
      </p:sp>
    </p:spTree>
  </p:cSld>
  <p:clrMapOvr>
    <a:masterClrMapping/>
  </p:clrMapOvr>
  <p:transition spd="med">
    <p:dissolve/>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Real time example </a:t>
            </a:r>
            <a:endParaRPr lang="en-IN" dirty="0"/>
          </a:p>
        </p:txBody>
      </p:sp>
      <p:sp>
        <p:nvSpPr>
          <p:cNvPr id="3" name="Content Placeholder 2"/>
          <p:cNvSpPr>
            <a:spLocks noGrp="1"/>
          </p:cNvSpPr>
          <p:nvPr>
            <p:ph idx="1"/>
          </p:nvPr>
        </p:nvSpPr>
        <p:spPr/>
        <p:txBody>
          <a:bodyPr/>
          <a:lstStyle/>
          <a:p>
            <a:r>
              <a:rPr lang="en-IN" dirty="0" smtClean="0"/>
              <a:t>The best example of this pattern is Spring MVC </a:t>
            </a:r>
            <a:r>
              <a:rPr lang="en-IN" dirty="0" err="1" smtClean="0">
                <a:hlinkClick r:id="rId2"/>
              </a:rPr>
              <a:t>DispatcherServlet</a:t>
            </a:r>
            <a:r>
              <a:rPr lang="en-IN" dirty="0" smtClean="0"/>
              <a:t> is a front controller who handles all the user request and processes the request as per there mapping. </a:t>
            </a:r>
          </a:p>
          <a:p>
            <a:endParaRPr lang="en-IN" dirty="0"/>
          </a:p>
        </p:txBody>
      </p:sp>
    </p:spTree>
  </p:cSld>
  <p:clrMapOvr>
    <a:masterClrMapping/>
  </p:clrMapOvr>
  <p:transition spd="med">
    <p:dissolve/>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 Controller</a:t>
            </a:r>
            <a:endParaRPr lang="en-IN" dirty="0"/>
          </a:p>
        </p:txBody>
      </p:sp>
      <p:sp>
        <p:nvSpPr>
          <p:cNvPr id="3" name="Content Placeholder 2"/>
          <p:cNvSpPr>
            <a:spLocks noGrp="1"/>
          </p:cNvSpPr>
          <p:nvPr>
            <p:ph idx="1"/>
          </p:nvPr>
        </p:nvSpPr>
        <p:spPr/>
        <p:txBody>
          <a:bodyPr>
            <a:normAutofit lnSpcReduction="10000"/>
          </a:bodyPr>
          <a:lstStyle/>
          <a:p>
            <a:r>
              <a:rPr lang="en-IN" b="1" dirty="0" smtClean="0"/>
              <a:t>Application Controller</a:t>
            </a:r>
            <a:r>
              <a:rPr lang="en-IN" dirty="0" smtClean="0"/>
              <a:t> centralizes control, retrieval, and invocation of view and command processing. </a:t>
            </a:r>
          </a:p>
          <a:p>
            <a:r>
              <a:rPr lang="en-IN" dirty="0" smtClean="0"/>
              <a:t>While a Front Controller acts as a centralized access point and controller for incoming requests, the Application Controller is responsible for identifying and invoking commands, and for identifying and dispatching to views.</a:t>
            </a:r>
          </a:p>
          <a:p>
            <a:r>
              <a:rPr lang="en-IN" dirty="0" smtClean="0"/>
              <a:t>The Application Controller pattern is used to centralize retrieval and invocation of request-processing components, such as commands and views. </a:t>
            </a:r>
            <a:endParaRPr lang="en-IN" dirty="0"/>
          </a:p>
        </p:txBody>
      </p:sp>
    </p:spTree>
  </p:cSld>
  <p:clrMapOvr>
    <a:masterClrMapping/>
  </p:clrMapOvr>
  <p:transition spd="med">
    <p:dissolve/>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533400" y="1143000"/>
            <a:ext cx="7924800" cy="4800600"/>
          </a:xfrm>
          <a:prstGeom prst="rect">
            <a:avLst/>
          </a:prstGeom>
          <a:noFill/>
          <a:ln w="9525">
            <a:noFill/>
            <a:miter lim="800000"/>
            <a:headEnd/>
            <a:tailEnd/>
          </a:ln>
        </p:spPr>
      </p:pic>
    </p:spTree>
  </p:cSld>
  <p:clrMapOvr>
    <a:masterClrMapping/>
  </p:clrMapOvr>
  <p:transition spd="med">
    <p:dissolve/>
  </p:transition>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IN" dirty="0" smtClean="0"/>
              <a:t>Benefits </a:t>
            </a:r>
          </a:p>
          <a:p>
            <a:pPr lvl="1"/>
            <a:r>
              <a:rPr lang="en-IN" dirty="0" smtClean="0"/>
              <a:t>Improves extensibility</a:t>
            </a:r>
          </a:p>
          <a:p>
            <a:pPr lvl="1"/>
            <a:r>
              <a:rPr lang="en-IN" dirty="0" smtClean="0"/>
              <a:t>Improves separation of concerns</a:t>
            </a:r>
          </a:p>
          <a:p>
            <a:endParaRPr lang="en-IN" dirty="0"/>
          </a:p>
        </p:txBody>
      </p:sp>
      <p:sp>
        <p:nvSpPr>
          <p:cNvPr id="4" name="Content Placeholder 3"/>
          <p:cNvSpPr>
            <a:spLocks noGrp="1"/>
          </p:cNvSpPr>
          <p:nvPr>
            <p:ph sz="half" idx="2"/>
          </p:nvPr>
        </p:nvSpPr>
        <p:spPr/>
        <p:txBody>
          <a:bodyPr/>
          <a:lstStyle/>
          <a:p>
            <a:r>
              <a:rPr lang="en-IN" dirty="0" smtClean="0"/>
              <a:t>When to use </a:t>
            </a:r>
          </a:p>
          <a:p>
            <a:pPr lvl="1"/>
            <a:r>
              <a:rPr lang="en-IN" dirty="0" smtClean="0"/>
              <a:t>Apply common control logic</a:t>
            </a:r>
          </a:p>
          <a:p>
            <a:pPr lvl="1"/>
            <a:r>
              <a:rPr lang="en-IN" dirty="0" smtClean="0"/>
              <a:t>Have centralized view management</a:t>
            </a:r>
          </a:p>
          <a:p>
            <a:pPr>
              <a:buNone/>
            </a:pPr>
            <a:endParaRPr lang="en-IN" dirty="0" smtClean="0"/>
          </a:p>
        </p:txBody>
      </p:sp>
    </p:spTree>
  </p:cSld>
  <p:clrMapOvr>
    <a:masterClrMapping/>
  </p:clrMapOvr>
  <p:transition spd="med">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276600" y="4343400"/>
            <a:ext cx="5576888" cy="1984375"/>
            <a:chOff x="2845" y="1683"/>
            <a:chExt cx="3513" cy="1250"/>
          </a:xfrm>
        </p:grpSpPr>
        <p:sp>
          <p:nvSpPr>
            <p:cNvPr id="396291" name="Rectangle 3"/>
            <p:cNvSpPr>
              <a:spLocks noChangeArrowheads="1"/>
            </p:cNvSpPr>
            <p:nvPr/>
          </p:nvSpPr>
          <p:spPr bwMode="auto">
            <a:xfrm>
              <a:off x="2845" y="1683"/>
              <a:ext cx="3513" cy="1250"/>
            </a:xfrm>
            <a:prstGeom prst="rect">
              <a:avLst/>
            </a:prstGeom>
            <a:solidFill>
              <a:schemeClr val="tx1"/>
            </a:solidFill>
            <a:ln w="50800">
              <a:noFill/>
              <a:miter lim="800000"/>
              <a:headEnd/>
              <a:tailEnd/>
            </a:ln>
            <a:effectLst/>
          </p:spPr>
          <p:txBody>
            <a:bodyPr wrap="none" anchor="ctr">
              <a:spAutoFit/>
            </a:bodyPr>
            <a:lstStyle/>
            <a:p>
              <a:endParaRPr lang="en-IN"/>
            </a:p>
          </p:txBody>
        </p:sp>
        <p:pic>
          <p:nvPicPr>
            <p:cNvPr id="396292" name="Picture 4" descr="figure_a-9"/>
            <p:cNvPicPr>
              <a:picLocks noChangeAspect="1" noChangeArrowheads="1"/>
            </p:cNvPicPr>
            <p:nvPr/>
          </p:nvPicPr>
          <p:blipFill>
            <a:blip r:embed="rId3" cstate="print"/>
            <a:srcRect/>
            <a:stretch>
              <a:fillRect/>
            </a:stretch>
          </p:blipFill>
          <p:spPr bwMode="auto">
            <a:xfrm>
              <a:off x="2915" y="1750"/>
              <a:ext cx="3372" cy="1116"/>
            </a:xfrm>
            <a:prstGeom prst="rect">
              <a:avLst/>
            </a:prstGeom>
            <a:noFill/>
            <a:effectLst/>
          </p:spPr>
        </p:pic>
      </p:grpSp>
      <p:sp>
        <p:nvSpPr>
          <p:cNvPr id="396295" name="Rectangle 7"/>
          <p:cNvSpPr>
            <a:spLocks noGrp="1" noChangeArrowheads="1"/>
          </p:cNvSpPr>
          <p:nvPr>
            <p:ph type="title"/>
          </p:nvPr>
        </p:nvSpPr>
        <p:spPr/>
        <p:txBody>
          <a:bodyPr/>
          <a:lstStyle/>
          <a:p>
            <a:r>
              <a:rPr lang="en-US"/>
              <a:t>Relationships</a:t>
            </a:r>
          </a:p>
        </p:txBody>
      </p:sp>
      <p:sp>
        <p:nvSpPr>
          <p:cNvPr id="396296" name="Rectangle 8"/>
          <p:cNvSpPr>
            <a:spLocks noGrp="1" noChangeArrowheads="1"/>
          </p:cNvSpPr>
          <p:nvPr>
            <p:ph type="body" idx="1"/>
          </p:nvPr>
        </p:nvSpPr>
        <p:spPr/>
        <p:txBody>
          <a:bodyPr/>
          <a:lstStyle/>
          <a:p>
            <a:r>
              <a:rPr lang="en-US"/>
              <a:t>Association</a:t>
            </a:r>
          </a:p>
          <a:p>
            <a:pPr lvl="1"/>
            <a:r>
              <a:rPr lang="en-US"/>
              <a:t>Aggregation</a:t>
            </a:r>
          </a:p>
          <a:p>
            <a:pPr lvl="1"/>
            <a:r>
              <a:rPr lang="en-US"/>
              <a:t>Composition</a:t>
            </a:r>
          </a:p>
          <a:p>
            <a:r>
              <a:rPr lang="en-US"/>
              <a:t>Dependency</a:t>
            </a:r>
          </a:p>
          <a:p>
            <a:r>
              <a:rPr lang="en-US"/>
              <a:t>Generalization</a:t>
            </a:r>
          </a:p>
          <a:p>
            <a:r>
              <a:rPr lang="en-US"/>
              <a:t>Realization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89888"/>
          </a:xfrm>
        </p:spPr>
        <p:txBody>
          <a:bodyPr>
            <a:noAutofit/>
          </a:bodyPr>
          <a:lstStyle/>
          <a:p>
            <a:r>
              <a:rPr lang="en-IN" sz="4000" dirty="0" err="1" smtClean="0"/>
              <a:t>InteceptionFilter</a:t>
            </a:r>
            <a:r>
              <a:rPr lang="en-IN" sz="4000" dirty="0" smtClean="0"/>
              <a:t> Vs Front Controller Vs </a:t>
            </a:r>
            <a:r>
              <a:rPr lang="en-IN" sz="4000" dirty="0" err="1" smtClean="0"/>
              <a:t>ApplicationController</a:t>
            </a:r>
            <a:endParaRPr lang="en-IN" sz="4000" dirty="0"/>
          </a:p>
        </p:txBody>
      </p:sp>
      <p:sp>
        <p:nvSpPr>
          <p:cNvPr id="3" name="Content Placeholder 2"/>
          <p:cNvSpPr>
            <a:spLocks noGrp="1"/>
          </p:cNvSpPr>
          <p:nvPr>
            <p:ph idx="1"/>
          </p:nvPr>
        </p:nvSpPr>
        <p:spPr/>
        <p:txBody>
          <a:bodyPr/>
          <a:lstStyle/>
          <a:p>
            <a:r>
              <a:rPr lang="en-IN" b="1" dirty="0" smtClean="0"/>
              <a:t>Intercepting Filter</a:t>
            </a:r>
            <a:r>
              <a:rPr lang="en-IN" dirty="0" smtClean="0"/>
              <a:t> -&gt; pluggable </a:t>
            </a:r>
            <a:r>
              <a:rPr lang="en-IN" dirty="0" err="1" smtClean="0"/>
              <a:t>behavior</a:t>
            </a:r>
            <a:r>
              <a:rPr lang="en-IN" dirty="0" smtClean="0"/>
              <a:t>: security, i18n... </a:t>
            </a:r>
          </a:p>
          <a:p>
            <a:r>
              <a:rPr lang="en-IN" b="1" dirty="0" smtClean="0"/>
              <a:t>Front Controller</a:t>
            </a:r>
            <a:r>
              <a:rPr lang="en-IN" dirty="0" smtClean="0"/>
              <a:t> -&gt; request format matters: taking the request parameters to build a command or something similar. </a:t>
            </a:r>
          </a:p>
          <a:p>
            <a:r>
              <a:rPr lang="en-IN" b="1" dirty="0" smtClean="0"/>
              <a:t>Application Controller</a:t>
            </a:r>
            <a:r>
              <a:rPr lang="en-IN" dirty="0" smtClean="0"/>
              <a:t> – Controls the page flow. Means which actually dispatches the request to the appropriate action/page.</a:t>
            </a:r>
            <a:endParaRPr lang="en-IN" dirty="0"/>
          </a:p>
        </p:txBody>
      </p:sp>
    </p:spTree>
  </p:cSld>
  <p:clrMapOvr>
    <a:masterClrMapping/>
  </p:clrMapOvr>
  <p:transition spd="med">
    <p:dissolve/>
  </p:transition>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Context object </a:t>
            </a:r>
            <a:endParaRPr lang="en-IN" dirty="0"/>
          </a:p>
        </p:txBody>
      </p:sp>
      <p:sp>
        <p:nvSpPr>
          <p:cNvPr id="3" name="Content Placeholder 2"/>
          <p:cNvSpPr>
            <a:spLocks noGrp="1"/>
          </p:cNvSpPr>
          <p:nvPr>
            <p:ph idx="1"/>
          </p:nvPr>
        </p:nvSpPr>
        <p:spPr/>
        <p:txBody>
          <a:bodyPr/>
          <a:lstStyle/>
          <a:p>
            <a:r>
              <a:rPr lang="en-IN" b="1" dirty="0" smtClean="0"/>
              <a:t>Context Object</a:t>
            </a:r>
            <a:r>
              <a:rPr lang="en-IN" dirty="0" smtClean="0"/>
              <a:t> encapsulates state in a protocol-independent way to be shared throughout your application. </a:t>
            </a:r>
          </a:p>
          <a:p>
            <a:r>
              <a:rPr lang="en-IN" dirty="0" smtClean="0"/>
              <a:t>Using Context Object makes testing easier, facilitating a more generic test environment with reduced dependence upon a specific container. </a:t>
            </a:r>
          </a:p>
          <a:p>
            <a:r>
              <a:rPr lang="en-IN" dirty="0" smtClean="0"/>
              <a:t>The Context Object pattern is used to encapsulate the specifics of protocol implementation to be shared. </a:t>
            </a:r>
            <a:endParaRPr lang="en-IN" dirty="0"/>
          </a:p>
        </p:txBody>
      </p:sp>
    </p:spTree>
  </p:cSld>
  <p:clrMapOvr>
    <a:masterClrMapping/>
  </p:clrMapOvr>
  <p:transition spd="med">
    <p:dissolve/>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990600" y="1447800"/>
            <a:ext cx="6724650" cy="4267200"/>
          </a:xfrm>
          <a:prstGeom prst="rect">
            <a:avLst/>
          </a:prstGeom>
          <a:noFill/>
          <a:ln w="9525">
            <a:noFill/>
            <a:miter lim="800000"/>
            <a:headEnd/>
            <a:tailEnd/>
          </a:ln>
        </p:spPr>
      </p:pic>
    </p:spTree>
  </p:cSld>
  <p:clrMapOvr>
    <a:masterClrMapping/>
  </p:clrMapOvr>
  <p:transition spd="med">
    <p:dissolve/>
  </p:transition>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spd="med">
    <p:dissolve/>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IN" dirty="0" smtClean="0"/>
              <a:t>Benefits </a:t>
            </a:r>
          </a:p>
          <a:p>
            <a:pPr lvl="1"/>
            <a:r>
              <a:rPr lang="en-IN" dirty="0" smtClean="0"/>
              <a:t>Improves reusability and maintainability</a:t>
            </a:r>
          </a:p>
          <a:p>
            <a:pPr lvl="1"/>
            <a:r>
              <a:rPr lang="en-IN" dirty="0" smtClean="0"/>
              <a:t>Allows code to be portable across operating systems</a:t>
            </a:r>
          </a:p>
          <a:p>
            <a:endParaRPr lang="en-IN" dirty="0"/>
          </a:p>
        </p:txBody>
      </p:sp>
      <p:sp>
        <p:nvSpPr>
          <p:cNvPr id="4" name="Content Placeholder 3"/>
          <p:cNvSpPr>
            <a:spLocks noGrp="1"/>
          </p:cNvSpPr>
          <p:nvPr>
            <p:ph sz="half" idx="2"/>
          </p:nvPr>
        </p:nvSpPr>
        <p:spPr/>
        <p:txBody>
          <a:bodyPr/>
          <a:lstStyle/>
          <a:p>
            <a:r>
              <a:rPr lang="en-IN" dirty="0" smtClean="0"/>
              <a:t>When to use </a:t>
            </a:r>
          </a:p>
          <a:p>
            <a:pPr lvl="1"/>
            <a:r>
              <a:rPr lang="en-IN" dirty="0" smtClean="0"/>
              <a:t>Components need access to system information</a:t>
            </a:r>
          </a:p>
          <a:p>
            <a:pPr lvl="1"/>
            <a:r>
              <a:rPr lang="en-IN" dirty="0" smtClean="0"/>
              <a:t>Decouple application from underlining protocols and system interfaces</a:t>
            </a:r>
          </a:p>
          <a:p>
            <a:pPr>
              <a:buNone/>
            </a:pPr>
            <a:endParaRPr lang="en-IN" dirty="0" smtClean="0"/>
          </a:p>
        </p:txBody>
      </p:sp>
    </p:spTree>
  </p:cSld>
  <p:clrMapOvr>
    <a:masterClrMapping/>
  </p:clrMapOvr>
  <p:transition spd="med">
    <p:dissolve/>
  </p:transition>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View Helper</a:t>
            </a:r>
            <a:endParaRPr lang="en-IN" dirty="0"/>
          </a:p>
        </p:txBody>
      </p:sp>
      <p:sp>
        <p:nvSpPr>
          <p:cNvPr id="3" name="Content Placeholder 2"/>
          <p:cNvSpPr>
            <a:spLocks noGrp="1"/>
          </p:cNvSpPr>
          <p:nvPr>
            <p:ph idx="1"/>
          </p:nvPr>
        </p:nvSpPr>
        <p:spPr/>
        <p:txBody>
          <a:bodyPr/>
          <a:lstStyle/>
          <a:p>
            <a:r>
              <a:rPr lang="en-IN" b="1" dirty="0" smtClean="0"/>
              <a:t>View Helper </a:t>
            </a:r>
            <a:r>
              <a:rPr lang="en-IN" dirty="0" smtClean="0"/>
              <a:t>encourages the separation of formatting-related code from other business logic. </a:t>
            </a:r>
          </a:p>
          <a:p>
            <a:r>
              <a:rPr lang="en-IN" dirty="0" smtClean="0"/>
              <a:t>The View component is then left to encapsulate the presentation formatting. </a:t>
            </a:r>
          </a:p>
          <a:p>
            <a:r>
              <a:rPr lang="en-IN" dirty="0" smtClean="0"/>
              <a:t>Helper components typically delegate to the business services via a Business Delegate or an Application Service.</a:t>
            </a:r>
          </a:p>
          <a:p>
            <a:r>
              <a:rPr lang="en-IN" dirty="0" smtClean="0"/>
              <a:t>The View Helper pattern separates the processing logic from the view.</a:t>
            </a:r>
            <a:endParaRPr lang="en-IN" dirty="0"/>
          </a:p>
        </p:txBody>
      </p:sp>
    </p:spTree>
  </p:cSld>
  <p:clrMapOvr>
    <a:masterClrMapping/>
  </p:clrMapOvr>
  <p:transition spd="med">
    <p:dissolve/>
  </p:transition>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838200" y="1295400"/>
            <a:ext cx="7287509" cy="4114800"/>
          </a:xfrm>
          <a:prstGeom prst="rect">
            <a:avLst/>
          </a:prstGeom>
          <a:noFill/>
          <a:ln w="9525">
            <a:noFill/>
            <a:miter lim="800000"/>
            <a:headEnd/>
            <a:tailEnd/>
          </a:ln>
        </p:spPr>
      </p:pic>
    </p:spTree>
  </p:cSld>
  <p:clrMapOvr>
    <a:masterClrMapping/>
  </p:clrMapOvr>
  <p:transition spd="med">
    <p:dissolve/>
  </p:transition>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IN" dirty="0" smtClean="0"/>
              <a:t>Benefits </a:t>
            </a:r>
          </a:p>
          <a:p>
            <a:pPr lvl="1"/>
            <a:r>
              <a:rPr lang="en-IN" dirty="0" smtClean="0"/>
              <a:t>Separates logic from the view</a:t>
            </a:r>
          </a:p>
          <a:p>
            <a:endParaRPr lang="en-IN" dirty="0"/>
          </a:p>
        </p:txBody>
      </p:sp>
      <p:sp>
        <p:nvSpPr>
          <p:cNvPr id="4" name="Content Placeholder 3"/>
          <p:cNvSpPr>
            <a:spLocks noGrp="1"/>
          </p:cNvSpPr>
          <p:nvPr>
            <p:ph sz="half" idx="2"/>
          </p:nvPr>
        </p:nvSpPr>
        <p:spPr/>
        <p:txBody>
          <a:bodyPr/>
          <a:lstStyle/>
          <a:p>
            <a:r>
              <a:rPr lang="en-IN" dirty="0" smtClean="0"/>
              <a:t>When to use </a:t>
            </a:r>
          </a:p>
          <a:p>
            <a:pPr lvl="1"/>
            <a:r>
              <a:rPr lang="en-IN" dirty="0" smtClean="0"/>
              <a:t>Encapsulate view-processing logic</a:t>
            </a:r>
          </a:p>
          <a:p>
            <a:pPr>
              <a:buNone/>
            </a:pPr>
            <a:endParaRPr lang="en-IN" dirty="0" smtClean="0"/>
          </a:p>
        </p:txBody>
      </p:sp>
    </p:spTree>
  </p:cSld>
  <p:clrMapOvr>
    <a:masterClrMapping/>
  </p:clrMapOvr>
  <p:transition spd="med">
    <p:dissolve/>
  </p:transition>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Composite View </a:t>
            </a:r>
            <a:endParaRPr lang="en-IN" dirty="0"/>
          </a:p>
        </p:txBody>
      </p:sp>
      <p:sp>
        <p:nvSpPr>
          <p:cNvPr id="3" name="Content Placeholder 2"/>
          <p:cNvSpPr>
            <a:spLocks noGrp="1"/>
          </p:cNvSpPr>
          <p:nvPr>
            <p:ph idx="1"/>
          </p:nvPr>
        </p:nvSpPr>
        <p:spPr/>
        <p:txBody>
          <a:bodyPr/>
          <a:lstStyle/>
          <a:p>
            <a:r>
              <a:rPr lang="en-IN" b="1" dirty="0" smtClean="0"/>
              <a:t>Composite View</a:t>
            </a:r>
            <a:r>
              <a:rPr lang="en-IN" dirty="0" smtClean="0"/>
              <a:t> suggests composing a View from numerous atomic pieces.</a:t>
            </a:r>
          </a:p>
          <a:p>
            <a:r>
              <a:rPr lang="en-IN" dirty="0" smtClean="0"/>
              <a:t>Multiple smaller views, both static and dynamic, are pieced together to create a single template.</a:t>
            </a:r>
          </a:p>
          <a:p>
            <a:r>
              <a:rPr lang="en-IN" dirty="0" smtClean="0"/>
              <a:t>The Composite View pattern combines simple views into a more complex view without handling the content or layout. </a:t>
            </a:r>
            <a:endParaRPr lang="en-IN" dirty="0"/>
          </a:p>
        </p:txBody>
      </p:sp>
    </p:spTree>
  </p:cSld>
  <p:clrMapOvr>
    <a:masterClrMapping/>
  </p:clrMapOvr>
  <p:transition spd="med">
    <p:dissolve/>
  </p:transition>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srcRect/>
          <a:stretch>
            <a:fillRect/>
          </a:stretch>
        </p:blipFill>
        <p:spPr bwMode="auto">
          <a:xfrm>
            <a:off x="1752600" y="1752600"/>
            <a:ext cx="5867399" cy="3581400"/>
          </a:xfrm>
          <a:prstGeom prst="rect">
            <a:avLst/>
          </a:prstGeom>
          <a:noFill/>
          <a:ln w="9525">
            <a:noFill/>
            <a:miter lim="800000"/>
            <a:headEnd/>
            <a:tailEnd/>
          </a:ln>
        </p:spPr>
      </p:pic>
    </p:spTree>
  </p:cSld>
  <p:clrMapOvr>
    <a:masterClrMapping/>
  </p:clrMapOvr>
  <p:transition spd="med">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228600" y="1981200"/>
            <a:ext cx="6400800" cy="3536950"/>
            <a:chOff x="-96" y="1248"/>
            <a:chExt cx="4032" cy="2228"/>
          </a:xfrm>
        </p:grpSpPr>
        <p:grpSp>
          <p:nvGrpSpPr>
            <p:cNvPr id="3" name="Group 5"/>
            <p:cNvGrpSpPr>
              <a:grpSpLocks/>
            </p:cNvGrpSpPr>
            <p:nvPr/>
          </p:nvGrpSpPr>
          <p:grpSpPr bwMode="auto">
            <a:xfrm>
              <a:off x="48" y="1872"/>
              <a:ext cx="1296" cy="624"/>
              <a:chOff x="4224" y="2544"/>
              <a:chExt cx="1248" cy="808"/>
            </a:xfrm>
          </p:grpSpPr>
          <p:sp>
            <p:nvSpPr>
              <p:cNvPr id="398342" name="Rectangle 6"/>
              <p:cNvSpPr>
                <a:spLocks noChangeArrowheads="1"/>
              </p:cNvSpPr>
              <p:nvPr/>
            </p:nvSpPr>
            <p:spPr bwMode="auto">
              <a:xfrm>
                <a:off x="4224" y="2544"/>
                <a:ext cx="1248" cy="808"/>
              </a:xfrm>
              <a:prstGeom prst="rect">
                <a:avLst/>
              </a:prstGeom>
              <a:noFill/>
              <a:ln w="28575">
                <a:solidFill>
                  <a:schemeClr val="tx1"/>
                </a:solidFill>
                <a:miter lim="800000"/>
                <a:headEnd/>
                <a:tailEnd/>
              </a:ln>
              <a:effectLst/>
            </p:spPr>
            <p:txBody>
              <a:bodyPr wrap="none" anchor="ctr"/>
              <a:lstStyle/>
              <a:p>
                <a:endParaRPr lang="en-IN"/>
              </a:p>
            </p:txBody>
          </p:sp>
          <p:sp>
            <p:nvSpPr>
              <p:cNvPr id="398343" name="Text Box 7"/>
              <p:cNvSpPr txBox="1">
                <a:spLocks noChangeArrowheads="1"/>
              </p:cNvSpPr>
              <p:nvPr/>
            </p:nvSpPr>
            <p:spPr bwMode="auto">
              <a:xfrm>
                <a:off x="4344" y="2591"/>
                <a:ext cx="1008" cy="373"/>
              </a:xfrm>
              <a:prstGeom prst="rect">
                <a:avLst/>
              </a:prstGeom>
              <a:noFill/>
              <a:ln w="9525">
                <a:noFill/>
                <a:miter lim="800000"/>
                <a:headEnd/>
                <a:tailEnd/>
              </a:ln>
              <a:effectLst/>
            </p:spPr>
            <p:txBody>
              <a:bodyPr>
                <a:spAutoFit/>
              </a:bodyPr>
              <a:lstStyle/>
              <a:p>
                <a:pPr>
                  <a:spcBef>
                    <a:spcPct val="50000"/>
                  </a:spcBef>
                </a:pPr>
                <a:r>
                  <a:rPr lang="en-US" sz="2400" u="none">
                    <a:latin typeface="Arial" charset="0"/>
                  </a:rPr>
                  <a:t>Professor</a:t>
                </a:r>
              </a:p>
            </p:txBody>
          </p:sp>
          <p:sp>
            <p:nvSpPr>
              <p:cNvPr id="398344" name="Line 8"/>
              <p:cNvSpPr>
                <a:spLocks noChangeShapeType="1"/>
              </p:cNvSpPr>
              <p:nvPr/>
            </p:nvSpPr>
            <p:spPr bwMode="auto">
              <a:xfrm>
                <a:off x="4224" y="2976"/>
                <a:ext cx="1248" cy="0"/>
              </a:xfrm>
              <a:prstGeom prst="line">
                <a:avLst/>
              </a:prstGeom>
              <a:noFill/>
              <a:ln w="28575">
                <a:solidFill>
                  <a:schemeClr val="tx1"/>
                </a:solidFill>
                <a:round/>
                <a:headEnd/>
                <a:tailEnd/>
              </a:ln>
              <a:effectLst/>
            </p:spPr>
            <p:txBody>
              <a:bodyPr wrap="none" lIns="107950" tIns="53975" rIns="107950" bIns="53975" anchor="ctr"/>
              <a:lstStyle/>
              <a:p>
                <a:endParaRPr lang="en-IN"/>
              </a:p>
            </p:txBody>
          </p:sp>
          <p:sp>
            <p:nvSpPr>
              <p:cNvPr id="398345" name="Line 9"/>
              <p:cNvSpPr>
                <a:spLocks noChangeShapeType="1"/>
              </p:cNvSpPr>
              <p:nvPr/>
            </p:nvSpPr>
            <p:spPr bwMode="auto">
              <a:xfrm>
                <a:off x="4224" y="3168"/>
                <a:ext cx="1248" cy="0"/>
              </a:xfrm>
              <a:prstGeom prst="line">
                <a:avLst/>
              </a:prstGeom>
              <a:noFill/>
              <a:ln w="28575">
                <a:solidFill>
                  <a:schemeClr val="tx1"/>
                </a:solidFill>
                <a:round/>
                <a:headEnd/>
                <a:tailEnd/>
              </a:ln>
              <a:effectLst/>
            </p:spPr>
            <p:txBody>
              <a:bodyPr wrap="none" lIns="107950" tIns="53975" rIns="107950" bIns="53975" anchor="ctr"/>
              <a:lstStyle/>
              <a:p>
                <a:endParaRPr lang="en-IN"/>
              </a:p>
            </p:txBody>
          </p:sp>
        </p:grpSp>
        <p:grpSp>
          <p:nvGrpSpPr>
            <p:cNvPr id="4" name="Group 10"/>
            <p:cNvGrpSpPr>
              <a:grpSpLocks/>
            </p:cNvGrpSpPr>
            <p:nvPr/>
          </p:nvGrpSpPr>
          <p:grpSpPr bwMode="auto">
            <a:xfrm>
              <a:off x="2640" y="1824"/>
              <a:ext cx="1296" cy="624"/>
              <a:chOff x="4224" y="2544"/>
              <a:chExt cx="1248" cy="808"/>
            </a:xfrm>
          </p:grpSpPr>
          <p:sp>
            <p:nvSpPr>
              <p:cNvPr id="398347" name="Rectangle 11"/>
              <p:cNvSpPr>
                <a:spLocks noChangeArrowheads="1"/>
              </p:cNvSpPr>
              <p:nvPr/>
            </p:nvSpPr>
            <p:spPr bwMode="auto">
              <a:xfrm>
                <a:off x="4224" y="2544"/>
                <a:ext cx="1248" cy="808"/>
              </a:xfrm>
              <a:prstGeom prst="rect">
                <a:avLst/>
              </a:prstGeom>
              <a:noFill/>
              <a:ln w="28575">
                <a:solidFill>
                  <a:schemeClr val="tx1"/>
                </a:solidFill>
                <a:miter lim="800000"/>
                <a:headEnd/>
                <a:tailEnd/>
              </a:ln>
              <a:effectLst/>
            </p:spPr>
            <p:txBody>
              <a:bodyPr wrap="none" anchor="ctr"/>
              <a:lstStyle/>
              <a:p>
                <a:endParaRPr lang="en-IN"/>
              </a:p>
            </p:txBody>
          </p:sp>
          <p:sp>
            <p:nvSpPr>
              <p:cNvPr id="398348" name="Text Box 12"/>
              <p:cNvSpPr txBox="1">
                <a:spLocks noChangeArrowheads="1"/>
              </p:cNvSpPr>
              <p:nvPr/>
            </p:nvSpPr>
            <p:spPr bwMode="auto">
              <a:xfrm>
                <a:off x="4344" y="2591"/>
                <a:ext cx="1008" cy="373"/>
              </a:xfrm>
              <a:prstGeom prst="rect">
                <a:avLst/>
              </a:prstGeom>
              <a:noFill/>
              <a:ln w="9525">
                <a:noFill/>
                <a:miter lim="800000"/>
                <a:headEnd/>
                <a:tailEnd/>
              </a:ln>
              <a:effectLst/>
            </p:spPr>
            <p:txBody>
              <a:bodyPr>
                <a:spAutoFit/>
              </a:bodyPr>
              <a:lstStyle/>
              <a:p>
                <a:pPr algn="ctr">
                  <a:spcBef>
                    <a:spcPct val="50000"/>
                  </a:spcBef>
                </a:pPr>
                <a:r>
                  <a:rPr lang="en-US" sz="2400" u="none">
                    <a:latin typeface="Arial" charset="0"/>
                  </a:rPr>
                  <a:t>University</a:t>
                </a:r>
              </a:p>
            </p:txBody>
          </p:sp>
          <p:sp>
            <p:nvSpPr>
              <p:cNvPr id="398349" name="Line 13"/>
              <p:cNvSpPr>
                <a:spLocks noChangeShapeType="1"/>
              </p:cNvSpPr>
              <p:nvPr/>
            </p:nvSpPr>
            <p:spPr bwMode="auto">
              <a:xfrm>
                <a:off x="4224" y="2976"/>
                <a:ext cx="1248" cy="0"/>
              </a:xfrm>
              <a:prstGeom prst="line">
                <a:avLst/>
              </a:prstGeom>
              <a:noFill/>
              <a:ln w="28575">
                <a:solidFill>
                  <a:schemeClr val="tx1"/>
                </a:solidFill>
                <a:round/>
                <a:headEnd/>
                <a:tailEnd/>
              </a:ln>
              <a:effectLst/>
            </p:spPr>
            <p:txBody>
              <a:bodyPr wrap="none" lIns="107950" tIns="53975" rIns="107950" bIns="53975" anchor="ctr"/>
              <a:lstStyle/>
              <a:p>
                <a:endParaRPr lang="en-IN"/>
              </a:p>
            </p:txBody>
          </p:sp>
          <p:sp>
            <p:nvSpPr>
              <p:cNvPr id="398350" name="Line 14"/>
              <p:cNvSpPr>
                <a:spLocks noChangeShapeType="1"/>
              </p:cNvSpPr>
              <p:nvPr/>
            </p:nvSpPr>
            <p:spPr bwMode="auto">
              <a:xfrm>
                <a:off x="4224" y="3168"/>
                <a:ext cx="1248" cy="0"/>
              </a:xfrm>
              <a:prstGeom prst="line">
                <a:avLst/>
              </a:prstGeom>
              <a:noFill/>
              <a:ln w="28575">
                <a:solidFill>
                  <a:schemeClr val="tx1"/>
                </a:solidFill>
                <a:round/>
                <a:headEnd/>
                <a:tailEnd/>
              </a:ln>
              <a:effectLst/>
            </p:spPr>
            <p:txBody>
              <a:bodyPr wrap="none" lIns="107950" tIns="53975" rIns="107950" bIns="53975" anchor="ctr"/>
              <a:lstStyle/>
              <a:p>
                <a:endParaRPr lang="en-IN"/>
              </a:p>
            </p:txBody>
          </p:sp>
        </p:grpSp>
        <p:sp>
          <p:nvSpPr>
            <p:cNvPr id="398351" name="Line 15"/>
            <p:cNvSpPr>
              <a:spLocks noChangeShapeType="1"/>
            </p:cNvSpPr>
            <p:nvPr/>
          </p:nvSpPr>
          <p:spPr bwMode="auto">
            <a:xfrm>
              <a:off x="1296" y="2208"/>
              <a:ext cx="1344" cy="0"/>
            </a:xfrm>
            <a:prstGeom prst="line">
              <a:avLst/>
            </a:prstGeom>
            <a:noFill/>
            <a:ln w="28575">
              <a:solidFill>
                <a:schemeClr val="tx1"/>
              </a:solidFill>
              <a:round/>
              <a:headEnd/>
              <a:tailEnd/>
            </a:ln>
            <a:effectLst/>
          </p:spPr>
          <p:txBody>
            <a:bodyPr wrap="none" lIns="107950" tIns="53975" rIns="107950" bIns="53975" anchor="ctr"/>
            <a:lstStyle/>
            <a:p>
              <a:endParaRPr lang="en-IN"/>
            </a:p>
          </p:txBody>
        </p:sp>
        <p:sp>
          <p:nvSpPr>
            <p:cNvPr id="398352" name="Text Box 16"/>
            <p:cNvSpPr txBox="1">
              <a:spLocks noChangeArrowheads="1"/>
            </p:cNvSpPr>
            <p:nvPr/>
          </p:nvSpPr>
          <p:spPr bwMode="auto">
            <a:xfrm>
              <a:off x="1584" y="1920"/>
              <a:ext cx="997" cy="260"/>
            </a:xfrm>
            <a:prstGeom prst="rect">
              <a:avLst/>
            </a:prstGeom>
            <a:noFill/>
            <a:ln w="9525">
              <a:noFill/>
              <a:miter lim="800000"/>
              <a:headEnd/>
              <a:tailEnd/>
            </a:ln>
            <a:effectLst/>
          </p:spPr>
          <p:txBody>
            <a:bodyPr lIns="107950" tIns="53975" rIns="107950" bIns="53975">
              <a:spAutoFit/>
            </a:bodyPr>
            <a:lstStyle/>
            <a:p>
              <a:pPr>
                <a:spcBef>
                  <a:spcPct val="50000"/>
                </a:spcBef>
              </a:pPr>
              <a:r>
                <a:rPr lang="en-US" sz="2000" i="1" u="none">
                  <a:latin typeface="Times New Roman" pitchFamily="18" charset="0"/>
                </a:rPr>
                <a:t>Works for</a:t>
              </a:r>
            </a:p>
          </p:txBody>
        </p:sp>
        <p:sp>
          <p:nvSpPr>
            <p:cNvPr id="398353" name="Text Box 17"/>
            <p:cNvSpPr txBox="1">
              <a:spLocks noChangeArrowheads="1"/>
            </p:cNvSpPr>
            <p:nvPr/>
          </p:nvSpPr>
          <p:spPr bwMode="auto">
            <a:xfrm>
              <a:off x="-96" y="3216"/>
              <a:ext cx="1344" cy="260"/>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000" u="none">
                  <a:solidFill>
                    <a:schemeClr val="accent2"/>
                  </a:solidFill>
                  <a:latin typeface="Times New Roman" pitchFamily="18" charset="0"/>
                </a:rPr>
                <a:t>Class</a:t>
              </a:r>
            </a:p>
          </p:txBody>
        </p:sp>
        <p:sp>
          <p:nvSpPr>
            <p:cNvPr id="398354" name="Line 18"/>
            <p:cNvSpPr>
              <a:spLocks noChangeShapeType="1"/>
            </p:cNvSpPr>
            <p:nvPr/>
          </p:nvSpPr>
          <p:spPr bwMode="auto">
            <a:xfrm flipV="1">
              <a:off x="576" y="2544"/>
              <a:ext cx="240" cy="672"/>
            </a:xfrm>
            <a:prstGeom prst="line">
              <a:avLst/>
            </a:prstGeom>
            <a:noFill/>
            <a:ln w="28575">
              <a:solidFill>
                <a:schemeClr val="accent2"/>
              </a:solidFill>
              <a:round/>
              <a:headEnd/>
              <a:tailEnd type="triangle" w="med" len="med"/>
            </a:ln>
            <a:effectLst/>
          </p:spPr>
          <p:txBody>
            <a:bodyPr wrap="none" lIns="107950" tIns="53975" rIns="107950" bIns="53975" anchor="ctr"/>
            <a:lstStyle/>
            <a:p>
              <a:endParaRPr lang="en-IN"/>
            </a:p>
          </p:txBody>
        </p:sp>
        <p:sp>
          <p:nvSpPr>
            <p:cNvPr id="398355" name="Text Box 19"/>
            <p:cNvSpPr txBox="1">
              <a:spLocks noChangeArrowheads="1"/>
            </p:cNvSpPr>
            <p:nvPr/>
          </p:nvSpPr>
          <p:spPr bwMode="auto">
            <a:xfrm>
              <a:off x="1248" y="2736"/>
              <a:ext cx="1344" cy="260"/>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000" u="none">
                  <a:solidFill>
                    <a:schemeClr val="accent2"/>
                  </a:solidFill>
                  <a:latin typeface="Times New Roman" pitchFamily="18" charset="0"/>
                </a:rPr>
                <a:t>Association</a:t>
              </a:r>
            </a:p>
          </p:txBody>
        </p:sp>
        <p:sp>
          <p:nvSpPr>
            <p:cNvPr id="398356" name="Line 20"/>
            <p:cNvSpPr>
              <a:spLocks noChangeShapeType="1"/>
            </p:cNvSpPr>
            <p:nvPr/>
          </p:nvSpPr>
          <p:spPr bwMode="auto">
            <a:xfrm flipV="1">
              <a:off x="1920" y="2208"/>
              <a:ext cx="192" cy="480"/>
            </a:xfrm>
            <a:prstGeom prst="line">
              <a:avLst/>
            </a:prstGeom>
            <a:noFill/>
            <a:ln w="28575">
              <a:solidFill>
                <a:schemeClr val="accent2"/>
              </a:solidFill>
              <a:round/>
              <a:headEnd/>
              <a:tailEnd type="triangle" w="med" len="med"/>
            </a:ln>
            <a:effectLst/>
          </p:spPr>
          <p:txBody>
            <a:bodyPr wrap="none" lIns="107950" tIns="53975" rIns="107950" bIns="53975" anchor="ctr"/>
            <a:lstStyle/>
            <a:p>
              <a:endParaRPr lang="en-IN"/>
            </a:p>
          </p:txBody>
        </p:sp>
        <p:sp>
          <p:nvSpPr>
            <p:cNvPr id="398357" name="Text Box 21"/>
            <p:cNvSpPr txBox="1">
              <a:spLocks noChangeArrowheads="1"/>
            </p:cNvSpPr>
            <p:nvPr/>
          </p:nvSpPr>
          <p:spPr bwMode="auto">
            <a:xfrm>
              <a:off x="624" y="1248"/>
              <a:ext cx="1344" cy="260"/>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000" u="none">
                  <a:solidFill>
                    <a:schemeClr val="accent2"/>
                  </a:solidFill>
                  <a:latin typeface="Times New Roman" pitchFamily="18" charset="0"/>
                </a:rPr>
                <a:t>Association Name</a:t>
              </a:r>
            </a:p>
          </p:txBody>
        </p:sp>
        <p:sp>
          <p:nvSpPr>
            <p:cNvPr id="398358" name="Line 22"/>
            <p:cNvSpPr>
              <a:spLocks noChangeShapeType="1"/>
            </p:cNvSpPr>
            <p:nvPr/>
          </p:nvSpPr>
          <p:spPr bwMode="auto">
            <a:xfrm>
              <a:off x="1344" y="1584"/>
              <a:ext cx="432" cy="336"/>
            </a:xfrm>
            <a:prstGeom prst="line">
              <a:avLst/>
            </a:prstGeom>
            <a:noFill/>
            <a:ln w="28575">
              <a:solidFill>
                <a:schemeClr val="accent2"/>
              </a:solidFill>
              <a:round/>
              <a:headEnd/>
              <a:tailEnd type="triangle" w="med" len="med"/>
            </a:ln>
            <a:effectLst/>
          </p:spPr>
          <p:txBody>
            <a:bodyPr wrap="none" lIns="107950" tIns="53975" rIns="107950" bIns="53975" anchor="ctr"/>
            <a:lstStyle/>
            <a:p>
              <a:endParaRPr lang="en-IN"/>
            </a:p>
          </p:txBody>
        </p:sp>
      </p:grpSp>
      <p:grpSp>
        <p:nvGrpSpPr>
          <p:cNvPr id="5" name="Group 23"/>
          <p:cNvGrpSpPr>
            <a:grpSpLocks/>
          </p:cNvGrpSpPr>
          <p:nvPr/>
        </p:nvGrpSpPr>
        <p:grpSpPr bwMode="auto">
          <a:xfrm>
            <a:off x="2286000" y="5181600"/>
            <a:ext cx="2057400" cy="990600"/>
            <a:chOff x="4224" y="2544"/>
            <a:chExt cx="1248" cy="808"/>
          </a:xfrm>
        </p:grpSpPr>
        <p:sp>
          <p:nvSpPr>
            <p:cNvPr id="398360" name="Rectangle 24"/>
            <p:cNvSpPr>
              <a:spLocks noChangeArrowheads="1"/>
            </p:cNvSpPr>
            <p:nvPr/>
          </p:nvSpPr>
          <p:spPr bwMode="auto">
            <a:xfrm>
              <a:off x="4224" y="2544"/>
              <a:ext cx="1248" cy="808"/>
            </a:xfrm>
            <a:prstGeom prst="rect">
              <a:avLst/>
            </a:prstGeom>
            <a:noFill/>
            <a:ln w="28575">
              <a:solidFill>
                <a:schemeClr val="tx1"/>
              </a:solidFill>
              <a:miter lim="800000"/>
              <a:headEnd/>
              <a:tailEnd/>
            </a:ln>
            <a:effectLst/>
          </p:spPr>
          <p:txBody>
            <a:bodyPr wrap="none" anchor="ctr"/>
            <a:lstStyle/>
            <a:p>
              <a:endParaRPr lang="en-IN"/>
            </a:p>
          </p:txBody>
        </p:sp>
        <p:sp>
          <p:nvSpPr>
            <p:cNvPr id="398361" name="Text Box 25"/>
            <p:cNvSpPr txBox="1">
              <a:spLocks noChangeArrowheads="1"/>
            </p:cNvSpPr>
            <p:nvPr/>
          </p:nvSpPr>
          <p:spPr bwMode="auto">
            <a:xfrm>
              <a:off x="4344" y="2591"/>
              <a:ext cx="1008" cy="373"/>
            </a:xfrm>
            <a:prstGeom prst="rect">
              <a:avLst/>
            </a:prstGeom>
            <a:noFill/>
            <a:ln w="9525">
              <a:noFill/>
              <a:miter lim="800000"/>
              <a:headEnd/>
              <a:tailEnd/>
            </a:ln>
            <a:effectLst/>
          </p:spPr>
          <p:txBody>
            <a:bodyPr>
              <a:spAutoFit/>
            </a:bodyPr>
            <a:lstStyle/>
            <a:p>
              <a:pPr>
                <a:spcBef>
                  <a:spcPct val="50000"/>
                </a:spcBef>
              </a:pPr>
              <a:r>
                <a:rPr lang="en-US" sz="2400" u="none">
                  <a:latin typeface="Arial" charset="0"/>
                </a:rPr>
                <a:t>Professor</a:t>
              </a:r>
            </a:p>
          </p:txBody>
        </p:sp>
        <p:sp>
          <p:nvSpPr>
            <p:cNvPr id="398362" name="Line 26"/>
            <p:cNvSpPr>
              <a:spLocks noChangeShapeType="1"/>
            </p:cNvSpPr>
            <p:nvPr/>
          </p:nvSpPr>
          <p:spPr bwMode="auto">
            <a:xfrm>
              <a:off x="4224" y="2976"/>
              <a:ext cx="1248" cy="0"/>
            </a:xfrm>
            <a:prstGeom prst="line">
              <a:avLst/>
            </a:prstGeom>
            <a:noFill/>
            <a:ln w="28575">
              <a:solidFill>
                <a:schemeClr val="tx1"/>
              </a:solidFill>
              <a:round/>
              <a:headEnd/>
              <a:tailEnd/>
            </a:ln>
            <a:effectLst/>
          </p:spPr>
          <p:txBody>
            <a:bodyPr wrap="none" lIns="107950" tIns="53975" rIns="107950" bIns="53975" anchor="ctr"/>
            <a:lstStyle/>
            <a:p>
              <a:endParaRPr lang="en-IN"/>
            </a:p>
          </p:txBody>
        </p:sp>
        <p:sp>
          <p:nvSpPr>
            <p:cNvPr id="398363" name="Line 27"/>
            <p:cNvSpPr>
              <a:spLocks noChangeShapeType="1"/>
            </p:cNvSpPr>
            <p:nvPr/>
          </p:nvSpPr>
          <p:spPr bwMode="auto">
            <a:xfrm>
              <a:off x="4224" y="3168"/>
              <a:ext cx="1248" cy="0"/>
            </a:xfrm>
            <a:prstGeom prst="line">
              <a:avLst/>
            </a:prstGeom>
            <a:noFill/>
            <a:ln w="28575">
              <a:solidFill>
                <a:schemeClr val="tx1"/>
              </a:solidFill>
              <a:round/>
              <a:headEnd/>
              <a:tailEnd/>
            </a:ln>
            <a:effectLst/>
          </p:spPr>
          <p:txBody>
            <a:bodyPr wrap="none" lIns="107950" tIns="53975" rIns="107950" bIns="53975" anchor="ctr"/>
            <a:lstStyle/>
            <a:p>
              <a:endParaRPr lang="en-IN"/>
            </a:p>
          </p:txBody>
        </p:sp>
      </p:grpSp>
      <p:grpSp>
        <p:nvGrpSpPr>
          <p:cNvPr id="6" name="Group 28"/>
          <p:cNvGrpSpPr>
            <a:grpSpLocks/>
          </p:cNvGrpSpPr>
          <p:nvPr/>
        </p:nvGrpSpPr>
        <p:grpSpPr bwMode="auto">
          <a:xfrm>
            <a:off x="6858000" y="5105400"/>
            <a:ext cx="2057400" cy="990600"/>
            <a:chOff x="4224" y="2544"/>
            <a:chExt cx="1248" cy="808"/>
          </a:xfrm>
        </p:grpSpPr>
        <p:sp>
          <p:nvSpPr>
            <p:cNvPr id="398365" name="Rectangle 29"/>
            <p:cNvSpPr>
              <a:spLocks noChangeArrowheads="1"/>
            </p:cNvSpPr>
            <p:nvPr/>
          </p:nvSpPr>
          <p:spPr bwMode="auto">
            <a:xfrm>
              <a:off x="4224" y="2544"/>
              <a:ext cx="1248" cy="808"/>
            </a:xfrm>
            <a:prstGeom prst="rect">
              <a:avLst/>
            </a:prstGeom>
            <a:noFill/>
            <a:ln w="28575">
              <a:solidFill>
                <a:schemeClr val="tx1"/>
              </a:solidFill>
              <a:miter lim="800000"/>
              <a:headEnd/>
              <a:tailEnd/>
            </a:ln>
            <a:effectLst/>
          </p:spPr>
          <p:txBody>
            <a:bodyPr wrap="none" anchor="ctr"/>
            <a:lstStyle/>
            <a:p>
              <a:endParaRPr lang="en-IN"/>
            </a:p>
          </p:txBody>
        </p:sp>
        <p:sp>
          <p:nvSpPr>
            <p:cNvPr id="398366" name="Text Box 30"/>
            <p:cNvSpPr txBox="1">
              <a:spLocks noChangeArrowheads="1"/>
            </p:cNvSpPr>
            <p:nvPr/>
          </p:nvSpPr>
          <p:spPr bwMode="auto">
            <a:xfrm>
              <a:off x="4344" y="2591"/>
              <a:ext cx="1008" cy="373"/>
            </a:xfrm>
            <a:prstGeom prst="rect">
              <a:avLst/>
            </a:prstGeom>
            <a:noFill/>
            <a:ln w="9525">
              <a:noFill/>
              <a:miter lim="800000"/>
              <a:headEnd/>
              <a:tailEnd/>
            </a:ln>
            <a:effectLst/>
          </p:spPr>
          <p:txBody>
            <a:bodyPr>
              <a:spAutoFit/>
            </a:bodyPr>
            <a:lstStyle/>
            <a:p>
              <a:pPr algn="ctr">
                <a:spcBef>
                  <a:spcPct val="50000"/>
                </a:spcBef>
              </a:pPr>
              <a:r>
                <a:rPr lang="en-US" sz="2400" u="none">
                  <a:latin typeface="Arial" charset="0"/>
                </a:rPr>
                <a:t>University</a:t>
              </a:r>
            </a:p>
          </p:txBody>
        </p:sp>
        <p:sp>
          <p:nvSpPr>
            <p:cNvPr id="398367" name="Line 31"/>
            <p:cNvSpPr>
              <a:spLocks noChangeShapeType="1"/>
            </p:cNvSpPr>
            <p:nvPr/>
          </p:nvSpPr>
          <p:spPr bwMode="auto">
            <a:xfrm>
              <a:off x="4224" y="2976"/>
              <a:ext cx="1248" cy="0"/>
            </a:xfrm>
            <a:prstGeom prst="line">
              <a:avLst/>
            </a:prstGeom>
            <a:noFill/>
            <a:ln w="28575">
              <a:solidFill>
                <a:schemeClr val="tx1"/>
              </a:solidFill>
              <a:round/>
              <a:headEnd/>
              <a:tailEnd/>
            </a:ln>
            <a:effectLst/>
          </p:spPr>
          <p:txBody>
            <a:bodyPr wrap="none" lIns="107950" tIns="53975" rIns="107950" bIns="53975" anchor="ctr"/>
            <a:lstStyle/>
            <a:p>
              <a:endParaRPr lang="en-IN"/>
            </a:p>
          </p:txBody>
        </p:sp>
        <p:sp>
          <p:nvSpPr>
            <p:cNvPr id="398368" name="Line 32"/>
            <p:cNvSpPr>
              <a:spLocks noChangeShapeType="1"/>
            </p:cNvSpPr>
            <p:nvPr/>
          </p:nvSpPr>
          <p:spPr bwMode="auto">
            <a:xfrm>
              <a:off x="4224" y="3168"/>
              <a:ext cx="1248" cy="0"/>
            </a:xfrm>
            <a:prstGeom prst="line">
              <a:avLst/>
            </a:prstGeom>
            <a:noFill/>
            <a:ln w="28575">
              <a:solidFill>
                <a:schemeClr val="tx1"/>
              </a:solidFill>
              <a:round/>
              <a:headEnd/>
              <a:tailEnd/>
            </a:ln>
            <a:effectLst/>
          </p:spPr>
          <p:txBody>
            <a:bodyPr wrap="none" lIns="107950" tIns="53975" rIns="107950" bIns="53975" anchor="ctr"/>
            <a:lstStyle/>
            <a:p>
              <a:endParaRPr lang="en-IN"/>
            </a:p>
          </p:txBody>
        </p:sp>
      </p:grpSp>
      <p:sp>
        <p:nvSpPr>
          <p:cNvPr id="398369" name="Line 33"/>
          <p:cNvSpPr>
            <a:spLocks noChangeShapeType="1"/>
          </p:cNvSpPr>
          <p:nvPr/>
        </p:nvSpPr>
        <p:spPr bwMode="auto">
          <a:xfrm>
            <a:off x="4343400" y="5715000"/>
            <a:ext cx="2514600" cy="0"/>
          </a:xfrm>
          <a:prstGeom prst="line">
            <a:avLst/>
          </a:prstGeom>
          <a:noFill/>
          <a:ln w="28575">
            <a:solidFill>
              <a:schemeClr val="tx1"/>
            </a:solidFill>
            <a:round/>
            <a:headEnd/>
            <a:tailEnd/>
          </a:ln>
          <a:effectLst/>
        </p:spPr>
        <p:txBody>
          <a:bodyPr wrap="none" lIns="107950" tIns="53975" rIns="107950" bIns="53975" anchor="ctr"/>
          <a:lstStyle/>
          <a:p>
            <a:endParaRPr lang="en-IN"/>
          </a:p>
        </p:txBody>
      </p:sp>
      <p:sp>
        <p:nvSpPr>
          <p:cNvPr id="398370" name="Text Box 34"/>
          <p:cNvSpPr txBox="1">
            <a:spLocks noChangeArrowheads="1"/>
          </p:cNvSpPr>
          <p:nvPr/>
        </p:nvSpPr>
        <p:spPr bwMode="auto">
          <a:xfrm>
            <a:off x="5334000" y="5638800"/>
            <a:ext cx="1582738" cy="412750"/>
          </a:xfrm>
          <a:prstGeom prst="rect">
            <a:avLst/>
          </a:prstGeom>
          <a:noFill/>
          <a:ln w="9525">
            <a:noFill/>
            <a:miter lim="800000"/>
            <a:headEnd/>
            <a:tailEnd/>
          </a:ln>
          <a:effectLst/>
        </p:spPr>
        <p:txBody>
          <a:bodyPr lIns="107950" tIns="53975" rIns="107950" bIns="53975">
            <a:spAutoFit/>
          </a:bodyPr>
          <a:lstStyle/>
          <a:p>
            <a:pPr algn="r">
              <a:spcBef>
                <a:spcPct val="50000"/>
              </a:spcBef>
            </a:pPr>
            <a:r>
              <a:rPr lang="en-US" sz="2000" u="none">
                <a:latin typeface="Times New Roman" pitchFamily="18" charset="0"/>
              </a:rPr>
              <a:t>Employer</a:t>
            </a:r>
          </a:p>
        </p:txBody>
      </p:sp>
      <p:sp>
        <p:nvSpPr>
          <p:cNvPr id="398371" name="Text Box 35"/>
          <p:cNvSpPr txBox="1">
            <a:spLocks noChangeArrowheads="1"/>
          </p:cNvSpPr>
          <p:nvPr/>
        </p:nvSpPr>
        <p:spPr bwMode="auto">
          <a:xfrm>
            <a:off x="4267200" y="5638800"/>
            <a:ext cx="1582738" cy="412750"/>
          </a:xfrm>
          <a:prstGeom prst="rect">
            <a:avLst/>
          </a:prstGeom>
          <a:noFill/>
          <a:ln w="9525">
            <a:noFill/>
            <a:miter lim="800000"/>
            <a:headEnd/>
            <a:tailEnd/>
          </a:ln>
          <a:effectLst/>
        </p:spPr>
        <p:txBody>
          <a:bodyPr lIns="107950" tIns="53975" rIns="107950" bIns="53975">
            <a:spAutoFit/>
          </a:bodyPr>
          <a:lstStyle/>
          <a:p>
            <a:pPr>
              <a:spcBef>
                <a:spcPct val="50000"/>
              </a:spcBef>
            </a:pPr>
            <a:r>
              <a:rPr lang="en-US" sz="2000" u="none">
                <a:latin typeface="Times New Roman" pitchFamily="18" charset="0"/>
              </a:rPr>
              <a:t>Employee</a:t>
            </a:r>
          </a:p>
        </p:txBody>
      </p:sp>
      <p:sp>
        <p:nvSpPr>
          <p:cNvPr id="398372" name="Text Box 36"/>
          <p:cNvSpPr txBox="1">
            <a:spLocks noChangeArrowheads="1"/>
          </p:cNvSpPr>
          <p:nvPr/>
        </p:nvSpPr>
        <p:spPr bwMode="auto">
          <a:xfrm>
            <a:off x="4572000" y="4495800"/>
            <a:ext cx="2133600" cy="412750"/>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000" u="none">
                <a:solidFill>
                  <a:schemeClr val="accent2"/>
                </a:solidFill>
                <a:latin typeface="Times New Roman" pitchFamily="18" charset="0"/>
              </a:rPr>
              <a:t>Role Names</a:t>
            </a:r>
          </a:p>
        </p:txBody>
      </p:sp>
      <p:sp>
        <p:nvSpPr>
          <p:cNvPr id="398373" name="Line 37"/>
          <p:cNvSpPr>
            <a:spLocks noChangeShapeType="1"/>
          </p:cNvSpPr>
          <p:nvPr/>
        </p:nvSpPr>
        <p:spPr bwMode="auto">
          <a:xfrm>
            <a:off x="5715000" y="5029200"/>
            <a:ext cx="685800" cy="533400"/>
          </a:xfrm>
          <a:prstGeom prst="line">
            <a:avLst/>
          </a:prstGeom>
          <a:noFill/>
          <a:ln w="28575">
            <a:solidFill>
              <a:schemeClr val="accent2"/>
            </a:solidFill>
            <a:round/>
            <a:headEnd/>
            <a:tailEnd type="triangle" w="med" len="med"/>
          </a:ln>
          <a:effectLst/>
        </p:spPr>
        <p:txBody>
          <a:bodyPr wrap="none" lIns="107950" tIns="53975" rIns="107950" bIns="53975" anchor="ctr"/>
          <a:lstStyle/>
          <a:p>
            <a:endParaRPr lang="en-IN"/>
          </a:p>
        </p:txBody>
      </p:sp>
      <p:sp>
        <p:nvSpPr>
          <p:cNvPr id="398374" name="Line 38"/>
          <p:cNvSpPr>
            <a:spLocks noChangeShapeType="1"/>
          </p:cNvSpPr>
          <p:nvPr/>
        </p:nvSpPr>
        <p:spPr bwMode="auto">
          <a:xfrm flipH="1">
            <a:off x="4876800" y="4953000"/>
            <a:ext cx="457200" cy="685800"/>
          </a:xfrm>
          <a:prstGeom prst="line">
            <a:avLst/>
          </a:prstGeom>
          <a:noFill/>
          <a:ln w="28575">
            <a:solidFill>
              <a:schemeClr val="accent2"/>
            </a:solidFill>
            <a:round/>
            <a:headEnd/>
            <a:tailEnd type="triangle" w="med" len="med"/>
          </a:ln>
          <a:effectLst/>
        </p:spPr>
        <p:txBody>
          <a:bodyPr wrap="none" lIns="107950" tIns="53975" rIns="107950" bIns="53975" anchor="ctr"/>
          <a:lstStyle/>
          <a:p>
            <a:endParaRPr lang="en-IN"/>
          </a:p>
        </p:txBody>
      </p:sp>
      <p:sp>
        <p:nvSpPr>
          <p:cNvPr id="398375" name="Rectangle 39"/>
          <p:cNvSpPr>
            <a:spLocks noGrp="1" noChangeArrowheads="1"/>
          </p:cNvSpPr>
          <p:nvPr>
            <p:ph type="title"/>
          </p:nvPr>
        </p:nvSpPr>
        <p:spPr/>
        <p:txBody>
          <a:bodyPr/>
          <a:lstStyle/>
          <a:p>
            <a:r>
              <a:rPr lang="en-US"/>
              <a:t>Relationships: Association</a:t>
            </a:r>
          </a:p>
        </p:txBody>
      </p:sp>
      <p:sp>
        <p:nvSpPr>
          <p:cNvPr id="398376" name="Rectangle 40"/>
          <p:cNvSpPr>
            <a:spLocks noGrp="1" noChangeArrowheads="1"/>
          </p:cNvSpPr>
          <p:nvPr>
            <p:ph type="body" idx="1"/>
          </p:nvPr>
        </p:nvSpPr>
        <p:spPr/>
        <p:txBody>
          <a:bodyPr/>
          <a:lstStyle/>
          <a:p>
            <a:endParaRPr lang="en-US" dirty="0" smtClean="0"/>
          </a:p>
          <a:p>
            <a:r>
              <a:rPr lang="en-US" dirty="0" smtClean="0"/>
              <a:t>Models </a:t>
            </a:r>
            <a:r>
              <a:rPr lang="en-US" dirty="0"/>
              <a:t>a semantic connection among classes</a:t>
            </a:r>
          </a:p>
        </p:txBody>
      </p:sp>
    </p:spTree>
  </p:cSld>
  <p:clrMapOvr>
    <a:masterClrMapping/>
  </p:clrMapOvr>
  <p:transition spd="med">
    <p:dissolve/>
  </p:transition>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Participants </a:t>
            </a:r>
            <a:endParaRPr lang="en-IN" dirty="0"/>
          </a:p>
        </p:txBody>
      </p:sp>
      <p:sp>
        <p:nvSpPr>
          <p:cNvPr id="3" name="Content Placeholder 2"/>
          <p:cNvSpPr>
            <a:spLocks noGrp="1"/>
          </p:cNvSpPr>
          <p:nvPr>
            <p:ph idx="1"/>
          </p:nvPr>
        </p:nvSpPr>
        <p:spPr/>
        <p:txBody>
          <a:bodyPr/>
          <a:lstStyle/>
          <a:p>
            <a:pPr fontAlgn="base"/>
            <a:r>
              <a:rPr lang="en-IN" dirty="0" smtClean="0"/>
              <a:t>View</a:t>
            </a:r>
          </a:p>
          <a:p>
            <a:pPr lvl="1" fontAlgn="base"/>
            <a:r>
              <a:rPr lang="en-IN" dirty="0" smtClean="0"/>
              <a:t>A common interface implemented by both composite and leaf views.</a:t>
            </a:r>
          </a:p>
          <a:p>
            <a:pPr fontAlgn="base"/>
            <a:r>
              <a:rPr lang="en-IN" dirty="0" smtClean="0"/>
              <a:t>Leaf view</a:t>
            </a:r>
          </a:p>
          <a:p>
            <a:pPr lvl="1" fontAlgn="base"/>
            <a:r>
              <a:rPr lang="en-IN" dirty="0" smtClean="0"/>
              <a:t>A view responsible for data that is actually displayed.</a:t>
            </a:r>
          </a:p>
          <a:p>
            <a:pPr fontAlgn="base"/>
            <a:r>
              <a:rPr lang="en-IN" dirty="0" smtClean="0"/>
              <a:t>Composite view</a:t>
            </a:r>
          </a:p>
          <a:p>
            <a:pPr lvl="1" fontAlgn="base"/>
            <a:r>
              <a:rPr lang="en-IN" dirty="0" smtClean="0"/>
              <a:t>A view responsible for managing other views, including both leaves and other composites</a:t>
            </a:r>
          </a:p>
          <a:p>
            <a:endParaRPr lang="en-IN" dirty="0"/>
          </a:p>
        </p:txBody>
      </p:sp>
    </p:spTree>
  </p:cSld>
  <p:clrMapOvr>
    <a:masterClrMapping/>
  </p:clrMapOvr>
  <p:transition spd="med">
    <p:dissolve/>
  </p:transition>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Real time API</a:t>
            </a:r>
            <a:endParaRPr lang="en-IN" dirty="0"/>
          </a:p>
        </p:txBody>
      </p:sp>
      <p:sp>
        <p:nvSpPr>
          <p:cNvPr id="3" name="Content Placeholder 2"/>
          <p:cNvSpPr>
            <a:spLocks noGrp="1"/>
          </p:cNvSpPr>
          <p:nvPr>
            <p:ph idx="1"/>
          </p:nvPr>
        </p:nvSpPr>
        <p:spPr>
          <a:xfrm>
            <a:off x="457200" y="1935480"/>
            <a:ext cx="8229600" cy="1188720"/>
          </a:xfrm>
        </p:spPr>
        <p:txBody>
          <a:bodyPr/>
          <a:lstStyle/>
          <a:p>
            <a:r>
              <a:rPr lang="en-IN" dirty="0" smtClean="0">
                <a:hlinkClick r:id="rId2"/>
              </a:rPr>
              <a:t>Apache Tiles</a:t>
            </a:r>
            <a:r>
              <a:rPr lang="en-IN" b="1" i="1" dirty="0" smtClean="0"/>
              <a:t> </a:t>
            </a:r>
            <a:r>
              <a:rPr lang="en-IN" b="1" dirty="0" smtClean="0"/>
              <a:t>and </a:t>
            </a:r>
            <a:r>
              <a:rPr lang="en-IN" dirty="0" err="1" smtClean="0">
                <a:hlinkClick r:id="rId3"/>
              </a:rPr>
              <a:t>SiteMesh</a:t>
            </a:r>
            <a:r>
              <a:rPr lang="en-IN" dirty="0" smtClean="0"/>
              <a:t> frameworks uses Composite View Design Pattern. </a:t>
            </a:r>
          </a:p>
          <a:p>
            <a:endParaRPr lang="en-IN" dirty="0"/>
          </a:p>
        </p:txBody>
      </p:sp>
      <p:pic>
        <p:nvPicPr>
          <p:cNvPr id="311298" name="Picture 2"/>
          <p:cNvPicPr>
            <a:picLocks noChangeAspect="1" noChangeArrowheads="1"/>
          </p:cNvPicPr>
          <p:nvPr/>
        </p:nvPicPr>
        <p:blipFill>
          <a:blip r:embed="rId4" cstate="print"/>
          <a:srcRect/>
          <a:stretch>
            <a:fillRect/>
          </a:stretch>
        </p:blipFill>
        <p:spPr bwMode="auto">
          <a:xfrm>
            <a:off x="1752600" y="3124200"/>
            <a:ext cx="5638800" cy="2952750"/>
          </a:xfrm>
          <a:prstGeom prst="rect">
            <a:avLst/>
          </a:prstGeom>
          <a:noFill/>
          <a:ln w="9525">
            <a:noFill/>
            <a:miter lim="800000"/>
            <a:headEnd/>
            <a:tailEnd/>
          </a:ln>
        </p:spPr>
      </p:pic>
    </p:spTree>
  </p:cSld>
  <p:clrMapOvr>
    <a:masterClrMapping/>
  </p:clrMapOvr>
  <p:transition spd="med">
    <p:dissolve/>
  </p:transition>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IN" dirty="0" smtClean="0"/>
              <a:t>Benefits </a:t>
            </a:r>
          </a:p>
          <a:p>
            <a:pPr lvl="1"/>
            <a:r>
              <a:rPr lang="en-IN" dirty="0" smtClean="0"/>
              <a:t>Code duplication is reduced because you can create common headers, footers, and other components.</a:t>
            </a:r>
          </a:p>
          <a:p>
            <a:pPr lvl="1"/>
            <a:r>
              <a:rPr lang="en-IN" dirty="0" smtClean="0"/>
              <a:t>Views can be changed based on access authorization.</a:t>
            </a:r>
          </a:p>
          <a:p>
            <a:pPr lvl="1"/>
            <a:endParaRPr lang="en-IN" dirty="0" smtClean="0"/>
          </a:p>
          <a:p>
            <a:endParaRPr lang="en-IN" dirty="0"/>
          </a:p>
        </p:txBody>
      </p:sp>
      <p:sp>
        <p:nvSpPr>
          <p:cNvPr id="4" name="Content Placeholder 3"/>
          <p:cNvSpPr>
            <a:spLocks noGrp="1"/>
          </p:cNvSpPr>
          <p:nvPr>
            <p:ph sz="half" idx="2"/>
          </p:nvPr>
        </p:nvSpPr>
        <p:spPr/>
        <p:txBody>
          <a:bodyPr/>
          <a:lstStyle/>
          <a:p>
            <a:r>
              <a:rPr lang="en-IN" dirty="0" smtClean="0"/>
              <a:t>When to use </a:t>
            </a:r>
          </a:p>
          <a:p>
            <a:pPr lvl="1"/>
            <a:r>
              <a:rPr lang="en-IN" dirty="0" smtClean="0"/>
              <a:t>You want common view components.</a:t>
            </a:r>
          </a:p>
          <a:p>
            <a:pPr lvl="1"/>
            <a:r>
              <a:rPr lang="en-IN" dirty="0" smtClean="0"/>
              <a:t>You view component changes based on authorization.</a:t>
            </a:r>
          </a:p>
          <a:p>
            <a:pPr>
              <a:buNone/>
            </a:pPr>
            <a:endParaRPr lang="en-IN" dirty="0" smtClean="0"/>
          </a:p>
        </p:txBody>
      </p:sp>
    </p:spTree>
  </p:cSld>
  <p:clrMapOvr>
    <a:masterClrMapping/>
  </p:clrMapOvr>
  <p:transition spd="med">
    <p:dissolve/>
  </p:transition>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Business Tier Pattern </a:t>
            </a:r>
            <a:endParaRPr lang="en-IN" dirty="0"/>
          </a:p>
        </p:txBody>
      </p:sp>
    </p:spTree>
  </p:cSld>
  <p:clrMapOvr>
    <a:masterClrMapping/>
  </p:clrMapOvr>
  <p:transition spd="med">
    <p:dissolve/>
  </p:transition>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Business Delegation </a:t>
            </a:r>
            <a:endParaRPr lang="en-IN" dirty="0"/>
          </a:p>
        </p:txBody>
      </p:sp>
      <p:sp>
        <p:nvSpPr>
          <p:cNvPr id="3" name="Content Placeholder 2"/>
          <p:cNvSpPr>
            <a:spLocks noGrp="1"/>
          </p:cNvSpPr>
          <p:nvPr>
            <p:ph idx="1"/>
          </p:nvPr>
        </p:nvSpPr>
        <p:spPr/>
        <p:txBody>
          <a:bodyPr/>
          <a:lstStyle/>
          <a:p>
            <a:r>
              <a:rPr lang="en-IN" b="1" dirty="0" smtClean="0"/>
              <a:t>Business Delegate </a:t>
            </a:r>
            <a:r>
              <a:rPr lang="en-IN" dirty="0" smtClean="0"/>
              <a:t>reduces coupling between remote tiers and provides an entry point for accessing remote services in the business tier.</a:t>
            </a:r>
          </a:p>
          <a:p>
            <a:r>
              <a:rPr lang="en-IN" dirty="0" smtClean="0"/>
              <a:t> A Business Delegate might also cache data as necessary to improve performance.</a:t>
            </a:r>
          </a:p>
          <a:p>
            <a:r>
              <a:rPr lang="en-IN" dirty="0" smtClean="0"/>
              <a:t>The Business Delegate pattern hides the complexity of remote communication with business components from the client. </a:t>
            </a:r>
            <a:endParaRPr lang="en-IN" dirty="0"/>
          </a:p>
        </p:txBody>
      </p:sp>
    </p:spTree>
  </p:cSld>
  <p:clrMapOvr>
    <a:masterClrMapping/>
  </p:clrMapOvr>
  <p:transition spd="med">
    <p:dissolve/>
  </p:transition>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Pts</a:t>
            </a:r>
            <a:endParaRPr lang="en-IN" dirty="0"/>
          </a:p>
        </p:txBody>
      </p:sp>
      <p:sp>
        <p:nvSpPr>
          <p:cNvPr id="3" name="Content Placeholder 2"/>
          <p:cNvSpPr>
            <a:spLocks noGrp="1"/>
          </p:cNvSpPr>
          <p:nvPr>
            <p:ph idx="1"/>
          </p:nvPr>
        </p:nvSpPr>
        <p:spPr/>
        <p:txBody>
          <a:bodyPr/>
          <a:lstStyle/>
          <a:p>
            <a:endParaRPr lang="en-IN" dirty="0" smtClean="0"/>
          </a:p>
          <a:p>
            <a:r>
              <a:rPr lang="en-IN" dirty="0" smtClean="0"/>
              <a:t>The </a:t>
            </a:r>
            <a:r>
              <a:rPr lang="en-IN" b="1" i="1" dirty="0" smtClean="0"/>
              <a:t>Business Delegate pattern</a:t>
            </a:r>
            <a:r>
              <a:rPr lang="en-IN" dirty="0" smtClean="0"/>
              <a:t> adds an abstraction layer between presentation and business tiers. By using the pattern we gain loose coupling between the tiers and encapsulate knowledge about how to locate, connect to, and interact with the business objects that make up the application.</a:t>
            </a:r>
          </a:p>
          <a:p>
            <a:r>
              <a:rPr lang="en-IN" b="1" i="1" dirty="0" smtClean="0"/>
              <a:t>Business Delegate Pattern</a:t>
            </a:r>
            <a:r>
              <a:rPr lang="en-IN" dirty="0" smtClean="0"/>
              <a:t> is used to decouple presentation tier and business tier.</a:t>
            </a:r>
            <a:endParaRPr lang="en-IN" dirty="0"/>
          </a:p>
        </p:txBody>
      </p:sp>
    </p:spTree>
  </p:cSld>
  <p:clrMapOvr>
    <a:masterClrMapping/>
  </p:clrMapOvr>
  <p:transition spd="med">
    <p:dissolve/>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spd="med">
    <p:dissolve/>
  </p:transition>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IN" dirty="0" smtClean="0"/>
              <a:t>Benefits </a:t>
            </a:r>
          </a:p>
          <a:p>
            <a:pPr lvl="1"/>
            <a:r>
              <a:rPr lang="en-IN" dirty="0" smtClean="0"/>
              <a:t>Minimizes coupling of clients to business services</a:t>
            </a:r>
          </a:p>
          <a:p>
            <a:pPr lvl="1"/>
            <a:r>
              <a:rPr lang="en-IN" dirty="0" smtClean="0"/>
              <a:t>Hides remoteness</a:t>
            </a:r>
          </a:p>
          <a:p>
            <a:pPr lvl="1"/>
            <a:r>
              <a:rPr lang="en-IN" dirty="0" smtClean="0"/>
              <a:t>Improves performance</a:t>
            </a:r>
          </a:p>
          <a:p>
            <a:pPr lvl="1"/>
            <a:endParaRPr lang="en-IN" dirty="0" smtClean="0"/>
          </a:p>
          <a:p>
            <a:pPr lvl="1"/>
            <a:endParaRPr lang="en-IN" dirty="0" smtClean="0"/>
          </a:p>
          <a:p>
            <a:pPr>
              <a:buNone/>
            </a:pPr>
            <a:endParaRPr lang="en-IN" dirty="0"/>
          </a:p>
        </p:txBody>
      </p:sp>
      <p:sp>
        <p:nvSpPr>
          <p:cNvPr id="4" name="Content Placeholder 3"/>
          <p:cNvSpPr>
            <a:spLocks noGrp="1"/>
          </p:cNvSpPr>
          <p:nvPr>
            <p:ph sz="half" idx="2"/>
          </p:nvPr>
        </p:nvSpPr>
        <p:spPr/>
        <p:txBody>
          <a:bodyPr/>
          <a:lstStyle/>
          <a:p>
            <a:r>
              <a:rPr lang="en-IN" dirty="0" smtClean="0"/>
              <a:t>When to use </a:t>
            </a:r>
          </a:p>
          <a:p>
            <a:pPr lvl="1"/>
            <a:r>
              <a:rPr lang="en-IN" dirty="0" smtClean="0"/>
              <a:t>Want to encapsulate access to business services from multiple client types</a:t>
            </a:r>
          </a:p>
          <a:p>
            <a:pPr lvl="1"/>
            <a:r>
              <a:rPr lang="en-IN" dirty="0" smtClean="0"/>
              <a:t>Translate exceptions into application exceptions</a:t>
            </a:r>
          </a:p>
          <a:p>
            <a:pPr lvl="1"/>
            <a:r>
              <a:rPr lang="en-IN" dirty="0" smtClean="0"/>
              <a:t>Hide details of service creation</a:t>
            </a:r>
          </a:p>
          <a:p>
            <a:pPr>
              <a:buNone/>
            </a:pPr>
            <a:endParaRPr lang="en-IN" dirty="0" smtClean="0"/>
          </a:p>
        </p:txBody>
      </p:sp>
    </p:spTree>
  </p:cSld>
  <p:clrMapOvr>
    <a:masterClrMapping/>
  </p:clrMapOvr>
  <p:transition spd="med">
    <p:dissolve/>
  </p:transition>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Service Locator </a:t>
            </a:r>
            <a:endParaRPr lang="en-IN" dirty="0"/>
          </a:p>
        </p:txBody>
      </p:sp>
      <p:sp>
        <p:nvSpPr>
          <p:cNvPr id="3" name="Content Placeholder 2"/>
          <p:cNvSpPr>
            <a:spLocks noGrp="1"/>
          </p:cNvSpPr>
          <p:nvPr>
            <p:ph idx="1"/>
          </p:nvPr>
        </p:nvSpPr>
        <p:spPr/>
        <p:txBody>
          <a:bodyPr/>
          <a:lstStyle/>
          <a:p>
            <a:r>
              <a:rPr lang="en-IN" dirty="0" smtClean="0"/>
              <a:t>The service locator design pattern is used when we want to locate various services using JNDI lookup.</a:t>
            </a:r>
          </a:p>
          <a:p>
            <a:r>
              <a:rPr lang="en-IN" dirty="0" smtClean="0"/>
              <a:t>Considering high cost of looking up JNDI for a service, Service Locator pattern makes use of caching technique. </a:t>
            </a:r>
          </a:p>
          <a:p>
            <a:r>
              <a:rPr lang="en-IN" dirty="0" smtClean="0"/>
              <a:t>Service Locator looks up in JNDI and caches the service object. Further lookup or same service via Service Locator is done in its cache which improves the performance of application to great extent . </a:t>
            </a:r>
            <a:endParaRPr lang="en-IN" dirty="0"/>
          </a:p>
        </p:txBody>
      </p:sp>
    </p:spTree>
  </p:cSld>
  <p:clrMapOvr>
    <a:masterClrMapping/>
  </p:clrMapOvr>
  <p:transition spd="med">
    <p:dissolve/>
  </p:transition>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spd="med">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295400" y="3886200"/>
            <a:ext cx="2057400" cy="990600"/>
            <a:chOff x="4224" y="2544"/>
            <a:chExt cx="1248" cy="808"/>
          </a:xfrm>
        </p:grpSpPr>
        <p:sp>
          <p:nvSpPr>
            <p:cNvPr id="400389" name="Rectangle 5"/>
            <p:cNvSpPr>
              <a:spLocks noChangeArrowheads="1"/>
            </p:cNvSpPr>
            <p:nvPr/>
          </p:nvSpPr>
          <p:spPr bwMode="auto">
            <a:xfrm>
              <a:off x="4224" y="2544"/>
              <a:ext cx="1248" cy="808"/>
            </a:xfrm>
            <a:prstGeom prst="rect">
              <a:avLst/>
            </a:prstGeom>
            <a:noFill/>
            <a:ln w="28575">
              <a:solidFill>
                <a:schemeClr val="tx1"/>
              </a:solidFill>
              <a:miter lim="800000"/>
              <a:headEnd/>
              <a:tailEnd/>
            </a:ln>
            <a:effectLst/>
          </p:spPr>
          <p:txBody>
            <a:bodyPr wrap="none" anchor="ctr"/>
            <a:lstStyle/>
            <a:p>
              <a:endParaRPr lang="en-IN"/>
            </a:p>
          </p:txBody>
        </p:sp>
        <p:sp>
          <p:nvSpPr>
            <p:cNvPr id="400390" name="Text Box 6"/>
            <p:cNvSpPr txBox="1">
              <a:spLocks noChangeArrowheads="1"/>
            </p:cNvSpPr>
            <p:nvPr/>
          </p:nvSpPr>
          <p:spPr bwMode="auto">
            <a:xfrm>
              <a:off x="4344" y="2591"/>
              <a:ext cx="1008" cy="373"/>
            </a:xfrm>
            <a:prstGeom prst="rect">
              <a:avLst/>
            </a:prstGeom>
            <a:noFill/>
            <a:ln w="9525">
              <a:noFill/>
              <a:miter lim="800000"/>
              <a:headEnd/>
              <a:tailEnd/>
            </a:ln>
            <a:effectLst/>
          </p:spPr>
          <p:txBody>
            <a:bodyPr>
              <a:spAutoFit/>
            </a:bodyPr>
            <a:lstStyle/>
            <a:p>
              <a:pPr>
                <a:spcBef>
                  <a:spcPct val="50000"/>
                </a:spcBef>
              </a:pPr>
              <a:r>
                <a:rPr lang="en-US" sz="2400" u="none">
                  <a:latin typeface="Arial" charset="0"/>
                </a:rPr>
                <a:t>Student</a:t>
              </a:r>
            </a:p>
          </p:txBody>
        </p:sp>
        <p:sp>
          <p:nvSpPr>
            <p:cNvPr id="400391" name="Line 7"/>
            <p:cNvSpPr>
              <a:spLocks noChangeShapeType="1"/>
            </p:cNvSpPr>
            <p:nvPr/>
          </p:nvSpPr>
          <p:spPr bwMode="auto">
            <a:xfrm>
              <a:off x="4224" y="2976"/>
              <a:ext cx="1248" cy="0"/>
            </a:xfrm>
            <a:prstGeom prst="line">
              <a:avLst/>
            </a:prstGeom>
            <a:noFill/>
            <a:ln w="28575">
              <a:solidFill>
                <a:schemeClr val="tx1"/>
              </a:solidFill>
              <a:round/>
              <a:headEnd/>
              <a:tailEnd/>
            </a:ln>
            <a:effectLst/>
          </p:spPr>
          <p:txBody>
            <a:bodyPr wrap="none" lIns="107950" tIns="53975" rIns="107950" bIns="53975" anchor="ctr"/>
            <a:lstStyle/>
            <a:p>
              <a:endParaRPr lang="en-IN"/>
            </a:p>
          </p:txBody>
        </p:sp>
        <p:sp>
          <p:nvSpPr>
            <p:cNvPr id="400392" name="Line 8"/>
            <p:cNvSpPr>
              <a:spLocks noChangeShapeType="1"/>
            </p:cNvSpPr>
            <p:nvPr/>
          </p:nvSpPr>
          <p:spPr bwMode="auto">
            <a:xfrm>
              <a:off x="4224" y="3168"/>
              <a:ext cx="1248" cy="0"/>
            </a:xfrm>
            <a:prstGeom prst="line">
              <a:avLst/>
            </a:prstGeom>
            <a:noFill/>
            <a:ln w="28575">
              <a:solidFill>
                <a:schemeClr val="tx1"/>
              </a:solidFill>
              <a:round/>
              <a:headEnd/>
              <a:tailEnd/>
            </a:ln>
            <a:effectLst/>
          </p:spPr>
          <p:txBody>
            <a:bodyPr wrap="none" lIns="107950" tIns="53975" rIns="107950" bIns="53975" anchor="ctr"/>
            <a:lstStyle/>
            <a:p>
              <a:endParaRPr lang="en-IN"/>
            </a:p>
          </p:txBody>
        </p:sp>
      </p:grpSp>
      <p:grpSp>
        <p:nvGrpSpPr>
          <p:cNvPr id="3" name="Group 9"/>
          <p:cNvGrpSpPr>
            <a:grpSpLocks/>
          </p:cNvGrpSpPr>
          <p:nvPr/>
        </p:nvGrpSpPr>
        <p:grpSpPr bwMode="auto">
          <a:xfrm>
            <a:off x="5410200" y="3810000"/>
            <a:ext cx="2057400" cy="990600"/>
            <a:chOff x="4224" y="2544"/>
            <a:chExt cx="1248" cy="808"/>
          </a:xfrm>
        </p:grpSpPr>
        <p:sp>
          <p:nvSpPr>
            <p:cNvPr id="400394" name="Rectangle 10"/>
            <p:cNvSpPr>
              <a:spLocks noChangeArrowheads="1"/>
            </p:cNvSpPr>
            <p:nvPr/>
          </p:nvSpPr>
          <p:spPr bwMode="auto">
            <a:xfrm>
              <a:off x="4224" y="2544"/>
              <a:ext cx="1248" cy="808"/>
            </a:xfrm>
            <a:prstGeom prst="rect">
              <a:avLst/>
            </a:prstGeom>
            <a:noFill/>
            <a:ln w="28575">
              <a:solidFill>
                <a:schemeClr val="tx1"/>
              </a:solidFill>
              <a:miter lim="800000"/>
              <a:headEnd/>
              <a:tailEnd/>
            </a:ln>
            <a:effectLst/>
          </p:spPr>
          <p:txBody>
            <a:bodyPr wrap="none" anchor="ctr"/>
            <a:lstStyle/>
            <a:p>
              <a:endParaRPr lang="en-IN"/>
            </a:p>
          </p:txBody>
        </p:sp>
        <p:sp>
          <p:nvSpPr>
            <p:cNvPr id="400395" name="Text Box 11"/>
            <p:cNvSpPr txBox="1">
              <a:spLocks noChangeArrowheads="1"/>
            </p:cNvSpPr>
            <p:nvPr/>
          </p:nvSpPr>
          <p:spPr bwMode="auto">
            <a:xfrm>
              <a:off x="4344" y="2591"/>
              <a:ext cx="1008" cy="373"/>
            </a:xfrm>
            <a:prstGeom prst="rect">
              <a:avLst/>
            </a:prstGeom>
            <a:noFill/>
            <a:ln w="9525">
              <a:noFill/>
              <a:miter lim="800000"/>
              <a:headEnd/>
              <a:tailEnd/>
            </a:ln>
            <a:effectLst/>
          </p:spPr>
          <p:txBody>
            <a:bodyPr>
              <a:spAutoFit/>
            </a:bodyPr>
            <a:lstStyle/>
            <a:p>
              <a:pPr algn="ctr">
                <a:spcBef>
                  <a:spcPct val="50000"/>
                </a:spcBef>
              </a:pPr>
              <a:r>
                <a:rPr lang="en-US" sz="2400" u="none">
                  <a:latin typeface="Arial" charset="0"/>
                </a:rPr>
                <a:t>Schedule</a:t>
              </a:r>
            </a:p>
          </p:txBody>
        </p:sp>
        <p:sp>
          <p:nvSpPr>
            <p:cNvPr id="400396" name="Line 12"/>
            <p:cNvSpPr>
              <a:spLocks noChangeShapeType="1"/>
            </p:cNvSpPr>
            <p:nvPr/>
          </p:nvSpPr>
          <p:spPr bwMode="auto">
            <a:xfrm>
              <a:off x="4224" y="2976"/>
              <a:ext cx="1248" cy="0"/>
            </a:xfrm>
            <a:prstGeom prst="line">
              <a:avLst/>
            </a:prstGeom>
            <a:noFill/>
            <a:ln w="28575">
              <a:solidFill>
                <a:schemeClr val="tx1"/>
              </a:solidFill>
              <a:round/>
              <a:headEnd/>
              <a:tailEnd/>
            </a:ln>
            <a:effectLst/>
          </p:spPr>
          <p:txBody>
            <a:bodyPr wrap="none" lIns="107950" tIns="53975" rIns="107950" bIns="53975" anchor="ctr"/>
            <a:lstStyle/>
            <a:p>
              <a:endParaRPr lang="en-IN"/>
            </a:p>
          </p:txBody>
        </p:sp>
        <p:sp>
          <p:nvSpPr>
            <p:cNvPr id="400397" name="Line 13"/>
            <p:cNvSpPr>
              <a:spLocks noChangeShapeType="1"/>
            </p:cNvSpPr>
            <p:nvPr/>
          </p:nvSpPr>
          <p:spPr bwMode="auto">
            <a:xfrm>
              <a:off x="4224" y="3168"/>
              <a:ext cx="1248" cy="0"/>
            </a:xfrm>
            <a:prstGeom prst="line">
              <a:avLst/>
            </a:prstGeom>
            <a:noFill/>
            <a:ln w="28575">
              <a:solidFill>
                <a:schemeClr val="tx1"/>
              </a:solidFill>
              <a:round/>
              <a:headEnd/>
              <a:tailEnd/>
            </a:ln>
            <a:effectLst/>
          </p:spPr>
          <p:txBody>
            <a:bodyPr wrap="none" lIns="107950" tIns="53975" rIns="107950" bIns="53975" anchor="ctr"/>
            <a:lstStyle/>
            <a:p>
              <a:endParaRPr lang="en-IN"/>
            </a:p>
          </p:txBody>
        </p:sp>
      </p:grpSp>
      <p:sp>
        <p:nvSpPr>
          <p:cNvPr id="400398" name="Line 14"/>
          <p:cNvSpPr>
            <a:spLocks noChangeShapeType="1"/>
          </p:cNvSpPr>
          <p:nvPr/>
        </p:nvSpPr>
        <p:spPr bwMode="auto">
          <a:xfrm>
            <a:off x="3733800" y="4419600"/>
            <a:ext cx="1676400" cy="0"/>
          </a:xfrm>
          <a:prstGeom prst="line">
            <a:avLst/>
          </a:prstGeom>
          <a:noFill/>
          <a:ln w="28575">
            <a:solidFill>
              <a:schemeClr val="tx1"/>
            </a:solidFill>
            <a:round/>
            <a:headEnd/>
            <a:tailEnd/>
          </a:ln>
          <a:effectLst/>
        </p:spPr>
        <p:txBody>
          <a:bodyPr wrap="none" lIns="107950" tIns="53975" rIns="107950" bIns="53975" anchor="ctr"/>
          <a:lstStyle/>
          <a:p>
            <a:endParaRPr lang="en-IN"/>
          </a:p>
        </p:txBody>
      </p:sp>
      <p:sp>
        <p:nvSpPr>
          <p:cNvPr id="400399" name="Text Box 15"/>
          <p:cNvSpPr txBox="1">
            <a:spLocks noChangeArrowheads="1"/>
          </p:cNvSpPr>
          <p:nvPr/>
        </p:nvSpPr>
        <p:spPr bwMode="auto">
          <a:xfrm>
            <a:off x="128588" y="2514600"/>
            <a:ext cx="1676400" cy="412750"/>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000" u="none">
                <a:solidFill>
                  <a:schemeClr val="accent2"/>
                </a:solidFill>
                <a:latin typeface="Times New Roman" pitchFamily="18" charset="0"/>
              </a:rPr>
              <a:t>Whole</a:t>
            </a:r>
          </a:p>
        </p:txBody>
      </p:sp>
      <p:sp>
        <p:nvSpPr>
          <p:cNvPr id="400400" name="Line 16"/>
          <p:cNvSpPr>
            <a:spLocks noChangeShapeType="1"/>
          </p:cNvSpPr>
          <p:nvPr/>
        </p:nvSpPr>
        <p:spPr bwMode="auto">
          <a:xfrm>
            <a:off x="1066800" y="2971800"/>
            <a:ext cx="838200" cy="838200"/>
          </a:xfrm>
          <a:prstGeom prst="line">
            <a:avLst/>
          </a:prstGeom>
          <a:noFill/>
          <a:ln w="28575">
            <a:solidFill>
              <a:schemeClr val="accent2"/>
            </a:solidFill>
            <a:round/>
            <a:headEnd/>
            <a:tailEnd type="triangle" w="med" len="med"/>
          </a:ln>
          <a:effectLst/>
        </p:spPr>
        <p:txBody>
          <a:bodyPr wrap="none" lIns="107950" tIns="53975" rIns="107950" bIns="53975" anchor="ctr"/>
          <a:lstStyle/>
          <a:p>
            <a:endParaRPr lang="en-IN"/>
          </a:p>
        </p:txBody>
      </p:sp>
      <p:sp>
        <p:nvSpPr>
          <p:cNvPr id="400401" name="Text Box 17"/>
          <p:cNvSpPr txBox="1">
            <a:spLocks noChangeArrowheads="1"/>
          </p:cNvSpPr>
          <p:nvPr/>
        </p:nvSpPr>
        <p:spPr bwMode="auto">
          <a:xfrm>
            <a:off x="3200400" y="5257800"/>
            <a:ext cx="2133600" cy="412750"/>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000" u="none">
                <a:solidFill>
                  <a:schemeClr val="accent2"/>
                </a:solidFill>
                <a:latin typeface="Times New Roman" pitchFamily="18" charset="0"/>
              </a:rPr>
              <a:t>Aggregation</a:t>
            </a:r>
          </a:p>
        </p:txBody>
      </p:sp>
      <p:sp>
        <p:nvSpPr>
          <p:cNvPr id="400402" name="Line 18"/>
          <p:cNvSpPr>
            <a:spLocks noChangeShapeType="1"/>
          </p:cNvSpPr>
          <p:nvPr/>
        </p:nvSpPr>
        <p:spPr bwMode="auto">
          <a:xfrm flipV="1">
            <a:off x="4267200" y="4419600"/>
            <a:ext cx="304800" cy="762000"/>
          </a:xfrm>
          <a:prstGeom prst="line">
            <a:avLst/>
          </a:prstGeom>
          <a:noFill/>
          <a:ln w="28575">
            <a:solidFill>
              <a:schemeClr val="accent2"/>
            </a:solidFill>
            <a:round/>
            <a:headEnd/>
            <a:tailEnd type="triangle" w="med" len="med"/>
          </a:ln>
          <a:effectLst/>
        </p:spPr>
        <p:txBody>
          <a:bodyPr wrap="none" lIns="107950" tIns="53975" rIns="107950" bIns="53975" anchor="ctr"/>
          <a:lstStyle/>
          <a:p>
            <a:endParaRPr lang="en-IN"/>
          </a:p>
        </p:txBody>
      </p:sp>
      <p:sp>
        <p:nvSpPr>
          <p:cNvPr id="400403" name="Text Box 19"/>
          <p:cNvSpPr txBox="1">
            <a:spLocks noChangeArrowheads="1"/>
          </p:cNvSpPr>
          <p:nvPr/>
        </p:nvSpPr>
        <p:spPr bwMode="auto">
          <a:xfrm>
            <a:off x="6781800" y="2514600"/>
            <a:ext cx="2133600" cy="412750"/>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000" u="none">
                <a:solidFill>
                  <a:schemeClr val="accent2"/>
                </a:solidFill>
                <a:latin typeface="Times New Roman" pitchFamily="18" charset="0"/>
              </a:rPr>
              <a:t>Part</a:t>
            </a:r>
          </a:p>
        </p:txBody>
      </p:sp>
      <p:sp>
        <p:nvSpPr>
          <p:cNvPr id="400404" name="Line 20"/>
          <p:cNvSpPr>
            <a:spLocks noChangeShapeType="1"/>
          </p:cNvSpPr>
          <p:nvPr/>
        </p:nvSpPr>
        <p:spPr bwMode="auto">
          <a:xfrm flipH="1">
            <a:off x="7010400" y="3048000"/>
            <a:ext cx="762000" cy="685800"/>
          </a:xfrm>
          <a:prstGeom prst="line">
            <a:avLst/>
          </a:prstGeom>
          <a:noFill/>
          <a:ln w="28575">
            <a:solidFill>
              <a:schemeClr val="accent2"/>
            </a:solidFill>
            <a:round/>
            <a:headEnd/>
            <a:tailEnd type="triangle" w="med" len="med"/>
          </a:ln>
          <a:effectLst/>
        </p:spPr>
        <p:txBody>
          <a:bodyPr wrap="none" lIns="107950" tIns="53975" rIns="107950" bIns="53975" anchor="ctr"/>
          <a:lstStyle/>
          <a:p>
            <a:endParaRPr lang="en-IN"/>
          </a:p>
        </p:txBody>
      </p:sp>
      <p:sp>
        <p:nvSpPr>
          <p:cNvPr id="400405" name="AutoShape 21"/>
          <p:cNvSpPr>
            <a:spLocks noChangeArrowheads="1"/>
          </p:cNvSpPr>
          <p:nvPr/>
        </p:nvSpPr>
        <p:spPr bwMode="auto">
          <a:xfrm>
            <a:off x="3352800" y="4267200"/>
            <a:ext cx="381000" cy="304800"/>
          </a:xfrm>
          <a:prstGeom prst="diamond">
            <a:avLst/>
          </a:prstGeom>
          <a:noFill/>
          <a:ln w="28575">
            <a:solidFill>
              <a:schemeClr val="tx1"/>
            </a:solidFill>
            <a:miter lim="800000"/>
            <a:headEnd/>
            <a:tailEnd/>
          </a:ln>
          <a:effectLst/>
        </p:spPr>
        <p:txBody>
          <a:bodyPr wrap="none" lIns="107950" tIns="53975" rIns="107950" bIns="53975" anchor="ctr"/>
          <a:lstStyle/>
          <a:p>
            <a:endParaRPr lang="en-IN"/>
          </a:p>
        </p:txBody>
      </p:sp>
      <p:sp>
        <p:nvSpPr>
          <p:cNvPr id="400406" name="Rectangle 22"/>
          <p:cNvSpPr>
            <a:spLocks noGrp="1" noChangeArrowheads="1"/>
          </p:cNvSpPr>
          <p:nvPr>
            <p:ph type="title"/>
          </p:nvPr>
        </p:nvSpPr>
        <p:spPr/>
        <p:txBody>
          <a:bodyPr/>
          <a:lstStyle/>
          <a:p>
            <a:r>
              <a:rPr lang="en-US"/>
              <a:t>Relationships: Aggregation</a:t>
            </a:r>
          </a:p>
        </p:txBody>
      </p:sp>
      <p:sp>
        <p:nvSpPr>
          <p:cNvPr id="400407" name="Rectangle 23"/>
          <p:cNvSpPr>
            <a:spLocks noGrp="1" noChangeArrowheads="1"/>
          </p:cNvSpPr>
          <p:nvPr>
            <p:ph type="body" idx="1"/>
          </p:nvPr>
        </p:nvSpPr>
        <p:spPr/>
        <p:txBody>
          <a:bodyPr/>
          <a:lstStyle/>
          <a:p>
            <a:r>
              <a:rPr lang="en-US"/>
              <a:t>A special form of association that models a whole-part relationship between an aggregate (the whole) and its parts</a:t>
            </a:r>
          </a:p>
        </p:txBody>
      </p:sp>
    </p:spTree>
  </p:cSld>
  <p:clrMapOvr>
    <a:masterClrMapping/>
  </p:clrMapOvr>
  <p:transition spd="med">
    <p:dissolve/>
  </p:transition>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IN" dirty="0" smtClean="0"/>
              <a:t>Benefits </a:t>
            </a:r>
          </a:p>
          <a:p>
            <a:pPr lvl="1"/>
            <a:r>
              <a:rPr lang="en-IN" dirty="0" smtClean="0"/>
              <a:t>Standardized approach to retrieving business components</a:t>
            </a:r>
          </a:p>
          <a:p>
            <a:pPr lvl="1"/>
            <a:endParaRPr lang="en-IN" dirty="0" smtClean="0"/>
          </a:p>
          <a:p>
            <a:pPr lvl="1"/>
            <a:endParaRPr lang="en-IN" dirty="0" smtClean="0"/>
          </a:p>
          <a:p>
            <a:pPr>
              <a:buNone/>
            </a:pPr>
            <a:endParaRPr lang="en-IN" dirty="0"/>
          </a:p>
        </p:txBody>
      </p:sp>
      <p:sp>
        <p:nvSpPr>
          <p:cNvPr id="4" name="Content Placeholder 3"/>
          <p:cNvSpPr>
            <a:spLocks noGrp="1"/>
          </p:cNvSpPr>
          <p:nvPr>
            <p:ph sz="half" idx="2"/>
          </p:nvPr>
        </p:nvSpPr>
        <p:spPr/>
        <p:txBody>
          <a:bodyPr/>
          <a:lstStyle/>
          <a:p>
            <a:r>
              <a:rPr lang="en-IN" dirty="0" smtClean="0"/>
              <a:t>When to use </a:t>
            </a:r>
          </a:p>
          <a:p>
            <a:pPr lvl="1"/>
            <a:r>
              <a:rPr lang="en-IN" dirty="0" smtClean="0"/>
              <a:t>You have many different business services that are located in different ways.</a:t>
            </a:r>
          </a:p>
          <a:p>
            <a:pPr>
              <a:buNone/>
            </a:pPr>
            <a:endParaRPr lang="en-IN" dirty="0" smtClean="0"/>
          </a:p>
        </p:txBody>
      </p:sp>
    </p:spTree>
  </p:cSld>
  <p:clrMapOvr>
    <a:masterClrMapping/>
  </p:clrMapOvr>
  <p:transition spd="med">
    <p:dissolve/>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Pts </a:t>
            </a:r>
            <a:endParaRPr lang="en-IN" dirty="0"/>
          </a:p>
        </p:txBody>
      </p:sp>
      <p:sp>
        <p:nvSpPr>
          <p:cNvPr id="3" name="Content Placeholder 2"/>
          <p:cNvSpPr>
            <a:spLocks noGrp="1"/>
          </p:cNvSpPr>
          <p:nvPr>
            <p:ph idx="1"/>
          </p:nvPr>
        </p:nvSpPr>
        <p:spPr/>
        <p:txBody>
          <a:bodyPr/>
          <a:lstStyle/>
          <a:p>
            <a:r>
              <a:rPr lang="en-IN" dirty="0" smtClean="0"/>
              <a:t>The </a:t>
            </a:r>
            <a:r>
              <a:rPr lang="en-IN" b="1" i="1" dirty="0" smtClean="0"/>
              <a:t>Service Locator Pattern</a:t>
            </a:r>
            <a:r>
              <a:rPr lang="en-IN" dirty="0" smtClean="0"/>
              <a:t> is to transparently locate business components and services in a uniform manner.</a:t>
            </a:r>
          </a:p>
          <a:p>
            <a:r>
              <a:rPr lang="en-IN" dirty="0" smtClean="0">
                <a:hlinkClick r:id="rId2"/>
              </a:rPr>
              <a:t>Spring Framework</a:t>
            </a:r>
            <a:r>
              <a:rPr lang="en-IN" dirty="0" smtClean="0"/>
              <a:t> internally uses Service Locator pattern to manage </a:t>
            </a:r>
            <a:r>
              <a:rPr lang="en-IN" dirty="0" smtClean="0">
                <a:hlinkClick r:id="rId3"/>
              </a:rPr>
              <a:t>Dependency Injection</a:t>
            </a:r>
            <a:r>
              <a:rPr lang="en-IN" dirty="0" smtClean="0"/>
              <a:t>. These days, Service.</a:t>
            </a:r>
          </a:p>
          <a:p>
            <a:endParaRPr lang="en-IN" dirty="0" smtClean="0"/>
          </a:p>
          <a:p>
            <a:endParaRPr lang="en-IN" dirty="0"/>
          </a:p>
        </p:txBody>
      </p:sp>
    </p:spTree>
  </p:cSld>
  <p:clrMapOvr>
    <a:masterClrMapping/>
  </p:clrMapOvr>
  <p:transition spd="med">
    <p:dissolve/>
  </p:transition>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2322" name="Picture 2"/>
          <p:cNvPicPr>
            <a:picLocks noChangeAspect="1" noChangeArrowheads="1"/>
          </p:cNvPicPr>
          <p:nvPr/>
        </p:nvPicPr>
        <p:blipFill>
          <a:blip r:embed="rId2" cstate="print"/>
          <a:srcRect/>
          <a:stretch>
            <a:fillRect/>
          </a:stretch>
        </p:blipFill>
        <p:spPr bwMode="auto">
          <a:xfrm>
            <a:off x="228600" y="838200"/>
            <a:ext cx="8458199" cy="5486399"/>
          </a:xfrm>
          <a:prstGeom prst="rect">
            <a:avLst/>
          </a:prstGeom>
          <a:noFill/>
          <a:ln w="9525">
            <a:noFill/>
            <a:miter lim="800000"/>
            <a:headEnd/>
            <a:tailEnd/>
          </a:ln>
        </p:spPr>
      </p:pic>
    </p:spTree>
  </p:cSld>
  <p:clrMapOvr>
    <a:masterClrMapping/>
  </p:clrMapOvr>
  <p:transition spd="med">
    <p:dissolve/>
  </p:transition>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When to use </a:t>
            </a:r>
            <a:endParaRPr lang="en-IN" dirty="0"/>
          </a:p>
        </p:txBody>
      </p:sp>
      <p:sp>
        <p:nvSpPr>
          <p:cNvPr id="3" name="Content Placeholder 2"/>
          <p:cNvSpPr>
            <a:spLocks noGrp="1"/>
          </p:cNvSpPr>
          <p:nvPr>
            <p:ph idx="1"/>
          </p:nvPr>
        </p:nvSpPr>
        <p:spPr/>
        <p:txBody>
          <a:bodyPr/>
          <a:lstStyle/>
          <a:p>
            <a:r>
              <a:rPr lang="en-IN" dirty="0" smtClean="0"/>
              <a:t>when network hits are expensive and time-consuming</a:t>
            </a:r>
          </a:p>
          <a:p>
            <a:r>
              <a:rPr lang="en-IN" dirty="0" smtClean="0"/>
              <a:t>lookups of services are done quite frequently</a:t>
            </a:r>
          </a:p>
          <a:p>
            <a:r>
              <a:rPr lang="en-IN" dirty="0" smtClean="0"/>
              <a:t>a large number of services are being used</a:t>
            </a:r>
          </a:p>
          <a:p>
            <a:r>
              <a:rPr lang="en-IN" dirty="0" smtClean="0"/>
              <a:t>Abstracts complexity</a:t>
            </a:r>
          </a:p>
          <a:p>
            <a:r>
              <a:rPr lang="en-IN" dirty="0" smtClean="0"/>
              <a:t>Provides uniform service access to clients</a:t>
            </a:r>
          </a:p>
          <a:p>
            <a:r>
              <a:rPr lang="en-IN" dirty="0" smtClean="0"/>
              <a:t>Facilitates adding EJB business components</a:t>
            </a:r>
          </a:p>
          <a:p>
            <a:r>
              <a:rPr lang="en-IN" dirty="0" smtClean="0"/>
              <a:t>Improves network performance</a:t>
            </a:r>
          </a:p>
          <a:p>
            <a:r>
              <a:rPr lang="en-IN" dirty="0" smtClean="0"/>
              <a:t>Improves client performance by caching</a:t>
            </a:r>
          </a:p>
          <a:p>
            <a:endParaRPr lang="en-IN" dirty="0"/>
          </a:p>
        </p:txBody>
      </p:sp>
    </p:spTree>
  </p:cSld>
  <p:clrMapOvr>
    <a:masterClrMapping/>
  </p:clrMapOvr>
  <p:transition spd="med">
    <p:dissolve/>
  </p:transition>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Integration Tier Pattern </a:t>
            </a:r>
            <a:endParaRPr lang="en-IN" dirty="0"/>
          </a:p>
        </p:txBody>
      </p:sp>
    </p:spTree>
  </p:cSld>
  <p:clrMapOvr>
    <a:masterClrMapping/>
  </p:clrMapOvr>
  <p:transition spd="med">
    <p:dissolve/>
  </p:transition>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Access Object </a:t>
            </a:r>
            <a:endParaRPr lang="en-IN" dirty="0"/>
          </a:p>
        </p:txBody>
      </p:sp>
      <p:sp>
        <p:nvSpPr>
          <p:cNvPr id="3" name="Content Placeholder 2"/>
          <p:cNvSpPr>
            <a:spLocks noGrp="1"/>
          </p:cNvSpPr>
          <p:nvPr>
            <p:ph idx="1"/>
          </p:nvPr>
        </p:nvSpPr>
        <p:spPr/>
        <p:txBody>
          <a:bodyPr/>
          <a:lstStyle/>
          <a:p>
            <a:r>
              <a:rPr lang="en-IN" b="1" dirty="0" smtClean="0"/>
              <a:t>Data Access Object</a:t>
            </a:r>
            <a:r>
              <a:rPr lang="en-IN" dirty="0" smtClean="0"/>
              <a:t> enables loose coupling between the business and resource tiers. </a:t>
            </a:r>
          </a:p>
          <a:p>
            <a:r>
              <a:rPr lang="en-IN" dirty="0" smtClean="0"/>
              <a:t>Data Access Object encapsulates all the data access logic to create, retrieve, delete, and update data from a persistent store. </a:t>
            </a:r>
          </a:p>
          <a:p>
            <a:r>
              <a:rPr lang="en-IN" dirty="0" smtClean="0"/>
              <a:t>Data Access Object uses Transfer Object to send and receive data. </a:t>
            </a:r>
          </a:p>
          <a:p>
            <a:r>
              <a:rPr lang="en-IN" dirty="0" smtClean="0"/>
              <a:t>The Data Access Object pattern encapsulates access to a persistent store by managing the connection with the data store.</a:t>
            </a:r>
            <a:endParaRPr lang="en-IN" dirty="0"/>
          </a:p>
        </p:txBody>
      </p:sp>
    </p:spTree>
  </p:cSld>
  <p:clrMapOvr>
    <a:masterClrMapping/>
  </p:clrMapOvr>
  <p:transition spd="med">
    <p:dissolve/>
  </p:transition>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spd="med">
    <p:dissolve/>
  </p:transition>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IN" dirty="0" smtClean="0"/>
              <a:t>Benefits </a:t>
            </a:r>
          </a:p>
          <a:p>
            <a:pPr lvl="1"/>
            <a:r>
              <a:rPr lang="en-IN" dirty="0" smtClean="0"/>
              <a:t>Reduces code complexity in client</a:t>
            </a:r>
          </a:p>
          <a:p>
            <a:pPr lvl="1"/>
            <a:r>
              <a:rPr lang="en-IN" dirty="0" smtClean="0"/>
              <a:t>Improves code reuse</a:t>
            </a:r>
          </a:p>
          <a:p>
            <a:pPr lvl="1"/>
            <a:r>
              <a:rPr lang="en-IN" dirty="0" smtClean="0"/>
              <a:t>Provides easier migration to new data store</a:t>
            </a:r>
          </a:p>
          <a:p>
            <a:pPr lvl="1"/>
            <a:endParaRPr lang="en-IN" dirty="0" smtClean="0"/>
          </a:p>
          <a:p>
            <a:pPr>
              <a:buNone/>
            </a:pPr>
            <a:endParaRPr lang="en-IN" dirty="0"/>
          </a:p>
        </p:txBody>
      </p:sp>
      <p:sp>
        <p:nvSpPr>
          <p:cNvPr id="4" name="Content Placeholder 3"/>
          <p:cNvSpPr>
            <a:spLocks noGrp="1"/>
          </p:cNvSpPr>
          <p:nvPr>
            <p:ph sz="half" idx="2"/>
          </p:nvPr>
        </p:nvSpPr>
        <p:spPr/>
        <p:txBody>
          <a:bodyPr>
            <a:normAutofit/>
          </a:bodyPr>
          <a:lstStyle/>
          <a:p>
            <a:r>
              <a:rPr lang="en-IN" dirty="0" smtClean="0"/>
              <a:t>When to use </a:t>
            </a:r>
          </a:p>
          <a:p>
            <a:pPr lvl="1"/>
            <a:r>
              <a:rPr lang="en-IN" dirty="0" smtClean="0"/>
              <a:t>Decouple data access from the business logic</a:t>
            </a:r>
          </a:p>
          <a:p>
            <a:pPr lvl="1"/>
            <a:r>
              <a:rPr lang="en-IN" dirty="0" smtClean="0"/>
              <a:t>Provide all data access from in a separate layer</a:t>
            </a:r>
            <a:endParaRPr lang="en-IN" dirty="0"/>
          </a:p>
        </p:txBody>
      </p:sp>
    </p:spTree>
  </p:cSld>
  <p:clrMapOvr>
    <a:masterClrMapping/>
  </p:clrMapOvr>
  <p:transition spd="med">
    <p:dissolve/>
  </p:transition>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Service Activator </a:t>
            </a:r>
            <a:endParaRPr lang="en-IN" dirty="0"/>
          </a:p>
        </p:txBody>
      </p:sp>
      <p:sp>
        <p:nvSpPr>
          <p:cNvPr id="3" name="Content Placeholder 2"/>
          <p:cNvSpPr>
            <a:spLocks noGrp="1"/>
          </p:cNvSpPr>
          <p:nvPr>
            <p:ph idx="1"/>
          </p:nvPr>
        </p:nvSpPr>
        <p:spPr/>
        <p:txBody>
          <a:bodyPr/>
          <a:lstStyle/>
          <a:p>
            <a:r>
              <a:rPr lang="en-IN" b="1" dirty="0" smtClean="0"/>
              <a:t>Service Activator</a:t>
            </a:r>
            <a:r>
              <a:rPr lang="en-IN" dirty="0" smtClean="0"/>
              <a:t> enables asynchronous processing in your enterprise applications using JMS.</a:t>
            </a:r>
          </a:p>
          <a:p>
            <a:r>
              <a:rPr lang="en-IN" dirty="0" smtClean="0"/>
              <a:t> A Service Activator can invoke Application Service, Session Façade or Business Objects. </a:t>
            </a:r>
          </a:p>
          <a:p>
            <a:r>
              <a:rPr lang="en-IN" dirty="0" smtClean="0"/>
              <a:t>You can also use several Service Activators to provide parallel asynchronous processing for long running tasks. </a:t>
            </a:r>
          </a:p>
          <a:p>
            <a:r>
              <a:rPr lang="en-IN" dirty="0" smtClean="0"/>
              <a:t>The Service Activator pattern handles asynchronous requests to business components. </a:t>
            </a:r>
          </a:p>
        </p:txBody>
      </p:sp>
    </p:spTree>
  </p:cSld>
  <p:clrMapOvr>
    <a:masterClrMapping/>
  </p:clrMapOvr>
  <p:transition spd="med">
    <p:dissolve/>
  </p:transition>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1066800" y="990600"/>
            <a:ext cx="7010399" cy="4876800"/>
          </a:xfrm>
          <a:prstGeom prst="rect">
            <a:avLst/>
          </a:prstGeom>
          <a:noFill/>
          <a:ln w="9525">
            <a:noFill/>
            <a:miter lim="800000"/>
            <a:headEnd/>
            <a:tailEnd/>
          </a:ln>
        </p:spPr>
      </p:pic>
    </p:spTree>
  </p:cSld>
  <p:clrMapOvr>
    <a:masterClrMapping/>
  </p:clrMapOvr>
  <p:transition spd="med">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524000" y="3886200"/>
            <a:ext cx="2057400" cy="990600"/>
            <a:chOff x="4224" y="2544"/>
            <a:chExt cx="1248" cy="808"/>
          </a:xfrm>
        </p:grpSpPr>
        <p:sp>
          <p:nvSpPr>
            <p:cNvPr id="402437" name="Rectangle 5"/>
            <p:cNvSpPr>
              <a:spLocks noChangeArrowheads="1"/>
            </p:cNvSpPr>
            <p:nvPr/>
          </p:nvSpPr>
          <p:spPr bwMode="auto">
            <a:xfrm>
              <a:off x="4224" y="2544"/>
              <a:ext cx="1248" cy="808"/>
            </a:xfrm>
            <a:prstGeom prst="rect">
              <a:avLst/>
            </a:prstGeom>
            <a:noFill/>
            <a:ln w="28575">
              <a:solidFill>
                <a:schemeClr val="tx1"/>
              </a:solidFill>
              <a:miter lim="800000"/>
              <a:headEnd/>
              <a:tailEnd/>
            </a:ln>
            <a:effectLst/>
          </p:spPr>
          <p:txBody>
            <a:bodyPr wrap="none" anchor="ctr"/>
            <a:lstStyle/>
            <a:p>
              <a:endParaRPr lang="en-IN"/>
            </a:p>
          </p:txBody>
        </p:sp>
        <p:sp>
          <p:nvSpPr>
            <p:cNvPr id="402438" name="Text Box 6"/>
            <p:cNvSpPr txBox="1">
              <a:spLocks noChangeArrowheads="1"/>
            </p:cNvSpPr>
            <p:nvPr/>
          </p:nvSpPr>
          <p:spPr bwMode="auto">
            <a:xfrm>
              <a:off x="4344" y="2591"/>
              <a:ext cx="1008" cy="373"/>
            </a:xfrm>
            <a:prstGeom prst="rect">
              <a:avLst/>
            </a:prstGeom>
            <a:noFill/>
            <a:ln w="9525">
              <a:noFill/>
              <a:miter lim="800000"/>
              <a:headEnd/>
              <a:tailEnd/>
            </a:ln>
            <a:effectLst/>
          </p:spPr>
          <p:txBody>
            <a:bodyPr>
              <a:spAutoFit/>
            </a:bodyPr>
            <a:lstStyle/>
            <a:p>
              <a:pPr>
                <a:spcBef>
                  <a:spcPct val="50000"/>
                </a:spcBef>
              </a:pPr>
              <a:r>
                <a:rPr lang="en-US" sz="2400" u="none">
                  <a:latin typeface="Arial" charset="0"/>
                </a:rPr>
                <a:t>Student</a:t>
              </a:r>
            </a:p>
          </p:txBody>
        </p:sp>
        <p:sp>
          <p:nvSpPr>
            <p:cNvPr id="402439" name="Line 7"/>
            <p:cNvSpPr>
              <a:spLocks noChangeShapeType="1"/>
            </p:cNvSpPr>
            <p:nvPr/>
          </p:nvSpPr>
          <p:spPr bwMode="auto">
            <a:xfrm>
              <a:off x="4224" y="2976"/>
              <a:ext cx="1248" cy="0"/>
            </a:xfrm>
            <a:prstGeom prst="line">
              <a:avLst/>
            </a:prstGeom>
            <a:noFill/>
            <a:ln w="28575">
              <a:solidFill>
                <a:schemeClr val="tx1"/>
              </a:solidFill>
              <a:round/>
              <a:headEnd/>
              <a:tailEnd/>
            </a:ln>
            <a:effectLst/>
          </p:spPr>
          <p:txBody>
            <a:bodyPr wrap="none" lIns="107950" tIns="53975" rIns="107950" bIns="53975" anchor="ctr"/>
            <a:lstStyle/>
            <a:p>
              <a:endParaRPr lang="en-IN"/>
            </a:p>
          </p:txBody>
        </p:sp>
        <p:sp>
          <p:nvSpPr>
            <p:cNvPr id="402440" name="Line 8"/>
            <p:cNvSpPr>
              <a:spLocks noChangeShapeType="1"/>
            </p:cNvSpPr>
            <p:nvPr/>
          </p:nvSpPr>
          <p:spPr bwMode="auto">
            <a:xfrm>
              <a:off x="4224" y="3168"/>
              <a:ext cx="1248" cy="0"/>
            </a:xfrm>
            <a:prstGeom prst="line">
              <a:avLst/>
            </a:prstGeom>
            <a:noFill/>
            <a:ln w="28575">
              <a:solidFill>
                <a:schemeClr val="tx1"/>
              </a:solidFill>
              <a:round/>
              <a:headEnd/>
              <a:tailEnd/>
            </a:ln>
            <a:effectLst/>
          </p:spPr>
          <p:txBody>
            <a:bodyPr wrap="none" lIns="107950" tIns="53975" rIns="107950" bIns="53975" anchor="ctr"/>
            <a:lstStyle/>
            <a:p>
              <a:endParaRPr lang="en-IN"/>
            </a:p>
          </p:txBody>
        </p:sp>
      </p:grpSp>
      <p:grpSp>
        <p:nvGrpSpPr>
          <p:cNvPr id="3" name="Group 9"/>
          <p:cNvGrpSpPr>
            <a:grpSpLocks/>
          </p:cNvGrpSpPr>
          <p:nvPr/>
        </p:nvGrpSpPr>
        <p:grpSpPr bwMode="auto">
          <a:xfrm>
            <a:off x="5638800" y="3810000"/>
            <a:ext cx="2057400" cy="990600"/>
            <a:chOff x="4224" y="2544"/>
            <a:chExt cx="1248" cy="808"/>
          </a:xfrm>
        </p:grpSpPr>
        <p:sp>
          <p:nvSpPr>
            <p:cNvPr id="402442" name="Rectangle 10"/>
            <p:cNvSpPr>
              <a:spLocks noChangeArrowheads="1"/>
            </p:cNvSpPr>
            <p:nvPr/>
          </p:nvSpPr>
          <p:spPr bwMode="auto">
            <a:xfrm>
              <a:off x="4224" y="2544"/>
              <a:ext cx="1248" cy="808"/>
            </a:xfrm>
            <a:prstGeom prst="rect">
              <a:avLst/>
            </a:prstGeom>
            <a:noFill/>
            <a:ln w="28575">
              <a:solidFill>
                <a:schemeClr val="tx1"/>
              </a:solidFill>
              <a:miter lim="800000"/>
              <a:headEnd/>
              <a:tailEnd/>
            </a:ln>
            <a:effectLst/>
          </p:spPr>
          <p:txBody>
            <a:bodyPr wrap="none" anchor="ctr"/>
            <a:lstStyle/>
            <a:p>
              <a:endParaRPr lang="en-IN"/>
            </a:p>
          </p:txBody>
        </p:sp>
        <p:sp>
          <p:nvSpPr>
            <p:cNvPr id="402443" name="Text Box 11"/>
            <p:cNvSpPr txBox="1">
              <a:spLocks noChangeArrowheads="1"/>
            </p:cNvSpPr>
            <p:nvPr/>
          </p:nvSpPr>
          <p:spPr bwMode="auto">
            <a:xfrm>
              <a:off x="4344" y="2591"/>
              <a:ext cx="1008" cy="373"/>
            </a:xfrm>
            <a:prstGeom prst="rect">
              <a:avLst/>
            </a:prstGeom>
            <a:noFill/>
            <a:ln w="9525">
              <a:noFill/>
              <a:miter lim="800000"/>
              <a:headEnd/>
              <a:tailEnd/>
            </a:ln>
            <a:effectLst/>
          </p:spPr>
          <p:txBody>
            <a:bodyPr>
              <a:spAutoFit/>
            </a:bodyPr>
            <a:lstStyle/>
            <a:p>
              <a:pPr algn="ctr">
                <a:spcBef>
                  <a:spcPct val="50000"/>
                </a:spcBef>
              </a:pPr>
              <a:r>
                <a:rPr lang="en-US" sz="2400" u="none">
                  <a:latin typeface="Arial" charset="0"/>
                </a:rPr>
                <a:t>Schedule</a:t>
              </a:r>
            </a:p>
          </p:txBody>
        </p:sp>
        <p:sp>
          <p:nvSpPr>
            <p:cNvPr id="402444" name="Line 12"/>
            <p:cNvSpPr>
              <a:spLocks noChangeShapeType="1"/>
            </p:cNvSpPr>
            <p:nvPr/>
          </p:nvSpPr>
          <p:spPr bwMode="auto">
            <a:xfrm>
              <a:off x="4224" y="2976"/>
              <a:ext cx="1248" cy="0"/>
            </a:xfrm>
            <a:prstGeom prst="line">
              <a:avLst/>
            </a:prstGeom>
            <a:noFill/>
            <a:ln w="28575">
              <a:solidFill>
                <a:schemeClr val="tx1"/>
              </a:solidFill>
              <a:round/>
              <a:headEnd/>
              <a:tailEnd/>
            </a:ln>
            <a:effectLst/>
          </p:spPr>
          <p:txBody>
            <a:bodyPr wrap="none" lIns="107950" tIns="53975" rIns="107950" bIns="53975" anchor="ctr"/>
            <a:lstStyle/>
            <a:p>
              <a:endParaRPr lang="en-IN"/>
            </a:p>
          </p:txBody>
        </p:sp>
        <p:sp>
          <p:nvSpPr>
            <p:cNvPr id="402445" name="Line 13"/>
            <p:cNvSpPr>
              <a:spLocks noChangeShapeType="1"/>
            </p:cNvSpPr>
            <p:nvPr/>
          </p:nvSpPr>
          <p:spPr bwMode="auto">
            <a:xfrm>
              <a:off x="4224" y="3168"/>
              <a:ext cx="1248" cy="0"/>
            </a:xfrm>
            <a:prstGeom prst="line">
              <a:avLst/>
            </a:prstGeom>
            <a:noFill/>
            <a:ln w="28575">
              <a:solidFill>
                <a:schemeClr val="tx1"/>
              </a:solidFill>
              <a:round/>
              <a:headEnd/>
              <a:tailEnd/>
            </a:ln>
            <a:effectLst/>
          </p:spPr>
          <p:txBody>
            <a:bodyPr wrap="none" lIns="107950" tIns="53975" rIns="107950" bIns="53975" anchor="ctr"/>
            <a:lstStyle/>
            <a:p>
              <a:endParaRPr lang="en-IN"/>
            </a:p>
          </p:txBody>
        </p:sp>
      </p:grpSp>
      <p:sp>
        <p:nvSpPr>
          <p:cNvPr id="402446" name="Line 14"/>
          <p:cNvSpPr>
            <a:spLocks noChangeShapeType="1"/>
          </p:cNvSpPr>
          <p:nvPr/>
        </p:nvSpPr>
        <p:spPr bwMode="auto">
          <a:xfrm>
            <a:off x="3962400" y="4419600"/>
            <a:ext cx="1676400" cy="0"/>
          </a:xfrm>
          <a:prstGeom prst="line">
            <a:avLst/>
          </a:prstGeom>
          <a:noFill/>
          <a:ln w="28575">
            <a:solidFill>
              <a:schemeClr val="tx1"/>
            </a:solidFill>
            <a:round/>
            <a:headEnd/>
            <a:tailEnd/>
          </a:ln>
          <a:effectLst/>
        </p:spPr>
        <p:txBody>
          <a:bodyPr wrap="none" lIns="107950" tIns="53975" rIns="107950" bIns="53975" anchor="ctr"/>
          <a:lstStyle/>
          <a:p>
            <a:endParaRPr lang="en-IN"/>
          </a:p>
        </p:txBody>
      </p:sp>
      <p:sp>
        <p:nvSpPr>
          <p:cNvPr id="402447" name="Text Box 15"/>
          <p:cNvSpPr txBox="1">
            <a:spLocks noChangeArrowheads="1"/>
          </p:cNvSpPr>
          <p:nvPr/>
        </p:nvSpPr>
        <p:spPr bwMode="auto">
          <a:xfrm>
            <a:off x="0" y="2552700"/>
            <a:ext cx="2133600" cy="412750"/>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000" u="none">
                <a:solidFill>
                  <a:schemeClr val="accent2"/>
                </a:solidFill>
                <a:latin typeface="Times New Roman" pitchFamily="18" charset="0"/>
              </a:rPr>
              <a:t>Whole</a:t>
            </a:r>
          </a:p>
        </p:txBody>
      </p:sp>
      <p:sp>
        <p:nvSpPr>
          <p:cNvPr id="402448" name="Line 16"/>
          <p:cNvSpPr>
            <a:spLocks noChangeShapeType="1"/>
          </p:cNvSpPr>
          <p:nvPr/>
        </p:nvSpPr>
        <p:spPr bwMode="auto">
          <a:xfrm>
            <a:off x="1295400" y="2971800"/>
            <a:ext cx="838200" cy="838200"/>
          </a:xfrm>
          <a:prstGeom prst="line">
            <a:avLst/>
          </a:prstGeom>
          <a:noFill/>
          <a:ln w="28575">
            <a:solidFill>
              <a:schemeClr val="accent2"/>
            </a:solidFill>
            <a:round/>
            <a:headEnd/>
            <a:tailEnd type="triangle" w="med" len="med"/>
          </a:ln>
          <a:effectLst/>
        </p:spPr>
        <p:txBody>
          <a:bodyPr wrap="none" lIns="107950" tIns="53975" rIns="107950" bIns="53975" anchor="ctr"/>
          <a:lstStyle/>
          <a:p>
            <a:endParaRPr lang="en-IN"/>
          </a:p>
        </p:txBody>
      </p:sp>
      <p:sp>
        <p:nvSpPr>
          <p:cNvPr id="402449" name="Text Box 17"/>
          <p:cNvSpPr txBox="1">
            <a:spLocks noChangeArrowheads="1"/>
          </p:cNvSpPr>
          <p:nvPr/>
        </p:nvSpPr>
        <p:spPr bwMode="auto">
          <a:xfrm>
            <a:off x="3429000" y="5257800"/>
            <a:ext cx="2133600" cy="412750"/>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000" u="none">
                <a:solidFill>
                  <a:schemeClr val="accent2"/>
                </a:solidFill>
                <a:latin typeface="Times New Roman" pitchFamily="18" charset="0"/>
              </a:rPr>
              <a:t>Aggregation</a:t>
            </a:r>
          </a:p>
        </p:txBody>
      </p:sp>
      <p:sp>
        <p:nvSpPr>
          <p:cNvPr id="402450" name="Line 18"/>
          <p:cNvSpPr>
            <a:spLocks noChangeShapeType="1"/>
          </p:cNvSpPr>
          <p:nvPr/>
        </p:nvSpPr>
        <p:spPr bwMode="auto">
          <a:xfrm flipV="1">
            <a:off x="4495800" y="4419600"/>
            <a:ext cx="304800" cy="762000"/>
          </a:xfrm>
          <a:prstGeom prst="line">
            <a:avLst/>
          </a:prstGeom>
          <a:noFill/>
          <a:ln w="28575">
            <a:solidFill>
              <a:schemeClr val="accent2"/>
            </a:solidFill>
            <a:round/>
            <a:headEnd/>
            <a:tailEnd type="triangle" w="med" len="med"/>
          </a:ln>
          <a:effectLst/>
        </p:spPr>
        <p:txBody>
          <a:bodyPr wrap="none" lIns="107950" tIns="53975" rIns="107950" bIns="53975" anchor="ctr"/>
          <a:lstStyle/>
          <a:p>
            <a:endParaRPr lang="en-IN"/>
          </a:p>
        </p:txBody>
      </p:sp>
      <p:sp>
        <p:nvSpPr>
          <p:cNvPr id="402451" name="Line 19"/>
          <p:cNvSpPr>
            <a:spLocks noChangeShapeType="1"/>
          </p:cNvSpPr>
          <p:nvPr/>
        </p:nvSpPr>
        <p:spPr bwMode="auto">
          <a:xfrm flipH="1">
            <a:off x="7239000" y="3048000"/>
            <a:ext cx="762000" cy="685800"/>
          </a:xfrm>
          <a:prstGeom prst="line">
            <a:avLst/>
          </a:prstGeom>
          <a:noFill/>
          <a:ln w="28575">
            <a:solidFill>
              <a:schemeClr val="accent2"/>
            </a:solidFill>
            <a:round/>
            <a:headEnd/>
            <a:tailEnd type="triangle" w="med" len="med"/>
          </a:ln>
          <a:effectLst/>
        </p:spPr>
        <p:txBody>
          <a:bodyPr wrap="none" lIns="107950" tIns="53975" rIns="107950" bIns="53975" anchor="ctr"/>
          <a:lstStyle/>
          <a:p>
            <a:endParaRPr lang="en-IN"/>
          </a:p>
        </p:txBody>
      </p:sp>
      <p:sp>
        <p:nvSpPr>
          <p:cNvPr id="402452" name="AutoShape 20"/>
          <p:cNvSpPr>
            <a:spLocks noChangeArrowheads="1"/>
          </p:cNvSpPr>
          <p:nvPr/>
        </p:nvSpPr>
        <p:spPr bwMode="auto">
          <a:xfrm>
            <a:off x="3581400" y="4267200"/>
            <a:ext cx="381000" cy="304800"/>
          </a:xfrm>
          <a:prstGeom prst="diamond">
            <a:avLst/>
          </a:prstGeom>
          <a:solidFill>
            <a:schemeClr val="bg2"/>
          </a:solidFill>
          <a:ln w="28575">
            <a:solidFill>
              <a:schemeClr val="tx1"/>
            </a:solidFill>
            <a:miter lim="800000"/>
            <a:headEnd/>
            <a:tailEnd/>
          </a:ln>
          <a:effectLst/>
        </p:spPr>
        <p:txBody>
          <a:bodyPr wrap="none" lIns="107950" tIns="53975" rIns="107950" bIns="53975" anchor="ctr"/>
          <a:lstStyle/>
          <a:p>
            <a:endParaRPr lang="en-IN"/>
          </a:p>
        </p:txBody>
      </p:sp>
      <p:sp>
        <p:nvSpPr>
          <p:cNvPr id="402453" name="Text Box 21"/>
          <p:cNvSpPr txBox="1">
            <a:spLocks noChangeArrowheads="1"/>
          </p:cNvSpPr>
          <p:nvPr/>
        </p:nvSpPr>
        <p:spPr bwMode="auto">
          <a:xfrm>
            <a:off x="7010400" y="2514600"/>
            <a:ext cx="2133600" cy="412750"/>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000" u="none">
                <a:solidFill>
                  <a:schemeClr val="accent2"/>
                </a:solidFill>
                <a:latin typeface="Times New Roman" pitchFamily="18" charset="0"/>
              </a:rPr>
              <a:t>Part</a:t>
            </a:r>
          </a:p>
        </p:txBody>
      </p:sp>
      <p:sp>
        <p:nvSpPr>
          <p:cNvPr id="402454" name="Rectangle 22"/>
          <p:cNvSpPr>
            <a:spLocks noGrp="1" noChangeArrowheads="1"/>
          </p:cNvSpPr>
          <p:nvPr>
            <p:ph type="title"/>
          </p:nvPr>
        </p:nvSpPr>
        <p:spPr/>
        <p:txBody>
          <a:bodyPr/>
          <a:lstStyle/>
          <a:p>
            <a:r>
              <a:rPr lang="en-US"/>
              <a:t>Relationships: Composition</a:t>
            </a:r>
          </a:p>
        </p:txBody>
      </p:sp>
      <p:sp>
        <p:nvSpPr>
          <p:cNvPr id="402455" name="Rectangle 23"/>
          <p:cNvSpPr>
            <a:spLocks noGrp="1" noChangeArrowheads="1"/>
          </p:cNvSpPr>
          <p:nvPr>
            <p:ph type="body" idx="1"/>
          </p:nvPr>
        </p:nvSpPr>
        <p:spPr/>
        <p:txBody>
          <a:bodyPr/>
          <a:lstStyle/>
          <a:p>
            <a:r>
              <a:rPr lang="en-US"/>
              <a:t>A form of aggregation with strong ownership and coincident lifetimes</a:t>
            </a:r>
          </a:p>
          <a:p>
            <a:pPr lvl="1"/>
            <a:r>
              <a:rPr lang="en-US"/>
              <a:t>The parts cannot survive the whole/aggregate </a:t>
            </a:r>
          </a:p>
        </p:txBody>
      </p:sp>
    </p:spTree>
  </p:cSld>
  <p:clrMapOvr>
    <a:masterClrMapping/>
  </p:clrMapOvr>
  <p:transition spd="med">
    <p:dissolve/>
  </p:transition>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Domain Store </a:t>
            </a:r>
            <a:endParaRPr lang="en-IN" dirty="0"/>
          </a:p>
        </p:txBody>
      </p:sp>
      <p:sp>
        <p:nvSpPr>
          <p:cNvPr id="3" name="Content Placeholder 2"/>
          <p:cNvSpPr>
            <a:spLocks noGrp="1"/>
          </p:cNvSpPr>
          <p:nvPr>
            <p:ph idx="1"/>
          </p:nvPr>
        </p:nvSpPr>
        <p:spPr/>
        <p:txBody>
          <a:bodyPr/>
          <a:lstStyle/>
          <a:p>
            <a:r>
              <a:rPr lang="en-IN" b="1" dirty="0" smtClean="0"/>
              <a:t>Domain Store </a:t>
            </a:r>
            <a:r>
              <a:rPr lang="en-IN" dirty="0" smtClean="0"/>
              <a:t>provides a powerful mechanism to implement transparent persistence for your object model.</a:t>
            </a:r>
          </a:p>
          <a:p>
            <a:r>
              <a:rPr lang="en-IN" dirty="0" smtClean="0"/>
              <a:t>The Domain Store pattern separates the persistence of an object from the object model.</a:t>
            </a:r>
          </a:p>
          <a:p>
            <a:r>
              <a:rPr lang="en-IN" dirty="0" smtClean="0"/>
              <a:t> Unlike J2EE's container-managed persistence and bean-managed persistence, which include persistence support code in the object model, Domain Store's persistence mechanism is separate from the object model.</a:t>
            </a:r>
            <a:endParaRPr lang="en-IN" dirty="0"/>
          </a:p>
        </p:txBody>
      </p:sp>
    </p:spTree>
  </p:cSld>
  <p:clrMapOvr>
    <a:masterClrMapping/>
  </p:clrMapOvr>
  <p:transition spd="med">
    <p:dissolve/>
  </p:transition>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IN" dirty="0" smtClean="0"/>
              <a:t>Benefits </a:t>
            </a:r>
          </a:p>
          <a:p>
            <a:pPr lvl="1"/>
            <a:r>
              <a:rPr lang="en-IN" dirty="0" smtClean="0"/>
              <a:t>Decouples business logic from persistence logic</a:t>
            </a:r>
          </a:p>
          <a:p>
            <a:pPr lvl="1"/>
            <a:endParaRPr lang="en-IN" dirty="0" smtClean="0"/>
          </a:p>
          <a:p>
            <a:pPr>
              <a:buNone/>
            </a:pPr>
            <a:endParaRPr lang="en-IN" dirty="0"/>
          </a:p>
        </p:txBody>
      </p:sp>
      <p:sp>
        <p:nvSpPr>
          <p:cNvPr id="4" name="Content Placeholder 3"/>
          <p:cNvSpPr>
            <a:spLocks noGrp="1"/>
          </p:cNvSpPr>
          <p:nvPr>
            <p:ph sz="half" idx="2"/>
          </p:nvPr>
        </p:nvSpPr>
        <p:spPr/>
        <p:txBody>
          <a:bodyPr>
            <a:normAutofit/>
          </a:bodyPr>
          <a:lstStyle/>
          <a:p>
            <a:r>
              <a:rPr lang="en-IN" dirty="0" smtClean="0"/>
              <a:t>When to use </a:t>
            </a:r>
          </a:p>
          <a:p>
            <a:pPr lvl="1"/>
            <a:r>
              <a:rPr lang="en-IN" dirty="0" smtClean="0"/>
              <a:t>You do not want to use entity beans.</a:t>
            </a:r>
          </a:p>
          <a:p>
            <a:pPr lvl="1"/>
            <a:r>
              <a:rPr lang="en-IN" dirty="0" smtClean="0"/>
              <a:t>Object model uses are complex.</a:t>
            </a:r>
            <a:endParaRPr lang="en-IN" dirty="0"/>
          </a:p>
        </p:txBody>
      </p:sp>
    </p:spTree>
  </p:cSld>
  <p:clrMapOvr>
    <a:masterClrMapping/>
  </p:clrMapOvr>
  <p:transition spd="med">
    <p:dissolve/>
  </p:transition>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 Service Broker </a:t>
            </a:r>
            <a:endParaRPr lang="en-IN" dirty="0"/>
          </a:p>
        </p:txBody>
      </p:sp>
      <p:sp>
        <p:nvSpPr>
          <p:cNvPr id="3" name="Content Placeholder 2"/>
          <p:cNvSpPr>
            <a:spLocks noGrp="1"/>
          </p:cNvSpPr>
          <p:nvPr>
            <p:ph idx="1"/>
          </p:nvPr>
        </p:nvSpPr>
        <p:spPr/>
        <p:txBody>
          <a:bodyPr/>
          <a:lstStyle/>
          <a:p>
            <a:r>
              <a:rPr lang="en-IN" b="1" dirty="0" smtClean="0"/>
              <a:t>Web Service Broker </a:t>
            </a:r>
            <a:r>
              <a:rPr lang="en-IN" dirty="0" smtClean="0"/>
              <a:t>exposes and brokers one or more services in your application to external clients as a web service using XML and standard web protocols. </a:t>
            </a:r>
          </a:p>
          <a:p>
            <a:r>
              <a:rPr lang="en-IN" dirty="0" smtClean="0"/>
              <a:t>A Web Service Broker can interact with Application Service and Session Façade.</a:t>
            </a:r>
          </a:p>
          <a:p>
            <a:r>
              <a:rPr lang="en-IN" dirty="0" smtClean="0"/>
              <a:t> A Web Service Broker uses one or more Service Activators to perform asynchronous processing of a request. </a:t>
            </a:r>
          </a:p>
          <a:p>
            <a:r>
              <a:rPr lang="en-IN" dirty="0" smtClean="0"/>
              <a:t>The Web Service Broker pattern exposes and brokers services using XML and web protocols. </a:t>
            </a:r>
            <a:endParaRPr lang="en-IN" dirty="0"/>
          </a:p>
        </p:txBody>
      </p:sp>
    </p:spTree>
  </p:cSld>
  <p:clrMapOvr>
    <a:masterClrMapping/>
  </p:clrMapOvr>
  <p:transition spd="med">
    <p:dissolve/>
  </p:transition>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IN" dirty="0" smtClean="0"/>
              <a:t>Benefits </a:t>
            </a:r>
          </a:p>
          <a:p>
            <a:pPr lvl="1"/>
            <a:r>
              <a:rPr lang="en-IN" dirty="0" smtClean="0"/>
              <a:t>Exposes existing services to web</a:t>
            </a:r>
          </a:p>
          <a:p>
            <a:pPr lvl="1"/>
            <a:endParaRPr lang="en-IN" dirty="0" smtClean="0"/>
          </a:p>
          <a:p>
            <a:pPr>
              <a:buNone/>
            </a:pPr>
            <a:endParaRPr lang="en-IN" dirty="0"/>
          </a:p>
        </p:txBody>
      </p:sp>
      <p:sp>
        <p:nvSpPr>
          <p:cNvPr id="4" name="Content Placeholder 3"/>
          <p:cNvSpPr>
            <a:spLocks noGrp="1"/>
          </p:cNvSpPr>
          <p:nvPr>
            <p:ph sz="half" idx="2"/>
          </p:nvPr>
        </p:nvSpPr>
        <p:spPr/>
        <p:txBody>
          <a:bodyPr>
            <a:normAutofit/>
          </a:bodyPr>
          <a:lstStyle/>
          <a:p>
            <a:r>
              <a:rPr lang="en-IN" dirty="0" smtClean="0"/>
              <a:t>When to use </a:t>
            </a:r>
          </a:p>
          <a:p>
            <a:pPr lvl="1"/>
            <a:r>
              <a:rPr lang="en-IN" dirty="0" smtClean="0"/>
              <a:t>Need to expose services as web services</a:t>
            </a:r>
            <a:endParaRPr lang="en-IN" dirty="0"/>
          </a:p>
        </p:txBody>
      </p:sp>
    </p:spTree>
  </p:cSld>
  <p:clrMapOvr>
    <a:masterClrMapping/>
  </p:clrMapOvr>
  <p:transition spd="med">
    <p:dissolve/>
  </p:transition>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133600"/>
            <a:ext cx="7052326" cy="923330"/>
          </a:xfrm>
          <a:prstGeom prst="rect">
            <a:avLst/>
          </a:prstGeom>
          <a:noFill/>
        </p:spPr>
        <p:txBody>
          <a:bodyPr wrap="squar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 You!</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ransition spd="med">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4" name="Rectangle 4"/>
          <p:cNvSpPr>
            <a:spLocks noGrp="1" noChangeArrowheads="1"/>
          </p:cNvSpPr>
          <p:nvPr>
            <p:ph type="title"/>
          </p:nvPr>
        </p:nvSpPr>
        <p:spPr/>
        <p:txBody>
          <a:bodyPr>
            <a:normAutofit fontScale="90000"/>
          </a:bodyPr>
          <a:lstStyle/>
          <a:p>
            <a:r>
              <a:rPr lang="en-US"/>
              <a:t>Association: Multiplicity and Navigation</a:t>
            </a:r>
          </a:p>
        </p:txBody>
      </p:sp>
      <p:sp>
        <p:nvSpPr>
          <p:cNvPr id="404485" name="Rectangle 5"/>
          <p:cNvSpPr>
            <a:spLocks noGrp="1" noChangeArrowheads="1"/>
          </p:cNvSpPr>
          <p:nvPr>
            <p:ph type="body" idx="1"/>
          </p:nvPr>
        </p:nvSpPr>
        <p:spPr/>
        <p:txBody>
          <a:bodyPr/>
          <a:lstStyle/>
          <a:p>
            <a:r>
              <a:rPr lang="en-US"/>
              <a:t>Multiplicity defines how many objects participate in a relationships</a:t>
            </a:r>
          </a:p>
          <a:p>
            <a:pPr lvl="1"/>
            <a:r>
              <a:rPr lang="en-US"/>
              <a:t>The number of instances of one class related to ONE instance of the other class</a:t>
            </a:r>
          </a:p>
          <a:p>
            <a:pPr lvl="1"/>
            <a:r>
              <a:rPr lang="en-US"/>
              <a:t>Specified for each end of the association</a:t>
            </a:r>
          </a:p>
          <a:p>
            <a:r>
              <a:rPr lang="en-US"/>
              <a:t>Associations and aggregations are bi-directional by default, but it is often desirable to restrict navigation to one direction</a:t>
            </a:r>
          </a:p>
          <a:p>
            <a:pPr lvl="1"/>
            <a:r>
              <a:rPr lang="en-US"/>
              <a:t>If navigation is restricted, an arrowhead is added to indicate the direction of the navigation</a:t>
            </a:r>
          </a:p>
        </p:txBody>
      </p:sp>
    </p:spTree>
  </p:cSld>
  <p:clrMapOvr>
    <a:masterClrMapping/>
  </p:clrMapOvr>
  <p:transition spd="med">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en-US"/>
              <a:t>Association: Multiplicity</a:t>
            </a:r>
          </a:p>
        </p:txBody>
      </p:sp>
      <p:sp>
        <p:nvSpPr>
          <p:cNvPr id="406531" name="Line 3"/>
          <p:cNvSpPr>
            <a:spLocks noChangeShapeType="1"/>
          </p:cNvSpPr>
          <p:nvPr/>
        </p:nvSpPr>
        <p:spPr bwMode="auto">
          <a:xfrm>
            <a:off x="6400800" y="1295400"/>
            <a:ext cx="2362200" cy="0"/>
          </a:xfrm>
          <a:prstGeom prst="line">
            <a:avLst/>
          </a:prstGeom>
          <a:noFill/>
          <a:ln w="28575">
            <a:solidFill>
              <a:schemeClr val="tx1"/>
            </a:solidFill>
            <a:round/>
            <a:headEnd type="none" w="sm" len="sm"/>
            <a:tailEnd type="none" w="lg" len="lg"/>
          </a:ln>
          <a:effectLst/>
        </p:spPr>
        <p:txBody>
          <a:bodyPr wrap="none" lIns="0" tIns="0" rIns="0" bIns="0" anchor="ctr"/>
          <a:lstStyle/>
          <a:p>
            <a:endParaRPr lang="en-IN"/>
          </a:p>
        </p:txBody>
      </p:sp>
      <p:sp>
        <p:nvSpPr>
          <p:cNvPr id="406532" name="Line 4"/>
          <p:cNvSpPr>
            <a:spLocks noChangeShapeType="1"/>
          </p:cNvSpPr>
          <p:nvPr/>
        </p:nvSpPr>
        <p:spPr bwMode="auto">
          <a:xfrm>
            <a:off x="6400800" y="1803400"/>
            <a:ext cx="2362200" cy="0"/>
          </a:xfrm>
          <a:prstGeom prst="line">
            <a:avLst/>
          </a:prstGeom>
          <a:noFill/>
          <a:ln w="28575">
            <a:solidFill>
              <a:schemeClr val="tx1"/>
            </a:solidFill>
            <a:round/>
            <a:headEnd type="none" w="sm" len="sm"/>
            <a:tailEnd type="none" w="lg" len="lg"/>
          </a:ln>
          <a:effectLst/>
        </p:spPr>
        <p:txBody>
          <a:bodyPr wrap="none" lIns="0" tIns="0" rIns="0" bIns="0" anchor="ctr"/>
          <a:lstStyle/>
          <a:p>
            <a:endParaRPr lang="en-IN"/>
          </a:p>
        </p:txBody>
      </p:sp>
      <p:grpSp>
        <p:nvGrpSpPr>
          <p:cNvPr id="2" name="Group 5"/>
          <p:cNvGrpSpPr>
            <a:grpSpLocks/>
          </p:cNvGrpSpPr>
          <p:nvPr/>
        </p:nvGrpSpPr>
        <p:grpSpPr bwMode="auto">
          <a:xfrm>
            <a:off x="6400800" y="4343400"/>
            <a:ext cx="2362200" cy="325438"/>
            <a:chOff x="2208" y="2416"/>
            <a:chExt cx="1488" cy="205"/>
          </a:xfrm>
        </p:grpSpPr>
        <p:sp>
          <p:nvSpPr>
            <p:cNvPr id="406534" name="Line 6"/>
            <p:cNvSpPr>
              <a:spLocks noChangeShapeType="1"/>
            </p:cNvSpPr>
            <p:nvPr/>
          </p:nvSpPr>
          <p:spPr bwMode="auto">
            <a:xfrm>
              <a:off x="2208" y="2416"/>
              <a:ext cx="1488" cy="0"/>
            </a:xfrm>
            <a:prstGeom prst="line">
              <a:avLst/>
            </a:prstGeom>
            <a:noFill/>
            <a:ln w="28575">
              <a:solidFill>
                <a:schemeClr val="tx1"/>
              </a:solidFill>
              <a:round/>
              <a:headEnd type="none" w="sm" len="sm"/>
              <a:tailEnd type="none" w="lg" len="lg"/>
            </a:ln>
            <a:effectLst/>
          </p:spPr>
          <p:txBody>
            <a:bodyPr wrap="none" lIns="0" tIns="0" rIns="0" bIns="0" anchor="ctr"/>
            <a:lstStyle/>
            <a:p>
              <a:endParaRPr lang="en-IN"/>
            </a:p>
          </p:txBody>
        </p:sp>
        <p:sp>
          <p:nvSpPr>
            <p:cNvPr id="406535" name="Text Box 7"/>
            <p:cNvSpPr txBox="1">
              <a:spLocks noChangeArrowheads="1"/>
            </p:cNvSpPr>
            <p:nvPr/>
          </p:nvSpPr>
          <p:spPr bwMode="auto">
            <a:xfrm>
              <a:off x="2208" y="2448"/>
              <a:ext cx="240" cy="173"/>
            </a:xfrm>
            <a:prstGeom prst="rect">
              <a:avLst/>
            </a:prstGeom>
            <a:noFill/>
            <a:ln w="28575">
              <a:noFill/>
              <a:miter lim="800000"/>
              <a:headEnd type="none" w="sm" len="sm"/>
              <a:tailEnd type="none" w="lg" len="lg"/>
            </a:ln>
            <a:effectLst/>
          </p:spPr>
          <p:txBody>
            <a:bodyPr wrap="none" lIns="0" tIns="0" rIns="0" bIns="0">
              <a:spAutoFit/>
            </a:bodyPr>
            <a:lstStyle/>
            <a:p>
              <a:r>
                <a:rPr lang="en-US" sz="1800" u="none">
                  <a:latin typeface="Arial" charset="0"/>
                </a:rPr>
                <a:t>2..4</a:t>
              </a:r>
            </a:p>
          </p:txBody>
        </p:sp>
      </p:grpSp>
      <p:grpSp>
        <p:nvGrpSpPr>
          <p:cNvPr id="3" name="Group 8"/>
          <p:cNvGrpSpPr>
            <a:grpSpLocks/>
          </p:cNvGrpSpPr>
          <p:nvPr/>
        </p:nvGrpSpPr>
        <p:grpSpPr bwMode="auto">
          <a:xfrm>
            <a:off x="6400800" y="3835400"/>
            <a:ext cx="2362200" cy="300038"/>
            <a:chOff x="2208" y="2096"/>
            <a:chExt cx="1488" cy="189"/>
          </a:xfrm>
        </p:grpSpPr>
        <p:sp>
          <p:nvSpPr>
            <p:cNvPr id="406537" name="Line 9"/>
            <p:cNvSpPr>
              <a:spLocks noChangeShapeType="1"/>
            </p:cNvSpPr>
            <p:nvPr/>
          </p:nvSpPr>
          <p:spPr bwMode="auto">
            <a:xfrm>
              <a:off x="2208" y="2096"/>
              <a:ext cx="1488" cy="0"/>
            </a:xfrm>
            <a:prstGeom prst="line">
              <a:avLst/>
            </a:prstGeom>
            <a:noFill/>
            <a:ln w="28575">
              <a:solidFill>
                <a:schemeClr val="tx1"/>
              </a:solidFill>
              <a:round/>
              <a:headEnd type="none" w="sm" len="sm"/>
              <a:tailEnd type="none" w="lg" len="lg"/>
            </a:ln>
            <a:effectLst/>
          </p:spPr>
          <p:txBody>
            <a:bodyPr wrap="none" lIns="0" tIns="0" rIns="0" bIns="0" anchor="ctr"/>
            <a:lstStyle/>
            <a:p>
              <a:endParaRPr lang="en-IN"/>
            </a:p>
          </p:txBody>
        </p:sp>
        <p:sp>
          <p:nvSpPr>
            <p:cNvPr id="406538" name="Text Box 10"/>
            <p:cNvSpPr txBox="1">
              <a:spLocks noChangeArrowheads="1"/>
            </p:cNvSpPr>
            <p:nvPr/>
          </p:nvSpPr>
          <p:spPr bwMode="auto">
            <a:xfrm>
              <a:off x="2208" y="2112"/>
              <a:ext cx="240" cy="173"/>
            </a:xfrm>
            <a:prstGeom prst="rect">
              <a:avLst/>
            </a:prstGeom>
            <a:noFill/>
            <a:ln w="28575">
              <a:noFill/>
              <a:miter lim="800000"/>
              <a:headEnd type="none" w="sm" len="sm"/>
              <a:tailEnd type="none" w="lg" len="lg"/>
            </a:ln>
            <a:effectLst/>
          </p:spPr>
          <p:txBody>
            <a:bodyPr wrap="none" lIns="0" tIns="0" rIns="0" bIns="0">
              <a:spAutoFit/>
            </a:bodyPr>
            <a:lstStyle/>
            <a:p>
              <a:r>
                <a:rPr lang="en-US" sz="1800" u="none">
                  <a:latin typeface="Arial" charset="0"/>
                </a:rPr>
                <a:t>0..1</a:t>
              </a:r>
            </a:p>
          </p:txBody>
        </p:sp>
      </p:grpSp>
      <p:grpSp>
        <p:nvGrpSpPr>
          <p:cNvPr id="4" name="Group 11"/>
          <p:cNvGrpSpPr>
            <a:grpSpLocks/>
          </p:cNvGrpSpPr>
          <p:nvPr/>
        </p:nvGrpSpPr>
        <p:grpSpPr bwMode="auto">
          <a:xfrm>
            <a:off x="6400800" y="3327400"/>
            <a:ext cx="2362200" cy="274638"/>
            <a:chOff x="2208" y="1776"/>
            <a:chExt cx="1488" cy="173"/>
          </a:xfrm>
        </p:grpSpPr>
        <p:sp>
          <p:nvSpPr>
            <p:cNvPr id="406540" name="Line 12"/>
            <p:cNvSpPr>
              <a:spLocks noChangeShapeType="1"/>
            </p:cNvSpPr>
            <p:nvPr/>
          </p:nvSpPr>
          <p:spPr bwMode="auto">
            <a:xfrm>
              <a:off x="2208" y="1776"/>
              <a:ext cx="1488" cy="0"/>
            </a:xfrm>
            <a:prstGeom prst="line">
              <a:avLst/>
            </a:prstGeom>
            <a:noFill/>
            <a:ln w="28575">
              <a:solidFill>
                <a:schemeClr val="tx1"/>
              </a:solidFill>
              <a:round/>
              <a:headEnd type="none" w="sm" len="sm"/>
              <a:tailEnd type="none" w="lg" len="lg"/>
            </a:ln>
            <a:effectLst/>
          </p:spPr>
          <p:txBody>
            <a:bodyPr wrap="none" lIns="0" tIns="0" rIns="0" bIns="0" anchor="ctr"/>
            <a:lstStyle/>
            <a:p>
              <a:endParaRPr lang="en-IN"/>
            </a:p>
          </p:txBody>
        </p:sp>
        <p:sp>
          <p:nvSpPr>
            <p:cNvPr id="406541" name="Text Box 13"/>
            <p:cNvSpPr txBox="1">
              <a:spLocks noChangeArrowheads="1"/>
            </p:cNvSpPr>
            <p:nvPr/>
          </p:nvSpPr>
          <p:spPr bwMode="auto">
            <a:xfrm>
              <a:off x="2208" y="1776"/>
              <a:ext cx="216" cy="173"/>
            </a:xfrm>
            <a:prstGeom prst="rect">
              <a:avLst/>
            </a:prstGeom>
            <a:noFill/>
            <a:ln w="28575">
              <a:noFill/>
              <a:miter lim="800000"/>
              <a:headEnd type="none" w="sm" len="sm"/>
              <a:tailEnd type="none" w="lg" len="lg"/>
            </a:ln>
            <a:effectLst/>
          </p:spPr>
          <p:txBody>
            <a:bodyPr wrap="none" lIns="0" tIns="0" rIns="0" bIns="0">
              <a:spAutoFit/>
            </a:bodyPr>
            <a:lstStyle/>
            <a:p>
              <a:r>
                <a:rPr lang="en-US" sz="1800" u="none">
                  <a:latin typeface="Arial" charset="0"/>
                </a:rPr>
                <a:t>1..*</a:t>
              </a:r>
            </a:p>
          </p:txBody>
        </p:sp>
      </p:grpSp>
      <p:grpSp>
        <p:nvGrpSpPr>
          <p:cNvPr id="5" name="Group 14"/>
          <p:cNvGrpSpPr>
            <a:grpSpLocks/>
          </p:cNvGrpSpPr>
          <p:nvPr/>
        </p:nvGrpSpPr>
        <p:grpSpPr bwMode="auto">
          <a:xfrm>
            <a:off x="6400800" y="2311400"/>
            <a:ext cx="2362200" cy="325438"/>
            <a:chOff x="2208" y="1456"/>
            <a:chExt cx="1488" cy="205"/>
          </a:xfrm>
        </p:grpSpPr>
        <p:sp>
          <p:nvSpPr>
            <p:cNvPr id="406543" name="Line 15"/>
            <p:cNvSpPr>
              <a:spLocks noChangeShapeType="1"/>
            </p:cNvSpPr>
            <p:nvPr/>
          </p:nvSpPr>
          <p:spPr bwMode="auto">
            <a:xfrm>
              <a:off x="2208" y="1456"/>
              <a:ext cx="1488" cy="0"/>
            </a:xfrm>
            <a:prstGeom prst="line">
              <a:avLst/>
            </a:prstGeom>
            <a:noFill/>
            <a:ln w="28575">
              <a:solidFill>
                <a:schemeClr val="tx1"/>
              </a:solidFill>
              <a:round/>
              <a:headEnd type="none" w="sm" len="sm"/>
              <a:tailEnd type="none" w="lg" len="lg"/>
            </a:ln>
            <a:effectLst/>
          </p:spPr>
          <p:txBody>
            <a:bodyPr wrap="none" lIns="0" tIns="0" rIns="0" bIns="0" anchor="ctr"/>
            <a:lstStyle/>
            <a:p>
              <a:endParaRPr lang="en-IN"/>
            </a:p>
          </p:txBody>
        </p:sp>
        <p:sp>
          <p:nvSpPr>
            <p:cNvPr id="406544" name="Text Box 16"/>
            <p:cNvSpPr txBox="1">
              <a:spLocks noChangeArrowheads="1"/>
            </p:cNvSpPr>
            <p:nvPr/>
          </p:nvSpPr>
          <p:spPr bwMode="auto">
            <a:xfrm>
              <a:off x="2208" y="1488"/>
              <a:ext cx="216" cy="173"/>
            </a:xfrm>
            <a:prstGeom prst="rect">
              <a:avLst/>
            </a:prstGeom>
            <a:noFill/>
            <a:ln w="28575">
              <a:noFill/>
              <a:miter lim="800000"/>
              <a:headEnd type="none" w="sm" len="sm"/>
              <a:tailEnd type="none" w="lg" len="lg"/>
            </a:ln>
            <a:effectLst/>
          </p:spPr>
          <p:txBody>
            <a:bodyPr wrap="none" lIns="0" tIns="0" rIns="0" bIns="0">
              <a:spAutoFit/>
            </a:bodyPr>
            <a:lstStyle/>
            <a:p>
              <a:r>
                <a:rPr lang="en-US" sz="1800" u="none">
                  <a:latin typeface="Arial" charset="0"/>
                </a:rPr>
                <a:t>0..*</a:t>
              </a:r>
            </a:p>
          </p:txBody>
        </p:sp>
      </p:grpSp>
      <p:sp>
        <p:nvSpPr>
          <p:cNvPr id="406545" name="Text Box 17"/>
          <p:cNvSpPr txBox="1">
            <a:spLocks noChangeArrowheads="1"/>
          </p:cNvSpPr>
          <p:nvPr/>
        </p:nvSpPr>
        <p:spPr bwMode="auto">
          <a:xfrm>
            <a:off x="6400800" y="1828800"/>
            <a:ext cx="127000" cy="274638"/>
          </a:xfrm>
          <a:prstGeom prst="rect">
            <a:avLst/>
          </a:prstGeom>
          <a:noFill/>
          <a:ln w="28575">
            <a:noFill/>
            <a:miter lim="800000"/>
            <a:headEnd type="none" w="sm" len="sm"/>
            <a:tailEnd type="none" w="lg" len="lg"/>
          </a:ln>
          <a:effectLst/>
        </p:spPr>
        <p:txBody>
          <a:bodyPr wrap="none" lIns="0" tIns="0" rIns="0" bIns="0">
            <a:spAutoFit/>
          </a:bodyPr>
          <a:lstStyle/>
          <a:p>
            <a:r>
              <a:rPr lang="en-US" sz="1800" u="none">
                <a:latin typeface="Arial" charset="0"/>
              </a:rPr>
              <a:t>1</a:t>
            </a:r>
          </a:p>
        </p:txBody>
      </p:sp>
      <p:grpSp>
        <p:nvGrpSpPr>
          <p:cNvPr id="6" name="Group 18"/>
          <p:cNvGrpSpPr>
            <a:grpSpLocks/>
          </p:cNvGrpSpPr>
          <p:nvPr/>
        </p:nvGrpSpPr>
        <p:grpSpPr bwMode="auto">
          <a:xfrm>
            <a:off x="6400800" y="2819400"/>
            <a:ext cx="2362200" cy="325438"/>
            <a:chOff x="2208" y="1456"/>
            <a:chExt cx="1488" cy="205"/>
          </a:xfrm>
        </p:grpSpPr>
        <p:sp>
          <p:nvSpPr>
            <p:cNvPr id="406547" name="Line 19"/>
            <p:cNvSpPr>
              <a:spLocks noChangeShapeType="1"/>
            </p:cNvSpPr>
            <p:nvPr/>
          </p:nvSpPr>
          <p:spPr bwMode="auto">
            <a:xfrm>
              <a:off x="2208" y="1456"/>
              <a:ext cx="1488" cy="0"/>
            </a:xfrm>
            <a:prstGeom prst="line">
              <a:avLst/>
            </a:prstGeom>
            <a:noFill/>
            <a:ln w="28575">
              <a:solidFill>
                <a:schemeClr val="tx1"/>
              </a:solidFill>
              <a:round/>
              <a:headEnd type="none" w="sm" len="sm"/>
              <a:tailEnd type="none" w="lg" len="lg"/>
            </a:ln>
            <a:effectLst/>
          </p:spPr>
          <p:txBody>
            <a:bodyPr wrap="none" lIns="0" tIns="0" rIns="0" bIns="0" anchor="ctr"/>
            <a:lstStyle/>
            <a:p>
              <a:endParaRPr lang="en-IN"/>
            </a:p>
          </p:txBody>
        </p:sp>
        <p:sp>
          <p:nvSpPr>
            <p:cNvPr id="406548" name="Text Box 20"/>
            <p:cNvSpPr txBox="1">
              <a:spLocks noChangeArrowheads="1"/>
            </p:cNvSpPr>
            <p:nvPr/>
          </p:nvSpPr>
          <p:spPr bwMode="auto">
            <a:xfrm>
              <a:off x="2208" y="1488"/>
              <a:ext cx="56" cy="173"/>
            </a:xfrm>
            <a:prstGeom prst="rect">
              <a:avLst/>
            </a:prstGeom>
            <a:noFill/>
            <a:ln w="28575">
              <a:noFill/>
              <a:miter lim="800000"/>
              <a:headEnd type="none" w="sm" len="sm"/>
              <a:tailEnd type="none" w="lg" len="lg"/>
            </a:ln>
            <a:effectLst/>
          </p:spPr>
          <p:txBody>
            <a:bodyPr wrap="none" lIns="0" tIns="0" rIns="0" bIns="0">
              <a:spAutoFit/>
            </a:bodyPr>
            <a:lstStyle/>
            <a:p>
              <a:r>
                <a:rPr lang="en-US" sz="1800" u="none">
                  <a:latin typeface="Arial" charset="0"/>
                </a:rPr>
                <a:t>*</a:t>
              </a:r>
            </a:p>
          </p:txBody>
        </p:sp>
      </p:grpSp>
      <p:sp>
        <p:nvSpPr>
          <p:cNvPr id="406549" name="Rectangle 21"/>
          <p:cNvSpPr>
            <a:spLocks noGrp="1" noChangeArrowheads="1"/>
          </p:cNvSpPr>
          <p:nvPr>
            <p:ph type="body" idx="1"/>
          </p:nvPr>
        </p:nvSpPr>
        <p:spPr/>
        <p:txBody>
          <a:bodyPr/>
          <a:lstStyle/>
          <a:p>
            <a:r>
              <a:rPr lang="en-US"/>
              <a:t>Unspecified</a:t>
            </a:r>
          </a:p>
          <a:p>
            <a:r>
              <a:rPr lang="en-US"/>
              <a:t>Exactly one</a:t>
            </a:r>
          </a:p>
          <a:p>
            <a:r>
              <a:rPr lang="en-US"/>
              <a:t>Zero or more (many, unlimited)</a:t>
            </a:r>
          </a:p>
          <a:p>
            <a:endParaRPr lang="en-US"/>
          </a:p>
          <a:p>
            <a:r>
              <a:rPr lang="en-US"/>
              <a:t>One or more</a:t>
            </a:r>
          </a:p>
          <a:p>
            <a:r>
              <a:rPr lang="en-US"/>
              <a:t>Zero or one</a:t>
            </a:r>
          </a:p>
          <a:p>
            <a:r>
              <a:rPr lang="en-US"/>
              <a:t>Specified range</a:t>
            </a:r>
          </a:p>
          <a:p>
            <a:r>
              <a:rPr lang="en-US"/>
              <a:t>Multiple, disjoint ranges</a:t>
            </a:r>
          </a:p>
        </p:txBody>
      </p:sp>
      <p:grpSp>
        <p:nvGrpSpPr>
          <p:cNvPr id="7" name="Group 22"/>
          <p:cNvGrpSpPr>
            <a:grpSpLocks/>
          </p:cNvGrpSpPr>
          <p:nvPr/>
        </p:nvGrpSpPr>
        <p:grpSpPr bwMode="auto">
          <a:xfrm>
            <a:off x="6400800" y="4876800"/>
            <a:ext cx="2362200" cy="325438"/>
            <a:chOff x="2208" y="2416"/>
            <a:chExt cx="1488" cy="205"/>
          </a:xfrm>
        </p:grpSpPr>
        <p:sp>
          <p:nvSpPr>
            <p:cNvPr id="406551" name="Line 23"/>
            <p:cNvSpPr>
              <a:spLocks noChangeShapeType="1"/>
            </p:cNvSpPr>
            <p:nvPr/>
          </p:nvSpPr>
          <p:spPr bwMode="auto">
            <a:xfrm>
              <a:off x="2208" y="2416"/>
              <a:ext cx="1488" cy="0"/>
            </a:xfrm>
            <a:prstGeom prst="line">
              <a:avLst/>
            </a:prstGeom>
            <a:noFill/>
            <a:ln w="28575">
              <a:solidFill>
                <a:schemeClr val="tx1"/>
              </a:solidFill>
              <a:round/>
              <a:headEnd type="none" w="sm" len="sm"/>
              <a:tailEnd type="none" w="lg" len="lg"/>
            </a:ln>
            <a:effectLst/>
          </p:spPr>
          <p:txBody>
            <a:bodyPr wrap="none" lIns="0" tIns="0" rIns="0" bIns="0" anchor="ctr"/>
            <a:lstStyle/>
            <a:p>
              <a:endParaRPr lang="en-IN"/>
            </a:p>
          </p:txBody>
        </p:sp>
        <p:sp>
          <p:nvSpPr>
            <p:cNvPr id="406552" name="Text Box 24"/>
            <p:cNvSpPr txBox="1">
              <a:spLocks noChangeArrowheads="1"/>
            </p:cNvSpPr>
            <p:nvPr/>
          </p:nvSpPr>
          <p:spPr bwMode="auto">
            <a:xfrm>
              <a:off x="2208" y="2448"/>
              <a:ext cx="400" cy="173"/>
            </a:xfrm>
            <a:prstGeom prst="rect">
              <a:avLst/>
            </a:prstGeom>
            <a:noFill/>
            <a:ln w="28575">
              <a:noFill/>
              <a:miter lim="800000"/>
              <a:headEnd type="none" w="sm" len="sm"/>
              <a:tailEnd type="none" w="lg" len="lg"/>
            </a:ln>
            <a:effectLst/>
          </p:spPr>
          <p:txBody>
            <a:bodyPr wrap="none" lIns="0" tIns="0" rIns="0" bIns="0">
              <a:spAutoFit/>
            </a:bodyPr>
            <a:lstStyle/>
            <a:p>
              <a:r>
                <a:rPr lang="en-US" sz="1800" u="none">
                  <a:latin typeface="Arial" charset="0"/>
                </a:rPr>
                <a:t>2, 4..6</a:t>
              </a:r>
            </a:p>
          </p:txBody>
        </p:sp>
      </p:grpSp>
    </p:spTree>
  </p:cSld>
  <p:clrMapOvr>
    <a:masterClrMapping/>
  </p:clrMapOvr>
  <p:transition spd="med">
    <p:dissolv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143000" y="2971800"/>
            <a:ext cx="2057400" cy="990600"/>
            <a:chOff x="4224" y="2544"/>
            <a:chExt cx="1248" cy="808"/>
          </a:xfrm>
        </p:grpSpPr>
        <p:sp>
          <p:nvSpPr>
            <p:cNvPr id="408580" name="Rectangle 4"/>
            <p:cNvSpPr>
              <a:spLocks noChangeArrowheads="1"/>
            </p:cNvSpPr>
            <p:nvPr/>
          </p:nvSpPr>
          <p:spPr bwMode="auto">
            <a:xfrm>
              <a:off x="4224" y="2544"/>
              <a:ext cx="1248" cy="808"/>
            </a:xfrm>
            <a:prstGeom prst="rect">
              <a:avLst/>
            </a:prstGeom>
            <a:noFill/>
            <a:ln w="28575">
              <a:solidFill>
                <a:schemeClr val="tx1"/>
              </a:solidFill>
              <a:miter lim="800000"/>
              <a:headEnd/>
              <a:tailEnd/>
            </a:ln>
            <a:effectLst/>
          </p:spPr>
          <p:txBody>
            <a:bodyPr wrap="none" anchor="ctr"/>
            <a:lstStyle/>
            <a:p>
              <a:endParaRPr lang="en-IN"/>
            </a:p>
          </p:txBody>
        </p:sp>
        <p:sp>
          <p:nvSpPr>
            <p:cNvPr id="408581" name="Text Box 5"/>
            <p:cNvSpPr txBox="1">
              <a:spLocks noChangeArrowheads="1"/>
            </p:cNvSpPr>
            <p:nvPr/>
          </p:nvSpPr>
          <p:spPr bwMode="auto">
            <a:xfrm>
              <a:off x="4344" y="2591"/>
              <a:ext cx="1008" cy="373"/>
            </a:xfrm>
            <a:prstGeom prst="rect">
              <a:avLst/>
            </a:prstGeom>
            <a:noFill/>
            <a:ln w="9525">
              <a:noFill/>
              <a:miter lim="800000"/>
              <a:headEnd/>
              <a:tailEnd/>
            </a:ln>
            <a:effectLst/>
          </p:spPr>
          <p:txBody>
            <a:bodyPr>
              <a:spAutoFit/>
            </a:bodyPr>
            <a:lstStyle/>
            <a:p>
              <a:pPr>
                <a:spcBef>
                  <a:spcPct val="50000"/>
                </a:spcBef>
              </a:pPr>
              <a:r>
                <a:rPr lang="en-US" sz="2400" u="none">
                  <a:latin typeface="Arial" charset="0"/>
                </a:rPr>
                <a:t>Student</a:t>
              </a:r>
            </a:p>
          </p:txBody>
        </p:sp>
        <p:sp>
          <p:nvSpPr>
            <p:cNvPr id="408582" name="Line 6"/>
            <p:cNvSpPr>
              <a:spLocks noChangeShapeType="1"/>
            </p:cNvSpPr>
            <p:nvPr/>
          </p:nvSpPr>
          <p:spPr bwMode="auto">
            <a:xfrm>
              <a:off x="4224" y="2976"/>
              <a:ext cx="1248" cy="0"/>
            </a:xfrm>
            <a:prstGeom prst="line">
              <a:avLst/>
            </a:prstGeom>
            <a:noFill/>
            <a:ln w="28575">
              <a:solidFill>
                <a:schemeClr val="tx1"/>
              </a:solidFill>
              <a:round/>
              <a:headEnd/>
              <a:tailEnd/>
            </a:ln>
            <a:effectLst/>
          </p:spPr>
          <p:txBody>
            <a:bodyPr wrap="none" lIns="107950" tIns="53975" rIns="107950" bIns="53975" anchor="ctr"/>
            <a:lstStyle/>
            <a:p>
              <a:endParaRPr lang="en-IN"/>
            </a:p>
          </p:txBody>
        </p:sp>
        <p:sp>
          <p:nvSpPr>
            <p:cNvPr id="408583" name="Line 7"/>
            <p:cNvSpPr>
              <a:spLocks noChangeShapeType="1"/>
            </p:cNvSpPr>
            <p:nvPr/>
          </p:nvSpPr>
          <p:spPr bwMode="auto">
            <a:xfrm>
              <a:off x="4224" y="3168"/>
              <a:ext cx="1248" cy="0"/>
            </a:xfrm>
            <a:prstGeom prst="line">
              <a:avLst/>
            </a:prstGeom>
            <a:noFill/>
            <a:ln w="28575">
              <a:solidFill>
                <a:schemeClr val="tx1"/>
              </a:solidFill>
              <a:round/>
              <a:headEnd/>
              <a:tailEnd/>
            </a:ln>
            <a:effectLst/>
          </p:spPr>
          <p:txBody>
            <a:bodyPr wrap="none" lIns="107950" tIns="53975" rIns="107950" bIns="53975" anchor="ctr"/>
            <a:lstStyle/>
            <a:p>
              <a:endParaRPr lang="en-IN"/>
            </a:p>
          </p:txBody>
        </p:sp>
      </p:grpSp>
      <p:grpSp>
        <p:nvGrpSpPr>
          <p:cNvPr id="3" name="Group 8"/>
          <p:cNvGrpSpPr>
            <a:grpSpLocks/>
          </p:cNvGrpSpPr>
          <p:nvPr/>
        </p:nvGrpSpPr>
        <p:grpSpPr bwMode="auto">
          <a:xfrm>
            <a:off x="5715000" y="2895600"/>
            <a:ext cx="2057400" cy="990600"/>
            <a:chOff x="4224" y="2544"/>
            <a:chExt cx="1248" cy="808"/>
          </a:xfrm>
        </p:grpSpPr>
        <p:sp>
          <p:nvSpPr>
            <p:cNvPr id="408585" name="Rectangle 9"/>
            <p:cNvSpPr>
              <a:spLocks noChangeArrowheads="1"/>
            </p:cNvSpPr>
            <p:nvPr/>
          </p:nvSpPr>
          <p:spPr bwMode="auto">
            <a:xfrm>
              <a:off x="4224" y="2544"/>
              <a:ext cx="1248" cy="808"/>
            </a:xfrm>
            <a:prstGeom prst="rect">
              <a:avLst/>
            </a:prstGeom>
            <a:noFill/>
            <a:ln w="28575">
              <a:solidFill>
                <a:schemeClr val="tx1"/>
              </a:solidFill>
              <a:miter lim="800000"/>
              <a:headEnd/>
              <a:tailEnd/>
            </a:ln>
            <a:effectLst/>
          </p:spPr>
          <p:txBody>
            <a:bodyPr wrap="none" anchor="ctr"/>
            <a:lstStyle/>
            <a:p>
              <a:endParaRPr lang="en-IN"/>
            </a:p>
          </p:txBody>
        </p:sp>
        <p:sp>
          <p:nvSpPr>
            <p:cNvPr id="408586" name="Text Box 10"/>
            <p:cNvSpPr txBox="1">
              <a:spLocks noChangeArrowheads="1"/>
            </p:cNvSpPr>
            <p:nvPr/>
          </p:nvSpPr>
          <p:spPr bwMode="auto">
            <a:xfrm>
              <a:off x="4344" y="2591"/>
              <a:ext cx="1008" cy="373"/>
            </a:xfrm>
            <a:prstGeom prst="rect">
              <a:avLst/>
            </a:prstGeom>
            <a:noFill/>
            <a:ln w="9525">
              <a:noFill/>
              <a:miter lim="800000"/>
              <a:headEnd/>
              <a:tailEnd/>
            </a:ln>
            <a:effectLst/>
          </p:spPr>
          <p:txBody>
            <a:bodyPr>
              <a:spAutoFit/>
            </a:bodyPr>
            <a:lstStyle/>
            <a:p>
              <a:pPr algn="ctr">
                <a:spcBef>
                  <a:spcPct val="50000"/>
                </a:spcBef>
              </a:pPr>
              <a:r>
                <a:rPr lang="en-US" sz="2400" u="none">
                  <a:latin typeface="Arial" charset="0"/>
                </a:rPr>
                <a:t>Schedule</a:t>
              </a:r>
            </a:p>
          </p:txBody>
        </p:sp>
        <p:sp>
          <p:nvSpPr>
            <p:cNvPr id="408587" name="Line 11"/>
            <p:cNvSpPr>
              <a:spLocks noChangeShapeType="1"/>
            </p:cNvSpPr>
            <p:nvPr/>
          </p:nvSpPr>
          <p:spPr bwMode="auto">
            <a:xfrm>
              <a:off x="4224" y="2976"/>
              <a:ext cx="1248" cy="0"/>
            </a:xfrm>
            <a:prstGeom prst="line">
              <a:avLst/>
            </a:prstGeom>
            <a:noFill/>
            <a:ln w="28575">
              <a:solidFill>
                <a:schemeClr val="tx1"/>
              </a:solidFill>
              <a:round/>
              <a:headEnd/>
              <a:tailEnd/>
            </a:ln>
            <a:effectLst/>
          </p:spPr>
          <p:txBody>
            <a:bodyPr wrap="none" lIns="107950" tIns="53975" rIns="107950" bIns="53975" anchor="ctr"/>
            <a:lstStyle/>
            <a:p>
              <a:endParaRPr lang="en-IN"/>
            </a:p>
          </p:txBody>
        </p:sp>
        <p:sp>
          <p:nvSpPr>
            <p:cNvPr id="408588" name="Line 12"/>
            <p:cNvSpPr>
              <a:spLocks noChangeShapeType="1"/>
            </p:cNvSpPr>
            <p:nvPr/>
          </p:nvSpPr>
          <p:spPr bwMode="auto">
            <a:xfrm>
              <a:off x="4224" y="3168"/>
              <a:ext cx="1248" cy="0"/>
            </a:xfrm>
            <a:prstGeom prst="line">
              <a:avLst/>
            </a:prstGeom>
            <a:noFill/>
            <a:ln w="28575">
              <a:solidFill>
                <a:schemeClr val="tx1"/>
              </a:solidFill>
              <a:round/>
              <a:headEnd/>
              <a:tailEnd/>
            </a:ln>
            <a:effectLst/>
          </p:spPr>
          <p:txBody>
            <a:bodyPr wrap="none" lIns="107950" tIns="53975" rIns="107950" bIns="53975" anchor="ctr"/>
            <a:lstStyle/>
            <a:p>
              <a:endParaRPr lang="en-IN"/>
            </a:p>
          </p:txBody>
        </p:sp>
      </p:grpSp>
      <p:sp>
        <p:nvSpPr>
          <p:cNvPr id="408589" name="Text Box 13"/>
          <p:cNvSpPr txBox="1">
            <a:spLocks noChangeArrowheads="1"/>
          </p:cNvSpPr>
          <p:nvPr/>
        </p:nvSpPr>
        <p:spPr bwMode="auto">
          <a:xfrm>
            <a:off x="3505200" y="3048000"/>
            <a:ext cx="1582738" cy="412750"/>
          </a:xfrm>
          <a:prstGeom prst="rect">
            <a:avLst/>
          </a:prstGeom>
          <a:noFill/>
          <a:ln w="9525">
            <a:noFill/>
            <a:miter lim="800000"/>
            <a:headEnd/>
            <a:tailEnd/>
          </a:ln>
          <a:effectLst/>
        </p:spPr>
        <p:txBody>
          <a:bodyPr lIns="107950" tIns="53975" rIns="107950" bIns="53975">
            <a:spAutoFit/>
          </a:bodyPr>
          <a:lstStyle/>
          <a:p>
            <a:pPr>
              <a:spcBef>
                <a:spcPct val="50000"/>
              </a:spcBef>
            </a:pPr>
            <a:r>
              <a:rPr lang="en-US" sz="2000" u="none">
                <a:latin typeface="Times New Roman" pitchFamily="18" charset="0"/>
              </a:rPr>
              <a:t>1</a:t>
            </a:r>
          </a:p>
        </p:txBody>
      </p:sp>
      <p:sp>
        <p:nvSpPr>
          <p:cNvPr id="408590" name="Text Box 14"/>
          <p:cNvSpPr txBox="1">
            <a:spLocks noChangeArrowheads="1"/>
          </p:cNvSpPr>
          <p:nvPr/>
        </p:nvSpPr>
        <p:spPr bwMode="auto">
          <a:xfrm>
            <a:off x="4114800" y="3048000"/>
            <a:ext cx="1582738" cy="412750"/>
          </a:xfrm>
          <a:prstGeom prst="rect">
            <a:avLst/>
          </a:prstGeom>
          <a:noFill/>
          <a:ln w="9525">
            <a:noFill/>
            <a:miter lim="800000"/>
            <a:headEnd/>
            <a:tailEnd/>
          </a:ln>
          <a:effectLst/>
        </p:spPr>
        <p:txBody>
          <a:bodyPr lIns="107950" tIns="53975" rIns="107950" bIns="53975">
            <a:spAutoFit/>
          </a:bodyPr>
          <a:lstStyle/>
          <a:p>
            <a:pPr algn="r">
              <a:spcBef>
                <a:spcPct val="50000"/>
              </a:spcBef>
            </a:pPr>
            <a:r>
              <a:rPr lang="en-US" sz="2000" u="none">
                <a:latin typeface="Times New Roman" pitchFamily="18" charset="0"/>
              </a:rPr>
              <a:t>0..*</a:t>
            </a:r>
          </a:p>
        </p:txBody>
      </p:sp>
      <p:sp>
        <p:nvSpPr>
          <p:cNvPr id="408591" name="Text Box 15"/>
          <p:cNvSpPr txBox="1">
            <a:spLocks noChangeArrowheads="1"/>
          </p:cNvSpPr>
          <p:nvPr/>
        </p:nvSpPr>
        <p:spPr bwMode="auto">
          <a:xfrm>
            <a:off x="2667000" y="2133600"/>
            <a:ext cx="3505200" cy="412750"/>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000" u="none">
                <a:solidFill>
                  <a:schemeClr val="accent2"/>
                </a:solidFill>
                <a:latin typeface="Times New Roman" pitchFamily="18" charset="0"/>
              </a:rPr>
              <a:t>Multiplicity</a:t>
            </a:r>
          </a:p>
        </p:txBody>
      </p:sp>
      <p:sp>
        <p:nvSpPr>
          <p:cNvPr id="408592" name="Line 16"/>
          <p:cNvSpPr>
            <a:spLocks noChangeShapeType="1"/>
          </p:cNvSpPr>
          <p:nvPr/>
        </p:nvSpPr>
        <p:spPr bwMode="auto">
          <a:xfrm>
            <a:off x="4648200" y="2667000"/>
            <a:ext cx="457200" cy="533400"/>
          </a:xfrm>
          <a:prstGeom prst="line">
            <a:avLst/>
          </a:prstGeom>
          <a:noFill/>
          <a:ln w="28575">
            <a:solidFill>
              <a:schemeClr val="accent2"/>
            </a:solidFill>
            <a:round/>
            <a:headEnd/>
            <a:tailEnd type="triangle" w="med" len="med"/>
          </a:ln>
          <a:effectLst/>
        </p:spPr>
        <p:txBody>
          <a:bodyPr wrap="none" lIns="107950" tIns="53975" rIns="107950" bIns="53975" anchor="ctr"/>
          <a:lstStyle/>
          <a:p>
            <a:endParaRPr lang="en-IN"/>
          </a:p>
        </p:txBody>
      </p:sp>
      <p:sp>
        <p:nvSpPr>
          <p:cNvPr id="408593" name="Line 17"/>
          <p:cNvSpPr>
            <a:spLocks noChangeShapeType="1"/>
          </p:cNvSpPr>
          <p:nvPr/>
        </p:nvSpPr>
        <p:spPr bwMode="auto">
          <a:xfrm flipH="1">
            <a:off x="3810000" y="2667000"/>
            <a:ext cx="381000" cy="457200"/>
          </a:xfrm>
          <a:prstGeom prst="line">
            <a:avLst/>
          </a:prstGeom>
          <a:noFill/>
          <a:ln w="28575">
            <a:solidFill>
              <a:schemeClr val="accent2"/>
            </a:solidFill>
            <a:round/>
            <a:headEnd/>
            <a:tailEnd type="triangle" w="med" len="med"/>
          </a:ln>
          <a:effectLst/>
        </p:spPr>
        <p:txBody>
          <a:bodyPr wrap="none" lIns="107950" tIns="53975" rIns="107950" bIns="53975" anchor="ctr"/>
          <a:lstStyle/>
          <a:p>
            <a:endParaRPr lang="en-IN"/>
          </a:p>
        </p:txBody>
      </p:sp>
      <p:sp>
        <p:nvSpPr>
          <p:cNvPr id="408594" name="Text Box 18"/>
          <p:cNvSpPr txBox="1">
            <a:spLocks noChangeArrowheads="1"/>
          </p:cNvSpPr>
          <p:nvPr/>
        </p:nvSpPr>
        <p:spPr bwMode="auto">
          <a:xfrm>
            <a:off x="2133600" y="4419600"/>
            <a:ext cx="3505200" cy="412750"/>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000" u="none">
                <a:solidFill>
                  <a:schemeClr val="accent2"/>
                </a:solidFill>
                <a:latin typeface="Times New Roman" pitchFamily="18" charset="0"/>
              </a:rPr>
              <a:t>Navigation</a:t>
            </a:r>
          </a:p>
        </p:txBody>
      </p:sp>
      <p:sp>
        <p:nvSpPr>
          <p:cNvPr id="408595" name="Line 19"/>
          <p:cNvSpPr>
            <a:spLocks noChangeShapeType="1"/>
          </p:cNvSpPr>
          <p:nvPr/>
        </p:nvSpPr>
        <p:spPr bwMode="auto">
          <a:xfrm flipV="1">
            <a:off x="3733800" y="3733800"/>
            <a:ext cx="1600200" cy="685800"/>
          </a:xfrm>
          <a:prstGeom prst="line">
            <a:avLst/>
          </a:prstGeom>
          <a:noFill/>
          <a:ln w="28575">
            <a:solidFill>
              <a:schemeClr val="accent2"/>
            </a:solidFill>
            <a:round/>
            <a:headEnd/>
            <a:tailEnd type="triangle" w="med" len="med"/>
          </a:ln>
          <a:effectLst/>
        </p:spPr>
        <p:txBody>
          <a:bodyPr wrap="none" lIns="107950" tIns="53975" rIns="107950" bIns="53975" anchor="ctr"/>
          <a:lstStyle/>
          <a:p>
            <a:endParaRPr lang="en-IN"/>
          </a:p>
        </p:txBody>
      </p:sp>
      <p:sp>
        <p:nvSpPr>
          <p:cNvPr id="408596" name="Line 20"/>
          <p:cNvSpPr>
            <a:spLocks noChangeShapeType="1"/>
          </p:cNvSpPr>
          <p:nvPr/>
        </p:nvSpPr>
        <p:spPr bwMode="auto">
          <a:xfrm>
            <a:off x="3581400" y="3505200"/>
            <a:ext cx="2133600" cy="0"/>
          </a:xfrm>
          <a:prstGeom prst="line">
            <a:avLst/>
          </a:prstGeom>
          <a:noFill/>
          <a:ln w="28575">
            <a:solidFill>
              <a:schemeClr val="tx1"/>
            </a:solidFill>
            <a:round/>
            <a:headEnd/>
            <a:tailEnd type="arrow" w="med" len="med"/>
          </a:ln>
          <a:effectLst/>
        </p:spPr>
        <p:txBody>
          <a:bodyPr wrap="none" lIns="107950" tIns="53975" rIns="107950" bIns="53975" anchor="ctr"/>
          <a:lstStyle/>
          <a:p>
            <a:endParaRPr lang="en-IN"/>
          </a:p>
        </p:txBody>
      </p:sp>
      <p:sp>
        <p:nvSpPr>
          <p:cNvPr id="408597" name="AutoShape 21"/>
          <p:cNvSpPr>
            <a:spLocks noChangeArrowheads="1"/>
          </p:cNvSpPr>
          <p:nvPr/>
        </p:nvSpPr>
        <p:spPr bwMode="auto">
          <a:xfrm>
            <a:off x="3200400" y="3352800"/>
            <a:ext cx="381000" cy="304800"/>
          </a:xfrm>
          <a:prstGeom prst="diamond">
            <a:avLst/>
          </a:prstGeom>
          <a:noFill/>
          <a:ln w="28575">
            <a:solidFill>
              <a:schemeClr val="tx1"/>
            </a:solidFill>
            <a:miter lim="800000"/>
            <a:headEnd/>
            <a:tailEnd/>
          </a:ln>
          <a:effectLst/>
        </p:spPr>
        <p:txBody>
          <a:bodyPr wrap="none" lIns="107950" tIns="53975" rIns="107950" bIns="53975" anchor="ctr"/>
          <a:lstStyle/>
          <a:p>
            <a:endParaRPr lang="en-IN"/>
          </a:p>
        </p:txBody>
      </p:sp>
      <p:sp>
        <p:nvSpPr>
          <p:cNvPr id="408598" name="Rectangle 22"/>
          <p:cNvSpPr>
            <a:spLocks noGrp="1" noChangeArrowheads="1"/>
          </p:cNvSpPr>
          <p:nvPr>
            <p:ph type="title"/>
          </p:nvPr>
        </p:nvSpPr>
        <p:spPr/>
        <p:txBody>
          <a:bodyPr>
            <a:normAutofit fontScale="90000"/>
          </a:bodyPr>
          <a:lstStyle/>
          <a:p>
            <a:r>
              <a:rPr lang="en-US"/>
              <a:t>Example: Multiplicity and Navigation</a:t>
            </a:r>
          </a:p>
        </p:txBody>
      </p:sp>
    </p:spTree>
  </p:cSld>
  <p:clrMapOvr>
    <a:masterClrMapping/>
  </p:clrMapOvr>
  <p:transition spd="med">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8" name="Rectangle 4"/>
          <p:cNvSpPr>
            <a:spLocks noChangeArrowheads="1"/>
          </p:cNvSpPr>
          <p:nvPr/>
        </p:nvSpPr>
        <p:spPr bwMode="auto">
          <a:xfrm>
            <a:off x="1474788" y="3048000"/>
            <a:ext cx="1184275" cy="831850"/>
          </a:xfrm>
          <a:prstGeom prst="rect">
            <a:avLst/>
          </a:prstGeom>
          <a:noFill/>
          <a:ln w="28575">
            <a:solidFill>
              <a:schemeClr val="tx1"/>
            </a:solidFill>
            <a:miter lim="800000"/>
            <a:headEnd/>
            <a:tailEnd/>
          </a:ln>
          <a:effectLst/>
        </p:spPr>
        <p:txBody>
          <a:bodyPr wrap="none" anchor="ctr"/>
          <a:lstStyle/>
          <a:p>
            <a:endParaRPr lang="en-IN"/>
          </a:p>
        </p:txBody>
      </p:sp>
      <p:sp>
        <p:nvSpPr>
          <p:cNvPr id="410629" name="Rectangle 5"/>
          <p:cNvSpPr>
            <a:spLocks noChangeArrowheads="1"/>
          </p:cNvSpPr>
          <p:nvPr/>
        </p:nvSpPr>
        <p:spPr bwMode="auto">
          <a:xfrm>
            <a:off x="1674813" y="3136900"/>
            <a:ext cx="768350" cy="366713"/>
          </a:xfrm>
          <a:prstGeom prst="rect">
            <a:avLst/>
          </a:prstGeom>
          <a:noFill/>
          <a:ln w="9525">
            <a:noFill/>
            <a:miter lim="800000"/>
            <a:headEnd/>
            <a:tailEnd/>
          </a:ln>
          <a:effectLst/>
        </p:spPr>
        <p:txBody>
          <a:bodyPr wrap="none" lIns="92075" tIns="46038" rIns="92075" bIns="46038">
            <a:spAutoFit/>
          </a:bodyPr>
          <a:lstStyle/>
          <a:p>
            <a:r>
              <a:rPr lang="en-US" sz="1800" u="none">
                <a:latin typeface="Arial" charset="0"/>
              </a:rPr>
              <a:t>Client</a:t>
            </a:r>
          </a:p>
        </p:txBody>
      </p:sp>
      <p:sp>
        <p:nvSpPr>
          <p:cNvPr id="410630" name="Line 6"/>
          <p:cNvSpPr>
            <a:spLocks noChangeShapeType="1"/>
          </p:cNvSpPr>
          <p:nvPr/>
        </p:nvSpPr>
        <p:spPr bwMode="auto">
          <a:xfrm>
            <a:off x="1468438" y="3522663"/>
            <a:ext cx="1196975" cy="0"/>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10631" name="Line 7"/>
          <p:cNvSpPr>
            <a:spLocks noChangeShapeType="1"/>
          </p:cNvSpPr>
          <p:nvPr/>
        </p:nvSpPr>
        <p:spPr bwMode="auto">
          <a:xfrm>
            <a:off x="1468438" y="3678238"/>
            <a:ext cx="1196975" cy="0"/>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10632" name="Rectangle 8"/>
          <p:cNvSpPr>
            <a:spLocks noChangeArrowheads="1"/>
          </p:cNvSpPr>
          <p:nvPr/>
        </p:nvSpPr>
        <p:spPr bwMode="auto">
          <a:xfrm>
            <a:off x="4294188" y="3048000"/>
            <a:ext cx="1422400" cy="831850"/>
          </a:xfrm>
          <a:prstGeom prst="rect">
            <a:avLst/>
          </a:prstGeom>
          <a:noFill/>
          <a:ln w="28575">
            <a:solidFill>
              <a:schemeClr val="tx1"/>
            </a:solidFill>
            <a:miter lim="800000"/>
            <a:headEnd/>
            <a:tailEnd/>
          </a:ln>
          <a:effectLst/>
        </p:spPr>
        <p:txBody>
          <a:bodyPr wrap="none" anchor="ctr"/>
          <a:lstStyle/>
          <a:p>
            <a:endParaRPr lang="en-IN"/>
          </a:p>
        </p:txBody>
      </p:sp>
      <p:sp>
        <p:nvSpPr>
          <p:cNvPr id="410633" name="Rectangle 9"/>
          <p:cNvSpPr>
            <a:spLocks noChangeArrowheads="1"/>
          </p:cNvSpPr>
          <p:nvPr/>
        </p:nvSpPr>
        <p:spPr bwMode="auto">
          <a:xfrm>
            <a:off x="4467225" y="3136900"/>
            <a:ext cx="1022350" cy="366713"/>
          </a:xfrm>
          <a:prstGeom prst="rect">
            <a:avLst/>
          </a:prstGeom>
          <a:noFill/>
          <a:ln w="28575">
            <a:noFill/>
            <a:miter lim="800000"/>
            <a:headEnd/>
            <a:tailEnd/>
          </a:ln>
          <a:effectLst/>
        </p:spPr>
        <p:txBody>
          <a:bodyPr wrap="none" lIns="92075" tIns="46038" rIns="92075" bIns="46038">
            <a:spAutoFit/>
          </a:bodyPr>
          <a:lstStyle/>
          <a:p>
            <a:r>
              <a:rPr lang="en-US" sz="1800" u="none">
                <a:latin typeface="Arial" charset="0"/>
              </a:rPr>
              <a:t>Supplier</a:t>
            </a:r>
          </a:p>
        </p:txBody>
      </p:sp>
      <p:sp>
        <p:nvSpPr>
          <p:cNvPr id="410634" name="Line 10"/>
          <p:cNvSpPr>
            <a:spLocks noChangeShapeType="1"/>
          </p:cNvSpPr>
          <p:nvPr/>
        </p:nvSpPr>
        <p:spPr bwMode="auto">
          <a:xfrm>
            <a:off x="4287838" y="3522663"/>
            <a:ext cx="1435100" cy="0"/>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10635" name="Line 11"/>
          <p:cNvSpPr>
            <a:spLocks noChangeShapeType="1"/>
          </p:cNvSpPr>
          <p:nvPr/>
        </p:nvSpPr>
        <p:spPr bwMode="auto">
          <a:xfrm>
            <a:off x="4287838" y="3678238"/>
            <a:ext cx="1435100" cy="0"/>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10636" name="Line 12"/>
          <p:cNvSpPr>
            <a:spLocks noChangeShapeType="1"/>
          </p:cNvSpPr>
          <p:nvPr/>
        </p:nvSpPr>
        <p:spPr bwMode="auto">
          <a:xfrm flipV="1">
            <a:off x="2665413" y="3392488"/>
            <a:ext cx="1622425" cy="0"/>
          </a:xfrm>
          <a:prstGeom prst="line">
            <a:avLst/>
          </a:prstGeom>
          <a:noFill/>
          <a:ln w="28575">
            <a:solidFill>
              <a:schemeClr val="tx1"/>
            </a:solidFill>
            <a:prstDash val="lgDash"/>
            <a:round/>
            <a:headEnd type="none" w="sm" len="sm"/>
            <a:tailEnd type="arrow" w="med" len="med"/>
          </a:ln>
          <a:effectLst/>
        </p:spPr>
        <p:txBody>
          <a:bodyPr wrap="none" anchor="ctr"/>
          <a:lstStyle/>
          <a:p>
            <a:endParaRPr lang="en-IN"/>
          </a:p>
        </p:txBody>
      </p:sp>
      <p:sp>
        <p:nvSpPr>
          <p:cNvPr id="410637" name="Text Box 13"/>
          <p:cNvSpPr txBox="1">
            <a:spLocks noChangeArrowheads="1"/>
          </p:cNvSpPr>
          <p:nvPr/>
        </p:nvSpPr>
        <p:spPr bwMode="auto">
          <a:xfrm>
            <a:off x="152400" y="4267200"/>
            <a:ext cx="1143000" cy="412750"/>
          </a:xfrm>
          <a:prstGeom prst="rect">
            <a:avLst/>
          </a:prstGeom>
          <a:noFill/>
          <a:ln w="9525">
            <a:noFill/>
            <a:miter lim="800000"/>
            <a:headEnd/>
            <a:tailEnd/>
          </a:ln>
          <a:effectLst/>
        </p:spPr>
        <p:txBody>
          <a:bodyPr lIns="107950" tIns="53975" rIns="107950" bIns="53975">
            <a:spAutoFit/>
          </a:bodyPr>
          <a:lstStyle/>
          <a:p>
            <a:pPr>
              <a:spcBef>
                <a:spcPct val="50000"/>
              </a:spcBef>
            </a:pPr>
            <a:r>
              <a:rPr lang="en-US" sz="2000" u="none">
                <a:solidFill>
                  <a:schemeClr val="accent2"/>
                </a:solidFill>
                <a:latin typeface="Times New Roman" pitchFamily="18" charset="0"/>
              </a:rPr>
              <a:t>Package</a:t>
            </a:r>
          </a:p>
        </p:txBody>
      </p:sp>
      <p:sp>
        <p:nvSpPr>
          <p:cNvPr id="410638" name="Line 14"/>
          <p:cNvSpPr>
            <a:spLocks noChangeShapeType="1"/>
          </p:cNvSpPr>
          <p:nvPr/>
        </p:nvSpPr>
        <p:spPr bwMode="auto">
          <a:xfrm flipV="1">
            <a:off x="3348038" y="3503613"/>
            <a:ext cx="533400" cy="841375"/>
          </a:xfrm>
          <a:prstGeom prst="line">
            <a:avLst/>
          </a:prstGeom>
          <a:noFill/>
          <a:ln w="28575">
            <a:solidFill>
              <a:schemeClr val="accent2"/>
            </a:solidFill>
            <a:round/>
            <a:headEnd/>
            <a:tailEnd type="triangle" w="med" len="med"/>
          </a:ln>
          <a:effectLst/>
        </p:spPr>
        <p:txBody>
          <a:bodyPr wrap="none" lIns="107950" tIns="53975" rIns="107950" bIns="53975" anchor="ctr"/>
          <a:lstStyle/>
          <a:p>
            <a:endParaRPr lang="en-IN"/>
          </a:p>
        </p:txBody>
      </p:sp>
      <p:grpSp>
        <p:nvGrpSpPr>
          <p:cNvPr id="2" name="Group 15"/>
          <p:cNvGrpSpPr>
            <a:grpSpLocks/>
          </p:cNvGrpSpPr>
          <p:nvPr/>
        </p:nvGrpSpPr>
        <p:grpSpPr bwMode="auto">
          <a:xfrm>
            <a:off x="762000" y="4989513"/>
            <a:ext cx="1768475" cy="1203325"/>
            <a:chOff x="1252" y="3089"/>
            <a:chExt cx="1114" cy="758"/>
          </a:xfrm>
        </p:grpSpPr>
        <p:sp>
          <p:nvSpPr>
            <p:cNvPr id="410640" name="Rectangle 16"/>
            <p:cNvSpPr>
              <a:spLocks noChangeArrowheads="1"/>
            </p:cNvSpPr>
            <p:nvPr/>
          </p:nvSpPr>
          <p:spPr bwMode="auto">
            <a:xfrm>
              <a:off x="1252" y="3290"/>
              <a:ext cx="1114" cy="557"/>
            </a:xfrm>
            <a:prstGeom prst="rect">
              <a:avLst/>
            </a:prstGeom>
            <a:noFill/>
            <a:ln w="28575">
              <a:solidFill>
                <a:schemeClr val="tx1"/>
              </a:solidFill>
              <a:miter lim="800000"/>
              <a:headEnd/>
              <a:tailEnd/>
            </a:ln>
          </p:spPr>
          <p:txBody>
            <a:bodyPr/>
            <a:lstStyle/>
            <a:p>
              <a:endParaRPr lang="en-IN"/>
            </a:p>
          </p:txBody>
        </p:sp>
        <p:sp>
          <p:nvSpPr>
            <p:cNvPr id="410641" name="Rectangle 17"/>
            <p:cNvSpPr>
              <a:spLocks noChangeArrowheads="1"/>
            </p:cNvSpPr>
            <p:nvPr/>
          </p:nvSpPr>
          <p:spPr bwMode="auto">
            <a:xfrm>
              <a:off x="1252" y="3089"/>
              <a:ext cx="445" cy="201"/>
            </a:xfrm>
            <a:prstGeom prst="rect">
              <a:avLst/>
            </a:prstGeom>
            <a:noFill/>
            <a:ln w="28575">
              <a:solidFill>
                <a:schemeClr val="tx1"/>
              </a:solidFill>
              <a:miter lim="800000"/>
              <a:headEnd/>
              <a:tailEnd/>
            </a:ln>
          </p:spPr>
          <p:txBody>
            <a:bodyPr/>
            <a:lstStyle/>
            <a:p>
              <a:endParaRPr lang="en-IN"/>
            </a:p>
          </p:txBody>
        </p:sp>
      </p:grpSp>
      <p:sp>
        <p:nvSpPr>
          <p:cNvPr id="410642" name="Rectangle 18"/>
          <p:cNvSpPr>
            <a:spLocks noChangeArrowheads="1"/>
          </p:cNvSpPr>
          <p:nvPr/>
        </p:nvSpPr>
        <p:spPr bwMode="auto">
          <a:xfrm>
            <a:off x="950913" y="5343525"/>
            <a:ext cx="1395412" cy="258763"/>
          </a:xfrm>
          <a:prstGeom prst="rect">
            <a:avLst/>
          </a:prstGeom>
          <a:noFill/>
          <a:ln w="9525">
            <a:noFill/>
            <a:miter lim="800000"/>
            <a:headEnd/>
            <a:tailEnd/>
          </a:ln>
        </p:spPr>
        <p:txBody>
          <a:bodyPr wrap="none" lIns="0" tIns="0" rIns="0" bIns="0">
            <a:spAutoFit/>
          </a:bodyPr>
          <a:lstStyle/>
          <a:p>
            <a:r>
              <a:rPr lang="en-US" sz="1700" u="none">
                <a:latin typeface="Arial" charset="0"/>
              </a:rPr>
              <a:t>ClientPackage</a:t>
            </a:r>
            <a:endParaRPr lang="en-US" sz="2400" u="none">
              <a:latin typeface="Arial" charset="0"/>
            </a:endParaRPr>
          </a:p>
        </p:txBody>
      </p:sp>
      <p:grpSp>
        <p:nvGrpSpPr>
          <p:cNvPr id="3" name="Group 19"/>
          <p:cNvGrpSpPr>
            <a:grpSpLocks/>
          </p:cNvGrpSpPr>
          <p:nvPr/>
        </p:nvGrpSpPr>
        <p:grpSpPr bwMode="auto">
          <a:xfrm>
            <a:off x="3810000" y="4989513"/>
            <a:ext cx="1768475" cy="1203325"/>
            <a:chOff x="3509" y="3089"/>
            <a:chExt cx="1114" cy="758"/>
          </a:xfrm>
        </p:grpSpPr>
        <p:sp>
          <p:nvSpPr>
            <p:cNvPr id="410644" name="Rectangle 20"/>
            <p:cNvSpPr>
              <a:spLocks noChangeArrowheads="1"/>
            </p:cNvSpPr>
            <p:nvPr/>
          </p:nvSpPr>
          <p:spPr bwMode="auto">
            <a:xfrm>
              <a:off x="3509" y="3290"/>
              <a:ext cx="1114" cy="557"/>
            </a:xfrm>
            <a:prstGeom prst="rect">
              <a:avLst/>
            </a:prstGeom>
            <a:noFill/>
            <a:ln w="28575">
              <a:solidFill>
                <a:schemeClr val="tx1"/>
              </a:solidFill>
              <a:miter lim="800000"/>
              <a:headEnd/>
              <a:tailEnd/>
            </a:ln>
          </p:spPr>
          <p:txBody>
            <a:bodyPr/>
            <a:lstStyle/>
            <a:p>
              <a:endParaRPr lang="en-IN"/>
            </a:p>
          </p:txBody>
        </p:sp>
        <p:sp>
          <p:nvSpPr>
            <p:cNvPr id="410645" name="Rectangle 21"/>
            <p:cNvSpPr>
              <a:spLocks noChangeArrowheads="1"/>
            </p:cNvSpPr>
            <p:nvPr/>
          </p:nvSpPr>
          <p:spPr bwMode="auto">
            <a:xfrm>
              <a:off x="3509" y="3089"/>
              <a:ext cx="446" cy="201"/>
            </a:xfrm>
            <a:prstGeom prst="rect">
              <a:avLst/>
            </a:prstGeom>
            <a:noFill/>
            <a:ln w="28575">
              <a:solidFill>
                <a:schemeClr val="tx1"/>
              </a:solidFill>
              <a:miter lim="800000"/>
              <a:headEnd/>
              <a:tailEnd/>
            </a:ln>
          </p:spPr>
          <p:txBody>
            <a:bodyPr/>
            <a:lstStyle/>
            <a:p>
              <a:endParaRPr lang="en-IN"/>
            </a:p>
          </p:txBody>
        </p:sp>
      </p:grpSp>
      <p:sp>
        <p:nvSpPr>
          <p:cNvPr id="410646" name="Rectangle 22"/>
          <p:cNvSpPr>
            <a:spLocks noChangeArrowheads="1"/>
          </p:cNvSpPr>
          <p:nvPr/>
        </p:nvSpPr>
        <p:spPr bwMode="auto">
          <a:xfrm>
            <a:off x="3881438" y="5343525"/>
            <a:ext cx="1636712" cy="258763"/>
          </a:xfrm>
          <a:prstGeom prst="rect">
            <a:avLst/>
          </a:prstGeom>
          <a:noFill/>
          <a:ln w="9525">
            <a:noFill/>
            <a:miter lim="800000"/>
            <a:headEnd/>
            <a:tailEnd/>
          </a:ln>
        </p:spPr>
        <p:txBody>
          <a:bodyPr wrap="none" lIns="0" tIns="0" rIns="0" bIns="0">
            <a:spAutoFit/>
          </a:bodyPr>
          <a:lstStyle/>
          <a:p>
            <a:r>
              <a:rPr lang="en-US" sz="1700" u="none">
                <a:latin typeface="Arial" charset="0"/>
              </a:rPr>
              <a:t>SupplierPackage</a:t>
            </a:r>
            <a:endParaRPr lang="en-US" sz="2400" u="none">
              <a:latin typeface="Arial" charset="0"/>
            </a:endParaRPr>
          </a:p>
        </p:txBody>
      </p:sp>
      <p:sp>
        <p:nvSpPr>
          <p:cNvPr id="410647" name="Line 23"/>
          <p:cNvSpPr>
            <a:spLocks noChangeShapeType="1"/>
          </p:cNvSpPr>
          <p:nvPr/>
        </p:nvSpPr>
        <p:spPr bwMode="auto">
          <a:xfrm>
            <a:off x="2514600" y="5751513"/>
            <a:ext cx="1295400" cy="0"/>
          </a:xfrm>
          <a:prstGeom prst="line">
            <a:avLst/>
          </a:prstGeom>
          <a:noFill/>
          <a:ln w="28575">
            <a:solidFill>
              <a:schemeClr val="tx1"/>
            </a:solidFill>
            <a:prstDash val="lgDash"/>
            <a:round/>
            <a:headEnd type="none" w="sm" len="sm"/>
            <a:tailEnd type="arrow" w="med" len="med"/>
          </a:ln>
          <a:effectLst/>
        </p:spPr>
        <p:txBody>
          <a:bodyPr wrap="none" anchor="ctr"/>
          <a:lstStyle/>
          <a:p>
            <a:endParaRPr lang="en-IN"/>
          </a:p>
        </p:txBody>
      </p:sp>
      <p:sp>
        <p:nvSpPr>
          <p:cNvPr id="410648" name="Line 24"/>
          <p:cNvSpPr>
            <a:spLocks noChangeShapeType="1"/>
          </p:cNvSpPr>
          <p:nvPr/>
        </p:nvSpPr>
        <p:spPr bwMode="auto">
          <a:xfrm>
            <a:off x="1219200" y="4495800"/>
            <a:ext cx="609600" cy="457200"/>
          </a:xfrm>
          <a:prstGeom prst="line">
            <a:avLst/>
          </a:prstGeom>
          <a:noFill/>
          <a:ln w="28575">
            <a:solidFill>
              <a:schemeClr val="accent2"/>
            </a:solidFill>
            <a:round/>
            <a:headEnd/>
            <a:tailEnd type="triangle" w="med" len="med"/>
          </a:ln>
          <a:effectLst/>
        </p:spPr>
        <p:txBody>
          <a:bodyPr wrap="none" lIns="107950" tIns="53975" rIns="107950" bIns="53975" anchor="ctr"/>
          <a:lstStyle/>
          <a:p>
            <a:endParaRPr lang="en-IN"/>
          </a:p>
        </p:txBody>
      </p:sp>
      <p:grpSp>
        <p:nvGrpSpPr>
          <p:cNvPr id="4" name="Group 25"/>
          <p:cNvGrpSpPr>
            <a:grpSpLocks/>
          </p:cNvGrpSpPr>
          <p:nvPr/>
        </p:nvGrpSpPr>
        <p:grpSpPr bwMode="auto">
          <a:xfrm>
            <a:off x="4495800" y="4216400"/>
            <a:ext cx="1916113" cy="773113"/>
            <a:chOff x="1961" y="2928"/>
            <a:chExt cx="832" cy="336"/>
          </a:xfrm>
        </p:grpSpPr>
        <p:sp>
          <p:nvSpPr>
            <p:cNvPr id="410650" name="Line 26"/>
            <p:cNvSpPr>
              <a:spLocks noChangeShapeType="1"/>
            </p:cNvSpPr>
            <p:nvPr/>
          </p:nvSpPr>
          <p:spPr bwMode="auto">
            <a:xfrm>
              <a:off x="2793" y="2928"/>
              <a:ext cx="0" cy="336"/>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410651" name="Line 27"/>
            <p:cNvSpPr>
              <a:spLocks noChangeShapeType="1"/>
            </p:cNvSpPr>
            <p:nvPr/>
          </p:nvSpPr>
          <p:spPr bwMode="auto">
            <a:xfrm flipH="1">
              <a:off x="2075" y="2928"/>
              <a:ext cx="718" cy="0"/>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410652" name="Line 28"/>
            <p:cNvSpPr>
              <a:spLocks noChangeShapeType="1"/>
            </p:cNvSpPr>
            <p:nvPr/>
          </p:nvSpPr>
          <p:spPr bwMode="auto">
            <a:xfrm flipH="1">
              <a:off x="2075" y="3264"/>
              <a:ext cx="718" cy="0"/>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410653" name="Line 29"/>
            <p:cNvSpPr>
              <a:spLocks noChangeShapeType="1"/>
            </p:cNvSpPr>
            <p:nvPr/>
          </p:nvSpPr>
          <p:spPr bwMode="auto">
            <a:xfrm>
              <a:off x="2075" y="2928"/>
              <a:ext cx="0" cy="72"/>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410654" name="Line 30"/>
            <p:cNvSpPr>
              <a:spLocks noChangeShapeType="1"/>
            </p:cNvSpPr>
            <p:nvPr/>
          </p:nvSpPr>
          <p:spPr bwMode="auto">
            <a:xfrm flipV="1">
              <a:off x="2075" y="3192"/>
              <a:ext cx="0" cy="72"/>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410655" name="Rectangle 31"/>
            <p:cNvSpPr>
              <a:spLocks noChangeArrowheads="1"/>
            </p:cNvSpPr>
            <p:nvPr/>
          </p:nvSpPr>
          <p:spPr bwMode="auto">
            <a:xfrm>
              <a:off x="1961" y="3000"/>
              <a:ext cx="235" cy="72"/>
            </a:xfrm>
            <a:prstGeom prst="rect">
              <a:avLst/>
            </a:prstGeom>
            <a:noFill/>
            <a:ln w="28575">
              <a:solidFill>
                <a:schemeClr val="tx1"/>
              </a:solidFill>
              <a:miter lim="800000"/>
              <a:headEnd type="none" w="sm" len="sm"/>
              <a:tailEnd type="none" w="lg" len="lg"/>
            </a:ln>
            <a:effectLst/>
          </p:spPr>
          <p:txBody>
            <a:bodyPr wrap="none" anchor="ctr"/>
            <a:lstStyle/>
            <a:p>
              <a:endParaRPr lang="en-IN"/>
            </a:p>
          </p:txBody>
        </p:sp>
        <p:sp>
          <p:nvSpPr>
            <p:cNvPr id="410656" name="Rectangle 32"/>
            <p:cNvSpPr>
              <a:spLocks noChangeArrowheads="1"/>
            </p:cNvSpPr>
            <p:nvPr/>
          </p:nvSpPr>
          <p:spPr bwMode="auto">
            <a:xfrm>
              <a:off x="1961" y="3120"/>
              <a:ext cx="235" cy="72"/>
            </a:xfrm>
            <a:prstGeom prst="rect">
              <a:avLst/>
            </a:prstGeom>
            <a:noFill/>
            <a:ln w="28575">
              <a:solidFill>
                <a:schemeClr val="tx1"/>
              </a:solidFill>
              <a:miter lim="800000"/>
              <a:headEnd type="none" w="sm" len="sm"/>
              <a:tailEnd type="none" w="lg" len="lg"/>
            </a:ln>
            <a:effectLst/>
          </p:spPr>
          <p:txBody>
            <a:bodyPr wrap="none" anchor="ctr"/>
            <a:lstStyle/>
            <a:p>
              <a:endParaRPr lang="en-IN"/>
            </a:p>
          </p:txBody>
        </p:sp>
        <p:sp>
          <p:nvSpPr>
            <p:cNvPr id="410657" name="Line 33"/>
            <p:cNvSpPr>
              <a:spLocks noChangeShapeType="1"/>
            </p:cNvSpPr>
            <p:nvPr/>
          </p:nvSpPr>
          <p:spPr bwMode="auto">
            <a:xfrm flipV="1">
              <a:off x="2075" y="3072"/>
              <a:ext cx="0" cy="48"/>
            </a:xfrm>
            <a:prstGeom prst="line">
              <a:avLst/>
            </a:prstGeom>
            <a:noFill/>
            <a:ln w="28575">
              <a:solidFill>
                <a:schemeClr val="tx1"/>
              </a:solidFill>
              <a:round/>
              <a:headEnd type="none" w="sm" len="sm"/>
              <a:tailEnd type="none" w="lg" len="lg"/>
            </a:ln>
            <a:effectLst/>
          </p:spPr>
          <p:txBody>
            <a:bodyPr wrap="none" anchor="ctr"/>
            <a:lstStyle/>
            <a:p>
              <a:endParaRPr lang="en-IN"/>
            </a:p>
          </p:txBody>
        </p:sp>
      </p:grpSp>
      <p:sp>
        <p:nvSpPr>
          <p:cNvPr id="410658" name="Text Box 34"/>
          <p:cNvSpPr txBox="1">
            <a:spLocks noChangeArrowheads="1"/>
          </p:cNvSpPr>
          <p:nvPr/>
        </p:nvSpPr>
        <p:spPr bwMode="auto">
          <a:xfrm>
            <a:off x="5037138" y="4252913"/>
            <a:ext cx="768350" cy="366712"/>
          </a:xfrm>
          <a:prstGeom prst="rect">
            <a:avLst/>
          </a:prstGeom>
          <a:noFill/>
          <a:ln w="28575">
            <a:noFill/>
            <a:miter lim="800000"/>
            <a:headEnd type="none" w="sm" len="sm"/>
            <a:tailEnd type="none" w="lg" len="lg"/>
          </a:ln>
          <a:effectLst/>
        </p:spPr>
        <p:txBody>
          <a:bodyPr wrap="none">
            <a:spAutoFit/>
          </a:bodyPr>
          <a:lstStyle/>
          <a:p>
            <a:r>
              <a:rPr lang="en-US" sz="1800" u="none">
                <a:latin typeface="Arial" charset="0"/>
              </a:rPr>
              <a:t>Client</a:t>
            </a:r>
          </a:p>
        </p:txBody>
      </p:sp>
      <p:grpSp>
        <p:nvGrpSpPr>
          <p:cNvPr id="5" name="Group 35"/>
          <p:cNvGrpSpPr>
            <a:grpSpLocks/>
          </p:cNvGrpSpPr>
          <p:nvPr/>
        </p:nvGrpSpPr>
        <p:grpSpPr bwMode="auto">
          <a:xfrm>
            <a:off x="7170738" y="4179888"/>
            <a:ext cx="1916112" cy="773112"/>
            <a:chOff x="1961" y="2928"/>
            <a:chExt cx="832" cy="336"/>
          </a:xfrm>
        </p:grpSpPr>
        <p:sp>
          <p:nvSpPr>
            <p:cNvPr id="410660" name="Line 36"/>
            <p:cNvSpPr>
              <a:spLocks noChangeShapeType="1"/>
            </p:cNvSpPr>
            <p:nvPr/>
          </p:nvSpPr>
          <p:spPr bwMode="auto">
            <a:xfrm>
              <a:off x="2793" y="2928"/>
              <a:ext cx="0" cy="336"/>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410661" name="Line 37"/>
            <p:cNvSpPr>
              <a:spLocks noChangeShapeType="1"/>
            </p:cNvSpPr>
            <p:nvPr/>
          </p:nvSpPr>
          <p:spPr bwMode="auto">
            <a:xfrm flipH="1">
              <a:off x="2075" y="2928"/>
              <a:ext cx="718" cy="0"/>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410662" name="Line 38"/>
            <p:cNvSpPr>
              <a:spLocks noChangeShapeType="1"/>
            </p:cNvSpPr>
            <p:nvPr/>
          </p:nvSpPr>
          <p:spPr bwMode="auto">
            <a:xfrm flipH="1">
              <a:off x="2075" y="3264"/>
              <a:ext cx="718" cy="0"/>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410663" name="Line 39"/>
            <p:cNvSpPr>
              <a:spLocks noChangeShapeType="1"/>
            </p:cNvSpPr>
            <p:nvPr/>
          </p:nvSpPr>
          <p:spPr bwMode="auto">
            <a:xfrm>
              <a:off x="2075" y="2928"/>
              <a:ext cx="0" cy="72"/>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410664" name="Line 40"/>
            <p:cNvSpPr>
              <a:spLocks noChangeShapeType="1"/>
            </p:cNvSpPr>
            <p:nvPr/>
          </p:nvSpPr>
          <p:spPr bwMode="auto">
            <a:xfrm flipV="1">
              <a:off x="2075" y="3192"/>
              <a:ext cx="0" cy="72"/>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410665" name="Rectangle 41"/>
            <p:cNvSpPr>
              <a:spLocks noChangeArrowheads="1"/>
            </p:cNvSpPr>
            <p:nvPr/>
          </p:nvSpPr>
          <p:spPr bwMode="auto">
            <a:xfrm>
              <a:off x="1961" y="3000"/>
              <a:ext cx="235" cy="72"/>
            </a:xfrm>
            <a:prstGeom prst="rect">
              <a:avLst/>
            </a:prstGeom>
            <a:noFill/>
            <a:ln w="28575">
              <a:solidFill>
                <a:schemeClr val="tx1"/>
              </a:solidFill>
              <a:miter lim="800000"/>
              <a:headEnd type="none" w="sm" len="sm"/>
              <a:tailEnd type="none" w="lg" len="lg"/>
            </a:ln>
            <a:effectLst/>
          </p:spPr>
          <p:txBody>
            <a:bodyPr wrap="none" anchor="ctr"/>
            <a:lstStyle/>
            <a:p>
              <a:endParaRPr lang="en-IN"/>
            </a:p>
          </p:txBody>
        </p:sp>
        <p:sp>
          <p:nvSpPr>
            <p:cNvPr id="410666" name="Rectangle 42"/>
            <p:cNvSpPr>
              <a:spLocks noChangeArrowheads="1"/>
            </p:cNvSpPr>
            <p:nvPr/>
          </p:nvSpPr>
          <p:spPr bwMode="auto">
            <a:xfrm>
              <a:off x="1961" y="3120"/>
              <a:ext cx="235" cy="72"/>
            </a:xfrm>
            <a:prstGeom prst="rect">
              <a:avLst/>
            </a:prstGeom>
            <a:noFill/>
            <a:ln w="28575">
              <a:solidFill>
                <a:schemeClr val="tx1"/>
              </a:solidFill>
              <a:miter lim="800000"/>
              <a:headEnd type="none" w="sm" len="sm"/>
              <a:tailEnd type="none" w="lg" len="lg"/>
            </a:ln>
            <a:effectLst/>
          </p:spPr>
          <p:txBody>
            <a:bodyPr wrap="none" anchor="ctr"/>
            <a:lstStyle/>
            <a:p>
              <a:endParaRPr lang="en-IN"/>
            </a:p>
          </p:txBody>
        </p:sp>
        <p:sp>
          <p:nvSpPr>
            <p:cNvPr id="410667" name="Line 43"/>
            <p:cNvSpPr>
              <a:spLocks noChangeShapeType="1"/>
            </p:cNvSpPr>
            <p:nvPr/>
          </p:nvSpPr>
          <p:spPr bwMode="auto">
            <a:xfrm flipV="1">
              <a:off x="2075" y="3072"/>
              <a:ext cx="0" cy="48"/>
            </a:xfrm>
            <a:prstGeom prst="line">
              <a:avLst/>
            </a:prstGeom>
            <a:noFill/>
            <a:ln w="28575">
              <a:solidFill>
                <a:schemeClr val="tx1"/>
              </a:solidFill>
              <a:round/>
              <a:headEnd type="none" w="sm" len="sm"/>
              <a:tailEnd type="none" w="lg" len="lg"/>
            </a:ln>
            <a:effectLst/>
          </p:spPr>
          <p:txBody>
            <a:bodyPr wrap="none" anchor="ctr"/>
            <a:lstStyle/>
            <a:p>
              <a:endParaRPr lang="en-IN"/>
            </a:p>
          </p:txBody>
        </p:sp>
      </p:grpSp>
      <p:sp>
        <p:nvSpPr>
          <p:cNvPr id="410668" name="Text Box 44"/>
          <p:cNvSpPr txBox="1">
            <a:spLocks noChangeArrowheads="1"/>
          </p:cNvSpPr>
          <p:nvPr/>
        </p:nvSpPr>
        <p:spPr bwMode="auto">
          <a:xfrm>
            <a:off x="7712075" y="4216400"/>
            <a:ext cx="1022350" cy="366713"/>
          </a:xfrm>
          <a:prstGeom prst="rect">
            <a:avLst/>
          </a:prstGeom>
          <a:noFill/>
          <a:ln w="28575">
            <a:noFill/>
            <a:miter lim="800000"/>
            <a:headEnd type="none" w="sm" len="sm"/>
            <a:tailEnd type="none" w="lg" len="lg"/>
          </a:ln>
          <a:effectLst/>
        </p:spPr>
        <p:txBody>
          <a:bodyPr wrap="none">
            <a:spAutoFit/>
          </a:bodyPr>
          <a:lstStyle/>
          <a:p>
            <a:r>
              <a:rPr lang="en-US" sz="1800" u="none">
                <a:latin typeface="Arial" charset="0"/>
              </a:rPr>
              <a:t>Supplier</a:t>
            </a:r>
          </a:p>
        </p:txBody>
      </p:sp>
      <p:sp>
        <p:nvSpPr>
          <p:cNvPr id="410669" name="Line 45"/>
          <p:cNvSpPr>
            <a:spLocks noChangeShapeType="1"/>
          </p:cNvSpPr>
          <p:nvPr/>
        </p:nvSpPr>
        <p:spPr bwMode="auto">
          <a:xfrm>
            <a:off x="6416675" y="4606925"/>
            <a:ext cx="754063" cy="0"/>
          </a:xfrm>
          <a:prstGeom prst="line">
            <a:avLst/>
          </a:prstGeom>
          <a:noFill/>
          <a:ln w="28575">
            <a:solidFill>
              <a:schemeClr val="tx1"/>
            </a:solidFill>
            <a:prstDash val="lgDash"/>
            <a:round/>
            <a:headEnd type="none" w="sm" len="sm"/>
            <a:tailEnd type="arrow" w="med" len="med"/>
          </a:ln>
          <a:effectLst/>
        </p:spPr>
        <p:txBody>
          <a:bodyPr wrap="none" anchor="ctr"/>
          <a:lstStyle/>
          <a:p>
            <a:endParaRPr lang="en-IN"/>
          </a:p>
        </p:txBody>
      </p:sp>
      <p:sp>
        <p:nvSpPr>
          <p:cNvPr id="410670" name="Text Box 46"/>
          <p:cNvSpPr txBox="1">
            <a:spLocks noChangeArrowheads="1"/>
          </p:cNvSpPr>
          <p:nvPr/>
        </p:nvSpPr>
        <p:spPr bwMode="auto">
          <a:xfrm>
            <a:off x="152400" y="3265488"/>
            <a:ext cx="1143000" cy="412750"/>
          </a:xfrm>
          <a:prstGeom prst="rect">
            <a:avLst/>
          </a:prstGeom>
          <a:noFill/>
          <a:ln w="9525">
            <a:noFill/>
            <a:miter lim="800000"/>
            <a:headEnd/>
            <a:tailEnd/>
          </a:ln>
          <a:effectLst/>
        </p:spPr>
        <p:txBody>
          <a:bodyPr lIns="107950" tIns="53975" rIns="107950" bIns="53975">
            <a:spAutoFit/>
          </a:bodyPr>
          <a:lstStyle/>
          <a:p>
            <a:pPr>
              <a:spcBef>
                <a:spcPct val="50000"/>
              </a:spcBef>
            </a:pPr>
            <a:r>
              <a:rPr lang="en-US" sz="2000" u="none">
                <a:solidFill>
                  <a:schemeClr val="accent2"/>
                </a:solidFill>
                <a:latin typeface="Times New Roman" pitchFamily="18" charset="0"/>
              </a:rPr>
              <a:t>Class</a:t>
            </a:r>
          </a:p>
        </p:txBody>
      </p:sp>
      <p:sp>
        <p:nvSpPr>
          <p:cNvPr id="410671" name="Line 47"/>
          <p:cNvSpPr>
            <a:spLocks noChangeShapeType="1"/>
          </p:cNvSpPr>
          <p:nvPr/>
        </p:nvSpPr>
        <p:spPr bwMode="auto">
          <a:xfrm>
            <a:off x="950913" y="3522663"/>
            <a:ext cx="517525" cy="0"/>
          </a:xfrm>
          <a:prstGeom prst="line">
            <a:avLst/>
          </a:prstGeom>
          <a:noFill/>
          <a:ln w="28575">
            <a:solidFill>
              <a:schemeClr val="accent2"/>
            </a:solidFill>
            <a:round/>
            <a:headEnd/>
            <a:tailEnd type="triangle" w="med" len="med"/>
          </a:ln>
          <a:effectLst/>
        </p:spPr>
        <p:txBody>
          <a:bodyPr wrap="none" lIns="107950" tIns="53975" rIns="107950" bIns="53975" anchor="ctr"/>
          <a:lstStyle/>
          <a:p>
            <a:endParaRPr lang="en-IN"/>
          </a:p>
        </p:txBody>
      </p:sp>
      <p:sp>
        <p:nvSpPr>
          <p:cNvPr id="410672" name="Text Box 48"/>
          <p:cNvSpPr txBox="1">
            <a:spLocks noChangeArrowheads="1"/>
          </p:cNvSpPr>
          <p:nvPr/>
        </p:nvSpPr>
        <p:spPr bwMode="auto">
          <a:xfrm>
            <a:off x="2443163" y="4381500"/>
            <a:ext cx="1671637" cy="717550"/>
          </a:xfrm>
          <a:prstGeom prst="rect">
            <a:avLst/>
          </a:prstGeom>
          <a:noFill/>
          <a:ln w="9525">
            <a:noFill/>
            <a:miter lim="800000"/>
            <a:headEnd/>
            <a:tailEnd/>
          </a:ln>
          <a:effectLst/>
        </p:spPr>
        <p:txBody>
          <a:bodyPr lIns="107950" tIns="53975" rIns="107950" bIns="53975">
            <a:spAutoFit/>
          </a:bodyPr>
          <a:lstStyle/>
          <a:p>
            <a:pPr>
              <a:spcBef>
                <a:spcPct val="50000"/>
              </a:spcBef>
            </a:pPr>
            <a:r>
              <a:rPr lang="en-US" sz="2000" u="none">
                <a:solidFill>
                  <a:schemeClr val="accent2"/>
                </a:solidFill>
                <a:latin typeface="Times New Roman" pitchFamily="18" charset="0"/>
              </a:rPr>
              <a:t>Dependency relationship</a:t>
            </a:r>
          </a:p>
        </p:txBody>
      </p:sp>
      <p:sp>
        <p:nvSpPr>
          <p:cNvPr id="410673" name="Text Box 49"/>
          <p:cNvSpPr txBox="1">
            <a:spLocks noChangeArrowheads="1"/>
          </p:cNvSpPr>
          <p:nvPr/>
        </p:nvSpPr>
        <p:spPr bwMode="auto">
          <a:xfrm>
            <a:off x="6411913" y="5475288"/>
            <a:ext cx="1671637" cy="717550"/>
          </a:xfrm>
          <a:prstGeom prst="rect">
            <a:avLst/>
          </a:prstGeom>
          <a:noFill/>
          <a:ln w="9525">
            <a:noFill/>
            <a:miter lim="800000"/>
            <a:headEnd/>
            <a:tailEnd/>
          </a:ln>
          <a:effectLst/>
        </p:spPr>
        <p:txBody>
          <a:bodyPr lIns="107950" tIns="53975" rIns="107950" bIns="53975">
            <a:spAutoFit/>
          </a:bodyPr>
          <a:lstStyle/>
          <a:p>
            <a:pPr>
              <a:spcBef>
                <a:spcPct val="50000"/>
              </a:spcBef>
            </a:pPr>
            <a:r>
              <a:rPr lang="en-US" sz="2000" u="none">
                <a:solidFill>
                  <a:schemeClr val="accent2"/>
                </a:solidFill>
                <a:latin typeface="Times New Roman" pitchFamily="18" charset="0"/>
              </a:rPr>
              <a:t>Dependency relationship</a:t>
            </a:r>
          </a:p>
        </p:txBody>
      </p:sp>
      <p:sp>
        <p:nvSpPr>
          <p:cNvPr id="410674" name="Line 50"/>
          <p:cNvSpPr>
            <a:spLocks noChangeShapeType="1"/>
          </p:cNvSpPr>
          <p:nvPr/>
        </p:nvSpPr>
        <p:spPr bwMode="auto">
          <a:xfrm>
            <a:off x="3276600" y="5186363"/>
            <a:ext cx="228600" cy="565150"/>
          </a:xfrm>
          <a:prstGeom prst="line">
            <a:avLst/>
          </a:prstGeom>
          <a:noFill/>
          <a:ln w="28575">
            <a:solidFill>
              <a:schemeClr val="accent2"/>
            </a:solidFill>
            <a:round/>
            <a:headEnd/>
            <a:tailEnd type="triangle" w="med" len="med"/>
          </a:ln>
          <a:effectLst/>
        </p:spPr>
        <p:txBody>
          <a:bodyPr wrap="none" lIns="107950" tIns="53975" rIns="107950" bIns="53975" anchor="ctr"/>
          <a:lstStyle/>
          <a:p>
            <a:endParaRPr lang="en-IN"/>
          </a:p>
        </p:txBody>
      </p:sp>
      <p:sp>
        <p:nvSpPr>
          <p:cNvPr id="410675" name="Line 51"/>
          <p:cNvSpPr>
            <a:spLocks noChangeShapeType="1"/>
          </p:cNvSpPr>
          <p:nvPr/>
        </p:nvSpPr>
        <p:spPr bwMode="auto">
          <a:xfrm flipV="1">
            <a:off x="6637338" y="4679950"/>
            <a:ext cx="220662" cy="795338"/>
          </a:xfrm>
          <a:prstGeom prst="line">
            <a:avLst/>
          </a:prstGeom>
          <a:noFill/>
          <a:ln w="28575">
            <a:solidFill>
              <a:schemeClr val="accent2"/>
            </a:solidFill>
            <a:round/>
            <a:headEnd/>
            <a:tailEnd type="triangle" w="med" len="med"/>
          </a:ln>
          <a:effectLst/>
        </p:spPr>
        <p:txBody>
          <a:bodyPr wrap="none" lIns="107950" tIns="53975" rIns="107950" bIns="53975" anchor="ctr"/>
          <a:lstStyle/>
          <a:p>
            <a:endParaRPr lang="en-IN"/>
          </a:p>
        </p:txBody>
      </p:sp>
      <p:sp>
        <p:nvSpPr>
          <p:cNvPr id="410676" name="Text Box 52"/>
          <p:cNvSpPr txBox="1">
            <a:spLocks noChangeArrowheads="1"/>
          </p:cNvSpPr>
          <p:nvPr/>
        </p:nvSpPr>
        <p:spPr bwMode="auto">
          <a:xfrm>
            <a:off x="6365875" y="3136900"/>
            <a:ext cx="1482725" cy="412750"/>
          </a:xfrm>
          <a:prstGeom prst="rect">
            <a:avLst/>
          </a:prstGeom>
          <a:noFill/>
          <a:ln w="9525">
            <a:noFill/>
            <a:miter lim="800000"/>
            <a:headEnd/>
            <a:tailEnd/>
          </a:ln>
          <a:effectLst/>
        </p:spPr>
        <p:txBody>
          <a:bodyPr lIns="107950" tIns="53975" rIns="107950" bIns="53975">
            <a:spAutoFit/>
          </a:bodyPr>
          <a:lstStyle/>
          <a:p>
            <a:pPr>
              <a:spcBef>
                <a:spcPct val="50000"/>
              </a:spcBef>
            </a:pPr>
            <a:r>
              <a:rPr lang="en-US" sz="2000" u="none">
                <a:solidFill>
                  <a:schemeClr val="accent2"/>
                </a:solidFill>
                <a:latin typeface="Times New Roman" pitchFamily="18" charset="0"/>
              </a:rPr>
              <a:t>Component</a:t>
            </a:r>
          </a:p>
        </p:txBody>
      </p:sp>
      <p:sp>
        <p:nvSpPr>
          <p:cNvPr id="410677" name="Line 53"/>
          <p:cNvSpPr>
            <a:spLocks noChangeShapeType="1"/>
          </p:cNvSpPr>
          <p:nvPr/>
        </p:nvSpPr>
        <p:spPr bwMode="auto">
          <a:xfrm flipH="1">
            <a:off x="6365875" y="3549650"/>
            <a:ext cx="492125" cy="630238"/>
          </a:xfrm>
          <a:prstGeom prst="line">
            <a:avLst/>
          </a:prstGeom>
          <a:noFill/>
          <a:ln w="28575">
            <a:solidFill>
              <a:schemeClr val="accent2"/>
            </a:solidFill>
            <a:round/>
            <a:headEnd/>
            <a:tailEnd type="triangle" w="med" len="med"/>
          </a:ln>
          <a:effectLst/>
        </p:spPr>
        <p:txBody>
          <a:bodyPr wrap="none" lIns="107950" tIns="53975" rIns="107950" bIns="53975" anchor="ctr"/>
          <a:lstStyle/>
          <a:p>
            <a:endParaRPr lang="en-IN"/>
          </a:p>
        </p:txBody>
      </p:sp>
      <p:sp>
        <p:nvSpPr>
          <p:cNvPr id="410678" name="Rectangle 54"/>
          <p:cNvSpPr>
            <a:spLocks noGrp="1" noChangeArrowheads="1"/>
          </p:cNvSpPr>
          <p:nvPr>
            <p:ph type="title"/>
          </p:nvPr>
        </p:nvSpPr>
        <p:spPr/>
        <p:txBody>
          <a:bodyPr/>
          <a:lstStyle/>
          <a:p>
            <a:r>
              <a:rPr lang="en-US"/>
              <a:t>Relationships: Dependency</a:t>
            </a:r>
          </a:p>
        </p:txBody>
      </p:sp>
      <p:sp>
        <p:nvSpPr>
          <p:cNvPr id="410679" name="Rectangle 55"/>
          <p:cNvSpPr>
            <a:spLocks noGrp="1" noChangeArrowheads="1"/>
          </p:cNvSpPr>
          <p:nvPr>
            <p:ph type="body" idx="1"/>
          </p:nvPr>
        </p:nvSpPr>
        <p:spPr/>
        <p:txBody>
          <a:bodyPr/>
          <a:lstStyle/>
          <a:p>
            <a:r>
              <a:rPr lang="en-US"/>
              <a:t>A relationship between two model elements where a change in one </a:t>
            </a:r>
            <a:r>
              <a:rPr lang="en-US" b="1" u="sng"/>
              <a:t>may</a:t>
            </a:r>
            <a:r>
              <a:rPr lang="en-US"/>
              <a:t> cause a change in the other</a:t>
            </a:r>
          </a:p>
          <a:p>
            <a:r>
              <a:rPr lang="en-US"/>
              <a:t>Non-structural, “using” relationship</a:t>
            </a:r>
          </a:p>
        </p:txBody>
      </p:sp>
    </p:spTree>
  </p:cSld>
  <p:clrMapOvr>
    <a:masterClrMapping/>
  </p:clrMapOvr>
  <p:transition spd="med">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8" name="Rectangle 4"/>
          <p:cNvSpPr>
            <a:spLocks noGrp="1" noChangeArrowheads="1"/>
          </p:cNvSpPr>
          <p:nvPr>
            <p:ph type="title"/>
          </p:nvPr>
        </p:nvSpPr>
        <p:spPr/>
        <p:txBody>
          <a:bodyPr>
            <a:normAutofit fontScale="90000"/>
          </a:bodyPr>
          <a:lstStyle/>
          <a:p>
            <a:r>
              <a:rPr lang="en-US"/>
              <a:t>Basic Concepts of Object Orientation</a:t>
            </a:r>
          </a:p>
        </p:txBody>
      </p:sp>
      <p:sp>
        <p:nvSpPr>
          <p:cNvPr id="318469" name="Rectangle 5"/>
          <p:cNvSpPr>
            <a:spLocks noGrp="1" noChangeArrowheads="1"/>
          </p:cNvSpPr>
          <p:nvPr>
            <p:ph type="body" idx="1"/>
          </p:nvPr>
        </p:nvSpPr>
        <p:spPr/>
        <p:txBody>
          <a:bodyPr/>
          <a:lstStyle/>
          <a:p>
            <a:r>
              <a:rPr lang="en-US"/>
              <a:t>Object</a:t>
            </a:r>
          </a:p>
          <a:p>
            <a:r>
              <a:rPr lang="en-US"/>
              <a:t>Class</a:t>
            </a:r>
          </a:p>
          <a:p>
            <a:r>
              <a:rPr lang="en-US"/>
              <a:t>Attribute</a:t>
            </a:r>
          </a:p>
          <a:p>
            <a:r>
              <a:rPr lang="en-US"/>
              <a:t>Operation</a:t>
            </a:r>
          </a:p>
          <a:p>
            <a:r>
              <a:rPr lang="en-US"/>
              <a:t>Interface (Polymorphism)</a:t>
            </a:r>
          </a:p>
          <a:p>
            <a:r>
              <a:rPr lang="en-US"/>
              <a:t>Component</a:t>
            </a:r>
          </a:p>
          <a:p>
            <a:r>
              <a:rPr lang="en-US"/>
              <a:t>Package</a:t>
            </a:r>
          </a:p>
          <a:p>
            <a:r>
              <a:rPr lang="en-US"/>
              <a:t>Subsystem</a:t>
            </a:r>
          </a:p>
          <a:p>
            <a:r>
              <a:rPr lang="en-US"/>
              <a:t>Relationships</a:t>
            </a:r>
          </a:p>
        </p:txBody>
      </p:sp>
    </p:spTree>
  </p:cSld>
  <p:clrMapOvr>
    <a:masterClrMapping/>
  </p:clrMapOvr>
  <p:transition spd="med">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IN"/>
          </a:p>
        </p:txBody>
      </p:sp>
      <p:sp>
        <p:nvSpPr>
          <p:cNvPr id="412677" name="Rectangle 5"/>
          <p:cNvSpPr>
            <a:spLocks noGrp="1" noChangeArrowheads="1"/>
          </p:cNvSpPr>
          <p:nvPr>
            <p:ph type="title"/>
          </p:nvPr>
        </p:nvSpPr>
        <p:spPr/>
        <p:txBody>
          <a:bodyPr/>
          <a:lstStyle/>
          <a:p>
            <a:r>
              <a:rPr lang="en-US"/>
              <a:t>Relationships: Generalization</a:t>
            </a:r>
          </a:p>
        </p:txBody>
      </p:sp>
      <p:sp>
        <p:nvSpPr>
          <p:cNvPr id="412678" name="Rectangle 6"/>
          <p:cNvSpPr>
            <a:spLocks noGrp="1" noChangeArrowheads="1"/>
          </p:cNvSpPr>
          <p:nvPr>
            <p:ph type="body" idx="1"/>
          </p:nvPr>
        </p:nvSpPr>
        <p:spPr/>
        <p:txBody>
          <a:bodyPr/>
          <a:lstStyle/>
          <a:p>
            <a:r>
              <a:rPr lang="en-US"/>
              <a:t>A relationship among classes where one class shares the structure and/or behavior of one or more classes</a:t>
            </a:r>
          </a:p>
          <a:p>
            <a:r>
              <a:rPr lang="en-US"/>
              <a:t>Defines a hierarchy of abstractions in which a subclass inherits from one or more superclasses</a:t>
            </a:r>
          </a:p>
          <a:p>
            <a:pPr lvl="1"/>
            <a:r>
              <a:rPr lang="en-US"/>
              <a:t>Single inheritance</a:t>
            </a:r>
          </a:p>
          <a:p>
            <a:pPr lvl="1"/>
            <a:r>
              <a:rPr lang="en-US"/>
              <a:t>Multiple inheritance</a:t>
            </a:r>
          </a:p>
          <a:p>
            <a:r>
              <a:rPr lang="en-US"/>
              <a:t>Generalization is an “is-a-kind of” relationship</a:t>
            </a:r>
          </a:p>
        </p:txBody>
      </p:sp>
    </p:spTree>
  </p:cSld>
  <p:clrMapOvr>
    <a:masterClrMapping/>
  </p:clrMapOvr>
  <p:transition spd="med">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743200" y="2133600"/>
            <a:ext cx="3046413" cy="3962400"/>
            <a:chOff x="1733" y="1220"/>
            <a:chExt cx="2209" cy="2810"/>
          </a:xfrm>
        </p:grpSpPr>
        <p:grpSp>
          <p:nvGrpSpPr>
            <p:cNvPr id="3" name="Group 3"/>
            <p:cNvGrpSpPr>
              <a:grpSpLocks/>
            </p:cNvGrpSpPr>
            <p:nvPr/>
          </p:nvGrpSpPr>
          <p:grpSpPr bwMode="auto">
            <a:xfrm>
              <a:off x="2160" y="1220"/>
              <a:ext cx="1168" cy="1215"/>
              <a:chOff x="2160" y="1220"/>
              <a:chExt cx="1168" cy="1215"/>
            </a:xfrm>
          </p:grpSpPr>
          <p:sp>
            <p:nvSpPr>
              <p:cNvPr id="414724" name="Rectangle 4"/>
              <p:cNvSpPr>
                <a:spLocks noChangeArrowheads="1"/>
              </p:cNvSpPr>
              <p:nvPr/>
            </p:nvSpPr>
            <p:spPr bwMode="auto">
              <a:xfrm>
                <a:off x="2160" y="1220"/>
                <a:ext cx="1168" cy="1215"/>
              </a:xfrm>
              <a:prstGeom prst="rect">
                <a:avLst/>
              </a:prstGeom>
              <a:noFill/>
              <a:ln w="28575">
                <a:solidFill>
                  <a:schemeClr val="tx1"/>
                </a:solidFill>
                <a:miter lim="800000"/>
                <a:headEnd/>
                <a:tailEnd/>
              </a:ln>
            </p:spPr>
            <p:txBody>
              <a:bodyPr/>
              <a:lstStyle/>
              <a:p>
                <a:endParaRPr lang="en-IN"/>
              </a:p>
            </p:txBody>
          </p:sp>
          <p:sp>
            <p:nvSpPr>
              <p:cNvPr id="414725" name="Rectangle 5"/>
              <p:cNvSpPr>
                <a:spLocks noChangeArrowheads="1"/>
              </p:cNvSpPr>
              <p:nvPr/>
            </p:nvSpPr>
            <p:spPr bwMode="auto">
              <a:xfrm>
                <a:off x="2160" y="1974"/>
                <a:ext cx="1168" cy="461"/>
              </a:xfrm>
              <a:prstGeom prst="rect">
                <a:avLst/>
              </a:prstGeom>
              <a:noFill/>
              <a:ln w="28575">
                <a:solidFill>
                  <a:schemeClr val="tx1"/>
                </a:solidFill>
                <a:miter lim="800000"/>
                <a:headEnd/>
                <a:tailEnd/>
              </a:ln>
            </p:spPr>
            <p:txBody>
              <a:bodyPr/>
              <a:lstStyle/>
              <a:p>
                <a:endParaRPr lang="en-IN"/>
              </a:p>
            </p:txBody>
          </p:sp>
        </p:grpSp>
        <p:sp>
          <p:nvSpPr>
            <p:cNvPr id="414726" name="Rectangle 6"/>
            <p:cNvSpPr>
              <a:spLocks noChangeArrowheads="1"/>
            </p:cNvSpPr>
            <p:nvPr/>
          </p:nvSpPr>
          <p:spPr bwMode="auto">
            <a:xfrm>
              <a:off x="2452" y="1257"/>
              <a:ext cx="553" cy="162"/>
            </a:xfrm>
            <a:prstGeom prst="rect">
              <a:avLst/>
            </a:prstGeom>
            <a:noFill/>
            <a:ln w="9525">
              <a:noFill/>
              <a:miter lim="800000"/>
              <a:headEnd/>
              <a:tailEnd/>
            </a:ln>
          </p:spPr>
          <p:txBody>
            <a:bodyPr wrap="none" lIns="0" tIns="0" rIns="0" bIns="0">
              <a:spAutoFit/>
            </a:bodyPr>
            <a:lstStyle/>
            <a:p>
              <a:r>
                <a:rPr lang="en-US" sz="1500" b="1" u="none">
                  <a:latin typeface="Arial" charset="0"/>
                </a:rPr>
                <a:t>Account</a:t>
              </a:r>
              <a:endParaRPr lang="en-US" sz="2400" b="1" u="none">
                <a:latin typeface="Arial" charset="0"/>
              </a:endParaRPr>
            </a:p>
          </p:txBody>
        </p:sp>
        <p:sp>
          <p:nvSpPr>
            <p:cNvPr id="414727" name="Rectangle 7"/>
            <p:cNvSpPr>
              <a:spLocks noChangeArrowheads="1"/>
            </p:cNvSpPr>
            <p:nvPr/>
          </p:nvSpPr>
          <p:spPr bwMode="auto">
            <a:xfrm>
              <a:off x="2160" y="1413"/>
              <a:ext cx="1168" cy="1022"/>
            </a:xfrm>
            <a:prstGeom prst="rect">
              <a:avLst/>
            </a:prstGeom>
            <a:noFill/>
            <a:ln w="0">
              <a:solidFill>
                <a:schemeClr val="tx1"/>
              </a:solidFill>
              <a:miter lim="800000"/>
              <a:headEnd/>
              <a:tailEnd/>
            </a:ln>
          </p:spPr>
          <p:txBody>
            <a:bodyPr/>
            <a:lstStyle/>
            <a:p>
              <a:endParaRPr lang="en-IN"/>
            </a:p>
          </p:txBody>
        </p:sp>
        <p:sp>
          <p:nvSpPr>
            <p:cNvPr id="414728" name="Rectangle 8"/>
            <p:cNvSpPr>
              <a:spLocks noChangeArrowheads="1"/>
            </p:cNvSpPr>
            <p:nvPr/>
          </p:nvSpPr>
          <p:spPr bwMode="auto">
            <a:xfrm>
              <a:off x="2188" y="1432"/>
              <a:ext cx="514" cy="162"/>
            </a:xfrm>
            <a:prstGeom prst="rect">
              <a:avLst/>
            </a:prstGeom>
            <a:noFill/>
            <a:ln w="9525">
              <a:noFill/>
              <a:miter lim="800000"/>
              <a:headEnd/>
              <a:tailEnd/>
            </a:ln>
          </p:spPr>
          <p:txBody>
            <a:bodyPr wrap="none" lIns="0" tIns="0" rIns="0" bIns="0">
              <a:spAutoFit/>
            </a:bodyPr>
            <a:lstStyle/>
            <a:p>
              <a:r>
                <a:rPr lang="en-US" sz="1500" b="1" u="none">
                  <a:latin typeface="Arial" charset="0"/>
                </a:rPr>
                <a:t>balance</a:t>
              </a:r>
              <a:endParaRPr lang="en-US" sz="2400" b="1" u="none">
                <a:latin typeface="Arial" charset="0"/>
              </a:endParaRPr>
            </a:p>
          </p:txBody>
        </p:sp>
        <p:sp>
          <p:nvSpPr>
            <p:cNvPr id="414729" name="Rectangle 9"/>
            <p:cNvSpPr>
              <a:spLocks noChangeArrowheads="1"/>
            </p:cNvSpPr>
            <p:nvPr/>
          </p:nvSpPr>
          <p:spPr bwMode="auto">
            <a:xfrm>
              <a:off x="2188" y="1579"/>
              <a:ext cx="361" cy="162"/>
            </a:xfrm>
            <a:prstGeom prst="rect">
              <a:avLst/>
            </a:prstGeom>
            <a:noFill/>
            <a:ln w="9525">
              <a:noFill/>
              <a:miter lim="800000"/>
              <a:headEnd/>
              <a:tailEnd/>
            </a:ln>
          </p:spPr>
          <p:txBody>
            <a:bodyPr wrap="none" lIns="0" tIns="0" rIns="0" bIns="0">
              <a:spAutoFit/>
            </a:bodyPr>
            <a:lstStyle/>
            <a:p>
              <a:r>
                <a:rPr lang="en-US" sz="1500" b="1" u="none">
                  <a:latin typeface="Arial" charset="0"/>
                </a:rPr>
                <a:t>name</a:t>
              </a:r>
              <a:endParaRPr lang="en-US" sz="2400" b="1" u="none">
                <a:latin typeface="Arial" charset="0"/>
              </a:endParaRPr>
            </a:p>
          </p:txBody>
        </p:sp>
        <p:sp>
          <p:nvSpPr>
            <p:cNvPr id="414730" name="Rectangle 10"/>
            <p:cNvSpPr>
              <a:spLocks noChangeArrowheads="1"/>
            </p:cNvSpPr>
            <p:nvPr/>
          </p:nvSpPr>
          <p:spPr bwMode="auto">
            <a:xfrm>
              <a:off x="2188" y="1725"/>
              <a:ext cx="506" cy="163"/>
            </a:xfrm>
            <a:prstGeom prst="rect">
              <a:avLst/>
            </a:prstGeom>
            <a:noFill/>
            <a:ln w="9525">
              <a:noFill/>
              <a:miter lim="800000"/>
              <a:headEnd/>
              <a:tailEnd/>
            </a:ln>
          </p:spPr>
          <p:txBody>
            <a:bodyPr wrap="none" lIns="0" tIns="0" rIns="0" bIns="0">
              <a:spAutoFit/>
            </a:bodyPr>
            <a:lstStyle/>
            <a:p>
              <a:r>
                <a:rPr lang="en-US" sz="1500" b="1" u="none">
                  <a:latin typeface="Arial" charset="0"/>
                </a:rPr>
                <a:t>number</a:t>
              </a:r>
              <a:endParaRPr lang="en-US" sz="2400" b="1" u="none">
                <a:latin typeface="Arial" charset="0"/>
              </a:endParaRPr>
            </a:p>
          </p:txBody>
        </p:sp>
        <p:sp>
          <p:nvSpPr>
            <p:cNvPr id="414731" name="Rectangle 11"/>
            <p:cNvSpPr>
              <a:spLocks noChangeArrowheads="1"/>
            </p:cNvSpPr>
            <p:nvPr/>
          </p:nvSpPr>
          <p:spPr bwMode="auto">
            <a:xfrm>
              <a:off x="2188" y="2020"/>
              <a:ext cx="712" cy="163"/>
            </a:xfrm>
            <a:prstGeom prst="rect">
              <a:avLst/>
            </a:prstGeom>
            <a:noFill/>
            <a:ln w="9525">
              <a:noFill/>
              <a:miter lim="800000"/>
              <a:headEnd/>
              <a:tailEnd/>
            </a:ln>
          </p:spPr>
          <p:txBody>
            <a:bodyPr wrap="none" lIns="0" tIns="0" rIns="0" bIns="0">
              <a:spAutoFit/>
            </a:bodyPr>
            <a:lstStyle/>
            <a:p>
              <a:r>
                <a:rPr lang="en-US" sz="1500" b="1" u="none">
                  <a:latin typeface="Arial" charset="0"/>
                </a:rPr>
                <a:t>Withdraw()</a:t>
              </a:r>
              <a:endParaRPr lang="en-US" sz="2400" b="1" u="none">
                <a:latin typeface="Arial" charset="0"/>
              </a:endParaRPr>
            </a:p>
          </p:txBody>
        </p:sp>
        <p:sp>
          <p:nvSpPr>
            <p:cNvPr id="414732" name="Rectangle 12"/>
            <p:cNvSpPr>
              <a:spLocks noChangeArrowheads="1"/>
            </p:cNvSpPr>
            <p:nvPr/>
          </p:nvSpPr>
          <p:spPr bwMode="auto">
            <a:xfrm>
              <a:off x="2188" y="2168"/>
              <a:ext cx="1192" cy="162"/>
            </a:xfrm>
            <a:prstGeom prst="rect">
              <a:avLst/>
            </a:prstGeom>
            <a:noFill/>
            <a:ln w="9525">
              <a:noFill/>
              <a:miter lim="800000"/>
              <a:headEnd/>
              <a:tailEnd/>
            </a:ln>
          </p:spPr>
          <p:txBody>
            <a:bodyPr wrap="none" lIns="0" tIns="0" rIns="0" bIns="0">
              <a:spAutoFit/>
            </a:bodyPr>
            <a:lstStyle/>
            <a:p>
              <a:r>
                <a:rPr lang="en-US" sz="1500" b="1" u="none">
                  <a:latin typeface="Arial" charset="0"/>
                </a:rPr>
                <a:t>CreateStatement()</a:t>
              </a:r>
              <a:endParaRPr lang="en-US" sz="2400" b="1" u="none">
                <a:latin typeface="Arial" charset="0"/>
              </a:endParaRPr>
            </a:p>
          </p:txBody>
        </p:sp>
        <p:sp>
          <p:nvSpPr>
            <p:cNvPr id="414733" name="Rectangle 13"/>
            <p:cNvSpPr>
              <a:spLocks noChangeArrowheads="1"/>
            </p:cNvSpPr>
            <p:nvPr/>
          </p:nvSpPr>
          <p:spPr bwMode="auto">
            <a:xfrm>
              <a:off x="1806" y="3328"/>
              <a:ext cx="621" cy="162"/>
            </a:xfrm>
            <a:prstGeom prst="rect">
              <a:avLst/>
            </a:prstGeom>
            <a:noFill/>
            <a:ln w="9525">
              <a:noFill/>
              <a:miter lim="800000"/>
              <a:headEnd/>
              <a:tailEnd/>
            </a:ln>
          </p:spPr>
          <p:txBody>
            <a:bodyPr wrap="none" lIns="0" tIns="0" rIns="0" bIns="0">
              <a:spAutoFit/>
            </a:bodyPr>
            <a:lstStyle/>
            <a:p>
              <a:r>
                <a:rPr lang="en-US" sz="1500" b="1" u="none">
                  <a:latin typeface="Arial" charset="0"/>
                </a:rPr>
                <a:t>Checking</a:t>
              </a:r>
              <a:endParaRPr lang="en-US" sz="2400" b="1" u="none">
                <a:latin typeface="Arial" charset="0"/>
              </a:endParaRPr>
            </a:p>
          </p:txBody>
        </p:sp>
        <p:sp>
          <p:nvSpPr>
            <p:cNvPr id="414734" name="Rectangle 14"/>
            <p:cNvSpPr>
              <a:spLocks noChangeArrowheads="1"/>
            </p:cNvSpPr>
            <p:nvPr/>
          </p:nvSpPr>
          <p:spPr bwMode="auto">
            <a:xfrm>
              <a:off x="1761" y="3649"/>
              <a:ext cx="712" cy="163"/>
            </a:xfrm>
            <a:prstGeom prst="rect">
              <a:avLst/>
            </a:prstGeom>
            <a:noFill/>
            <a:ln w="9525">
              <a:noFill/>
              <a:miter lim="800000"/>
              <a:headEnd/>
              <a:tailEnd/>
            </a:ln>
          </p:spPr>
          <p:txBody>
            <a:bodyPr wrap="none" lIns="0" tIns="0" rIns="0" bIns="0">
              <a:spAutoFit/>
            </a:bodyPr>
            <a:lstStyle/>
            <a:p>
              <a:r>
                <a:rPr lang="en-US" sz="1500" b="1" u="none">
                  <a:latin typeface="Arial" charset="0"/>
                </a:rPr>
                <a:t>Withdraw()</a:t>
              </a:r>
              <a:endParaRPr lang="en-US" sz="2400" b="1" u="none">
                <a:latin typeface="Arial" charset="0"/>
              </a:endParaRPr>
            </a:p>
          </p:txBody>
        </p:sp>
        <p:sp>
          <p:nvSpPr>
            <p:cNvPr id="414735" name="Rectangle 15"/>
            <p:cNvSpPr>
              <a:spLocks noChangeArrowheads="1"/>
            </p:cNvSpPr>
            <p:nvPr/>
          </p:nvSpPr>
          <p:spPr bwMode="auto">
            <a:xfrm>
              <a:off x="3248" y="3299"/>
              <a:ext cx="529" cy="162"/>
            </a:xfrm>
            <a:prstGeom prst="rect">
              <a:avLst/>
            </a:prstGeom>
            <a:noFill/>
            <a:ln w="9525">
              <a:noFill/>
              <a:miter lim="800000"/>
              <a:headEnd/>
              <a:tailEnd/>
            </a:ln>
          </p:spPr>
          <p:txBody>
            <a:bodyPr wrap="none" lIns="0" tIns="0" rIns="0" bIns="0">
              <a:spAutoFit/>
            </a:bodyPr>
            <a:lstStyle/>
            <a:p>
              <a:r>
                <a:rPr lang="en-US" sz="1500" b="1" u="none">
                  <a:latin typeface="Arial" charset="0"/>
                </a:rPr>
                <a:t>Savings</a:t>
              </a:r>
              <a:endParaRPr lang="en-US" sz="2400" b="1" u="none">
                <a:latin typeface="Arial" charset="0"/>
              </a:endParaRPr>
            </a:p>
          </p:txBody>
        </p:sp>
        <p:sp>
          <p:nvSpPr>
            <p:cNvPr id="414736" name="Rectangle 16"/>
            <p:cNvSpPr>
              <a:spLocks noChangeArrowheads="1"/>
            </p:cNvSpPr>
            <p:nvPr/>
          </p:nvSpPr>
          <p:spPr bwMode="auto">
            <a:xfrm>
              <a:off x="3120" y="3621"/>
              <a:ext cx="822" cy="162"/>
            </a:xfrm>
            <a:prstGeom prst="rect">
              <a:avLst/>
            </a:prstGeom>
            <a:noFill/>
            <a:ln w="9525">
              <a:noFill/>
              <a:miter lim="800000"/>
              <a:headEnd/>
              <a:tailEnd/>
            </a:ln>
          </p:spPr>
          <p:txBody>
            <a:bodyPr wrap="none" lIns="0" tIns="0" rIns="0" bIns="0">
              <a:spAutoFit/>
            </a:bodyPr>
            <a:lstStyle/>
            <a:p>
              <a:r>
                <a:rPr lang="en-US" sz="1500" b="1" u="none">
                  <a:latin typeface="Arial" charset="0"/>
                </a:rPr>
                <a:t>GetInterest()</a:t>
              </a:r>
              <a:endParaRPr lang="en-US" sz="2400" b="1" u="none">
                <a:latin typeface="Arial" charset="0"/>
              </a:endParaRPr>
            </a:p>
          </p:txBody>
        </p:sp>
        <p:sp>
          <p:nvSpPr>
            <p:cNvPr id="414737" name="Rectangle 17"/>
            <p:cNvSpPr>
              <a:spLocks noChangeArrowheads="1"/>
            </p:cNvSpPr>
            <p:nvPr/>
          </p:nvSpPr>
          <p:spPr bwMode="auto">
            <a:xfrm>
              <a:off x="3120" y="3770"/>
              <a:ext cx="713" cy="162"/>
            </a:xfrm>
            <a:prstGeom prst="rect">
              <a:avLst/>
            </a:prstGeom>
            <a:noFill/>
            <a:ln w="9525">
              <a:noFill/>
              <a:miter lim="800000"/>
              <a:headEnd/>
              <a:tailEnd/>
            </a:ln>
          </p:spPr>
          <p:txBody>
            <a:bodyPr wrap="none" lIns="0" tIns="0" rIns="0" bIns="0">
              <a:spAutoFit/>
            </a:bodyPr>
            <a:lstStyle/>
            <a:p>
              <a:r>
                <a:rPr lang="en-US" sz="1500" b="1" u="none">
                  <a:latin typeface="Arial" charset="0"/>
                </a:rPr>
                <a:t>Withdraw()</a:t>
              </a:r>
              <a:endParaRPr lang="en-US" sz="2400" b="1" u="none">
                <a:latin typeface="Arial" charset="0"/>
              </a:endParaRPr>
            </a:p>
          </p:txBody>
        </p:sp>
        <p:sp>
          <p:nvSpPr>
            <p:cNvPr id="414738" name="Line 18"/>
            <p:cNvSpPr>
              <a:spLocks noChangeShapeType="1"/>
            </p:cNvSpPr>
            <p:nvPr/>
          </p:nvSpPr>
          <p:spPr bwMode="auto">
            <a:xfrm>
              <a:off x="2018" y="2885"/>
              <a:ext cx="1387" cy="1"/>
            </a:xfrm>
            <a:prstGeom prst="line">
              <a:avLst/>
            </a:prstGeom>
            <a:noFill/>
            <a:ln w="28575">
              <a:solidFill>
                <a:schemeClr val="tx1"/>
              </a:solidFill>
              <a:round/>
              <a:headEnd/>
              <a:tailEnd/>
            </a:ln>
          </p:spPr>
          <p:txBody>
            <a:bodyPr/>
            <a:lstStyle/>
            <a:p>
              <a:endParaRPr lang="en-IN"/>
            </a:p>
          </p:txBody>
        </p:sp>
        <p:sp>
          <p:nvSpPr>
            <p:cNvPr id="414739" name="Freeform 19"/>
            <p:cNvSpPr>
              <a:spLocks/>
            </p:cNvSpPr>
            <p:nvPr/>
          </p:nvSpPr>
          <p:spPr bwMode="auto">
            <a:xfrm>
              <a:off x="2596" y="2443"/>
              <a:ext cx="129" cy="175"/>
            </a:xfrm>
            <a:custGeom>
              <a:avLst/>
              <a:gdLst/>
              <a:ahLst/>
              <a:cxnLst>
                <a:cxn ang="0">
                  <a:pos x="65" y="0"/>
                </a:cxn>
                <a:cxn ang="0">
                  <a:pos x="129" y="175"/>
                </a:cxn>
                <a:cxn ang="0">
                  <a:pos x="0" y="175"/>
                </a:cxn>
                <a:cxn ang="0">
                  <a:pos x="65" y="0"/>
                </a:cxn>
              </a:cxnLst>
              <a:rect l="0" t="0" r="r" b="b"/>
              <a:pathLst>
                <a:path w="129" h="175">
                  <a:moveTo>
                    <a:pt x="65" y="0"/>
                  </a:moveTo>
                  <a:lnTo>
                    <a:pt x="129" y="175"/>
                  </a:lnTo>
                  <a:lnTo>
                    <a:pt x="0" y="175"/>
                  </a:lnTo>
                  <a:lnTo>
                    <a:pt x="65" y="0"/>
                  </a:lnTo>
                  <a:close/>
                </a:path>
              </a:pathLst>
            </a:custGeom>
            <a:noFill/>
            <a:ln w="28575" cmpd="sng">
              <a:solidFill>
                <a:schemeClr val="tx1"/>
              </a:solidFill>
              <a:prstDash val="solid"/>
              <a:round/>
              <a:headEnd/>
              <a:tailEnd/>
            </a:ln>
          </p:spPr>
          <p:txBody>
            <a:bodyPr/>
            <a:lstStyle/>
            <a:p>
              <a:endParaRPr lang="en-IN"/>
            </a:p>
          </p:txBody>
        </p:sp>
        <p:sp>
          <p:nvSpPr>
            <p:cNvPr id="414740" name="Line 20"/>
            <p:cNvSpPr>
              <a:spLocks noChangeShapeType="1"/>
            </p:cNvSpPr>
            <p:nvPr/>
          </p:nvSpPr>
          <p:spPr bwMode="auto">
            <a:xfrm flipV="1">
              <a:off x="3405" y="2885"/>
              <a:ext cx="1" cy="377"/>
            </a:xfrm>
            <a:prstGeom prst="line">
              <a:avLst/>
            </a:prstGeom>
            <a:noFill/>
            <a:ln w="28575">
              <a:solidFill>
                <a:schemeClr val="tx1"/>
              </a:solidFill>
              <a:round/>
              <a:headEnd/>
              <a:tailEnd/>
            </a:ln>
          </p:spPr>
          <p:txBody>
            <a:bodyPr/>
            <a:lstStyle/>
            <a:p>
              <a:endParaRPr lang="en-IN"/>
            </a:p>
          </p:txBody>
        </p:sp>
        <p:sp>
          <p:nvSpPr>
            <p:cNvPr id="414741" name="Line 21"/>
            <p:cNvSpPr>
              <a:spLocks noChangeShapeType="1"/>
            </p:cNvSpPr>
            <p:nvPr/>
          </p:nvSpPr>
          <p:spPr bwMode="auto">
            <a:xfrm flipV="1">
              <a:off x="2018" y="2885"/>
              <a:ext cx="1" cy="405"/>
            </a:xfrm>
            <a:prstGeom prst="line">
              <a:avLst/>
            </a:prstGeom>
            <a:noFill/>
            <a:ln w="28575">
              <a:solidFill>
                <a:schemeClr val="tx1"/>
              </a:solidFill>
              <a:round/>
              <a:headEnd/>
              <a:tailEnd/>
            </a:ln>
          </p:spPr>
          <p:txBody>
            <a:bodyPr/>
            <a:lstStyle/>
            <a:p>
              <a:endParaRPr lang="en-IN"/>
            </a:p>
          </p:txBody>
        </p:sp>
        <p:sp>
          <p:nvSpPr>
            <p:cNvPr id="414742" name="Line 22"/>
            <p:cNvSpPr>
              <a:spLocks noChangeShapeType="1"/>
            </p:cNvSpPr>
            <p:nvPr/>
          </p:nvSpPr>
          <p:spPr bwMode="auto">
            <a:xfrm>
              <a:off x="2660" y="2612"/>
              <a:ext cx="0" cy="288"/>
            </a:xfrm>
            <a:prstGeom prst="line">
              <a:avLst/>
            </a:prstGeom>
            <a:noFill/>
            <a:ln w="28575">
              <a:solidFill>
                <a:schemeClr val="tx1"/>
              </a:solidFill>
              <a:round/>
              <a:headEnd/>
              <a:tailEnd/>
            </a:ln>
            <a:effectLst/>
          </p:spPr>
          <p:txBody>
            <a:bodyPr wrap="none" lIns="107950" tIns="53975" rIns="107950" bIns="53975" anchor="ctr"/>
            <a:lstStyle/>
            <a:p>
              <a:endParaRPr lang="en-IN"/>
            </a:p>
          </p:txBody>
        </p:sp>
        <p:grpSp>
          <p:nvGrpSpPr>
            <p:cNvPr id="4" name="Group 23"/>
            <p:cNvGrpSpPr>
              <a:grpSpLocks/>
            </p:cNvGrpSpPr>
            <p:nvPr/>
          </p:nvGrpSpPr>
          <p:grpSpPr bwMode="auto">
            <a:xfrm>
              <a:off x="3092" y="3262"/>
              <a:ext cx="796" cy="768"/>
              <a:chOff x="3092" y="3262"/>
              <a:chExt cx="796" cy="768"/>
            </a:xfrm>
          </p:grpSpPr>
          <p:sp>
            <p:nvSpPr>
              <p:cNvPr id="414744" name="Rectangle 24"/>
              <p:cNvSpPr>
                <a:spLocks noChangeArrowheads="1"/>
              </p:cNvSpPr>
              <p:nvPr/>
            </p:nvSpPr>
            <p:spPr bwMode="auto">
              <a:xfrm>
                <a:off x="3092" y="3262"/>
                <a:ext cx="796" cy="768"/>
              </a:xfrm>
              <a:prstGeom prst="rect">
                <a:avLst/>
              </a:prstGeom>
              <a:noFill/>
              <a:ln w="28575">
                <a:solidFill>
                  <a:schemeClr val="tx1"/>
                </a:solidFill>
                <a:miter lim="800000"/>
                <a:headEnd/>
                <a:tailEnd/>
              </a:ln>
            </p:spPr>
            <p:txBody>
              <a:bodyPr/>
              <a:lstStyle/>
              <a:p>
                <a:endParaRPr lang="en-IN"/>
              </a:p>
            </p:txBody>
          </p:sp>
          <p:sp>
            <p:nvSpPr>
              <p:cNvPr id="414745" name="Line 25"/>
              <p:cNvSpPr>
                <a:spLocks noChangeShapeType="1"/>
              </p:cNvSpPr>
              <p:nvPr/>
            </p:nvSpPr>
            <p:spPr bwMode="auto">
              <a:xfrm>
                <a:off x="3092" y="3476"/>
                <a:ext cx="796" cy="0"/>
              </a:xfrm>
              <a:prstGeom prst="line">
                <a:avLst/>
              </a:prstGeom>
              <a:noFill/>
              <a:ln w="28575">
                <a:solidFill>
                  <a:schemeClr val="tx1"/>
                </a:solidFill>
                <a:round/>
                <a:headEnd/>
                <a:tailEnd/>
              </a:ln>
              <a:effectLst/>
            </p:spPr>
            <p:txBody>
              <a:bodyPr wrap="none" lIns="107950" tIns="53975" rIns="107950" bIns="53975" anchor="ctr"/>
              <a:lstStyle/>
              <a:p>
                <a:endParaRPr lang="en-IN"/>
              </a:p>
            </p:txBody>
          </p:sp>
          <p:sp>
            <p:nvSpPr>
              <p:cNvPr id="414746" name="Line 26"/>
              <p:cNvSpPr>
                <a:spLocks noChangeShapeType="1"/>
              </p:cNvSpPr>
              <p:nvPr/>
            </p:nvSpPr>
            <p:spPr bwMode="auto">
              <a:xfrm>
                <a:off x="3092" y="3557"/>
                <a:ext cx="796" cy="0"/>
              </a:xfrm>
              <a:prstGeom prst="line">
                <a:avLst/>
              </a:prstGeom>
              <a:noFill/>
              <a:ln w="28575">
                <a:solidFill>
                  <a:schemeClr val="tx1"/>
                </a:solidFill>
                <a:round/>
                <a:headEnd/>
                <a:tailEnd/>
              </a:ln>
              <a:effectLst/>
            </p:spPr>
            <p:txBody>
              <a:bodyPr wrap="none" lIns="107950" tIns="53975" rIns="107950" bIns="53975" anchor="ctr"/>
              <a:lstStyle/>
              <a:p>
                <a:endParaRPr lang="en-IN"/>
              </a:p>
            </p:txBody>
          </p:sp>
        </p:grpSp>
        <p:grpSp>
          <p:nvGrpSpPr>
            <p:cNvPr id="5" name="Group 27"/>
            <p:cNvGrpSpPr>
              <a:grpSpLocks/>
            </p:cNvGrpSpPr>
            <p:nvPr/>
          </p:nvGrpSpPr>
          <p:grpSpPr bwMode="auto">
            <a:xfrm>
              <a:off x="1733" y="3290"/>
              <a:ext cx="715" cy="580"/>
              <a:chOff x="1733" y="3290"/>
              <a:chExt cx="715" cy="580"/>
            </a:xfrm>
          </p:grpSpPr>
          <p:sp>
            <p:nvSpPr>
              <p:cNvPr id="414748" name="Rectangle 28"/>
              <p:cNvSpPr>
                <a:spLocks noChangeArrowheads="1"/>
              </p:cNvSpPr>
              <p:nvPr/>
            </p:nvSpPr>
            <p:spPr bwMode="auto">
              <a:xfrm>
                <a:off x="1733" y="3290"/>
                <a:ext cx="715" cy="580"/>
              </a:xfrm>
              <a:prstGeom prst="rect">
                <a:avLst/>
              </a:prstGeom>
              <a:noFill/>
              <a:ln w="28575">
                <a:solidFill>
                  <a:schemeClr val="tx1"/>
                </a:solidFill>
                <a:miter lim="800000"/>
                <a:headEnd/>
                <a:tailEnd/>
              </a:ln>
            </p:spPr>
            <p:txBody>
              <a:bodyPr/>
              <a:lstStyle/>
              <a:p>
                <a:endParaRPr lang="en-IN"/>
              </a:p>
            </p:txBody>
          </p:sp>
          <p:sp>
            <p:nvSpPr>
              <p:cNvPr id="414749" name="Line 29"/>
              <p:cNvSpPr>
                <a:spLocks noChangeShapeType="1"/>
              </p:cNvSpPr>
              <p:nvPr/>
            </p:nvSpPr>
            <p:spPr bwMode="auto">
              <a:xfrm>
                <a:off x="1733" y="3476"/>
                <a:ext cx="715" cy="0"/>
              </a:xfrm>
              <a:prstGeom prst="line">
                <a:avLst/>
              </a:prstGeom>
              <a:noFill/>
              <a:ln w="28575">
                <a:solidFill>
                  <a:schemeClr val="tx1"/>
                </a:solidFill>
                <a:round/>
                <a:headEnd/>
                <a:tailEnd/>
              </a:ln>
              <a:effectLst/>
            </p:spPr>
            <p:txBody>
              <a:bodyPr wrap="none" lIns="107950" tIns="53975" rIns="107950" bIns="53975" anchor="ctr"/>
              <a:lstStyle/>
              <a:p>
                <a:endParaRPr lang="en-IN"/>
              </a:p>
            </p:txBody>
          </p:sp>
          <p:sp>
            <p:nvSpPr>
              <p:cNvPr id="414750" name="Line 30"/>
              <p:cNvSpPr>
                <a:spLocks noChangeShapeType="1"/>
              </p:cNvSpPr>
              <p:nvPr/>
            </p:nvSpPr>
            <p:spPr bwMode="auto">
              <a:xfrm>
                <a:off x="1733" y="3557"/>
                <a:ext cx="715" cy="0"/>
              </a:xfrm>
              <a:prstGeom prst="line">
                <a:avLst/>
              </a:prstGeom>
              <a:noFill/>
              <a:ln w="28575">
                <a:solidFill>
                  <a:schemeClr val="tx1"/>
                </a:solidFill>
                <a:round/>
                <a:headEnd/>
                <a:tailEnd/>
              </a:ln>
              <a:effectLst/>
            </p:spPr>
            <p:txBody>
              <a:bodyPr wrap="none" lIns="107950" tIns="53975" rIns="107950" bIns="53975" anchor="ctr"/>
              <a:lstStyle/>
              <a:p>
                <a:endParaRPr lang="en-IN"/>
              </a:p>
            </p:txBody>
          </p:sp>
        </p:grpSp>
      </p:grpSp>
      <p:sp>
        <p:nvSpPr>
          <p:cNvPr id="414751" name="Text Box 31"/>
          <p:cNvSpPr txBox="1">
            <a:spLocks noChangeArrowheads="1"/>
          </p:cNvSpPr>
          <p:nvPr/>
        </p:nvSpPr>
        <p:spPr bwMode="auto">
          <a:xfrm>
            <a:off x="685800" y="2720975"/>
            <a:ext cx="1800225" cy="717550"/>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000" u="none">
                <a:solidFill>
                  <a:schemeClr val="accent2"/>
                </a:solidFill>
                <a:latin typeface="Times New Roman" pitchFamily="18" charset="0"/>
              </a:rPr>
              <a:t>Superclass (parent)</a:t>
            </a:r>
          </a:p>
        </p:txBody>
      </p:sp>
      <p:sp>
        <p:nvSpPr>
          <p:cNvPr id="414752" name="Text Box 32"/>
          <p:cNvSpPr txBox="1">
            <a:spLocks noChangeArrowheads="1"/>
          </p:cNvSpPr>
          <p:nvPr/>
        </p:nvSpPr>
        <p:spPr bwMode="auto">
          <a:xfrm>
            <a:off x="685800" y="5465763"/>
            <a:ext cx="1800225" cy="412750"/>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000" u="none">
                <a:solidFill>
                  <a:schemeClr val="accent2"/>
                </a:solidFill>
                <a:latin typeface="Times New Roman" pitchFamily="18" charset="0"/>
              </a:rPr>
              <a:t>Subclasses</a:t>
            </a:r>
          </a:p>
        </p:txBody>
      </p:sp>
      <p:sp>
        <p:nvSpPr>
          <p:cNvPr id="414753" name="Text Box 33"/>
          <p:cNvSpPr txBox="1">
            <a:spLocks noChangeArrowheads="1"/>
          </p:cNvSpPr>
          <p:nvPr/>
        </p:nvSpPr>
        <p:spPr bwMode="auto">
          <a:xfrm>
            <a:off x="6172200" y="3670300"/>
            <a:ext cx="1800225" cy="717550"/>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000" u="none">
                <a:solidFill>
                  <a:schemeClr val="accent2"/>
                </a:solidFill>
                <a:latin typeface="Times New Roman" pitchFamily="18" charset="0"/>
              </a:rPr>
              <a:t>Generalization Relationship</a:t>
            </a:r>
          </a:p>
        </p:txBody>
      </p:sp>
      <p:sp>
        <p:nvSpPr>
          <p:cNvPr id="414754" name="Line 34"/>
          <p:cNvSpPr>
            <a:spLocks noChangeShapeType="1"/>
          </p:cNvSpPr>
          <p:nvPr/>
        </p:nvSpPr>
        <p:spPr bwMode="auto">
          <a:xfrm flipH="1">
            <a:off x="4456113" y="4156075"/>
            <a:ext cx="1630362" cy="231775"/>
          </a:xfrm>
          <a:prstGeom prst="line">
            <a:avLst/>
          </a:prstGeom>
          <a:noFill/>
          <a:ln w="38100">
            <a:solidFill>
              <a:schemeClr val="accent2"/>
            </a:solidFill>
            <a:round/>
            <a:headEnd/>
            <a:tailEnd type="triangle" w="med" len="med"/>
          </a:ln>
          <a:effectLst/>
        </p:spPr>
        <p:txBody>
          <a:bodyPr wrap="none" lIns="107950" tIns="53975" rIns="107950" bIns="53975" anchor="ctr"/>
          <a:lstStyle/>
          <a:p>
            <a:endParaRPr lang="en-IN"/>
          </a:p>
        </p:txBody>
      </p:sp>
      <p:sp>
        <p:nvSpPr>
          <p:cNvPr id="414757" name="Text Box 37"/>
          <p:cNvSpPr txBox="1">
            <a:spLocks noChangeArrowheads="1"/>
          </p:cNvSpPr>
          <p:nvPr/>
        </p:nvSpPr>
        <p:spPr bwMode="auto">
          <a:xfrm>
            <a:off x="3162300" y="1524000"/>
            <a:ext cx="1800225" cy="412750"/>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000" u="none">
                <a:solidFill>
                  <a:schemeClr val="accent2"/>
                </a:solidFill>
                <a:latin typeface="Times New Roman" pitchFamily="18" charset="0"/>
              </a:rPr>
              <a:t>Ancestor</a:t>
            </a:r>
          </a:p>
        </p:txBody>
      </p:sp>
      <p:sp>
        <p:nvSpPr>
          <p:cNvPr id="414758" name="Text Box 38"/>
          <p:cNvSpPr txBox="1">
            <a:spLocks noChangeArrowheads="1"/>
          </p:cNvSpPr>
          <p:nvPr/>
        </p:nvSpPr>
        <p:spPr bwMode="auto">
          <a:xfrm>
            <a:off x="3162300" y="6096000"/>
            <a:ext cx="1800225" cy="412750"/>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000" u="none">
                <a:solidFill>
                  <a:schemeClr val="accent2"/>
                </a:solidFill>
                <a:latin typeface="Times New Roman" pitchFamily="18" charset="0"/>
              </a:rPr>
              <a:t>Descendents</a:t>
            </a:r>
          </a:p>
        </p:txBody>
      </p:sp>
      <p:sp>
        <p:nvSpPr>
          <p:cNvPr id="414759" name="Rectangle 39"/>
          <p:cNvSpPr>
            <a:spLocks noGrp="1" noChangeArrowheads="1"/>
          </p:cNvSpPr>
          <p:nvPr>
            <p:ph type="title"/>
          </p:nvPr>
        </p:nvSpPr>
        <p:spPr/>
        <p:txBody>
          <a:bodyPr/>
          <a:lstStyle/>
          <a:p>
            <a:r>
              <a:rPr lang="en-US"/>
              <a:t>Example: Single Inheritance</a:t>
            </a:r>
          </a:p>
        </p:txBody>
      </p:sp>
      <p:sp>
        <p:nvSpPr>
          <p:cNvPr id="414760" name="Rectangle 40"/>
          <p:cNvSpPr>
            <a:spLocks noGrp="1" noChangeArrowheads="1"/>
          </p:cNvSpPr>
          <p:nvPr>
            <p:ph type="body" idx="1"/>
          </p:nvPr>
        </p:nvSpPr>
        <p:spPr/>
        <p:txBody>
          <a:bodyPr/>
          <a:lstStyle/>
          <a:p>
            <a:r>
              <a:rPr lang="en-US"/>
              <a:t>One class inherits from another</a:t>
            </a:r>
          </a:p>
        </p:txBody>
      </p:sp>
    </p:spTree>
  </p:cSld>
  <p:clrMapOvr>
    <a:masterClrMapping/>
  </p:clrMapOvr>
  <p:transition spd="med">
    <p:dissolv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2" name="Rectangle 4"/>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IN"/>
          </a:p>
        </p:txBody>
      </p:sp>
      <p:sp>
        <p:nvSpPr>
          <p:cNvPr id="416773" name="Rectangle 5"/>
          <p:cNvSpPr>
            <a:spLocks noChangeArrowheads="1"/>
          </p:cNvSpPr>
          <p:nvPr/>
        </p:nvSpPr>
        <p:spPr bwMode="auto">
          <a:xfrm>
            <a:off x="685800" y="4186238"/>
            <a:ext cx="1233488" cy="711200"/>
          </a:xfrm>
          <a:prstGeom prst="rect">
            <a:avLst/>
          </a:prstGeom>
          <a:noFill/>
          <a:ln w="28575">
            <a:solidFill>
              <a:schemeClr val="tx1"/>
            </a:solidFill>
            <a:miter lim="800000"/>
            <a:headEnd/>
            <a:tailEnd/>
          </a:ln>
        </p:spPr>
        <p:txBody>
          <a:bodyPr/>
          <a:lstStyle/>
          <a:p>
            <a:endParaRPr lang="en-IN"/>
          </a:p>
        </p:txBody>
      </p:sp>
      <p:sp>
        <p:nvSpPr>
          <p:cNvPr id="416774" name="Rectangle 6"/>
          <p:cNvSpPr>
            <a:spLocks noChangeArrowheads="1"/>
          </p:cNvSpPr>
          <p:nvPr/>
        </p:nvSpPr>
        <p:spPr bwMode="auto">
          <a:xfrm>
            <a:off x="849313" y="4254500"/>
            <a:ext cx="933450" cy="304800"/>
          </a:xfrm>
          <a:prstGeom prst="rect">
            <a:avLst/>
          </a:prstGeom>
          <a:noFill/>
          <a:ln w="9525">
            <a:noFill/>
            <a:miter lim="800000"/>
            <a:headEnd/>
            <a:tailEnd/>
          </a:ln>
        </p:spPr>
        <p:txBody>
          <a:bodyPr wrap="none" lIns="0" tIns="0" rIns="0" bIns="0">
            <a:spAutoFit/>
          </a:bodyPr>
          <a:lstStyle/>
          <a:p>
            <a:r>
              <a:rPr lang="en-US" sz="2000" u="none">
                <a:latin typeface="Arial" charset="0"/>
              </a:rPr>
              <a:t>Airplane</a:t>
            </a:r>
            <a:endParaRPr lang="en-US" sz="2400" u="none">
              <a:latin typeface="Arial" charset="0"/>
            </a:endParaRPr>
          </a:p>
        </p:txBody>
      </p:sp>
      <p:sp>
        <p:nvSpPr>
          <p:cNvPr id="416775" name="Line 7"/>
          <p:cNvSpPr>
            <a:spLocks noChangeShapeType="1"/>
          </p:cNvSpPr>
          <p:nvPr/>
        </p:nvSpPr>
        <p:spPr bwMode="auto">
          <a:xfrm>
            <a:off x="685800" y="4570413"/>
            <a:ext cx="1227138" cy="1587"/>
          </a:xfrm>
          <a:prstGeom prst="line">
            <a:avLst/>
          </a:prstGeom>
          <a:noFill/>
          <a:ln w="28575">
            <a:solidFill>
              <a:schemeClr val="tx1"/>
            </a:solidFill>
            <a:round/>
            <a:headEnd/>
            <a:tailEnd/>
          </a:ln>
        </p:spPr>
        <p:txBody>
          <a:bodyPr/>
          <a:lstStyle/>
          <a:p>
            <a:endParaRPr lang="en-IN"/>
          </a:p>
        </p:txBody>
      </p:sp>
      <p:sp>
        <p:nvSpPr>
          <p:cNvPr id="416776" name="Line 8"/>
          <p:cNvSpPr>
            <a:spLocks noChangeShapeType="1"/>
          </p:cNvSpPr>
          <p:nvPr/>
        </p:nvSpPr>
        <p:spPr bwMode="auto">
          <a:xfrm>
            <a:off x="685800" y="4713288"/>
            <a:ext cx="1227138" cy="1587"/>
          </a:xfrm>
          <a:prstGeom prst="line">
            <a:avLst/>
          </a:prstGeom>
          <a:noFill/>
          <a:ln w="28575">
            <a:solidFill>
              <a:schemeClr val="tx1"/>
            </a:solidFill>
            <a:round/>
            <a:headEnd/>
            <a:tailEnd/>
          </a:ln>
        </p:spPr>
        <p:txBody>
          <a:bodyPr/>
          <a:lstStyle/>
          <a:p>
            <a:endParaRPr lang="en-IN"/>
          </a:p>
        </p:txBody>
      </p:sp>
      <p:sp>
        <p:nvSpPr>
          <p:cNvPr id="416777" name="Rectangle 9"/>
          <p:cNvSpPr>
            <a:spLocks noChangeArrowheads="1"/>
          </p:cNvSpPr>
          <p:nvPr/>
        </p:nvSpPr>
        <p:spPr bwMode="auto">
          <a:xfrm>
            <a:off x="2173288" y="4186238"/>
            <a:ext cx="1343025" cy="711200"/>
          </a:xfrm>
          <a:prstGeom prst="rect">
            <a:avLst/>
          </a:prstGeom>
          <a:noFill/>
          <a:ln w="28575">
            <a:solidFill>
              <a:schemeClr val="tx1"/>
            </a:solidFill>
            <a:miter lim="800000"/>
            <a:headEnd/>
            <a:tailEnd/>
          </a:ln>
        </p:spPr>
        <p:txBody>
          <a:bodyPr/>
          <a:lstStyle/>
          <a:p>
            <a:endParaRPr lang="en-IN"/>
          </a:p>
        </p:txBody>
      </p:sp>
      <p:sp>
        <p:nvSpPr>
          <p:cNvPr id="416778" name="Rectangle 10"/>
          <p:cNvSpPr>
            <a:spLocks noChangeArrowheads="1"/>
          </p:cNvSpPr>
          <p:nvPr/>
        </p:nvSpPr>
        <p:spPr bwMode="auto">
          <a:xfrm>
            <a:off x="2282825" y="4254500"/>
            <a:ext cx="1144588" cy="304800"/>
          </a:xfrm>
          <a:prstGeom prst="rect">
            <a:avLst/>
          </a:prstGeom>
          <a:noFill/>
          <a:ln w="9525">
            <a:noFill/>
            <a:miter lim="800000"/>
            <a:headEnd/>
            <a:tailEnd/>
          </a:ln>
        </p:spPr>
        <p:txBody>
          <a:bodyPr wrap="none" lIns="0" tIns="0" rIns="0" bIns="0">
            <a:spAutoFit/>
          </a:bodyPr>
          <a:lstStyle/>
          <a:p>
            <a:r>
              <a:rPr lang="en-US" sz="2000" u="none">
                <a:latin typeface="Arial" charset="0"/>
              </a:rPr>
              <a:t>Helicopter</a:t>
            </a:r>
            <a:endParaRPr lang="en-US" sz="2400" u="none">
              <a:latin typeface="Arial" charset="0"/>
            </a:endParaRPr>
          </a:p>
        </p:txBody>
      </p:sp>
      <p:sp>
        <p:nvSpPr>
          <p:cNvPr id="416779" name="Line 11"/>
          <p:cNvSpPr>
            <a:spLocks noChangeShapeType="1"/>
          </p:cNvSpPr>
          <p:nvPr/>
        </p:nvSpPr>
        <p:spPr bwMode="auto">
          <a:xfrm>
            <a:off x="2173288" y="4570413"/>
            <a:ext cx="1336675" cy="1587"/>
          </a:xfrm>
          <a:prstGeom prst="line">
            <a:avLst/>
          </a:prstGeom>
          <a:noFill/>
          <a:ln w="28575">
            <a:solidFill>
              <a:schemeClr val="tx1"/>
            </a:solidFill>
            <a:round/>
            <a:headEnd/>
            <a:tailEnd/>
          </a:ln>
        </p:spPr>
        <p:txBody>
          <a:bodyPr/>
          <a:lstStyle/>
          <a:p>
            <a:endParaRPr lang="en-IN"/>
          </a:p>
        </p:txBody>
      </p:sp>
      <p:sp>
        <p:nvSpPr>
          <p:cNvPr id="416780" name="Line 12"/>
          <p:cNvSpPr>
            <a:spLocks noChangeShapeType="1"/>
          </p:cNvSpPr>
          <p:nvPr/>
        </p:nvSpPr>
        <p:spPr bwMode="auto">
          <a:xfrm>
            <a:off x="2173288" y="4713288"/>
            <a:ext cx="1336675" cy="1587"/>
          </a:xfrm>
          <a:prstGeom prst="line">
            <a:avLst/>
          </a:prstGeom>
          <a:noFill/>
          <a:ln w="28575">
            <a:solidFill>
              <a:schemeClr val="tx1"/>
            </a:solidFill>
            <a:round/>
            <a:headEnd/>
            <a:tailEnd/>
          </a:ln>
        </p:spPr>
        <p:txBody>
          <a:bodyPr/>
          <a:lstStyle/>
          <a:p>
            <a:endParaRPr lang="en-IN"/>
          </a:p>
        </p:txBody>
      </p:sp>
      <p:sp>
        <p:nvSpPr>
          <p:cNvPr id="416781" name="Rectangle 13"/>
          <p:cNvSpPr>
            <a:spLocks noChangeArrowheads="1"/>
          </p:cNvSpPr>
          <p:nvPr/>
        </p:nvSpPr>
        <p:spPr bwMode="auto">
          <a:xfrm>
            <a:off x="5222875" y="4186238"/>
            <a:ext cx="1412875" cy="711200"/>
          </a:xfrm>
          <a:prstGeom prst="rect">
            <a:avLst/>
          </a:prstGeom>
          <a:noFill/>
          <a:ln w="28575">
            <a:solidFill>
              <a:schemeClr val="tx1"/>
            </a:solidFill>
            <a:miter lim="800000"/>
            <a:headEnd/>
            <a:tailEnd/>
          </a:ln>
        </p:spPr>
        <p:txBody>
          <a:bodyPr/>
          <a:lstStyle/>
          <a:p>
            <a:endParaRPr lang="en-IN"/>
          </a:p>
        </p:txBody>
      </p:sp>
      <p:sp>
        <p:nvSpPr>
          <p:cNvPr id="416782" name="Rectangle 14"/>
          <p:cNvSpPr>
            <a:spLocks noChangeArrowheads="1"/>
          </p:cNvSpPr>
          <p:nvPr/>
        </p:nvSpPr>
        <p:spPr bwMode="auto">
          <a:xfrm>
            <a:off x="5662613" y="4254500"/>
            <a:ext cx="508000" cy="304800"/>
          </a:xfrm>
          <a:prstGeom prst="rect">
            <a:avLst/>
          </a:prstGeom>
          <a:noFill/>
          <a:ln w="28575">
            <a:noFill/>
            <a:miter lim="800000"/>
            <a:headEnd/>
            <a:tailEnd/>
          </a:ln>
        </p:spPr>
        <p:txBody>
          <a:bodyPr wrap="none" lIns="0" tIns="0" rIns="0" bIns="0">
            <a:spAutoFit/>
          </a:bodyPr>
          <a:lstStyle/>
          <a:p>
            <a:r>
              <a:rPr lang="en-US" sz="2000" u="none">
                <a:latin typeface="Arial" charset="0"/>
              </a:rPr>
              <a:t>Wolf</a:t>
            </a:r>
            <a:endParaRPr lang="en-US" sz="2400" u="none">
              <a:latin typeface="Arial" charset="0"/>
            </a:endParaRPr>
          </a:p>
        </p:txBody>
      </p:sp>
      <p:sp>
        <p:nvSpPr>
          <p:cNvPr id="416783" name="Line 15"/>
          <p:cNvSpPr>
            <a:spLocks noChangeShapeType="1"/>
          </p:cNvSpPr>
          <p:nvPr/>
        </p:nvSpPr>
        <p:spPr bwMode="auto">
          <a:xfrm>
            <a:off x="5222875" y="4570413"/>
            <a:ext cx="1404938" cy="1587"/>
          </a:xfrm>
          <a:prstGeom prst="line">
            <a:avLst/>
          </a:prstGeom>
          <a:noFill/>
          <a:ln w="28575">
            <a:solidFill>
              <a:schemeClr val="tx1"/>
            </a:solidFill>
            <a:round/>
            <a:headEnd/>
            <a:tailEnd/>
          </a:ln>
        </p:spPr>
        <p:txBody>
          <a:bodyPr/>
          <a:lstStyle/>
          <a:p>
            <a:endParaRPr lang="en-IN"/>
          </a:p>
        </p:txBody>
      </p:sp>
      <p:sp>
        <p:nvSpPr>
          <p:cNvPr id="416784" name="Line 16"/>
          <p:cNvSpPr>
            <a:spLocks noChangeShapeType="1"/>
          </p:cNvSpPr>
          <p:nvPr/>
        </p:nvSpPr>
        <p:spPr bwMode="auto">
          <a:xfrm>
            <a:off x="5222875" y="4713288"/>
            <a:ext cx="1404938" cy="1587"/>
          </a:xfrm>
          <a:prstGeom prst="line">
            <a:avLst/>
          </a:prstGeom>
          <a:noFill/>
          <a:ln w="28575">
            <a:solidFill>
              <a:schemeClr val="tx1"/>
            </a:solidFill>
            <a:round/>
            <a:headEnd/>
            <a:tailEnd/>
          </a:ln>
        </p:spPr>
        <p:txBody>
          <a:bodyPr/>
          <a:lstStyle/>
          <a:p>
            <a:endParaRPr lang="en-IN"/>
          </a:p>
        </p:txBody>
      </p:sp>
      <p:sp>
        <p:nvSpPr>
          <p:cNvPr id="416785" name="Rectangle 17"/>
          <p:cNvSpPr>
            <a:spLocks noChangeArrowheads="1"/>
          </p:cNvSpPr>
          <p:nvPr/>
        </p:nvSpPr>
        <p:spPr bwMode="auto">
          <a:xfrm>
            <a:off x="6970713" y="4186238"/>
            <a:ext cx="1344612" cy="711200"/>
          </a:xfrm>
          <a:prstGeom prst="rect">
            <a:avLst/>
          </a:prstGeom>
          <a:noFill/>
          <a:ln w="28575">
            <a:solidFill>
              <a:schemeClr val="tx1"/>
            </a:solidFill>
            <a:miter lim="800000"/>
            <a:headEnd/>
            <a:tailEnd/>
          </a:ln>
        </p:spPr>
        <p:txBody>
          <a:bodyPr/>
          <a:lstStyle/>
          <a:p>
            <a:endParaRPr lang="en-IN"/>
          </a:p>
        </p:txBody>
      </p:sp>
      <p:sp>
        <p:nvSpPr>
          <p:cNvPr id="416786" name="Rectangle 18"/>
          <p:cNvSpPr>
            <a:spLocks noChangeArrowheads="1"/>
          </p:cNvSpPr>
          <p:nvPr/>
        </p:nvSpPr>
        <p:spPr bwMode="auto">
          <a:xfrm>
            <a:off x="7307263" y="4254500"/>
            <a:ext cx="677862" cy="304800"/>
          </a:xfrm>
          <a:prstGeom prst="rect">
            <a:avLst/>
          </a:prstGeom>
          <a:noFill/>
          <a:ln w="9525">
            <a:noFill/>
            <a:miter lim="800000"/>
            <a:headEnd/>
            <a:tailEnd/>
          </a:ln>
        </p:spPr>
        <p:txBody>
          <a:bodyPr wrap="none" lIns="0" tIns="0" rIns="0" bIns="0">
            <a:spAutoFit/>
          </a:bodyPr>
          <a:lstStyle/>
          <a:p>
            <a:r>
              <a:rPr lang="en-US" sz="2000" u="none">
                <a:latin typeface="Arial" charset="0"/>
              </a:rPr>
              <a:t>Horse</a:t>
            </a:r>
            <a:endParaRPr lang="en-US" sz="2400" u="none">
              <a:latin typeface="Arial" charset="0"/>
            </a:endParaRPr>
          </a:p>
        </p:txBody>
      </p:sp>
      <p:sp>
        <p:nvSpPr>
          <p:cNvPr id="416787" name="Line 19"/>
          <p:cNvSpPr>
            <a:spLocks noChangeShapeType="1"/>
          </p:cNvSpPr>
          <p:nvPr/>
        </p:nvSpPr>
        <p:spPr bwMode="auto">
          <a:xfrm>
            <a:off x="6970713" y="4570413"/>
            <a:ext cx="1336675" cy="1587"/>
          </a:xfrm>
          <a:prstGeom prst="line">
            <a:avLst/>
          </a:prstGeom>
          <a:noFill/>
          <a:ln w="28575">
            <a:solidFill>
              <a:schemeClr val="tx1"/>
            </a:solidFill>
            <a:round/>
            <a:headEnd/>
            <a:tailEnd/>
          </a:ln>
        </p:spPr>
        <p:txBody>
          <a:bodyPr/>
          <a:lstStyle/>
          <a:p>
            <a:endParaRPr lang="en-IN"/>
          </a:p>
        </p:txBody>
      </p:sp>
      <p:sp>
        <p:nvSpPr>
          <p:cNvPr id="416788" name="Line 20"/>
          <p:cNvSpPr>
            <a:spLocks noChangeShapeType="1"/>
          </p:cNvSpPr>
          <p:nvPr/>
        </p:nvSpPr>
        <p:spPr bwMode="auto">
          <a:xfrm>
            <a:off x="6970713" y="4713288"/>
            <a:ext cx="1336675" cy="1587"/>
          </a:xfrm>
          <a:prstGeom prst="line">
            <a:avLst/>
          </a:prstGeom>
          <a:noFill/>
          <a:ln w="28575">
            <a:solidFill>
              <a:schemeClr val="tx1"/>
            </a:solidFill>
            <a:round/>
            <a:headEnd/>
            <a:tailEnd/>
          </a:ln>
        </p:spPr>
        <p:txBody>
          <a:bodyPr/>
          <a:lstStyle/>
          <a:p>
            <a:endParaRPr lang="en-IN"/>
          </a:p>
        </p:txBody>
      </p:sp>
      <p:sp>
        <p:nvSpPr>
          <p:cNvPr id="416789" name="Rectangle 21"/>
          <p:cNvSpPr>
            <a:spLocks noChangeArrowheads="1"/>
          </p:cNvSpPr>
          <p:nvPr/>
        </p:nvSpPr>
        <p:spPr bwMode="auto">
          <a:xfrm>
            <a:off x="1412875" y="2133600"/>
            <a:ext cx="1836738" cy="711200"/>
          </a:xfrm>
          <a:prstGeom prst="rect">
            <a:avLst/>
          </a:prstGeom>
          <a:noFill/>
          <a:ln w="28575">
            <a:solidFill>
              <a:schemeClr val="tx1"/>
            </a:solidFill>
            <a:miter lim="800000"/>
            <a:headEnd/>
            <a:tailEnd/>
          </a:ln>
        </p:spPr>
        <p:txBody>
          <a:bodyPr/>
          <a:lstStyle/>
          <a:p>
            <a:endParaRPr lang="en-IN"/>
          </a:p>
        </p:txBody>
      </p:sp>
      <p:sp>
        <p:nvSpPr>
          <p:cNvPr id="416790" name="Rectangle 22"/>
          <p:cNvSpPr>
            <a:spLocks noChangeArrowheads="1"/>
          </p:cNvSpPr>
          <p:nvPr/>
        </p:nvSpPr>
        <p:spPr bwMode="auto">
          <a:xfrm>
            <a:off x="1693863" y="2201863"/>
            <a:ext cx="1316037" cy="304800"/>
          </a:xfrm>
          <a:prstGeom prst="rect">
            <a:avLst/>
          </a:prstGeom>
          <a:noFill/>
          <a:ln w="9525">
            <a:noFill/>
            <a:miter lim="800000"/>
            <a:headEnd/>
            <a:tailEnd/>
          </a:ln>
        </p:spPr>
        <p:txBody>
          <a:bodyPr wrap="none" lIns="0" tIns="0" rIns="0" bIns="0">
            <a:spAutoFit/>
          </a:bodyPr>
          <a:lstStyle/>
          <a:p>
            <a:r>
              <a:rPr lang="en-US" sz="2000" u="none">
                <a:latin typeface="Arial" charset="0"/>
              </a:rPr>
              <a:t>FlyingThing</a:t>
            </a:r>
            <a:endParaRPr lang="en-US" sz="2400" u="none">
              <a:latin typeface="Arial" charset="0"/>
            </a:endParaRPr>
          </a:p>
        </p:txBody>
      </p:sp>
      <p:sp>
        <p:nvSpPr>
          <p:cNvPr id="416791" name="Line 23"/>
          <p:cNvSpPr>
            <a:spLocks noChangeShapeType="1"/>
          </p:cNvSpPr>
          <p:nvPr/>
        </p:nvSpPr>
        <p:spPr bwMode="auto">
          <a:xfrm>
            <a:off x="1412875" y="2516188"/>
            <a:ext cx="1828800" cy="1587"/>
          </a:xfrm>
          <a:prstGeom prst="line">
            <a:avLst/>
          </a:prstGeom>
          <a:noFill/>
          <a:ln w="28575">
            <a:solidFill>
              <a:schemeClr val="tx1"/>
            </a:solidFill>
            <a:round/>
            <a:headEnd/>
            <a:tailEnd/>
          </a:ln>
        </p:spPr>
        <p:txBody>
          <a:bodyPr/>
          <a:lstStyle/>
          <a:p>
            <a:endParaRPr lang="en-IN"/>
          </a:p>
        </p:txBody>
      </p:sp>
      <p:sp>
        <p:nvSpPr>
          <p:cNvPr id="416792" name="Line 24"/>
          <p:cNvSpPr>
            <a:spLocks noChangeShapeType="1"/>
          </p:cNvSpPr>
          <p:nvPr/>
        </p:nvSpPr>
        <p:spPr bwMode="auto">
          <a:xfrm>
            <a:off x="1412875" y="2660650"/>
            <a:ext cx="1828800" cy="1588"/>
          </a:xfrm>
          <a:prstGeom prst="line">
            <a:avLst/>
          </a:prstGeom>
          <a:noFill/>
          <a:ln w="28575">
            <a:solidFill>
              <a:schemeClr val="tx1"/>
            </a:solidFill>
            <a:round/>
            <a:headEnd/>
            <a:tailEnd/>
          </a:ln>
        </p:spPr>
        <p:txBody>
          <a:bodyPr/>
          <a:lstStyle/>
          <a:p>
            <a:endParaRPr lang="en-IN"/>
          </a:p>
        </p:txBody>
      </p:sp>
      <p:sp>
        <p:nvSpPr>
          <p:cNvPr id="416793" name="Line 25"/>
          <p:cNvSpPr>
            <a:spLocks noChangeShapeType="1"/>
          </p:cNvSpPr>
          <p:nvPr/>
        </p:nvSpPr>
        <p:spPr bwMode="auto">
          <a:xfrm flipH="1" flipV="1">
            <a:off x="2486025" y="3241675"/>
            <a:ext cx="263525" cy="938213"/>
          </a:xfrm>
          <a:prstGeom prst="line">
            <a:avLst/>
          </a:prstGeom>
          <a:noFill/>
          <a:ln w="28575">
            <a:solidFill>
              <a:schemeClr val="tx1"/>
            </a:solidFill>
            <a:round/>
            <a:headEnd/>
            <a:tailEnd/>
          </a:ln>
        </p:spPr>
        <p:txBody>
          <a:bodyPr/>
          <a:lstStyle/>
          <a:p>
            <a:endParaRPr lang="en-IN"/>
          </a:p>
        </p:txBody>
      </p:sp>
      <p:sp>
        <p:nvSpPr>
          <p:cNvPr id="416794" name="Freeform 26"/>
          <p:cNvSpPr>
            <a:spLocks/>
          </p:cNvSpPr>
          <p:nvPr/>
        </p:nvSpPr>
        <p:spPr bwMode="auto">
          <a:xfrm>
            <a:off x="2371725" y="2844800"/>
            <a:ext cx="287338" cy="431800"/>
          </a:xfrm>
          <a:custGeom>
            <a:avLst/>
            <a:gdLst/>
            <a:ahLst/>
            <a:cxnLst>
              <a:cxn ang="0">
                <a:pos x="26" y="0"/>
              </a:cxn>
              <a:cxn ang="0">
                <a:pos x="181" y="229"/>
              </a:cxn>
              <a:cxn ang="0">
                <a:pos x="0" y="272"/>
              </a:cxn>
              <a:cxn ang="0">
                <a:pos x="26" y="0"/>
              </a:cxn>
            </a:cxnLst>
            <a:rect l="0" t="0" r="r" b="b"/>
            <a:pathLst>
              <a:path w="181" h="272">
                <a:moveTo>
                  <a:pt x="26" y="0"/>
                </a:moveTo>
                <a:lnTo>
                  <a:pt x="181" y="229"/>
                </a:lnTo>
                <a:lnTo>
                  <a:pt x="0" y="272"/>
                </a:lnTo>
                <a:lnTo>
                  <a:pt x="26" y="0"/>
                </a:lnTo>
                <a:close/>
              </a:path>
            </a:pathLst>
          </a:custGeom>
          <a:noFill/>
          <a:ln w="28575" cmpd="sng">
            <a:solidFill>
              <a:schemeClr val="tx1"/>
            </a:solidFill>
            <a:prstDash val="solid"/>
            <a:round/>
            <a:headEnd/>
            <a:tailEnd/>
          </a:ln>
        </p:spPr>
        <p:txBody>
          <a:bodyPr/>
          <a:lstStyle/>
          <a:p>
            <a:endParaRPr lang="en-IN"/>
          </a:p>
        </p:txBody>
      </p:sp>
      <p:sp>
        <p:nvSpPr>
          <p:cNvPr id="416795" name="Freeform 27"/>
          <p:cNvSpPr>
            <a:spLocks/>
          </p:cNvSpPr>
          <p:nvPr/>
        </p:nvSpPr>
        <p:spPr bwMode="auto">
          <a:xfrm>
            <a:off x="1782763" y="2844800"/>
            <a:ext cx="322262" cy="438150"/>
          </a:xfrm>
          <a:custGeom>
            <a:avLst/>
            <a:gdLst/>
            <a:ahLst/>
            <a:cxnLst>
              <a:cxn ang="0">
                <a:pos x="203" y="0"/>
              </a:cxn>
              <a:cxn ang="0">
                <a:pos x="173" y="276"/>
              </a:cxn>
              <a:cxn ang="0">
                <a:pos x="0" y="190"/>
              </a:cxn>
              <a:cxn ang="0">
                <a:pos x="203" y="0"/>
              </a:cxn>
            </a:cxnLst>
            <a:rect l="0" t="0" r="r" b="b"/>
            <a:pathLst>
              <a:path w="203" h="276">
                <a:moveTo>
                  <a:pt x="203" y="0"/>
                </a:moveTo>
                <a:lnTo>
                  <a:pt x="173" y="276"/>
                </a:lnTo>
                <a:lnTo>
                  <a:pt x="0" y="190"/>
                </a:lnTo>
                <a:lnTo>
                  <a:pt x="203" y="0"/>
                </a:lnTo>
                <a:close/>
              </a:path>
            </a:pathLst>
          </a:custGeom>
          <a:noFill/>
          <a:ln w="28575" cmpd="sng">
            <a:solidFill>
              <a:schemeClr val="tx1"/>
            </a:solidFill>
            <a:prstDash val="solid"/>
            <a:round/>
            <a:headEnd/>
            <a:tailEnd/>
          </a:ln>
        </p:spPr>
        <p:txBody>
          <a:bodyPr/>
          <a:lstStyle/>
          <a:p>
            <a:endParaRPr lang="en-IN"/>
          </a:p>
        </p:txBody>
      </p:sp>
      <p:sp>
        <p:nvSpPr>
          <p:cNvPr id="416796" name="Rectangle 28"/>
          <p:cNvSpPr>
            <a:spLocks noChangeArrowheads="1"/>
          </p:cNvSpPr>
          <p:nvPr/>
        </p:nvSpPr>
        <p:spPr bwMode="auto">
          <a:xfrm>
            <a:off x="6121400" y="2133600"/>
            <a:ext cx="1330325" cy="711200"/>
          </a:xfrm>
          <a:prstGeom prst="rect">
            <a:avLst/>
          </a:prstGeom>
          <a:noFill/>
          <a:ln w="28575">
            <a:solidFill>
              <a:schemeClr val="tx1"/>
            </a:solidFill>
            <a:miter lim="800000"/>
            <a:headEnd/>
            <a:tailEnd/>
          </a:ln>
        </p:spPr>
        <p:txBody>
          <a:bodyPr/>
          <a:lstStyle/>
          <a:p>
            <a:endParaRPr lang="en-IN"/>
          </a:p>
        </p:txBody>
      </p:sp>
      <p:sp>
        <p:nvSpPr>
          <p:cNvPr id="416797" name="Rectangle 29"/>
          <p:cNvSpPr>
            <a:spLocks noChangeArrowheads="1"/>
          </p:cNvSpPr>
          <p:nvPr/>
        </p:nvSpPr>
        <p:spPr bwMode="auto">
          <a:xfrm>
            <a:off x="6402388" y="2201863"/>
            <a:ext cx="777875" cy="304800"/>
          </a:xfrm>
          <a:prstGeom prst="rect">
            <a:avLst/>
          </a:prstGeom>
          <a:noFill/>
          <a:ln w="9525">
            <a:noFill/>
            <a:miter lim="800000"/>
            <a:headEnd/>
            <a:tailEnd/>
          </a:ln>
        </p:spPr>
        <p:txBody>
          <a:bodyPr wrap="none" lIns="0" tIns="0" rIns="0" bIns="0">
            <a:spAutoFit/>
          </a:bodyPr>
          <a:lstStyle/>
          <a:p>
            <a:r>
              <a:rPr lang="en-US" sz="2000" u="none">
                <a:latin typeface="Arial" charset="0"/>
              </a:rPr>
              <a:t>Animal</a:t>
            </a:r>
            <a:endParaRPr lang="en-US" sz="2400" u="none">
              <a:latin typeface="Arial" charset="0"/>
            </a:endParaRPr>
          </a:p>
        </p:txBody>
      </p:sp>
      <p:sp>
        <p:nvSpPr>
          <p:cNvPr id="416798" name="Line 30"/>
          <p:cNvSpPr>
            <a:spLocks noChangeShapeType="1"/>
          </p:cNvSpPr>
          <p:nvPr/>
        </p:nvSpPr>
        <p:spPr bwMode="auto">
          <a:xfrm>
            <a:off x="6121400" y="2516188"/>
            <a:ext cx="1322388" cy="1587"/>
          </a:xfrm>
          <a:prstGeom prst="line">
            <a:avLst/>
          </a:prstGeom>
          <a:noFill/>
          <a:ln w="28575">
            <a:solidFill>
              <a:schemeClr val="tx1"/>
            </a:solidFill>
            <a:round/>
            <a:headEnd/>
            <a:tailEnd/>
          </a:ln>
        </p:spPr>
        <p:txBody>
          <a:bodyPr/>
          <a:lstStyle/>
          <a:p>
            <a:endParaRPr lang="en-IN"/>
          </a:p>
        </p:txBody>
      </p:sp>
      <p:sp>
        <p:nvSpPr>
          <p:cNvPr id="416799" name="Line 31"/>
          <p:cNvSpPr>
            <a:spLocks noChangeShapeType="1"/>
          </p:cNvSpPr>
          <p:nvPr/>
        </p:nvSpPr>
        <p:spPr bwMode="auto">
          <a:xfrm>
            <a:off x="6121400" y="2660650"/>
            <a:ext cx="1322388" cy="1588"/>
          </a:xfrm>
          <a:prstGeom prst="line">
            <a:avLst/>
          </a:prstGeom>
          <a:noFill/>
          <a:ln w="28575">
            <a:solidFill>
              <a:schemeClr val="tx1"/>
            </a:solidFill>
            <a:round/>
            <a:headEnd/>
            <a:tailEnd/>
          </a:ln>
        </p:spPr>
        <p:txBody>
          <a:bodyPr/>
          <a:lstStyle/>
          <a:p>
            <a:endParaRPr lang="en-IN"/>
          </a:p>
        </p:txBody>
      </p:sp>
      <p:sp>
        <p:nvSpPr>
          <p:cNvPr id="416800" name="Line 32"/>
          <p:cNvSpPr>
            <a:spLocks noChangeShapeType="1"/>
          </p:cNvSpPr>
          <p:nvPr/>
        </p:nvSpPr>
        <p:spPr bwMode="auto">
          <a:xfrm flipH="1" flipV="1">
            <a:off x="7058025" y="3203575"/>
            <a:ext cx="433388" cy="976313"/>
          </a:xfrm>
          <a:prstGeom prst="line">
            <a:avLst/>
          </a:prstGeom>
          <a:noFill/>
          <a:ln w="28575">
            <a:solidFill>
              <a:schemeClr val="tx1"/>
            </a:solidFill>
            <a:round/>
            <a:headEnd/>
            <a:tailEnd/>
          </a:ln>
        </p:spPr>
        <p:txBody>
          <a:bodyPr/>
          <a:lstStyle/>
          <a:p>
            <a:endParaRPr lang="en-IN"/>
          </a:p>
        </p:txBody>
      </p:sp>
      <p:sp>
        <p:nvSpPr>
          <p:cNvPr id="416801" name="Freeform 33"/>
          <p:cNvSpPr>
            <a:spLocks/>
          </p:cNvSpPr>
          <p:nvPr/>
        </p:nvSpPr>
        <p:spPr bwMode="auto">
          <a:xfrm>
            <a:off x="6929438" y="2844800"/>
            <a:ext cx="295275" cy="438150"/>
          </a:xfrm>
          <a:custGeom>
            <a:avLst/>
            <a:gdLst/>
            <a:ahLst/>
            <a:cxnLst>
              <a:cxn ang="0">
                <a:pos x="0" y="0"/>
              </a:cxn>
              <a:cxn ang="0">
                <a:pos x="186" y="199"/>
              </a:cxn>
              <a:cxn ang="0">
                <a:pos x="13" y="276"/>
              </a:cxn>
              <a:cxn ang="0">
                <a:pos x="0" y="0"/>
              </a:cxn>
            </a:cxnLst>
            <a:rect l="0" t="0" r="r" b="b"/>
            <a:pathLst>
              <a:path w="186" h="276">
                <a:moveTo>
                  <a:pt x="0" y="0"/>
                </a:moveTo>
                <a:lnTo>
                  <a:pt x="186" y="199"/>
                </a:lnTo>
                <a:lnTo>
                  <a:pt x="13" y="276"/>
                </a:lnTo>
                <a:lnTo>
                  <a:pt x="0" y="0"/>
                </a:lnTo>
                <a:close/>
              </a:path>
            </a:pathLst>
          </a:custGeom>
          <a:noFill/>
          <a:ln w="28575" cmpd="sng">
            <a:solidFill>
              <a:schemeClr val="tx1"/>
            </a:solidFill>
            <a:prstDash val="solid"/>
            <a:round/>
            <a:headEnd/>
            <a:tailEnd/>
          </a:ln>
        </p:spPr>
        <p:txBody>
          <a:bodyPr/>
          <a:lstStyle/>
          <a:p>
            <a:endParaRPr lang="en-IN"/>
          </a:p>
        </p:txBody>
      </p:sp>
      <p:sp>
        <p:nvSpPr>
          <p:cNvPr id="416802" name="Line 34"/>
          <p:cNvSpPr>
            <a:spLocks noChangeShapeType="1"/>
          </p:cNvSpPr>
          <p:nvPr/>
        </p:nvSpPr>
        <p:spPr bwMode="auto">
          <a:xfrm flipV="1">
            <a:off x="6073775" y="3203575"/>
            <a:ext cx="374650" cy="976313"/>
          </a:xfrm>
          <a:prstGeom prst="line">
            <a:avLst/>
          </a:prstGeom>
          <a:noFill/>
          <a:ln w="28575">
            <a:solidFill>
              <a:schemeClr val="tx1"/>
            </a:solidFill>
            <a:round/>
            <a:headEnd/>
            <a:tailEnd/>
          </a:ln>
        </p:spPr>
        <p:txBody>
          <a:bodyPr/>
          <a:lstStyle/>
          <a:p>
            <a:endParaRPr lang="en-IN"/>
          </a:p>
        </p:txBody>
      </p:sp>
      <p:sp>
        <p:nvSpPr>
          <p:cNvPr id="416803" name="Freeform 35"/>
          <p:cNvSpPr>
            <a:spLocks/>
          </p:cNvSpPr>
          <p:nvPr/>
        </p:nvSpPr>
        <p:spPr bwMode="auto">
          <a:xfrm>
            <a:off x="6334125" y="2844800"/>
            <a:ext cx="293688" cy="431800"/>
          </a:xfrm>
          <a:custGeom>
            <a:avLst/>
            <a:gdLst/>
            <a:ahLst/>
            <a:cxnLst>
              <a:cxn ang="0">
                <a:pos x="185" y="0"/>
              </a:cxn>
              <a:cxn ang="0">
                <a:pos x="172" y="272"/>
              </a:cxn>
              <a:cxn ang="0">
                <a:pos x="0" y="203"/>
              </a:cxn>
              <a:cxn ang="0">
                <a:pos x="185" y="0"/>
              </a:cxn>
            </a:cxnLst>
            <a:rect l="0" t="0" r="r" b="b"/>
            <a:pathLst>
              <a:path w="185" h="272">
                <a:moveTo>
                  <a:pt x="185" y="0"/>
                </a:moveTo>
                <a:lnTo>
                  <a:pt x="172" y="272"/>
                </a:lnTo>
                <a:lnTo>
                  <a:pt x="0" y="203"/>
                </a:lnTo>
                <a:lnTo>
                  <a:pt x="185" y="0"/>
                </a:lnTo>
                <a:close/>
              </a:path>
            </a:pathLst>
          </a:custGeom>
          <a:noFill/>
          <a:ln w="28575" cmpd="sng">
            <a:solidFill>
              <a:schemeClr val="tx1"/>
            </a:solidFill>
            <a:prstDash val="solid"/>
            <a:round/>
            <a:headEnd/>
            <a:tailEnd/>
          </a:ln>
        </p:spPr>
        <p:txBody>
          <a:bodyPr/>
          <a:lstStyle/>
          <a:p>
            <a:endParaRPr lang="en-IN"/>
          </a:p>
        </p:txBody>
      </p:sp>
      <p:sp>
        <p:nvSpPr>
          <p:cNvPr id="416804" name="Rectangle 36"/>
          <p:cNvSpPr>
            <a:spLocks noChangeArrowheads="1"/>
          </p:cNvSpPr>
          <p:nvPr/>
        </p:nvSpPr>
        <p:spPr bwMode="auto">
          <a:xfrm>
            <a:off x="4154488" y="4254500"/>
            <a:ext cx="452437" cy="304800"/>
          </a:xfrm>
          <a:prstGeom prst="rect">
            <a:avLst/>
          </a:prstGeom>
          <a:noFill/>
          <a:ln w="28575">
            <a:noFill/>
            <a:miter lim="800000"/>
            <a:headEnd/>
            <a:tailEnd/>
          </a:ln>
        </p:spPr>
        <p:txBody>
          <a:bodyPr wrap="none" lIns="0" tIns="0" rIns="0" bIns="0">
            <a:spAutoFit/>
          </a:bodyPr>
          <a:lstStyle/>
          <a:p>
            <a:r>
              <a:rPr lang="en-US" sz="2000" u="none">
                <a:latin typeface="Arial" charset="0"/>
              </a:rPr>
              <a:t>Bird</a:t>
            </a:r>
            <a:endParaRPr lang="en-US" sz="2400" u="none">
              <a:latin typeface="Arial" charset="0"/>
            </a:endParaRPr>
          </a:p>
        </p:txBody>
      </p:sp>
      <p:grpSp>
        <p:nvGrpSpPr>
          <p:cNvPr id="2" name="Group 37"/>
          <p:cNvGrpSpPr>
            <a:grpSpLocks/>
          </p:cNvGrpSpPr>
          <p:nvPr/>
        </p:nvGrpSpPr>
        <p:grpSpPr bwMode="auto">
          <a:xfrm>
            <a:off x="3770313" y="4186238"/>
            <a:ext cx="1233487" cy="711200"/>
            <a:chOff x="2375" y="2637"/>
            <a:chExt cx="777" cy="448"/>
          </a:xfrm>
        </p:grpSpPr>
        <p:sp>
          <p:nvSpPr>
            <p:cNvPr id="416806" name="Rectangle 38"/>
            <p:cNvSpPr>
              <a:spLocks noChangeArrowheads="1"/>
            </p:cNvSpPr>
            <p:nvPr/>
          </p:nvSpPr>
          <p:spPr bwMode="auto">
            <a:xfrm>
              <a:off x="2375" y="2637"/>
              <a:ext cx="777" cy="448"/>
            </a:xfrm>
            <a:prstGeom prst="rect">
              <a:avLst/>
            </a:prstGeom>
            <a:noFill/>
            <a:ln w="28575">
              <a:solidFill>
                <a:schemeClr val="tx1"/>
              </a:solidFill>
              <a:miter lim="800000"/>
              <a:headEnd/>
              <a:tailEnd/>
            </a:ln>
          </p:spPr>
          <p:txBody>
            <a:bodyPr/>
            <a:lstStyle/>
            <a:p>
              <a:endParaRPr lang="en-IN"/>
            </a:p>
          </p:txBody>
        </p:sp>
        <p:sp>
          <p:nvSpPr>
            <p:cNvPr id="416807" name="Line 39"/>
            <p:cNvSpPr>
              <a:spLocks noChangeShapeType="1"/>
            </p:cNvSpPr>
            <p:nvPr/>
          </p:nvSpPr>
          <p:spPr bwMode="auto">
            <a:xfrm>
              <a:off x="2375" y="2879"/>
              <a:ext cx="773" cy="1"/>
            </a:xfrm>
            <a:prstGeom prst="line">
              <a:avLst/>
            </a:prstGeom>
            <a:noFill/>
            <a:ln w="28575">
              <a:solidFill>
                <a:schemeClr val="tx1"/>
              </a:solidFill>
              <a:round/>
              <a:headEnd/>
              <a:tailEnd/>
            </a:ln>
          </p:spPr>
          <p:txBody>
            <a:bodyPr/>
            <a:lstStyle/>
            <a:p>
              <a:endParaRPr lang="en-IN"/>
            </a:p>
          </p:txBody>
        </p:sp>
        <p:sp>
          <p:nvSpPr>
            <p:cNvPr id="416808" name="Line 40"/>
            <p:cNvSpPr>
              <a:spLocks noChangeShapeType="1"/>
            </p:cNvSpPr>
            <p:nvPr/>
          </p:nvSpPr>
          <p:spPr bwMode="auto">
            <a:xfrm>
              <a:off x="2375" y="2969"/>
              <a:ext cx="773" cy="1"/>
            </a:xfrm>
            <a:prstGeom prst="line">
              <a:avLst/>
            </a:prstGeom>
            <a:noFill/>
            <a:ln w="28575">
              <a:solidFill>
                <a:schemeClr val="tx1"/>
              </a:solidFill>
              <a:round/>
              <a:headEnd/>
              <a:tailEnd/>
            </a:ln>
          </p:spPr>
          <p:txBody>
            <a:bodyPr/>
            <a:lstStyle/>
            <a:p>
              <a:endParaRPr lang="en-IN"/>
            </a:p>
          </p:txBody>
        </p:sp>
      </p:grpSp>
      <p:sp>
        <p:nvSpPr>
          <p:cNvPr id="416809" name="Line 41"/>
          <p:cNvSpPr>
            <a:spLocks noChangeShapeType="1"/>
          </p:cNvSpPr>
          <p:nvPr/>
        </p:nvSpPr>
        <p:spPr bwMode="auto">
          <a:xfrm flipV="1">
            <a:off x="4784725" y="3127375"/>
            <a:ext cx="1282700" cy="1052513"/>
          </a:xfrm>
          <a:prstGeom prst="line">
            <a:avLst/>
          </a:prstGeom>
          <a:noFill/>
          <a:ln w="28575">
            <a:solidFill>
              <a:schemeClr val="tx1"/>
            </a:solidFill>
            <a:round/>
            <a:headEnd/>
            <a:tailEnd/>
          </a:ln>
        </p:spPr>
        <p:txBody>
          <a:bodyPr/>
          <a:lstStyle/>
          <a:p>
            <a:endParaRPr lang="en-IN"/>
          </a:p>
        </p:txBody>
      </p:sp>
      <p:sp>
        <p:nvSpPr>
          <p:cNvPr id="416810" name="Freeform 42"/>
          <p:cNvSpPr>
            <a:spLocks/>
          </p:cNvSpPr>
          <p:nvPr/>
        </p:nvSpPr>
        <p:spPr bwMode="auto">
          <a:xfrm>
            <a:off x="5943600" y="2844800"/>
            <a:ext cx="411163" cy="384175"/>
          </a:xfrm>
          <a:custGeom>
            <a:avLst/>
            <a:gdLst/>
            <a:ahLst/>
            <a:cxnLst>
              <a:cxn ang="0">
                <a:pos x="259" y="0"/>
              </a:cxn>
              <a:cxn ang="0">
                <a:pos x="121" y="242"/>
              </a:cxn>
              <a:cxn ang="0">
                <a:pos x="0" y="95"/>
              </a:cxn>
              <a:cxn ang="0">
                <a:pos x="259" y="0"/>
              </a:cxn>
            </a:cxnLst>
            <a:rect l="0" t="0" r="r" b="b"/>
            <a:pathLst>
              <a:path w="259" h="242">
                <a:moveTo>
                  <a:pt x="259" y="0"/>
                </a:moveTo>
                <a:lnTo>
                  <a:pt x="121" y="242"/>
                </a:lnTo>
                <a:lnTo>
                  <a:pt x="0" y="95"/>
                </a:lnTo>
                <a:lnTo>
                  <a:pt x="259" y="0"/>
                </a:lnTo>
                <a:close/>
              </a:path>
            </a:pathLst>
          </a:custGeom>
          <a:noFill/>
          <a:ln w="28575" cmpd="sng">
            <a:solidFill>
              <a:schemeClr val="tx1"/>
            </a:solidFill>
            <a:prstDash val="solid"/>
            <a:round/>
            <a:headEnd/>
            <a:tailEnd/>
          </a:ln>
        </p:spPr>
        <p:txBody>
          <a:bodyPr/>
          <a:lstStyle/>
          <a:p>
            <a:endParaRPr lang="en-IN"/>
          </a:p>
        </p:txBody>
      </p:sp>
      <p:sp>
        <p:nvSpPr>
          <p:cNvPr id="416811" name="Line 43"/>
          <p:cNvSpPr>
            <a:spLocks noChangeShapeType="1"/>
          </p:cNvSpPr>
          <p:nvPr/>
        </p:nvSpPr>
        <p:spPr bwMode="auto">
          <a:xfrm flipH="1" flipV="1">
            <a:off x="2943225" y="3127375"/>
            <a:ext cx="1081088" cy="1052513"/>
          </a:xfrm>
          <a:prstGeom prst="line">
            <a:avLst/>
          </a:prstGeom>
          <a:noFill/>
          <a:ln w="28575">
            <a:solidFill>
              <a:schemeClr val="tx1"/>
            </a:solidFill>
            <a:round/>
            <a:headEnd/>
            <a:tailEnd/>
          </a:ln>
        </p:spPr>
        <p:txBody>
          <a:bodyPr/>
          <a:lstStyle/>
          <a:p>
            <a:endParaRPr lang="en-IN"/>
          </a:p>
        </p:txBody>
      </p:sp>
      <p:sp>
        <p:nvSpPr>
          <p:cNvPr id="416812" name="Freeform 44"/>
          <p:cNvSpPr>
            <a:spLocks/>
          </p:cNvSpPr>
          <p:nvPr/>
        </p:nvSpPr>
        <p:spPr bwMode="auto">
          <a:xfrm>
            <a:off x="2687638" y="2844800"/>
            <a:ext cx="396875" cy="396875"/>
          </a:xfrm>
          <a:custGeom>
            <a:avLst/>
            <a:gdLst/>
            <a:ahLst/>
            <a:cxnLst>
              <a:cxn ang="0">
                <a:pos x="0" y="0"/>
              </a:cxn>
              <a:cxn ang="0">
                <a:pos x="250" y="112"/>
              </a:cxn>
              <a:cxn ang="0">
                <a:pos x="112" y="250"/>
              </a:cxn>
              <a:cxn ang="0">
                <a:pos x="0" y="0"/>
              </a:cxn>
            </a:cxnLst>
            <a:rect l="0" t="0" r="r" b="b"/>
            <a:pathLst>
              <a:path w="250" h="250">
                <a:moveTo>
                  <a:pt x="0" y="0"/>
                </a:moveTo>
                <a:lnTo>
                  <a:pt x="250" y="112"/>
                </a:lnTo>
                <a:lnTo>
                  <a:pt x="112" y="250"/>
                </a:lnTo>
                <a:lnTo>
                  <a:pt x="0" y="0"/>
                </a:lnTo>
                <a:close/>
              </a:path>
            </a:pathLst>
          </a:custGeom>
          <a:noFill/>
          <a:ln w="28575" cmpd="sng">
            <a:solidFill>
              <a:schemeClr val="tx1"/>
            </a:solidFill>
            <a:prstDash val="solid"/>
            <a:round/>
            <a:headEnd/>
            <a:tailEnd/>
          </a:ln>
        </p:spPr>
        <p:txBody>
          <a:bodyPr/>
          <a:lstStyle/>
          <a:p>
            <a:endParaRPr lang="en-IN"/>
          </a:p>
        </p:txBody>
      </p:sp>
      <p:sp>
        <p:nvSpPr>
          <p:cNvPr id="416813" name="Oval 45"/>
          <p:cNvSpPr>
            <a:spLocks noChangeArrowheads="1"/>
          </p:cNvSpPr>
          <p:nvPr/>
        </p:nvSpPr>
        <p:spPr bwMode="auto">
          <a:xfrm>
            <a:off x="3587750" y="3663950"/>
            <a:ext cx="1835150" cy="444500"/>
          </a:xfrm>
          <a:prstGeom prst="ellipse">
            <a:avLst/>
          </a:prstGeom>
          <a:noFill/>
          <a:ln w="50800">
            <a:solidFill>
              <a:schemeClr val="tx1"/>
            </a:solidFill>
            <a:round/>
            <a:headEnd/>
            <a:tailEnd/>
          </a:ln>
          <a:effectLst/>
        </p:spPr>
        <p:txBody>
          <a:bodyPr wrap="none" anchor="ctr"/>
          <a:lstStyle/>
          <a:p>
            <a:endParaRPr lang="en-IN"/>
          </a:p>
        </p:txBody>
      </p:sp>
      <p:sp>
        <p:nvSpPr>
          <p:cNvPr id="416814" name="Rectangle 46"/>
          <p:cNvSpPr>
            <a:spLocks noChangeArrowheads="1"/>
          </p:cNvSpPr>
          <p:nvPr/>
        </p:nvSpPr>
        <p:spPr bwMode="auto">
          <a:xfrm>
            <a:off x="3803650" y="3008313"/>
            <a:ext cx="1403350" cy="641350"/>
          </a:xfrm>
          <a:prstGeom prst="rect">
            <a:avLst/>
          </a:prstGeom>
          <a:noFill/>
          <a:ln w="9525">
            <a:noFill/>
            <a:miter lim="800000"/>
            <a:headEnd/>
            <a:tailEnd/>
          </a:ln>
          <a:effectLst/>
        </p:spPr>
        <p:txBody>
          <a:bodyPr wrap="none" lIns="92075" tIns="46038" rIns="92075" bIns="46038">
            <a:spAutoFit/>
          </a:bodyPr>
          <a:lstStyle/>
          <a:p>
            <a:pPr algn="ctr"/>
            <a:r>
              <a:rPr lang="en-US" sz="1800" b="1" u="none">
                <a:latin typeface="Helvetica" pitchFamily="34" charset="0"/>
              </a:rPr>
              <a:t>multiple</a:t>
            </a:r>
          </a:p>
          <a:p>
            <a:pPr algn="ctr"/>
            <a:r>
              <a:rPr lang="en-US" sz="1800" b="1" u="none">
                <a:latin typeface="Helvetica" pitchFamily="34" charset="0"/>
              </a:rPr>
              <a:t>inheritance</a:t>
            </a:r>
          </a:p>
        </p:txBody>
      </p:sp>
      <p:sp>
        <p:nvSpPr>
          <p:cNvPr id="416815" name="Line 47"/>
          <p:cNvSpPr>
            <a:spLocks noChangeShapeType="1"/>
          </p:cNvSpPr>
          <p:nvPr/>
        </p:nvSpPr>
        <p:spPr bwMode="auto">
          <a:xfrm flipV="1">
            <a:off x="1266825" y="3203575"/>
            <a:ext cx="609600" cy="982663"/>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416816" name="Text Box 48"/>
          <p:cNvSpPr txBox="1">
            <a:spLocks noChangeArrowheads="1"/>
          </p:cNvSpPr>
          <p:nvPr/>
        </p:nvSpPr>
        <p:spPr bwMode="auto">
          <a:xfrm>
            <a:off x="381000" y="5273675"/>
            <a:ext cx="8305800" cy="822325"/>
          </a:xfrm>
          <a:prstGeom prst="rect">
            <a:avLst/>
          </a:prstGeom>
          <a:noFill/>
          <a:ln w="12700">
            <a:noFill/>
            <a:miter lim="800000"/>
            <a:headEnd type="none" w="sm" len="sm"/>
            <a:tailEnd type="none" w="lg" len="lg"/>
          </a:ln>
          <a:effectLst/>
        </p:spPr>
        <p:txBody>
          <a:bodyPr>
            <a:spAutoFit/>
          </a:bodyPr>
          <a:lstStyle/>
          <a:p>
            <a:pPr algn="ctr"/>
            <a:r>
              <a:rPr lang="en-US" sz="2400" b="1" i="1" u="none">
                <a:solidFill>
                  <a:schemeClr val="tx2"/>
                </a:solidFill>
                <a:latin typeface="Arial" charset="0"/>
              </a:rPr>
              <a:t>Use multiple inheritance only when needed, and </a:t>
            </a:r>
          </a:p>
          <a:p>
            <a:pPr algn="ctr"/>
            <a:r>
              <a:rPr lang="en-US" sz="2400" b="1" i="1" u="none">
                <a:solidFill>
                  <a:schemeClr val="tx2"/>
                </a:solidFill>
                <a:latin typeface="Arial" charset="0"/>
              </a:rPr>
              <a:t>always with caution !</a:t>
            </a:r>
          </a:p>
        </p:txBody>
      </p:sp>
      <p:sp>
        <p:nvSpPr>
          <p:cNvPr id="416817" name="Rectangle 49"/>
          <p:cNvSpPr>
            <a:spLocks noGrp="1" noChangeArrowheads="1"/>
          </p:cNvSpPr>
          <p:nvPr>
            <p:ph type="title"/>
          </p:nvPr>
        </p:nvSpPr>
        <p:spPr/>
        <p:txBody>
          <a:bodyPr/>
          <a:lstStyle/>
          <a:p>
            <a:r>
              <a:rPr lang="en-US"/>
              <a:t>Example: Multiple Inheritance</a:t>
            </a:r>
          </a:p>
        </p:txBody>
      </p:sp>
      <p:sp>
        <p:nvSpPr>
          <p:cNvPr id="416818" name="Rectangle 50"/>
          <p:cNvSpPr>
            <a:spLocks noGrp="1" noChangeArrowheads="1"/>
          </p:cNvSpPr>
          <p:nvPr>
            <p:ph type="body" idx="1"/>
          </p:nvPr>
        </p:nvSpPr>
        <p:spPr/>
        <p:txBody>
          <a:bodyPr/>
          <a:lstStyle/>
          <a:p>
            <a:r>
              <a:rPr lang="en-US"/>
              <a:t>A class can inherit from several other classes</a:t>
            </a:r>
          </a:p>
        </p:txBody>
      </p:sp>
    </p:spTree>
  </p:cSld>
  <p:clrMapOvr>
    <a:masterClrMapping/>
  </p:clrMapOvr>
  <p:transition spd="med">
    <p:dissolv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IN"/>
          </a:p>
        </p:txBody>
      </p:sp>
      <p:sp>
        <p:nvSpPr>
          <p:cNvPr id="418821" name="Text Box 5"/>
          <p:cNvSpPr txBox="1">
            <a:spLocks noChangeArrowheads="1"/>
          </p:cNvSpPr>
          <p:nvPr/>
        </p:nvSpPr>
        <p:spPr bwMode="auto">
          <a:xfrm>
            <a:off x="0" y="5622925"/>
            <a:ext cx="9086850" cy="473075"/>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400" i="1" u="none">
                <a:solidFill>
                  <a:schemeClr val="tx2"/>
                </a:solidFill>
                <a:latin typeface="Helvetica" pitchFamily="34" charset="0"/>
              </a:rPr>
              <a:t>Inheritance leverages the similarities among classes</a:t>
            </a:r>
          </a:p>
        </p:txBody>
      </p:sp>
      <p:sp>
        <p:nvSpPr>
          <p:cNvPr id="418822" name="Rectangle 6"/>
          <p:cNvSpPr>
            <a:spLocks noGrp="1" noChangeArrowheads="1"/>
          </p:cNvSpPr>
          <p:nvPr>
            <p:ph type="title"/>
          </p:nvPr>
        </p:nvSpPr>
        <p:spPr/>
        <p:txBody>
          <a:bodyPr/>
          <a:lstStyle/>
          <a:p>
            <a:r>
              <a:rPr lang="en-US"/>
              <a:t>What Gets Inherited?</a:t>
            </a:r>
          </a:p>
        </p:txBody>
      </p:sp>
      <p:sp>
        <p:nvSpPr>
          <p:cNvPr id="418823" name="Rectangle 7"/>
          <p:cNvSpPr>
            <a:spLocks noGrp="1" noChangeArrowheads="1"/>
          </p:cNvSpPr>
          <p:nvPr>
            <p:ph type="body" idx="1"/>
          </p:nvPr>
        </p:nvSpPr>
        <p:spPr/>
        <p:txBody>
          <a:bodyPr/>
          <a:lstStyle/>
          <a:p>
            <a:r>
              <a:rPr lang="en-US"/>
              <a:t>A subclass inherits its parent’s attributes, operations, and relationships</a:t>
            </a:r>
          </a:p>
          <a:p>
            <a:r>
              <a:rPr lang="en-US"/>
              <a:t>A subclass may:</a:t>
            </a:r>
          </a:p>
          <a:p>
            <a:pPr lvl="1"/>
            <a:r>
              <a:rPr lang="en-US"/>
              <a:t>Add additional attributes, operations, relationships</a:t>
            </a:r>
          </a:p>
          <a:p>
            <a:pPr lvl="1"/>
            <a:r>
              <a:rPr lang="en-US"/>
              <a:t>Redefine inherited operations (use caution!)</a:t>
            </a:r>
          </a:p>
          <a:p>
            <a:r>
              <a:rPr lang="en-US"/>
              <a:t>Common attributes, operations, and/or relationships are shown at the highest applicable level in the hierarchy</a:t>
            </a:r>
          </a:p>
        </p:txBody>
      </p:sp>
    </p:spTree>
  </p:cSld>
  <p:clrMapOvr>
    <a:masterClrMapping/>
  </p:clrMapOvr>
  <p:transition spd="med">
    <p:dissolv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ChangeArrowheads="1"/>
          </p:cNvSpPr>
          <p:nvPr/>
        </p:nvSpPr>
        <p:spPr bwMode="auto">
          <a:xfrm>
            <a:off x="5497513" y="4110038"/>
            <a:ext cx="1069975" cy="1036637"/>
          </a:xfrm>
          <a:prstGeom prst="rect">
            <a:avLst/>
          </a:prstGeom>
          <a:noFill/>
          <a:ln w="28575">
            <a:solidFill>
              <a:schemeClr val="tx1"/>
            </a:solidFill>
            <a:miter lim="800000"/>
            <a:headEnd/>
            <a:tailEnd/>
          </a:ln>
          <a:effectLst/>
        </p:spPr>
        <p:txBody>
          <a:bodyPr wrap="none" anchor="ctr"/>
          <a:lstStyle/>
          <a:p>
            <a:endParaRPr lang="en-IN"/>
          </a:p>
        </p:txBody>
      </p:sp>
      <p:sp>
        <p:nvSpPr>
          <p:cNvPr id="420867" name="Rectangle 3"/>
          <p:cNvSpPr>
            <a:spLocks noChangeArrowheads="1"/>
          </p:cNvSpPr>
          <p:nvPr/>
        </p:nvSpPr>
        <p:spPr bwMode="auto">
          <a:xfrm>
            <a:off x="5605463" y="4119563"/>
            <a:ext cx="692150" cy="336550"/>
          </a:xfrm>
          <a:prstGeom prst="rect">
            <a:avLst/>
          </a:prstGeom>
          <a:noFill/>
          <a:ln w="9525">
            <a:noFill/>
            <a:miter lim="800000"/>
            <a:headEnd/>
            <a:tailEnd/>
          </a:ln>
          <a:effectLst/>
        </p:spPr>
        <p:txBody>
          <a:bodyPr wrap="none" lIns="92075" tIns="46038" rIns="92075" bIns="46038">
            <a:spAutoFit/>
          </a:bodyPr>
          <a:lstStyle/>
          <a:p>
            <a:r>
              <a:rPr lang="en-US" sz="1600" u="none">
                <a:latin typeface="Arial" charset="0"/>
              </a:rPr>
              <a:t>Truck</a:t>
            </a:r>
          </a:p>
        </p:txBody>
      </p:sp>
      <p:sp>
        <p:nvSpPr>
          <p:cNvPr id="420868" name="Line 4"/>
          <p:cNvSpPr>
            <a:spLocks noChangeShapeType="1"/>
          </p:cNvSpPr>
          <p:nvPr/>
        </p:nvSpPr>
        <p:spPr bwMode="auto">
          <a:xfrm>
            <a:off x="5491163" y="4451350"/>
            <a:ext cx="1082675" cy="0"/>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20869" name="Line 5"/>
          <p:cNvSpPr>
            <a:spLocks noChangeShapeType="1"/>
          </p:cNvSpPr>
          <p:nvPr/>
        </p:nvSpPr>
        <p:spPr bwMode="auto">
          <a:xfrm>
            <a:off x="5491163" y="4803775"/>
            <a:ext cx="1082675" cy="0"/>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20870" name="Rectangle 6"/>
          <p:cNvSpPr>
            <a:spLocks noChangeArrowheads="1"/>
          </p:cNvSpPr>
          <p:nvPr/>
        </p:nvSpPr>
        <p:spPr bwMode="auto">
          <a:xfrm>
            <a:off x="5438775" y="4470400"/>
            <a:ext cx="917575" cy="336550"/>
          </a:xfrm>
          <a:prstGeom prst="rect">
            <a:avLst/>
          </a:prstGeom>
          <a:noFill/>
          <a:ln w="9525">
            <a:noFill/>
            <a:miter lim="800000"/>
            <a:headEnd/>
            <a:tailEnd/>
          </a:ln>
          <a:effectLst/>
        </p:spPr>
        <p:txBody>
          <a:bodyPr wrap="none" lIns="92075" tIns="46038" rIns="92075" bIns="46038">
            <a:spAutoFit/>
          </a:bodyPr>
          <a:lstStyle/>
          <a:p>
            <a:r>
              <a:rPr lang="en-US" sz="1600" u="none">
                <a:latin typeface="Arial" charset="0"/>
              </a:rPr>
              <a:t>tonnage</a:t>
            </a:r>
          </a:p>
        </p:txBody>
      </p:sp>
      <p:sp>
        <p:nvSpPr>
          <p:cNvPr id="420871" name="Rectangle 7"/>
          <p:cNvSpPr>
            <a:spLocks noChangeArrowheads="1"/>
          </p:cNvSpPr>
          <p:nvPr/>
        </p:nvSpPr>
        <p:spPr bwMode="auto">
          <a:xfrm>
            <a:off x="3795713" y="1738313"/>
            <a:ext cx="1841500" cy="1476375"/>
          </a:xfrm>
          <a:prstGeom prst="rect">
            <a:avLst/>
          </a:prstGeom>
          <a:noFill/>
          <a:ln w="28575">
            <a:solidFill>
              <a:schemeClr val="tx1"/>
            </a:solidFill>
            <a:miter lim="800000"/>
            <a:headEnd/>
            <a:tailEnd/>
          </a:ln>
          <a:effectLst/>
        </p:spPr>
        <p:txBody>
          <a:bodyPr wrap="none" anchor="ctr"/>
          <a:lstStyle/>
          <a:p>
            <a:endParaRPr lang="en-IN"/>
          </a:p>
        </p:txBody>
      </p:sp>
      <p:sp>
        <p:nvSpPr>
          <p:cNvPr id="420872" name="Rectangle 8"/>
          <p:cNvSpPr>
            <a:spLocks noChangeArrowheads="1"/>
          </p:cNvSpPr>
          <p:nvPr/>
        </p:nvSpPr>
        <p:spPr bwMode="auto">
          <a:xfrm>
            <a:off x="3848100" y="1831975"/>
            <a:ext cx="1525588" cy="336550"/>
          </a:xfrm>
          <a:prstGeom prst="rect">
            <a:avLst/>
          </a:prstGeom>
          <a:noFill/>
          <a:ln w="9525">
            <a:noFill/>
            <a:miter lim="800000"/>
            <a:headEnd/>
            <a:tailEnd/>
          </a:ln>
          <a:effectLst/>
        </p:spPr>
        <p:txBody>
          <a:bodyPr wrap="none" lIns="92075" tIns="46038" rIns="92075" bIns="46038">
            <a:spAutoFit/>
          </a:bodyPr>
          <a:lstStyle/>
          <a:p>
            <a:r>
              <a:rPr lang="en-US" sz="1600" u="none">
                <a:latin typeface="Arial" charset="0"/>
              </a:rPr>
              <a:t>GroundVehicle</a:t>
            </a:r>
          </a:p>
        </p:txBody>
      </p:sp>
      <p:sp>
        <p:nvSpPr>
          <p:cNvPr id="420873" name="Line 9"/>
          <p:cNvSpPr>
            <a:spLocks noChangeShapeType="1"/>
          </p:cNvSpPr>
          <p:nvPr/>
        </p:nvSpPr>
        <p:spPr bwMode="auto">
          <a:xfrm>
            <a:off x="3787775" y="2168525"/>
            <a:ext cx="1857375" cy="0"/>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20874" name="Line 10"/>
          <p:cNvSpPr>
            <a:spLocks noChangeShapeType="1"/>
          </p:cNvSpPr>
          <p:nvPr/>
        </p:nvSpPr>
        <p:spPr bwMode="auto">
          <a:xfrm>
            <a:off x="3787775" y="2784475"/>
            <a:ext cx="1857375" cy="0"/>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20875" name="Rectangle 11"/>
          <p:cNvSpPr>
            <a:spLocks noChangeArrowheads="1"/>
          </p:cNvSpPr>
          <p:nvPr/>
        </p:nvSpPr>
        <p:spPr bwMode="auto">
          <a:xfrm>
            <a:off x="3740150" y="2178050"/>
            <a:ext cx="769938" cy="336550"/>
          </a:xfrm>
          <a:prstGeom prst="rect">
            <a:avLst/>
          </a:prstGeom>
          <a:noFill/>
          <a:ln w="9525">
            <a:noFill/>
            <a:miter lim="800000"/>
            <a:headEnd/>
            <a:tailEnd/>
          </a:ln>
          <a:effectLst/>
        </p:spPr>
        <p:txBody>
          <a:bodyPr wrap="none" lIns="92075" tIns="46038" rIns="92075" bIns="46038">
            <a:spAutoFit/>
          </a:bodyPr>
          <a:lstStyle/>
          <a:p>
            <a:r>
              <a:rPr lang="en-US" sz="1600" u="none">
                <a:latin typeface="Arial" charset="0"/>
              </a:rPr>
              <a:t>weight</a:t>
            </a:r>
          </a:p>
        </p:txBody>
      </p:sp>
      <p:sp>
        <p:nvSpPr>
          <p:cNvPr id="420876" name="Rectangle 12"/>
          <p:cNvSpPr>
            <a:spLocks noChangeArrowheads="1"/>
          </p:cNvSpPr>
          <p:nvPr/>
        </p:nvSpPr>
        <p:spPr bwMode="auto">
          <a:xfrm>
            <a:off x="3740150" y="2474913"/>
            <a:ext cx="1536700" cy="336550"/>
          </a:xfrm>
          <a:prstGeom prst="rect">
            <a:avLst/>
          </a:prstGeom>
          <a:noFill/>
          <a:ln w="9525">
            <a:noFill/>
            <a:miter lim="800000"/>
            <a:headEnd/>
            <a:tailEnd/>
          </a:ln>
          <a:effectLst/>
        </p:spPr>
        <p:txBody>
          <a:bodyPr wrap="none" lIns="92075" tIns="46038" rIns="92075" bIns="46038">
            <a:spAutoFit/>
          </a:bodyPr>
          <a:lstStyle/>
          <a:p>
            <a:r>
              <a:rPr lang="en-US" sz="1600" u="none">
                <a:latin typeface="Arial" charset="0"/>
              </a:rPr>
              <a:t>licenseNumber</a:t>
            </a:r>
          </a:p>
        </p:txBody>
      </p:sp>
      <p:sp>
        <p:nvSpPr>
          <p:cNvPr id="420877" name="Line 13"/>
          <p:cNvSpPr>
            <a:spLocks noChangeShapeType="1"/>
          </p:cNvSpPr>
          <p:nvPr/>
        </p:nvSpPr>
        <p:spPr bwMode="auto">
          <a:xfrm flipH="1" flipV="1">
            <a:off x="5394325" y="3438525"/>
            <a:ext cx="328613" cy="663575"/>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20878" name="Freeform 14"/>
          <p:cNvSpPr>
            <a:spLocks/>
          </p:cNvSpPr>
          <p:nvPr/>
        </p:nvSpPr>
        <p:spPr bwMode="auto">
          <a:xfrm>
            <a:off x="5216525" y="3227388"/>
            <a:ext cx="247650" cy="311150"/>
          </a:xfrm>
          <a:custGeom>
            <a:avLst/>
            <a:gdLst/>
            <a:ahLst/>
            <a:cxnLst>
              <a:cxn ang="0">
                <a:pos x="0" y="0"/>
              </a:cxn>
              <a:cxn ang="0">
                <a:pos x="144" y="91"/>
              </a:cxn>
              <a:cxn ang="0">
                <a:pos x="42" y="149"/>
              </a:cxn>
              <a:cxn ang="0">
                <a:pos x="0" y="0"/>
              </a:cxn>
            </a:cxnLst>
            <a:rect l="0" t="0" r="r" b="b"/>
            <a:pathLst>
              <a:path w="145" h="150">
                <a:moveTo>
                  <a:pt x="0" y="0"/>
                </a:moveTo>
                <a:lnTo>
                  <a:pt x="144" y="91"/>
                </a:lnTo>
                <a:lnTo>
                  <a:pt x="42" y="149"/>
                </a:lnTo>
                <a:lnTo>
                  <a:pt x="0" y="0"/>
                </a:lnTo>
              </a:path>
            </a:pathLst>
          </a:custGeom>
          <a:noFill/>
          <a:ln w="28575" cap="rnd" cmpd="sng">
            <a:solidFill>
              <a:schemeClr val="tx1"/>
            </a:solidFill>
            <a:prstDash val="solid"/>
            <a:round/>
            <a:headEnd/>
            <a:tailEnd/>
          </a:ln>
          <a:effectLst/>
        </p:spPr>
        <p:txBody>
          <a:bodyPr/>
          <a:lstStyle/>
          <a:p>
            <a:endParaRPr lang="en-IN"/>
          </a:p>
        </p:txBody>
      </p:sp>
      <p:sp>
        <p:nvSpPr>
          <p:cNvPr id="420879" name="Rectangle 15"/>
          <p:cNvSpPr>
            <a:spLocks noChangeArrowheads="1"/>
          </p:cNvSpPr>
          <p:nvPr/>
        </p:nvSpPr>
        <p:spPr bwMode="auto">
          <a:xfrm>
            <a:off x="3098800" y="4197350"/>
            <a:ext cx="1147763" cy="949325"/>
          </a:xfrm>
          <a:prstGeom prst="rect">
            <a:avLst/>
          </a:prstGeom>
          <a:noFill/>
          <a:ln w="12700">
            <a:solidFill>
              <a:schemeClr val="tx1"/>
            </a:solidFill>
            <a:miter lim="800000"/>
            <a:headEnd/>
            <a:tailEnd/>
          </a:ln>
          <a:effectLst/>
        </p:spPr>
        <p:txBody>
          <a:bodyPr wrap="none" lIns="92075" tIns="46038" rIns="92075" bIns="46038" anchorCtr="1"/>
          <a:lstStyle/>
          <a:p>
            <a:pPr algn="ctr"/>
            <a:r>
              <a:rPr lang="en-US" sz="1600" u="none">
                <a:latin typeface="Arial" charset="0"/>
              </a:rPr>
              <a:t>Car</a:t>
            </a:r>
          </a:p>
        </p:txBody>
      </p:sp>
      <p:sp>
        <p:nvSpPr>
          <p:cNvPr id="420880" name="Rectangle 16"/>
          <p:cNvSpPr>
            <a:spLocks noChangeArrowheads="1"/>
          </p:cNvSpPr>
          <p:nvPr/>
        </p:nvSpPr>
        <p:spPr bwMode="auto">
          <a:xfrm>
            <a:off x="6438900" y="2052638"/>
            <a:ext cx="736600" cy="336550"/>
          </a:xfrm>
          <a:prstGeom prst="rect">
            <a:avLst/>
          </a:prstGeom>
          <a:noFill/>
          <a:ln w="9525">
            <a:noFill/>
            <a:miter lim="800000"/>
            <a:headEnd/>
            <a:tailEnd/>
          </a:ln>
          <a:effectLst/>
        </p:spPr>
        <p:txBody>
          <a:bodyPr wrap="none" lIns="92075" tIns="46038" rIns="92075" bIns="46038">
            <a:spAutoFit/>
          </a:bodyPr>
          <a:lstStyle/>
          <a:p>
            <a:r>
              <a:rPr lang="en-US" sz="1600" u="none">
                <a:latin typeface="Arial" charset="0"/>
              </a:rPr>
              <a:t>owner</a:t>
            </a:r>
          </a:p>
        </p:txBody>
      </p:sp>
      <p:sp>
        <p:nvSpPr>
          <p:cNvPr id="420881" name="Line 17"/>
          <p:cNvSpPr>
            <a:spLocks noChangeShapeType="1"/>
          </p:cNvSpPr>
          <p:nvPr/>
        </p:nvSpPr>
        <p:spPr bwMode="auto">
          <a:xfrm>
            <a:off x="3092450" y="4540250"/>
            <a:ext cx="1160463" cy="0"/>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20882" name="Line 18"/>
          <p:cNvSpPr>
            <a:spLocks noChangeShapeType="1"/>
          </p:cNvSpPr>
          <p:nvPr/>
        </p:nvSpPr>
        <p:spPr bwMode="auto">
          <a:xfrm>
            <a:off x="3092450" y="4803775"/>
            <a:ext cx="1160463" cy="0"/>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20883" name="Line 19"/>
          <p:cNvSpPr>
            <a:spLocks noChangeShapeType="1"/>
          </p:cNvSpPr>
          <p:nvPr/>
        </p:nvSpPr>
        <p:spPr bwMode="auto">
          <a:xfrm flipV="1">
            <a:off x="3787775" y="3438525"/>
            <a:ext cx="371475" cy="749300"/>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20884" name="Freeform 20"/>
          <p:cNvSpPr>
            <a:spLocks/>
          </p:cNvSpPr>
          <p:nvPr/>
        </p:nvSpPr>
        <p:spPr bwMode="auto">
          <a:xfrm>
            <a:off x="4075113" y="3227388"/>
            <a:ext cx="236537" cy="314325"/>
          </a:xfrm>
          <a:custGeom>
            <a:avLst/>
            <a:gdLst/>
            <a:ahLst/>
            <a:cxnLst>
              <a:cxn ang="0">
                <a:pos x="137" y="0"/>
              </a:cxn>
              <a:cxn ang="0">
                <a:pos x="108" y="151"/>
              </a:cxn>
              <a:cxn ang="0">
                <a:pos x="0" y="98"/>
              </a:cxn>
              <a:cxn ang="0">
                <a:pos x="137" y="0"/>
              </a:cxn>
            </a:cxnLst>
            <a:rect l="0" t="0" r="r" b="b"/>
            <a:pathLst>
              <a:path w="138" h="152">
                <a:moveTo>
                  <a:pt x="137" y="0"/>
                </a:moveTo>
                <a:lnTo>
                  <a:pt x="108" y="151"/>
                </a:lnTo>
                <a:lnTo>
                  <a:pt x="0" y="98"/>
                </a:lnTo>
                <a:lnTo>
                  <a:pt x="137" y="0"/>
                </a:lnTo>
              </a:path>
            </a:pathLst>
          </a:custGeom>
          <a:noFill/>
          <a:ln w="28575" cap="rnd" cmpd="sng">
            <a:solidFill>
              <a:schemeClr val="tx1"/>
            </a:solidFill>
            <a:prstDash val="solid"/>
            <a:round/>
            <a:headEnd/>
            <a:tailEnd/>
          </a:ln>
          <a:effectLst/>
        </p:spPr>
        <p:txBody>
          <a:bodyPr/>
          <a:lstStyle/>
          <a:p>
            <a:endParaRPr lang="en-IN"/>
          </a:p>
        </p:txBody>
      </p:sp>
      <p:sp>
        <p:nvSpPr>
          <p:cNvPr id="420885" name="Rectangle 21"/>
          <p:cNvSpPr>
            <a:spLocks noChangeArrowheads="1"/>
          </p:cNvSpPr>
          <p:nvPr/>
        </p:nvSpPr>
        <p:spPr bwMode="auto">
          <a:xfrm>
            <a:off x="3740150" y="2914650"/>
            <a:ext cx="1055688" cy="336550"/>
          </a:xfrm>
          <a:prstGeom prst="rect">
            <a:avLst/>
          </a:prstGeom>
          <a:noFill/>
          <a:ln w="9525">
            <a:noFill/>
            <a:miter lim="800000"/>
            <a:headEnd/>
            <a:tailEnd/>
          </a:ln>
          <a:effectLst/>
        </p:spPr>
        <p:txBody>
          <a:bodyPr wrap="none" lIns="92075" tIns="46038" rIns="92075" bIns="46038">
            <a:spAutoFit/>
          </a:bodyPr>
          <a:lstStyle/>
          <a:p>
            <a:r>
              <a:rPr lang="en-US" sz="1600" u="none">
                <a:latin typeface="Arial" charset="0"/>
              </a:rPr>
              <a:t>register( )</a:t>
            </a:r>
          </a:p>
        </p:txBody>
      </p:sp>
      <p:sp>
        <p:nvSpPr>
          <p:cNvPr id="420886" name="Rectangle 22"/>
          <p:cNvSpPr>
            <a:spLocks noChangeArrowheads="1"/>
          </p:cNvSpPr>
          <p:nvPr/>
        </p:nvSpPr>
        <p:spPr bwMode="auto">
          <a:xfrm>
            <a:off x="5438775" y="4822825"/>
            <a:ext cx="998538" cy="336550"/>
          </a:xfrm>
          <a:prstGeom prst="rect">
            <a:avLst/>
          </a:prstGeom>
          <a:noFill/>
          <a:ln w="9525">
            <a:noFill/>
            <a:miter lim="800000"/>
            <a:headEnd/>
            <a:tailEnd/>
          </a:ln>
          <a:effectLst/>
        </p:spPr>
        <p:txBody>
          <a:bodyPr wrap="none" lIns="92075" tIns="46038" rIns="92075" bIns="46038">
            <a:spAutoFit/>
          </a:bodyPr>
          <a:lstStyle/>
          <a:p>
            <a:r>
              <a:rPr lang="en-US" sz="1600" u="none">
                <a:latin typeface="Arial" charset="0"/>
              </a:rPr>
              <a:t>getTax( )</a:t>
            </a:r>
          </a:p>
        </p:txBody>
      </p:sp>
      <p:grpSp>
        <p:nvGrpSpPr>
          <p:cNvPr id="2" name="Group 23"/>
          <p:cNvGrpSpPr>
            <a:grpSpLocks/>
          </p:cNvGrpSpPr>
          <p:nvPr/>
        </p:nvGrpSpPr>
        <p:grpSpPr bwMode="auto">
          <a:xfrm>
            <a:off x="7192963" y="1957388"/>
            <a:ext cx="1158875" cy="949325"/>
            <a:chOff x="2735" y="2078"/>
            <a:chExt cx="678" cy="458"/>
          </a:xfrm>
        </p:grpSpPr>
        <p:sp>
          <p:nvSpPr>
            <p:cNvPr id="420888" name="Rectangle 24"/>
            <p:cNvSpPr>
              <a:spLocks noChangeArrowheads="1"/>
            </p:cNvSpPr>
            <p:nvPr/>
          </p:nvSpPr>
          <p:spPr bwMode="auto">
            <a:xfrm>
              <a:off x="2739" y="2078"/>
              <a:ext cx="670" cy="458"/>
            </a:xfrm>
            <a:prstGeom prst="rect">
              <a:avLst/>
            </a:prstGeom>
            <a:noFill/>
            <a:ln w="28575">
              <a:solidFill>
                <a:schemeClr val="tx1"/>
              </a:solidFill>
              <a:miter lim="800000"/>
              <a:headEnd/>
              <a:tailEnd/>
            </a:ln>
            <a:effectLst/>
          </p:spPr>
          <p:txBody>
            <a:bodyPr wrap="none" lIns="92075" tIns="46038" rIns="92075" bIns="46038" anchorCtr="1"/>
            <a:lstStyle/>
            <a:p>
              <a:pPr algn="ctr"/>
              <a:r>
                <a:rPr lang="en-US" sz="1600" u="none">
                  <a:latin typeface="Arial" charset="0"/>
                </a:rPr>
                <a:t>Person</a:t>
              </a:r>
            </a:p>
          </p:txBody>
        </p:sp>
        <p:sp>
          <p:nvSpPr>
            <p:cNvPr id="420889" name="Line 25"/>
            <p:cNvSpPr>
              <a:spLocks noChangeShapeType="1"/>
            </p:cNvSpPr>
            <p:nvPr/>
          </p:nvSpPr>
          <p:spPr bwMode="auto">
            <a:xfrm>
              <a:off x="2735" y="2286"/>
              <a:ext cx="678" cy="0"/>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20890" name="Line 26"/>
            <p:cNvSpPr>
              <a:spLocks noChangeShapeType="1"/>
            </p:cNvSpPr>
            <p:nvPr/>
          </p:nvSpPr>
          <p:spPr bwMode="auto">
            <a:xfrm>
              <a:off x="2735" y="2413"/>
              <a:ext cx="678" cy="0"/>
            </a:xfrm>
            <a:prstGeom prst="line">
              <a:avLst/>
            </a:prstGeom>
            <a:noFill/>
            <a:ln w="28575">
              <a:solidFill>
                <a:schemeClr val="tx1"/>
              </a:solidFill>
              <a:round/>
              <a:headEnd type="none" w="sm" len="sm"/>
              <a:tailEnd type="none" w="sm" len="sm"/>
            </a:ln>
            <a:effectLst/>
          </p:spPr>
          <p:txBody>
            <a:bodyPr wrap="none" anchor="ctr"/>
            <a:lstStyle/>
            <a:p>
              <a:endParaRPr lang="en-IN"/>
            </a:p>
          </p:txBody>
        </p:sp>
      </p:grpSp>
      <p:sp>
        <p:nvSpPr>
          <p:cNvPr id="420891" name="Line 27"/>
          <p:cNvSpPr>
            <a:spLocks noChangeShapeType="1"/>
          </p:cNvSpPr>
          <p:nvPr/>
        </p:nvSpPr>
        <p:spPr bwMode="auto">
          <a:xfrm>
            <a:off x="5645150" y="2432050"/>
            <a:ext cx="1547813" cy="0"/>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20892" name="Rectangle 28"/>
          <p:cNvSpPr>
            <a:spLocks noChangeArrowheads="1"/>
          </p:cNvSpPr>
          <p:nvPr/>
        </p:nvSpPr>
        <p:spPr bwMode="auto">
          <a:xfrm>
            <a:off x="5597525" y="2427288"/>
            <a:ext cx="490538" cy="336550"/>
          </a:xfrm>
          <a:prstGeom prst="rect">
            <a:avLst/>
          </a:prstGeom>
          <a:noFill/>
          <a:ln w="9525">
            <a:noFill/>
            <a:miter lim="800000"/>
            <a:headEnd/>
            <a:tailEnd/>
          </a:ln>
          <a:effectLst/>
        </p:spPr>
        <p:txBody>
          <a:bodyPr wrap="none" lIns="92075" tIns="46038" rIns="92075" bIns="46038">
            <a:spAutoFit/>
          </a:bodyPr>
          <a:lstStyle/>
          <a:p>
            <a:r>
              <a:rPr lang="en-US" sz="1600" u="none">
                <a:latin typeface="Arial" charset="0"/>
              </a:rPr>
              <a:t>0..*</a:t>
            </a:r>
          </a:p>
        </p:txBody>
      </p:sp>
      <p:grpSp>
        <p:nvGrpSpPr>
          <p:cNvPr id="3" name="Group 29"/>
          <p:cNvGrpSpPr>
            <a:grpSpLocks/>
          </p:cNvGrpSpPr>
          <p:nvPr/>
        </p:nvGrpSpPr>
        <p:grpSpPr bwMode="auto">
          <a:xfrm>
            <a:off x="7346950" y="4110038"/>
            <a:ext cx="1160463" cy="947737"/>
            <a:chOff x="2825" y="3117"/>
            <a:chExt cx="679" cy="458"/>
          </a:xfrm>
        </p:grpSpPr>
        <p:sp>
          <p:nvSpPr>
            <p:cNvPr id="420894" name="Rectangle 30"/>
            <p:cNvSpPr>
              <a:spLocks noChangeArrowheads="1"/>
            </p:cNvSpPr>
            <p:nvPr/>
          </p:nvSpPr>
          <p:spPr bwMode="auto">
            <a:xfrm>
              <a:off x="2829" y="3117"/>
              <a:ext cx="671" cy="458"/>
            </a:xfrm>
            <a:prstGeom prst="rect">
              <a:avLst/>
            </a:prstGeom>
            <a:noFill/>
            <a:ln w="28575">
              <a:solidFill>
                <a:schemeClr val="tx1"/>
              </a:solidFill>
              <a:miter lim="800000"/>
              <a:headEnd/>
              <a:tailEnd/>
            </a:ln>
            <a:effectLst/>
          </p:spPr>
          <p:txBody>
            <a:bodyPr wrap="none" lIns="92075" tIns="46038" rIns="92075" bIns="46038" anchorCtr="1"/>
            <a:lstStyle/>
            <a:p>
              <a:pPr algn="ctr"/>
              <a:r>
                <a:rPr lang="en-US" sz="1600" u="none">
                  <a:latin typeface="Arial" charset="0"/>
                </a:rPr>
                <a:t>Trailer</a:t>
              </a:r>
            </a:p>
          </p:txBody>
        </p:sp>
        <p:sp>
          <p:nvSpPr>
            <p:cNvPr id="420895" name="Line 31"/>
            <p:cNvSpPr>
              <a:spLocks noChangeShapeType="1"/>
            </p:cNvSpPr>
            <p:nvPr/>
          </p:nvSpPr>
          <p:spPr bwMode="auto">
            <a:xfrm>
              <a:off x="2825" y="3325"/>
              <a:ext cx="679" cy="0"/>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20896" name="Line 32"/>
            <p:cNvSpPr>
              <a:spLocks noChangeShapeType="1"/>
            </p:cNvSpPr>
            <p:nvPr/>
          </p:nvSpPr>
          <p:spPr bwMode="auto">
            <a:xfrm>
              <a:off x="2825" y="3452"/>
              <a:ext cx="679" cy="0"/>
            </a:xfrm>
            <a:prstGeom prst="line">
              <a:avLst/>
            </a:prstGeom>
            <a:noFill/>
            <a:ln w="28575">
              <a:solidFill>
                <a:schemeClr val="tx1"/>
              </a:solidFill>
              <a:round/>
              <a:headEnd type="none" w="sm" len="sm"/>
              <a:tailEnd type="none" w="sm" len="sm"/>
            </a:ln>
            <a:effectLst/>
          </p:spPr>
          <p:txBody>
            <a:bodyPr wrap="none" anchor="ctr"/>
            <a:lstStyle/>
            <a:p>
              <a:endParaRPr lang="en-IN"/>
            </a:p>
          </p:txBody>
        </p:sp>
      </p:grpSp>
      <p:sp>
        <p:nvSpPr>
          <p:cNvPr id="420897" name="Line 33"/>
          <p:cNvSpPr>
            <a:spLocks noChangeShapeType="1"/>
          </p:cNvSpPr>
          <p:nvPr/>
        </p:nvSpPr>
        <p:spPr bwMode="auto">
          <a:xfrm>
            <a:off x="6884988" y="4627563"/>
            <a:ext cx="461962" cy="0"/>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20898" name="Freeform 34"/>
          <p:cNvSpPr>
            <a:spLocks/>
          </p:cNvSpPr>
          <p:nvPr/>
        </p:nvSpPr>
        <p:spPr bwMode="auto">
          <a:xfrm>
            <a:off x="6573838" y="4540250"/>
            <a:ext cx="311150" cy="177800"/>
          </a:xfrm>
          <a:custGeom>
            <a:avLst/>
            <a:gdLst/>
            <a:ahLst/>
            <a:cxnLst>
              <a:cxn ang="0">
                <a:pos x="0" y="43"/>
              </a:cxn>
              <a:cxn ang="0">
                <a:pos x="90" y="85"/>
              </a:cxn>
              <a:cxn ang="0">
                <a:pos x="181" y="43"/>
              </a:cxn>
              <a:cxn ang="0">
                <a:pos x="90" y="0"/>
              </a:cxn>
              <a:cxn ang="0">
                <a:pos x="0" y="43"/>
              </a:cxn>
            </a:cxnLst>
            <a:rect l="0" t="0" r="r" b="b"/>
            <a:pathLst>
              <a:path w="182" h="86">
                <a:moveTo>
                  <a:pt x="0" y="43"/>
                </a:moveTo>
                <a:lnTo>
                  <a:pt x="90" y="85"/>
                </a:lnTo>
                <a:lnTo>
                  <a:pt x="181" y="43"/>
                </a:lnTo>
                <a:lnTo>
                  <a:pt x="90" y="0"/>
                </a:lnTo>
                <a:lnTo>
                  <a:pt x="0" y="43"/>
                </a:lnTo>
              </a:path>
            </a:pathLst>
          </a:custGeom>
          <a:noFill/>
          <a:ln w="28575" cap="rnd" cmpd="sng">
            <a:solidFill>
              <a:schemeClr val="tx1"/>
            </a:solidFill>
            <a:prstDash val="solid"/>
            <a:round/>
            <a:headEnd/>
            <a:tailEnd/>
          </a:ln>
          <a:effectLst/>
        </p:spPr>
        <p:txBody>
          <a:bodyPr/>
          <a:lstStyle/>
          <a:p>
            <a:endParaRPr lang="en-IN"/>
          </a:p>
        </p:txBody>
      </p:sp>
      <p:sp>
        <p:nvSpPr>
          <p:cNvPr id="420899" name="Rectangle 35"/>
          <p:cNvSpPr>
            <a:spLocks noChangeArrowheads="1"/>
          </p:cNvSpPr>
          <p:nvPr/>
        </p:nvSpPr>
        <p:spPr bwMode="auto">
          <a:xfrm>
            <a:off x="6829425" y="2427288"/>
            <a:ext cx="296863" cy="336550"/>
          </a:xfrm>
          <a:prstGeom prst="rect">
            <a:avLst/>
          </a:prstGeom>
          <a:noFill/>
          <a:ln w="9525">
            <a:noFill/>
            <a:miter lim="800000"/>
            <a:headEnd/>
            <a:tailEnd/>
          </a:ln>
          <a:effectLst/>
        </p:spPr>
        <p:txBody>
          <a:bodyPr wrap="none" lIns="92075" tIns="46038" rIns="92075" bIns="46038">
            <a:spAutoFit/>
          </a:bodyPr>
          <a:lstStyle/>
          <a:p>
            <a:r>
              <a:rPr lang="en-US" sz="1600" u="none">
                <a:latin typeface="Arial" charset="0"/>
              </a:rPr>
              <a:t>1</a:t>
            </a:r>
          </a:p>
        </p:txBody>
      </p:sp>
      <p:sp>
        <p:nvSpPr>
          <p:cNvPr id="420900" name="Text Box 36"/>
          <p:cNvSpPr txBox="1">
            <a:spLocks noChangeArrowheads="1"/>
          </p:cNvSpPr>
          <p:nvPr/>
        </p:nvSpPr>
        <p:spPr bwMode="auto">
          <a:xfrm>
            <a:off x="798513" y="2182813"/>
            <a:ext cx="1333500" cy="641350"/>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1800" i="1" u="none">
                <a:solidFill>
                  <a:schemeClr val="tx2"/>
                </a:solidFill>
                <a:latin typeface="Arial" charset="0"/>
              </a:rPr>
              <a:t>Superclass (parent)</a:t>
            </a:r>
          </a:p>
        </p:txBody>
      </p:sp>
      <p:sp>
        <p:nvSpPr>
          <p:cNvPr id="420901" name="Text Box 37"/>
          <p:cNvSpPr txBox="1">
            <a:spLocks noChangeArrowheads="1"/>
          </p:cNvSpPr>
          <p:nvPr/>
        </p:nvSpPr>
        <p:spPr bwMode="auto">
          <a:xfrm>
            <a:off x="654050" y="4456113"/>
            <a:ext cx="1622425" cy="366712"/>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1800" i="1" u="none">
                <a:solidFill>
                  <a:schemeClr val="tx2"/>
                </a:solidFill>
                <a:latin typeface="Arial" charset="0"/>
              </a:rPr>
              <a:t>Subclass</a:t>
            </a:r>
            <a:endParaRPr lang="en-US" sz="1800" u="none">
              <a:latin typeface="Arial" charset="0"/>
            </a:endParaRPr>
          </a:p>
        </p:txBody>
      </p:sp>
      <p:sp>
        <p:nvSpPr>
          <p:cNvPr id="420902" name="Text Box 38"/>
          <p:cNvSpPr txBox="1">
            <a:spLocks noChangeArrowheads="1"/>
          </p:cNvSpPr>
          <p:nvPr/>
        </p:nvSpPr>
        <p:spPr bwMode="auto">
          <a:xfrm>
            <a:off x="6126163" y="3227388"/>
            <a:ext cx="2079625"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i="1" u="none">
                <a:solidFill>
                  <a:schemeClr val="accent2"/>
                </a:solidFill>
                <a:latin typeface="Arial" charset="0"/>
              </a:rPr>
              <a:t>generalization</a:t>
            </a:r>
            <a:endParaRPr lang="en-US" sz="1800" u="none">
              <a:latin typeface="Arial" charset="0"/>
            </a:endParaRPr>
          </a:p>
        </p:txBody>
      </p:sp>
      <p:sp>
        <p:nvSpPr>
          <p:cNvPr id="420903" name="Line 39"/>
          <p:cNvSpPr>
            <a:spLocks noChangeShapeType="1"/>
          </p:cNvSpPr>
          <p:nvPr/>
        </p:nvSpPr>
        <p:spPr bwMode="auto">
          <a:xfrm flipH="1">
            <a:off x="5497513" y="3541713"/>
            <a:ext cx="628650" cy="163512"/>
          </a:xfrm>
          <a:prstGeom prst="line">
            <a:avLst/>
          </a:prstGeom>
          <a:noFill/>
          <a:ln w="12700">
            <a:solidFill>
              <a:schemeClr val="accent2"/>
            </a:solidFill>
            <a:round/>
            <a:headEnd type="none" w="sm" len="sm"/>
            <a:tailEnd type="arrow" w="med" len="med"/>
          </a:ln>
          <a:effectLst/>
        </p:spPr>
        <p:txBody>
          <a:bodyPr wrap="none" anchor="ctr"/>
          <a:lstStyle/>
          <a:p>
            <a:endParaRPr lang="en-IN"/>
          </a:p>
        </p:txBody>
      </p:sp>
      <p:sp>
        <p:nvSpPr>
          <p:cNvPr id="420904" name="Text Box 40"/>
          <p:cNvSpPr txBox="1">
            <a:spLocks noChangeArrowheads="1"/>
          </p:cNvSpPr>
          <p:nvPr/>
        </p:nvSpPr>
        <p:spPr bwMode="auto">
          <a:xfrm>
            <a:off x="3084513" y="4454525"/>
            <a:ext cx="1477962" cy="336550"/>
          </a:xfrm>
          <a:prstGeom prst="rect">
            <a:avLst/>
          </a:prstGeom>
          <a:noFill/>
          <a:ln w="12700">
            <a:noFill/>
            <a:miter lim="800000"/>
            <a:headEnd type="none" w="sm" len="sm"/>
            <a:tailEnd type="none" w="lg" len="lg"/>
          </a:ln>
          <a:effectLst/>
        </p:spPr>
        <p:txBody>
          <a:bodyPr>
            <a:spAutoFit/>
          </a:bodyPr>
          <a:lstStyle/>
          <a:p>
            <a:pPr>
              <a:spcBef>
                <a:spcPct val="50000"/>
              </a:spcBef>
            </a:pPr>
            <a:r>
              <a:rPr lang="en-US" sz="1600" u="none">
                <a:latin typeface="Arial" charset="0"/>
              </a:rPr>
              <a:t>size</a:t>
            </a:r>
            <a:endParaRPr lang="en-US" sz="1800" u="none">
              <a:latin typeface="Arial" charset="0"/>
            </a:endParaRPr>
          </a:p>
        </p:txBody>
      </p:sp>
      <p:sp>
        <p:nvSpPr>
          <p:cNvPr id="420905" name="Rectangle 41"/>
          <p:cNvSpPr>
            <a:spLocks noGrp="1" noChangeArrowheads="1"/>
          </p:cNvSpPr>
          <p:nvPr>
            <p:ph type="body" idx="4294967295"/>
          </p:nvPr>
        </p:nvSpPr>
        <p:spPr>
          <a:xfrm>
            <a:off x="2438400" y="990600"/>
            <a:ext cx="6705600" cy="5043488"/>
          </a:xfrm>
        </p:spPr>
        <p:txBody>
          <a:bodyPr/>
          <a:lstStyle/>
          <a:p>
            <a:endParaRPr lang="en-US"/>
          </a:p>
          <a:p>
            <a:endParaRPr lang="en-US"/>
          </a:p>
          <a:p>
            <a:endParaRPr lang="en-US"/>
          </a:p>
          <a:p>
            <a:endParaRPr lang="en-US"/>
          </a:p>
          <a:p>
            <a:endParaRPr lang="en-US"/>
          </a:p>
          <a:p>
            <a:endParaRPr lang="en-US"/>
          </a:p>
        </p:txBody>
      </p:sp>
      <p:sp>
        <p:nvSpPr>
          <p:cNvPr id="420908" name="Rectangle 44"/>
          <p:cNvSpPr>
            <a:spLocks noGrp="1" noChangeArrowheads="1"/>
          </p:cNvSpPr>
          <p:nvPr>
            <p:ph type="title"/>
          </p:nvPr>
        </p:nvSpPr>
        <p:spPr/>
        <p:txBody>
          <a:bodyPr/>
          <a:lstStyle/>
          <a:p>
            <a:r>
              <a:rPr lang="en-US"/>
              <a:t>Example: What Gets Inherited</a:t>
            </a:r>
          </a:p>
        </p:txBody>
      </p:sp>
    </p:spTree>
  </p:cSld>
  <p:clrMapOvr>
    <a:masterClrMapping/>
  </p:clrMapOvr>
  <p:transition spd="med">
    <p:dissolv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5562600" y="3241675"/>
            <a:ext cx="3068638" cy="893763"/>
            <a:chOff x="2427" y="1968"/>
            <a:chExt cx="1933" cy="563"/>
          </a:xfrm>
        </p:grpSpPr>
        <p:grpSp>
          <p:nvGrpSpPr>
            <p:cNvPr id="3" name="Group 5"/>
            <p:cNvGrpSpPr>
              <a:grpSpLocks/>
            </p:cNvGrpSpPr>
            <p:nvPr/>
          </p:nvGrpSpPr>
          <p:grpSpPr bwMode="auto">
            <a:xfrm>
              <a:off x="3153" y="1968"/>
              <a:ext cx="1207" cy="487"/>
              <a:chOff x="1961" y="2928"/>
              <a:chExt cx="832" cy="336"/>
            </a:xfrm>
          </p:grpSpPr>
          <p:sp>
            <p:nvSpPr>
              <p:cNvPr id="422918" name="Line 6"/>
              <p:cNvSpPr>
                <a:spLocks noChangeShapeType="1"/>
              </p:cNvSpPr>
              <p:nvPr/>
            </p:nvSpPr>
            <p:spPr bwMode="auto">
              <a:xfrm>
                <a:off x="2793" y="2928"/>
                <a:ext cx="0" cy="336"/>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422919" name="Line 7"/>
              <p:cNvSpPr>
                <a:spLocks noChangeShapeType="1"/>
              </p:cNvSpPr>
              <p:nvPr/>
            </p:nvSpPr>
            <p:spPr bwMode="auto">
              <a:xfrm flipH="1">
                <a:off x="2075" y="2928"/>
                <a:ext cx="718" cy="0"/>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422920" name="Line 8"/>
              <p:cNvSpPr>
                <a:spLocks noChangeShapeType="1"/>
              </p:cNvSpPr>
              <p:nvPr/>
            </p:nvSpPr>
            <p:spPr bwMode="auto">
              <a:xfrm flipH="1">
                <a:off x="2075" y="3264"/>
                <a:ext cx="718" cy="0"/>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422921" name="Line 9"/>
              <p:cNvSpPr>
                <a:spLocks noChangeShapeType="1"/>
              </p:cNvSpPr>
              <p:nvPr/>
            </p:nvSpPr>
            <p:spPr bwMode="auto">
              <a:xfrm>
                <a:off x="2075" y="2928"/>
                <a:ext cx="0" cy="72"/>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422922" name="Line 10"/>
              <p:cNvSpPr>
                <a:spLocks noChangeShapeType="1"/>
              </p:cNvSpPr>
              <p:nvPr/>
            </p:nvSpPr>
            <p:spPr bwMode="auto">
              <a:xfrm flipV="1">
                <a:off x="2075" y="3192"/>
                <a:ext cx="0" cy="72"/>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422923" name="Rectangle 11"/>
              <p:cNvSpPr>
                <a:spLocks noChangeArrowheads="1"/>
              </p:cNvSpPr>
              <p:nvPr/>
            </p:nvSpPr>
            <p:spPr bwMode="auto">
              <a:xfrm>
                <a:off x="1961" y="3000"/>
                <a:ext cx="235" cy="72"/>
              </a:xfrm>
              <a:prstGeom prst="rect">
                <a:avLst/>
              </a:prstGeom>
              <a:noFill/>
              <a:ln w="28575">
                <a:solidFill>
                  <a:schemeClr val="tx1"/>
                </a:solidFill>
                <a:miter lim="800000"/>
                <a:headEnd type="none" w="sm" len="sm"/>
                <a:tailEnd type="none" w="lg" len="lg"/>
              </a:ln>
              <a:effectLst/>
            </p:spPr>
            <p:txBody>
              <a:bodyPr wrap="none" anchor="ctr"/>
              <a:lstStyle/>
              <a:p>
                <a:endParaRPr lang="en-IN"/>
              </a:p>
            </p:txBody>
          </p:sp>
          <p:sp>
            <p:nvSpPr>
              <p:cNvPr id="422924" name="Rectangle 12"/>
              <p:cNvSpPr>
                <a:spLocks noChangeArrowheads="1"/>
              </p:cNvSpPr>
              <p:nvPr/>
            </p:nvSpPr>
            <p:spPr bwMode="auto">
              <a:xfrm>
                <a:off x="1961" y="3120"/>
                <a:ext cx="235" cy="72"/>
              </a:xfrm>
              <a:prstGeom prst="rect">
                <a:avLst/>
              </a:prstGeom>
              <a:noFill/>
              <a:ln w="28575">
                <a:solidFill>
                  <a:schemeClr val="tx1"/>
                </a:solidFill>
                <a:miter lim="800000"/>
                <a:headEnd type="none" w="sm" len="sm"/>
                <a:tailEnd type="none" w="lg" len="lg"/>
              </a:ln>
              <a:effectLst/>
            </p:spPr>
            <p:txBody>
              <a:bodyPr wrap="none" anchor="ctr"/>
              <a:lstStyle/>
              <a:p>
                <a:endParaRPr lang="en-IN"/>
              </a:p>
            </p:txBody>
          </p:sp>
          <p:sp>
            <p:nvSpPr>
              <p:cNvPr id="422925" name="Line 13"/>
              <p:cNvSpPr>
                <a:spLocks noChangeShapeType="1"/>
              </p:cNvSpPr>
              <p:nvPr/>
            </p:nvSpPr>
            <p:spPr bwMode="auto">
              <a:xfrm flipV="1">
                <a:off x="2075" y="3072"/>
                <a:ext cx="0" cy="48"/>
              </a:xfrm>
              <a:prstGeom prst="line">
                <a:avLst/>
              </a:prstGeom>
              <a:noFill/>
              <a:ln w="28575">
                <a:solidFill>
                  <a:schemeClr val="tx1"/>
                </a:solidFill>
                <a:round/>
                <a:headEnd type="none" w="sm" len="sm"/>
                <a:tailEnd type="none" w="lg" len="lg"/>
              </a:ln>
              <a:effectLst/>
            </p:spPr>
            <p:txBody>
              <a:bodyPr wrap="none" anchor="ctr"/>
              <a:lstStyle/>
              <a:p>
                <a:endParaRPr lang="en-IN"/>
              </a:p>
            </p:txBody>
          </p:sp>
        </p:grpSp>
        <p:sp>
          <p:nvSpPr>
            <p:cNvPr id="422926" name="Text Box 14"/>
            <p:cNvSpPr txBox="1">
              <a:spLocks noChangeArrowheads="1"/>
            </p:cNvSpPr>
            <p:nvPr/>
          </p:nvSpPr>
          <p:spPr bwMode="auto">
            <a:xfrm>
              <a:off x="3494" y="1991"/>
              <a:ext cx="860" cy="231"/>
            </a:xfrm>
            <a:prstGeom prst="rect">
              <a:avLst/>
            </a:prstGeom>
            <a:noFill/>
            <a:ln w="28575">
              <a:noFill/>
              <a:miter lim="800000"/>
              <a:headEnd type="none" w="sm" len="sm"/>
              <a:tailEnd type="none" w="lg" len="lg"/>
            </a:ln>
            <a:effectLst/>
          </p:spPr>
          <p:txBody>
            <a:bodyPr wrap="none">
              <a:spAutoFit/>
            </a:bodyPr>
            <a:lstStyle/>
            <a:p>
              <a:r>
                <a:rPr lang="en-US" sz="1800" u="none">
                  <a:latin typeface="Arial" charset="0"/>
                </a:rPr>
                <a:t>Component</a:t>
              </a:r>
            </a:p>
          </p:txBody>
        </p:sp>
        <p:sp>
          <p:nvSpPr>
            <p:cNvPr id="422927" name="Oval 15"/>
            <p:cNvSpPr>
              <a:spLocks noChangeAspect="1" noChangeArrowheads="1"/>
            </p:cNvSpPr>
            <p:nvPr/>
          </p:nvSpPr>
          <p:spPr bwMode="auto">
            <a:xfrm rot="5400000">
              <a:off x="2730" y="2002"/>
              <a:ext cx="252" cy="229"/>
            </a:xfrm>
            <a:prstGeom prst="ellipse">
              <a:avLst/>
            </a:prstGeom>
            <a:noFill/>
            <a:ln w="28575">
              <a:solidFill>
                <a:schemeClr val="tx1"/>
              </a:solidFill>
              <a:round/>
              <a:headEnd/>
              <a:tailEnd/>
            </a:ln>
            <a:effectLst/>
          </p:spPr>
          <p:txBody>
            <a:bodyPr wrap="none" anchor="ctr"/>
            <a:lstStyle/>
            <a:p>
              <a:endParaRPr lang="en-IN"/>
            </a:p>
          </p:txBody>
        </p:sp>
        <p:sp>
          <p:nvSpPr>
            <p:cNvPr id="422928" name="Line 16"/>
            <p:cNvSpPr>
              <a:spLocks noChangeShapeType="1"/>
            </p:cNvSpPr>
            <p:nvPr/>
          </p:nvSpPr>
          <p:spPr bwMode="auto">
            <a:xfrm>
              <a:off x="2970" y="2138"/>
              <a:ext cx="183" cy="0"/>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422929" name="Text Box 17"/>
            <p:cNvSpPr txBox="1">
              <a:spLocks noChangeArrowheads="1"/>
            </p:cNvSpPr>
            <p:nvPr/>
          </p:nvSpPr>
          <p:spPr bwMode="auto">
            <a:xfrm>
              <a:off x="2427" y="2300"/>
              <a:ext cx="891" cy="231"/>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1800" b="1" u="none">
                  <a:latin typeface="Arial" charset="0"/>
                </a:rPr>
                <a:t>Interface</a:t>
              </a:r>
            </a:p>
          </p:txBody>
        </p:sp>
      </p:grpSp>
      <p:grpSp>
        <p:nvGrpSpPr>
          <p:cNvPr id="4" name="Group 18"/>
          <p:cNvGrpSpPr>
            <a:grpSpLocks/>
          </p:cNvGrpSpPr>
          <p:nvPr/>
        </p:nvGrpSpPr>
        <p:grpSpPr bwMode="auto">
          <a:xfrm>
            <a:off x="1185863" y="5638800"/>
            <a:ext cx="1187450" cy="857250"/>
            <a:chOff x="2840" y="3541"/>
            <a:chExt cx="748" cy="540"/>
          </a:xfrm>
        </p:grpSpPr>
        <p:sp>
          <p:nvSpPr>
            <p:cNvPr id="422931" name="Oval 19"/>
            <p:cNvSpPr>
              <a:spLocks noChangeArrowheads="1"/>
            </p:cNvSpPr>
            <p:nvPr/>
          </p:nvSpPr>
          <p:spPr bwMode="auto">
            <a:xfrm>
              <a:off x="2901" y="3541"/>
              <a:ext cx="624" cy="288"/>
            </a:xfrm>
            <a:prstGeom prst="ellipse">
              <a:avLst/>
            </a:prstGeom>
            <a:noFill/>
            <a:ln w="28575">
              <a:solidFill>
                <a:schemeClr val="tx1"/>
              </a:solidFill>
              <a:round/>
              <a:headEnd type="none" w="sm" len="sm"/>
              <a:tailEnd type="none" w="lg" len="lg"/>
            </a:ln>
            <a:effectLst/>
          </p:spPr>
          <p:txBody>
            <a:bodyPr wrap="none" anchor="ctr"/>
            <a:lstStyle/>
            <a:p>
              <a:endParaRPr lang="en-IN"/>
            </a:p>
          </p:txBody>
        </p:sp>
        <p:sp>
          <p:nvSpPr>
            <p:cNvPr id="422932" name="Text Box 20"/>
            <p:cNvSpPr txBox="1">
              <a:spLocks noChangeArrowheads="1"/>
            </p:cNvSpPr>
            <p:nvPr/>
          </p:nvSpPr>
          <p:spPr bwMode="auto">
            <a:xfrm>
              <a:off x="2840" y="3850"/>
              <a:ext cx="748" cy="231"/>
            </a:xfrm>
            <a:prstGeom prst="rect">
              <a:avLst/>
            </a:prstGeom>
            <a:noFill/>
            <a:ln w="28575">
              <a:noFill/>
              <a:miter lim="800000"/>
              <a:headEnd type="none" w="sm" len="sm"/>
              <a:tailEnd type="none" w="lg" len="lg"/>
            </a:ln>
            <a:effectLst/>
          </p:spPr>
          <p:txBody>
            <a:bodyPr wrap="none">
              <a:spAutoFit/>
            </a:bodyPr>
            <a:lstStyle/>
            <a:p>
              <a:pPr algn="ctr"/>
              <a:r>
                <a:rPr lang="en-US" sz="1800" u="none">
                  <a:latin typeface="Arial" charset="0"/>
                </a:rPr>
                <a:t>Use Case</a:t>
              </a:r>
            </a:p>
          </p:txBody>
        </p:sp>
      </p:grpSp>
      <p:grpSp>
        <p:nvGrpSpPr>
          <p:cNvPr id="5" name="Group 21"/>
          <p:cNvGrpSpPr>
            <a:grpSpLocks/>
          </p:cNvGrpSpPr>
          <p:nvPr/>
        </p:nvGrpSpPr>
        <p:grpSpPr bwMode="auto">
          <a:xfrm>
            <a:off x="5600700" y="5638800"/>
            <a:ext cx="2393950" cy="857250"/>
            <a:chOff x="3484" y="3648"/>
            <a:chExt cx="1508" cy="540"/>
          </a:xfrm>
        </p:grpSpPr>
        <p:sp>
          <p:nvSpPr>
            <p:cNvPr id="422934" name="Oval 22"/>
            <p:cNvSpPr>
              <a:spLocks noChangeArrowheads="1"/>
            </p:cNvSpPr>
            <p:nvPr/>
          </p:nvSpPr>
          <p:spPr bwMode="auto">
            <a:xfrm>
              <a:off x="3925" y="3648"/>
              <a:ext cx="624" cy="288"/>
            </a:xfrm>
            <a:prstGeom prst="ellipse">
              <a:avLst/>
            </a:prstGeom>
            <a:noFill/>
            <a:ln w="28575">
              <a:solidFill>
                <a:schemeClr val="tx1"/>
              </a:solidFill>
              <a:prstDash val="dash"/>
              <a:round/>
              <a:headEnd type="none" w="sm" len="sm"/>
              <a:tailEnd type="none" w="lg" len="lg"/>
            </a:ln>
            <a:effectLst/>
          </p:spPr>
          <p:txBody>
            <a:bodyPr wrap="none" anchor="ctr"/>
            <a:lstStyle/>
            <a:p>
              <a:endParaRPr lang="en-IN"/>
            </a:p>
          </p:txBody>
        </p:sp>
        <p:sp>
          <p:nvSpPr>
            <p:cNvPr id="422935" name="Text Box 23"/>
            <p:cNvSpPr txBox="1">
              <a:spLocks noChangeArrowheads="1"/>
            </p:cNvSpPr>
            <p:nvPr/>
          </p:nvSpPr>
          <p:spPr bwMode="auto">
            <a:xfrm>
              <a:off x="3484" y="3957"/>
              <a:ext cx="1508" cy="231"/>
            </a:xfrm>
            <a:prstGeom prst="rect">
              <a:avLst/>
            </a:prstGeom>
            <a:noFill/>
            <a:ln w="28575">
              <a:noFill/>
              <a:miter lim="800000"/>
              <a:headEnd type="none" w="sm" len="sm"/>
              <a:tailEnd type="none" w="lg" len="lg"/>
            </a:ln>
            <a:effectLst/>
          </p:spPr>
          <p:txBody>
            <a:bodyPr wrap="none">
              <a:spAutoFit/>
            </a:bodyPr>
            <a:lstStyle/>
            <a:p>
              <a:pPr algn="ctr"/>
              <a:r>
                <a:rPr lang="en-US" sz="1800" u="none">
                  <a:latin typeface="Arial" charset="0"/>
                </a:rPr>
                <a:t>Use-Case Realization</a:t>
              </a:r>
            </a:p>
          </p:txBody>
        </p:sp>
      </p:grpSp>
      <p:sp>
        <p:nvSpPr>
          <p:cNvPr id="422936" name="Line 24"/>
          <p:cNvSpPr>
            <a:spLocks noChangeShapeType="1"/>
          </p:cNvSpPr>
          <p:nvPr/>
        </p:nvSpPr>
        <p:spPr bwMode="auto">
          <a:xfrm flipH="1">
            <a:off x="2590800" y="5867400"/>
            <a:ext cx="3709988" cy="0"/>
          </a:xfrm>
          <a:prstGeom prst="line">
            <a:avLst/>
          </a:prstGeom>
          <a:noFill/>
          <a:ln w="28575">
            <a:solidFill>
              <a:schemeClr val="tx1"/>
            </a:solidFill>
            <a:prstDash val="dash"/>
            <a:round/>
            <a:headEnd type="none" w="sm" len="sm"/>
            <a:tailEnd/>
          </a:ln>
          <a:effectLst/>
        </p:spPr>
        <p:txBody>
          <a:bodyPr wrap="none" anchor="ctr"/>
          <a:lstStyle/>
          <a:p>
            <a:endParaRPr lang="en-IN"/>
          </a:p>
        </p:txBody>
      </p:sp>
      <p:sp>
        <p:nvSpPr>
          <p:cNvPr id="422937" name="AutoShape 25"/>
          <p:cNvSpPr>
            <a:spLocks noChangeArrowheads="1"/>
          </p:cNvSpPr>
          <p:nvPr/>
        </p:nvSpPr>
        <p:spPr bwMode="auto">
          <a:xfrm rot="-5400000">
            <a:off x="2247900" y="5753100"/>
            <a:ext cx="381000" cy="304800"/>
          </a:xfrm>
          <a:prstGeom prst="triangle">
            <a:avLst>
              <a:gd name="adj" fmla="val 50000"/>
            </a:avLst>
          </a:prstGeom>
          <a:noFill/>
          <a:ln w="38100">
            <a:solidFill>
              <a:schemeClr val="tx1"/>
            </a:solidFill>
            <a:miter lim="800000"/>
            <a:headEnd/>
            <a:tailEnd/>
          </a:ln>
          <a:effectLst/>
        </p:spPr>
        <p:txBody>
          <a:bodyPr wrap="none" lIns="107950" tIns="53975" rIns="107950" bIns="53975" anchor="ctr"/>
          <a:lstStyle/>
          <a:p>
            <a:endParaRPr lang="en-IN"/>
          </a:p>
        </p:txBody>
      </p:sp>
      <p:sp>
        <p:nvSpPr>
          <p:cNvPr id="422938" name="Text Box 26"/>
          <p:cNvSpPr txBox="1">
            <a:spLocks noChangeArrowheads="1"/>
          </p:cNvSpPr>
          <p:nvPr/>
        </p:nvSpPr>
        <p:spPr bwMode="auto">
          <a:xfrm>
            <a:off x="3200400" y="4267200"/>
            <a:ext cx="2438400" cy="412750"/>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000" u="none">
                <a:solidFill>
                  <a:schemeClr val="accent2"/>
                </a:solidFill>
                <a:latin typeface="Arial" charset="0"/>
              </a:rPr>
              <a:t>Elided form</a:t>
            </a:r>
          </a:p>
        </p:txBody>
      </p:sp>
      <p:grpSp>
        <p:nvGrpSpPr>
          <p:cNvPr id="6" name="Group 27"/>
          <p:cNvGrpSpPr>
            <a:grpSpLocks/>
          </p:cNvGrpSpPr>
          <p:nvPr/>
        </p:nvGrpSpPr>
        <p:grpSpPr bwMode="auto">
          <a:xfrm>
            <a:off x="0" y="3154363"/>
            <a:ext cx="2452688" cy="955675"/>
            <a:chOff x="0" y="1987"/>
            <a:chExt cx="1545" cy="602"/>
          </a:xfrm>
        </p:grpSpPr>
        <p:sp>
          <p:nvSpPr>
            <p:cNvPr id="422940" name="Rectangle 28"/>
            <p:cNvSpPr>
              <a:spLocks noChangeArrowheads="1"/>
            </p:cNvSpPr>
            <p:nvPr/>
          </p:nvSpPr>
          <p:spPr bwMode="auto">
            <a:xfrm>
              <a:off x="1010" y="2030"/>
              <a:ext cx="401" cy="192"/>
            </a:xfrm>
            <a:prstGeom prst="rect">
              <a:avLst/>
            </a:prstGeom>
            <a:noFill/>
            <a:ln w="9525">
              <a:noFill/>
              <a:miter lim="800000"/>
              <a:headEnd/>
              <a:tailEnd/>
            </a:ln>
          </p:spPr>
          <p:txBody>
            <a:bodyPr wrap="none" lIns="0" tIns="0" rIns="0" bIns="0">
              <a:spAutoFit/>
            </a:bodyPr>
            <a:lstStyle/>
            <a:p>
              <a:r>
                <a:rPr lang="en-US" sz="2000" u="none">
                  <a:latin typeface="Arial" charset="0"/>
                </a:rPr>
                <a:t>Class</a:t>
              </a:r>
              <a:endParaRPr lang="en-US" sz="2400" u="none">
                <a:latin typeface="Arial" charset="0"/>
              </a:endParaRPr>
            </a:p>
          </p:txBody>
        </p:sp>
        <p:grpSp>
          <p:nvGrpSpPr>
            <p:cNvPr id="7" name="Group 29"/>
            <p:cNvGrpSpPr>
              <a:grpSpLocks/>
            </p:cNvGrpSpPr>
            <p:nvPr/>
          </p:nvGrpSpPr>
          <p:grpSpPr bwMode="auto">
            <a:xfrm>
              <a:off x="768" y="1987"/>
              <a:ext cx="777" cy="448"/>
              <a:chOff x="1440" y="2415"/>
              <a:chExt cx="777" cy="448"/>
            </a:xfrm>
          </p:grpSpPr>
          <p:sp>
            <p:nvSpPr>
              <p:cNvPr id="422942" name="Rectangle 30"/>
              <p:cNvSpPr>
                <a:spLocks noChangeArrowheads="1"/>
              </p:cNvSpPr>
              <p:nvPr/>
            </p:nvSpPr>
            <p:spPr bwMode="auto">
              <a:xfrm>
                <a:off x="1440" y="2415"/>
                <a:ext cx="777" cy="448"/>
              </a:xfrm>
              <a:prstGeom prst="rect">
                <a:avLst/>
              </a:prstGeom>
              <a:noFill/>
              <a:ln w="28575">
                <a:solidFill>
                  <a:schemeClr val="tx1"/>
                </a:solidFill>
                <a:miter lim="800000"/>
                <a:headEnd/>
                <a:tailEnd/>
              </a:ln>
            </p:spPr>
            <p:txBody>
              <a:bodyPr/>
              <a:lstStyle/>
              <a:p>
                <a:endParaRPr lang="en-IN"/>
              </a:p>
            </p:txBody>
          </p:sp>
          <p:sp>
            <p:nvSpPr>
              <p:cNvPr id="422943" name="Line 31"/>
              <p:cNvSpPr>
                <a:spLocks noChangeShapeType="1"/>
              </p:cNvSpPr>
              <p:nvPr/>
            </p:nvSpPr>
            <p:spPr bwMode="auto">
              <a:xfrm>
                <a:off x="1440" y="2657"/>
                <a:ext cx="773" cy="1"/>
              </a:xfrm>
              <a:prstGeom prst="line">
                <a:avLst/>
              </a:prstGeom>
              <a:noFill/>
              <a:ln w="28575">
                <a:solidFill>
                  <a:schemeClr val="tx1"/>
                </a:solidFill>
                <a:round/>
                <a:headEnd/>
                <a:tailEnd/>
              </a:ln>
            </p:spPr>
            <p:txBody>
              <a:bodyPr/>
              <a:lstStyle/>
              <a:p>
                <a:endParaRPr lang="en-IN"/>
              </a:p>
            </p:txBody>
          </p:sp>
          <p:sp>
            <p:nvSpPr>
              <p:cNvPr id="422944" name="Line 32"/>
              <p:cNvSpPr>
                <a:spLocks noChangeShapeType="1"/>
              </p:cNvSpPr>
              <p:nvPr/>
            </p:nvSpPr>
            <p:spPr bwMode="auto">
              <a:xfrm>
                <a:off x="1440" y="2747"/>
                <a:ext cx="773" cy="1"/>
              </a:xfrm>
              <a:prstGeom prst="line">
                <a:avLst/>
              </a:prstGeom>
              <a:noFill/>
              <a:ln w="28575">
                <a:solidFill>
                  <a:schemeClr val="tx1"/>
                </a:solidFill>
                <a:round/>
                <a:headEnd/>
                <a:tailEnd/>
              </a:ln>
            </p:spPr>
            <p:txBody>
              <a:bodyPr/>
              <a:lstStyle/>
              <a:p>
                <a:endParaRPr lang="en-IN"/>
              </a:p>
            </p:txBody>
          </p:sp>
        </p:grpSp>
        <p:sp>
          <p:nvSpPr>
            <p:cNvPr id="422945" name="Oval 33"/>
            <p:cNvSpPr>
              <a:spLocks noChangeAspect="1" noChangeArrowheads="1"/>
            </p:cNvSpPr>
            <p:nvPr/>
          </p:nvSpPr>
          <p:spPr bwMode="auto">
            <a:xfrm rot="5400000">
              <a:off x="303" y="2060"/>
              <a:ext cx="252" cy="229"/>
            </a:xfrm>
            <a:prstGeom prst="ellipse">
              <a:avLst/>
            </a:prstGeom>
            <a:noFill/>
            <a:ln w="28575">
              <a:solidFill>
                <a:schemeClr val="tx1"/>
              </a:solidFill>
              <a:round/>
              <a:headEnd/>
              <a:tailEnd/>
            </a:ln>
            <a:effectLst/>
          </p:spPr>
          <p:txBody>
            <a:bodyPr wrap="none" anchor="ctr"/>
            <a:lstStyle/>
            <a:p>
              <a:endParaRPr lang="en-IN"/>
            </a:p>
          </p:txBody>
        </p:sp>
        <p:sp>
          <p:nvSpPr>
            <p:cNvPr id="422946" name="Line 34"/>
            <p:cNvSpPr>
              <a:spLocks noChangeShapeType="1"/>
            </p:cNvSpPr>
            <p:nvPr/>
          </p:nvSpPr>
          <p:spPr bwMode="auto">
            <a:xfrm>
              <a:off x="543" y="2196"/>
              <a:ext cx="225" cy="0"/>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422947" name="Text Box 35"/>
            <p:cNvSpPr txBox="1">
              <a:spLocks noChangeArrowheads="1"/>
            </p:cNvSpPr>
            <p:nvPr/>
          </p:nvSpPr>
          <p:spPr bwMode="auto">
            <a:xfrm>
              <a:off x="0" y="2358"/>
              <a:ext cx="891" cy="231"/>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1800" b="1" u="none">
                  <a:latin typeface="Arial" charset="0"/>
                </a:rPr>
                <a:t>Interface</a:t>
              </a:r>
            </a:p>
          </p:txBody>
        </p:sp>
      </p:grpSp>
      <p:sp>
        <p:nvSpPr>
          <p:cNvPr id="422948" name="Line 36"/>
          <p:cNvSpPr>
            <a:spLocks noChangeShapeType="1"/>
          </p:cNvSpPr>
          <p:nvPr/>
        </p:nvSpPr>
        <p:spPr bwMode="auto">
          <a:xfrm flipH="1" flipV="1">
            <a:off x="1066800" y="3810000"/>
            <a:ext cx="2590800" cy="609600"/>
          </a:xfrm>
          <a:prstGeom prst="line">
            <a:avLst/>
          </a:prstGeom>
          <a:noFill/>
          <a:ln w="28575">
            <a:solidFill>
              <a:schemeClr val="accent2"/>
            </a:solidFill>
            <a:round/>
            <a:headEnd/>
            <a:tailEnd type="triangle" w="med" len="med"/>
          </a:ln>
          <a:effectLst/>
        </p:spPr>
        <p:txBody>
          <a:bodyPr wrap="none" lIns="107950" tIns="53975" rIns="107950" bIns="53975" anchor="ctr"/>
          <a:lstStyle/>
          <a:p>
            <a:endParaRPr lang="en-IN"/>
          </a:p>
        </p:txBody>
      </p:sp>
      <p:sp>
        <p:nvSpPr>
          <p:cNvPr id="422949" name="Line 37"/>
          <p:cNvSpPr>
            <a:spLocks noChangeShapeType="1"/>
          </p:cNvSpPr>
          <p:nvPr/>
        </p:nvSpPr>
        <p:spPr bwMode="auto">
          <a:xfrm flipV="1">
            <a:off x="5105400" y="3505200"/>
            <a:ext cx="1447800" cy="914400"/>
          </a:xfrm>
          <a:prstGeom prst="line">
            <a:avLst/>
          </a:prstGeom>
          <a:noFill/>
          <a:ln w="28575">
            <a:solidFill>
              <a:schemeClr val="accent2"/>
            </a:solidFill>
            <a:round/>
            <a:headEnd/>
            <a:tailEnd type="triangle" w="med" len="med"/>
          </a:ln>
          <a:effectLst/>
        </p:spPr>
        <p:txBody>
          <a:bodyPr wrap="none" lIns="107950" tIns="53975" rIns="107950" bIns="53975" anchor="ctr"/>
          <a:lstStyle/>
          <a:p>
            <a:endParaRPr lang="en-IN"/>
          </a:p>
        </p:txBody>
      </p:sp>
      <p:sp>
        <p:nvSpPr>
          <p:cNvPr id="422950" name="Line 38"/>
          <p:cNvSpPr>
            <a:spLocks noChangeShapeType="1"/>
          </p:cNvSpPr>
          <p:nvPr/>
        </p:nvSpPr>
        <p:spPr bwMode="auto">
          <a:xfrm flipH="1">
            <a:off x="3276600" y="5410200"/>
            <a:ext cx="304800" cy="457200"/>
          </a:xfrm>
          <a:prstGeom prst="line">
            <a:avLst/>
          </a:prstGeom>
          <a:noFill/>
          <a:ln w="28575">
            <a:solidFill>
              <a:schemeClr val="accent2"/>
            </a:solidFill>
            <a:round/>
            <a:headEnd/>
            <a:tailEnd type="triangle" w="med" len="med"/>
          </a:ln>
          <a:effectLst/>
        </p:spPr>
        <p:txBody>
          <a:bodyPr wrap="none" lIns="107950" tIns="53975" rIns="107950" bIns="53975" anchor="ctr"/>
          <a:lstStyle/>
          <a:p>
            <a:endParaRPr lang="en-IN"/>
          </a:p>
        </p:txBody>
      </p:sp>
      <p:grpSp>
        <p:nvGrpSpPr>
          <p:cNvPr id="8" name="Group 39"/>
          <p:cNvGrpSpPr>
            <a:grpSpLocks/>
          </p:cNvGrpSpPr>
          <p:nvPr/>
        </p:nvGrpSpPr>
        <p:grpSpPr bwMode="auto">
          <a:xfrm>
            <a:off x="2743200" y="3086100"/>
            <a:ext cx="2473325" cy="1204913"/>
            <a:chOff x="1728" y="1968"/>
            <a:chExt cx="1558" cy="759"/>
          </a:xfrm>
        </p:grpSpPr>
        <p:grpSp>
          <p:nvGrpSpPr>
            <p:cNvPr id="9" name="Group 40"/>
            <p:cNvGrpSpPr>
              <a:grpSpLocks/>
            </p:cNvGrpSpPr>
            <p:nvPr/>
          </p:nvGrpSpPr>
          <p:grpSpPr bwMode="auto">
            <a:xfrm>
              <a:off x="2016" y="1968"/>
              <a:ext cx="1270" cy="576"/>
              <a:chOff x="4826" y="2016"/>
              <a:chExt cx="1270" cy="576"/>
            </a:xfrm>
          </p:grpSpPr>
          <p:sp>
            <p:nvSpPr>
              <p:cNvPr id="422953" name="Rectangle 41"/>
              <p:cNvSpPr>
                <a:spLocks noChangeArrowheads="1"/>
              </p:cNvSpPr>
              <p:nvPr/>
            </p:nvSpPr>
            <p:spPr bwMode="auto">
              <a:xfrm>
                <a:off x="5280" y="2304"/>
                <a:ext cx="791" cy="192"/>
              </a:xfrm>
              <a:prstGeom prst="rect">
                <a:avLst/>
              </a:prstGeom>
              <a:noFill/>
              <a:ln w="9525">
                <a:noFill/>
                <a:miter lim="800000"/>
                <a:headEnd/>
                <a:tailEnd/>
              </a:ln>
            </p:spPr>
            <p:txBody>
              <a:bodyPr wrap="none" lIns="0" tIns="0" rIns="0" bIns="0">
                <a:spAutoFit/>
              </a:bodyPr>
              <a:lstStyle/>
              <a:p>
                <a:r>
                  <a:rPr lang="en-US" sz="2000" u="none">
                    <a:latin typeface="Arial" charset="0"/>
                  </a:rPr>
                  <a:t>Subsystem</a:t>
                </a:r>
                <a:endParaRPr lang="en-US" sz="2400" u="none">
                  <a:latin typeface="Arial" charset="0"/>
                </a:endParaRPr>
              </a:p>
            </p:txBody>
          </p:sp>
          <p:sp>
            <p:nvSpPr>
              <p:cNvPr id="422954" name="Oval 42"/>
              <p:cNvSpPr>
                <a:spLocks noChangeAspect="1" noChangeArrowheads="1"/>
              </p:cNvSpPr>
              <p:nvPr/>
            </p:nvSpPr>
            <p:spPr bwMode="auto">
              <a:xfrm rot="5400000">
                <a:off x="4815" y="2233"/>
                <a:ext cx="252" cy="229"/>
              </a:xfrm>
              <a:prstGeom prst="ellipse">
                <a:avLst/>
              </a:prstGeom>
              <a:noFill/>
              <a:ln w="28575">
                <a:solidFill>
                  <a:schemeClr val="tx1"/>
                </a:solidFill>
                <a:round/>
                <a:headEnd/>
                <a:tailEnd/>
              </a:ln>
              <a:effectLst/>
            </p:spPr>
            <p:txBody>
              <a:bodyPr wrap="none" anchor="ctr"/>
              <a:lstStyle/>
              <a:p>
                <a:endParaRPr lang="en-IN"/>
              </a:p>
            </p:txBody>
          </p:sp>
          <p:sp>
            <p:nvSpPr>
              <p:cNvPr id="422955" name="Line 43"/>
              <p:cNvSpPr>
                <a:spLocks noChangeShapeType="1"/>
              </p:cNvSpPr>
              <p:nvPr/>
            </p:nvSpPr>
            <p:spPr bwMode="auto">
              <a:xfrm>
                <a:off x="5055" y="2369"/>
                <a:ext cx="225" cy="0"/>
              </a:xfrm>
              <a:prstGeom prst="line">
                <a:avLst/>
              </a:prstGeom>
              <a:noFill/>
              <a:ln w="28575">
                <a:solidFill>
                  <a:schemeClr val="tx1"/>
                </a:solidFill>
                <a:round/>
                <a:headEnd type="none" w="sm" len="sm"/>
                <a:tailEnd type="none" w="lg" len="lg"/>
              </a:ln>
              <a:effectLst/>
            </p:spPr>
            <p:txBody>
              <a:bodyPr wrap="none" anchor="ctr"/>
              <a:lstStyle/>
              <a:p>
                <a:endParaRPr lang="en-IN"/>
              </a:p>
            </p:txBody>
          </p:sp>
          <p:grpSp>
            <p:nvGrpSpPr>
              <p:cNvPr id="10" name="Group 44"/>
              <p:cNvGrpSpPr>
                <a:grpSpLocks/>
              </p:cNvGrpSpPr>
              <p:nvPr/>
            </p:nvGrpSpPr>
            <p:grpSpPr bwMode="auto">
              <a:xfrm>
                <a:off x="5280" y="2016"/>
                <a:ext cx="816" cy="576"/>
                <a:chOff x="1252" y="3089"/>
                <a:chExt cx="1114" cy="758"/>
              </a:xfrm>
            </p:grpSpPr>
            <p:sp>
              <p:nvSpPr>
                <p:cNvPr id="422957" name="Rectangle 45"/>
                <p:cNvSpPr>
                  <a:spLocks noChangeArrowheads="1"/>
                </p:cNvSpPr>
                <p:nvPr/>
              </p:nvSpPr>
              <p:spPr bwMode="auto">
                <a:xfrm>
                  <a:off x="1252" y="3290"/>
                  <a:ext cx="1114" cy="557"/>
                </a:xfrm>
                <a:prstGeom prst="rect">
                  <a:avLst/>
                </a:prstGeom>
                <a:noFill/>
                <a:ln w="28575">
                  <a:solidFill>
                    <a:schemeClr val="tx1"/>
                  </a:solidFill>
                  <a:miter lim="800000"/>
                  <a:headEnd/>
                  <a:tailEnd/>
                </a:ln>
              </p:spPr>
              <p:txBody>
                <a:bodyPr/>
                <a:lstStyle/>
                <a:p>
                  <a:endParaRPr lang="en-IN"/>
                </a:p>
              </p:txBody>
            </p:sp>
            <p:sp>
              <p:nvSpPr>
                <p:cNvPr id="422958" name="Rectangle 46"/>
                <p:cNvSpPr>
                  <a:spLocks noChangeArrowheads="1"/>
                </p:cNvSpPr>
                <p:nvPr/>
              </p:nvSpPr>
              <p:spPr bwMode="auto">
                <a:xfrm>
                  <a:off x="1252" y="3089"/>
                  <a:ext cx="445" cy="201"/>
                </a:xfrm>
                <a:prstGeom prst="rect">
                  <a:avLst/>
                </a:prstGeom>
                <a:noFill/>
                <a:ln w="28575">
                  <a:solidFill>
                    <a:schemeClr val="tx1"/>
                  </a:solidFill>
                  <a:miter lim="800000"/>
                  <a:headEnd/>
                  <a:tailEnd/>
                </a:ln>
              </p:spPr>
              <p:txBody>
                <a:bodyPr/>
                <a:lstStyle/>
                <a:p>
                  <a:endParaRPr lang="en-IN"/>
                </a:p>
              </p:txBody>
            </p:sp>
          </p:grpSp>
        </p:grpSp>
        <p:sp>
          <p:nvSpPr>
            <p:cNvPr id="422959" name="Text Box 47"/>
            <p:cNvSpPr txBox="1">
              <a:spLocks noChangeArrowheads="1"/>
            </p:cNvSpPr>
            <p:nvPr/>
          </p:nvSpPr>
          <p:spPr bwMode="auto">
            <a:xfrm>
              <a:off x="1728" y="2496"/>
              <a:ext cx="891" cy="231"/>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1800" b="1" u="none">
                  <a:latin typeface="Arial" charset="0"/>
                </a:rPr>
                <a:t>Interface</a:t>
              </a:r>
            </a:p>
          </p:txBody>
        </p:sp>
      </p:grpSp>
      <p:sp>
        <p:nvSpPr>
          <p:cNvPr id="422960" name="Line 48"/>
          <p:cNvSpPr>
            <a:spLocks noChangeShapeType="1"/>
          </p:cNvSpPr>
          <p:nvPr/>
        </p:nvSpPr>
        <p:spPr bwMode="auto">
          <a:xfrm flipH="1" flipV="1">
            <a:off x="3733800" y="3657600"/>
            <a:ext cx="304800" cy="609600"/>
          </a:xfrm>
          <a:prstGeom prst="line">
            <a:avLst/>
          </a:prstGeom>
          <a:noFill/>
          <a:ln w="28575">
            <a:solidFill>
              <a:schemeClr val="accent2"/>
            </a:solidFill>
            <a:round/>
            <a:headEnd/>
            <a:tailEnd type="triangle" w="med" len="med"/>
          </a:ln>
          <a:effectLst/>
        </p:spPr>
        <p:txBody>
          <a:bodyPr wrap="none" lIns="107950" tIns="53975" rIns="107950" bIns="53975" anchor="ctr"/>
          <a:lstStyle/>
          <a:p>
            <a:endParaRPr lang="en-IN"/>
          </a:p>
        </p:txBody>
      </p:sp>
      <p:sp>
        <p:nvSpPr>
          <p:cNvPr id="422961" name="Text Box 49"/>
          <p:cNvSpPr txBox="1">
            <a:spLocks noChangeArrowheads="1"/>
          </p:cNvSpPr>
          <p:nvPr/>
        </p:nvSpPr>
        <p:spPr bwMode="auto">
          <a:xfrm>
            <a:off x="3276600" y="5105400"/>
            <a:ext cx="2438400" cy="412750"/>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000" u="none">
                <a:solidFill>
                  <a:schemeClr val="accent2"/>
                </a:solidFill>
                <a:latin typeface="Arial" charset="0"/>
              </a:rPr>
              <a:t>Canonical form</a:t>
            </a:r>
          </a:p>
        </p:txBody>
      </p:sp>
      <p:sp>
        <p:nvSpPr>
          <p:cNvPr id="422962" name="Rectangle 50"/>
          <p:cNvSpPr>
            <a:spLocks noGrp="1" noChangeArrowheads="1"/>
          </p:cNvSpPr>
          <p:nvPr>
            <p:ph type="title"/>
          </p:nvPr>
        </p:nvSpPr>
        <p:spPr/>
        <p:txBody>
          <a:bodyPr/>
          <a:lstStyle/>
          <a:p>
            <a:r>
              <a:rPr lang="en-US"/>
              <a:t>Relationships: Realization</a:t>
            </a:r>
          </a:p>
        </p:txBody>
      </p:sp>
      <p:sp>
        <p:nvSpPr>
          <p:cNvPr id="422963" name="Rectangle 51"/>
          <p:cNvSpPr>
            <a:spLocks noGrp="1" noChangeArrowheads="1"/>
          </p:cNvSpPr>
          <p:nvPr>
            <p:ph type="body" idx="1"/>
          </p:nvPr>
        </p:nvSpPr>
        <p:spPr/>
        <p:txBody>
          <a:bodyPr/>
          <a:lstStyle/>
          <a:p>
            <a:r>
              <a:rPr lang="en-US"/>
              <a:t>One classifier serves as the contract that the other classifier agrees to carry out</a:t>
            </a:r>
          </a:p>
          <a:p>
            <a:r>
              <a:rPr lang="en-US"/>
              <a:t>Found between:</a:t>
            </a:r>
          </a:p>
          <a:p>
            <a:pPr lvl="1"/>
            <a:r>
              <a:rPr lang="en-US"/>
              <a:t>Interfaces and the classifiers that realize them</a:t>
            </a:r>
          </a:p>
          <a:p>
            <a:pPr lvl="1"/>
            <a:endParaRPr lang="en-US"/>
          </a:p>
          <a:p>
            <a:pPr lvl="1"/>
            <a:endParaRPr lang="en-US"/>
          </a:p>
          <a:p>
            <a:pPr lvl="1"/>
            <a:endParaRPr lang="en-US"/>
          </a:p>
          <a:p>
            <a:pPr lvl="1"/>
            <a:r>
              <a:rPr lang="en-US"/>
              <a:t>Use cases and the collaborations that realize them</a:t>
            </a:r>
          </a:p>
        </p:txBody>
      </p:sp>
    </p:spTree>
  </p:cSld>
  <p:clrMapOvr>
    <a:masterClrMapping/>
  </p:clrMapOvr>
  <p:transition spd="med">
    <p:dissolv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7012" name="Rectangle 4"/>
          <p:cNvSpPr>
            <a:spLocks noGrp="1" noChangeArrowheads="1"/>
          </p:cNvSpPr>
          <p:nvPr>
            <p:ph type="title"/>
          </p:nvPr>
        </p:nvSpPr>
        <p:spPr/>
        <p:txBody>
          <a:bodyPr/>
          <a:lstStyle/>
          <a:p>
            <a:r>
              <a:rPr lang="en-US"/>
              <a:t>Strengths of Object Orientation</a:t>
            </a:r>
          </a:p>
        </p:txBody>
      </p:sp>
      <p:sp>
        <p:nvSpPr>
          <p:cNvPr id="427013" name="Rectangle 5"/>
          <p:cNvSpPr>
            <a:spLocks noGrp="1" noChangeArrowheads="1"/>
          </p:cNvSpPr>
          <p:nvPr>
            <p:ph type="body" idx="1"/>
          </p:nvPr>
        </p:nvSpPr>
        <p:spPr/>
        <p:txBody>
          <a:bodyPr/>
          <a:lstStyle/>
          <a:p>
            <a:r>
              <a:rPr lang="en-US"/>
              <a:t>A single paradigm</a:t>
            </a:r>
          </a:p>
          <a:p>
            <a:r>
              <a:rPr lang="en-US"/>
              <a:t>Facilitates architectural and code reuse</a:t>
            </a:r>
          </a:p>
          <a:p>
            <a:r>
              <a:rPr lang="en-US"/>
              <a:t>Models more closely reflect the real world</a:t>
            </a:r>
          </a:p>
          <a:p>
            <a:pPr lvl="1"/>
            <a:r>
              <a:rPr lang="en-US"/>
              <a:t>More accurately describe corporate data and processes</a:t>
            </a:r>
          </a:p>
          <a:p>
            <a:pPr lvl="1"/>
            <a:r>
              <a:rPr lang="en-US"/>
              <a:t>Decomposed based on natural partitioning</a:t>
            </a:r>
          </a:p>
          <a:p>
            <a:pPr lvl="1"/>
            <a:r>
              <a:rPr lang="en-US"/>
              <a:t>Easier to understand and maintain</a:t>
            </a:r>
          </a:p>
          <a:p>
            <a:r>
              <a:rPr lang="en-US"/>
              <a:t>Stability</a:t>
            </a:r>
          </a:p>
          <a:p>
            <a:pPr lvl="1"/>
            <a:r>
              <a:rPr lang="en-US"/>
              <a:t>A small change in requirements does not mean massive changes in the system under development</a:t>
            </a:r>
          </a:p>
        </p:txBody>
      </p:sp>
    </p:spTree>
  </p:cSld>
  <p:clrMapOvr>
    <a:masterClrMapping/>
  </p:clrMapOvr>
  <p:transition spd="med">
    <p:dissolv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a:noFill/>
          <a:ln/>
        </p:spPr>
        <p:txBody>
          <a:bodyPr lIns="0" tIns="0" rIns="0" bIns="0" anchor="b">
            <a:normAutofit fontScale="90000"/>
          </a:bodyPr>
          <a:lstStyle/>
          <a:p>
            <a:r>
              <a:rPr lang="en-US"/>
              <a:t>Class Diagram for the Sales Example</a:t>
            </a:r>
          </a:p>
        </p:txBody>
      </p:sp>
      <p:grpSp>
        <p:nvGrpSpPr>
          <p:cNvPr id="2" name="Group 3"/>
          <p:cNvGrpSpPr>
            <a:grpSpLocks/>
          </p:cNvGrpSpPr>
          <p:nvPr/>
        </p:nvGrpSpPr>
        <p:grpSpPr bwMode="auto">
          <a:xfrm>
            <a:off x="1008063" y="1865313"/>
            <a:ext cx="7164387" cy="3800475"/>
            <a:chOff x="635" y="1175"/>
            <a:chExt cx="4513" cy="2394"/>
          </a:xfrm>
        </p:grpSpPr>
        <p:grpSp>
          <p:nvGrpSpPr>
            <p:cNvPr id="3" name="Group 4"/>
            <p:cNvGrpSpPr>
              <a:grpSpLocks/>
            </p:cNvGrpSpPr>
            <p:nvPr/>
          </p:nvGrpSpPr>
          <p:grpSpPr bwMode="auto">
            <a:xfrm>
              <a:off x="664" y="2252"/>
              <a:ext cx="779" cy="355"/>
              <a:chOff x="664" y="2252"/>
              <a:chExt cx="779" cy="355"/>
            </a:xfrm>
          </p:grpSpPr>
          <p:sp>
            <p:nvSpPr>
              <p:cNvPr id="431109" name="Rectangle 5"/>
              <p:cNvSpPr>
                <a:spLocks noChangeArrowheads="1"/>
              </p:cNvSpPr>
              <p:nvPr/>
            </p:nvSpPr>
            <p:spPr bwMode="auto">
              <a:xfrm>
                <a:off x="668" y="2252"/>
                <a:ext cx="774" cy="355"/>
              </a:xfrm>
              <a:prstGeom prst="rect">
                <a:avLst/>
              </a:prstGeom>
              <a:noFill/>
              <a:ln w="28575">
                <a:solidFill>
                  <a:schemeClr val="tx1"/>
                </a:solidFill>
                <a:miter lim="800000"/>
                <a:headEnd/>
                <a:tailEnd/>
              </a:ln>
              <a:effectLst/>
            </p:spPr>
            <p:txBody>
              <a:bodyPr wrap="none" anchor="ctr"/>
              <a:lstStyle/>
              <a:p>
                <a:endParaRPr lang="en-IN"/>
              </a:p>
            </p:txBody>
          </p:sp>
          <p:sp>
            <p:nvSpPr>
              <p:cNvPr id="431110" name="Line 6"/>
              <p:cNvSpPr>
                <a:spLocks noChangeShapeType="1"/>
              </p:cNvSpPr>
              <p:nvPr/>
            </p:nvSpPr>
            <p:spPr bwMode="auto">
              <a:xfrm>
                <a:off x="664" y="2444"/>
                <a:ext cx="779" cy="0"/>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31111" name="Line 7"/>
              <p:cNvSpPr>
                <a:spLocks noChangeShapeType="1"/>
              </p:cNvSpPr>
              <p:nvPr/>
            </p:nvSpPr>
            <p:spPr bwMode="auto">
              <a:xfrm>
                <a:off x="664" y="2517"/>
                <a:ext cx="779" cy="0"/>
              </a:xfrm>
              <a:prstGeom prst="line">
                <a:avLst/>
              </a:prstGeom>
              <a:noFill/>
              <a:ln w="28575">
                <a:solidFill>
                  <a:schemeClr val="tx1"/>
                </a:solidFill>
                <a:round/>
                <a:headEnd type="none" w="sm" len="sm"/>
                <a:tailEnd type="none" w="sm" len="sm"/>
              </a:ln>
              <a:effectLst/>
            </p:spPr>
            <p:txBody>
              <a:bodyPr wrap="none" anchor="ctr"/>
              <a:lstStyle/>
              <a:p>
                <a:endParaRPr lang="en-IN"/>
              </a:p>
            </p:txBody>
          </p:sp>
        </p:grpSp>
        <p:grpSp>
          <p:nvGrpSpPr>
            <p:cNvPr id="4" name="Group 8"/>
            <p:cNvGrpSpPr>
              <a:grpSpLocks/>
            </p:cNvGrpSpPr>
            <p:nvPr/>
          </p:nvGrpSpPr>
          <p:grpSpPr bwMode="auto">
            <a:xfrm>
              <a:off x="3686" y="3213"/>
              <a:ext cx="576" cy="356"/>
              <a:chOff x="3686" y="3213"/>
              <a:chExt cx="576" cy="356"/>
            </a:xfrm>
          </p:grpSpPr>
          <p:sp>
            <p:nvSpPr>
              <p:cNvPr id="431113" name="Rectangle 9"/>
              <p:cNvSpPr>
                <a:spLocks noChangeArrowheads="1"/>
              </p:cNvSpPr>
              <p:nvPr/>
            </p:nvSpPr>
            <p:spPr bwMode="auto">
              <a:xfrm>
                <a:off x="3690" y="3213"/>
                <a:ext cx="572" cy="356"/>
              </a:xfrm>
              <a:prstGeom prst="rect">
                <a:avLst/>
              </a:prstGeom>
              <a:noFill/>
              <a:ln w="28575">
                <a:solidFill>
                  <a:schemeClr val="tx1"/>
                </a:solidFill>
                <a:miter lim="800000"/>
                <a:headEnd/>
                <a:tailEnd/>
              </a:ln>
              <a:effectLst/>
            </p:spPr>
            <p:txBody>
              <a:bodyPr wrap="none" anchor="ctr"/>
              <a:lstStyle/>
              <a:p>
                <a:endParaRPr lang="en-IN"/>
              </a:p>
            </p:txBody>
          </p:sp>
          <p:sp>
            <p:nvSpPr>
              <p:cNvPr id="431114" name="Line 10"/>
              <p:cNvSpPr>
                <a:spLocks noChangeShapeType="1"/>
              </p:cNvSpPr>
              <p:nvPr/>
            </p:nvSpPr>
            <p:spPr bwMode="auto">
              <a:xfrm>
                <a:off x="3686" y="3405"/>
                <a:ext cx="576" cy="0"/>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31115" name="Line 11"/>
              <p:cNvSpPr>
                <a:spLocks noChangeShapeType="1"/>
              </p:cNvSpPr>
              <p:nvPr/>
            </p:nvSpPr>
            <p:spPr bwMode="auto">
              <a:xfrm>
                <a:off x="3686" y="3478"/>
                <a:ext cx="576" cy="0"/>
              </a:xfrm>
              <a:prstGeom prst="line">
                <a:avLst/>
              </a:prstGeom>
              <a:noFill/>
              <a:ln w="28575">
                <a:solidFill>
                  <a:schemeClr val="tx1"/>
                </a:solidFill>
                <a:round/>
                <a:headEnd type="none" w="sm" len="sm"/>
                <a:tailEnd type="none" w="sm" len="sm"/>
              </a:ln>
              <a:effectLst/>
            </p:spPr>
            <p:txBody>
              <a:bodyPr wrap="none" anchor="ctr"/>
              <a:lstStyle/>
              <a:p>
                <a:endParaRPr lang="en-IN"/>
              </a:p>
            </p:txBody>
          </p:sp>
        </p:grpSp>
        <p:sp>
          <p:nvSpPr>
            <p:cNvPr id="431116" name="Rectangle 12"/>
            <p:cNvSpPr>
              <a:spLocks noChangeArrowheads="1"/>
            </p:cNvSpPr>
            <p:nvPr/>
          </p:nvSpPr>
          <p:spPr bwMode="auto">
            <a:xfrm>
              <a:off x="635" y="2254"/>
              <a:ext cx="826" cy="212"/>
            </a:xfrm>
            <a:prstGeom prst="rect">
              <a:avLst/>
            </a:prstGeom>
            <a:noFill/>
            <a:ln w="9525">
              <a:noFill/>
              <a:miter lim="800000"/>
              <a:headEnd/>
              <a:tailEnd/>
            </a:ln>
            <a:effectLst/>
          </p:spPr>
          <p:txBody>
            <a:bodyPr wrap="none" lIns="92075" tIns="46038" rIns="92075" bIns="46038">
              <a:spAutoFit/>
            </a:bodyPr>
            <a:lstStyle/>
            <a:p>
              <a:r>
                <a:rPr lang="en-US" sz="1600" u="none">
                  <a:latin typeface="Arial" charset="0"/>
                </a:rPr>
                <a:t>Salesperson</a:t>
              </a:r>
            </a:p>
          </p:txBody>
        </p:sp>
        <p:sp>
          <p:nvSpPr>
            <p:cNvPr id="431117" name="Rectangle 13"/>
            <p:cNvSpPr>
              <a:spLocks noChangeArrowheads="1"/>
            </p:cNvSpPr>
            <p:nvPr/>
          </p:nvSpPr>
          <p:spPr bwMode="auto">
            <a:xfrm>
              <a:off x="3224" y="2254"/>
              <a:ext cx="557" cy="212"/>
            </a:xfrm>
            <a:prstGeom prst="rect">
              <a:avLst/>
            </a:prstGeom>
            <a:noFill/>
            <a:ln w="9525">
              <a:noFill/>
              <a:miter lim="800000"/>
              <a:headEnd/>
              <a:tailEnd/>
            </a:ln>
            <a:effectLst/>
          </p:spPr>
          <p:txBody>
            <a:bodyPr wrap="none" lIns="92075" tIns="46038" rIns="92075" bIns="46038">
              <a:spAutoFit/>
            </a:bodyPr>
            <a:lstStyle/>
            <a:p>
              <a:r>
                <a:rPr lang="en-US" sz="1600" u="none">
                  <a:latin typeface="Arial" charset="0"/>
                </a:rPr>
                <a:t>Product</a:t>
              </a:r>
            </a:p>
          </p:txBody>
        </p:sp>
        <p:grpSp>
          <p:nvGrpSpPr>
            <p:cNvPr id="5" name="Group 14"/>
            <p:cNvGrpSpPr>
              <a:grpSpLocks/>
            </p:cNvGrpSpPr>
            <p:nvPr/>
          </p:nvGrpSpPr>
          <p:grpSpPr bwMode="auto">
            <a:xfrm>
              <a:off x="3202" y="2252"/>
              <a:ext cx="576" cy="355"/>
              <a:chOff x="3202" y="2252"/>
              <a:chExt cx="576" cy="355"/>
            </a:xfrm>
          </p:grpSpPr>
          <p:sp>
            <p:nvSpPr>
              <p:cNvPr id="431119" name="Rectangle 15"/>
              <p:cNvSpPr>
                <a:spLocks noChangeArrowheads="1"/>
              </p:cNvSpPr>
              <p:nvPr/>
            </p:nvSpPr>
            <p:spPr bwMode="auto">
              <a:xfrm>
                <a:off x="3206" y="2252"/>
                <a:ext cx="572" cy="355"/>
              </a:xfrm>
              <a:prstGeom prst="rect">
                <a:avLst/>
              </a:prstGeom>
              <a:noFill/>
              <a:ln w="28575">
                <a:solidFill>
                  <a:schemeClr val="tx1"/>
                </a:solidFill>
                <a:miter lim="800000"/>
                <a:headEnd/>
                <a:tailEnd/>
              </a:ln>
              <a:effectLst/>
            </p:spPr>
            <p:txBody>
              <a:bodyPr wrap="none" anchor="ctr"/>
              <a:lstStyle/>
              <a:p>
                <a:endParaRPr lang="en-IN"/>
              </a:p>
            </p:txBody>
          </p:sp>
          <p:sp>
            <p:nvSpPr>
              <p:cNvPr id="431120" name="Line 16"/>
              <p:cNvSpPr>
                <a:spLocks noChangeShapeType="1"/>
              </p:cNvSpPr>
              <p:nvPr/>
            </p:nvSpPr>
            <p:spPr bwMode="auto">
              <a:xfrm>
                <a:off x="3202" y="2444"/>
                <a:ext cx="576" cy="0"/>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31121" name="Line 17"/>
              <p:cNvSpPr>
                <a:spLocks noChangeShapeType="1"/>
              </p:cNvSpPr>
              <p:nvPr/>
            </p:nvSpPr>
            <p:spPr bwMode="auto">
              <a:xfrm>
                <a:off x="3202" y="2517"/>
                <a:ext cx="576" cy="0"/>
              </a:xfrm>
              <a:prstGeom prst="line">
                <a:avLst/>
              </a:prstGeom>
              <a:noFill/>
              <a:ln w="28575">
                <a:solidFill>
                  <a:schemeClr val="tx1"/>
                </a:solidFill>
                <a:round/>
                <a:headEnd type="none" w="sm" len="sm"/>
                <a:tailEnd type="none" w="sm" len="sm"/>
              </a:ln>
              <a:effectLst/>
            </p:spPr>
            <p:txBody>
              <a:bodyPr wrap="none" anchor="ctr"/>
              <a:lstStyle/>
              <a:p>
                <a:endParaRPr lang="en-IN"/>
              </a:p>
            </p:txBody>
          </p:sp>
        </p:grpSp>
        <p:sp>
          <p:nvSpPr>
            <p:cNvPr id="431122" name="Rectangle 18"/>
            <p:cNvSpPr>
              <a:spLocks noChangeArrowheads="1"/>
            </p:cNvSpPr>
            <p:nvPr/>
          </p:nvSpPr>
          <p:spPr bwMode="auto">
            <a:xfrm>
              <a:off x="2508" y="1177"/>
              <a:ext cx="371" cy="212"/>
            </a:xfrm>
            <a:prstGeom prst="rect">
              <a:avLst/>
            </a:prstGeom>
            <a:noFill/>
            <a:ln w="9525">
              <a:noFill/>
              <a:miter lim="800000"/>
              <a:headEnd/>
              <a:tailEnd/>
            </a:ln>
            <a:effectLst/>
          </p:spPr>
          <p:txBody>
            <a:bodyPr wrap="none" lIns="92075" tIns="46038" rIns="92075" bIns="46038">
              <a:spAutoFit/>
            </a:bodyPr>
            <a:lstStyle/>
            <a:p>
              <a:r>
                <a:rPr lang="en-US" sz="1600" u="none">
                  <a:latin typeface="Arial" charset="0"/>
                </a:rPr>
                <a:t>Sale</a:t>
              </a:r>
            </a:p>
          </p:txBody>
        </p:sp>
        <p:grpSp>
          <p:nvGrpSpPr>
            <p:cNvPr id="6" name="Group 19"/>
            <p:cNvGrpSpPr>
              <a:grpSpLocks/>
            </p:cNvGrpSpPr>
            <p:nvPr/>
          </p:nvGrpSpPr>
          <p:grpSpPr bwMode="auto">
            <a:xfrm>
              <a:off x="2395" y="1175"/>
              <a:ext cx="577" cy="356"/>
              <a:chOff x="2395" y="1175"/>
              <a:chExt cx="577" cy="356"/>
            </a:xfrm>
          </p:grpSpPr>
          <p:sp>
            <p:nvSpPr>
              <p:cNvPr id="431124" name="Rectangle 20"/>
              <p:cNvSpPr>
                <a:spLocks noChangeArrowheads="1"/>
              </p:cNvSpPr>
              <p:nvPr/>
            </p:nvSpPr>
            <p:spPr bwMode="auto">
              <a:xfrm>
                <a:off x="2399" y="1175"/>
                <a:ext cx="572" cy="356"/>
              </a:xfrm>
              <a:prstGeom prst="rect">
                <a:avLst/>
              </a:prstGeom>
              <a:noFill/>
              <a:ln w="28575">
                <a:solidFill>
                  <a:schemeClr val="tx1"/>
                </a:solidFill>
                <a:miter lim="800000"/>
                <a:headEnd/>
                <a:tailEnd/>
              </a:ln>
              <a:effectLst/>
            </p:spPr>
            <p:txBody>
              <a:bodyPr wrap="none" anchor="ctr"/>
              <a:lstStyle/>
              <a:p>
                <a:endParaRPr lang="en-IN"/>
              </a:p>
            </p:txBody>
          </p:sp>
          <p:sp>
            <p:nvSpPr>
              <p:cNvPr id="431125" name="Line 21"/>
              <p:cNvSpPr>
                <a:spLocks noChangeShapeType="1"/>
              </p:cNvSpPr>
              <p:nvPr/>
            </p:nvSpPr>
            <p:spPr bwMode="auto">
              <a:xfrm>
                <a:off x="2395" y="1367"/>
                <a:ext cx="577" cy="0"/>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31126" name="Line 22"/>
              <p:cNvSpPr>
                <a:spLocks noChangeShapeType="1"/>
              </p:cNvSpPr>
              <p:nvPr/>
            </p:nvSpPr>
            <p:spPr bwMode="auto">
              <a:xfrm>
                <a:off x="2395" y="1440"/>
                <a:ext cx="577" cy="0"/>
              </a:xfrm>
              <a:prstGeom prst="line">
                <a:avLst/>
              </a:prstGeom>
              <a:noFill/>
              <a:ln w="28575">
                <a:solidFill>
                  <a:schemeClr val="tx1"/>
                </a:solidFill>
                <a:round/>
                <a:headEnd type="none" w="sm" len="sm"/>
                <a:tailEnd type="none" w="sm" len="sm"/>
              </a:ln>
              <a:effectLst/>
            </p:spPr>
            <p:txBody>
              <a:bodyPr wrap="none" anchor="ctr"/>
              <a:lstStyle/>
              <a:p>
                <a:endParaRPr lang="en-IN"/>
              </a:p>
            </p:txBody>
          </p:sp>
        </p:grpSp>
        <p:sp>
          <p:nvSpPr>
            <p:cNvPr id="431127" name="Line 23"/>
            <p:cNvSpPr>
              <a:spLocks noChangeShapeType="1"/>
            </p:cNvSpPr>
            <p:nvPr/>
          </p:nvSpPr>
          <p:spPr bwMode="auto">
            <a:xfrm flipH="1">
              <a:off x="1270" y="1888"/>
              <a:ext cx="561" cy="356"/>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31128" name="Line 24"/>
            <p:cNvSpPr>
              <a:spLocks noChangeShapeType="1"/>
            </p:cNvSpPr>
            <p:nvPr/>
          </p:nvSpPr>
          <p:spPr bwMode="auto">
            <a:xfrm flipV="1">
              <a:off x="1831" y="1535"/>
              <a:ext cx="561" cy="353"/>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31129" name="Line 25"/>
            <p:cNvSpPr>
              <a:spLocks noChangeShapeType="1"/>
            </p:cNvSpPr>
            <p:nvPr/>
          </p:nvSpPr>
          <p:spPr bwMode="auto">
            <a:xfrm>
              <a:off x="3086" y="1888"/>
              <a:ext cx="268" cy="356"/>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31130" name="Line 26"/>
            <p:cNvSpPr>
              <a:spLocks noChangeShapeType="1"/>
            </p:cNvSpPr>
            <p:nvPr/>
          </p:nvSpPr>
          <p:spPr bwMode="auto">
            <a:xfrm flipH="1" flipV="1">
              <a:off x="2820" y="1535"/>
              <a:ext cx="266" cy="353"/>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31131" name="Rectangle 27"/>
            <p:cNvSpPr>
              <a:spLocks noChangeArrowheads="1"/>
            </p:cNvSpPr>
            <p:nvPr/>
          </p:nvSpPr>
          <p:spPr bwMode="auto">
            <a:xfrm>
              <a:off x="1396" y="3215"/>
              <a:ext cx="685" cy="212"/>
            </a:xfrm>
            <a:prstGeom prst="rect">
              <a:avLst/>
            </a:prstGeom>
            <a:noFill/>
            <a:ln w="9525">
              <a:noFill/>
              <a:miter lim="800000"/>
              <a:headEnd/>
              <a:tailEnd/>
            </a:ln>
            <a:effectLst/>
          </p:spPr>
          <p:txBody>
            <a:bodyPr wrap="none" lIns="92075" tIns="46038" rIns="92075" bIns="46038">
              <a:spAutoFit/>
            </a:bodyPr>
            <a:lstStyle/>
            <a:p>
              <a:r>
                <a:rPr lang="en-US" sz="1600" u="none">
                  <a:latin typeface="Arial" charset="0"/>
                </a:rPr>
                <a:t>Corporate</a:t>
              </a:r>
            </a:p>
          </p:txBody>
        </p:sp>
        <p:grpSp>
          <p:nvGrpSpPr>
            <p:cNvPr id="7" name="Group 28"/>
            <p:cNvGrpSpPr>
              <a:grpSpLocks/>
            </p:cNvGrpSpPr>
            <p:nvPr/>
          </p:nvGrpSpPr>
          <p:grpSpPr bwMode="auto">
            <a:xfrm>
              <a:off x="1402" y="3213"/>
              <a:ext cx="629" cy="356"/>
              <a:chOff x="1402" y="3213"/>
              <a:chExt cx="629" cy="356"/>
            </a:xfrm>
          </p:grpSpPr>
          <p:sp>
            <p:nvSpPr>
              <p:cNvPr id="431133" name="Rectangle 29"/>
              <p:cNvSpPr>
                <a:spLocks noChangeArrowheads="1"/>
              </p:cNvSpPr>
              <p:nvPr/>
            </p:nvSpPr>
            <p:spPr bwMode="auto">
              <a:xfrm>
                <a:off x="1406" y="3213"/>
                <a:ext cx="624" cy="356"/>
              </a:xfrm>
              <a:prstGeom prst="rect">
                <a:avLst/>
              </a:prstGeom>
              <a:noFill/>
              <a:ln w="28575">
                <a:solidFill>
                  <a:schemeClr val="tx1"/>
                </a:solidFill>
                <a:miter lim="800000"/>
                <a:headEnd/>
                <a:tailEnd/>
              </a:ln>
              <a:effectLst/>
            </p:spPr>
            <p:txBody>
              <a:bodyPr wrap="none" anchor="ctr"/>
              <a:lstStyle/>
              <a:p>
                <a:endParaRPr lang="en-IN"/>
              </a:p>
            </p:txBody>
          </p:sp>
          <p:sp>
            <p:nvSpPr>
              <p:cNvPr id="431134" name="Line 30"/>
              <p:cNvSpPr>
                <a:spLocks noChangeShapeType="1"/>
              </p:cNvSpPr>
              <p:nvPr/>
            </p:nvSpPr>
            <p:spPr bwMode="auto">
              <a:xfrm>
                <a:off x="1402" y="3405"/>
                <a:ext cx="629" cy="0"/>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31135" name="Line 31"/>
              <p:cNvSpPr>
                <a:spLocks noChangeShapeType="1"/>
              </p:cNvSpPr>
              <p:nvPr/>
            </p:nvSpPr>
            <p:spPr bwMode="auto">
              <a:xfrm>
                <a:off x="1402" y="3478"/>
                <a:ext cx="629" cy="0"/>
              </a:xfrm>
              <a:prstGeom prst="line">
                <a:avLst/>
              </a:prstGeom>
              <a:noFill/>
              <a:ln w="28575">
                <a:solidFill>
                  <a:schemeClr val="tx1"/>
                </a:solidFill>
                <a:round/>
                <a:headEnd type="none" w="sm" len="sm"/>
                <a:tailEnd type="none" w="sm" len="sm"/>
              </a:ln>
              <a:effectLst/>
            </p:spPr>
            <p:txBody>
              <a:bodyPr wrap="none" anchor="ctr"/>
              <a:lstStyle/>
              <a:p>
                <a:endParaRPr lang="en-IN"/>
              </a:p>
            </p:txBody>
          </p:sp>
        </p:grpSp>
        <p:sp>
          <p:nvSpPr>
            <p:cNvPr id="431136" name="Rectangle 32"/>
            <p:cNvSpPr>
              <a:spLocks noChangeArrowheads="1"/>
            </p:cNvSpPr>
            <p:nvPr/>
          </p:nvSpPr>
          <p:spPr bwMode="auto">
            <a:xfrm>
              <a:off x="1879" y="2254"/>
              <a:ext cx="671" cy="212"/>
            </a:xfrm>
            <a:prstGeom prst="rect">
              <a:avLst/>
            </a:prstGeom>
            <a:noFill/>
            <a:ln w="9525">
              <a:noFill/>
              <a:miter lim="800000"/>
              <a:headEnd/>
              <a:tailEnd/>
            </a:ln>
            <a:effectLst/>
          </p:spPr>
          <p:txBody>
            <a:bodyPr wrap="none" lIns="92075" tIns="46038" rIns="92075" bIns="46038">
              <a:spAutoFit/>
            </a:bodyPr>
            <a:lstStyle/>
            <a:p>
              <a:r>
                <a:rPr lang="en-US" sz="1600" u="none">
                  <a:latin typeface="Arial" charset="0"/>
                </a:rPr>
                <a:t>Customer</a:t>
              </a:r>
            </a:p>
          </p:txBody>
        </p:sp>
        <p:grpSp>
          <p:nvGrpSpPr>
            <p:cNvPr id="8" name="Group 33"/>
            <p:cNvGrpSpPr>
              <a:grpSpLocks/>
            </p:cNvGrpSpPr>
            <p:nvPr/>
          </p:nvGrpSpPr>
          <p:grpSpPr bwMode="auto">
            <a:xfrm>
              <a:off x="1872" y="2252"/>
              <a:ext cx="655" cy="355"/>
              <a:chOff x="1872" y="2252"/>
              <a:chExt cx="655" cy="355"/>
            </a:xfrm>
          </p:grpSpPr>
          <p:sp>
            <p:nvSpPr>
              <p:cNvPr id="431138" name="Rectangle 34"/>
              <p:cNvSpPr>
                <a:spLocks noChangeArrowheads="1"/>
              </p:cNvSpPr>
              <p:nvPr/>
            </p:nvSpPr>
            <p:spPr bwMode="auto">
              <a:xfrm>
                <a:off x="1876" y="2252"/>
                <a:ext cx="650" cy="355"/>
              </a:xfrm>
              <a:prstGeom prst="rect">
                <a:avLst/>
              </a:prstGeom>
              <a:noFill/>
              <a:ln w="28575">
                <a:solidFill>
                  <a:schemeClr val="tx1"/>
                </a:solidFill>
                <a:miter lim="800000"/>
                <a:headEnd/>
                <a:tailEnd/>
              </a:ln>
              <a:effectLst/>
            </p:spPr>
            <p:txBody>
              <a:bodyPr wrap="none" anchor="ctr"/>
              <a:lstStyle/>
              <a:p>
                <a:endParaRPr lang="en-IN"/>
              </a:p>
            </p:txBody>
          </p:sp>
          <p:sp>
            <p:nvSpPr>
              <p:cNvPr id="431139" name="Line 35"/>
              <p:cNvSpPr>
                <a:spLocks noChangeShapeType="1"/>
              </p:cNvSpPr>
              <p:nvPr/>
            </p:nvSpPr>
            <p:spPr bwMode="auto">
              <a:xfrm>
                <a:off x="1872" y="2444"/>
                <a:ext cx="655" cy="0"/>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31140" name="Line 36"/>
              <p:cNvSpPr>
                <a:spLocks noChangeShapeType="1"/>
              </p:cNvSpPr>
              <p:nvPr/>
            </p:nvSpPr>
            <p:spPr bwMode="auto">
              <a:xfrm>
                <a:off x="1872" y="2517"/>
                <a:ext cx="655" cy="0"/>
              </a:xfrm>
              <a:prstGeom prst="line">
                <a:avLst/>
              </a:prstGeom>
              <a:noFill/>
              <a:ln w="28575">
                <a:solidFill>
                  <a:schemeClr val="tx1"/>
                </a:solidFill>
                <a:round/>
                <a:headEnd type="none" w="sm" len="sm"/>
                <a:tailEnd type="none" w="sm" len="sm"/>
              </a:ln>
              <a:effectLst/>
            </p:spPr>
            <p:txBody>
              <a:bodyPr wrap="none" anchor="ctr"/>
              <a:lstStyle/>
              <a:p>
                <a:endParaRPr lang="en-IN"/>
              </a:p>
            </p:txBody>
          </p:sp>
        </p:grpSp>
        <p:sp>
          <p:nvSpPr>
            <p:cNvPr id="431141" name="Line 37"/>
            <p:cNvSpPr>
              <a:spLocks noChangeShapeType="1"/>
            </p:cNvSpPr>
            <p:nvPr/>
          </p:nvSpPr>
          <p:spPr bwMode="auto">
            <a:xfrm flipH="1">
              <a:off x="2276" y="1888"/>
              <a:ext cx="160" cy="356"/>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31142" name="Line 38"/>
            <p:cNvSpPr>
              <a:spLocks noChangeShapeType="1"/>
            </p:cNvSpPr>
            <p:nvPr/>
          </p:nvSpPr>
          <p:spPr bwMode="auto">
            <a:xfrm flipV="1">
              <a:off x="2436" y="1535"/>
              <a:ext cx="162" cy="353"/>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31143" name="Rectangle 39"/>
            <p:cNvSpPr>
              <a:spLocks noChangeArrowheads="1"/>
            </p:cNvSpPr>
            <p:nvPr/>
          </p:nvSpPr>
          <p:spPr bwMode="auto">
            <a:xfrm>
              <a:off x="2384" y="3215"/>
              <a:ext cx="655" cy="212"/>
            </a:xfrm>
            <a:prstGeom prst="rect">
              <a:avLst/>
            </a:prstGeom>
            <a:noFill/>
            <a:ln w="9525">
              <a:noFill/>
              <a:miter lim="800000"/>
              <a:headEnd/>
              <a:tailEnd/>
            </a:ln>
            <a:effectLst/>
          </p:spPr>
          <p:txBody>
            <a:bodyPr wrap="none" lIns="92075" tIns="46038" rIns="92075" bIns="46038">
              <a:spAutoFit/>
            </a:bodyPr>
            <a:lstStyle/>
            <a:p>
              <a:r>
                <a:rPr lang="en-US" sz="1600" u="none">
                  <a:latin typeface="Arial" charset="0"/>
                </a:rPr>
                <a:t>Individual</a:t>
              </a:r>
            </a:p>
          </p:txBody>
        </p:sp>
        <p:grpSp>
          <p:nvGrpSpPr>
            <p:cNvPr id="9" name="Group 40"/>
            <p:cNvGrpSpPr>
              <a:grpSpLocks/>
            </p:cNvGrpSpPr>
            <p:nvPr/>
          </p:nvGrpSpPr>
          <p:grpSpPr bwMode="auto">
            <a:xfrm>
              <a:off x="2395" y="3213"/>
              <a:ext cx="605" cy="356"/>
              <a:chOff x="2395" y="3213"/>
              <a:chExt cx="605" cy="356"/>
            </a:xfrm>
          </p:grpSpPr>
          <p:sp>
            <p:nvSpPr>
              <p:cNvPr id="431145" name="Rectangle 41"/>
              <p:cNvSpPr>
                <a:spLocks noChangeArrowheads="1"/>
              </p:cNvSpPr>
              <p:nvPr/>
            </p:nvSpPr>
            <p:spPr bwMode="auto">
              <a:xfrm>
                <a:off x="2399" y="3213"/>
                <a:ext cx="600" cy="356"/>
              </a:xfrm>
              <a:prstGeom prst="rect">
                <a:avLst/>
              </a:prstGeom>
              <a:noFill/>
              <a:ln w="28575">
                <a:solidFill>
                  <a:schemeClr val="tx1"/>
                </a:solidFill>
                <a:miter lim="800000"/>
                <a:headEnd/>
                <a:tailEnd/>
              </a:ln>
              <a:effectLst/>
            </p:spPr>
            <p:txBody>
              <a:bodyPr wrap="none" anchor="ctr"/>
              <a:lstStyle/>
              <a:p>
                <a:endParaRPr lang="en-IN"/>
              </a:p>
            </p:txBody>
          </p:sp>
          <p:sp>
            <p:nvSpPr>
              <p:cNvPr id="431146" name="Line 42"/>
              <p:cNvSpPr>
                <a:spLocks noChangeShapeType="1"/>
              </p:cNvSpPr>
              <p:nvPr/>
            </p:nvSpPr>
            <p:spPr bwMode="auto">
              <a:xfrm>
                <a:off x="2395" y="3405"/>
                <a:ext cx="605" cy="0"/>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31147" name="Line 43"/>
              <p:cNvSpPr>
                <a:spLocks noChangeShapeType="1"/>
              </p:cNvSpPr>
              <p:nvPr/>
            </p:nvSpPr>
            <p:spPr bwMode="auto">
              <a:xfrm>
                <a:off x="2395" y="3478"/>
                <a:ext cx="605" cy="0"/>
              </a:xfrm>
              <a:prstGeom prst="line">
                <a:avLst/>
              </a:prstGeom>
              <a:noFill/>
              <a:ln w="28575">
                <a:solidFill>
                  <a:schemeClr val="tx1"/>
                </a:solidFill>
                <a:round/>
                <a:headEnd type="none" w="sm" len="sm"/>
                <a:tailEnd type="none" w="sm" len="sm"/>
              </a:ln>
              <a:effectLst/>
            </p:spPr>
            <p:txBody>
              <a:bodyPr wrap="none" anchor="ctr"/>
              <a:lstStyle/>
              <a:p>
                <a:endParaRPr lang="en-IN"/>
              </a:p>
            </p:txBody>
          </p:sp>
        </p:grpSp>
        <p:sp>
          <p:nvSpPr>
            <p:cNvPr id="431148" name="Rectangle 44"/>
            <p:cNvSpPr>
              <a:spLocks noChangeArrowheads="1"/>
            </p:cNvSpPr>
            <p:nvPr/>
          </p:nvSpPr>
          <p:spPr bwMode="auto">
            <a:xfrm>
              <a:off x="3766" y="3215"/>
              <a:ext cx="436" cy="212"/>
            </a:xfrm>
            <a:prstGeom prst="rect">
              <a:avLst/>
            </a:prstGeom>
            <a:noFill/>
            <a:ln w="9525">
              <a:noFill/>
              <a:miter lim="800000"/>
              <a:headEnd/>
              <a:tailEnd/>
            </a:ln>
            <a:effectLst/>
          </p:spPr>
          <p:txBody>
            <a:bodyPr wrap="none" lIns="92075" tIns="46038" rIns="92075" bIns="46038">
              <a:spAutoFit/>
            </a:bodyPr>
            <a:lstStyle/>
            <a:p>
              <a:r>
                <a:rPr lang="en-US" sz="1600" u="none">
                  <a:latin typeface="Arial" charset="0"/>
                </a:rPr>
                <a:t>Truck</a:t>
              </a:r>
            </a:p>
          </p:txBody>
        </p:sp>
        <p:sp>
          <p:nvSpPr>
            <p:cNvPr id="431149" name="Rectangle 45"/>
            <p:cNvSpPr>
              <a:spLocks noChangeArrowheads="1"/>
            </p:cNvSpPr>
            <p:nvPr/>
          </p:nvSpPr>
          <p:spPr bwMode="auto">
            <a:xfrm>
              <a:off x="4207" y="2254"/>
              <a:ext cx="534" cy="212"/>
            </a:xfrm>
            <a:prstGeom prst="rect">
              <a:avLst/>
            </a:prstGeom>
            <a:noFill/>
            <a:ln w="9525">
              <a:noFill/>
              <a:miter lim="800000"/>
              <a:headEnd/>
              <a:tailEnd/>
            </a:ln>
            <a:effectLst/>
          </p:spPr>
          <p:txBody>
            <a:bodyPr wrap="none" lIns="92075" tIns="46038" rIns="92075" bIns="46038">
              <a:spAutoFit/>
            </a:bodyPr>
            <a:lstStyle/>
            <a:p>
              <a:r>
                <a:rPr lang="en-US" sz="1600" u="none">
                  <a:latin typeface="Arial" charset="0"/>
                </a:rPr>
                <a:t>Vehicle</a:t>
              </a:r>
            </a:p>
          </p:txBody>
        </p:sp>
        <p:grpSp>
          <p:nvGrpSpPr>
            <p:cNvPr id="10" name="Group 46"/>
            <p:cNvGrpSpPr>
              <a:grpSpLocks/>
            </p:cNvGrpSpPr>
            <p:nvPr/>
          </p:nvGrpSpPr>
          <p:grpSpPr bwMode="auto">
            <a:xfrm>
              <a:off x="4168" y="2252"/>
              <a:ext cx="578" cy="355"/>
              <a:chOff x="4168" y="2252"/>
              <a:chExt cx="578" cy="355"/>
            </a:xfrm>
          </p:grpSpPr>
          <p:sp>
            <p:nvSpPr>
              <p:cNvPr id="431151" name="Rectangle 47"/>
              <p:cNvSpPr>
                <a:spLocks noChangeArrowheads="1"/>
              </p:cNvSpPr>
              <p:nvPr/>
            </p:nvSpPr>
            <p:spPr bwMode="auto">
              <a:xfrm>
                <a:off x="4172" y="2252"/>
                <a:ext cx="574" cy="355"/>
              </a:xfrm>
              <a:prstGeom prst="rect">
                <a:avLst/>
              </a:prstGeom>
              <a:noFill/>
              <a:ln w="28575">
                <a:solidFill>
                  <a:schemeClr val="tx1"/>
                </a:solidFill>
                <a:miter lim="800000"/>
                <a:headEnd/>
                <a:tailEnd/>
              </a:ln>
              <a:effectLst/>
            </p:spPr>
            <p:txBody>
              <a:bodyPr wrap="none" anchor="ctr"/>
              <a:lstStyle/>
              <a:p>
                <a:endParaRPr lang="en-IN"/>
              </a:p>
            </p:txBody>
          </p:sp>
          <p:sp>
            <p:nvSpPr>
              <p:cNvPr id="431152" name="Line 48"/>
              <p:cNvSpPr>
                <a:spLocks noChangeShapeType="1"/>
              </p:cNvSpPr>
              <p:nvPr/>
            </p:nvSpPr>
            <p:spPr bwMode="auto">
              <a:xfrm>
                <a:off x="4168" y="2444"/>
                <a:ext cx="578" cy="0"/>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31153" name="Line 49"/>
              <p:cNvSpPr>
                <a:spLocks noChangeShapeType="1"/>
              </p:cNvSpPr>
              <p:nvPr/>
            </p:nvSpPr>
            <p:spPr bwMode="auto">
              <a:xfrm>
                <a:off x="4168" y="2517"/>
                <a:ext cx="578" cy="0"/>
              </a:xfrm>
              <a:prstGeom prst="line">
                <a:avLst/>
              </a:prstGeom>
              <a:noFill/>
              <a:ln w="28575">
                <a:solidFill>
                  <a:schemeClr val="tx1"/>
                </a:solidFill>
                <a:round/>
                <a:headEnd type="none" w="sm" len="sm"/>
                <a:tailEnd type="none" w="sm" len="sm"/>
              </a:ln>
              <a:effectLst/>
            </p:spPr>
            <p:txBody>
              <a:bodyPr wrap="none" anchor="ctr"/>
              <a:lstStyle/>
              <a:p>
                <a:endParaRPr lang="en-IN"/>
              </a:p>
            </p:txBody>
          </p:sp>
        </p:grpSp>
        <p:sp>
          <p:nvSpPr>
            <p:cNvPr id="431154" name="Line 50"/>
            <p:cNvSpPr>
              <a:spLocks noChangeShapeType="1"/>
            </p:cNvSpPr>
            <p:nvPr/>
          </p:nvSpPr>
          <p:spPr bwMode="auto">
            <a:xfrm>
              <a:off x="3570" y="1884"/>
              <a:ext cx="596" cy="364"/>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31155" name="Line 51"/>
            <p:cNvSpPr>
              <a:spLocks noChangeShapeType="1"/>
            </p:cNvSpPr>
            <p:nvPr/>
          </p:nvSpPr>
          <p:spPr bwMode="auto">
            <a:xfrm flipH="1" flipV="1">
              <a:off x="2975" y="1524"/>
              <a:ext cx="595" cy="360"/>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31156" name="Rectangle 52"/>
            <p:cNvSpPr>
              <a:spLocks noChangeArrowheads="1"/>
            </p:cNvSpPr>
            <p:nvPr/>
          </p:nvSpPr>
          <p:spPr bwMode="auto">
            <a:xfrm>
              <a:off x="4668" y="3215"/>
              <a:ext cx="407" cy="212"/>
            </a:xfrm>
            <a:prstGeom prst="rect">
              <a:avLst/>
            </a:prstGeom>
            <a:noFill/>
            <a:ln w="9525">
              <a:noFill/>
              <a:miter lim="800000"/>
              <a:headEnd/>
              <a:tailEnd/>
            </a:ln>
            <a:effectLst/>
          </p:spPr>
          <p:txBody>
            <a:bodyPr wrap="none" lIns="92075" tIns="46038" rIns="92075" bIns="46038">
              <a:spAutoFit/>
            </a:bodyPr>
            <a:lstStyle/>
            <a:p>
              <a:r>
                <a:rPr lang="en-US" sz="1600" u="none">
                  <a:latin typeface="Arial" charset="0"/>
                </a:rPr>
                <a:t>Train</a:t>
              </a:r>
            </a:p>
          </p:txBody>
        </p:sp>
        <p:grpSp>
          <p:nvGrpSpPr>
            <p:cNvPr id="11" name="Group 53"/>
            <p:cNvGrpSpPr>
              <a:grpSpLocks/>
            </p:cNvGrpSpPr>
            <p:nvPr/>
          </p:nvGrpSpPr>
          <p:grpSpPr bwMode="auto">
            <a:xfrm>
              <a:off x="4571" y="3213"/>
              <a:ext cx="577" cy="356"/>
              <a:chOff x="4571" y="3213"/>
              <a:chExt cx="577" cy="356"/>
            </a:xfrm>
          </p:grpSpPr>
          <p:sp>
            <p:nvSpPr>
              <p:cNvPr id="431158" name="Rectangle 54"/>
              <p:cNvSpPr>
                <a:spLocks noChangeArrowheads="1"/>
              </p:cNvSpPr>
              <p:nvPr/>
            </p:nvSpPr>
            <p:spPr bwMode="auto">
              <a:xfrm>
                <a:off x="4575" y="3213"/>
                <a:ext cx="573" cy="356"/>
              </a:xfrm>
              <a:prstGeom prst="rect">
                <a:avLst/>
              </a:prstGeom>
              <a:noFill/>
              <a:ln w="28575">
                <a:solidFill>
                  <a:schemeClr val="tx1"/>
                </a:solidFill>
                <a:miter lim="800000"/>
                <a:headEnd/>
                <a:tailEnd/>
              </a:ln>
              <a:effectLst/>
            </p:spPr>
            <p:txBody>
              <a:bodyPr wrap="none" anchor="ctr"/>
              <a:lstStyle/>
              <a:p>
                <a:endParaRPr lang="en-IN"/>
              </a:p>
            </p:txBody>
          </p:sp>
          <p:sp>
            <p:nvSpPr>
              <p:cNvPr id="431159" name="Line 55"/>
              <p:cNvSpPr>
                <a:spLocks noChangeShapeType="1"/>
              </p:cNvSpPr>
              <p:nvPr/>
            </p:nvSpPr>
            <p:spPr bwMode="auto">
              <a:xfrm>
                <a:off x="4571" y="3405"/>
                <a:ext cx="577" cy="0"/>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31160" name="Line 56"/>
              <p:cNvSpPr>
                <a:spLocks noChangeShapeType="1"/>
              </p:cNvSpPr>
              <p:nvPr/>
            </p:nvSpPr>
            <p:spPr bwMode="auto">
              <a:xfrm>
                <a:off x="4571" y="3478"/>
                <a:ext cx="577" cy="0"/>
              </a:xfrm>
              <a:prstGeom prst="line">
                <a:avLst/>
              </a:prstGeom>
              <a:noFill/>
              <a:ln w="28575">
                <a:solidFill>
                  <a:schemeClr val="tx1"/>
                </a:solidFill>
                <a:round/>
                <a:headEnd type="none" w="sm" len="sm"/>
                <a:tailEnd type="none" w="sm" len="sm"/>
              </a:ln>
              <a:effectLst/>
            </p:spPr>
            <p:txBody>
              <a:bodyPr wrap="none" anchor="ctr"/>
              <a:lstStyle/>
              <a:p>
                <a:endParaRPr lang="en-IN"/>
              </a:p>
            </p:txBody>
          </p:sp>
        </p:grpSp>
        <p:sp>
          <p:nvSpPr>
            <p:cNvPr id="431161" name="Freeform 57"/>
            <p:cNvSpPr>
              <a:spLocks/>
            </p:cNvSpPr>
            <p:nvPr/>
          </p:nvSpPr>
          <p:spPr bwMode="auto">
            <a:xfrm>
              <a:off x="1950" y="2611"/>
              <a:ext cx="155" cy="225"/>
            </a:xfrm>
            <a:custGeom>
              <a:avLst/>
              <a:gdLst/>
              <a:ahLst/>
              <a:cxnLst>
                <a:cxn ang="0">
                  <a:pos x="154" y="0"/>
                </a:cxn>
                <a:cxn ang="0">
                  <a:pos x="122" y="224"/>
                </a:cxn>
                <a:cxn ang="0">
                  <a:pos x="0" y="147"/>
                </a:cxn>
                <a:cxn ang="0">
                  <a:pos x="154" y="0"/>
                </a:cxn>
              </a:cxnLst>
              <a:rect l="0" t="0" r="r" b="b"/>
              <a:pathLst>
                <a:path w="155" h="225">
                  <a:moveTo>
                    <a:pt x="154" y="0"/>
                  </a:moveTo>
                  <a:lnTo>
                    <a:pt x="122" y="224"/>
                  </a:lnTo>
                  <a:lnTo>
                    <a:pt x="0" y="147"/>
                  </a:lnTo>
                  <a:lnTo>
                    <a:pt x="154" y="0"/>
                  </a:lnTo>
                </a:path>
              </a:pathLst>
            </a:custGeom>
            <a:noFill/>
            <a:ln w="28575" cap="rnd" cmpd="sng">
              <a:solidFill>
                <a:schemeClr val="tx1"/>
              </a:solidFill>
              <a:prstDash val="solid"/>
              <a:round/>
              <a:headEnd/>
              <a:tailEnd/>
            </a:ln>
            <a:effectLst/>
          </p:spPr>
          <p:txBody>
            <a:bodyPr/>
            <a:lstStyle/>
            <a:p>
              <a:endParaRPr lang="en-IN"/>
            </a:p>
          </p:txBody>
        </p:sp>
        <p:sp>
          <p:nvSpPr>
            <p:cNvPr id="431162" name="Freeform 58"/>
            <p:cNvSpPr>
              <a:spLocks/>
            </p:cNvSpPr>
            <p:nvPr/>
          </p:nvSpPr>
          <p:spPr bwMode="auto">
            <a:xfrm>
              <a:off x="2288" y="2611"/>
              <a:ext cx="156" cy="225"/>
            </a:xfrm>
            <a:custGeom>
              <a:avLst/>
              <a:gdLst/>
              <a:ahLst/>
              <a:cxnLst>
                <a:cxn ang="0">
                  <a:pos x="0" y="0"/>
                </a:cxn>
                <a:cxn ang="0">
                  <a:pos x="155" y="147"/>
                </a:cxn>
                <a:cxn ang="0">
                  <a:pos x="32" y="224"/>
                </a:cxn>
                <a:cxn ang="0">
                  <a:pos x="0" y="0"/>
                </a:cxn>
              </a:cxnLst>
              <a:rect l="0" t="0" r="r" b="b"/>
              <a:pathLst>
                <a:path w="156" h="225">
                  <a:moveTo>
                    <a:pt x="0" y="0"/>
                  </a:moveTo>
                  <a:lnTo>
                    <a:pt x="155" y="147"/>
                  </a:lnTo>
                  <a:lnTo>
                    <a:pt x="32" y="224"/>
                  </a:lnTo>
                  <a:lnTo>
                    <a:pt x="0" y="0"/>
                  </a:lnTo>
                </a:path>
              </a:pathLst>
            </a:custGeom>
            <a:noFill/>
            <a:ln w="28575" cap="rnd" cmpd="sng">
              <a:solidFill>
                <a:schemeClr val="tx1"/>
              </a:solidFill>
              <a:prstDash val="solid"/>
              <a:round/>
              <a:headEnd/>
              <a:tailEnd/>
            </a:ln>
            <a:effectLst/>
          </p:spPr>
          <p:txBody>
            <a:bodyPr/>
            <a:lstStyle/>
            <a:p>
              <a:endParaRPr lang="en-IN"/>
            </a:p>
          </p:txBody>
        </p:sp>
        <p:sp>
          <p:nvSpPr>
            <p:cNvPr id="431163" name="Freeform 59"/>
            <p:cNvSpPr>
              <a:spLocks/>
            </p:cNvSpPr>
            <p:nvPr/>
          </p:nvSpPr>
          <p:spPr bwMode="auto">
            <a:xfrm>
              <a:off x="4207" y="2611"/>
              <a:ext cx="156" cy="225"/>
            </a:xfrm>
            <a:custGeom>
              <a:avLst/>
              <a:gdLst/>
              <a:ahLst/>
              <a:cxnLst>
                <a:cxn ang="0">
                  <a:pos x="155" y="0"/>
                </a:cxn>
                <a:cxn ang="0">
                  <a:pos x="122" y="224"/>
                </a:cxn>
                <a:cxn ang="0">
                  <a:pos x="0" y="147"/>
                </a:cxn>
                <a:cxn ang="0">
                  <a:pos x="155" y="0"/>
                </a:cxn>
              </a:cxnLst>
              <a:rect l="0" t="0" r="r" b="b"/>
              <a:pathLst>
                <a:path w="156" h="225">
                  <a:moveTo>
                    <a:pt x="155" y="0"/>
                  </a:moveTo>
                  <a:lnTo>
                    <a:pt x="122" y="224"/>
                  </a:lnTo>
                  <a:lnTo>
                    <a:pt x="0" y="147"/>
                  </a:lnTo>
                  <a:lnTo>
                    <a:pt x="155" y="0"/>
                  </a:lnTo>
                </a:path>
              </a:pathLst>
            </a:custGeom>
            <a:noFill/>
            <a:ln w="28575" cap="rnd" cmpd="sng">
              <a:solidFill>
                <a:schemeClr val="tx1"/>
              </a:solidFill>
              <a:prstDash val="solid"/>
              <a:round/>
              <a:headEnd/>
              <a:tailEnd/>
            </a:ln>
            <a:effectLst/>
          </p:spPr>
          <p:txBody>
            <a:bodyPr/>
            <a:lstStyle/>
            <a:p>
              <a:endParaRPr lang="en-IN"/>
            </a:p>
          </p:txBody>
        </p:sp>
        <p:sp>
          <p:nvSpPr>
            <p:cNvPr id="431164" name="Freeform 60"/>
            <p:cNvSpPr>
              <a:spLocks/>
            </p:cNvSpPr>
            <p:nvPr/>
          </p:nvSpPr>
          <p:spPr bwMode="auto">
            <a:xfrm>
              <a:off x="4534" y="2611"/>
              <a:ext cx="145" cy="225"/>
            </a:xfrm>
            <a:custGeom>
              <a:avLst/>
              <a:gdLst/>
              <a:ahLst/>
              <a:cxnLst>
                <a:cxn ang="0">
                  <a:pos x="0" y="0"/>
                </a:cxn>
                <a:cxn ang="0">
                  <a:pos x="144" y="161"/>
                </a:cxn>
                <a:cxn ang="0">
                  <a:pos x="15" y="224"/>
                </a:cxn>
                <a:cxn ang="0">
                  <a:pos x="0" y="0"/>
                </a:cxn>
              </a:cxnLst>
              <a:rect l="0" t="0" r="r" b="b"/>
              <a:pathLst>
                <a:path w="145" h="225">
                  <a:moveTo>
                    <a:pt x="0" y="0"/>
                  </a:moveTo>
                  <a:lnTo>
                    <a:pt x="144" y="161"/>
                  </a:lnTo>
                  <a:lnTo>
                    <a:pt x="15" y="224"/>
                  </a:lnTo>
                  <a:lnTo>
                    <a:pt x="0" y="0"/>
                  </a:lnTo>
                </a:path>
              </a:pathLst>
            </a:custGeom>
            <a:noFill/>
            <a:ln w="28575" cap="rnd" cmpd="sng">
              <a:solidFill>
                <a:schemeClr val="tx1"/>
              </a:solidFill>
              <a:prstDash val="solid"/>
              <a:round/>
              <a:headEnd/>
              <a:tailEnd/>
            </a:ln>
            <a:effectLst/>
          </p:spPr>
          <p:txBody>
            <a:bodyPr/>
            <a:lstStyle/>
            <a:p>
              <a:endParaRPr lang="en-IN"/>
            </a:p>
          </p:txBody>
        </p:sp>
        <p:sp>
          <p:nvSpPr>
            <p:cNvPr id="431165" name="Line 61"/>
            <p:cNvSpPr>
              <a:spLocks noChangeShapeType="1"/>
            </p:cNvSpPr>
            <p:nvPr/>
          </p:nvSpPr>
          <p:spPr bwMode="auto">
            <a:xfrm>
              <a:off x="2384" y="2784"/>
              <a:ext cx="304" cy="422"/>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431166" name="Line 62"/>
            <p:cNvSpPr>
              <a:spLocks noChangeShapeType="1"/>
            </p:cNvSpPr>
            <p:nvPr/>
          </p:nvSpPr>
          <p:spPr bwMode="auto">
            <a:xfrm flipH="1">
              <a:off x="3936" y="2784"/>
              <a:ext cx="326" cy="422"/>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431167" name="Line 63"/>
            <p:cNvSpPr>
              <a:spLocks noChangeShapeType="1"/>
            </p:cNvSpPr>
            <p:nvPr/>
          </p:nvSpPr>
          <p:spPr bwMode="auto">
            <a:xfrm>
              <a:off x="4608" y="2784"/>
              <a:ext cx="240" cy="422"/>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431168" name="Line 64"/>
            <p:cNvSpPr>
              <a:spLocks noChangeShapeType="1"/>
            </p:cNvSpPr>
            <p:nvPr/>
          </p:nvSpPr>
          <p:spPr bwMode="auto">
            <a:xfrm flipV="1">
              <a:off x="1728" y="2784"/>
              <a:ext cx="288" cy="432"/>
            </a:xfrm>
            <a:prstGeom prst="line">
              <a:avLst/>
            </a:prstGeom>
            <a:noFill/>
            <a:ln w="28575">
              <a:solidFill>
                <a:schemeClr val="tx1"/>
              </a:solidFill>
              <a:round/>
              <a:headEnd type="none" w="sm" len="sm"/>
              <a:tailEnd type="none" w="lg" len="lg"/>
            </a:ln>
            <a:effectLst/>
          </p:spPr>
          <p:txBody>
            <a:bodyPr wrap="none" anchor="ctr"/>
            <a:lstStyle/>
            <a:p>
              <a:endParaRPr lang="en-IN"/>
            </a:p>
          </p:txBody>
        </p:sp>
      </p:grpSp>
      <p:sp>
        <p:nvSpPr>
          <p:cNvPr id="431169" name="Text Box 65"/>
          <p:cNvSpPr txBox="1">
            <a:spLocks noChangeArrowheads="1"/>
          </p:cNvSpPr>
          <p:nvPr/>
        </p:nvSpPr>
        <p:spPr bwMode="auto">
          <a:xfrm>
            <a:off x="1447800" y="3276600"/>
            <a:ext cx="1219200" cy="336550"/>
          </a:xfrm>
          <a:prstGeom prst="rect">
            <a:avLst/>
          </a:prstGeom>
          <a:noFill/>
          <a:ln w="9525">
            <a:noFill/>
            <a:miter lim="800000"/>
            <a:headEnd/>
            <a:tailEnd/>
          </a:ln>
          <a:effectLst/>
        </p:spPr>
        <p:txBody>
          <a:bodyPr lIns="107950" tIns="53975" rIns="107950" bIns="53975">
            <a:spAutoFit/>
          </a:bodyPr>
          <a:lstStyle/>
          <a:p>
            <a:pPr>
              <a:spcBef>
                <a:spcPct val="50000"/>
              </a:spcBef>
            </a:pPr>
            <a:r>
              <a:rPr lang="en-US" sz="1500" u="none">
                <a:latin typeface="Arial" charset="0"/>
              </a:rPr>
              <a:t>seller</a:t>
            </a:r>
          </a:p>
        </p:txBody>
      </p:sp>
      <p:sp>
        <p:nvSpPr>
          <p:cNvPr id="431170" name="Text Box 66"/>
          <p:cNvSpPr txBox="1">
            <a:spLocks noChangeArrowheads="1"/>
          </p:cNvSpPr>
          <p:nvPr/>
        </p:nvSpPr>
        <p:spPr bwMode="auto">
          <a:xfrm>
            <a:off x="2971800" y="3276600"/>
            <a:ext cx="1219200" cy="336550"/>
          </a:xfrm>
          <a:prstGeom prst="rect">
            <a:avLst/>
          </a:prstGeom>
          <a:noFill/>
          <a:ln w="9525">
            <a:noFill/>
            <a:miter lim="800000"/>
            <a:headEnd/>
            <a:tailEnd/>
          </a:ln>
          <a:effectLst/>
        </p:spPr>
        <p:txBody>
          <a:bodyPr lIns="107950" tIns="53975" rIns="107950" bIns="53975">
            <a:spAutoFit/>
          </a:bodyPr>
          <a:lstStyle/>
          <a:p>
            <a:pPr>
              <a:spcBef>
                <a:spcPct val="50000"/>
              </a:spcBef>
            </a:pPr>
            <a:r>
              <a:rPr lang="en-US" sz="1500" u="none">
                <a:latin typeface="Arial" charset="0"/>
              </a:rPr>
              <a:t>buyer</a:t>
            </a:r>
          </a:p>
        </p:txBody>
      </p:sp>
      <p:sp>
        <p:nvSpPr>
          <p:cNvPr id="431171" name="Text Box 67"/>
          <p:cNvSpPr txBox="1">
            <a:spLocks noChangeArrowheads="1"/>
          </p:cNvSpPr>
          <p:nvPr/>
        </p:nvSpPr>
        <p:spPr bwMode="auto">
          <a:xfrm>
            <a:off x="5257800" y="3276600"/>
            <a:ext cx="1219200" cy="336550"/>
          </a:xfrm>
          <a:prstGeom prst="rect">
            <a:avLst/>
          </a:prstGeom>
          <a:noFill/>
          <a:ln w="9525">
            <a:noFill/>
            <a:miter lim="800000"/>
            <a:headEnd/>
            <a:tailEnd/>
          </a:ln>
          <a:effectLst/>
        </p:spPr>
        <p:txBody>
          <a:bodyPr lIns="107950" tIns="53975" rIns="107950" bIns="53975">
            <a:spAutoFit/>
          </a:bodyPr>
          <a:lstStyle/>
          <a:p>
            <a:pPr>
              <a:spcBef>
                <a:spcPct val="50000"/>
              </a:spcBef>
            </a:pPr>
            <a:r>
              <a:rPr lang="en-US" sz="1500" u="none">
                <a:latin typeface="Arial" charset="0"/>
              </a:rPr>
              <a:t>item sold</a:t>
            </a:r>
          </a:p>
        </p:txBody>
      </p:sp>
      <p:sp>
        <p:nvSpPr>
          <p:cNvPr id="431172" name="Text Box 68"/>
          <p:cNvSpPr txBox="1">
            <a:spLocks noChangeArrowheads="1"/>
          </p:cNvSpPr>
          <p:nvPr/>
        </p:nvSpPr>
        <p:spPr bwMode="auto">
          <a:xfrm>
            <a:off x="6553200" y="3276600"/>
            <a:ext cx="2133600" cy="336550"/>
          </a:xfrm>
          <a:prstGeom prst="rect">
            <a:avLst/>
          </a:prstGeom>
          <a:noFill/>
          <a:ln w="9525">
            <a:noFill/>
            <a:miter lim="800000"/>
            <a:headEnd/>
            <a:tailEnd/>
          </a:ln>
          <a:effectLst/>
        </p:spPr>
        <p:txBody>
          <a:bodyPr lIns="107950" tIns="53975" rIns="107950" bIns="53975">
            <a:spAutoFit/>
          </a:bodyPr>
          <a:lstStyle/>
          <a:p>
            <a:pPr>
              <a:spcBef>
                <a:spcPct val="50000"/>
              </a:spcBef>
            </a:pPr>
            <a:r>
              <a:rPr lang="en-US" sz="1500" u="none">
                <a:latin typeface="Arial" charset="0"/>
              </a:rPr>
              <a:t>shipping mechanism</a:t>
            </a:r>
          </a:p>
        </p:txBody>
      </p:sp>
    </p:spTree>
  </p:cSld>
  <p:clrMapOvr>
    <a:masterClrMapping/>
  </p:clrMapOvr>
  <p:transition spd="med">
    <p:dissolv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5867400" y="4648200"/>
            <a:ext cx="1987550" cy="1371600"/>
            <a:chOff x="144" y="1440"/>
            <a:chExt cx="881" cy="510"/>
          </a:xfrm>
        </p:grpSpPr>
        <p:grpSp>
          <p:nvGrpSpPr>
            <p:cNvPr id="3" name="Group 5"/>
            <p:cNvGrpSpPr>
              <a:grpSpLocks/>
            </p:cNvGrpSpPr>
            <p:nvPr/>
          </p:nvGrpSpPr>
          <p:grpSpPr bwMode="auto">
            <a:xfrm>
              <a:off x="144" y="1440"/>
              <a:ext cx="881" cy="510"/>
              <a:chOff x="144" y="1440"/>
              <a:chExt cx="881" cy="510"/>
            </a:xfrm>
          </p:grpSpPr>
          <p:sp>
            <p:nvSpPr>
              <p:cNvPr id="437254" name="Rectangle 6"/>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IN"/>
              </a:p>
            </p:txBody>
          </p:sp>
          <p:sp>
            <p:nvSpPr>
              <p:cNvPr id="437255" name="Line 7"/>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IN"/>
              </a:p>
            </p:txBody>
          </p:sp>
          <p:sp>
            <p:nvSpPr>
              <p:cNvPr id="437256" name="Line 8"/>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IN"/>
              </a:p>
            </p:txBody>
          </p:sp>
        </p:grpSp>
        <p:sp>
          <p:nvSpPr>
            <p:cNvPr id="437257" name="Text Box 9"/>
            <p:cNvSpPr txBox="1">
              <a:spLocks noChangeArrowheads="1"/>
            </p:cNvSpPr>
            <p:nvPr/>
          </p:nvSpPr>
          <p:spPr bwMode="auto">
            <a:xfrm>
              <a:off x="177" y="1477"/>
              <a:ext cx="822" cy="204"/>
            </a:xfrm>
            <a:prstGeom prst="rect">
              <a:avLst/>
            </a:prstGeom>
            <a:noFill/>
            <a:ln w="28575">
              <a:noFill/>
              <a:miter lim="800000"/>
              <a:headEnd type="none" w="sm" len="sm"/>
              <a:tailEnd type="none" w="lg" len="lg"/>
            </a:ln>
            <a:effectLst/>
          </p:spPr>
          <p:txBody>
            <a:bodyPr wrap="none" lIns="0" tIns="0" rIns="0" bIns="0">
              <a:spAutoFit/>
            </a:bodyPr>
            <a:lstStyle/>
            <a:p>
              <a:pPr algn="ctr"/>
              <a:r>
                <a:rPr lang="en-US" sz="1800" u="none">
                  <a:latin typeface="Arial" charset="0"/>
                </a:rPr>
                <a:t>&lt;&lt;boundary&gt;&gt;</a:t>
              </a:r>
            </a:p>
            <a:p>
              <a:pPr algn="ctr"/>
              <a:r>
                <a:rPr lang="en-US" sz="1800" u="none">
                  <a:latin typeface="Arial" charset="0"/>
                </a:rPr>
                <a:t>MyBoundaryClass</a:t>
              </a:r>
            </a:p>
          </p:txBody>
        </p:sp>
      </p:grpSp>
      <p:grpSp>
        <p:nvGrpSpPr>
          <p:cNvPr id="4" name="Group 10"/>
          <p:cNvGrpSpPr>
            <a:grpSpLocks/>
          </p:cNvGrpSpPr>
          <p:nvPr/>
        </p:nvGrpSpPr>
        <p:grpSpPr bwMode="auto">
          <a:xfrm>
            <a:off x="914400" y="4724400"/>
            <a:ext cx="2133600" cy="1144588"/>
            <a:chOff x="288" y="2784"/>
            <a:chExt cx="1344" cy="721"/>
          </a:xfrm>
        </p:grpSpPr>
        <p:grpSp>
          <p:nvGrpSpPr>
            <p:cNvPr id="5" name="Group 11"/>
            <p:cNvGrpSpPr>
              <a:grpSpLocks/>
            </p:cNvGrpSpPr>
            <p:nvPr/>
          </p:nvGrpSpPr>
          <p:grpSpPr bwMode="auto">
            <a:xfrm>
              <a:off x="730" y="2784"/>
              <a:ext cx="459" cy="366"/>
              <a:chOff x="597" y="2784"/>
              <a:chExt cx="459" cy="366"/>
            </a:xfrm>
          </p:grpSpPr>
          <p:sp>
            <p:nvSpPr>
              <p:cNvPr id="437260" name="Oval 12"/>
              <p:cNvSpPr>
                <a:spLocks noChangeArrowheads="1"/>
              </p:cNvSpPr>
              <p:nvPr/>
            </p:nvSpPr>
            <p:spPr bwMode="auto">
              <a:xfrm>
                <a:off x="741" y="2784"/>
                <a:ext cx="315" cy="366"/>
              </a:xfrm>
              <a:prstGeom prst="ellipse">
                <a:avLst/>
              </a:prstGeom>
              <a:noFill/>
              <a:ln w="28575">
                <a:solidFill>
                  <a:schemeClr val="tx1"/>
                </a:solidFill>
                <a:round/>
                <a:headEnd type="none" w="sm" len="sm"/>
                <a:tailEnd type="none" w="lg" len="lg"/>
              </a:ln>
              <a:effectLst/>
            </p:spPr>
            <p:txBody>
              <a:bodyPr lIns="0" tIns="0" rIns="0" bIns="0" anchor="ctr">
                <a:spAutoFit/>
              </a:bodyPr>
              <a:lstStyle/>
              <a:p>
                <a:endParaRPr lang="en-IN"/>
              </a:p>
            </p:txBody>
          </p:sp>
          <p:sp>
            <p:nvSpPr>
              <p:cNvPr id="437261" name="Line 13"/>
              <p:cNvSpPr>
                <a:spLocks noChangeShapeType="1"/>
              </p:cNvSpPr>
              <p:nvPr/>
            </p:nvSpPr>
            <p:spPr bwMode="auto">
              <a:xfrm>
                <a:off x="597" y="2848"/>
                <a:ext cx="0" cy="238"/>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437262" name="Line 14"/>
              <p:cNvSpPr>
                <a:spLocks noChangeShapeType="1"/>
              </p:cNvSpPr>
              <p:nvPr/>
            </p:nvSpPr>
            <p:spPr bwMode="auto">
              <a:xfrm flipH="1">
                <a:off x="597" y="2967"/>
                <a:ext cx="144" cy="0"/>
              </a:xfrm>
              <a:prstGeom prst="line">
                <a:avLst/>
              </a:prstGeom>
              <a:noFill/>
              <a:ln w="28575">
                <a:solidFill>
                  <a:schemeClr val="tx1"/>
                </a:solidFill>
                <a:round/>
                <a:headEnd type="none" w="sm" len="sm"/>
                <a:tailEnd type="none" w="lg" len="lg"/>
              </a:ln>
              <a:effectLst/>
            </p:spPr>
            <p:txBody>
              <a:bodyPr wrap="none" anchor="ctr"/>
              <a:lstStyle/>
              <a:p>
                <a:endParaRPr lang="en-IN"/>
              </a:p>
            </p:txBody>
          </p:sp>
        </p:grpSp>
        <p:sp>
          <p:nvSpPr>
            <p:cNvPr id="437263" name="Text Box 15"/>
            <p:cNvSpPr txBox="1">
              <a:spLocks noChangeArrowheads="1"/>
            </p:cNvSpPr>
            <p:nvPr/>
          </p:nvSpPr>
          <p:spPr bwMode="auto">
            <a:xfrm>
              <a:off x="288" y="3264"/>
              <a:ext cx="1344" cy="241"/>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1800" u="none">
                  <a:latin typeface="Arial" charset="0"/>
                </a:rPr>
                <a:t>MyBoundaryClass</a:t>
              </a:r>
            </a:p>
          </p:txBody>
        </p:sp>
      </p:grpSp>
      <p:sp>
        <p:nvSpPr>
          <p:cNvPr id="437264" name="AutoShape 16"/>
          <p:cNvSpPr>
            <a:spLocks noChangeArrowheads="1"/>
          </p:cNvSpPr>
          <p:nvPr/>
        </p:nvSpPr>
        <p:spPr bwMode="auto">
          <a:xfrm>
            <a:off x="3581400" y="4724400"/>
            <a:ext cx="1600200" cy="1143000"/>
          </a:xfrm>
          <a:prstGeom prst="leftRightArrow">
            <a:avLst>
              <a:gd name="adj1" fmla="val 50000"/>
              <a:gd name="adj2" fmla="val 28000"/>
            </a:avLst>
          </a:prstGeom>
          <a:solidFill>
            <a:srgbClr val="FF00FF"/>
          </a:solidFill>
          <a:ln w="9525">
            <a:noFill/>
            <a:miter lim="800000"/>
            <a:headEnd/>
            <a:tailEnd/>
          </a:ln>
          <a:effectLst/>
        </p:spPr>
        <p:txBody>
          <a:bodyPr wrap="none" lIns="107950" tIns="53975" rIns="107950" bIns="53975" anchor="ctr"/>
          <a:lstStyle/>
          <a:p>
            <a:endParaRPr lang="en-IN"/>
          </a:p>
        </p:txBody>
      </p:sp>
      <p:sp>
        <p:nvSpPr>
          <p:cNvPr id="437265" name="Rectangle 17"/>
          <p:cNvSpPr>
            <a:spLocks noGrp="1" noChangeArrowheads="1"/>
          </p:cNvSpPr>
          <p:nvPr>
            <p:ph type="title"/>
          </p:nvPr>
        </p:nvSpPr>
        <p:spPr/>
        <p:txBody>
          <a:bodyPr/>
          <a:lstStyle/>
          <a:p>
            <a:r>
              <a:rPr lang="en-US"/>
              <a:t>Stereotypes</a:t>
            </a:r>
          </a:p>
        </p:txBody>
      </p:sp>
      <p:sp>
        <p:nvSpPr>
          <p:cNvPr id="437266" name="Rectangle 18"/>
          <p:cNvSpPr>
            <a:spLocks noGrp="1" noChangeArrowheads="1"/>
          </p:cNvSpPr>
          <p:nvPr>
            <p:ph type="body" idx="1"/>
          </p:nvPr>
        </p:nvSpPr>
        <p:spPr/>
        <p:txBody>
          <a:bodyPr/>
          <a:lstStyle/>
          <a:p>
            <a:r>
              <a:rPr lang="en-US"/>
              <a:t>Classify and extend the UML notational elements</a:t>
            </a:r>
          </a:p>
          <a:p>
            <a:r>
              <a:rPr lang="en-US"/>
              <a:t>Define a new model element in terms of another model element</a:t>
            </a:r>
          </a:p>
          <a:p>
            <a:r>
              <a:rPr lang="en-US"/>
              <a:t>May be applied to all modeling elements</a:t>
            </a:r>
          </a:p>
          <a:p>
            <a:r>
              <a:rPr lang="en-US"/>
              <a:t>Represented with name in guillemets or as a different icon </a:t>
            </a:r>
          </a:p>
        </p:txBody>
      </p:sp>
    </p:spTree>
  </p:cSld>
  <p:clrMapOvr>
    <a:masterClrMapping/>
  </p:clrMapOvr>
  <p:transition spd="med">
    <p:dissolv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9" name="Text Box 3"/>
          <p:cNvSpPr txBox="1">
            <a:spLocks noChangeArrowheads="1"/>
          </p:cNvSpPr>
          <p:nvPr/>
        </p:nvSpPr>
        <p:spPr bwMode="auto">
          <a:xfrm>
            <a:off x="609600" y="2498725"/>
            <a:ext cx="1485900" cy="274638"/>
          </a:xfrm>
          <a:prstGeom prst="rect">
            <a:avLst/>
          </a:prstGeom>
          <a:noFill/>
          <a:ln w="28575">
            <a:noFill/>
            <a:miter lim="800000"/>
            <a:headEnd type="none" w="sm" len="sm"/>
            <a:tailEnd type="none" w="lg" len="lg"/>
          </a:ln>
          <a:effectLst/>
        </p:spPr>
        <p:txBody>
          <a:bodyPr wrap="none" lIns="0" tIns="0" rIns="0" bIns="0">
            <a:spAutoFit/>
          </a:bodyPr>
          <a:lstStyle/>
          <a:p>
            <a:pPr algn="ctr"/>
            <a:r>
              <a:rPr lang="en-US" sz="1800" u="none">
                <a:latin typeface="Arial" charset="0"/>
              </a:rPr>
              <a:t>&lt;&lt;boundary&gt;&gt;</a:t>
            </a:r>
          </a:p>
        </p:txBody>
      </p:sp>
      <p:grpSp>
        <p:nvGrpSpPr>
          <p:cNvPr id="2" name="Group 4"/>
          <p:cNvGrpSpPr>
            <a:grpSpLocks/>
          </p:cNvGrpSpPr>
          <p:nvPr/>
        </p:nvGrpSpPr>
        <p:grpSpPr bwMode="auto">
          <a:xfrm>
            <a:off x="947738" y="1828800"/>
            <a:ext cx="809625" cy="581025"/>
            <a:chOff x="1824" y="672"/>
            <a:chExt cx="510" cy="366"/>
          </a:xfrm>
        </p:grpSpPr>
        <p:sp>
          <p:nvSpPr>
            <p:cNvPr id="439301" name="Oval 5"/>
            <p:cNvSpPr>
              <a:spLocks noChangeArrowheads="1"/>
            </p:cNvSpPr>
            <p:nvPr/>
          </p:nvSpPr>
          <p:spPr bwMode="auto">
            <a:xfrm>
              <a:off x="1968" y="672"/>
              <a:ext cx="366" cy="366"/>
            </a:xfrm>
            <a:prstGeom prst="ellipse">
              <a:avLst/>
            </a:prstGeom>
            <a:noFill/>
            <a:ln w="28575">
              <a:solidFill>
                <a:schemeClr val="tx1"/>
              </a:solidFill>
              <a:round/>
              <a:headEnd type="none" w="sm" len="sm"/>
              <a:tailEnd type="none" w="lg" len="lg"/>
            </a:ln>
            <a:effectLst/>
          </p:spPr>
          <p:txBody>
            <a:bodyPr wrap="none" lIns="0" tIns="0" rIns="0" bIns="0" anchor="ctr">
              <a:spAutoFit/>
            </a:bodyPr>
            <a:lstStyle/>
            <a:p>
              <a:endParaRPr lang="en-IN"/>
            </a:p>
          </p:txBody>
        </p:sp>
        <p:sp>
          <p:nvSpPr>
            <p:cNvPr id="439302" name="Line 6"/>
            <p:cNvSpPr>
              <a:spLocks noChangeShapeType="1"/>
            </p:cNvSpPr>
            <p:nvPr/>
          </p:nvSpPr>
          <p:spPr bwMode="auto">
            <a:xfrm>
              <a:off x="1824" y="736"/>
              <a:ext cx="0" cy="238"/>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439303" name="Line 7"/>
            <p:cNvSpPr>
              <a:spLocks noChangeShapeType="1"/>
            </p:cNvSpPr>
            <p:nvPr/>
          </p:nvSpPr>
          <p:spPr bwMode="auto">
            <a:xfrm flipH="1">
              <a:off x="1824" y="855"/>
              <a:ext cx="144" cy="0"/>
            </a:xfrm>
            <a:prstGeom prst="line">
              <a:avLst/>
            </a:prstGeom>
            <a:noFill/>
            <a:ln w="28575">
              <a:solidFill>
                <a:schemeClr val="tx1"/>
              </a:solidFill>
              <a:round/>
              <a:headEnd type="none" w="sm" len="sm"/>
              <a:tailEnd type="none" w="lg" len="lg"/>
            </a:ln>
            <a:effectLst/>
          </p:spPr>
          <p:txBody>
            <a:bodyPr wrap="none" anchor="ctr"/>
            <a:lstStyle/>
            <a:p>
              <a:endParaRPr lang="en-IN"/>
            </a:p>
          </p:txBody>
        </p:sp>
      </p:grpSp>
      <p:grpSp>
        <p:nvGrpSpPr>
          <p:cNvPr id="3" name="Group 8"/>
          <p:cNvGrpSpPr>
            <a:grpSpLocks/>
          </p:cNvGrpSpPr>
          <p:nvPr/>
        </p:nvGrpSpPr>
        <p:grpSpPr bwMode="auto">
          <a:xfrm>
            <a:off x="5029200" y="1447800"/>
            <a:ext cx="1543050" cy="809625"/>
            <a:chOff x="144" y="1440"/>
            <a:chExt cx="881" cy="510"/>
          </a:xfrm>
        </p:grpSpPr>
        <p:grpSp>
          <p:nvGrpSpPr>
            <p:cNvPr id="4" name="Group 9"/>
            <p:cNvGrpSpPr>
              <a:grpSpLocks/>
            </p:cNvGrpSpPr>
            <p:nvPr/>
          </p:nvGrpSpPr>
          <p:grpSpPr bwMode="auto">
            <a:xfrm>
              <a:off x="144" y="1440"/>
              <a:ext cx="881" cy="510"/>
              <a:chOff x="144" y="1440"/>
              <a:chExt cx="881" cy="510"/>
            </a:xfrm>
          </p:grpSpPr>
          <p:sp>
            <p:nvSpPr>
              <p:cNvPr id="439306" name="Rectangle 10"/>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IN"/>
              </a:p>
            </p:txBody>
          </p:sp>
          <p:sp>
            <p:nvSpPr>
              <p:cNvPr id="439307" name="Line 1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IN"/>
              </a:p>
            </p:txBody>
          </p:sp>
          <p:sp>
            <p:nvSpPr>
              <p:cNvPr id="439308" name="Line 1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IN"/>
              </a:p>
            </p:txBody>
          </p:sp>
        </p:grpSp>
        <p:sp>
          <p:nvSpPr>
            <p:cNvPr id="439309" name="Text Box 13"/>
            <p:cNvSpPr txBox="1">
              <a:spLocks noChangeArrowheads="1"/>
            </p:cNvSpPr>
            <p:nvPr/>
          </p:nvSpPr>
          <p:spPr bwMode="auto">
            <a:xfrm>
              <a:off x="164" y="1477"/>
              <a:ext cx="848" cy="173"/>
            </a:xfrm>
            <a:prstGeom prst="rect">
              <a:avLst/>
            </a:prstGeom>
            <a:noFill/>
            <a:ln w="28575">
              <a:noFill/>
              <a:miter lim="800000"/>
              <a:headEnd type="none" w="sm" len="sm"/>
              <a:tailEnd type="none" w="lg" len="lg"/>
            </a:ln>
            <a:effectLst/>
          </p:spPr>
          <p:txBody>
            <a:bodyPr wrap="none" lIns="0" tIns="0" rIns="0" bIns="0">
              <a:spAutoFit/>
            </a:bodyPr>
            <a:lstStyle/>
            <a:p>
              <a:pPr algn="ctr"/>
              <a:r>
                <a:rPr lang="en-US" sz="1800" u="none">
                  <a:latin typeface="Arial" charset="0"/>
                </a:rPr>
                <a:t>&lt;&lt;boundary&gt;&gt;</a:t>
              </a:r>
            </a:p>
          </p:txBody>
        </p:sp>
      </p:grpSp>
      <p:sp>
        <p:nvSpPr>
          <p:cNvPr id="439310" name="Line 14"/>
          <p:cNvSpPr>
            <a:spLocks noChangeShapeType="1"/>
          </p:cNvSpPr>
          <p:nvPr/>
        </p:nvSpPr>
        <p:spPr bwMode="auto">
          <a:xfrm>
            <a:off x="1752600" y="2209800"/>
            <a:ext cx="1981200" cy="1219200"/>
          </a:xfrm>
          <a:prstGeom prst="line">
            <a:avLst/>
          </a:prstGeom>
          <a:noFill/>
          <a:ln w="28575">
            <a:solidFill>
              <a:schemeClr val="tx1"/>
            </a:solidFill>
            <a:prstDash val="dash"/>
            <a:round/>
            <a:headEnd/>
            <a:tailEnd type="arrow" w="med" len="med"/>
          </a:ln>
          <a:effectLst/>
        </p:spPr>
        <p:txBody>
          <a:bodyPr wrap="none" anchor="ctr"/>
          <a:lstStyle/>
          <a:p>
            <a:endParaRPr lang="en-IN"/>
          </a:p>
        </p:txBody>
      </p:sp>
      <p:sp>
        <p:nvSpPr>
          <p:cNvPr id="439311" name="Text Box 15"/>
          <p:cNvSpPr txBox="1">
            <a:spLocks noChangeArrowheads="1"/>
          </p:cNvSpPr>
          <p:nvPr/>
        </p:nvSpPr>
        <p:spPr bwMode="auto">
          <a:xfrm>
            <a:off x="1905000" y="2819400"/>
            <a:ext cx="1371600" cy="366713"/>
          </a:xfrm>
          <a:prstGeom prst="rect">
            <a:avLst/>
          </a:prstGeom>
          <a:noFill/>
          <a:ln w="12700">
            <a:noFill/>
            <a:miter lim="800000"/>
            <a:headEnd type="none" w="sm" len="sm"/>
            <a:tailEnd type="none" w="lg" len="lg"/>
          </a:ln>
          <a:effectLst/>
        </p:spPr>
        <p:txBody>
          <a:bodyPr>
            <a:spAutoFit/>
          </a:bodyPr>
          <a:lstStyle/>
          <a:p>
            <a:pPr>
              <a:spcBef>
                <a:spcPct val="50000"/>
              </a:spcBef>
            </a:pPr>
            <a:r>
              <a:rPr lang="en-US" sz="1800" u="none">
                <a:latin typeface="Arial" charset="0"/>
              </a:rPr>
              <a:t>&lt;&lt;trace&gt;&gt;</a:t>
            </a:r>
          </a:p>
        </p:txBody>
      </p:sp>
      <p:grpSp>
        <p:nvGrpSpPr>
          <p:cNvPr id="5" name="Group 16"/>
          <p:cNvGrpSpPr>
            <a:grpSpLocks/>
          </p:cNvGrpSpPr>
          <p:nvPr/>
        </p:nvGrpSpPr>
        <p:grpSpPr bwMode="auto">
          <a:xfrm>
            <a:off x="1828800" y="4648200"/>
            <a:ext cx="1905000" cy="1263650"/>
            <a:chOff x="1152" y="2928"/>
            <a:chExt cx="1200" cy="796"/>
          </a:xfrm>
        </p:grpSpPr>
        <p:sp>
          <p:nvSpPr>
            <p:cNvPr id="439313" name="Rectangle 17"/>
            <p:cNvSpPr>
              <a:spLocks noChangeArrowheads="1"/>
            </p:cNvSpPr>
            <p:nvPr/>
          </p:nvSpPr>
          <p:spPr bwMode="auto">
            <a:xfrm>
              <a:off x="1152" y="3039"/>
              <a:ext cx="927" cy="685"/>
            </a:xfrm>
            <a:prstGeom prst="rect">
              <a:avLst/>
            </a:prstGeom>
            <a:noFill/>
            <a:ln w="28575" cap="sq">
              <a:solidFill>
                <a:schemeClr val="tx1"/>
              </a:solidFill>
              <a:miter lim="800000"/>
              <a:headEnd/>
              <a:tailEnd/>
            </a:ln>
          </p:spPr>
          <p:txBody>
            <a:bodyPr/>
            <a:lstStyle/>
            <a:p>
              <a:endParaRPr lang="en-IN"/>
            </a:p>
          </p:txBody>
        </p:sp>
        <p:sp>
          <p:nvSpPr>
            <p:cNvPr id="439314" name="Freeform 18"/>
            <p:cNvSpPr>
              <a:spLocks/>
            </p:cNvSpPr>
            <p:nvPr/>
          </p:nvSpPr>
          <p:spPr bwMode="auto">
            <a:xfrm>
              <a:off x="1152" y="2928"/>
              <a:ext cx="1200" cy="111"/>
            </a:xfrm>
            <a:custGeom>
              <a:avLst/>
              <a:gdLst/>
              <a:ahLst/>
              <a:cxnLst>
                <a:cxn ang="0">
                  <a:pos x="0" y="77"/>
                </a:cxn>
                <a:cxn ang="0">
                  <a:pos x="223" y="0"/>
                </a:cxn>
                <a:cxn ang="0">
                  <a:pos x="678" y="0"/>
                </a:cxn>
                <a:cxn ang="0">
                  <a:pos x="524" y="77"/>
                </a:cxn>
                <a:cxn ang="0">
                  <a:pos x="0" y="77"/>
                </a:cxn>
              </a:cxnLst>
              <a:rect l="0" t="0" r="r" b="b"/>
              <a:pathLst>
                <a:path w="678" h="77">
                  <a:moveTo>
                    <a:pt x="0" y="77"/>
                  </a:moveTo>
                  <a:lnTo>
                    <a:pt x="223" y="0"/>
                  </a:lnTo>
                  <a:lnTo>
                    <a:pt x="678" y="0"/>
                  </a:lnTo>
                  <a:lnTo>
                    <a:pt x="524" y="77"/>
                  </a:lnTo>
                  <a:lnTo>
                    <a:pt x="0" y="77"/>
                  </a:lnTo>
                  <a:close/>
                </a:path>
              </a:pathLst>
            </a:custGeom>
            <a:noFill/>
            <a:ln w="28575" cap="sq" cmpd="sng">
              <a:solidFill>
                <a:schemeClr val="tx1"/>
              </a:solidFill>
              <a:prstDash val="solid"/>
              <a:miter lim="800000"/>
              <a:headEnd/>
              <a:tailEnd/>
            </a:ln>
          </p:spPr>
          <p:txBody>
            <a:bodyPr/>
            <a:lstStyle/>
            <a:p>
              <a:endParaRPr lang="en-IN"/>
            </a:p>
          </p:txBody>
        </p:sp>
        <p:sp>
          <p:nvSpPr>
            <p:cNvPr id="439315" name="Freeform 19"/>
            <p:cNvSpPr>
              <a:spLocks/>
            </p:cNvSpPr>
            <p:nvPr/>
          </p:nvSpPr>
          <p:spPr bwMode="auto">
            <a:xfrm>
              <a:off x="2079" y="2928"/>
              <a:ext cx="273" cy="796"/>
            </a:xfrm>
            <a:custGeom>
              <a:avLst/>
              <a:gdLst/>
              <a:ahLst/>
              <a:cxnLst>
                <a:cxn ang="0">
                  <a:pos x="0" y="77"/>
                </a:cxn>
                <a:cxn ang="0">
                  <a:pos x="154" y="0"/>
                </a:cxn>
                <a:cxn ang="0">
                  <a:pos x="154" y="447"/>
                </a:cxn>
                <a:cxn ang="0">
                  <a:pos x="0" y="555"/>
                </a:cxn>
                <a:cxn ang="0">
                  <a:pos x="0" y="77"/>
                </a:cxn>
              </a:cxnLst>
              <a:rect l="0" t="0" r="r" b="b"/>
              <a:pathLst>
                <a:path w="154" h="555">
                  <a:moveTo>
                    <a:pt x="0" y="77"/>
                  </a:moveTo>
                  <a:lnTo>
                    <a:pt x="154" y="0"/>
                  </a:lnTo>
                  <a:lnTo>
                    <a:pt x="154" y="447"/>
                  </a:lnTo>
                  <a:lnTo>
                    <a:pt x="0" y="555"/>
                  </a:lnTo>
                  <a:lnTo>
                    <a:pt x="0" y="77"/>
                  </a:lnTo>
                  <a:close/>
                </a:path>
              </a:pathLst>
            </a:custGeom>
            <a:noFill/>
            <a:ln w="28575" cap="sq" cmpd="sng">
              <a:solidFill>
                <a:schemeClr val="tx1"/>
              </a:solidFill>
              <a:prstDash val="solid"/>
              <a:miter lim="800000"/>
              <a:headEnd/>
              <a:tailEnd/>
            </a:ln>
          </p:spPr>
          <p:txBody>
            <a:bodyPr/>
            <a:lstStyle/>
            <a:p>
              <a:endParaRPr lang="en-IN"/>
            </a:p>
          </p:txBody>
        </p:sp>
      </p:grpSp>
      <p:sp>
        <p:nvSpPr>
          <p:cNvPr id="439316" name="Rectangle 20"/>
          <p:cNvSpPr>
            <a:spLocks noChangeArrowheads="1"/>
          </p:cNvSpPr>
          <p:nvPr/>
        </p:nvSpPr>
        <p:spPr bwMode="auto">
          <a:xfrm>
            <a:off x="2022475" y="5121275"/>
            <a:ext cx="1198563" cy="228600"/>
          </a:xfrm>
          <a:prstGeom prst="rect">
            <a:avLst/>
          </a:prstGeom>
          <a:noFill/>
          <a:ln w="9525">
            <a:noFill/>
            <a:miter lim="800000"/>
            <a:headEnd/>
            <a:tailEnd/>
          </a:ln>
        </p:spPr>
        <p:txBody>
          <a:bodyPr wrap="none" lIns="0" tIns="0" rIns="0" bIns="0">
            <a:spAutoFit/>
          </a:bodyPr>
          <a:lstStyle/>
          <a:p>
            <a:r>
              <a:rPr lang="en-US" altLang="ko-KR" sz="1500" b="1" i="1" u="none">
                <a:latin typeface="Arial" charset="0"/>
                <a:ea typeface="굴림" charset="-127"/>
              </a:rPr>
              <a:t>Processor #1</a:t>
            </a:r>
            <a:endParaRPr lang="en-US" altLang="ko-KR" sz="3200" b="1" u="none">
              <a:latin typeface="Arial" charset="0"/>
              <a:ea typeface="굴림" charset="-127"/>
            </a:endParaRPr>
          </a:p>
        </p:txBody>
      </p:sp>
      <p:sp>
        <p:nvSpPr>
          <p:cNvPr id="439317" name="Rectangle 21"/>
          <p:cNvSpPr>
            <a:spLocks noChangeArrowheads="1"/>
          </p:cNvSpPr>
          <p:nvPr/>
        </p:nvSpPr>
        <p:spPr bwMode="auto">
          <a:xfrm>
            <a:off x="1871663" y="4841875"/>
            <a:ext cx="1377950" cy="228600"/>
          </a:xfrm>
          <a:prstGeom prst="rect">
            <a:avLst/>
          </a:prstGeom>
          <a:noFill/>
          <a:ln w="9525">
            <a:noFill/>
            <a:miter lim="800000"/>
            <a:headEnd/>
            <a:tailEnd/>
          </a:ln>
        </p:spPr>
        <p:txBody>
          <a:bodyPr wrap="none" lIns="0" tIns="0" rIns="0" bIns="0">
            <a:spAutoFit/>
          </a:bodyPr>
          <a:lstStyle/>
          <a:p>
            <a:r>
              <a:rPr lang="en-US" altLang="ko-KR" sz="1500" b="1" i="1" u="none">
                <a:latin typeface="Arial" charset="0"/>
                <a:ea typeface="굴림" charset="-127"/>
              </a:rPr>
              <a:t>&lt;&lt;Processor&gt;&gt;</a:t>
            </a:r>
            <a:endParaRPr lang="en-US" altLang="ko-KR" sz="3200" b="1" u="none">
              <a:latin typeface="Arial" charset="0"/>
              <a:ea typeface="굴림" charset="-127"/>
            </a:endParaRPr>
          </a:p>
        </p:txBody>
      </p:sp>
      <p:grpSp>
        <p:nvGrpSpPr>
          <p:cNvPr id="6" name="Group 22"/>
          <p:cNvGrpSpPr>
            <a:grpSpLocks/>
          </p:cNvGrpSpPr>
          <p:nvPr/>
        </p:nvGrpSpPr>
        <p:grpSpPr bwMode="auto">
          <a:xfrm>
            <a:off x="3276600" y="3124200"/>
            <a:ext cx="2286000" cy="809625"/>
            <a:chOff x="2544" y="2448"/>
            <a:chExt cx="1440" cy="510"/>
          </a:xfrm>
        </p:grpSpPr>
        <p:grpSp>
          <p:nvGrpSpPr>
            <p:cNvPr id="7" name="Group 23"/>
            <p:cNvGrpSpPr>
              <a:grpSpLocks/>
            </p:cNvGrpSpPr>
            <p:nvPr/>
          </p:nvGrpSpPr>
          <p:grpSpPr bwMode="auto">
            <a:xfrm>
              <a:off x="2832" y="2448"/>
              <a:ext cx="881" cy="510"/>
              <a:chOff x="144" y="1440"/>
              <a:chExt cx="881" cy="510"/>
            </a:xfrm>
          </p:grpSpPr>
          <p:grpSp>
            <p:nvGrpSpPr>
              <p:cNvPr id="8" name="Group 24"/>
              <p:cNvGrpSpPr>
                <a:grpSpLocks/>
              </p:cNvGrpSpPr>
              <p:nvPr/>
            </p:nvGrpSpPr>
            <p:grpSpPr bwMode="auto">
              <a:xfrm>
                <a:off x="144" y="1440"/>
                <a:ext cx="881" cy="510"/>
                <a:chOff x="144" y="1440"/>
                <a:chExt cx="881" cy="510"/>
              </a:xfrm>
            </p:grpSpPr>
            <p:sp>
              <p:nvSpPr>
                <p:cNvPr id="439321" name="Rectangle 25"/>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IN"/>
                </a:p>
              </p:txBody>
            </p:sp>
            <p:sp>
              <p:nvSpPr>
                <p:cNvPr id="439322" name="Line 26"/>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IN"/>
                </a:p>
              </p:txBody>
            </p:sp>
            <p:sp>
              <p:nvSpPr>
                <p:cNvPr id="439323" name="Line 27"/>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IN"/>
                </a:p>
              </p:txBody>
            </p:sp>
          </p:grpSp>
          <p:sp>
            <p:nvSpPr>
              <p:cNvPr id="439324" name="Text Box 28"/>
              <p:cNvSpPr txBox="1">
                <a:spLocks noChangeArrowheads="1"/>
              </p:cNvSpPr>
              <p:nvPr/>
            </p:nvSpPr>
            <p:spPr bwMode="auto">
              <a:xfrm>
                <a:off x="588" y="1477"/>
                <a:ext cx="0" cy="173"/>
              </a:xfrm>
              <a:prstGeom prst="rect">
                <a:avLst/>
              </a:prstGeom>
              <a:noFill/>
              <a:ln w="28575">
                <a:noFill/>
                <a:miter lim="800000"/>
                <a:headEnd type="none" w="sm" len="sm"/>
                <a:tailEnd type="none" w="lg" len="lg"/>
              </a:ln>
              <a:effectLst/>
            </p:spPr>
            <p:txBody>
              <a:bodyPr wrap="none" lIns="0" tIns="0" rIns="0" bIns="0">
                <a:spAutoFit/>
              </a:bodyPr>
              <a:lstStyle/>
              <a:p>
                <a:pPr algn="ctr"/>
                <a:endParaRPr lang="en-US" sz="1800" u="none">
                  <a:latin typeface="Arial" charset="0"/>
                </a:endParaRPr>
              </a:p>
            </p:txBody>
          </p:sp>
        </p:grpSp>
        <p:sp>
          <p:nvSpPr>
            <p:cNvPr id="439325" name="Text Box 29"/>
            <p:cNvSpPr txBox="1">
              <a:spLocks noChangeArrowheads="1"/>
            </p:cNvSpPr>
            <p:nvPr/>
          </p:nvSpPr>
          <p:spPr bwMode="auto">
            <a:xfrm>
              <a:off x="2544" y="2448"/>
              <a:ext cx="1440" cy="231"/>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1800" u="none">
                  <a:latin typeface="Arial" charset="0"/>
                </a:rPr>
                <a:t>DesignClass</a:t>
              </a:r>
            </a:p>
          </p:txBody>
        </p:sp>
      </p:grpSp>
      <p:grpSp>
        <p:nvGrpSpPr>
          <p:cNvPr id="9" name="Group 30"/>
          <p:cNvGrpSpPr>
            <a:grpSpLocks/>
          </p:cNvGrpSpPr>
          <p:nvPr/>
        </p:nvGrpSpPr>
        <p:grpSpPr bwMode="auto">
          <a:xfrm>
            <a:off x="5410200" y="4572000"/>
            <a:ext cx="1905000" cy="1263650"/>
            <a:chOff x="3408" y="2880"/>
            <a:chExt cx="1200" cy="796"/>
          </a:xfrm>
        </p:grpSpPr>
        <p:sp>
          <p:nvSpPr>
            <p:cNvPr id="439327" name="Rectangle 31"/>
            <p:cNvSpPr>
              <a:spLocks noChangeArrowheads="1"/>
            </p:cNvSpPr>
            <p:nvPr/>
          </p:nvSpPr>
          <p:spPr bwMode="auto">
            <a:xfrm>
              <a:off x="3408" y="2991"/>
              <a:ext cx="927" cy="685"/>
            </a:xfrm>
            <a:prstGeom prst="rect">
              <a:avLst/>
            </a:prstGeom>
            <a:noFill/>
            <a:ln w="28575" cap="sq">
              <a:solidFill>
                <a:schemeClr val="tx1"/>
              </a:solidFill>
              <a:miter lim="800000"/>
              <a:headEnd/>
              <a:tailEnd/>
            </a:ln>
          </p:spPr>
          <p:txBody>
            <a:bodyPr/>
            <a:lstStyle/>
            <a:p>
              <a:endParaRPr lang="en-IN"/>
            </a:p>
          </p:txBody>
        </p:sp>
        <p:sp>
          <p:nvSpPr>
            <p:cNvPr id="439328" name="Freeform 32"/>
            <p:cNvSpPr>
              <a:spLocks/>
            </p:cNvSpPr>
            <p:nvPr/>
          </p:nvSpPr>
          <p:spPr bwMode="auto">
            <a:xfrm>
              <a:off x="3408" y="2880"/>
              <a:ext cx="1200" cy="111"/>
            </a:xfrm>
            <a:custGeom>
              <a:avLst/>
              <a:gdLst/>
              <a:ahLst/>
              <a:cxnLst>
                <a:cxn ang="0">
                  <a:pos x="0" y="77"/>
                </a:cxn>
                <a:cxn ang="0">
                  <a:pos x="223" y="0"/>
                </a:cxn>
                <a:cxn ang="0">
                  <a:pos x="678" y="0"/>
                </a:cxn>
                <a:cxn ang="0">
                  <a:pos x="524" y="77"/>
                </a:cxn>
                <a:cxn ang="0">
                  <a:pos x="0" y="77"/>
                </a:cxn>
              </a:cxnLst>
              <a:rect l="0" t="0" r="r" b="b"/>
              <a:pathLst>
                <a:path w="678" h="77">
                  <a:moveTo>
                    <a:pt x="0" y="77"/>
                  </a:moveTo>
                  <a:lnTo>
                    <a:pt x="223" y="0"/>
                  </a:lnTo>
                  <a:lnTo>
                    <a:pt x="678" y="0"/>
                  </a:lnTo>
                  <a:lnTo>
                    <a:pt x="524" y="77"/>
                  </a:lnTo>
                  <a:lnTo>
                    <a:pt x="0" y="77"/>
                  </a:lnTo>
                  <a:close/>
                </a:path>
              </a:pathLst>
            </a:custGeom>
            <a:solidFill>
              <a:schemeClr val="bg2"/>
            </a:solidFill>
            <a:ln w="28575" cap="sq" cmpd="sng">
              <a:solidFill>
                <a:schemeClr val="tx1"/>
              </a:solidFill>
              <a:prstDash val="solid"/>
              <a:miter lim="800000"/>
              <a:headEnd/>
              <a:tailEnd/>
            </a:ln>
          </p:spPr>
          <p:txBody>
            <a:bodyPr/>
            <a:lstStyle/>
            <a:p>
              <a:endParaRPr lang="en-IN"/>
            </a:p>
          </p:txBody>
        </p:sp>
        <p:sp>
          <p:nvSpPr>
            <p:cNvPr id="439329" name="Freeform 33"/>
            <p:cNvSpPr>
              <a:spLocks/>
            </p:cNvSpPr>
            <p:nvPr/>
          </p:nvSpPr>
          <p:spPr bwMode="auto">
            <a:xfrm>
              <a:off x="4335" y="2880"/>
              <a:ext cx="273" cy="796"/>
            </a:xfrm>
            <a:custGeom>
              <a:avLst/>
              <a:gdLst/>
              <a:ahLst/>
              <a:cxnLst>
                <a:cxn ang="0">
                  <a:pos x="0" y="77"/>
                </a:cxn>
                <a:cxn ang="0">
                  <a:pos x="154" y="0"/>
                </a:cxn>
                <a:cxn ang="0">
                  <a:pos x="154" y="447"/>
                </a:cxn>
                <a:cxn ang="0">
                  <a:pos x="0" y="555"/>
                </a:cxn>
                <a:cxn ang="0">
                  <a:pos x="0" y="77"/>
                </a:cxn>
              </a:cxnLst>
              <a:rect l="0" t="0" r="r" b="b"/>
              <a:pathLst>
                <a:path w="154" h="555">
                  <a:moveTo>
                    <a:pt x="0" y="77"/>
                  </a:moveTo>
                  <a:lnTo>
                    <a:pt x="154" y="0"/>
                  </a:lnTo>
                  <a:lnTo>
                    <a:pt x="154" y="447"/>
                  </a:lnTo>
                  <a:lnTo>
                    <a:pt x="0" y="555"/>
                  </a:lnTo>
                  <a:lnTo>
                    <a:pt x="0" y="77"/>
                  </a:lnTo>
                  <a:close/>
                </a:path>
              </a:pathLst>
            </a:custGeom>
            <a:solidFill>
              <a:schemeClr val="bg2"/>
            </a:solidFill>
            <a:ln w="28575" cap="sq" cmpd="sng">
              <a:solidFill>
                <a:schemeClr val="tx1"/>
              </a:solidFill>
              <a:prstDash val="solid"/>
              <a:miter lim="800000"/>
              <a:headEnd/>
              <a:tailEnd/>
            </a:ln>
          </p:spPr>
          <p:txBody>
            <a:bodyPr/>
            <a:lstStyle/>
            <a:p>
              <a:endParaRPr lang="en-IN"/>
            </a:p>
          </p:txBody>
        </p:sp>
      </p:grpSp>
      <p:sp>
        <p:nvSpPr>
          <p:cNvPr id="439330" name="Rectangle 34"/>
          <p:cNvSpPr>
            <a:spLocks noChangeArrowheads="1"/>
          </p:cNvSpPr>
          <p:nvPr/>
        </p:nvSpPr>
        <p:spPr bwMode="auto">
          <a:xfrm>
            <a:off x="5603875" y="5045075"/>
            <a:ext cx="1198563" cy="228600"/>
          </a:xfrm>
          <a:prstGeom prst="rect">
            <a:avLst/>
          </a:prstGeom>
          <a:noFill/>
          <a:ln w="9525">
            <a:noFill/>
            <a:miter lim="800000"/>
            <a:headEnd/>
            <a:tailEnd/>
          </a:ln>
        </p:spPr>
        <p:txBody>
          <a:bodyPr wrap="none" lIns="0" tIns="0" rIns="0" bIns="0">
            <a:spAutoFit/>
          </a:bodyPr>
          <a:lstStyle/>
          <a:p>
            <a:r>
              <a:rPr lang="en-US" altLang="ko-KR" sz="1500" b="1" i="1" u="none">
                <a:latin typeface="Arial" charset="0"/>
                <a:ea typeface="굴림" charset="-127"/>
              </a:rPr>
              <a:t>Processor #1</a:t>
            </a:r>
            <a:endParaRPr lang="en-US" altLang="ko-KR" sz="3200" b="1" u="none">
              <a:latin typeface="Arial" charset="0"/>
              <a:ea typeface="굴림" charset="-127"/>
            </a:endParaRPr>
          </a:p>
        </p:txBody>
      </p:sp>
      <p:sp>
        <p:nvSpPr>
          <p:cNvPr id="439331" name="Rectangle 35"/>
          <p:cNvSpPr>
            <a:spLocks noGrp="1" noChangeArrowheads="1"/>
          </p:cNvSpPr>
          <p:nvPr>
            <p:ph type="title"/>
          </p:nvPr>
        </p:nvSpPr>
        <p:spPr/>
        <p:txBody>
          <a:bodyPr/>
          <a:lstStyle/>
          <a:p>
            <a:r>
              <a:rPr lang="en-US"/>
              <a:t>Example: Stereotypes</a:t>
            </a:r>
          </a:p>
        </p:txBody>
      </p:sp>
      <p:sp>
        <p:nvSpPr>
          <p:cNvPr id="439332" name="Text Box 36"/>
          <p:cNvSpPr txBox="1">
            <a:spLocks noChangeArrowheads="1"/>
          </p:cNvSpPr>
          <p:nvPr/>
        </p:nvSpPr>
        <p:spPr bwMode="auto">
          <a:xfrm>
            <a:off x="5607050" y="2651125"/>
            <a:ext cx="3282950" cy="1574800"/>
          </a:xfrm>
          <a:prstGeom prst="rect">
            <a:avLst/>
          </a:prstGeom>
          <a:noFill/>
          <a:ln w="9525">
            <a:noFill/>
            <a:miter lim="800000"/>
            <a:headEnd/>
            <a:tailEnd/>
          </a:ln>
          <a:effectLst/>
        </p:spPr>
        <p:txBody>
          <a:bodyPr wrap="none" lIns="107950" tIns="53975" rIns="107950" bIns="53975">
            <a:spAutoFit/>
          </a:bodyPr>
          <a:lstStyle/>
          <a:p>
            <a:r>
              <a:rPr lang="en-US" sz="1600" u="none"/>
              <a:t>Sample boundary class (stereotype)</a:t>
            </a:r>
          </a:p>
          <a:p>
            <a:r>
              <a:rPr lang="en-US" sz="1600" u="none"/>
              <a:t>Stereotype of ‘dependency relation’</a:t>
            </a:r>
          </a:p>
          <a:p>
            <a:r>
              <a:rPr lang="en-US" sz="1600" u="none"/>
              <a:t>Stereotype of &lt;&lt;Processor&gt;&gt;</a:t>
            </a:r>
          </a:p>
          <a:p>
            <a:endParaRPr lang="en-US" sz="1600" u="none"/>
          </a:p>
          <a:p>
            <a:r>
              <a:rPr lang="en-US" sz="1600" u="none"/>
              <a:t>These create new symbols using </a:t>
            </a:r>
          </a:p>
          <a:p>
            <a:r>
              <a:rPr lang="en-US" sz="1600" u="none"/>
              <a:t>accustomed graphics.</a:t>
            </a:r>
          </a:p>
        </p:txBody>
      </p:sp>
      <p:sp>
        <p:nvSpPr>
          <p:cNvPr id="439333" name="Line 37"/>
          <p:cNvSpPr>
            <a:spLocks noChangeShapeType="1"/>
          </p:cNvSpPr>
          <p:nvPr/>
        </p:nvSpPr>
        <p:spPr bwMode="auto">
          <a:xfrm flipH="1" flipV="1">
            <a:off x="6781800" y="2133600"/>
            <a:ext cx="685800" cy="609600"/>
          </a:xfrm>
          <a:prstGeom prst="line">
            <a:avLst/>
          </a:prstGeom>
          <a:noFill/>
          <a:ln w="9525">
            <a:noFill/>
            <a:round/>
            <a:headEnd/>
            <a:tailEnd type="triangle" w="med" len="med"/>
          </a:ln>
          <a:effectLst/>
        </p:spPr>
        <p:txBody>
          <a:bodyPr lIns="107950" tIns="53975" rIns="107950" bIns="53975"/>
          <a:lstStyle/>
          <a:p>
            <a:endParaRPr lang="en-IN"/>
          </a:p>
        </p:txBody>
      </p:sp>
      <p:sp>
        <p:nvSpPr>
          <p:cNvPr id="439334" name="Line 38"/>
          <p:cNvSpPr>
            <a:spLocks noChangeShapeType="1"/>
          </p:cNvSpPr>
          <p:nvPr/>
        </p:nvSpPr>
        <p:spPr bwMode="auto">
          <a:xfrm flipH="1" flipV="1">
            <a:off x="6705600" y="1905000"/>
            <a:ext cx="762000" cy="609600"/>
          </a:xfrm>
          <a:prstGeom prst="line">
            <a:avLst/>
          </a:prstGeom>
          <a:noFill/>
          <a:ln w="28575">
            <a:solidFill>
              <a:schemeClr val="tx1"/>
            </a:solidFill>
            <a:round/>
            <a:headEnd/>
            <a:tailEnd type="triangle" w="med" len="med"/>
          </a:ln>
          <a:effectLst/>
        </p:spPr>
        <p:txBody>
          <a:bodyPr lIns="107950" tIns="53975" rIns="107950" bIns="53975"/>
          <a:lstStyle/>
          <a:p>
            <a:endParaRPr lang="en-IN"/>
          </a:p>
        </p:txBody>
      </p:sp>
    </p:spTree>
  </p:cSld>
  <p:clrMapOvr>
    <a:masterClrMapping/>
  </p:clrMapOvr>
  <p:transition spd="med">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7" name="Rectangle 5"/>
          <p:cNvSpPr>
            <a:spLocks noGrp="1" noChangeArrowheads="1"/>
          </p:cNvSpPr>
          <p:nvPr>
            <p:ph type="title"/>
          </p:nvPr>
        </p:nvSpPr>
        <p:spPr/>
        <p:txBody>
          <a:bodyPr>
            <a:normAutofit fontScale="90000"/>
          </a:bodyPr>
          <a:lstStyle/>
          <a:p>
            <a:r>
              <a:rPr lang="en-US"/>
              <a:t>Basic Concepts of Object Orientation</a:t>
            </a:r>
          </a:p>
        </p:txBody>
      </p:sp>
      <p:sp>
        <p:nvSpPr>
          <p:cNvPr id="320518" name="Rectangle 6"/>
          <p:cNvSpPr>
            <a:spLocks noGrp="1" noChangeArrowheads="1"/>
          </p:cNvSpPr>
          <p:nvPr>
            <p:ph type="body" idx="1"/>
          </p:nvPr>
        </p:nvSpPr>
        <p:spPr/>
        <p:txBody>
          <a:bodyPr/>
          <a:lstStyle/>
          <a:p>
            <a:r>
              <a:rPr lang="en-US"/>
              <a:t>Object</a:t>
            </a:r>
          </a:p>
          <a:p>
            <a:r>
              <a:rPr lang="en-US">
                <a:solidFill>
                  <a:schemeClr val="folHlink"/>
                </a:solidFill>
              </a:rPr>
              <a:t>Class</a:t>
            </a:r>
          </a:p>
          <a:p>
            <a:r>
              <a:rPr lang="en-US">
                <a:solidFill>
                  <a:schemeClr val="folHlink"/>
                </a:solidFill>
              </a:rPr>
              <a:t>Attribute</a:t>
            </a:r>
          </a:p>
          <a:p>
            <a:r>
              <a:rPr lang="en-US">
                <a:solidFill>
                  <a:schemeClr val="folHlink"/>
                </a:solidFill>
              </a:rPr>
              <a:t>Operation</a:t>
            </a:r>
          </a:p>
          <a:p>
            <a:r>
              <a:rPr lang="en-US">
                <a:solidFill>
                  <a:schemeClr val="folHlink"/>
                </a:solidFill>
              </a:rPr>
              <a:t>Interface (Polymorphism)</a:t>
            </a:r>
          </a:p>
          <a:p>
            <a:r>
              <a:rPr lang="en-US">
                <a:solidFill>
                  <a:schemeClr val="folHlink"/>
                </a:solidFill>
              </a:rPr>
              <a:t>Component</a:t>
            </a:r>
          </a:p>
          <a:p>
            <a:r>
              <a:rPr lang="en-US">
                <a:solidFill>
                  <a:schemeClr val="folHlink"/>
                </a:solidFill>
              </a:rPr>
              <a:t>Package</a:t>
            </a:r>
          </a:p>
          <a:p>
            <a:r>
              <a:rPr lang="en-US">
                <a:solidFill>
                  <a:schemeClr val="folHlink"/>
                </a:solidFill>
              </a:rPr>
              <a:t>Subsystem</a:t>
            </a:r>
          </a:p>
          <a:p>
            <a:r>
              <a:rPr lang="en-US">
                <a:solidFill>
                  <a:schemeClr val="folHlink"/>
                </a:solidFill>
              </a:rPr>
              <a:t>Relationships</a:t>
            </a:r>
            <a:endParaRPr lang="en-US"/>
          </a:p>
        </p:txBody>
      </p:sp>
    </p:spTree>
  </p:cSld>
  <p:clrMapOvr>
    <a:masterClrMapping/>
  </p:clrMapOvr>
  <p:transition spd="med">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8" name="Rectangle 4"/>
          <p:cNvSpPr>
            <a:spLocks noChangeArrowheads="1"/>
          </p:cNvSpPr>
          <p:nvPr/>
        </p:nvSpPr>
        <p:spPr bwMode="auto">
          <a:xfrm>
            <a:off x="5278438" y="4133850"/>
            <a:ext cx="2425700" cy="274638"/>
          </a:xfrm>
          <a:prstGeom prst="rect">
            <a:avLst/>
          </a:prstGeom>
          <a:noFill/>
          <a:ln w="9525">
            <a:noFill/>
            <a:miter lim="800000"/>
            <a:headEnd/>
            <a:tailEnd/>
          </a:ln>
        </p:spPr>
        <p:txBody>
          <a:bodyPr wrap="none" lIns="0" tIns="0" rIns="0" bIns="0">
            <a:spAutoFit/>
          </a:bodyPr>
          <a:lstStyle/>
          <a:p>
            <a:r>
              <a:rPr lang="en-US" sz="1800" u="none">
                <a:latin typeface="Arial" charset="0"/>
              </a:rPr>
              <a:t>There can be up to one </a:t>
            </a:r>
          </a:p>
        </p:txBody>
      </p:sp>
      <p:sp>
        <p:nvSpPr>
          <p:cNvPr id="441349" name="Rectangle 5"/>
          <p:cNvSpPr>
            <a:spLocks noChangeArrowheads="1"/>
          </p:cNvSpPr>
          <p:nvPr/>
        </p:nvSpPr>
        <p:spPr bwMode="auto">
          <a:xfrm>
            <a:off x="5278438" y="4430713"/>
            <a:ext cx="2806700" cy="274637"/>
          </a:xfrm>
          <a:prstGeom prst="rect">
            <a:avLst/>
          </a:prstGeom>
          <a:noFill/>
          <a:ln w="9525">
            <a:noFill/>
            <a:miter lim="800000"/>
            <a:headEnd/>
            <a:tailEnd/>
          </a:ln>
        </p:spPr>
        <p:txBody>
          <a:bodyPr wrap="none" lIns="0" tIns="0" rIns="0" bIns="0">
            <a:spAutoFit/>
          </a:bodyPr>
          <a:lstStyle/>
          <a:p>
            <a:r>
              <a:rPr lang="en-US" sz="1800" u="none">
                <a:latin typeface="Arial" charset="0"/>
              </a:rPr>
              <a:t>MaintainScheduleForm per </a:t>
            </a:r>
          </a:p>
        </p:txBody>
      </p:sp>
      <p:sp>
        <p:nvSpPr>
          <p:cNvPr id="441350" name="Rectangle 6"/>
          <p:cNvSpPr>
            <a:spLocks noChangeArrowheads="1"/>
          </p:cNvSpPr>
          <p:nvPr/>
        </p:nvSpPr>
        <p:spPr bwMode="auto">
          <a:xfrm>
            <a:off x="5278438" y="4725988"/>
            <a:ext cx="1346200" cy="274637"/>
          </a:xfrm>
          <a:prstGeom prst="rect">
            <a:avLst/>
          </a:prstGeom>
          <a:noFill/>
          <a:ln w="9525">
            <a:noFill/>
            <a:miter lim="800000"/>
            <a:headEnd/>
            <a:tailEnd/>
          </a:ln>
        </p:spPr>
        <p:txBody>
          <a:bodyPr wrap="none" lIns="0" tIns="0" rIns="0" bIns="0">
            <a:spAutoFit/>
          </a:bodyPr>
          <a:lstStyle/>
          <a:p>
            <a:r>
              <a:rPr lang="en-US" sz="1800" u="none">
                <a:latin typeface="Arial" charset="0"/>
              </a:rPr>
              <a:t>user session.</a:t>
            </a:r>
          </a:p>
        </p:txBody>
      </p:sp>
      <p:sp>
        <p:nvSpPr>
          <p:cNvPr id="441351" name="Rectangle 7"/>
          <p:cNvSpPr>
            <a:spLocks noChangeArrowheads="1"/>
          </p:cNvSpPr>
          <p:nvPr/>
        </p:nvSpPr>
        <p:spPr bwMode="auto">
          <a:xfrm>
            <a:off x="1062038" y="4633913"/>
            <a:ext cx="2349500" cy="274637"/>
          </a:xfrm>
          <a:prstGeom prst="rect">
            <a:avLst/>
          </a:prstGeom>
          <a:noFill/>
          <a:ln w="9525">
            <a:noFill/>
            <a:miter lim="800000"/>
            <a:headEnd/>
            <a:tailEnd/>
          </a:ln>
        </p:spPr>
        <p:txBody>
          <a:bodyPr wrap="none" lIns="0" tIns="0" rIns="0" bIns="0">
            <a:spAutoFit/>
          </a:bodyPr>
          <a:lstStyle/>
          <a:p>
            <a:r>
              <a:rPr lang="en-US" sz="1800" u="none">
                <a:latin typeface="Arial" charset="0"/>
              </a:rPr>
              <a:t>MaintainScheduleForm</a:t>
            </a:r>
          </a:p>
        </p:txBody>
      </p:sp>
      <p:grpSp>
        <p:nvGrpSpPr>
          <p:cNvPr id="2" name="Group 8"/>
          <p:cNvGrpSpPr>
            <a:grpSpLocks/>
          </p:cNvGrpSpPr>
          <p:nvPr/>
        </p:nvGrpSpPr>
        <p:grpSpPr bwMode="auto">
          <a:xfrm>
            <a:off x="914400" y="4114800"/>
            <a:ext cx="7456488" cy="1649413"/>
            <a:chOff x="616" y="2170"/>
            <a:chExt cx="4697" cy="1039"/>
          </a:xfrm>
        </p:grpSpPr>
        <p:sp>
          <p:nvSpPr>
            <p:cNvPr id="441353" name="Freeform 9"/>
            <p:cNvSpPr>
              <a:spLocks/>
            </p:cNvSpPr>
            <p:nvPr/>
          </p:nvSpPr>
          <p:spPr bwMode="auto">
            <a:xfrm>
              <a:off x="3318" y="2170"/>
              <a:ext cx="1995" cy="1039"/>
            </a:xfrm>
            <a:custGeom>
              <a:avLst/>
              <a:gdLst/>
              <a:ahLst/>
              <a:cxnLst>
                <a:cxn ang="0">
                  <a:pos x="0" y="0"/>
                </a:cxn>
                <a:cxn ang="0">
                  <a:pos x="160" y="0"/>
                </a:cxn>
                <a:cxn ang="0">
                  <a:pos x="172" y="11"/>
                </a:cxn>
                <a:cxn ang="0">
                  <a:pos x="172" y="89"/>
                </a:cxn>
                <a:cxn ang="0">
                  <a:pos x="0" y="89"/>
                </a:cxn>
                <a:cxn ang="0">
                  <a:pos x="0" y="0"/>
                </a:cxn>
              </a:cxnLst>
              <a:rect l="0" t="0" r="r" b="b"/>
              <a:pathLst>
                <a:path w="172" h="89">
                  <a:moveTo>
                    <a:pt x="0" y="0"/>
                  </a:moveTo>
                  <a:lnTo>
                    <a:pt x="160" y="0"/>
                  </a:lnTo>
                  <a:lnTo>
                    <a:pt x="172" y="11"/>
                  </a:lnTo>
                  <a:lnTo>
                    <a:pt x="172" y="89"/>
                  </a:lnTo>
                  <a:lnTo>
                    <a:pt x="0" y="89"/>
                  </a:lnTo>
                  <a:lnTo>
                    <a:pt x="0" y="0"/>
                  </a:lnTo>
                </a:path>
              </a:pathLst>
            </a:custGeom>
            <a:noFill/>
            <a:ln w="28575" cmpd="sng">
              <a:solidFill>
                <a:schemeClr val="tx1"/>
              </a:solidFill>
              <a:prstDash val="solid"/>
              <a:round/>
              <a:headEnd/>
              <a:tailEnd/>
            </a:ln>
          </p:spPr>
          <p:txBody>
            <a:bodyPr/>
            <a:lstStyle/>
            <a:p>
              <a:endParaRPr lang="en-IN"/>
            </a:p>
          </p:txBody>
        </p:sp>
        <p:sp>
          <p:nvSpPr>
            <p:cNvPr id="441354" name="Freeform 10"/>
            <p:cNvSpPr>
              <a:spLocks/>
            </p:cNvSpPr>
            <p:nvPr/>
          </p:nvSpPr>
          <p:spPr bwMode="auto">
            <a:xfrm>
              <a:off x="5174" y="2170"/>
              <a:ext cx="139" cy="129"/>
            </a:xfrm>
            <a:custGeom>
              <a:avLst/>
              <a:gdLst/>
              <a:ahLst/>
              <a:cxnLst>
                <a:cxn ang="0">
                  <a:pos x="0" y="0"/>
                </a:cxn>
                <a:cxn ang="0">
                  <a:pos x="0" y="11"/>
                </a:cxn>
                <a:cxn ang="0">
                  <a:pos x="12" y="11"/>
                </a:cxn>
              </a:cxnLst>
              <a:rect l="0" t="0" r="r" b="b"/>
              <a:pathLst>
                <a:path w="12" h="11">
                  <a:moveTo>
                    <a:pt x="0" y="0"/>
                  </a:moveTo>
                  <a:lnTo>
                    <a:pt x="0" y="11"/>
                  </a:lnTo>
                  <a:lnTo>
                    <a:pt x="12" y="11"/>
                  </a:lnTo>
                </a:path>
              </a:pathLst>
            </a:custGeom>
            <a:noFill/>
            <a:ln w="28575" cmpd="sng">
              <a:solidFill>
                <a:schemeClr val="tx1"/>
              </a:solidFill>
              <a:prstDash val="solid"/>
              <a:round/>
              <a:headEnd/>
              <a:tailEnd/>
            </a:ln>
          </p:spPr>
          <p:txBody>
            <a:bodyPr/>
            <a:lstStyle/>
            <a:p>
              <a:endParaRPr lang="en-IN"/>
            </a:p>
          </p:txBody>
        </p:sp>
        <p:sp>
          <p:nvSpPr>
            <p:cNvPr id="441355" name="Rectangle 11"/>
            <p:cNvSpPr>
              <a:spLocks noChangeArrowheads="1"/>
            </p:cNvSpPr>
            <p:nvPr/>
          </p:nvSpPr>
          <p:spPr bwMode="auto">
            <a:xfrm>
              <a:off x="616" y="2462"/>
              <a:ext cx="1716" cy="467"/>
            </a:xfrm>
            <a:prstGeom prst="rect">
              <a:avLst/>
            </a:prstGeom>
            <a:noFill/>
            <a:ln w="28575">
              <a:solidFill>
                <a:schemeClr val="tx1"/>
              </a:solidFill>
              <a:miter lim="800000"/>
              <a:headEnd/>
              <a:tailEnd/>
            </a:ln>
          </p:spPr>
          <p:txBody>
            <a:bodyPr/>
            <a:lstStyle/>
            <a:p>
              <a:endParaRPr lang="en-IN"/>
            </a:p>
          </p:txBody>
        </p:sp>
        <p:sp>
          <p:nvSpPr>
            <p:cNvPr id="441356" name="Rectangle 12"/>
            <p:cNvSpPr>
              <a:spLocks noChangeArrowheads="1"/>
            </p:cNvSpPr>
            <p:nvPr/>
          </p:nvSpPr>
          <p:spPr bwMode="auto">
            <a:xfrm>
              <a:off x="616" y="2707"/>
              <a:ext cx="1716" cy="222"/>
            </a:xfrm>
            <a:prstGeom prst="rect">
              <a:avLst/>
            </a:prstGeom>
            <a:noFill/>
            <a:ln w="28575">
              <a:solidFill>
                <a:schemeClr val="tx1"/>
              </a:solidFill>
              <a:miter lim="800000"/>
              <a:headEnd/>
              <a:tailEnd/>
            </a:ln>
          </p:spPr>
          <p:txBody>
            <a:bodyPr/>
            <a:lstStyle/>
            <a:p>
              <a:endParaRPr lang="en-IN"/>
            </a:p>
          </p:txBody>
        </p:sp>
        <p:sp>
          <p:nvSpPr>
            <p:cNvPr id="441357" name="Rectangle 13"/>
            <p:cNvSpPr>
              <a:spLocks noChangeArrowheads="1"/>
            </p:cNvSpPr>
            <p:nvPr/>
          </p:nvSpPr>
          <p:spPr bwMode="auto">
            <a:xfrm>
              <a:off x="616" y="2801"/>
              <a:ext cx="1716" cy="128"/>
            </a:xfrm>
            <a:prstGeom prst="rect">
              <a:avLst/>
            </a:prstGeom>
            <a:noFill/>
            <a:ln w="28575">
              <a:solidFill>
                <a:schemeClr val="tx1"/>
              </a:solidFill>
              <a:miter lim="800000"/>
              <a:headEnd/>
              <a:tailEnd/>
            </a:ln>
          </p:spPr>
          <p:txBody>
            <a:bodyPr/>
            <a:lstStyle/>
            <a:p>
              <a:endParaRPr lang="en-IN"/>
            </a:p>
          </p:txBody>
        </p:sp>
        <p:sp>
          <p:nvSpPr>
            <p:cNvPr id="441358" name="Line 14"/>
            <p:cNvSpPr>
              <a:spLocks noChangeShapeType="1"/>
            </p:cNvSpPr>
            <p:nvPr/>
          </p:nvSpPr>
          <p:spPr bwMode="auto">
            <a:xfrm flipH="1">
              <a:off x="2332" y="2696"/>
              <a:ext cx="975" cy="1"/>
            </a:xfrm>
            <a:prstGeom prst="line">
              <a:avLst/>
            </a:prstGeom>
            <a:noFill/>
            <a:ln w="28575">
              <a:solidFill>
                <a:schemeClr val="tx1"/>
              </a:solidFill>
              <a:prstDash val="sysDash"/>
              <a:round/>
              <a:headEnd/>
              <a:tailEnd/>
            </a:ln>
          </p:spPr>
          <p:txBody>
            <a:bodyPr/>
            <a:lstStyle/>
            <a:p>
              <a:endParaRPr lang="en-IN"/>
            </a:p>
          </p:txBody>
        </p:sp>
      </p:grpSp>
      <p:sp>
        <p:nvSpPr>
          <p:cNvPr id="441359" name="Rectangle 15"/>
          <p:cNvSpPr>
            <a:spLocks noGrp="1" noChangeArrowheads="1"/>
          </p:cNvSpPr>
          <p:nvPr>
            <p:ph type="title"/>
          </p:nvPr>
        </p:nvSpPr>
        <p:spPr/>
        <p:txBody>
          <a:bodyPr/>
          <a:lstStyle/>
          <a:p>
            <a:r>
              <a:rPr lang="en-US"/>
              <a:t>Notes</a:t>
            </a:r>
          </a:p>
        </p:txBody>
      </p:sp>
      <p:sp>
        <p:nvSpPr>
          <p:cNvPr id="441360" name="Rectangle 16"/>
          <p:cNvSpPr>
            <a:spLocks noGrp="1" noChangeArrowheads="1"/>
          </p:cNvSpPr>
          <p:nvPr>
            <p:ph type="body" idx="1"/>
          </p:nvPr>
        </p:nvSpPr>
        <p:spPr/>
        <p:txBody>
          <a:bodyPr/>
          <a:lstStyle/>
          <a:p>
            <a:r>
              <a:rPr lang="en-US"/>
              <a:t>A note can be added to any UML element</a:t>
            </a:r>
          </a:p>
          <a:p>
            <a:r>
              <a:rPr lang="en-US"/>
              <a:t>Notes may be added to add more information to the diagram </a:t>
            </a:r>
          </a:p>
          <a:p>
            <a:r>
              <a:rPr lang="en-US"/>
              <a:t>It is a ‘dog eared’ rectangle </a:t>
            </a:r>
          </a:p>
          <a:p>
            <a:r>
              <a:rPr lang="en-US"/>
              <a:t>The note may be anchored to an element with a dashed line</a:t>
            </a:r>
          </a:p>
        </p:txBody>
      </p:sp>
    </p:spTree>
  </p:cSld>
  <p:clrMapOvr>
    <a:masterClrMapping/>
  </p:clrMapOvr>
  <p:transition spd="med">
    <p:dissolv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6" name="Text Box 4"/>
          <p:cNvSpPr txBox="1">
            <a:spLocks noChangeArrowheads="1"/>
          </p:cNvSpPr>
          <p:nvPr/>
        </p:nvSpPr>
        <p:spPr bwMode="auto">
          <a:xfrm>
            <a:off x="4979988" y="5122863"/>
            <a:ext cx="0" cy="274637"/>
          </a:xfrm>
          <a:prstGeom prst="rect">
            <a:avLst/>
          </a:prstGeom>
          <a:noFill/>
          <a:ln w="28575">
            <a:noFill/>
            <a:miter lim="800000"/>
            <a:headEnd type="none" w="sm" len="sm"/>
            <a:tailEnd type="none" w="lg" len="lg"/>
          </a:ln>
          <a:effectLst/>
        </p:spPr>
        <p:txBody>
          <a:bodyPr wrap="none" lIns="0" tIns="0" rIns="0" bIns="0">
            <a:spAutoFit/>
          </a:bodyPr>
          <a:lstStyle/>
          <a:p>
            <a:pPr algn="ctr"/>
            <a:endParaRPr lang="en-US" sz="1800" u="none">
              <a:latin typeface="Arial" charset="0"/>
            </a:endParaRPr>
          </a:p>
        </p:txBody>
      </p:sp>
      <p:grpSp>
        <p:nvGrpSpPr>
          <p:cNvPr id="2" name="Group 5"/>
          <p:cNvGrpSpPr>
            <a:grpSpLocks/>
          </p:cNvGrpSpPr>
          <p:nvPr/>
        </p:nvGrpSpPr>
        <p:grpSpPr bwMode="auto">
          <a:xfrm>
            <a:off x="1295400" y="4953000"/>
            <a:ext cx="6400800" cy="1295400"/>
            <a:chOff x="960" y="2804"/>
            <a:chExt cx="4032" cy="816"/>
          </a:xfrm>
        </p:grpSpPr>
        <p:grpSp>
          <p:nvGrpSpPr>
            <p:cNvPr id="3" name="Group 6"/>
            <p:cNvGrpSpPr>
              <a:grpSpLocks/>
            </p:cNvGrpSpPr>
            <p:nvPr/>
          </p:nvGrpSpPr>
          <p:grpSpPr bwMode="auto">
            <a:xfrm>
              <a:off x="960" y="2804"/>
              <a:ext cx="2016" cy="816"/>
              <a:chOff x="1920" y="3168"/>
              <a:chExt cx="2016" cy="816"/>
            </a:xfrm>
          </p:grpSpPr>
          <p:grpSp>
            <p:nvGrpSpPr>
              <p:cNvPr id="4" name="Group 7"/>
              <p:cNvGrpSpPr>
                <a:grpSpLocks/>
              </p:cNvGrpSpPr>
              <p:nvPr/>
            </p:nvGrpSpPr>
            <p:grpSpPr bwMode="auto">
              <a:xfrm>
                <a:off x="2066" y="3168"/>
                <a:ext cx="1724" cy="816"/>
                <a:chOff x="2505" y="3168"/>
                <a:chExt cx="1235" cy="816"/>
              </a:xfrm>
            </p:grpSpPr>
            <p:sp>
              <p:nvSpPr>
                <p:cNvPr id="443400" name="Rectangle 8"/>
                <p:cNvSpPr>
                  <a:spLocks noChangeArrowheads="1"/>
                </p:cNvSpPr>
                <p:nvPr/>
              </p:nvSpPr>
              <p:spPr bwMode="auto">
                <a:xfrm>
                  <a:off x="2506" y="3168"/>
                  <a:ext cx="1234" cy="816"/>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IN"/>
                </a:p>
              </p:txBody>
            </p:sp>
            <p:sp>
              <p:nvSpPr>
                <p:cNvPr id="443401" name="Line 9"/>
                <p:cNvSpPr>
                  <a:spLocks noChangeShapeType="1"/>
                </p:cNvSpPr>
                <p:nvPr/>
              </p:nvSpPr>
              <p:spPr bwMode="auto">
                <a:xfrm>
                  <a:off x="2505" y="3840"/>
                  <a:ext cx="1234"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IN"/>
                </a:p>
              </p:txBody>
            </p:sp>
            <p:sp>
              <p:nvSpPr>
                <p:cNvPr id="443402" name="Line 10"/>
                <p:cNvSpPr>
                  <a:spLocks noChangeShapeType="1"/>
                </p:cNvSpPr>
                <p:nvPr/>
              </p:nvSpPr>
              <p:spPr bwMode="auto">
                <a:xfrm>
                  <a:off x="2505" y="3744"/>
                  <a:ext cx="1234"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IN"/>
                </a:p>
              </p:txBody>
            </p:sp>
          </p:grpSp>
          <p:sp>
            <p:nvSpPr>
              <p:cNvPr id="443403" name="Text Box 11"/>
              <p:cNvSpPr txBox="1">
                <a:spLocks noChangeArrowheads="1"/>
              </p:cNvSpPr>
              <p:nvPr/>
            </p:nvSpPr>
            <p:spPr bwMode="auto">
              <a:xfrm>
                <a:off x="1920" y="3168"/>
                <a:ext cx="2016" cy="404"/>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1800" u="none">
                    <a:latin typeface="Arial" charset="0"/>
                  </a:rPr>
                  <a:t>PersistentClass</a:t>
                </a:r>
                <a:br>
                  <a:rPr lang="en-US" sz="1800" u="none">
                    <a:latin typeface="Arial" charset="0"/>
                  </a:rPr>
                </a:br>
                <a:r>
                  <a:rPr lang="en-US" sz="1800" u="none">
                    <a:latin typeface="Arial" charset="0"/>
                  </a:rPr>
                  <a:t>{persistence}</a:t>
                </a:r>
              </a:p>
            </p:txBody>
          </p:sp>
        </p:grpSp>
        <p:grpSp>
          <p:nvGrpSpPr>
            <p:cNvPr id="5" name="Group 12"/>
            <p:cNvGrpSpPr>
              <a:grpSpLocks/>
            </p:cNvGrpSpPr>
            <p:nvPr/>
          </p:nvGrpSpPr>
          <p:grpSpPr bwMode="auto">
            <a:xfrm>
              <a:off x="3552" y="2804"/>
              <a:ext cx="1440" cy="768"/>
              <a:chOff x="3552" y="2804"/>
              <a:chExt cx="1440" cy="768"/>
            </a:xfrm>
          </p:grpSpPr>
          <p:sp>
            <p:nvSpPr>
              <p:cNvPr id="443405" name="Rectangle 13"/>
              <p:cNvSpPr>
                <a:spLocks noChangeArrowheads="1"/>
              </p:cNvSpPr>
              <p:nvPr/>
            </p:nvSpPr>
            <p:spPr bwMode="auto">
              <a:xfrm>
                <a:off x="3552" y="2804"/>
                <a:ext cx="1440" cy="768"/>
              </a:xfrm>
              <a:prstGeom prst="rect">
                <a:avLst/>
              </a:prstGeom>
              <a:noFill/>
              <a:ln w="28575">
                <a:solidFill>
                  <a:schemeClr val="tx1"/>
                </a:solidFill>
                <a:miter lim="800000"/>
                <a:headEnd type="none" w="sm" len="sm"/>
                <a:tailEnd type="none" w="lg" len="lg"/>
              </a:ln>
              <a:effectLst/>
            </p:spPr>
            <p:txBody>
              <a:bodyPr wrap="none" anchor="ctr"/>
              <a:lstStyle/>
              <a:p>
                <a:endParaRPr lang="en-IN"/>
              </a:p>
            </p:txBody>
          </p:sp>
          <p:sp>
            <p:nvSpPr>
              <p:cNvPr id="443406" name="Text Box 14"/>
              <p:cNvSpPr txBox="1">
                <a:spLocks noChangeArrowheads="1"/>
              </p:cNvSpPr>
              <p:nvPr/>
            </p:nvSpPr>
            <p:spPr bwMode="auto">
              <a:xfrm>
                <a:off x="3624" y="2986"/>
                <a:ext cx="1296" cy="404"/>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1800">
                    <a:latin typeface="Arial" charset="0"/>
                  </a:rPr>
                  <a:t>anObject : ClassA</a:t>
                </a:r>
                <a:br>
                  <a:rPr lang="en-US" sz="1800">
                    <a:latin typeface="Arial" charset="0"/>
                  </a:rPr>
                </a:br>
                <a:r>
                  <a:rPr lang="en-US" sz="1800" u="none">
                    <a:latin typeface="Arial" charset="0"/>
                  </a:rPr>
                  <a:t>{location=server}</a:t>
                </a:r>
              </a:p>
            </p:txBody>
          </p:sp>
        </p:grpSp>
      </p:grpSp>
      <p:sp>
        <p:nvSpPr>
          <p:cNvPr id="443407" name="Rectangle 15"/>
          <p:cNvSpPr>
            <a:spLocks noGrp="1" noChangeArrowheads="1"/>
          </p:cNvSpPr>
          <p:nvPr>
            <p:ph type="title"/>
          </p:nvPr>
        </p:nvSpPr>
        <p:spPr/>
        <p:txBody>
          <a:bodyPr/>
          <a:lstStyle/>
          <a:p>
            <a:r>
              <a:rPr lang="en-US"/>
              <a:t>Tagged Values</a:t>
            </a:r>
          </a:p>
        </p:txBody>
      </p:sp>
      <p:sp>
        <p:nvSpPr>
          <p:cNvPr id="443408" name="Rectangle 16"/>
          <p:cNvSpPr>
            <a:spLocks noGrp="1" noChangeArrowheads="1"/>
          </p:cNvSpPr>
          <p:nvPr>
            <p:ph type="body" idx="1"/>
          </p:nvPr>
        </p:nvSpPr>
        <p:spPr/>
        <p:txBody>
          <a:bodyPr/>
          <a:lstStyle/>
          <a:p>
            <a:r>
              <a:rPr lang="en-US" u="sng"/>
              <a:t>Extensions of the properties, or specific attributes, of a UML element</a:t>
            </a:r>
          </a:p>
          <a:p>
            <a:r>
              <a:rPr lang="en-US"/>
              <a:t>Some properties are defined by UML</a:t>
            </a:r>
          </a:p>
          <a:p>
            <a:pPr lvl="1"/>
            <a:r>
              <a:rPr lang="en-US"/>
              <a:t>Persistence</a:t>
            </a:r>
          </a:p>
          <a:p>
            <a:pPr lvl="1"/>
            <a:r>
              <a:rPr lang="en-US"/>
              <a:t>Location (e.g., client, server)</a:t>
            </a:r>
          </a:p>
          <a:p>
            <a:r>
              <a:rPr lang="en-US"/>
              <a:t>Properties can be </a:t>
            </a:r>
            <a:r>
              <a:rPr lang="en-US" u="sng"/>
              <a:t>created</a:t>
            </a:r>
            <a:r>
              <a:rPr lang="en-US"/>
              <a:t> by UML modelers for any purpose</a:t>
            </a:r>
          </a:p>
        </p:txBody>
      </p:sp>
    </p:spTree>
  </p:cSld>
  <p:clrMapOvr>
    <a:masterClrMapping/>
  </p:clrMapOvr>
  <p:transition spd="med">
    <p:dissolv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ChangeArrowheads="1"/>
          </p:cNvSpPr>
          <p:nvPr/>
        </p:nvSpPr>
        <p:spPr bwMode="auto">
          <a:xfrm>
            <a:off x="931863" y="3552825"/>
            <a:ext cx="1489075" cy="457200"/>
          </a:xfrm>
          <a:prstGeom prst="rect">
            <a:avLst/>
          </a:prstGeom>
          <a:noFill/>
          <a:ln w="9525">
            <a:noFill/>
            <a:miter lim="800000"/>
            <a:headEnd/>
            <a:tailEnd/>
          </a:ln>
          <a:effectLst/>
        </p:spPr>
        <p:txBody>
          <a:bodyPr wrap="none" lIns="92075" tIns="46038" rIns="92075" bIns="46038">
            <a:spAutoFit/>
          </a:bodyPr>
          <a:lstStyle/>
          <a:p>
            <a:r>
              <a:rPr lang="en-US" sz="2400" u="none">
                <a:latin typeface="Arial" charset="0"/>
              </a:rPr>
              <a:t>Professor</a:t>
            </a:r>
          </a:p>
        </p:txBody>
      </p:sp>
      <p:grpSp>
        <p:nvGrpSpPr>
          <p:cNvPr id="2" name="Group 3"/>
          <p:cNvGrpSpPr>
            <a:grpSpLocks/>
          </p:cNvGrpSpPr>
          <p:nvPr/>
        </p:nvGrpSpPr>
        <p:grpSpPr bwMode="auto">
          <a:xfrm>
            <a:off x="685800" y="3473450"/>
            <a:ext cx="1981200" cy="1282700"/>
            <a:chOff x="960" y="2164"/>
            <a:chExt cx="1248" cy="808"/>
          </a:xfrm>
        </p:grpSpPr>
        <p:sp>
          <p:nvSpPr>
            <p:cNvPr id="445444" name="Rectangle 4"/>
            <p:cNvSpPr>
              <a:spLocks noChangeArrowheads="1"/>
            </p:cNvSpPr>
            <p:nvPr/>
          </p:nvSpPr>
          <p:spPr bwMode="auto">
            <a:xfrm>
              <a:off x="964" y="2164"/>
              <a:ext cx="1240" cy="808"/>
            </a:xfrm>
            <a:prstGeom prst="rect">
              <a:avLst/>
            </a:prstGeom>
            <a:noFill/>
            <a:ln w="28575">
              <a:solidFill>
                <a:schemeClr val="tx1"/>
              </a:solidFill>
              <a:miter lim="800000"/>
              <a:headEnd/>
              <a:tailEnd/>
            </a:ln>
            <a:effectLst/>
          </p:spPr>
          <p:txBody>
            <a:bodyPr wrap="none" anchor="ctr"/>
            <a:lstStyle/>
            <a:p>
              <a:endParaRPr lang="en-IN"/>
            </a:p>
          </p:txBody>
        </p:sp>
        <p:sp>
          <p:nvSpPr>
            <p:cNvPr id="445445" name="Line 5"/>
            <p:cNvSpPr>
              <a:spLocks noChangeShapeType="1"/>
            </p:cNvSpPr>
            <p:nvPr/>
          </p:nvSpPr>
          <p:spPr bwMode="auto">
            <a:xfrm>
              <a:off x="960" y="2592"/>
              <a:ext cx="1248" cy="0"/>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45446" name="Line 6"/>
            <p:cNvSpPr>
              <a:spLocks noChangeShapeType="1"/>
            </p:cNvSpPr>
            <p:nvPr/>
          </p:nvSpPr>
          <p:spPr bwMode="auto">
            <a:xfrm>
              <a:off x="960" y="2784"/>
              <a:ext cx="1248" cy="0"/>
            </a:xfrm>
            <a:prstGeom prst="line">
              <a:avLst/>
            </a:prstGeom>
            <a:noFill/>
            <a:ln w="28575">
              <a:solidFill>
                <a:schemeClr val="tx1"/>
              </a:solidFill>
              <a:round/>
              <a:headEnd type="none" w="sm" len="sm"/>
              <a:tailEnd type="none" w="sm" len="sm"/>
            </a:ln>
            <a:effectLst/>
          </p:spPr>
          <p:txBody>
            <a:bodyPr wrap="none" anchor="ctr"/>
            <a:lstStyle/>
            <a:p>
              <a:endParaRPr lang="en-IN"/>
            </a:p>
          </p:txBody>
        </p:sp>
      </p:grpSp>
      <p:sp>
        <p:nvSpPr>
          <p:cNvPr id="445447" name="Rectangle 7"/>
          <p:cNvSpPr>
            <a:spLocks noChangeArrowheads="1"/>
          </p:cNvSpPr>
          <p:nvPr/>
        </p:nvSpPr>
        <p:spPr bwMode="auto">
          <a:xfrm>
            <a:off x="6426200" y="3514725"/>
            <a:ext cx="1778000" cy="457200"/>
          </a:xfrm>
          <a:prstGeom prst="rect">
            <a:avLst/>
          </a:prstGeom>
          <a:noFill/>
          <a:ln w="9525">
            <a:noFill/>
            <a:miter lim="800000"/>
            <a:headEnd/>
            <a:tailEnd/>
          </a:ln>
          <a:effectLst/>
        </p:spPr>
        <p:txBody>
          <a:bodyPr wrap="none" lIns="92075" tIns="46038" rIns="92075" bIns="46038">
            <a:spAutoFit/>
          </a:bodyPr>
          <a:lstStyle/>
          <a:p>
            <a:r>
              <a:rPr lang="en-US" sz="2400" u="none">
                <a:latin typeface="Arial" charset="0"/>
              </a:rPr>
              <a:t>Department</a:t>
            </a:r>
          </a:p>
        </p:txBody>
      </p:sp>
      <p:grpSp>
        <p:nvGrpSpPr>
          <p:cNvPr id="3" name="Group 8"/>
          <p:cNvGrpSpPr>
            <a:grpSpLocks/>
          </p:cNvGrpSpPr>
          <p:nvPr/>
        </p:nvGrpSpPr>
        <p:grpSpPr bwMode="auto">
          <a:xfrm>
            <a:off x="6324600" y="3435350"/>
            <a:ext cx="1981200" cy="1282700"/>
            <a:chOff x="960" y="2164"/>
            <a:chExt cx="1248" cy="808"/>
          </a:xfrm>
        </p:grpSpPr>
        <p:sp>
          <p:nvSpPr>
            <p:cNvPr id="445449" name="Rectangle 9"/>
            <p:cNvSpPr>
              <a:spLocks noChangeArrowheads="1"/>
            </p:cNvSpPr>
            <p:nvPr/>
          </p:nvSpPr>
          <p:spPr bwMode="auto">
            <a:xfrm>
              <a:off x="964" y="2164"/>
              <a:ext cx="1240" cy="808"/>
            </a:xfrm>
            <a:prstGeom prst="rect">
              <a:avLst/>
            </a:prstGeom>
            <a:noFill/>
            <a:ln w="28575">
              <a:solidFill>
                <a:schemeClr val="tx1"/>
              </a:solidFill>
              <a:miter lim="800000"/>
              <a:headEnd/>
              <a:tailEnd/>
            </a:ln>
            <a:effectLst/>
          </p:spPr>
          <p:txBody>
            <a:bodyPr wrap="none" anchor="ctr"/>
            <a:lstStyle/>
            <a:p>
              <a:endParaRPr lang="en-IN"/>
            </a:p>
          </p:txBody>
        </p:sp>
        <p:sp>
          <p:nvSpPr>
            <p:cNvPr id="445450" name="Line 10"/>
            <p:cNvSpPr>
              <a:spLocks noChangeShapeType="1"/>
            </p:cNvSpPr>
            <p:nvPr/>
          </p:nvSpPr>
          <p:spPr bwMode="auto">
            <a:xfrm>
              <a:off x="960" y="2592"/>
              <a:ext cx="1248" cy="0"/>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45451" name="Line 11"/>
            <p:cNvSpPr>
              <a:spLocks noChangeShapeType="1"/>
            </p:cNvSpPr>
            <p:nvPr/>
          </p:nvSpPr>
          <p:spPr bwMode="auto">
            <a:xfrm>
              <a:off x="960" y="2784"/>
              <a:ext cx="1248" cy="0"/>
            </a:xfrm>
            <a:prstGeom prst="line">
              <a:avLst/>
            </a:prstGeom>
            <a:noFill/>
            <a:ln w="28575">
              <a:solidFill>
                <a:schemeClr val="tx1"/>
              </a:solidFill>
              <a:round/>
              <a:headEnd type="none" w="sm" len="sm"/>
              <a:tailEnd type="none" w="sm" len="sm"/>
            </a:ln>
            <a:effectLst/>
          </p:spPr>
          <p:txBody>
            <a:bodyPr wrap="none" anchor="ctr"/>
            <a:lstStyle/>
            <a:p>
              <a:endParaRPr lang="en-IN"/>
            </a:p>
          </p:txBody>
        </p:sp>
      </p:grpSp>
      <p:sp>
        <p:nvSpPr>
          <p:cNvPr id="445452" name="Text Box 12"/>
          <p:cNvSpPr txBox="1">
            <a:spLocks noChangeArrowheads="1"/>
          </p:cNvSpPr>
          <p:nvPr/>
        </p:nvSpPr>
        <p:spPr bwMode="auto">
          <a:xfrm>
            <a:off x="2660650" y="3327400"/>
            <a:ext cx="1582738" cy="412750"/>
          </a:xfrm>
          <a:prstGeom prst="rect">
            <a:avLst/>
          </a:prstGeom>
          <a:noFill/>
          <a:ln w="9525">
            <a:noFill/>
            <a:miter lim="800000"/>
            <a:headEnd/>
            <a:tailEnd/>
          </a:ln>
          <a:effectLst/>
        </p:spPr>
        <p:txBody>
          <a:bodyPr lIns="107950" tIns="53975" rIns="107950" bIns="53975">
            <a:spAutoFit/>
          </a:bodyPr>
          <a:lstStyle/>
          <a:p>
            <a:pPr>
              <a:spcBef>
                <a:spcPct val="50000"/>
              </a:spcBef>
            </a:pPr>
            <a:r>
              <a:rPr lang="en-US" sz="2000" u="none">
                <a:latin typeface="Times New Roman" pitchFamily="18" charset="0"/>
              </a:rPr>
              <a:t>Member</a:t>
            </a:r>
          </a:p>
        </p:txBody>
      </p:sp>
      <p:sp>
        <p:nvSpPr>
          <p:cNvPr id="445453" name="Line 13"/>
          <p:cNvSpPr>
            <a:spLocks noChangeShapeType="1"/>
          </p:cNvSpPr>
          <p:nvPr/>
        </p:nvSpPr>
        <p:spPr bwMode="auto">
          <a:xfrm>
            <a:off x="2667000" y="3740150"/>
            <a:ext cx="3657600" cy="0"/>
          </a:xfrm>
          <a:prstGeom prst="line">
            <a:avLst/>
          </a:prstGeom>
          <a:noFill/>
          <a:ln w="28575">
            <a:solidFill>
              <a:schemeClr val="tx1"/>
            </a:solidFill>
            <a:round/>
            <a:headEnd/>
            <a:tailEnd/>
          </a:ln>
          <a:effectLst/>
        </p:spPr>
        <p:txBody>
          <a:bodyPr wrap="none" lIns="107950" tIns="53975" rIns="107950" bIns="53975" anchor="ctr"/>
          <a:lstStyle/>
          <a:p>
            <a:endParaRPr lang="en-IN"/>
          </a:p>
        </p:txBody>
      </p:sp>
      <p:sp>
        <p:nvSpPr>
          <p:cNvPr id="445454" name="Line 14"/>
          <p:cNvSpPr>
            <a:spLocks noChangeShapeType="1"/>
          </p:cNvSpPr>
          <p:nvPr/>
        </p:nvSpPr>
        <p:spPr bwMode="auto">
          <a:xfrm>
            <a:off x="2667000" y="4572000"/>
            <a:ext cx="3663950" cy="0"/>
          </a:xfrm>
          <a:prstGeom prst="line">
            <a:avLst/>
          </a:prstGeom>
          <a:noFill/>
          <a:ln w="28575">
            <a:solidFill>
              <a:schemeClr val="tx1"/>
            </a:solidFill>
            <a:round/>
            <a:headEnd/>
            <a:tailEnd/>
          </a:ln>
          <a:effectLst/>
        </p:spPr>
        <p:txBody>
          <a:bodyPr wrap="none" lIns="107950" tIns="53975" rIns="107950" bIns="53975" anchor="ctr"/>
          <a:lstStyle/>
          <a:p>
            <a:endParaRPr lang="en-IN"/>
          </a:p>
        </p:txBody>
      </p:sp>
      <p:sp>
        <p:nvSpPr>
          <p:cNvPr id="445455" name="Text Box 15"/>
          <p:cNvSpPr txBox="1">
            <a:spLocks noChangeArrowheads="1"/>
          </p:cNvSpPr>
          <p:nvPr/>
        </p:nvSpPr>
        <p:spPr bwMode="auto">
          <a:xfrm>
            <a:off x="2667000" y="4191000"/>
            <a:ext cx="2268538" cy="412750"/>
          </a:xfrm>
          <a:prstGeom prst="rect">
            <a:avLst/>
          </a:prstGeom>
          <a:noFill/>
          <a:ln w="9525">
            <a:noFill/>
            <a:miter lim="800000"/>
            <a:headEnd/>
            <a:tailEnd/>
          </a:ln>
          <a:effectLst/>
        </p:spPr>
        <p:txBody>
          <a:bodyPr lIns="107950" tIns="53975" rIns="107950" bIns="53975">
            <a:spAutoFit/>
          </a:bodyPr>
          <a:lstStyle/>
          <a:p>
            <a:pPr>
              <a:spcBef>
                <a:spcPct val="50000"/>
              </a:spcBef>
            </a:pPr>
            <a:r>
              <a:rPr lang="en-US" sz="2000" u="none">
                <a:latin typeface="Times New Roman" pitchFamily="18" charset="0"/>
              </a:rPr>
              <a:t>Department Head</a:t>
            </a:r>
          </a:p>
        </p:txBody>
      </p:sp>
      <p:sp>
        <p:nvSpPr>
          <p:cNvPr id="445456" name="Line 16"/>
          <p:cNvSpPr>
            <a:spLocks noChangeShapeType="1"/>
          </p:cNvSpPr>
          <p:nvPr/>
        </p:nvSpPr>
        <p:spPr bwMode="auto">
          <a:xfrm flipH="1" flipV="1">
            <a:off x="5334000" y="3733800"/>
            <a:ext cx="0" cy="838200"/>
          </a:xfrm>
          <a:prstGeom prst="line">
            <a:avLst/>
          </a:prstGeom>
          <a:noFill/>
          <a:ln w="28575">
            <a:solidFill>
              <a:schemeClr val="tx1"/>
            </a:solidFill>
            <a:prstDash val="dash"/>
            <a:round/>
            <a:headEnd/>
            <a:tailEnd type="arrow" w="med" len="med"/>
          </a:ln>
          <a:effectLst/>
        </p:spPr>
        <p:txBody>
          <a:bodyPr wrap="none" lIns="107950" tIns="53975" rIns="107950" bIns="53975" anchor="ctr"/>
          <a:lstStyle/>
          <a:p>
            <a:endParaRPr lang="en-IN"/>
          </a:p>
        </p:txBody>
      </p:sp>
      <p:sp>
        <p:nvSpPr>
          <p:cNvPr id="445457" name="Text Box 17"/>
          <p:cNvSpPr txBox="1">
            <a:spLocks noChangeArrowheads="1"/>
          </p:cNvSpPr>
          <p:nvPr/>
        </p:nvSpPr>
        <p:spPr bwMode="auto">
          <a:xfrm>
            <a:off x="5105400" y="3971925"/>
            <a:ext cx="1582738" cy="412750"/>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000" u="none">
                <a:latin typeface="Times New Roman" pitchFamily="18" charset="0"/>
              </a:rPr>
              <a:t>{subset}</a:t>
            </a:r>
          </a:p>
        </p:txBody>
      </p:sp>
      <p:sp>
        <p:nvSpPr>
          <p:cNvPr id="445458" name="Text Box 18"/>
          <p:cNvSpPr txBox="1">
            <a:spLocks noChangeArrowheads="1"/>
          </p:cNvSpPr>
          <p:nvPr/>
        </p:nvSpPr>
        <p:spPr bwMode="auto">
          <a:xfrm>
            <a:off x="2660650" y="3740150"/>
            <a:ext cx="1582738" cy="412750"/>
          </a:xfrm>
          <a:prstGeom prst="rect">
            <a:avLst/>
          </a:prstGeom>
          <a:noFill/>
          <a:ln w="9525">
            <a:noFill/>
            <a:miter lim="800000"/>
            <a:headEnd/>
            <a:tailEnd/>
          </a:ln>
          <a:effectLst/>
        </p:spPr>
        <p:txBody>
          <a:bodyPr lIns="107950" tIns="53975" rIns="107950" bIns="53975">
            <a:spAutoFit/>
          </a:bodyPr>
          <a:lstStyle/>
          <a:p>
            <a:pPr>
              <a:spcBef>
                <a:spcPct val="50000"/>
              </a:spcBef>
            </a:pPr>
            <a:r>
              <a:rPr lang="en-US" sz="2000" u="none">
                <a:latin typeface="Times New Roman" pitchFamily="18" charset="0"/>
              </a:rPr>
              <a:t>1..*</a:t>
            </a:r>
          </a:p>
        </p:txBody>
      </p:sp>
      <p:sp>
        <p:nvSpPr>
          <p:cNvPr id="445459" name="Text Box 19"/>
          <p:cNvSpPr txBox="1">
            <a:spLocks noChangeArrowheads="1"/>
          </p:cNvSpPr>
          <p:nvPr/>
        </p:nvSpPr>
        <p:spPr bwMode="auto">
          <a:xfrm>
            <a:off x="2743200" y="4572000"/>
            <a:ext cx="1582738" cy="412750"/>
          </a:xfrm>
          <a:prstGeom prst="rect">
            <a:avLst/>
          </a:prstGeom>
          <a:noFill/>
          <a:ln w="9525">
            <a:noFill/>
            <a:miter lim="800000"/>
            <a:headEnd/>
            <a:tailEnd/>
          </a:ln>
          <a:effectLst/>
        </p:spPr>
        <p:txBody>
          <a:bodyPr lIns="107950" tIns="53975" rIns="107950" bIns="53975">
            <a:spAutoFit/>
          </a:bodyPr>
          <a:lstStyle/>
          <a:p>
            <a:pPr>
              <a:spcBef>
                <a:spcPct val="50000"/>
              </a:spcBef>
            </a:pPr>
            <a:r>
              <a:rPr lang="en-US" sz="2000" u="none">
                <a:latin typeface="Times New Roman" pitchFamily="18" charset="0"/>
              </a:rPr>
              <a:t>1</a:t>
            </a:r>
          </a:p>
        </p:txBody>
      </p:sp>
      <p:sp>
        <p:nvSpPr>
          <p:cNvPr id="445460" name="Text Box 20"/>
          <p:cNvSpPr txBox="1">
            <a:spLocks noChangeArrowheads="1"/>
          </p:cNvSpPr>
          <p:nvPr/>
        </p:nvSpPr>
        <p:spPr bwMode="auto">
          <a:xfrm>
            <a:off x="4724400" y="3352800"/>
            <a:ext cx="1582738" cy="412750"/>
          </a:xfrm>
          <a:prstGeom prst="rect">
            <a:avLst/>
          </a:prstGeom>
          <a:noFill/>
          <a:ln w="9525">
            <a:noFill/>
            <a:miter lim="800000"/>
            <a:headEnd/>
            <a:tailEnd/>
          </a:ln>
          <a:effectLst/>
        </p:spPr>
        <p:txBody>
          <a:bodyPr lIns="107950" tIns="53975" rIns="107950" bIns="53975">
            <a:spAutoFit/>
          </a:bodyPr>
          <a:lstStyle/>
          <a:p>
            <a:pPr algn="r">
              <a:spcBef>
                <a:spcPct val="50000"/>
              </a:spcBef>
            </a:pPr>
            <a:r>
              <a:rPr lang="en-US" sz="2000" u="none">
                <a:latin typeface="Times New Roman" pitchFamily="18" charset="0"/>
              </a:rPr>
              <a:t>1</a:t>
            </a:r>
          </a:p>
        </p:txBody>
      </p:sp>
      <p:sp>
        <p:nvSpPr>
          <p:cNvPr id="445461" name="Text Box 21"/>
          <p:cNvSpPr txBox="1">
            <a:spLocks noChangeArrowheads="1"/>
          </p:cNvSpPr>
          <p:nvPr/>
        </p:nvSpPr>
        <p:spPr bwMode="auto">
          <a:xfrm>
            <a:off x="4724400" y="4572000"/>
            <a:ext cx="1582738" cy="412750"/>
          </a:xfrm>
          <a:prstGeom prst="rect">
            <a:avLst/>
          </a:prstGeom>
          <a:noFill/>
          <a:ln w="9525">
            <a:noFill/>
            <a:miter lim="800000"/>
            <a:headEnd/>
            <a:tailEnd/>
          </a:ln>
          <a:effectLst/>
        </p:spPr>
        <p:txBody>
          <a:bodyPr lIns="107950" tIns="53975" rIns="107950" bIns="53975">
            <a:spAutoFit/>
          </a:bodyPr>
          <a:lstStyle/>
          <a:p>
            <a:pPr algn="r">
              <a:spcBef>
                <a:spcPct val="50000"/>
              </a:spcBef>
            </a:pPr>
            <a:r>
              <a:rPr lang="en-US" sz="2000" u="none">
                <a:latin typeface="Times New Roman" pitchFamily="18" charset="0"/>
              </a:rPr>
              <a:t>1</a:t>
            </a:r>
          </a:p>
        </p:txBody>
      </p:sp>
      <p:sp>
        <p:nvSpPr>
          <p:cNvPr id="445464" name="Rectangle 24"/>
          <p:cNvSpPr>
            <a:spLocks noGrp="1" noChangeArrowheads="1"/>
          </p:cNvSpPr>
          <p:nvPr>
            <p:ph type="title"/>
          </p:nvPr>
        </p:nvSpPr>
        <p:spPr/>
        <p:txBody>
          <a:bodyPr/>
          <a:lstStyle/>
          <a:p>
            <a:r>
              <a:rPr lang="en-US"/>
              <a:t>Constraints</a:t>
            </a:r>
          </a:p>
        </p:txBody>
      </p:sp>
      <p:sp>
        <p:nvSpPr>
          <p:cNvPr id="445465" name="Rectangle 25"/>
          <p:cNvSpPr>
            <a:spLocks noGrp="1" noChangeArrowheads="1"/>
          </p:cNvSpPr>
          <p:nvPr>
            <p:ph type="body" idx="1"/>
          </p:nvPr>
        </p:nvSpPr>
        <p:spPr/>
        <p:txBody>
          <a:bodyPr/>
          <a:lstStyle/>
          <a:p>
            <a:r>
              <a:rPr lang="en-US"/>
              <a:t>Supports the addition of new rules or modification of existing rules</a:t>
            </a:r>
          </a:p>
        </p:txBody>
      </p:sp>
      <p:sp>
        <p:nvSpPr>
          <p:cNvPr id="445466" name="Text Box 26"/>
          <p:cNvSpPr txBox="1">
            <a:spLocks noChangeArrowheads="1"/>
          </p:cNvSpPr>
          <p:nvPr/>
        </p:nvSpPr>
        <p:spPr bwMode="auto">
          <a:xfrm>
            <a:off x="730250" y="5318125"/>
            <a:ext cx="7110413" cy="1085850"/>
          </a:xfrm>
          <a:prstGeom prst="rect">
            <a:avLst/>
          </a:prstGeom>
          <a:noFill/>
          <a:ln w="9525">
            <a:noFill/>
            <a:miter lim="800000"/>
            <a:headEnd/>
            <a:tailEnd/>
          </a:ln>
          <a:effectLst/>
        </p:spPr>
        <p:txBody>
          <a:bodyPr wrap="none" lIns="107950" tIns="53975" rIns="107950" bIns="53975">
            <a:spAutoFit/>
          </a:bodyPr>
          <a:lstStyle/>
          <a:p>
            <a:r>
              <a:rPr lang="en-US" sz="1600" u="none"/>
              <a:t>This notation is used to capture two relationships between Professor-type objects</a:t>
            </a:r>
          </a:p>
          <a:p>
            <a:r>
              <a:rPr lang="en-US" sz="1600" u="none"/>
              <a:t>   and Department-type objects; where one relationship is a subset of another….</a:t>
            </a:r>
          </a:p>
          <a:p>
            <a:endParaRPr lang="en-US" sz="1600" u="none"/>
          </a:p>
          <a:p>
            <a:r>
              <a:rPr lang="en-US" sz="1600" u="none"/>
              <a:t>Shows how UML can be tailored to correctly modeling exact relationships….</a:t>
            </a:r>
          </a:p>
        </p:txBody>
      </p:sp>
    </p:spTree>
  </p:cSld>
  <p:clrMapOvr>
    <a:masterClrMapping/>
  </p:clrMapOvr>
  <p:transition spd="med">
    <p:dissolv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OOPs Design Principle </a:t>
            </a:r>
            <a:endParaRPr lang="en-US" dirty="0"/>
          </a:p>
        </p:txBody>
      </p:sp>
    </p:spTree>
  </p:cSld>
  <p:clrMapOvr>
    <a:masterClrMapping/>
  </p:clrMapOvr>
  <p:transition spd="med">
    <p:dissolv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295400"/>
          </a:xfrm>
        </p:spPr>
        <p:txBody>
          <a:bodyPr>
            <a:normAutofit fontScale="90000"/>
          </a:bodyPr>
          <a:lstStyle/>
          <a:p>
            <a:r>
              <a:rPr lang="en-US" dirty="0" smtClean="0"/>
              <a:t>								</a:t>
            </a:r>
            <a:br>
              <a:rPr lang="en-US" dirty="0" smtClean="0"/>
            </a:br>
            <a:r>
              <a:rPr lang="en-US" dirty="0" smtClean="0"/>
              <a:t/>
            </a:r>
            <a:br>
              <a:rPr lang="en-US" dirty="0" smtClean="0"/>
            </a:br>
            <a:r>
              <a:rPr lang="en-US" dirty="0" smtClean="0"/>
              <a:t/>
            </a:r>
            <a:br>
              <a:rPr lang="en-US" dirty="0" smtClean="0"/>
            </a:br>
            <a:r>
              <a:rPr lang="en-US" dirty="0" smtClean="0"/>
              <a:t>	</a:t>
            </a:r>
            <a:br>
              <a:rPr lang="en-US" dirty="0" smtClean="0"/>
            </a:b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t>
            </a:r>
            <a:r>
              <a:rPr lang="en-US" sz="4000" dirty="0" smtClean="0"/>
              <a:t>Object Oriented Design Principle </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IN" sz="2800" dirty="0" smtClean="0"/>
              <a:t>Cohesion</a:t>
            </a:r>
          </a:p>
          <a:p>
            <a:r>
              <a:rPr lang="en-IN" sz="2800" dirty="0" smtClean="0"/>
              <a:t>Coupling</a:t>
            </a:r>
          </a:p>
          <a:p>
            <a:r>
              <a:rPr lang="en-IN" sz="2800" dirty="0" smtClean="0"/>
              <a:t>Open Close Principle</a:t>
            </a:r>
          </a:p>
          <a:p>
            <a:r>
              <a:rPr lang="en-IN" sz="2800" dirty="0" smtClean="0"/>
              <a:t>Dependency Inversion Principle</a:t>
            </a:r>
          </a:p>
          <a:p>
            <a:r>
              <a:rPr lang="en-IN" sz="2800" dirty="0" smtClean="0"/>
              <a:t>Interface Segregation Principle</a:t>
            </a:r>
          </a:p>
          <a:p>
            <a:r>
              <a:rPr lang="en-IN" sz="2800" dirty="0" smtClean="0"/>
              <a:t>Single Responsibility Principle</a:t>
            </a:r>
          </a:p>
          <a:p>
            <a:r>
              <a:rPr lang="en-IN" sz="2800" dirty="0" err="1" smtClean="0"/>
              <a:t>Liskov's</a:t>
            </a:r>
            <a:r>
              <a:rPr lang="en-IN" sz="2800" dirty="0" smtClean="0"/>
              <a:t> Substitution Principle</a:t>
            </a:r>
          </a:p>
          <a:p>
            <a:endParaRPr lang="en-US" dirty="0"/>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Cohesion and Coupling</a:t>
            </a:r>
            <a:endParaRPr lang="en-US" dirty="0"/>
          </a:p>
        </p:txBody>
      </p:sp>
      <p:sp>
        <p:nvSpPr>
          <p:cNvPr id="3" name="Content Placeholder 2"/>
          <p:cNvSpPr>
            <a:spLocks noGrp="1"/>
          </p:cNvSpPr>
          <p:nvPr>
            <p:ph idx="1"/>
          </p:nvPr>
        </p:nvSpPr>
        <p:spPr/>
        <p:txBody>
          <a:bodyPr>
            <a:normAutofit/>
          </a:bodyPr>
          <a:lstStyle/>
          <a:p>
            <a:r>
              <a:rPr lang="en-IN" b="1" dirty="0" smtClean="0"/>
              <a:t>Cohesion </a:t>
            </a:r>
            <a:r>
              <a:rPr lang="en-IN" dirty="0" smtClean="0"/>
              <a:t>and </a:t>
            </a:r>
            <a:r>
              <a:rPr lang="en-IN" b="1" dirty="0" smtClean="0"/>
              <a:t>Coupling </a:t>
            </a:r>
            <a:r>
              <a:rPr lang="en-IN" dirty="0" smtClean="0"/>
              <a:t>deal with the quality of an OO design. Generally, good OO design should be loosely coupled and highly cohesive.</a:t>
            </a:r>
          </a:p>
          <a:p>
            <a:r>
              <a:rPr lang="en-IN" b="1" dirty="0" smtClean="0"/>
              <a:t>Coupling: </a:t>
            </a:r>
            <a:r>
              <a:rPr lang="en-IN" dirty="0" smtClean="0"/>
              <a:t>Coupling is the degree to which one class knows about another class. </a:t>
            </a:r>
          </a:p>
          <a:p>
            <a:r>
              <a:rPr lang="en-IN" b="1" dirty="0" smtClean="0"/>
              <a:t>Cohesion: </a:t>
            </a:r>
            <a:r>
              <a:rPr lang="en-IN" dirty="0" smtClean="0"/>
              <a:t>Cohesion</a:t>
            </a:r>
            <a:r>
              <a:rPr lang="en-IN" b="1" dirty="0" smtClean="0"/>
              <a:t> </a:t>
            </a:r>
            <a:r>
              <a:rPr lang="en-IN" dirty="0" smtClean="0"/>
              <a:t>is used to indicate the degree to which a class has a single, well-focused purpose. </a:t>
            </a:r>
            <a:endParaRPr lang="en-IN" b="1" dirty="0" smtClean="0"/>
          </a:p>
          <a:p>
            <a:endParaRPr lang="en-IN" b="1" dirty="0" smtClean="0"/>
          </a:p>
          <a:p>
            <a:endParaRPr lang="en-US" dirty="0"/>
          </a:p>
        </p:txBody>
      </p:sp>
    </p:spTree>
  </p:cSld>
  <p:clrMapOvr>
    <a:masterClrMapping/>
  </p:clrMapOvr>
  <p:transition spd="med">
    <p:dissolv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990600" y="1147115"/>
            <a:ext cx="6934199" cy="4418118"/>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Cohesion Vs Coupling </a:t>
            </a:r>
            <a:endParaRPr lang="en-IN" dirty="0"/>
          </a:p>
        </p:txBody>
      </p:sp>
      <p:sp>
        <p:nvSpPr>
          <p:cNvPr id="3" name="Content Placeholder 2"/>
          <p:cNvSpPr>
            <a:spLocks noGrp="1"/>
          </p:cNvSpPr>
          <p:nvPr>
            <p:ph sz="half" idx="1"/>
          </p:nvPr>
        </p:nvSpPr>
        <p:spPr/>
        <p:txBody>
          <a:bodyPr/>
          <a:lstStyle/>
          <a:p>
            <a:r>
              <a:rPr lang="en-IN" b="1" dirty="0" smtClean="0"/>
              <a:t>Cohesion </a:t>
            </a:r>
            <a:r>
              <a:rPr lang="en-IN" dirty="0" smtClean="0"/>
              <a:t>is the indication of the relationship within </a:t>
            </a:r>
            <a:r>
              <a:rPr lang="en-IN" b="1" dirty="0" smtClean="0"/>
              <a:t>module</a:t>
            </a:r>
            <a:r>
              <a:rPr lang="en-IN" dirty="0" smtClean="0"/>
              <a:t>.</a:t>
            </a:r>
          </a:p>
          <a:p>
            <a:r>
              <a:rPr lang="en-IN" dirty="0" smtClean="0"/>
              <a:t>Cohesion shows the  module’s relative </a:t>
            </a:r>
            <a:r>
              <a:rPr lang="en-IN" b="1" dirty="0" smtClean="0"/>
              <a:t>functional         </a:t>
            </a:r>
            <a:r>
              <a:rPr lang="en-IN" dirty="0" smtClean="0"/>
              <a:t>strength.</a:t>
            </a:r>
          </a:p>
          <a:p>
            <a:endParaRPr lang="en-IN" dirty="0"/>
          </a:p>
        </p:txBody>
      </p:sp>
      <p:sp>
        <p:nvSpPr>
          <p:cNvPr id="4" name="Content Placeholder 3"/>
          <p:cNvSpPr>
            <a:spLocks noGrp="1"/>
          </p:cNvSpPr>
          <p:nvPr>
            <p:ph sz="half" idx="2"/>
          </p:nvPr>
        </p:nvSpPr>
        <p:spPr/>
        <p:txBody>
          <a:bodyPr/>
          <a:lstStyle/>
          <a:p>
            <a:r>
              <a:rPr lang="en-IN" b="1" dirty="0" smtClean="0"/>
              <a:t>Coupling </a:t>
            </a:r>
            <a:r>
              <a:rPr lang="en-IN" dirty="0" smtClean="0"/>
              <a:t>is the indication of the relationships between modules.</a:t>
            </a:r>
          </a:p>
          <a:p>
            <a:r>
              <a:rPr lang="en-IN" dirty="0" smtClean="0"/>
              <a:t>Coupling shows the relative </a:t>
            </a:r>
            <a:r>
              <a:rPr lang="en-IN" b="1" dirty="0" smtClean="0"/>
              <a:t>independence </a:t>
            </a:r>
            <a:r>
              <a:rPr lang="en-IN" dirty="0" smtClean="0"/>
              <a:t>among the modules.</a:t>
            </a:r>
          </a:p>
          <a:p>
            <a:endParaRPr lang="en-IN" dirty="0"/>
          </a:p>
        </p:txBody>
      </p:sp>
    </p:spTree>
  </p:cSld>
  <p:clrMapOvr>
    <a:masterClrMapping/>
  </p:clrMapOvr>
  <p:transition spd="med">
    <p:dissolv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half" idx="1"/>
          </p:nvPr>
        </p:nvSpPr>
        <p:spPr/>
        <p:txBody>
          <a:bodyPr>
            <a:normAutofit lnSpcReduction="10000"/>
          </a:bodyPr>
          <a:lstStyle/>
          <a:p>
            <a:r>
              <a:rPr lang="en-IN" dirty="0" smtClean="0"/>
              <a:t>Cohesion is a degree (quality) to which a component / module focuses on the </a:t>
            </a:r>
            <a:r>
              <a:rPr lang="en-IN" b="1" dirty="0" smtClean="0"/>
              <a:t>single </a:t>
            </a:r>
            <a:r>
              <a:rPr lang="en-IN" dirty="0" smtClean="0"/>
              <a:t>thing.</a:t>
            </a:r>
          </a:p>
          <a:p>
            <a:r>
              <a:rPr lang="en-IN" dirty="0" smtClean="0"/>
              <a:t>Cohesion is the kind of natural extension of data hiding for example, </a:t>
            </a:r>
            <a:r>
              <a:rPr lang="en-IN" b="1" dirty="0" smtClean="0"/>
              <a:t>class </a:t>
            </a:r>
            <a:r>
              <a:rPr lang="en-IN" dirty="0" smtClean="0"/>
              <a:t>having all members visible with a package having default visibility.</a:t>
            </a:r>
          </a:p>
          <a:p>
            <a:endParaRPr lang="en-IN" dirty="0"/>
          </a:p>
        </p:txBody>
      </p:sp>
      <p:sp>
        <p:nvSpPr>
          <p:cNvPr id="4" name="Content Placeholder 3"/>
          <p:cNvSpPr>
            <a:spLocks noGrp="1"/>
          </p:cNvSpPr>
          <p:nvPr>
            <p:ph sz="half" idx="2"/>
          </p:nvPr>
        </p:nvSpPr>
        <p:spPr/>
        <p:txBody>
          <a:bodyPr>
            <a:normAutofit lnSpcReduction="10000"/>
          </a:bodyPr>
          <a:lstStyle/>
          <a:p>
            <a:r>
              <a:rPr lang="en-IN" dirty="0" smtClean="0"/>
              <a:t>Coupling is a degree to which a component / module is connected to the </a:t>
            </a:r>
            <a:r>
              <a:rPr lang="en-IN" b="1" dirty="0" smtClean="0"/>
              <a:t>other </a:t>
            </a:r>
            <a:r>
              <a:rPr lang="en-IN" dirty="0" smtClean="0"/>
              <a:t>modules.</a:t>
            </a:r>
          </a:p>
          <a:p>
            <a:r>
              <a:rPr lang="en-IN" dirty="0" smtClean="0"/>
              <a:t>Making private fields, private methods and non public classes provides loose coupling.</a:t>
            </a:r>
            <a:endParaRPr lang="en-IN" dirty="0"/>
          </a:p>
        </p:txBody>
      </p:sp>
    </p:spTree>
  </p:cSld>
  <p:clrMapOvr>
    <a:masterClrMapping/>
  </p:clrMapOvr>
  <p:transition spd="med">
    <p:dissolv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1066800" y="1219200"/>
            <a:ext cx="6705600" cy="434340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IN"/>
          </a:p>
        </p:txBody>
      </p:sp>
      <p:sp>
        <p:nvSpPr>
          <p:cNvPr id="324613" name="Rectangle 5"/>
          <p:cNvSpPr>
            <a:spLocks noGrp="1" noChangeArrowheads="1"/>
          </p:cNvSpPr>
          <p:nvPr>
            <p:ph type="title"/>
          </p:nvPr>
        </p:nvSpPr>
        <p:spPr/>
        <p:txBody>
          <a:bodyPr/>
          <a:lstStyle/>
          <a:p>
            <a:r>
              <a:rPr lang="en-US"/>
              <a:t>A More Formal Definition </a:t>
            </a:r>
          </a:p>
        </p:txBody>
      </p:sp>
      <p:sp>
        <p:nvSpPr>
          <p:cNvPr id="324614" name="Rectangle 6"/>
          <p:cNvSpPr>
            <a:spLocks noGrp="1" noChangeArrowheads="1"/>
          </p:cNvSpPr>
          <p:nvPr>
            <p:ph type="body" idx="1"/>
          </p:nvPr>
        </p:nvSpPr>
        <p:spPr/>
        <p:txBody>
          <a:bodyPr/>
          <a:lstStyle/>
          <a:p>
            <a:r>
              <a:rPr lang="en-US"/>
              <a:t>An object is a concept, abstraction, or thing with sharp boundaries and meaning for an application </a:t>
            </a:r>
          </a:p>
          <a:p>
            <a:r>
              <a:rPr lang="en-US"/>
              <a:t>An object is something that has:</a:t>
            </a:r>
          </a:p>
          <a:p>
            <a:pPr lvl="1"/>
            <a:r>
              <a:rPr lang="en-US"/>
              <a:t>State</a:t>
            </a:r>
          </a:p>
          <a:p>
            <a:pPr lvl="1"/>
            <a:r>
              <a:rPr lang="en-US"/>
              <a:t>Behavior</a:t>
            </a:r>
          </a:p>
          <a:p>
            <a:pPr lvl="1"/>
            <a:r>
              <a:rPr lang="en-US"/>
              <a:t>Identity</a:t>
            </a:r>
          </a:p>
        </p:txBody>
      </p:sp>
    </p:spTree>
  </p:cSld>
  <p:clrMapOvr>
    <a:masterClrMapping/>
  </p:clrMapOvr>
  <p:transition spd="med">
    <p:dissolv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762000" y="866775"/>
            <a:ext cx="7543800" cy="512445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1066800" y="1066800"/>
            <a:ext cx="6629400" cy="411480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3"/>
          <p:cNvPicPr>
            <a:picLocks noChangeAspect="1" noChangeArrowheads="1"/>
          </p:cNvPicPr>
          <p:nvPr/>
        </p:nvPicPr>
        <p:blipFill>
          <a:blip r:embed="rId2" cstate="print"/>
          <a:srcRect/>
          <a:stretch>
            <a:fillRect/>
          </a:stretch>
        </p:blipFill>
        <p:spPr bwMode="auto">
          <a:xfrm>
            <a:off x="838200" y="990600"/>
            <a:ext cx="6924675" cy="480060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t>
            </a:r>
            <a:endParaRPr lang="en-IN" dirty="0"/>
          </a:p>
        </p:txBody>
      </p:sp>
      <p:sp>
        <p:nvSpPr>
          <p:cNvPr id="3" name="Content Placeholder 2"/>
          <p:cNvSpPr>
            <a:spLocks noGrp="1"/>
          </p:cNvSpPr>
          <p:nvPr>
            <p:ph idx="1"/>
          </p:nvPr>
        </p:nvSpPr>
        <p:spPr/>
        <p:txBody>
          <a:bodyPr>
            <a:normAutofit fontScale="92500" lnSpcReduction="10000"/>
          </a:bodyPr>
          <a:lstStyle/>
          <a:p>
            <a:pPr fontAlgn="base"/>
            <a:r>
              <a:rPr lang="en-IN" dirty="0" smtClean="0"/>
              <a:t>Coupling refers to the degree in which one class knows about another, or makes use of another classes’ members</a:t>
            </a:r>
          </a:p>
          <a:p>
            <a:pPr fontAlgn="base"/>
            <a:r>
              <a:rPr lang="en-IN" dirty="0" smtClean="0"/>
              <a:t>Loose coupling is GOOD as classes are well encapsulated to minimise references to each other</a:t>
            </a:r>
          </a:p>
          <a:p>
            <a:pPr fontAlgn="base"/>
            <a:r>
              <a:rPr lang="en-IN" dirty="0" smtClean="0"/>
              <a:t>Tight coupling is BAD because a class shouldn’t know about the workings of another</a:t>
            </a:r>
          </a:p>
          <a:p>
            <a:pPr fontAlgn="base"/>
            <a:r>
              <a:rPr lang="en-IN" dirty="0" smtClean="0"/>
              <a:t>Cohesion refers to the degree in which a class has a single, well defined purpose</a:t>
            </a:r>
          </a:p>
          <a:p>
            <a:pPr fontAlgn="base"/>
            <a:r>
              <a:rPr lang="en-IN" dirty="0" smtClean="0"/>
              <a:t>High cohesion is GOOD as a class does only what it should</a:t>
            </a:r>
          </a:p>
          <a:p>
            <a:pPr fontAlgn="base"/>
            <a:r>
              <a:rPr lang="en-IN" dirty="0" smtClean="0"/>
              <a:t>Low cohesion is BAD because a class is trying to solve everything and not just its specific purposes</a:t>
            </a:r>
          </a:p>
        </p:txBody>
      </p:sp>
    </p:spTree>
  </p:cSld>
  <p:clrMapOvr>
    <a:masterClrMapping/>
  </p:clrMapOvr>
  <p:transition spd="med">
    <p:dissolv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Principles 		 </a:t>
            </a:r>
            <a:endParaRPr lang="en-US" dirty="0"/>
          </a:p>
        </p:txBody>
      </p:sp>
      <p:sp>
        <p:nvSpPr>
          <p:cNvPr id="3" name="Content Placeholder 2"/>
          <p:cNvSpPr>
            <a:spLocks noGrp="1"/>
          </p:cNvSpPr>
          <p:nvPr>
            <p:ph idx="1"/>
          </p:nvPr>
        </p:nvSpPr>
        <p:spPr/>
        <p:txBody>
          <a:bodyPr/>
          <a:lstStyle/>
          <a:p>
            <a:r>
              <a:rPr lang="en-IN" b="1" dirty="0" smtClean="0"/>
              <a:t>S.O.L.I.D</a:t>
            </a:r>
            <a:r>
              <a:rPr lang="en-IN" dirty="0" smtClean="0"/>
              <a:t> is an acronym for the </a:t>
            </a:r>
            <a:r>
              <a:rPr lang="en-IN" b="1" dirty="0" smtClean="0"/>
              <a:t>first five object-oriented design(OOD) principles</a:t>
            </a:r>
            <a:r>
              <a:rPr lang="en-IN" dirty="0" smtClean="0"/>
              <a:t> by Robert C. Martin, popularly known as </a:t>
            </a:r>
            <a:r>
              <a:rPr lang="en-IN" dirty="0" smtClean="0">
                <a:hlinkClick r:id="rId2"/>
              </a:rPr>
              <a:t>Uncle Bob</a:t>
            </a:r>
            <a:r>
              <a:rPr lang="en-IN" dirty="0" smtClean="0"/>
              <a:t>.</a:t>
            </a:r>
          </a:p>
          <a:p>
            <a:r>
              <a:rPr lang="en-IN" b="1" cap="all" dirty="0" smtClean="0"/>
              <a:t>S.O.L.I.D STANDS FOR:</a:t>
            </a:r>
          </a:p>
          <a:p>
            <a:pPr lvl="1"/>
            <a:r>
              <a:rPr lang="en-IN" b="1" dirty="0" smtClean="0"/>
              <a:t>S</a:t>
            </a:r>
            <a:r>
              <a:rPr lang="en-IN" dirty="0" smtClean="0"/>
              <a:t> – Single- Responsibility principle</a:t>
            </a:r>
          </a:p>
          <a:p>
            <a:pPr lvl="1"/>
            <a:r>
              <a:rPr lang="en-IN" b="1" dirty="0" smtClean="0"/>
              <a:t>O</a:t>
            </a:r>
            <a:r>
              <a:rPr lang="en-IN" dirty="0" smtClean="0"/>
              <a:t> – Open-closed principle</a:t>
            </a:r>
          </a:p>
          <a:p>
            <a:pPr lvl="1"/>
            <a:r>
              <a:rPr lang="en-IN" b="1" dirty="0" smtClean="0"/>
              <a:t>L</a:t>
            </a:r>
            <a:r>
              <a:rPr lang="en-IN" dirty="0" smtClean="0"/>
              <a:t> – </a:t>
            </a:r>
            <a:r>
              <a:rPr lang="en-IN" dirty="0" err="1" smtClean="0"/>
              <a:t>Liskov</a:t>
            </a:r>
            <a:r>
              <a:rPr lang="en-IN" dirty="0" smtClean="0"/>
              <a:t> substitution principle</a:t>
            </a:r>
          </a:p>
          <a:p>
            <a:pPr lvl="1"/>
            <a:r>
              <a:rPr lang="en-IN" b="1" dirty="0" smtClean="0"/>
              <a:t>I</a:t>
            </a:r>
            <a:r>
              <a:rPr lang="en-IN" dirty="0" smtClean="0"/>
              <a:t> – Interface segregation principle</a:t>
            </a:r>
          </a:p>
          <a:p>
            <a:pPr lvl="1"/>
            <a:r>
              <a:rPr lang="en-IN" b="1" dirty="0" smtClean="0"/>
              <a:t>D</a:t>
            </a:r>
            <a:r>
              <a:rPr lang="en-IN" dirty="0" smtClean="0"/>
              <a:t> – Dependency Inversion Principle</a:t>
            </a:r>
          </a:p>
          <a:p>
            <a:endParaRPr lang="en-US" dirty="0" smtClean="0"/>
          </a:p>
          <a:p>
            <a:endParaRPr lang="en-US" dirty="0" smtClean="0"/>
          </a:p>
          <a:p>
            <a:endParaRPr lang="en-US" dirty="0"/>
          </a:p>
        </p:txBody>
      </p:sp>
    </p:spTree>
  </p:cSld>
  <p:clrMapOvr>
    <a:masterClrMapping/>
  </p:clrMapOvr>
  <p:transition spd="med">
    <p:dissolv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 </a:t>
            </a:r>
            <a:endParaRPr lang="en-US" dirty="0"/>
          </a:p>
        </p:txBody>
      </p:sp>
      <p:sp>
        <p:nvSpPr>
          <p:cNvPr id="3" name="Content Placeholder 2"/>
          <p:cNvSpPr>
            <a:spLocks noGrp="1"/>
          </p:cNvSpPr>
          <p:nvPr>
            <p:ph idx="1"/>
          </p:nvPr>
        </p:nvSpPr>
        <p:spPr/>
        <p:txBody>
          <a:bodyPr/>
          <a:lstStyle/>
          <a:p>
            <a:r>
              <a:rPr lang="en-IN" b="1" dirty="0" smtClean="0"/>
              <a:t>S.R.P</a:t>
            </a:r>
            <a:r>
              <a:rPr lang="en-IN" dirty="0" smtClean="0"/>
              <a:t> for short – this principle states that:</a:t>
            </a:r>
          </a:p>
          <a:p>
            <a:r>
              <a:rPr lang="en-IN" i="1" dirty="0" smtClean="0"/>
              <a:t>“A class should have one and only one reason to change, meaning that a class should have only one job.”</a:t>
            </a:r>
          </a:p>
          <a:p>
            <a:pPr lvl="1"/>
            <a:r>
              <a:rPr lang="en-IN" dirty="0" smtClean="0"/>
              <a:t>When we design our classes, we should take care that one class at the most is responsible for doing one task or functionality among the whole set of responsibilities that it has.</a:t>
            </a:r>
            <a:endParaRPr lang="en-US" i="1" dirty="0" smtClean="0"/>
          </a:p>
          <a:p>
            <a:pPr lvl="1"/>
            <a:r>
              <a:rPr lang="en-IN" dirty="0" smtClean="0"/>
              <a:t>Also note that the classes defined using the Single Responsibility Principle are inherently </a:t>
            </a:r>
            <a:r>
              <a:rPr lang="en-IN" i="1" dirty="0" smtClean="0"/>
              <a:t>cohesive</a:t>
            </a:r>
            <a:r>
              <a:rPr lang="en-IN" dirty="0" smtClean="0"/>
              <a:t> in nature</a:t>
            </a:r>
            <a:endParaRPr lang="en-US" dirty="0"/>
          </a:p>
        </p:txBody>
      </p:sp>
    </p:spTree>
  </p:cSld>
  <p:clrMapOvr>
    <a:masterClrMapping/>
  </p:clrMapOvr>
  <p:transition spd="med">
    <p:dissolv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990600" y="904875"/>
            <a:ext cx="6629400" cy="504825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838200"/>
            <a:ext cx="4495800" cy="480060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953000" y="1752600"/>
            <a:ext cx="3381375" cy="249555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Open – closed Principle </a:t>
            </a:r>
            <a:endParaRPr lang="en-IN" dirty="0"/>
          </a:p>
        </p:txBody>
      </p:sp>
      <p:sp>
        <p:nvSpPr>
          <p:cNvPr id="3" name="Content Placeholder 2"/>
          <p:cNvSpPr>
            <a:spLocks noGrp="1"/>
          </p:cNvSpPr>
          <p:nvPr>
            <p:ph idx="1"/>
          </p:nvPr>
        </p:nvSpPr>
        <p:spPr/>
        <p:txBody>
          <a:bodyPr/>
          <a:lstStyle/>
          <a:p>
            <a:r>
              <a:rPr lang="en-IN" dirty="0" smtClean="0"/>
              <a:t>“</a:t>
            </a:r>
            <a:r>
              <a:rPr lang="en-IN" i="1" dirty="0" smtClean="0"/>
              <a:t>Object or entities should be open for extension, but closed for modification</a:t>
            </a:r>
            <a:r>
              <a:rPr lang="en-IN" dirty="0" smtClean="0"/>
              <a:t>”</a:t>
            </a:r>
          </a:p>
          <a:p>
            <a:r>
              <a:rPr lang="en-IN" dirty="0" smtClean="0"/>
              <a:t>This simply means that a class should be easily extendable without modifying the class itself.</a:t>
            </a:r>
          </a:p>
          <a:p>
            <a:r>
              <a:rPr lang="en-IN" dirty="0" smtClean="0"/>
              <a:t>Open -&gt; If attributes or behaviour can be added to a class it can be said to be “open”.</a:t>
            </a:r>
          </a:p>
          <a:p>
            <a:r>
              <a:rPr lang="en-IN" dirty="0" smtClean="0"/>
              <a:t>Close -&gt; If a class is re-usable or specifically available for extending as a base class then it is closed.</a:t>
            </a:r>
          </a:p>
          <a:p>
            <a:endParaRPr lang="en-IN" dirty="0" smtClean="0"/>
          </a:p>
          <a:p>
            <a:endParaRPr lang="en-IN" dirty="0"/>
          </a:p>
        </p:txBody>
      </p:sp>
    </p:spTree>
  </p:cSld>
  <p:clrMapOvr>
    <a:masterClrMapping/>
  </p:clrMapOvr>
  <p:transition spd="med">
    <p:dissolv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990600" y="2438400"/>
            <a:ext cx="7086600" cy="228600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IN"/>
          </a:p>
        </p:txBody>
      </p:sp>
      <p:sp>
        <p:nvSpPr>
          <p:cNvPr id="338949" name="Text Box 5"/>
          <p:cNvSpPr txBox="1">
            <a:spLocks noChangeArrowheads="1"/>
          </p:cNvSpPr>
          <p:nvPr/>
        </p:nvSpPr>
        <p:spPr bwMode="auto">
          <a:xfrm>
            <a:off x="2057400" y="5638800"/>
            <a:ext cx="4800600" cy="534988"/>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800" i="1" u="none">
                <a:solidFill>
                  <a:schemeClr val="tx2"/>
                </a:solidFill>
                <a:latin typeface="Times New Roman" pitchFamily="18" charset="0"/>
              </a:rPr>
              <a:t>OO Principle: Abstraction</a:t>
            </a:r>
            <a:endParaRPr lang="en-US" sz="2400" i="1" u="none">
              <a:solidFill>
                <a:schemeClr val="tx2"/>
              </a:solidFill>
              <a:latin typeface="Times New Roman" pitchFamily="18" charset="0"/>
            </a:endParaRPr>
          </a:p>
        </p:txBody>
      </p:sp>
      <p:sp>
        <p:nvSpPr>
          <p:cNvPr id="338950" name="Rectangle 6"/>
          <p:cNvSpPr>
            <a:spLocks noGrp="1" noChangeArrowheads="1"/>
          </p:cNvSpPr>
          <p:nvPr>
            <p:ph type="title"/>
          </p:nvPr>
        </p:nvSpPr>
        <p:spPr/>
        <p:txBody>
          <a:bodyPr/>
          <a:lstStyle/>
          <a:p>
            <a:r>
              <a:rPr lang="en-US"/>
              <a:t>What is a Class?</a:t>
            </a:r>
          </a:p>
        </p:txBody>
      </p:sp>
      <p:sp>
        <p:nvSpPr>
          <p:cNvPr id="338951" name="Rectangle 7"/>
          <p:cNvSpPr>
            <a:spLocks noGrp="1" noChangeArrowheads="1"/>
          </p:cNvSpPr>
          <p:nvPr>
            <p:ph type="body" idx="1"/>
          </p:nvPr>
        </p:nvSpPr>
        <p:spPr/>
        <p:txBody>
          <a:bodyPr/>
          <a:lstStyle/>
          <a:p>
            <a:r>
              <a:rPr lang="en-US"/>
              <a:t>A class is a description of a group of objects with common properties (attributes), behavior (operations), relationships, and semantics</a:t>
            </a:r>
          </a:p>
          <a:p>
            <a:pPr lvl="1"/>
            <a:r>
              <a:rPr lang="en-US"/>
              <a:t>An object is an instance of a class</a:t>
            </a:r>
          </a:p>
          <a:p>
            <a:r>
              <a:rPr lang="en-US"/>
              <a:t>A class is an abstraction in that it:</a:t>
            </a:r>
          </a:p>
          <a:p>
            <a:pPr lvl="1"/>
            <a:r>
              <a:rPr lang="en-US"/>
              <a:t>Emphasizes relevant characteristics</a:t>
            </a:r>
          </a:p>
          <a:p>
            <a:pPr lvl="1"/>
            <a:r>
              <a:rPr lang="en-US"/>
              <a:t>Suppresses other characteristics</a:t>
            </a:r>
          </a:p>
        </p:txBody>
      </p:sp>
    </p:spTree>
  </p:cSld>
  <p:clrMapOvr>
    <a:masterClrMapping/>
  </p:clrMapOvr>
  <p:transition spd="med">
    <p:dissolv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990600" y="1457324"/>
            <a:ext cx="7010399" cy="4181475"/>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066800" y="885824"/>
            <a:ext cx="6705600" cy="5286375"/>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Liskov</a:t>
            </a:r>
            <a:r>
              <a:rPr lang="en-US" dirty="0" smtClean="0"/>
              <a:t> Substitution Principle </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IN" b="1" dirty="0" smtClean="0"/>
              <a:t>“</a:t>
            </a:r>
            <a:r>
              <a:rPr lang="en-IN" b="1" i="1" dirty="0" smtClean="0"/>
              <a:t>objects in a program should be replaceable with instances of their subtypes without altering the correctness of that program</a:t>
            </a:r>
            <a:r>
              <a:rPr lang="en-IN" b="1" dirty="0" smtClean="0"/>
              <a:t>”</a:t>
            </a:r>
          </a:p>
          <a:p>
            <a:r>
              <a:rPr lang="en-IN" dirty="0" smtClean="0"/>
              <a:t>This is actually in line with what Java also allows. A </a:t>
            </a:r>
            <a:r>
              <a:rPr lang="en-IN" dirty="0" err="1" smtClean="0"/>
              <a:t>superclass</a:t>
            </a:r>
            <a:r>
              <a:rPr lang="en-IN" dirty="0" smtClean="0"/>
              <a:t> reference can hold a subclass object i.e. </a:t>
            </a:r>
            <a:r>
              <a:rPr lang="en-IN" dirty="0" err="1" smtClean="0"/>
              <a:t>superclass</a:t>
            </a:r>
            <a:r>
              <a:rPr lang="en-IN" dirty="0" smtClean="0"/>
              <a:t> can be replaced by subclass in a </a:t>
            </a:r>
            <a:r>
              <a:rPr lang="en-IN" dirty="0" err="1" smtClean="0"/>
              <a:t>superclass</a:t>
            </a:r>
            <a:r>
              <a:rPr lang="en-IN" dirty="0" smtClean="0"/>
              <a:t> reference at any time. So, Java inheritance mechanism follows </a:t>
            </a:r>
            <a:r>
              <a:rPr lang="en-IN" dirty="0" err="1" smtClean="0"/>
              <a:t>Liskov</a:t>
            </a:r>
            <a:r>
              <a:rPr lang="en-IN" dirty="0" smtClean="0"/>
              <a:t> Substitution Principle.</a:t>
            </a:r>
            <a:endParaRPr lang="en-US" dirty="0"/>
          </a:p>
        </p:txBody>
      </p:sp>
    </p:spTree>
  </p:cSld>
  <p:clrMapOvr>
    <a:masterClrMapping/>
  </p:clrMapOvr>
  <p:transition spd="med">
    <p:dissolv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219200" y="1347788"/>
            <a:ext cx="6476999" cy="4367212"/>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Segregation Principle </a:t>
            </a:r>
            <a:endParaRPr lang="en-US" dirty="0"/>
          </a:p>
        </p:txBody>
      </p:sp>
      <p:sp>
        <p:nvSpPr>
          <p:cNvPr id="3" name="Content Placeholder 2"/>
          <p:cNvSpPr>
            <a:spLocks noGrp="1"/>
          </p:cNvSpPr>
          <p:nvPr>
            <p:ph idx="1"/>
          </p:nvPr>
        </p:nvSpPr>
        <p:spPr/>
        <p:txBody>
          <a:bodyPr>
            <a:normAutofit/>
          </a:bodyPr>
          <a:lstStyle/>
          <a:p>
            <a:r>
              <a:rPr lang="en-US" dirty="0" smtClean="0"/>
              <a:t>“</a:t>
            </a:r>
            <a:r>
              <a:rPr lang="en-IN" dirty="0" smtClean="0"/>
              <a:t>Many client specific interfaces are better than one general purpose interface</a:t>
            </a:r>
            <a:r>
              <a:rPr lang="en-US" dirty="0" smtClean="0"/>
              <a:t>”</a:t>
            </a:r>
          </a:p>
          <a:p>
            <a:r>
              <a:rPr lang="en-IN" dirty="0" smtClean="0"/>
              <a:t>Instead of having a single interface catering to all the clients, i.e. holding all the methods for all the clients, it is better to have multiple interfaces with each interface containing methods for a client-specific functionality or to have functionally cohesive interfaces.</a:t>
            </a:r>
            <a:endParaRPr lang="en-US" dirty="0" smtClean="0"/>
          </a:p>
          <a:p>
            <a:endParaRPr lang="en-US" dirty="0"/>
          </a:p>
        </p:txBody>
      </p:sp>
    </p:spTree>
  </p:cSld>
  <p:clrMapOvr>
    <a:masterClrMapping/>
  </p:clrMapOvr>
  <p:transition spd="med">
    <p:dissolv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381000" y="990600"/>
            <a:ext cx="4114800" cy="3886200"/>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4543425" y="914400"/>
            <a:ext cx="4600575" cy="4867275"/>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2209800" y="381000"/>
            <a:ext cx="4448175" cy="201930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0" y="2743200"/>
            <a:ext cx="4343400" cy="2619375"/>
          </a:xfrm>
          <a:prstGeom prst="rect">
            <a:avLst/>
          </a:prstGeom>
          <a:noFill/>
          <a:ln w="9525">
            <a:noFill/>
            <a:miter lim="800000"/>
            <a:headEnd/>
            <a:tailEnd/>
          </a:ln>
        </p:spPr>
      </p:pic>
      <p:pic>
        <p:nvPicPr>
          <p:cNvPr id="8196" name="Picture 4"/>
          <p:cNvPicPr>
            <a:picLocks noChangeAspect="1" noChangeArrowheads="1"/>
          </p:cNvPicPr>
          <p:nvPr/>
        </p:nvPicPr>
        <p:blipFill>
          <a:blip r:embed="rId4" cstate="print"/>
          <a:srcRect/>
          <a:stretch>
            <a:fillRect/>
          </a:stretch>
        </p:blipFill>
        <p:spPr bwMode="auto">
          <a:xfrm>
            <a:off x="4724400" y="2590800"/>
            <a:ext cx="4219575" cy="276225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Inversion principle </a:t>
            </a:r>
            <a:endParaRPr lang="en-US" dirty="0"/>
          </a:p>
        </p:txBody>
      </p:sp>
      <p:sp>
        <p:nvSpPr>
          <p:cNvPr id="3" name="Content Placeholder 2"/>
          <p:cNvSpPr>
            <a:spLocks noGrp="1"/>
          </p:cNvSpPr>
          <p:nvPr>
            <p:ph idx="1"/>
          </p:nvPr>
        </p:nvSpPr>
        <p:spPr/>
        <p:txBody>
          <a:bodyPr/>
          <a:lstStyle/>
          <a:p>
            <a:r>
              <a:rPr lang="en-US" dirty="0" smtClean="0"/>
              <a:t>“</a:t>
            </a:r>
            <a:r>
              <a:rPr lang="en-IN" b="1" i="1" dirty="0" smtClean="0"/>
              <a:t>Abstractions should not depend upon details. Details should depend upon abstractions</a:t>
            </a:r>
            <a:r>
              <a:rPr lang="en-US" dirty="0" smtClean="0"/>
              <a:t>”</a:t>
            </a:r>
          </a:p>
          <a:p>
            <a:r>
              <a:rPr lang="en-US" dirty="0" smtClean="0"/>
              <a:t>Or </a:t>
            </a:r>
          </a:p>
          <a:p>
            <a:r>
              <a:rPr lang="en-US" dirty="0" smtClean="0"/>
              <a:t>“</a:t>
            </a:r>
            <a:r>
              <a:rPr lang="en-IN" b="1" i="1" dirty="0" smtClean="0"/>
              <a:t>High-level modules should not depend on low-level modules. Both should depend on abstractions.</a:t>
            </a:r>
            <a:r>
              <a:rPr lang="en-US" dirty="0" smtClean="0"/>
              <a:t>”</a:t>
            </a:r>
          </a:p>
          <a:p>
            <a:endParaRPr lang="en-US" dirty="0"/>
          </a:p>
        </p:txBody>
      </p:sp>
    </p:spTree>
  </p:cSld>
  <p:clrMapOvr>
    <a:masterClrMapping/>
  </p:clrMapOvr>
  <p:transition spd="med">
    <p:dissolv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2438400" y="1609725"/>
            <a:ext cx="4190999" cy="363855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457200" y="1219200"/>
            <a:ext cx="8001000" cy="434340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52600" y="4038600"/>
            <a:ext cx="4084638" cy="2008188"/>
            <a:chOff x="1104" y="2544"/>
            <a:chExt cx="2573" cy="1265"/>
          </a:xfrm>
        </p:grpSpPr>
        <p:sp>
          <p:nvSpPr>
            <p:cNvPr id="454659" name="Rectangle 3"/>
            <p:cNvSpPr>
              <a:spLocks noChangeArrowheads="1"/>
            </p:cNvSpPr>
            <p:nvPr/>
          </p:nvSpPr>
          <p:spPr bwMode="auto">
            <a:xfrm>
              <a:off x="2621" y="2592"/>
              <a:ext cx="732" cy="231"/>
            </a:xfrm>
            <a:prstGeom prst="rect">
              <a:avLst/>
            </a:prstGeom>
            <a:noFill/>
            <a:ln w="9525">
              <a:noFill/>
              <a:miter lim="800000"/>
              <a:headEnd/>
              <a:tailEnd/>
            </a:ln>
            <a:effectLst/>
          </p:spPr>
          <p:txBody>
            <a:bodyPr wrap="none" lIns="92075" tIns="46038" rIns="92075" bIns="46038">
              <a:spAutoFit/>
            </a:bodyPr>
            <a:lstStyle/>
            <a:p>
              <a:r>
                <a:rPr lang="en-US" sz="1800" u="none">
                  <a:latin typeface="Helvetica" pitchFamily="34" charset="0"/>
                </a:rPr>
                <a:t>Professor</a:t>
              </a:r>
            </a:p>
          </p:txBody>
        </p:sp>
        <p:grpSp>
          <p:nvGrpSpPr>
            <p:cNvPr id="3" name="Group 4"/>
            <p:cNvGrpSpPr>
              <a:grpSpLocks/>
            </p:cNvGrpSpPr>
            <p:nvPr/>
          </p:nvGrpSpPr>
          <p:grpSpPr bwMode="auto">
            <a:xfrm>
              <a:off x="2544" y="2594"/>
              <a:ext cx="1133" cy="1193"/>
              <a:chOff x="768" y="2737"/>
              <a:chExt cx="708" cy="1054"/>
            </a:xfrm>
          </p:grpSpPr>
          <p:sp>
            <p:nvSpPr>
              <p:cNvPr id="454661" name="Rectangle 5"/>
              <p:cNvSpPr>
                <a:spLocks noChangeArrowheads="1"/>
              </p:cNvSpPr>
              <p:nvPr/>
            </p:nvSpPr>
            <p:spPr bwMode="auto">
              <a:xfrm>
                <a:off x="772" y="2737"/>
                <a:ext cx="700" cy="1054"/>
              </a:xfrm>
              <a:prstGeom prst="rect">
                <a:avLst/>
              </a:prstGeom>
              <a:noFill/>
              <a:ln w="28575">
                <a:solidFill>
                  <a:schemeClr val="tx1"/>
                </a:solidFill>
                <a:miter lim="800000"/>
                <a:headEnd/>
                <a:tailEnd/>
              </a:ln>
              <a:effectLst/>
            </p:spPr>
            <p:txBody>
              <a:bodyPr wrap="none" anchor="ctr"/>
              <a:lstStyle/>
              <a:p>
                <a:endParaRPr lang="en-IN"/>
              </a:p>
            </p:txBody>
          </p:sp>
          <p:sp>
            <p:nvSpPr>
              <p:cNvPr id="454662" name="Line 6"/>
              <p:cNvSpPr>
                <a:spLocks noChangeShapeType="1"/>
              </p:cNvSpPr>
              <p:nvPr/>
            </p:nvSpPr>
            <p:spPr bwMode="auto">
              <a:xfrm>
                <a:off x="768" y="2886"/>
                <a:ext cx="708" cy="0"/>
              </a:xfrm>
              <a:prstGeom prst="line">
                <a:avLst/>
              </a:prstGeom>
              <a:noFill/>
              <a:ln w="28575">
                <a:solidFill>
                  <a:schemeClr val="tx1"/>
                </a:solidFill>
                <a:round/>
                <a:headEnd type="none" w="sm" len="sm"/>
                <a:tailEnd type="none" w="sm" len="sm"/>
              </a:ln>
              <a:effectLst/>
            </p:spPr>
            <p:txBody>
              <a:bodyPr wrap="none" anchor="ctr"/>
              <a:lstStyle/>
              <a:p>
                <a:endParaRPr lang="en-IN"/>
              </a:p>
            </p:txBody>
          </p:sp>
          <p:sp>
            <p:nvSpPr>
              <p:cNvPr id="454663" name="Line 7"/>
              <p:cNvSpPr>
                <a:spLocks noChangeShapeType="1"/>
              </p:cNvSpPr>
              <p:nvPr/>
            </p:nvSpPr>
            <p:spPr bwMode="auto">
              <a:xfrm>
                <a:off x="768" y="3195"/>
                <a:ext cx="708" cy="0"/>
              </a:xfrm>
              <a:prstGeom prst="line">
                <a:avLst/>
              </a:prstGeom>
              <a:noFill/>
              <a:ln w="28575">
                <a:solidFill>
                  <a:schemeClr val="tx1"/>
                </a:solidFill>
                <a:round/>
                <a:headEnd type="none" w="sm" len="sm"/>
                <a:tailEnd type="none" w="sm" len="sm"/>
              </a:ln>
              <a:effectLst/>
            </p:spPr>
            <p:txBody>
              <a:bodyPr wrap="none" anchor="ctr"/>
              <a:lstStyle/>
              <a:p>
                <a:endParaRPr lang="en-IN"/>
              </a:p>
            </p:txBody>
          </p:sp>
        </p:grpSp>
        <p:sp>
          <p:nvSpPr>
            <p:cNvPr id="454664" name="Rectangle 8"/>
            <p:cNvSpPr>
              <a:spLocks noChangeArrowheads="1"/>
            </p:cNvSpPr>
            <p:nvPr/>
          </p:nvSpPr>
          <p:spPr bwMode="auto">
            <a:xfrm>
              <a:off x="2629" y="2739"/>
              <a:ext cx="476" cy="231"/>
            </a:xfrm>
            <a:prstGeom prst="rect">
              <a:avLst/>
            </a:prstGeom>
            <a:noFill/>
            <a:ln w="9525">
              <a:noFill/>
              <a:miter lim="800000"/>
              <a:headEnd/>
              <a:tailEnd/>
            </a:ln>
            <a:effectLst/>
          </p:spPr>
          <p:txBody>
            <a:bodyPr wrap="none" lIns="92075" tIns="46038" rIns="92075" bIns="46038">
              <a:spAutoFit/>
            </a:bodyPr>
            <a:lstStyle/>
            <a:p>
              <a:r>
                <a:rPr lang="en-US" sz="1800" u="none">
                  <a:latin typeface="Helvetica" pitchFamily="34" charset="0"/>
                </a:rPr>
                <a:t>name</a:t>
              </a:r>
            </a:p>
          </p:txBody>
        </p:sp>
        <p:sp>
          <p:nvSpPr>
            <p:cNvPr id="454665" name="Rectangle 9"/>
            <p:cNvSpPr>
              <a:spLocks noChangeArrowheads="1"/>
            </p:cNvSpPr>
            <p:nvPr/>
          </p:nvSpPr>
          <p:spPr bwMode="auto">
            <a:xfrm>
              <a:off x="2629" y="2880"/>
              <a:ext cx="540" cy="231"/>
            </a:xfrm>
            <a:prstGeom prst="rect">
              <a:avLst/>
            </a:prstGeom>
            <a:noFill/>
            <a:ln w="9525">
              <a:noFill/>
              <a:miter lim="800000"/>
              <a:headEnd/>
              <a:tailEnd/>
            </a:ln>
            <a:effectLst/>
          </p:spPr>
          <p:txBody>
            <a:bodyPr wrap="none" lIns="92075" tIns="46038" rIns="92075" bIns="46038">
              <a:spAutoFit/>
            </a:bodyPr>
            <a:lstStyle/>
            <a:p>
              <a:r>
                <a:rPr lang="en-US" sz="1800" u="none">
                  <a:latin typeface="Helvetica" pitchFamily="34" charset="0"/>
                </a:rPr>
                <a:t>empID</a:t>
              </a:r>
            </a:p>
          </p:txBody>
        </p:sp>
        <p:sp>
          <p:nvSpPr>
            <p:cNvPr id="454666" name="Rectangle 10"/>
            <p:cNvSpPr>
              <a:spLocks noChangeArrowheads="1"/>
            </p:cNvSpPr>
            <p:nvPr/>
          </p:nvSpPr>
          <p:spPr bwMode="auto">
            <a:xfrm>
              <a:off x="2629" y="3158"/>
              <a:ext cx="652" cy="231"/>
            </a:xfrm>
            <a:prstGeom prst="rect">
              <a:avLst/>
            </a:prstGeom>
            <a:noFill/>
            <a:ln w="9525">
              <a:noFill/>
              <a:miter lim="800000"/>
              <a:headEnd/>
              <a:tailEnd/>
            </a:ln>
            <a:effectLst/>
          </p:spPr>
          <p:txBody>
            <a:bodyPr wrap="none" lIns="92075" tIns="46038" rIns="92075" bIns="46038">
              <a:spAutoFit/>
            </a:bodyPr>
            <a:lstStyle/>
            <a:p>
              <a:r>
                <a:rPr lang="en-US" sz="1800" u="none">
                  <a:latin typeface="Helvetica" pitchFamily="34" charset="0"/>
                </a:rPr>
                <a:t>create( )</a:t>
              </a:r>
            </a:p>
          </p:txBody>
        </p:sp>
        <p:sp>
          <p:nvSpPr>
            <p:cNvPr id="454667" name="Rectangle 11"/>
            <p:cNvSpPr>
              <a:spLocks noChangeArrowheads="1"/>
            </p:cNvSpPr>
            <p:nvPr/>
          </p:nvSpPr>
          <p:spPr bwMode="auto">
            <a:xfrm>
              <a:off x="2629" y="3300"/>
              <a:ext cx="556" cy="231"/>
            </a:xfrm>
            <a:prstGeom prst="rect">
              <a:avLst/>
            </a:prstGeom>
            <a:noFill/>
            <a:ln w="9525">
              <a:noFill/>
              <a:miter lim="800000"/>
              <a:headEnd/>
              <a:tailEnd/>
            </a:ln>
            <a:effectLst/>
          </p:spPr>
          <p:txBody>
            <a:bodyPr wrap="none" lIns="92075" tIns="46038" rIns="92075" bIns="46038">
              <a:spAutoFit/>
            </a:bodyPr>
            <a:lstStyle/>
            <a:p>
              <a:r>
                <a:rPr lang="en-US" sz="1800" u="none">
                  <a:latin typeface="Helvetica" pitchFamily="34" charset="0"/>
                </a:rPr>
                <a:t>save( )</a:t>
              </a:r>
            </a:p>
          </p:txBody>
        </p:sp>
        <p:sp>
          <p:nvSpPr>
            <p:cNvPr id="454668" name="Rectangle 12"/>
            <p:cNvSpPr>
              <a:spLocks noChangeArrowheads="1"/>
            </p:cNvSpPr>
            <p:nvPr/>
          </p:nvSpPr>
          <p:spPr bwMode="auto">
            <a:xfrm>
              <a:off x="2629" y="3438"/>
              <a:ext cx="644" cy="231"/>
            </a:xfrm>
            <a:prstGeom prst="rect">
              <a:avLst/>
            </a:prstGeom>
            <a:noFill/>
            <a:ln w="9525">
              <a:noFill/>
              <a:miter lim="800000"/>
              <a:headEnd/>
              <a:tailEnd/>
            </a:ln>
            <a:effectLst/>
          </p:spPr>
          <p:txBody>
            <a:bodyPr wrap="none" lIns="92075" tIns="46038" rIns="92075" bIns="46038">
              <a:spAutoFit/>
            </a:bodyPr>
            <a:lstStyle/>
            <a:p>
              <a:r>
                <a:rPr lang="en-US" sz="1800" u="none">
                  <a:latin typeface="Helvetica" pitchFamily="34" charset="0"/>
                </a:rPr>
                <a:t>delete( )</a:t>
              </a:r>
            </a:p>
          </p:txBody>
        </p:sp>
        <p:sp>
          <p:nvSpPr>
            <p:cNvPr id="454669" name="Rectangle 13"/>
            <p:cNvSpPr>
              <a:spLocks noChangeArrowheads="1"/>
            </p:cNvSpPr>
            <p:nvPr/>
          </p:nvSpPr>
          <p:spPr bwMode="auto">
            <a:xfrm>
              <a:off x="2629" y="3578"/>
              <a:ext cx="724" cy="231"/>
            </a:xfrm>
            <a:prstGeom prst="rect">
              <a:avLst/>
            </a:prstGeom>
            <a:noFill/>
            <a:ln w="9525">
              <a:noFill/>
              <a:miter lim="800000"/>
              <a:headEnd/>
              <a:tailEnd/>
            </a:ln>
            <a:effectLst/>
          </p:spPr>
          <p:txBody>
            <a:bodyPr wrap="none" lIns="92075" tIns="46038" rIns="92075" bIns="46038">
              <a:spAutoFit/>
            </a:bodyPr>
            <a:lstStyle/>
            <a:p>
              <a:r>
                <a:rPr lang="en-US" sz="1800" u="none">
                  <a:latin typeface="Helvetica" pitchFamily="34" charset="0"/>
                </a:rPr>
                <a:t>change( )</a:t>
              </a:r>
            </a:p>
          </p:txBody>
        </p:sp>
        <p:sp>
          <p:nvSpPr>
            <p:cNvPr id="454670" name="Text Box 14"/>
            <p:cNvSpPr txBox="1">
              <a:spLocks noChangeArrowheads="1"/>
            </p:cNvSpPr>
            <p:nvPr/>
          </p:nvSpPr>
          <p:spPr bwMode="auto">
            <a:xfrm>
              <a:off x="1104" y="2544"/>
              <a:ext cx="1056" cy="241"/>
            </a:xfrm>
            <a:prstGeom prst="rect">
              <a:avLst/>
            </a:prstGeom>
            <a:noFill/>
            <a:ln w="9525">
              <a:noFill/>
              <a:miter lim="800000"/>
              <a:headEnd/>
              <a:tailEnd/>
            </a:ln>
            <a:effectLst/>
          </p:spPr>
          <p:txBody>
            <a:bodyPr lIns="107950" tIns="53975" rIns="107950" bIns="53975">
              <a:spAutoFit/>
            </a:bodyPr>
            <a:lstStyle/>
            <a:p>
              <a:pPr>
                <a:spcBef>
                  <a:spcPct val="50000"/>
                </a:spcBef>
              </a:pPr>
              <a:r>
                <a:rPr lang="en-US" sz="1800" u="none">
                  <a:solidFill>
                    <a:schemeClr val="accent2"/>
                  </a:solidFill>
                  <a:latin typeface="Times New Roman" pitchFamily="18" charset="0"/>
                </a:rPr>
                <a:t>Class Name</a:t>
              </a:r>
            </a:p>
          </p:txBody>
        </p:sp>
        <p:sp>
          <p:nvSpPr>
            <p:cNvPr id="454671" name="Line 15"/>
            <p:cNvSpPr>
              <a:spLocks noChangeShapeType="1"/>
            </p:cNvSpPr>
            <p:nvPr/>
          </p:nvSpPr>
          <p:spPr bwMode="auto">
            <a:xfrm flipV="1">
              <a:off x="1920" y="2688"/>
              <a:ext cx="624" cy="0"/>
            </a:xfrm>
            <a:prstGeom prst="line">
              <a:avLst/>
            </a:prstGeom>
            <a:noFill/>
            <a:ln w="28575">
              <a:solidFill>
                <a:schemeClr val="accent2"/>
              </a:solidFill>
              <a:round/>
              <a:headEnd/>
              <a:tailEnd type="triangle" w="med" len="med"/>
            </a:ln>
            <a:effectLst/>
          </p:spPr>
          <p:txBody>
            <a:bodyPr wrap="none" lIns="107950" tIns="53975" rIns="107950" bIns="53975" anchor="ctr"/>
            <a:lstStyle/>
            <a:p>
              <a:endParaRPr lang="en-IN"/>
            </a:p>
          </p:txBody>
        </p:sp>
        <p:sp>
          <p:nvSpPr>
            <p:cNvPr id="454672" name="Text Box 16"/>
            <p:cNvSpPr txBox="1">
              <a:spLocks noChangeArrowheads="1"/>
            </p:cNvSpPr>
            <p:nvPr/>
          </p:nvSpPr>
          <p:spPr bwMode="auto">
            <a:xfrm>
              <a:off x="1152" y="2832"/>
              <a:ext cx="1056" cy="241"/>
            </a:xfrm>
            <a:prstGeom prst="rect">
              <a:avLst/>
            </a:prstGeom>
            <a:noFill/>
            <a:ln w="9525">
              <a:noFill/>
              <a:miter lim="800000"/>
              <a:headEnd/>
              <a:tailEnd/>
            </a:ln>
            <a:effectLst/>
          </p:spPr>
          <p:txBody>
            <a:bodyPr lIns="107950" tIns="53975" rIns="107950" bIns="53975">
              <a:spAutoFit/>
            </a:bodyPr>
            <a:lstStyle/>
            <a:p>
              <a:pPr>
                <a:spcBef>
                  <a:spcPct val="50000"/>
                </a:spcBef>
              </a:pPr>
              <a:r>
                <a:rPr lang="en-US" sz="1800" u="none">
                  <a:solidFill>
                    <a:schemeClr val="accent2"/>
                  </a:solidFill>
                  <a:latin typeface="Times New Roman" pitchFamily="18" charset="0"/>
                </a:rPr>
                <a:t>Attributes</a:t>
              </a:r>
            </a:p>
          </p:txBody>
        </p:sp>
        <p:sp>
          <p:nvSpPr>
            <p:cNvPr id="454673" name="Line 17"/>
            <p:cNvSpPr>
              <a:spLocks noChangeShapeType="1"/>
            </p:cNvSpPr>
            <p:nvPr/>
          </p:nvSpPr>
          <p:spPr bwMode="auto">
            <a:xfrm flipV="1">
              <a:off x="1968" y="2976"/>
              <a:ext cx="576" cy="0"/>
            </a:xfrm>
            <a:prstGeom prst="line">
              <a:avLst/>
            </a:prstGeom>
            <a:noFill/>
            <a:ln w="28575">
              <a:solidFill>
                <a:schemeClr val="accent2"/>
              </a:solidFill>
              <a:round/>
              <a:headEnd/>
              <a:tailEnd type="triangle" w="med" len="med"/>
            </a:ln>
            <a:effectLst/>
          </p:spPr>
          <p:txBody>
            <a:bodyPr wrap="none" lIns="107950" tIns="53975" rIns="107950" bIns="53975" anchor="ctr"/>
            <a:lstStyle/>
            <a:p>
              <a:endParaRPr lang="en-IN"/>
            </a:p>
          </p:txBody>
        </p:sp>
        <p:sp>
          <p:nvSpPr>
            <p:cNvPr id="454674" name="Text Box 18"/>
            <p:cNvSpPr txBox="1">
              <a:spLocks noChangeArrowheads="1"/>
            </p:cNvSpPr>
            <p:nvPr/>
          </p:nvSpPr>
          <p:spPr bwMode="auto">
            <a:xfrm>
              <a:off x="1152" y="3120"/>
              <a:ext cx="1056" cy="241"/>
            </a:xfrm>
            <a:prstGeom prst="rect">
              <a:avLst/>
            </a:prstGeom>
            <a:noFill/>
            <a:ln w="9525">
              <a:noFill/>
              <a:miter lim="800000"/>
              <a:headEnd/>
              <a:tailEnd/>
            </a:ln>
            <a:effectLst/>
          </p:spPr>
          <p:txBody>
            <a:bodyPr lIns="107950" tIns="53975" rIns="107950" bIns="53975">
              <a:spAutoFit/>
            </a:bodyPr>
            <a:lstStyle/>
            <a:p>
              <a:pPr>
                <a:spcBef>
                  <a:spcPct val="50000"/>
                </a:spcBef>
              </a:pPr>
              <a:r>
                <a:rPr lang="en-US" sz="1800" u="none">
                  <a:solidFill>
                    <a:schemeClr val="accent2"/>
                  </a:solidFill>
                  <a:latin typeface="Times New Roman" pitchFamily="18" charset="0"/>
                </a:rPr>
                <a:t>Operations</a:t>
              </a:r>
            </a:p>
          </p:txBody>
        </p:sp>
        <p:sp>
          <p:nvSpPr>
            <p:cNvPr id="454675" name="Line 19"/>
            <p:cNvSpPr>
              <a:spLocks noChangeShapeType="1"/>
            </p:cNvSpPr>
            <p:nvPr/>
          </p:nvSpPr>
          <p:spPr bwMode="auto">
            <a:xfrm flipV="1">
              <a:off x="1968" y="3264"/>
              <a:ext cx="576" cy="0"/>
            </a:xfrm>
            <a:prstGeom prst="line">
              <a:avLst/>
            </a:prstGeom>
            <a:noFill/>
            <a:ln w="28575">
              <a:solidFill>
                <a:schemeClr val="accent2"/>
              </a:solidFill>
              <a:round/>
              <a:headEnd/>
              <a:tailEnd type="triangle" w="med" len="med"/>
            </a:ln>
            <a:effectLst/>
          </p:spPr>
          <p:txBody>
            <a:bodyPr wrap="none" lIns="107950" tIns="53975" rIns="107950" bIns="53975" anchor="ctr"/>
            <a:lstStyle/>
            <a:p>
              <a:endParaRPr lang="en-IN"/>
            </a:p>
          </p:txBody>
        </p:sp>
      </p:grpSp>
      <p:sp>
        <p:nvSpPr>
          <p:cNvPr id="454676" name="Rectangle 20"/>
          <p:cNvSpPr>
            <a:spLocks noGrp="1" noChangeArrowheads="1"/>
          </p:cNvSpPr>
          <p:nvPr>
            <p:ph type="title"/>
          </p:nvPr>
        </p:nvSpPr>
        <p:spPr/>
        <p:txBody>
          <a:bodyPr/>
          <a:lstStyle/>
          <a:p>
            <a:r>
              <a:rPr lang="en-US"/>
              <a:t>Class Compartments</a:t>
            </a:r>
          </a:p>
        </p:txBody>
      </p:sp>
      <p:sp>
        <p:nvSpPr>
          <p:cNvPr id="454677" name="Rectangle 21"/>
          <p:cNvSpPr>
            <a:spLocks noGrp="1" noChangeArrowheads="1"/>
          </p:cNvSpPr>
          <p:nvPr>
            <p:ph type="body" idx="1"/>
          </p:nvPr>
        </p:nvSpPr>
        <p:spPr/>
        <p:txBody>
          <a:bodyPr/>
          <a:lstStyle/>
          <a:p>
            <a:r>
              <a:rPr lang="en-US"/>
              <a:t>A class is comprised of three sections</a:t>
            </a:r>
          </a:p>
          <a:p>
            <a:pPr lvl="1"/>
            <a:r>
              <a:rPr lang="en-US"/>
              <a:t>The first section contains the class name</a:t>
            </a:r>
          </a:p>
          <a:p>
            <a:pPr lvl="1"/>
            <a:r>
              <a:rPr lang="en-US"/>
              <a:t>The second section shows the structure (attributes)</a:t>
            </a:r>
          </a:p>
          <a:p>
            <a:pPr lvl="1"/>
            <a:r>
              <a:rPr lang="en-US"/>
              <a:t>The third section shows the behavior (operations)</a:t>
            </a:r>
          </a:p>
          <a:p>
            <a:endParaRPr lang="en-US"/>
          </a:p>
        </p:txBody>
      </p:sp>
    </p:spTree>
  </p:cSld>
  <p:clrMapOvr>
    <a:masterClrMapping/>
  </p:clrMapOvr>
  <p:transition spd="med">
    <p:dissolv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Design Pattern </a:t>
            </a:r>
            <a:endParaRPr lang="en-IN" dirty="0"/>
          </a:p>
        </p:txBody>
      </p:sp>
    </p:spTree>
  </p:cSld>
  <p:clrMapOvr>
    <a:masterClrMapping/>
  </p:clrMapOvr>
  <p:transition spd="med">
    <p:dissolv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Design Pattern </a:t>
            </a:r>
            <a:endParaRPr lang="en-US" dirty="0"/>
          </a:p>
        </p:txBody>
      </p:sp>
      <p:sp>
        <p:nvSpPr>
          <p:cNvPr id="3" name="Content Placeholder 2"/>
          <p:cNvSpPr>
            <a:spLocks noGrp="1"/>
          </p:cNvSpPr>
          <p:nvPr>
            <p:ph idx="1"/>
          </p:nvPr>
        </p:nvSpPr>
        <p:spPr/>
        <p:txBody>
          <a:bodyPr/>
          <a:lstStyle/>
          <a:p>
            <a:r>
              <a:rPr lang="en-IN" dirty="0" smtClean="0"/>
              <a:t>A design pattern is a general reusable solution to a commonly occurring problem in software design. </a:t>
            </a:r>
          </a:p>
          <a:p>
            <a:r>
              <a:rPr lang="en-IN" dirty="0" smtClean="0"/>
              <a:t>It is a template for how to solve a problem that can be used in many different situations. </a:t>
            </a:r>
          </a:p>
          <a:p>
            <a:r>
              <a:rPr lang="en-IN" dirty="0" smtClean="0"/>
              <a:t>Patterns are formalized best practices that the programmer can use to solve common problems when designing an application or system.</a:t>
            </a:r>
            <a:endParaRPr lang="en-US" dirty="0"/>
          </a:p>
        </p:txBody>
      </p:sp>
    </p:spTree>
  </p:cSld>
  <p:clrMapOvr>
    <a:masterClrMapping/>
  </p:clrMapOvr>
  <p:transition spd="med">
    <p:dissolv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Gang of Four Design Patterns</a:t>
            </a:r>
            <a:endParaRPr lang="en-US" dirty="0"/>
          </a:p>
        </p:txBody>
      </p:sp>
      <p:sp>
        <p:nvSpPr>
          <p:cNvPr id="3" name="Content Placeholder 2"/>
          <p:cNvSpPr>
            <a:spLocks noGrp="1"/>
          </p:cNvSpPr>
          <p:nvPr>
            <p:ph idx="1"/>
          </p:nvPr>
        </p:nvSpPr>
        <p:spPr/>
        <p:txBody>
          <a:bodyPr>
            <a:normAutofit/>
          </a:bodyPr>
          <a:lstStyle/>
          <a:p>
            <a:r>
              <a:rPr lang="en-IN" dirty="0" smtClean="0"/>
              <a:t>These are design patterns which were defined by four authors</a:t>
            </a:r>
          </a:p>
          <a:p>
            <a:pPr lvl="1"/>
            <a:r>
              <a:rPr lang="en-IN" dirty="0" smtClean="0"/>
              <a:t>Erich Gamma </a:t>
            </a:r>
          </a:p>
          <a:p>
            <a:pPr lvl="1"/>
            <a:r>
              <a:rPr lang="en-IN" dirty="0" smtClean="0"/>
              <a:t>Richard Helm</a:t>
            </a:r>
          </a:p>
          <a:p>
            <a:pPr lvl="1"/>
            <a:r>
              <a:rPr lang="en-IN" dirty="0" smtClean="0"/>
              <a:t>Ralph Johnson and </a:t>
            </a:r>
          </a:p>
          <a:p>
            <a:pPr lvl="1"/>
            <a:r>
              <a:rPr lang="en-IN" dirty="0" smtClean="0"/>
              <a:t>John </a:t>
            </a:r>
            <a:r>
              <a:rPr lang="en-IN" dirty="0" err="1" smtClean="0"/>
              <a:t>Vlissides</a:t>
            </a:r>
            <a:r>
              <a:rPr lang="en-IN" dirty="0" smtClean="0"/>
              <a:t> in their book </a:t>
            </a:r>
            <a:r>
              <a:rPr lang="en-IN" i="1" dirty="0" smtClean="0"/>
              <a:t>Design Patterns:</a:t>
            </a:r>
          </a:p>
          <a:p>
            <a:pPr lvl="1"/>
            <a:endParaRPr lang="en-US" dirty="0"/>
          </a:p>
        </p:txBody>
      </p:sp>
    </p:spTree>
  </p:cSld>
  <p:clrMapOvr>
    <a:masterClrMapping/>
  </p:clrMapOvr>
  <p:transition spd="med">
    <p:dissolv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Benefits &amp; Drawbacks</a:t>
            </a:r>
          </a:p>
        </p:txBody>
      </p:sp>
      <p:sp>
        <p:nvSpPr>
          <p:cNvPr id="12291" name="Rectangle 3"/>
          <p:cNvSpPr>
            <a:spLocks noGrp="1" noChangeArrowheads="1"/>
          </p:cNvSpPr>
          <p:nvPr>
            <p:ph idx="1"/>
          </p:nvPr>
        </p:nvSpPr>
        <p:spPr>
          <a:xfrm>
            <a:off x="311150" y="1981200"/>
            <a:ext cx="8375650" cy="4495800"/>
          </a:xfrm>
        </p:spPr>
        <p:txBody>
          <a:bodyPr/>
          <a:lstStyle/>
          <a:p>
            <a:pPr eaLnBrk="1" hangingPunct="1">
              <a:buFontTx/>
              <a:buNone/>
            </a:pPr>
            <a:r>
              <a:rPr lang="en-US" sz="3200" smtClean="0"/>
              <a:t>Benefits:</a:t>
            </a:r>
          </a:p>
          <a:p>
            <a:pPr eaLnBrk="1" hangingPunct="1"/>
            <a:r>
              <a:rPr lang="en-US" sz="2000" smtClean="0"/>
              <a:t>Design patterns enable large-scale reuse of software architectures </a:t>
            </a:r>
            <a:endParaRPr lang="en-US" sz="2800" smtClean="0"/>
          </a:p>
          <a:p>
            <a:pPr eaLnBrk="1" hangingPunct="1"/>
            <a:r>
              <a:rPr lang="en-US" sz="2000" smtClean="0"/>
              <a:t>Patterns explicitly capture expert knowledge and design tradeoffs, and make this expertise more widely available </a:t>
            </a:r>
          </a:p>
          <a:p>
            <a:pPr eaLnBrk="1" hangingPunct="1"/>
            <a:r>
              <a:rPr lang="en-US" sz="2000" smtClean="0"/>
              <a:t>Patterns help improve developer communication</a:t>
            </a:r>
            <a:endParaRPr lang="en-US" sz="2800" smtClean="0"/>
          </a:p>
          <a:p>
            <a:pPr eaLnBrk="1" hangingPunct="1">
              <a:buFontTx/>
              <a:buNone/>
            </a:pPr>
            <a:r>
              <a:rPr lang="en-US" sz="2800" smtClean="0"/>
              <a:t>Drawbacks:</a:t>
            </a:r>
          </a:p>
          <a:p>
            <a:pPr eaLnBrk="1" hangingPunct="1"/>
            <a:r>
              <a:rPr lang="en-US" sz="2000" smtClean="0"/>
              <a:t>Patterns do not lead to direct code reuse</a:t>
            </a:r>
          </a:p>
          <a:p>
            <a:pPr eaLnBrk="1" hangingPunct="1"/>
            <a:r>
              <a:rPr lang="en-US" sz="2000" smtClean="0"/>
              <a:t>Patterns are deceptively simple</a:t>
            </a:r>
          </a:p>
          <a:p>
            <a:pPr eaLnBrk="1" hangingPunct="1"/>
            <a:r>
              <a:rPr lang="en-US" sz="2000" smtClean="0"/>
              <a:t>Teams may suffer from pattern overload</a:t>
            </a:r>
          </a:p>
          <a:p>
            <a:pPr eaLnBrk="1" hangingPunct="1"/>
            <a:r>
              <a:rPr lang="en-US" sz="2000" smtClean="0"/>
              <a:t>Patterns are validated by experience and discussion rather than by automated testing</a:t>
            </a:r>
          </a:p>
        </p:txBody>
      </p:sp>
      <p:sp>
        <p:nvSpPr>
          <p:cNvPr id="4" name="Slide Number Placeholder 3"/>
          <p:cNvSpPr>
            <a:spLocks noGrp="1"/>
          </p:cNvSpPr>
          <p:nvPr>
            <p:ph type="sldNum" sz="quarter" idx="12"/>
          </p:nvPr>
        </p:nvSpPr>
        <p:spPr/>
        <p:txBody>
          <a:bodyPr>
            <a:normAutofit/>
          </a:bodyPr>
          <a:lstStyle/>
          <a:p>
            <a:pPr>
              <a:defRPr/>
            </a:pPr>
            <a:fld id="{B1D6E3A1-5F4E-4161-A0FE-00FEDD5E9804}" type="slidenum">
              <a:rPr lang="en-US"/>
              <a:pPr>
                <a:defRPr/>
              </a:pPr>
              <a:t>73</a:t>
            </a:fld>
            <a:endParaRPr lang="en-US"/>
          </a:p>
        </p:txBody>
      </p:sp>
    </p:spTree>
  </p:cSld>
  <p:clrMapOvr>
    <a:masterClrMapping/>
  </p:clrMapOvr>
  <p:transition spd="med">
    <p:dissolv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Kinds of Patterns</a:t>
            </a:r>
          </a:p>
        </p:txBody>
      </p:sp>
      <p:sp>
        <p:nvSpPr>
          <p:cNvPr id="13315" name="Rectangle 3"/>
          <p:cNvSpPr>
            <a:spLocks noGrp="1" noChangeArrowheads="1"/>
          </p:cNvSpPr>
          <p:nvPr>
            <p:ph idx="1"/>
          </p:nvPr>
        </p:nvSpPr>
        <p:spPr>
          <a:xfrm>
            <a:off x="311150" y="2057400"/>
            <a:ext cx="8375650" cy="4419600"/>
          </a:xfrm>
        </p:spPr>
        <p:txBody>
          <a:bodyPr/>
          <a:lstStyle/>
          <a:p>
            <a:pPr marL="457200" indent="-457200" eaLnBrk="1" hangingPunct="1">
              <a:buFont typeface="Wingdings" pitchFamily="2" charset="2"/>
              <a:buAutoNum type="arabicPeriod"/>
            </a:pPr>
            <a:r>
              <a:rPr lang="en-US" sz="3200" smtClean="0"/>
              <a:t>Analysis Patterns </a:t>
            </a:r>
          </a:p>
          <a:p>
            <a:pPr marL="1295400" lvl="2" indent="-381000" eaLnBrk="1" hangingPunct="1">
              <a:buFont typeface="Wingdings" pitchFamily="2" charset="2"/>
              <a:buNone/>
            </a:pPr>
            <a:r>
              <a:rPr lang="en-US" sz="2500" i="1" smtClean="0"/>
              <a:t>for modeling requirements</a:t>
            </a:r>
          </a:p>
          <a:p>
            <a:pPr marL="457200" indent="-457200" eaLnBrk="1" hangingPunct="1">
              <a:buFont typeface="Wingdings" pitchFamily="2" charset="2"/>
              <a:buAutoNum type="arabicPeriod"/>
            </a:pPr>
            <a:r>
              <a:rPr lang="en-US" sz="3200" smtClean="0"/>
              <a:t>Architectural Patterns </a:t>
            </a:r>
          </a:p>
          <a:p>
            <a:pPr marL="1295400" lvl="2" indent="-381000" eaLnBrk="1" hangingPunct="1">
              <a:buFont typeface="Wingdings" pitchFamily="2" charset="2"/>
              <a:buNone/>
            </a:pPr>
            <a:r>
              <a:rPr lang="en-US" sz="2500" i="1" smtClean="0"/>
              <a:t>for major components of a software system</a:t>
            </a:r>
          </a:p>
          <a:p>
            <a:pPr marL="457200" indent="-457200" eaLnBrk="1" hangingPunct="1">
              <a:buFont typeface="Wingdings" pitchFamily="2" charset="2"/>
              <a:buAutoNum type="arabicPeriod"/>
            </a:pPr>
            <a:r>
              <a:rPr lang="en-US" sz="3200" smtClean="0"/>
              <a:t>Design Patterns </a:t>
            </a:r>
          </a:p>
          <a:p>
            <a:pPr marL="1295400" lvl="2" indent="-381000" eaLnBrk="1" hangingPunct="1">
              <a:buFont typeface="Wingdings" pitchFamily="2" charset="2"/>
              <a:buNone/>
            </a:pPr>
            <a:r>
              <a:rPr lang="en-US" sz="2500" i="1" smtClean="0"/>
              <a:t>for software components</a:t>
            </a:r>
          </a:p>
          <a:p>
            <a:pPr marL="457200" indent="-457200" eaLnBrk="1" hangingPunct="1">
              <a:buFont typeface="Wingdings" pitchFamily="2" charset="2"/>
              <a:buAutoNum type="arabicPeriod"/>
            </a:pPr>
            <a:r>
              <a:rPr lang="en-US" sz="3200" smtClean="0"/>
              <a:t>Programming Patterns </a:t>
            </a:r>
          </a:p>
          <a:p>
            <a:pPr marL="1295400" lvl="2" indent="-381000" eaLnBrk="1" hangingPunct="1">
              <a:buFont typeface="Wingdings" pitchFamily="2" charset="2"/>
              <a:buNone/>
            </a:pPr>
            <a:r>
              <a:rPr lang="en-US" sz="2500" i="1" smtClean="0"/>
              <a:t>for specific languages</a:t>
            </a:r>
          </a:p>
        </p:txBody>
      </p:sp>
      <p:sp>
        <p:nvSpPr>
          <p:cNvPr id="4" name="Slide Number Placeholder 3"/>
          <p:cNvSpPr>
            <a:spLocks noGrp="1"/>
          </p:cNvSpPr>
          <p:nvPr>
            <p:ph type="sldNum" sz="quarter" idx="12"/>
          </p:nvPr>
        </p:nvSpPr>
        <p:spPr/>
        <p:txBody>
          <a:bodyPr>
            <a:normAutofit/>
          </a:bodyPr>
          <a:lstStyle/>
          <a:p>
            <a:pPr>
              <a:defRPr/>
            </a:pPr>
            <a:fld id="{DE3F91DD-2494-4F2D-B520-7A0A93AC1264}" type="slidenum">
              <a:rPr lang="en-US"/>
              <a:pPr>
                <a:defRPr/>
              </a:pPr>
              <a:t>74</a:t>
            </a:fld>
            <a:endParaRPr lang="en-US"/>
          </a:p>
        </p:txBody>
      </p:sp>
    </p:spTree>
  </p:cSld>
  <p:clrMapOvr>
    <a:masterClrMapping/>
  </p:clrMapOvr>
  <p:transition spd="med">
    <p:dissolv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Design Pattern Classification</a:t>
            </a:r>
          </a:p>
        </p:txBody>
      </p:sp>
      <p:sp>
        <p:nvSpPr>
          <p:cNvPr id="174083" name="Rectangle 3"/>
          <p:cNvSpPr>
            <a:spLocks noGrp="1" noChangeArrowheads="1"/>
          </p:cNvSpPr>
          <p:nvPr>
            <p:ph idx="1"/>
          </p:nvPr>
        </p:nvSpPr>
        <p:spPr>
          <a:xfrm>
            <a:off x="457200" y="2287588"/>
            <a:ext cx="7543800" cy="3960812"/>
          </a:xfrm>
        </p:spPr>
        <p:txBody>
          <a:bodyPr>
            <a:normAutofit lnSpcReduction="10000"/>
          </a:bodyPr>
          <a:lstStyle/>
          <a:p>
            <a:pPr marL="457200" indent="-457200" eaLnBrk="1" fontAlgn="auto" hangingPunct="1">
              <a:spcAft>
                <a:spcPts val="0"/>
              </a:spcAft>
              <a:buClr>
                <a:schemeClr val="accent3"/>
              </a:buClr>
              <a:buFont typeface="Wingdings 2"/>
              <a:buChar char=""/>
              <a:defRPr/>
            </a:pPr>
            <a:r>
              <a:rPr lang="en-US" sz="2400" dirty="0" smtClean="0"/>
              <a:t>CREATIONAL PATTERNS</a:t>
            </a:r>
          </a:p>
          <a:p>
            <a:pPr marL="822960" lvl="1" indent="-457200" eaLnBrk="1" fontAlgn="auto" hangingPunct="1">
              <a:spcAft>
                <a:spcPts val="0"/>
              </a:spcAft>
              <a:buFont typeface="Wingdings 2"/>
              <a:buNone/>
              <a:defRPr/>
            </a:pPr>
            <a:r>
              <a:rPr lang="en-US" sz="1800" dirty="0" smtClean="0"/>
              <a:t>	</a:t>
            </a:r>
            <a:r>
              <a:rPr lang="en-US" sz="2000" dirty="0" smtClean="0"/>
              <a:t>Deals with Initializing and Configuring Classes and Objects.</a:t>
            </a:r>
          </a:p>
          <a:p>
            <a:pPr marL="822960" lvl="1" indent="-457200" eaLnBrk="1" fontAlgn="auto" hangingPunct="1">
              <a:spcAft>
                <a:spcPts val="0"/>
              </a:spcAft>
              <a:buFont typeface="Wingdings 2"/>
              <a:buNone/>
              <a:defRPr/>
            </a:pPr>
            <a:endParaRPr lang="en-US" sz="2000" dirty="0" smtClean="0"/>
          </a:p>
          <a:p>
            <a:pPr marL="457200" indent="-457200" eaLnBrk="1" fontAlgn="auto" hangingPunct="1">
              <a:spcAft>
                <a:spcPts val="0"/>
              </a:spcAft>
              <a:buClr>
                <a:schemeClr val="accent3"/>
              </a:buClr>
              <a:buFont typeface="Wingdings 2"/>
              <a:buChar char=""/>
              <a:defRPr/>
            </a:pPr>
            <a:r>
              <a:rPr lang="en-US" sz="2400" dirty="0" smtClean="0"/>
              <a:t>STRUCTURAL PATTERNS</a:t>
            </a:r>
          </a:p>
          <a:p>
            <a:pPr marL="822960" lvl="1" indent="-457200" eaLnBrk="1" fontAlgn="auto" hangingPunct="1">
              <a:spcAft>
                <a:spcPts val="0"/>
              </a:spcAft>
              <a:buFont typeface="Wingdings 2"/>
              <a:buNone/>
              <a:defRPr/>
            </a:pPr>
            <a:r>
              <a:rPr lang="en-US" sz="1800" b="1" dirty="0" smtClean="0"/>
              <a:t>	</a:t>
            </a:r>
            <a:r>
              <a:rPr lang="en-US" sz="2000" dirty="0" smtClean="0"/>
              <a:t>Deals with Decoupling interface and Implementation of classes and objects.</a:t>
            </a:r>
          </a:p>
          <a:p>
            <a:pPr marL="822960" lvl="1" indent="-457200" eaLnBrk="1" fontAlgn="auto" hangingPunct="1">
              <a:spcAft>
                <a:spcPts val="0"/>
              </a:spcAft>
              <a:buFont typeface="Wingdings 2"/>
              <a:buNone/>
              <a:defRPr/>
            </a:pPr>
            <a:endParaRPr lang="en-US" sz="2000" dirty="0" smtClean="0"/>
          </a:p>
          <a:p>
            <a:pPr marL="457200" indent="-457200" eaLnBrk="1" fontAlgn="auto" hangingPunct="1">
              <a:spcAft>
                <a:spcPts val="0"/>
              </a:spcAft>
              <a:buClr>
                <a:schemeClr val="accent3"/>
              </a:buClr>
              <a:buFont typeface="Wingdings 2"/>
              <a:buChar char=""/>
              <a:defRPr/>
            </a:pPr>
            <a:r>
              <a:rPr lang="en-US" sz="2400" dirty="0" smtClean="0"/>
              <a:t>BEHAVIORAL PATTERNS</a:t>
            </a:r>
          </a:p>
          <a:p>
            <a:pPr marL="822960" lvl="1" indent="-457200" eaLnBrk="1" fontAlgn="auto" hangingPunct="1">
              <a:spcAft>
                <a:spcPts val="0"/>
              </a:spcAft>
              <a:buFont typeface="Wingdings 2"/>
              <a:buNone/>
              <a:defRPr/>
            </a:pPr>
            <a:r>
              <a:rPr lang="en-US" sz="1300" dirty="0" smtClean="0"/>
              <a:t>	</a:t>
            </a:r>
            <a:r>
              <a:rPr lang="en-US" sz="2000" dirty="0" smtClean="0"/>
              <a:t>Deals with Dynamic interactions among classes and objects.</a:t>
            </a:r>
          </a:p>
          <a:p>
            <a:pPr marL="457200" indent="-457200" eaLnBrk="1" fontAlgn="auto" hangingPunct="1">
              <a:spcAft>
                <a:spcPts val="0"/>
              </a:spcAft>
              <a:buClr>
                <a:schemeClr val="accent3"/>
              </a:buClr>
              <a:buFont typeface="Wingdings 2"/>
              <a:buChar char=""/>
              <a:defRPr/>
            </a:pPr>
            <a:endParaRPr lang="en-US" sz="1600" b="1" dirty="0"/>
          </a:p>
        </p:txBody>
      </p:sp>
      <p:sp>
        <p:nvSpPr>
          <p:cNvPr id="6" name="Slide Number Placeholder 3"/>
          <p:cNvSpPr>
            <a:spLocks noGrp="1"/>
          </p:cNvSpPr>
          <p:nvPr>
            <p:ph type="sldNum" sz="quarter" idx="12"/>
          </p:nvPr>
        </p:nvSpPr>
        <p:spPr/>
        <p:txBody>
          <a:bodyPr>
            <a:normAutofit/>
          </a:bodyPr>
          <a:lstStyle/>
          <a:p>
            <a:pPr>
              <a:defRPr/>
            </a:pPr>
            <a:fld id="{F328128E-6D10-41DE-8434-A967D662885E}" type="slidenum">
              <a:rPr lang="en-US"/>
              <a:pPr>
                <a:defRPr/>
              </a:pPr>
              <a:t>75</a:t>
            </a:fld>
            <a:endParaRPr lang="en-US"/>
          </a:p>
        </p:txBody>
      </p:sp>
    </p:spTree>
  </p:cSld>
  <p:clrMapOvr>
    <a:masterClrMapping/>
  </p:clrMapOvr>
  <p:transition spd="med">
    <p:dissolv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268C46AA-3968-4460-B9A9-9DB95CC0B8AA}" type="slidenum">
              <a:rPr lang="en-US"/>
              <a:pPr>
                <a:defRPr/>
              </a:pPr>
              <a:t>76</a:t>
            </a:fld>
            <a:endParaRPr lang="en-US"/>
          </a:p>
        </p:txBody>
      </p:sp>
      <p:sp>
        <p:nvSpPr>
          <p:cNvPr id="15363" name="Rectangle 2"/>
          <p:cNvSpPr>
            <a:spLocks noGrp="1" noChangeArrowheads="1"/>
          </p:cNvSpPr>
          <p:nvPr>
            <p:ph type="title"/>
          </p:nvPr>
        </p:nvSpPr>
        <p:spPr/>
        <p:txBody>
          <a:bodyPr/>
          <a:lstStyle/>
          <a:p>
            <a:pPr eaLnBrk="1" hangingPunct="1"/>
            <a:r>
              <a:rPr lang="en-US" sz="5400" smtClean="0"/>
              <a:t>CREATIONAL PATTERNS</a:t>
            </a:r>
            <a:endParaRPr lang="en-US" smtClean="0"/>
          </a:p>
        </p:txBody>
      </p:sp>
      <p:sp>
        <p:nvSpPr>
          <p:cNvPr id="15364" name="Rectangle 3"/>
          <p:cNvSpPr>
            <a:spLocks noGrp="1" noChangeArrowheads="1"/>
          </p:cNvSpPr>
          <p:nvPr>
            <p:ph idx="1"/>
          </p:nvPr>
        </p:nvSpPr>
        <p:spPr>
          <a:xfrm>
            <a:off x="457200" y="2287588"/>
            <a:ext cx="5562600" cy="3732212"/>
          </a:xfrm>
        </p:spPr>
        <p:txBody>
          <a:bodyPr/>
          <a:lstStyle/>
          <a:p>
            <a:pPr marL="457200" indent="-457200" eaLnBrk="1" hangingPunct="1">
              <a:buFont typeface="Wingdings 2" pitchFamily="18" charset="2"/>
              <a:buNone/>
            </a:pPr>
            <a:r>
              <a:rPr lang="en-US" sz="2000" smtClean="0"/>
              <a:t>	</a:t>
            </a:r>
            <a:endParaRPr lang="en-US" sz="1600" b="1" smtClean="0"/>
          </a:p>
          <a:p>
            <a:pPr marL="457200" indent="-457200" eaLnBrk="1" hangingPunct="1"/>
            <a:r>
              <a:rPr lang="en-US" sz="2400" b="1" smtClean="0"/>
              <a:t>Factory Method</a:t>
            </a:r>
          </a:p>
          <a:p>
            <a:pPr marL="457200" indent="-457200" eaLnBrk="1" hangingPunct="1"/>
            <a:r>
              <a:rPr lang="en-US" sz="2400" b="1" smtClean="0"/>
              <a:t>Abstract Factory</a:t>
            </a:r>
          </a:p>
          <a:p>
            <a:pPr marL="457200" indent="-457200" eaLnBrk="1" hangingPunct="1"/>
            <a:r>
              <a:rPr lang="en-US" sz="2400" b="1" smtClean="0"/>
              <a:t>Builder</a:t>
            </a:r>
          </a:p>
          <a:p>
            <a:pPr marL="457200" indent="-457200" eaLnBrk="1" hangingPunct="1"/>
            <a:r>
              <a:rPr lang="en-US" sz="2400" b="1" smtClean="0"/>
              <a:t>Prototype</a:t>
            </a:r>
          </a:p>
          <a:p>
            <a:pPr marL="457200" indent="-457200" eaLnBrk="1" hangingPunct="1"/>
            <a:r>
              <a:rPr lang="en-US" sz="2400" b="1" smtClean="0"/>
              <a:t>Singleton</a:t>
            </a:r>
          </a:p>
        </p:txBody>
      </p:sp>
    </p:spTree>
  </p:cSld>
  <p:clrMapOvr>
    <a:masterClrMapping/>
  </p:clrMapOvr>
  <p:transition spd="med">
    <p:dissolv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70ECDF7-FD29-43FA-BE95-B914038F57B3}" type="slidenum">
              <a:rPr lang="en-US"/>
              <a:pPr>
                <a:defRPr/>
              </a:pPr>
              <a:t>77</a:t>
            </a:fld>
            <a:endParaRPr lang="en-US"/>
          </a:p>
        </p:txBody>
      </p:sp>
      <p:sp>
        <p:nvSpPr>
          <p:cNvPr id="16387" name="Rectangle 2"/>
          <p:cNvSpPr>
            <a:spLocks noGrp="1" noChangeArrowheads="1"/>
          </p:cNvSpPr>
          <p:nvPr>
            <p:ph type="title"/>
          </p:nvPr>
        </p:nvSpPr>
        <p:spPr/>
        <p:txBody>
          <a:bodyPr/>
          <a:lstStyle/>
          <a:p>
            <a:pPr eaLnBrk="1" hangingPunct="1"/>
            <a:r>
              <a:rPr lang="en-US" sz="5400" smtClean="0">
                <a:solidFill>
                  <a:schemeClr val="tx1"/>
                </a:solidFill>
              </a:rPr>
              <a:t>STRUCTURAL PATTERNS</a:t>
            </a:r>
            <a:endParaRPr lang="en-US" smtClean="0"/>
          </a:p>
        </p:txBody>
      </p:sp>
      <p:sp>
        <p:nvSpPr>
          <p:cNvPr id="6" name="Rectangle 4"/>
          <p:cNvSpPr>
            <a:spLocks noChangeArrowheads="1"/>
          </p:cNvSpPr>
          <p:nvPr/>
        </p:nvSpPr>
        <p:spPr bwMode="auto">
          <a:xfrm>
            <a:off x="609600" y="2514600"/>
            <a:ext cx="4886325" cy="3503613"/>
          </a:xfrm>
          <a:prstGeom prst="rect">
            <a:avLst/>
          </a:prstGeom>
          <a:noFill/>
          <a:ln w="12700">
            <a:noFill/>
            <a:miter lim="800000"/>
            <a:headEnd/>
            <a:tailEnd/>
          </a:ln>
          <a:effectLst/>
        </p:spPr>
        <p:txBody>
          <a:bodyPr lIns="90488" tIns="44450" rIns="90488" bIns="44450"/>
          <a:lstStyle/>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Adapter</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Bridge</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Composite</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Decorator</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Façade</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Flyweight</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Proxy</a:t>
            </a:r>
          </a:p>
        </p:txBody>
      </p:sp>
    </p:spTree>
  </p:cSld>
  <p:clrMapOvr>
    <a:masterClrMapping/>
  </p:clrMapOvr>
  <p:transition spd="med">
    <p:dissolv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C99A9D9-C5AB-4858-BB91-C129AC4C7A8F}" type="slidenum">
              <a:rPr lang="en-US"/>
              <a:pPr>
                <a:defRPr/>
              </a:pPr>
              <a:t>78</a:t>
            </a:fld>
            <a:endParaRPr lang="en-US"/>
          </a:p>
        </p:txBody>
      </p:sp>
      <p:sp>
        <p:nvSpPr>
          <p:cNvPr id="17411" name="Rectangle 2"/>
          <p:cNvSpPr>
            <a:spLocks noGrp="1" noChangeArrowheads="1"/>
          </p:cNvSpPr>
          <p:nvPr>
            <p:ph type="title"/>
          </p:nvPr>
        </p:nvSpPr>
        <p:spPr/>
        <p:txBody>
          <a:bodyPr/>
          <a:lstStyle/>
          <a:p>
            <a:pPr eaLnBrk="1" hangingPunct="1"/>
            <a:r>
              <a:rPr lang="en-US" sz="5400" smtClean="0">
                <a:solidFill>
                  <a:schemeClr val="tx1"/>
                </a:solidFill>
              </a:rPr>
              <a:t>BEHAVIORAL PATTERNS</a:t>
            </a:r>
            <a:endParaRPr lang="en-US" smtClean="0"/>
          </a:p>
        </p:txBody>
      </p:sp>
      <p:sp>
        <p:nvSpPr>
          <p:cNvPr id="7" name="Rectangle 5"/>
          <p:cNvSpPr>
            <a:spLocks noChangeArrowheads="1"/>
          </p:cNvSpPr>
          <p:nvPr/>
        </p:nvSpPr>
        <p:spPr bwMode="auto">
          <a:xfrm>
            <a:off x="5257800" y="2286000"/>
            <a:ext cx="3471863" cy="3732213"/>
          </a:xfrm>
          <a:prstGeom prst="rect">
            <a:avLst/>
          </a:prstGeom>
          <a:noFill/>
          <a:ln w="12700">
            <a:noFill/>
            <a:miter lim="800000"/>
            <a:headEnd/>
            <a:tailEnd/>
          </a:ln>
          <a:effectLst/>
        </p:spPr>
        <p:txBody>
          <a:bodyPr lIns="90488" tIns="44450" rIns="90488" bIns="44450"/>
          <a:lstStyle/>
          <a:p>
            <a:pPr marL="457200" indent="-457200" eaLnBrk="1" hangingPunct="1">
              <a:lnSpc>
                <a:spcPct val="100000"/>
              </a:lnSpc>
              <a:spcBef>
                <a:spcPct val="20000"/>
              </a:spcBef>
              <a:buClr>
                <a:schemeClr val="hlink"/>
              </a:buClr>
              <a:buFont typeface="Arial" pitchFamily="34" charset="0"/>
              <a:buChar char="•"/>
              <a:defRPr/>
            </a:pPr>
            <a:endParaRPr lang="en-US" sz="2000" dirty="0">
              <a:solidFill>
                <a:schemeClr val="tx1"/>
              </a:solidFill>
            </a:endParaRP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Observer</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State</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Strategy</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Template Method</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Visitor</a:t>
            </a:r>
          </a:p>
        </p:txBody>
      </p:sp>
      <p:sp>
        <p:nvSpPr>
          <p:cNvPr id="8" name="Rectangle 5"/>
          <p:cNvSpPr>
            <a:spLocks noChangeArrowheads="1"/>
          </p:cNvSpPr>
          <p:nvPr/>
        </p:nvSpPr>
        <p:spPr bwMode="auto">
          <a:xfrm>
            <a:off x="685800" y="2362200"/>
            <a:ext cx="4038600" cy="3732213"/>
          </a:xfrm>
          <a:prstGeom prst="rect">
            <a:avLst/>
          </a:prstGeom>
          <a:noFill/>
          <a:ln w="12700">
            <a:noFill/>
            <a:miter lim="800000"/>
            <a:headEnd/>
            <a:tailEnd/>
          </a:ln>
          <a:effectLst/>
        </p:spPr>
        <p:txBody>
          <a:bodyPr lIns="90488" tIns="44450" rIns="90488" bIns="44450"/>
          <a:lstStyle/>
          <a:p>
            <a:pPr marL="457200" indent="-457200" eaLnBrk="1" hangingPunct="1">
              <a:lnSpc>
                <a:spcPct val="100000"/>
              </a:lnSpc>
              <a:spcBef>
                <a:spcPct val="20000"/>
              </a:spcBef>
              <a:buClr>
                <a:schemeClr val="hlink"/>
              </a:buClr>
              <a:defRPr/>
            </a:pPr>
            <a:endParaRPr lang="en-US" sz="1600" dirty="0">
              <a:solidFill>
                <a:schemeClr val="tx1"/>
              </a:solidFill>
            </a:endParaRP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Chain of Responsibility</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Command</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Interpreter</a:t>
            </a:r>
          </a:p>
          <a:p>
            <a:pPr marL="457200" indent="-457200" eaLnBrk="1" hangingPunct="1">
              <a:lnSpc>
                <a:spcPct val="100000"/>
              </a:lnSpc>
              <a:spcBef>
                <a:spcPct val="20000"/>
              </a:spcBef>
              <a:buClr>
                <a:schemeClr val="hlink"/>
              </a:buClr>
              <a:buFont typeface="Arial" pitchFamily="34" charset="0"/>
              <a:buChar char="•"/>
              <a:defRPr/>
            </a:pPr>
            <a:r>
              <a:rPr lang="en-US" sz="2400" dirty="0" err="1">
                <a:solidFill>
                  <a:schemeClr val="tx1"/>
                </a:solidFill>
                <a:latin typeface="+mn-lt"/>
              </a:rPr>
              <a:t>Iterator</a:t>
            </a:r>
            <a:endParaRPr lang="en-US" sz="2400" dirty="0">
              <a:solidFill>
                <a:schemeClr val="tx1"/>
              </a:solidFill>
              <a:latin typeface="+mn-lt"/>
            </a:endParaRP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Mediator</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Memento</a:t>
            </a:r>
          </a:p>
        </p:txBody>
      </p:sp>
    </p:spTree>
  </p:cSld>
  <p:clrMapOvr>
    <a:masterClrMapping/>
  </p:clrMapOvr>
  <p:transition spd="med">
    <p:dissolv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4" name="Rectangle 18"/>
          <p:cNvSpPr>
            <a:spLocks noGrp="1" noChangeArrowheads="1"/>
          </p:cNvSpPr>
          <p:nvPr>
            <p:ph type="ctrTitle"/>
          </p:nvPr>
        </p:nvSpPr>
        <p:spPr>
          <a:xfrm>
            <a:off x="762000" y="1447800"/>
            <a:ext cx="7772399" cy="1752600"/>
          </a:xfrm>
        </p:spPr>
        <p:txBody>
          <a:bodyPr>
            <a:noAutofit/>
          </a:bodyPr>
          <a:lstStyle/>
          <a:p>
            <a:pPr algn="ctr" eaLnBrk="1" fontAlgn="auto" hangingPunct="1">
              <a:spcAft>
                <a:spcPts val="0"/>
              </a:spcAft>
              <a:defRPr/>
            </a:pPr>
            <a:r>
              <a:rPr lang="en-US" sz="6600" dirty="0">
                <a:solidFill>
                  <a:schemeClr val="tx1"/>
                </a:solidFill>
              </a:rPr>
              <a:t/>
            </a:r>
            <a:br>
              <a:rPr lang="en-US" sz="6600" dirty="0">
                <a:solidFill>
                  <a:schemeClr val="tx1"/>
                </a:solidFill>
              </a:rPr>
            </a:br>
            <a:r>
              <a:rPr lang="en-US" sz="6600" dirty="0" smtClean="0">
                <a:solidFill>
                  <a:schemeClr val="tx1"/>
                </a:solidFill>
              </a:rPr>
              <a:t>Creational Patterns</a:t>
            </a:r>
            <a:endParaRPr lang="en-US" sz="6600" dirty="0">
              <a:solidFill>
                <a:schemeClr val="tx1"/>
              </a:solidFill>
            </a:endParaRPr>
          </a:p>
        </p:txBody>
      </p:sp>
    </p:spTree>
  </p:cSld>
  <p:clrMapOvr>
    <a:masterClrMapping/>
  </p:clrMapOvr>
  <p:transition spd="med">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IN"/>
          </a:p>
        </p:txBody>
      </p:sp>
      <p:sp>
        <p:nvSpPr>
          <p:cNvPr id="353283" name="Rectangle 3"/>
          <p:cNvSpPr>
            <a:spLocks noChangeArrowheads="1"/>
          </p:cNvSpPr>
          <p:nvPr/>
        </p:nvSpPr>
        <p:spPr bwMode="auto">
          <a:xfrm>
            <a:off x="2209800" y="3581400"/>
            <a:ext cx="1117600" cy="396875"/>
          </a:xfrm>
          <a:prstGeom prst="rect">
            <a:avLst/>
          </a:prstGeom>
          <a:noFill/>
          <a:ln w="9525">
            <a:noFill/>
            <a:miter lim="800000"/>
            <a:headEnd/>
            <a:tailEnd/>
          </a:ln>
          <a:effectLst/>
        </p:spPr>
        <p:txBody>
          <a:bodyPr wrap="none" lIns="92075" tIns="46038" rIns="92075" bIns="46038">
            <a:spAutoFit/>
          </a:bodyPr>
          <a:lstStyle/>
          <a:p>
            <a:r>
              <a:rPr lang="en-US" sz="2000" b="1" u="none">
                <a:solidFill>
                  <a:srgbClr val="FFFF66"/>
                </a:solidFill>
                <a:latin typeface="Helvetica" pitchFamily="34" charset="0"/>
              </a:rPr>
              <a:t>Objects</a:t>
            </a:r>
          </a:p>
        </p:txBody>
      </p:sp>
      <p:sp>
        <p:nvSpPr>
          <p:cNvPr id="353284" name="Line 4"/>
          <p:cNvSpPr>
            <a:spLocks noChangeShapeType="1"/>
          </p:cNvSpPr>
          <p:nvPr/>
        </p:nvSpPr>
        <p:spPr bwMode="auto">
          <a:xfrm flipV="1">
            <a:off x="5272088" y="4708525"/>
            <a:ext cx="1160462" cy="14288"/>
          </a:xfrm>
          <a:prstGeom prst="line">
            <a:avLst/>
          </a:prstGeom>
          <a:noFill/>
          <a:ln w="76200">
            <a:solidFill>
              <a:srgbClr val="FF00FF"/>
            </a:solidFill>
            <a:round/>
            <a:headEnd type="none" w="sm" len="sm"/>
            <a:tailEnd type="stealth" w="med" len="lg"/>
          </a:ln>
          <a:effectLst/>
        </p:spPr>
        <p:txBody>
          <a:bodyPr wrap="none" anchor="ctr"/>
          <a:lstStyle/>
          <a:p>
            <a:endParaRPr lang="en-IN"/>
          </a:p>
        </p:txBody>
      </p:sp>
      <p:sp>
        <p:nvSpPr>
          <p:cNvPr id="353285" name="Rectangle 5"/>
          <p:cNvSpPr>
            <a:spLocks noChangeArrowheads="1"/>
          </p:cNvSpPr>
          <p:nvPr/>
        </p:nvSpPr>
        <p:spPr bwMode="auto">
          <a:xfrm>
            <a:off x="7239000" y="3581400"/>
            <a:ext cx="793750" cy="366713"/>
          </a:xfrm>
          <a:prstGeom prst="rect">
            <a:avLst/>
          </a:prstGeom>
          <a:noFill/>
          <a:ln w="9525">
            <a:noFill/>
            <a:miter lim="800000"/>
            <a:headEnd/>
            <a:tailEnd/>
          </a:ln>
          <a:effectLst/>
        </p:spPr>
        <p:txBody>
          <a:bodyPr wrap="none" lIns="92075" tIns="46038" rIns="92075" bIns="46038">
            <a:spAutoFit/>
          </a:bodyPr>
          <a:lstStyle/>
          <a:p>
            <a:r>
              <a:rPr lang="en-US" sz="1800" b="1" u="none">
                <a:solidFill>
                  <a:srgbClr val="FFFF66"/>
                </a:solidFill>
                <a:latin typeface="Helvetica" pitchFamily="34" charset="0"/>
              </a:rPr>
              <a:t>Class</a:t>
            </a:r>
          </a:p>
        </p:txBody>
      </p:sp>
      <p:grpSp>
        <p:nvGrpSpPr>
          <p:cNvPr id="2" name="Group 6"/>
          <p:cNvGrpSpPr>
            <a:grpSpLocks/>
          </p:cNvGrpSpPr>
          <p:nvPr/>
        </p:nvGrpSpPr>
        <p:grpSpPr bwMode="auto">
          <a:xfrm>
            <a:off x="379413" y="4070350"/>
            <a:ext cx="1630362" cy="1368425"/>
            <a:chOff x="230" y="2229"/>
            <a:chExt cx="1027" cy="862"/>
          </a:xfrm>
        </p:grpSpPr>
        <p:sp>
          <p:nvSpPr>
            <p:cNvPr id="353287" name="Rectangle 7"/>
            <p:cNvSpPr>
              <a:spLocks noChangeArrowheads="1"/>
            </p:cNvSpPr>
            <p:nvPr/>
          </p:nvSpPr>
          <p:spPr bwMode="auto">
            <a:xfrm>
              <a:off x="369" y="2229"/>
              <a:ext cx="553" cy="304"/>
            </a:xfrm>
            <a:prstGeom prst="rect">
              <a:avLst/>
            </a:prstGeom>
            <a:solidFill>
              <a:srgbClr val="000000"/>
            </a:solidFill>
            <a:ln w="9525">
              <a:noFill/>
              <a:miter lim="800000"/>
              <a:headEnd/>
              <a:tailEnd/>
            </a:ln>
            <a:effectLst/>
          </p:spPr>
          <p:txBody>
            <a:bodyPr wrap="none" anchor="ctr"/>
            <a:lstStyle/>
            <a:p>
              <a:endParaRPr lang="en-IN"/>
            </a:p>
          </p:txBody>
        </p:sp>
        <p:grpSp>
          <p:nvGrpSpPr>
            <p:cNvPr id="3" name="Group 8"/>
            <p:cNvGrpSpPr>
              <a:grpSpLocks/>
            </p:cNvGrpSpPr>
            <p:nvPr/>
          </p:nvGrpSpPr>
          <p:grpSpPr bwMode="auto">
            <a:xfrm>
              <a:off x="590" y="2447"/>
              <a:ext cx="171" cy="163"/>
              <a:chOff x="590" y="2447"/>
              <a:chExt cx="171" cy="163"/>
            </a:xfrm>
          </p:grpSpPr>
          <p:sp>
            <p:nvSpPr>
              <p:cNvPr id="353289" name="Freeform 9"/>
              <p:cNvSpPr>
                <a:spLocks/>
              </p:cNvSpPr>
              <p:nvPr/>
            </p:nvSpPr>
            <p:spPr bwMode="auto">
              <a:xfrm>
                <a:off x="636" y="2452"/>
                <a:ext cx="125" cy="157"/>
              </a:xfrm>
              <a:custGeom>
                <a:avLst/>
                <a:gdLst/>
                <a:ahLst/>
                <a:cxnLst>
                  <a:cxn ang="0">
                    <a:pos x="0" y="115"/>
                  </a:cxn>
                  <a:cxn ang="0">
                    <a:pos x="5" y="107"/>
                  </a:cxn>
                  <a:cxn ang="0">
                    <a:pos x="4" y="95"/>
                  </a:cxn>
                  <a:cxn ang="0">
                    <a:pos x="1" y="69"/>
                  </a:cxn>
                  <a:cxn ang="0">
                    <a:pos x="5" y="41"/>
                  </a:cxn>
                  <a:cxn ang="0">
                    <a:pos x="13" y="20"/>
                  </a:cxn>
                  <a:cxn ang="0">
                    <a:pos x="26" y="8"/>
                  </a:cxn>
                  <a:cxn ang="0">
                    <a:pos x="46" y="2"/>
                  </a:cxn>
                  <a:cxn ang="0">
                    <a:pos x="69" y="0"/>
                  </a:cxn>
                  <a:cxn ang="0">
                    <a:pos x="87" y="2"/>
                  </a:cxn>
                  <a:cxn ang="0">
                    <a:pos x="106" y="14"/>
                  </a:cxn>
                  <a:cxn ang="0">
                    <a:pos x="114" y="29"/>
                  </a:cxn>
                  <a:cxn ang="0">
                    <a:pos x="121" y="48"/>
                  </a:cxn>
                  <a:cxn ang="0">
                    <a:pos x="124" y="75"/>
                  </a:cxn>
                  <a:cxn ang="0">
                    <a:pos x="120" y="81"/>
                  </a:cxn>
                  <a:cxn ang="0">
                    <a:pos x="122" y="89"/>
                  </a:cxn>
                  <a:cxn ang="0">
                    <a:pos x="121" y="103"/>
                  </a:cxn>
                  <a:cxn ang="0">
                    <a:pos x="117" y="118"/>
                  </a:cxn>
                  <a:cxn ang="0">
                    <a:pos x="98" y="143"/>
                  </a:cxn>
                  <a:cxn ang="0">
                    <a:pos x="84" y="148"/>
                  </a:cxn>
                  <a:cxn ang="0">
                    <a:pos x="68" y="153"/>
                  </a:cxn>
                  <a:cxn ang="0">
                    <a:pos x="54" y="156"/>
                  </a:cxn>
                  <a:cxn ang="0">
                    <a:pos x="0" y="115"/>
                  </a:cxn>
                </a:cxnLst>
                <a:rect l="0" t="0" r="r" b="b"/>
                <a:pathLst>
                  <a:path w="125" h="157">
                    <a:moveTo>
                      <a:pt x="0" y="115"/>
                    </a:moveTo>
                    <a:lnTo>
                      <a:pt x="5" y="107"/>
                    </a:lnTo>
                    <a:lnTo>
                      <a:pt x="4" y="95"/>
                    </a:lnTo>
                    <a:lnTo>
                      <a:pt x="1" y="69"/>
                    </a:lnTo>
                    <a:lnTo>
                      <a:pt x="5" y="41"/>
                    </a:lnTo>
                    <a:lnTo>
                      <a:pt x="13" y="20"/>
                    </a:lnTo>
                    <a:lnTo>
                      <a:pt x="26" y="8"/>
                    </a:lnTo>
                    <a:lnTo>
                      <a:pt x="46" y="2"/>
                    </a:lnTo>
                    <a:lnTo>
                      <a:pt x="69" y="0"/>
                    </a:lnTo>
                    <a:lnTo>
                      <a:pt x="87" y="2"/>
                    </a:lnTo>
                    <a:lnTo>
                      <a:pt x="106" y="14"/>
                    </a:lnTo>
                    <a:lnTo>
                      <a:pt x="114" y="29"/>
                    </a:lnTo>
                    <a:lnTo>
                      <a:pt x="121" y="48"/>
                    </a:lnTo>
                    <a:lnTo>
                      <a:pt x="124" y="75"/>
                    </a:lnTo>
                    <a:lnTo>
                      <a:pt x="120" y="81"/>
                    </a:lnTo>
                    <a:lnTo>
                      <a:pt x="122" y="89"/>
                    </a:lnTo>
                    <a:lnTo>
                      <a:pt x="121" y="103"/>
                    </a:lnTo>
                    <a:lnTo>
                      <a:pt x="117" y="118"/>
                    </a:lnTo>
                    <a:lnTo>
                      <a:pt x="98" y="143"/>
                    </a:lnTo>
                    <a:lnTo>
                      <a:pt x="84" y="148"/>
                    </a:lnTo>
                    <a:lnTo>
                      <a:pt x="68" y="153"/>
                    </a:lnTo>
                    <a:lnTo>
                      <a:pt x="54" y="156"/>
                    </a:lnTo>
                    <a:lnTo>
                      <a:pt x="0" y="115"/>
                    </a:lnTo>
                  </a:path>
                </a:pathLst>
              </a:custGeom>
              <a:solidFill>
                <a:srgbClr val="BF7F3F"/>
              </a:solidFill>
              <a:ln w="9525" cap="rnd">
                <a:noFill/>
                <a:round/>
                <a:headEnd/>
                <a:tailEnd/>
              </a:ln>
              <a:effectLst/>
            </p:spPr>
            <p:txBody>
              <a:bodyPr/>
              <a:lstStyle/>
              <a:p>
                <a:endParaRPr lang="en-IN"/>
              </a:p>
            </p:txBody>
          </p:sp>
          <p:sp>
            <p:nvSpPr>
              <p:cNvPr id="353290" name="Freeform 10"/>
              <p:cNvSpPr>
                <a:spLocks/>
              </p:cNvSpPr>
              <p:nvPr/>
            </p:nvSpPr>
            <p:spPr bwMode="auto">
              <a:xfrm>
                <a:off x="630" y="2447"/>
                <a:ext cx="123" cy="128"/>
              </a:xfrm>
              <a:custGeom>
                <a:avLst/>
                <a:gdLst/>
                <a:ahLst/>
                <a:cxnLst>
                  <a:cxn ang="0">
                    <a:pos x="6" y="110"/>
                  </a:cxn>
                  <a:cxn ang="0">
                    <a:pos x="1" y="79"/>
                  </a:cxn>
                  <a:cxn ang="0">
                    <a:pos x="0" y="62"/>
                  </a:cxn>
                  <a:cxn ang="0">
                    <a:pos x="4" y="38"/>
                  </a:cxn>
                  <a:cxn ang="0">
                    <a:pos x="11" y="19"/>
                  </a:cxn>
                  <a:cxn ang="0">
                    <a:pos x="26" y="5"/>
                  </a:cxn>
                  <a:cxn ang="0">
                    <a:pos x="44" y="1"/>
                  </a:cxn>
                  <a:cxn ang="0">
                    <a:pos x="68" y="0"/>
                  </a:cxn>
                  <a:cxn ang="0">
                    <a:pos x="81" y="2"/>
                  </a:cxn>
                  <a:cxn ang="0">
                    <a:pos x="94" y="6"/>
                  </a:cxn>
                  <a:cxn ang="0">
                    <a:pos x="105" y="12"/>
                  </a:cxn>
                  <a:cxn ang="0">
                    <a:pos x="116" y="20"/>
                  </a:cxn>
                  <a:cxn ang="0">
                    <a:pos x="119" y="27"/>
                  </a:cxn>
                  <a:cxn ang="0">
                    <a:pos x="107" y="20"/>
                  </a:cxn>
                  <a:cxn ang="0">
                    <a:pos x="95" y="19"/>
                  </a:cxn>
                  <a:cxn ang="0">
                    <a:pos x="91" y="19"/>
                  </a:cxn>
                  <a:cxn ang="0">
                    <a:pos x="101" y="26"/>
                  </a:cxn>
                  <a:cxn ang="0">
                    <a:pos x="107" y="34"/>
                  </a:cxn>
                  <a:cxn ang="0">
                    <a:pos x="110" y="42"/>
                  </a:cxn>
                  <a:cxn ang="0">
                    <a:pos x="115" y="48"/>
                  </a:cxn>
                  <a:cxn ang="0">
                    <a:pos x="120" y="55"/>
                  </a:cxn>
                  <a:cxn ang="0">
                    <a:pos x="121" y="62"/>
                  </a:cxn>
                  <a:cxn ang="0">
                    <a:pos x="122" y="70"/>
                  </a:cxn>
                  <a:cxn ang="0">
                    <a:pos x="117" y="86"/>
                  </a:cxn>
                  <a:cxn ang="0">
                    <a:pos x="112" y="96"/>
                  </a:cxn>
                  <a:cxn ang="0">
                    <a:pos x="106" y="93"/>
                  </a:cxn>
                  <a:cxn ang="0">
                    <a:pos x="108" y="89"/>
                  </a:cxn>
                  <a:cxn ang="0">
                    <a:pos x="108" y="83"/>
                  </a:cxn>
                  <a:cxn ang="0">
                    <a:pos x="104" y="78"/>
                  </a:cxn>
                  <a:cxn ang="0">
                    <a:pos x="95" y="81"/>
                  </a:cxn>
                  <a:cxn ang="0">
                    <a:pos x="82" y="88"/>
                  </a:cxn>
                  <a:cxn ang="0">
                    <a:pos x="78" y="103"/>
                  </a:cxn>
                  <a:cxn ang="0">
                    <a:pos x="75" y="109"/>
                  </a:cxn>
                  <a:cxn ang="0">
                    <a:pos x="78" y="114"/>
                  </a:cxn>
                  <a:cxn ang="0">
                    <a:pos x="82" y="116"/>
                  </a:cxn>
                  <a:cxn ang="0">
                    <a:pos x="62" y="123"/>
                  </a:cxn>
                  <a:cxn ang="0">
                    <a:pos x="46" y="125"/>
                  </a:cxn>
                  <a:cxn ang="0">
                    <a:pos x="33" y="127"/>
                  </a:cxn>
                  <a:cxn ang="0">
                    <a:pos x="18" y="118"/>
                  </a:cxn>
                  <a:cxn ang="0">
                    <a:pos x="6" y="110"/>
                  </a:cxn>
                </a:cxnLst>
                <a:rect l="0" t="0" r="r" b="b"/>
                <a:pathLst>
                  <a:path w="123" h="128">
                    <a:moveTo>
                      <a:pt x="6" y="110"/>
                    </a:moveTo>
                    <a:lnTo>
                      <a:pt x="1" y="79"/>
                    </a:lnTo>
                    <a:lnTo>
                      <a:pt x="0" y="62"/>
                    </a:lnTo>
                    <a:lnTo>
                      <a:pt x="4" y="38"/>
                    </a:lnTo>
                    <a:lnTo>
                      <a:pt x="11" y="19"/>
                    </a:lnTo>
                    <a:lnTo>
                      <a:pt x="26" y="5"/>
                    </a:lnTo>
                    <a:lnTo>
                      <a:pt x="44" y="1"/>
                    </a:lnTo>
                    <a:lnTo>
                      <a:pt x="68" y="0"/>
                    </a:lnTo>
                    <a:lnTo>
                      <a:pt x="81" y="2"/>
                    </a:lnTo>
                    <a:lnTo>
                      <a:pt x="94" y="6"/>
                    </a:lnTo>
                    <a:lnTo>
                      <a:pt x="105" y="12"/>
                    </a:lnTo>
                    <a:lnTo>
                      <a:pt x="116" y="20"/>
                    </a:lnTo>
                    <a:lnTo>
                      <a:pt x="119" y="27"/>
                    </a:lnTo>
                    <a:lnTo>
                      <a:pt x="107" y="20"/>
                    </a:lnTo>
                    <a:lnTo>
                      <a:pt x="95" y="19"/>
                    </a:lnTo>
                    <a:lnTo>
                      <a:pt x="91" y="19"/>
                    </a:lnTo>
                    <a:lnTo>
                      <a:pt x="101" y="26"/>
                    </a:lnTo>
                    <a:lnTo>
                      <a:pt x="107" y="34"/>
                    </a:lnTo>
                    <a:lnTo>
                      <a:pt x="110" y="42"/>
                    </a:lnTo>
                    <a:lnTo>
                      <a:pt x="115" y="48"/>
                    </a:lnTo>
                    <a:lnTo>
                      <a:pt x="120" y="55"/>
                    </a:lnTo>
                    <a:lnTo>
                      <a:pt x="121" y="62"/>
                    </a:lnTo>
                    <a:lnTo>
                      <a:pt x="122" y="70"/>
                    </a:lnTo>
                    <a:lnTo>
                      <a:pt x="117" y="86"/>
                    </a:lnTo>
                    <a:lnTo>
                      <a:pt x="112" y="96"/>
                    </a:lnTo>
                    <a:lnTo>
                      <a:pt x="106" y="93"/>
                    </a:lnTo>
                    <a:lnTo>
                      <a:pt x="108" y="89"/>
                    </a:lnTo>
                    <a:lnTo>
                      <a:pt x="108" y="83"/>
                    </a:lnTo>
                    <a:lnTo>
                      <a:pt x="104" y="78"/>
                    </a:lnTo>
                    <a:lnTo>
                      <a:pt x="95" y="81"/>
                    </a:lnTo>
                    <a:lnTo>
                      <a:pt x="82" y="88"/>
                    </a:lnTo>
                    <a:lnTo>
                      <a:pt x="78" y="103"/>
                    </a:lnTo>
                    <a:lnTo>
                      <a:pt x="75" y="109"/>
                    </a:lnTo>
                    <a:lnTo>
                      <a:pt x="78" y="114"/>
                    </a:lnTo>
                    <a:lnTo>
                      <a:pt x="82" y="116"/>
                    </a:lnTo>
                    <a:lnTo>
                      <a:pt x="62" y="123"/>
                    </a:lnTo>
                    <a:lnTo>
                      <a:pt x="46" y="125"/>
                    </a:lnTo>
                    <a:lnTo>
                      <a:pt x="33" y="127"/>
                    </a:lnTo>
                    <a:lnTo>
                      <a:pt x="18" y="118"/>
                    </a:lnTo>
                    <a:lnTo>
                      <a:pt x="6" y="110"/>
                    </a:lnTo>
                  </a:path>
                </a:pathLst>
              </a:custGeom>
              <a:solidFill>
                <a:srgbClr val="3F3F3F"/>
              </a:solidFill>
              <a:ln w="9525" cap="rnd">
                <a:noFill/>
                <a:round/>
                <a:headEnd/>
                <a:tailEnd/>
              </a:ln>
              <a:effectLst/>
            </p:spPr>
            <p:txBody>
              <a:bodyPr/>
              <a:lstStyle/>
              <a:p>
                <a:endParaRPr lang="en-IN"/>
              </a:p>
            </p:txBody>
          </p:sp>
          <p:sp>
            <p:nvSpPr>
              <p:cNvPr id="353291" name="Freeform 11"/>
              <p:cNvSpPr>
                <a:spLocks/>
              </p:cNvSpPr>
              <p:nvPr/>
            </p:nvSpPr>
            <p:spPr bwMode="auto">
              <a:xfrm>
                <a:off x="590" y="2563"/>
                <a:ext cx="102" cy="47"/>
              </a:xfrm>
              <a:custGeom>
                <a:avLst/>
                <a:gdLst/>
                <a:ahLst/>
                <a:cxnLst>
                  <a:cxn ang="0">
                    <a:pos x="0" y="32"/>
                  </a:cxn>
                  <a:cxn ang="0">
                    <a:pos x="23" y="21"/>
                  </a:cxn>
                  <a:cxn ang="0">
                    <a:pos x="42" y="0"/>
                  </a:cxn>
                  <a:cxn ang="0">
                    <a:pos x="101" y="46"/>
                  </a:cxn>
                </a:cxnLst>
                <a:rect l="0" t="0" r="r" b="b"/>
                <a:pathLst>
                  <a:path w="102" h="47">
                    <a:moveTo>
                      <a:pt x="0" y="32"/>
                    </a:moveTo>
                    <a:lnTo>
                      <a:pt x="23" y="21"/>
                    </a:lnTo>
                    <a:lnTo>
                      <a:pt x="42" y="0"/>
                    </a:lnTo>
                    <a:lnTo>
                      <a:pt x="101" y="46"/>
                    </a:lnTo>
                  </a:path>
                </a:pathLst>
              </a:custGeom>
              <a:noFill/>
              <a:ln w="12700" cap="rnd" cmpd="sng">
                <a:solidFill>
                  <a:srgbClr val="000000"/>
                </a:solidFill>
                <a:prstDash val="solid"/>
                <a:round/>
                <a:headEnd type="none" w="sm" len="sm"/>
                <a:tailEnd type="none" w="sm" len="sm"/>
              </a:ln>
              <a:effectLst/>
            </p:spPr>
            <p:txBody>
              <a:bodyPr/>
              <a:lstStyle/>
              <a:p>
                <a:endParaRPr lang="en-IN"/>
              </a:p>
            </p:txBody>
          </p:sp>
        </p:grpSp>
        <p:grpSp>
          <p:nvGrpSpPr>
            <p:cNvPr id="4" name="Group 12"/>
            <p:cNvGrpSpPr>
              <a:grpSpLocks/>
            </p:cNvGrpSpPr>
            <p:nvPr/>
          </p:nvGrpSpPr>
          <p:grpSpPr bwMode="auto">
            <a:xfrm>
              <a:off x="832" y="2232"/>
              <a:ext cx="298" cy="582"/>
              <a:chOff x="832" y="2232"/>
              <a:chExt cx="298" cy="582"/>
            </a:xfrm>
          </p:grpSpPr>
          <p:sp>
            <p:nvSpPr>
              <p:cNvPr id="353293" name="Freeform 13"/>
              <p:cNvSpPr>
                <a:spLocks/>
              </p:cNvSpPr>
              <p:nvPr/>
            </p:nvSpPr>
            <p:spPr bwMode="auto">
              <a:xfrm>
                <a:off x="854" y="2670"/>
                <a:ext cx="218" cy="144"/>
              </a:xfrm>
              <a:custGeom>
                <a:avLst/>
                <a:gdLst/>
                <a:ahLst/>
                <a:cxnLst>
                  <a:cxn ang="0">
                    <a:pos x="18" y="0"/>
                  </a:cxn>
                  <a:cxn ang="0">
                    <a:pos x="0" y="143"/>
                  </a:cxn>
                  <a:cxn ang="0">
                    <a:pos x="217" y="143"/>
                  </a:cxn>
                  <a:cxn ang="0">
                    <a:pos x="209" y="2"/>
                  </a:cxn>
                  <a:cxn ang="0">
                    <a:pos x="18" y="0"/>
                  </a:cxn>
                </a:cxnLst>
                <a:rect l="0" t="0" r="r" b="b"/>
                <a:pathLst>
                  <a:path w="218" h="144">
                    <a:moveTo>
                      <a:pt x="18" y="0"/>
                    </a:moveTo>
                    <a:lnTo>
                      <a:pt x="0" y="143"/>
                    </a:lnTo>
                    <a:lnTo>
                      <a:pt x="217" y="143"/>
                    </a:lnTo>
                    <a:lnTo>
                      <a:pt x="209" y="2"/>
                    </a:lnTo>
                    <a:lnTo>
                      <a:pt x="18" y="0"/>
                    </a:lnTo>
                  </a:path>
                </a:pathLst>
              </a:custGeom>
              <a:solidFill>
                <a:srgbClr val="005F5F"/>
              </a:solidFill>
              <a:ln w="9525" cap="rnd">
                <a:noFill/>
                <a:round/>
                <a:headEnd/>
                <a:tailEnd/>
              </a:ln>
              <a:effectLst/>
            </p:spPr>
            <p:txBody>
              <a:bodyPr/>
              <a:lstStyle/>
              <a:p>
                <a:endParaRPr lang="en-IN"/>
              </a:p>
            </p:txBody>
          </p:sp>
          <p:grpSp>
            <p:nvGrpSpPr>
              <p:cNvPr id="5" name="Group 14"/>
              <p:cNvGrpSpPr>
                <a:grpSpLocks/>
              </p:cNvGrpSpPr>
              <p:nvPr/>
            </p:nvGrpSpPr>
            <p:grpSpPr bwMode="auto">
              <a:xfrm>
                <a:off x="832" y="2232"/>
                <a:ext cx="256" cy="452"/>
                <a:chOff x="832" y="2232"/>
                <a:chExt cx="256" cy="452"/>
              </a:xfrm>
            </p:grpSpPr>
            <p:grpSp>
              <p:nvGrpSpPr>
                <p:cNvPr id="6" name="Group 15"/>
                <p:cNvGrpSpPr>
                  <a:grpSpLocks/>
                </p:cNvGrpSpPr>
                <p:nvPr/>
              </p:nvGrpSpPr>
              <p:grpSpPr bwMode="auto">
                <a:xfrm>
                  <a:off x="923" y="2372"/>
                  <a:ext cx="96" cy="110"/>
                  <a:chOff x="923" y="2372"/>
                  <a:chExt cx="96" cy="110"/>
                </a:xfrm>
              </p:grpSpPr>
              <p:sp>
                <p:nvSpPr>
                  <p:cNvPr id="353296" name="Freeform 16"/>
                  <p:cNvSpPr>
                    <a:spLocks/>
                  </p:cNvSpPr>
                  <p:nvPr/>
                </p:nvSpPr>
                <p:spPr bwMode="auto">
                  <a:xfrm>
                    <a:off x="923" y="2372"/>
                    <a:ext cx="96" cy="110"/>
                  </a:xfrm>
                  <a:custGeom>
                    <a:avLst/>
                    <a:gdLst/>
                    <a:ahLst/>
                    <a:cxnLst>
                      <a:cxn ang="0">
                        <a:pos x="18" y="0"/>
                      </a:cxn>
                      <a:cxn ang="0">
                        <a:pos x="12" y="29"/>
                      </a:cxn>
                      <a:cxn ang="0">
                        <a:pos x="10" y="32"/>
                      </a:cxn>
                      <a:cxn ang="0">
                        <a:pos x="5" y="35"/>
                      </a:cxn>
                      <a:cxn ang="0">
                        <a:pos x="0" y="37"/>
                      </a:cxn>
                      <a:cxn ang="0">
                        <a:pos x="6" y="65"/>
                      </a:cxn>
                      <a:cxn ang="0">
                        <a:pos x="8" y="79"/>
                      </a:cxn>
                      <a:cxn ang="0">
                        <a:pos x="11" y="87"/>
                      </a:cxn>
                      <a:cxn ang="0">
                        <a:pos x="14" y="94"/>
                      </a:cxn>
                      <a:cxn ang="0">
                        <a:pos x="21" y="99"/>
                      </a:cxn>
                      <a:cxn ang="0">
                        <a:pos x="33" y="104"/>
                      </a:cxn>
                      <a:cxn ang="0">
                        <a:pos x="46" y="108"/>
                      </a:cxn>
                      <a:cxn ang="0">
                        <a:pos x="56" y="109"/>
                      </a:cxn>
                      <a:cxn ang="0">
                        <a:pos x="65" y="108"/>
                      </a:cxn>
                      <a:cxn ang="0">
                        <a:pos x="76" y="105"/>
                      </a:cxn>
                      <a:cxn ang="0">
                        <a:pos x="83" y="101"/>
                      </a:cxn>
                      <a:cxn ang="0">
                        <a:pos x="93" y="87"/>
                      </a:cxn>
                      <a:cxn ang="0">
                        <a:pos x="95" y="76"/>
                      </a:cxn>
                      <a:cxn ang="0">
                        <a:pos x="94" y="59"/>
                      </a:cxn>
                      <a:cxn ang="0">
                        <a:pos x="90" y="53"/>
                      </a:cxn>
                      <a:cxn ang="0">
                        <a:pos x="79" y="42"/>
                      </a:cxn>
                      <a:cxn ang="0">
                        <a:pos x="76" y="38"/>
                      </a:cxn>
                      <a:cxn ang="0">
                        <a:pos x="75" y="22"/>
                      </a:cxn>
                      <a:cxn ang="0">
                        <a:pos x="77" y="12"/>
                      </a:cxn>
                      <a:cxn ang="0">
                        <a:pos x="18" y="0"/>
                      </a:cxn>
                    </a:cxnLst>
                    <a:rect l="0" t="0" r="r" b="b"/>
                    <a:pathLst>
                      <a:path w="96" h="110">
                        <a:moveTo>
                          <a:pt x="18" y="0"/>
                        </a:moveTo>
                        <a:lnTo>
                          <a:pt x="12" y="29"/>
                        </a:lnTo>
                        <a:lnTo>
                          <a:pt x="10" y="32"/>
                        </a:lnTo>
                        <a:lnTo>
                          <a:pt x="5" y="35"/>
                        </a:lnTo>
                        <a:lnTo>
                          <a:pt x="0" y="37"/>
                        </a:lnTo>
                        <a:lnTo>
                          <a:pt x="6" y="65"/>
                        </a:lnTo>
                        <a:lnTo>
                          <a:pt x="8" y="79"/>
                        </a:lnTo>
                        <a:lnTo>
                          <a:pt x="11" y="87"/>
                        </a:lnTo>
                        <a:lnTo>
                          <a:pt x="14" y="94"/>
                        </a:lnTo>
                        <a:lnTo>
                          <a:pt x="21" y="99"/>
                        </a:lnTo>
                        <a:lnTo>
                          <a:pt x="33" y="104"/>
                        </a:lnTo>
                        <a:lnTo>
                          <a:pt x="46" y="108"/>
                        </a:lnTo>
                        <a:lnTo>
                          <a:pt x="56" y="109"/>
                        </a:lnTo>
                        <a:lnTo>
                          <a:pt x="65" y="108"/>
                        </a:lnTo>
                        <a:lnTo>
                          <a:pt x="76" y="105"/>
                        </a:lnTo>
                        <a:lnTo>
                          <a:pt x="83" y="101"/>
                        </a:lnTo>
                        <a:lnTo>
                          <a:pt x="93" y="87"/>
                        </a:lnTo>
                        <a:lnTo>
                          <a:pt x="95" y="76"/>
                        </a:lnTo>
                        <a:lnTo>
                          <a:pt x="94" y="59"/>
                        </a:lnTo>
                        <a:lnTo>
                          <a:pt x="90" y="53"/>
                        </a:lnTo>
                        <a:lnTo>
                          <a:pt x="79" y="42"/>
                        </a:lnTo>
                        <a:lnTo>
                          <a:pt x="76" y="38"/>
                        </a:lnTo>
                        <a:lnTo>
                          <a:pt x="75" y="22"/>
                        </a:lnTo>
                        <a:lnTo>
                          <a:pt x="77" y="12"/>
                        </a:lnTo>
                        <a:lnTo>
                          <a:pt x="18" y="0"/>
                        </a:lnTo>
                      </a:path>
                    </a:pathLst>
                  </a:custGeom>
                  <a:solidFill>
                    <a:srgbClr val="FF9F7F"/>
                  </a:solidFill>
                  <a:ln w="9525" cap="rnd">
                    <a:noFill/>
                    <a:round/>
                    <a:headEnd/>
                    <a:tailEnd/>
                  </a:ln>
                  <a:effectLst/>
                </p:spPr>
                <p:txBody>
                  <a:bodyPr/>
                  <a:lstStyle/>
                  <a:p>
                    <a:endParaRPr lang="en-IN"/>
                  </a:p>
                </p:txBody>
              </p:sp>
              <p:sp>
                <p:nvSpPr>
                  <p:cNvPr id="353297" name="Freeform 17"/>
                  <p:cNvSpPr>
                    <a:spLocks/>
                  </p:cNvSpPr>
                  <p:nvPr/>
                </p:nvSpPr>
                <p:spPr bwMode="auto">
                  <a:xfrm>
                    <a:off x="923" y="2372"/>
                    <a:ext cx="78" cy="95"/>
                  </a:xfrm>
                  <a:custGeom>
                    <a:avLst/>
                    <a:gdLst/>
                    <a:ahLst/>
                    <a:cxnLst>
                      <a:cxn ang="0">
                        <a:pos x="18" y="0"/>
                      </a:cxn>
                      <a:cxn ang="0">
                        <a:pos x="13" y="29"/>
                      </a:cxn>
                      <a:cxn ang="0">
                        <a:pos x="10" y="32"/>
                      </a:cxn>
                      <a:cxn ang="0">
                        <a:pos x="5" y="35"/>
                      </a:cxn>
                      <a:cxn ang="0">
                        <a:pos x="0" y="37"/>
                      </a:cxn>
                      <a:cxn ang="0">
                        <a:pos x="6" y="65"/>
                      </a:cxn>
                      <a:cxn ang="0">
                        <a:pos x="9" y="79"/>
                      </a:cxn>
                      <a:cxn ang="0">
                        <a:pos x="11" y="87"/>
                      </a:cxn>
                      <a:cxn ang="0">
                        <a:pos x="15" y="94"/>
                      </a:cxn>
                      <a:cxn ang="0">
                        <a:pos x="15" y="88"/>
                      </a:cxn>
                      <a:cxn ang="0">
                        <a:pos x="15" y="83"/>
                      </a:cxn>
                      <a:cxn ang="0">
                        <a:pos x="17" y="77"/>
                      </a:cxn>
                      <a:cxn ang="0">
                        <a:pos x="18" y="74"/>
                      </a:cxn>
                      <a:cxn ang="0">
                        <a:pos x="19" y="67"/>
                      </a:cxn>
                      <a:cxn ang="0">
                        <a:pos x="20" y="61"/>
                      </a:cxn>
                      <a:cxn ang="0">
                        <a:pos x="22" y="53"/>
                      </a:cxn>
                      <a:cxn ang="0">
                        <a:pos x="25" y="48"/>
                      </a:cxn>
                      <a:cxn ang="0">
                        <a:pos x="30" y="43"/>
                      </a:cxn>
                      <a:cxn ang="0">
                        <a:pos x="35" y="39"/>
                      </a:cxn>
                      <a:cxn ang="0">
                        <a:pos x="40" y="34"/>
                      </a:cxn>
                      <a:cxn ang="0">
                        <a:pos x="48" y="30"/>
                      </a:cxn>
                      <a:cxn ang="0">
                        <a:pos x="77" y="12"/>
                      </a:cxn>
                      <a:cxn ang="0">
                        <a:pos x="18" y="0"/>
                      </a:cxn>
                    </a:cxnLst>
                    <a:rect l="0" t="0" r="r" b="b"/>
                    <a:pathLst>
                      <a:path w="78" h="95">
                        <a:moveTo>
                          <a:pt x="18" y="0"/>
                        </a:moveTo>
                        <a:lnTo>
                          <a:pt x="13" y="29"/>
                        </a:lnTo>
                        <a:lnTo>
                          <a:pt x="10" y="32"/>
                        </a:lnTo>
                        <a:lnTo>
                          <a:pt x="5" y="35"/>
                        </a:lnTo>
                        <a:lnTo>
                          <a:pt x="0" y="37"/>
                        </a:lnTo>
                        <a:lnTo>
                          <a:pt x="6" y="65"/>
                        </a:lnTo>
                        <a:lnTo>
                          <a:pt x="9" y="79"/>
                        </a:lnTo>
                        <a:lnTo>
                          <a:pt x="11" y="87"/>
                        </a:lnTo>
                        <a:lnTo>
                          <a:pt x="15" y="94"/>
                        </a:lnTo>
                        <a:lnTo>
                          <a:pt x="15" y="88"/>
                        </a:lnTo>
                        <a:lnTo>
                          <a:pt x="15" y="83"/>
                        </a:lnTo>
                        <a:lnTo>
                          <a:pt x="17" y="77"/>
                        </a:lnTo>
                        <a:lnTo>
                          <a:pt x="18" y="74"/>
                        </a:lnTo>
                        <a:lnTo>
                          <a:pt x="19" y="67"/>
                        </a:lnTo>
                        <a:lnTo>
                          <a:pt x="20" y="61"/>
                        </a:lnTo>
                        <a:lnTo>
                          <a:pt x="22" y="53"/>
                        </a:lnTo>
                        <a:lnTo>
                          <a:pt x="25" y="48"/>
                        </a:lnTo>
                        <a:lnTo>
                          <a:pt x="30" y="43"/>
                        </a:lnTo>
                        <a:lnTo>
                          <a:pt x="35" y="39"/>
                        </a:lnTo>
                        <a:lnTo>
                          <a:pt x="40" y="34"/>
                        </a:lnTo>
                        <a:lnTo>
                          <a:pt x="48" y="30"/>
                        </a:lnTo>
                        <a:lnTo>
                          <a:pt x="77" y="12"/>
                        </a:lnTo>
                        <a:lnTo>
                          <a:pt x="18" y="0"/>
                        </a:lnTo>
                      </a:path>
                    </a:pathLst>
                  </a:custGeom>
                  <a:solidFill>
                    <a:srgbClr val="FF7F3F"/>
                  </a:solidFill>
                  <a:ln w="9525" cap="rnd">
                    <a:noFill/>
                    <a:round/>
                    <a:headEnd/>
                    <a:tailEnd/>
                  </a:ln>
                  <a:effectLst/>
                </p:spPr>
                <p:txBody>
                  <a:bodyPr/>
                  <a:lstStyle/>
                  <a:p>
                    <a:endParaRPr lang="en-IN"/>
                  </a:p>
                </p:txBody>
              </p:sp>
              <p:sp>
                <p:nvSpPr>
                  <p:cNvPr id="353298" name="Freeform 18"/>
                  <p:cNvSpPr>
                    <a:spLocks/>
                  </p:cNvSpPr>
                  <p:nvPr/>
                </p:nvSpPr>
                <p:spPr bwMode="auto">
                  <a:xfrm>
                    <a:off x="923" y="2372"/>
                    <a:ext cx="78" cy="80"/>
                  </a:xfrm>
                  <a:custGeom>
                    <a:avLst/>
                    <a:gdLst/>
                    <a:ahLst/>
                    <a:cxnLst>
                      <a:cxn ang="0">
                        <a:pos x="18" y="0"/>
                      </a:cxn>
                      <a:cxn ang="0">
                        <a:pos x="12" y="29"/>
                      </a:cxn>
                      <a:cxn ang="0">
                        <a:pos x="10" y="32"/>
                      </a:cxn>
                      <a:cxn ang="0">
                        <a:pos x="5" y="35"/>
                      </a:cxn>
                      <a:cxn ang="0">
                        <a:pos x="0" y="37"/>
                      </a:cxn>
                      <a:cxn ang="0">
                        <a:pos x="6" y="65"/>
                      </a:cxn>
                      <a:cxn ang="0">
                        <a:pos x="8" y="79"/>
                      </a:cxn>
                      <a:cxn ang="0">
                        <a:pos x="9" y="71"/>
                      </a:cxn>
                      <a:cxn ang="0">
                        <a:pos x="10" y="64"/>
                      </a:cxn>
                      <a:cxn ang="0">
                        <a:pos x="12" y="58"/>
                      </a:cxn>
                      <a:cxn ang="0">
                        <a:pos x="12" y="52"/>
                      </a:cxn>
                      <a:cxn ang="0">
                        <a:pos x="14" y="47"/>
                      </a:cxn>
                      <a:cxn ang="0">
                        <a:pos x="18" y="42"/>
                      </a:cxn>
                      <a:cxn ang="0">
                        <a:pos x="22" y="40"/>
                      </a:cxn>
                      <a:cxn ang="0">
                        <a:pos x="27" y="37"/>
                      </a:cxn>
                      <a:cxn ang="0">
                        <a:pos x="32" y="35"/>
                      </a:cxn>
                      <a:cxn ang="0">
                        <a:pos x="39" y="31"/>
                      </a:cxn>
                      <a:cxn ang="0">
                        <a:pos x="46" y="28"/>
                      </a:cxn>
                      <a:cxn ang="0">
                        <a:pos x="77" y="12"/>
                      </a:cxn>
                      <a:cxn ang="0">
                        <a:pos x="18" y="0"/>
                      </a:cxn>
                    </a:cxnLst>
                    <a:rect l="0" t="0" r="r" b="b"/>
                    <a:pathLst>
                      <a:path w="78" h="80">
                        <a:moveTo>
                          <a:pt x="18" y="0"/>
                        </a:moveTo>
                        <a:lnTo>
                          <a:pt x="12" y="29"/>
                        </a:lnTo>
                        <a:lnTo>
                          <a:pt x="10" y="32"/>
                        </a:lnTo>
                        <a:lnTo>
                          <a:pt x="5" y="35"/>
                        </a:lnTo>
                        <a:lnTo>
                          <a:pt x="0" y="37"/>
                        </a:lnTo>
                        <a:lnTo>
                          <a:pt x="6" y="65"/>
                        </a:lnTo>
                        <a:lnTo>
                          <a:pt x="8" y="79"/>
                        </a:lnTo>
                        <a:lnTo>
                          <a:pt x="9" y="71"/>
                        </a:lnTo>
                        <a:lnTo>
                          <a:pt x="10" y="64"/>
                        </a:lnTo>
                        <a:lnTo>
                          <a:pt x="12" y="58"/>
                        </a:lnTo>
                        <a:lnTo>
                          <a:pt x="12" y="52"/>
                        </a:lnTo>
                        <a:lnTo>
                          <a:pt x="14" y="47"/>
                        </a:lnTo>
                        <a:lnTo>
                          <a:pt x="18" y="42"/>
                        </a:lnTo>
                        <a:lnTo>
                          <a:pt x="22" y="40"/>
                        </a:lnTo>
                        <a:lnTo>
                          <a:pt x="27" y="37"/>
                        </a:lnTo>
                        <a:lnTo>
                          <a:pt x="32" y="35"/>
                        </a:lnTo>
                        <a:lnTo>
                          <a:pt x="39" y="31"/>
                        </a:lnTo>
                        <a:lnTo>
                          <a:pt x="46" y="28"/>
                        </a:lnTo>
                        <a:lnTo>
                          <a:pt x="77" y="12"/>
                        </a:lnTo>
                        <a:lnTo>
                          <a:pt x="18" y="0"/>
                        </a:lnTo>
                      </a:path>
                    </a:pathLst>
                  </a:custGeom>
                  <a:solidFill>
                    <a:srgbClr val="FF9F1F"/>
                  </a:solidFill>
                  <a:ln w="9525" cap="rnd">
                    <a:noFill/>
                    <a:round/>
                    <a:headEnd/>
                    <a:tailEnd/>
                  </a:ln>
                  <a:effectLst/>
                </p:spPr>
                <p:txBody>
                  <a:bodyPr/>
                  <a:lstStyle/>
                  <a:p>
                    <a:endParaRPr lang="en-IN"/>
                  </a:p>
                </p:txBody>
              </p:sp>
            </p:grpSp>
            <p:grpSp>
              <p:nvGrpSpPr>
                <p:cNvPr id="7" name="Group 19"/>
                <p:cNvGrpSpPr>
                  <a:grpSpLocks/>
                </p:cNvGrpSpPr>
                <p:nvPr/>
              </p:nvGrpSpPr>
              <p:grpSpPr bwMode="auto">
                <a:xfrm>
                  <a:off x="911" y="2232"/>
                  <a:ext cx="148" cy="168"/>
                  <a:chOff x="911" y="2232"/>
                  <a:chExt cx="148" cy="168"/>
                </a:xfrm>
              </p:grpSpPr>
              <p:grpSp>
                <p:nvGrpSpPr>
                  <p:cNvPr id="8" name="Group 20"/>
                  <p:cNvGrpSpPr>
                    <a:grpSpLocks/>
                  </p:cNvGrpSpPr>
                  <p:nvPr/>
                </p:nvGrpSpPr>
                <p:grpSpPr bwMode="auto">
                  <a:xfrm>
                    <a:off x="920" y="2258"/>
                    <a:ext cx="108" cy="142"/>
                    <a:chOff x="920" y="2258"/>
                    <a:chExt cx="108" cy="142"/>
                  </a:xfrm>
                </p:grpSpPr>
                <p:grpSp>
                  <p:nvGrpSpPr>
                    <p:cNvPr id="9" name="Group 21"/>
                    <p:cNvGrpSpPr>
                      <a:grpSpLocks/>
                    </p:cNvGrpSpPr>
                    <p:nvPr/>
                  </p:nvGrpSpPr>
                  <p:grpSpPr bwMode="auto">
                    <a:xfrm>
                      <a:off x="920" y="2258"/>
                      <a:ext cx="108" cy="142"/>
                      <a:chOff x="920" y="2258"/>
                      <a:chExt cx="108" cy="142"/>
                    </a:xfrm>
                  </p:grpSpPr>
                  <p:sp>
                    <p:nvSpPr>
                      <p:cNvPr id="353302" name="Freeform 22"/>
                      <p:cNvSpPr>
                        <a:spLocks/>
                      </p:cNvSpPr>
                      <p:nvPr/>
                    </p:nvSpPr>
                    <p:spPr bwMode="auto">
                      <a:xfrm>
                        <a:off x="942" y="2376"/>
                        <a:ext cx="57" cy="24"/>
                      </a:xfrm>
                      <a:custGeom>
                        <a:avLst/>
                        <a:gdLst/>
                        <a:ahLst/>
                        <a:cxnLst>
                          <a:cxn ang="0">
                            <a:pos x="0" y="0"/>
                          </a:cxn>
                          <a:cxn ang="0">
                            <a:pos x="1" y="3"/>
                          </a:cxn>
                          <a:cxn ang="0">
                            <a:pos x="2" y="6"/>
                          </a:cxn>
                          <a:cxn ang="0">
                            <a:pos x="4" y="9"/>
                          </a:cxn>
                          <a:cxn ang="0">
                            <a:pos x="7" y="13"/>
                          </a:cxn>
                          <a:cxn ang="0">
                            <a:pos x="11" y="15"/>
                          </a:cxn>
                          <a:cxn ang="0">
                            <a:pos x="14" y="17"/>
                          </a:cxn>
                          <a:cxn ang="0">
                            <a:pos x="19" y="20"/>
                          </a:cxn>
                          <a:cxn ang="0">
                            <a:pos x="23" y="21"/>
                          </a:cxn>
                          <a:cxn ang="0">
                            <a:pos x="29" y="22"/>
                          </a:cxn>
                          <a:cxn ang="0">
                            <a:pos x="34" y="23"/>
                          </a:cxn>
                          <a:cxn ang="0">
                            <a:pos x="41" y="22"/>
                          </a:cxn>
                          <a:cxn ang="0">
                            <a:pos x="45" y="21"/>
                          </a:cxn>
                          <a:cxn ang="0">
                            <a:pos x="48" y="20"/>
                          </a:cxn>
                          <a:cxn ang="0">
                            <a:pos x="52" y="17"/>
                          </a:cxn>
                          <a:cxn ang="0">
                            <a:pos x="56" y="13"/>
                          </a:cxn>
                          <a:cxn ang="0">
                            <a:pos x="0" y="0"/>
                          </a:cxn>
                        </a:cxnLst>
                        <a:rect l="0" t="0" r="r" b="b"/>
                        <a:pathLst>
                          <a:path w="57" h="24">
                            <a:moveTo>
                              <a:pt x="0" y="0"/>
                            </a:moveTo>
                            <a:lnTo>
                              <a:pt x="1" y="3"/>
                            </a:lnTo>
                            <a:lnTo>
                              <a:pt x="2" y="6"/>
                            </a:lnTo>
                            <a:lnTo>
                              <a:pt x="4" y="9"/>
                            </a:lnTo>
                            <a:lnTo>
                              <a:pt x="7" y="13"/>
                            </a:lnTo>
                            <a:lnTo>
                              <a:pt x="11" y="15"/>
                            </a:lnTo>
                            <a:lnTo>
                              <a:pt x="14" y="17"/>
                            </a:lnTo>
                            <a:lnTo>
                              <a:pt x="19" y="20"/>
                            </a:lnTo>
                            <a:lnTo>
                              <a:pt x="23" y="21"/>
                            </a:lnTo>
                            <a:lnTo>
                              <a:pt x="29" y="22"/>
                            </a:lnTo>
                            <a:lnTo>
                              <a:pt x="34" y="23"/>
                            </a:lnTo>
                            <a:lnTo>
                              <a:pt x="41" y="22"/>
                            </a:lnTo>
                            <a:lnTo>
                              <a:pt x="45" y="21"/>
                            </a:lnTo>
                            <a:lnTo>
                              <a:pt x="48" y="20"/>
                            </a:lnTo>
                            <a:lnTo>
                              <a:pt x="52" y="17"/>
                            </a:lnTo>
                            <a:lnTo>
                              <a:pt x="56" y="13"/>
                            </a:lnTo>
                            <a:lnTo>
                              <a:pt x="0" y="0"/>
                            </a:lnTo>
                          </a:path>
                        </a:pathLst>
                      </a:custGeom>
                      <a:solidFill>
                        <a:srgbClr val="7F3F00"/>
                      </a:solidFill>
                      <a:ln w="12700" cap="rnd" cmpd="sng">
                        <a:solidFill>
                          <a:srgbClr val="7F3F00"/>
                        </a:solidFill>
                        <a:prstDash val="solid"/>
                        <a:round/>
                        <a:headEnd/>
                        <a:tailEnd/>
                      </a:ln>
                      <a:effectLst/>
                    </p:spPr>
                    <p:txBody>
                      <a:bodyPr/>
                      <a:lstStyle/>
                      <a:p>
                        <a:endParaRPr lang="en-IN"/>
                      </a:p>
                    </p:txBody>
                  </p:sp>
                  <p:sp>
                    <p:nvSpPr>
                      <p:cNvPr id="353303" name="Freeform 23"/>
                      <p:cNvSpPr>
                        <a:spLocks/>
                      </p:cNvSpPr>
                      <p:nvPr/>
                    </p:nvSpPr>
                    <p:spPr bwMode="auto">
                      <a:xfrm>
                        <a:off x="920" y="2258"/>
                        <a:ext cx="108" cy="142"/>
                      </a:xfrm>
                      <a:custGeom>
                        <a:avLst/>
                        <a:gdLst/>
                        <a:ahLst/>
                        <a:cxnLst>
                          <a:cxn ang="0">
                            <a:pos x="80" y="129"/>
                          </a:cxn>
                          <a:cxn ang="0">
                            <a:pos x="82" y="125"/>
                          </a:cxn>
                          <a:cxn ang="0">
                            <a:pos x="85" y="120"/>
                          </a:cxn>
                          <a:cxn ang="0">
                            <a:pos x="90" y="109"/>
                          </a:cxn>
                          <a:cxn ang="0">
                            <a:pos x="98" y="90"/>
                          </a:cxn>
                          <a:cxn ang="0">
                            <a:pos x="102" y="75"/>
                          </a:cxn>
                          <a:cxn ang="0">
                            <a:pos x="104" y="62"/>
                          </a:cxn>
                          <a:cxn ang="0">
                            <a:pos x="107" y="43"/>
                          </a:cxn>
                          <a:cxn ang="0">
                            <a:pos x="106" y="26"/>
                          </a:cxn>
                          <a:cxn ang="0">
                            <a:pos x="103" y="16"/>
                          </a:cxn>
                          <a:cxn ang="0">
                            <a:pos x="95" y="9"/>
                          </a:cxn>
                          <a:cxn ang="0">
                            <a:pos x="83" y="3"/>
                          </a:cxn>
                          <a:cxn ang="0">
                            <a:pos x="72" y="1"/>
                          </a:cxn>
                          <a:cxn ang="0">
                            <a:pos x="61" y="0"/>
                          </a:cxn>
                          <a:cxn ang="0">
                            <a:pos x="50" y="1"/>
                          </a:cxn>
                          <a:cxn ang="0">
                            <a:pos x="40" y="2"/>
                          </a:cxn>
                          <a:cxn ang="0">
                            <a:pos x="32" y="5"/>
                          </a:cxn>
                          <a:cxn ang="0">
                            <a:pos x="25" y="10"/>
                          </a:cxn>
                          <a:cxn ang="0">
                            <a:pos x="19" y="17"/>
                          </a:cxn>
                          <a:cxn ang="0">
                            <a:pos x="14" y="26"/>
                          </a:cxn>
                          <a:cxn ang="0">
                            <a:pos x="11" y="35"/>
                          </a:cxn>
                          <a:cxn ang="0">
                            <a:pos x="8" y="44"/>
                          </a:cxn>
                          <a:cxn ang="0">
                            <a:pos x="7" y="55"/>
                          </a:cxn>
                          <a:cxn ang="0">
                            <a:pos x="7" y="61"/>
                          </a:cxn>
                          <a:cxn ang="0">
                            <a:pos x="7" y="66"/>
                          </a:cxn>
                          <a:cxn ang="0">
                            <a:pos x="3" y="67"/>
                          </a:cxn>
                          <a:cxn ang="0">
                            <a:pos x="1" y="69"/>
                          </a:cxn>
                          <a:cxn ang="0">
                            <a:pos x="0" y="72"/>
                          </a:cxn>
                          <a:cxn ang="0">
                            <a:pos x="3" y="78"/>
                          </a:cxn>
                          <a:cxn ang="0">
                            <a:pos x="5" y="81"/>
                          </a:cxn>
                          <a:cxn ang="0">
                            <a:pos x="8" y="85"/>
                          </a:cxn>
                          <a:cxn ang="0">
                            <a:pos x="12" y="88"/>
                          </a:cxn>
                          <a:cxn ang="0">
                            <a:pos x="17" y="88"/>
                          </a:cxn>
                          <a:cxn ang="0">
                            <a:pos x="15" y="95"/>
                          </a:cxn>
                          <a:cxn ang="0">
                            <a:pos x="17" y="104"/>
                          </a:cxn>
                          <a:cxn ang="0">
                            <a:pos x="19" y="112"/>
                          </a:cxn>
                          <a:cxn ang="0">
                            <a:pos x="21" y="117"/>
                          </a:cxn>
                          <a:cxn ang="0">
                            <a:pos x="23" y="122"/>
                          </a:cxn>
                          <a:cxn ang="0">
                            <a:pos x="25" y="125"/>
                          </a:cxn>
                          <a:cxn ang="0">
                            <a:pos x="28" y="128"/>
                          </a:cxn>
                          <a:cxn ang="0">
                            <a:pos x="31" y="132"/>
                          </a:cxn>
                          <a:cxn ang="0">
                            <a:pos x="35" y="135"/>
                          </a:cxn>
                          <a:cxn ang="0">
                            <a:pos x="39" y="137"/>
                          </a:cxn>
                          <a:cxn ang="0">
                            <a:pos x="42" y="138"/>
                          </a:cxn>
                          <a:cxn ang="0">
                            <a:pos x="46" y="139"/>
                          </a:cxn>
                          <a:cxn ang="0">
                            <a:pos x="50" y="140"/>
                          </a:cxn>
                          <a:cxn ang="0">
                            <a:pos x="54" y="140"/>
                          </a:cxn>
                          <a:cxn ang="0">
                            <a:pos x="59" y="141"/>
                          </a:cxn>
                          <a:cxn ang="0">
                            <a:pos x="64" y="140"/>
                          </a:cxn>
                          <a:cxn ang="0">
                            <a:pos x="69" y="139"/>
                          </a:cxn>
                          <a:cxn ang="0">
                            <a:pos x="72" y="137"/>
                          </a:cxn>
                          <a:cxn ang="0">
                            <a:pos x="76" y="133"/>
                          </a:cxn>
                          <a:cxn ang="0">
                            <a:pos x="80" y="129"/>
                          </a:cxn>
                        </a:cxnLst>
                        <a:rect l="0" t="0" r="r" b="b"/>
                        <a:pathLst>
                          <a:path w="108" h="142">
                            <a:moveTo>
                              <a:pt x="80" y="129"/>
                            </a:moveTo>
                            <a:lnTo>
                              <a:pt x="82" y="125"/>
                            </a:lnTo>
                            <a:lnTo>
                              <a:pt x="85" y="120"/>
                            </a:lnTo>
                            <a:lnTo>
                              <a:pt x="90" y="109"/>
                            </a:lnTo>
                            <a:lnTo>
                              <a:pt x="98" y="90"/>
                            </a:lnTo>
                            <a:lnTo>
                              <a:pt x="102" y="75"/>
                            </a:lnTo>
                            <a:lnTo>
                              <a:pt x="104" y="62"/>
                            </a:lnTo>
                            <a:lnTo>
                              <a:pt x="107" y="43"/>
                            </a:lnTo>
                            <a:lnTo>
                              <a:pt x="106" y="26"/>
                            </a:lnTo>
                            <a:lnTo>
                              <a:pt x="103" y="16"/>
                            </a:lnTo>
                            <a:lnTo>
                              <a:pt x="95" y="9"/>
                            </a:lnTo>
                            <a:lnTo>
                              <a:pt x="83" y="3"/>
                            </a:lnTo>
                            <a:lnTo>
                              <a:pt x="72" y="1"/>
                            </a:lnTo>
                            <a:lnTo>
                              <a:pt x="61" y="0"/>
                            </a:lnTo>
                            <a:lnTo>
                              <a:pt x="50" y="1"/>
                            </a:lnTo>
                            <a:lnTo>
                              <a:pt x="40" y="2"/>
                            </a:lnTo>
                            <a:lnTo>
                              <a:pt x="32" y="5"/>
                            </a:lnTo>
                            <a:lnTo>
                              <a:pt x="25" y="10"/>
                            </a:lnTo>
                            <a:lnTo>
                              <a:pt x="19" y="17"/>
                            </a:lnTo>
                            <a:lnTo>
                              <a:pt x="14" y="26"/>
                            </a:lnTo>
                            <a:lnTo>
                              <a:pt x="11" y="35"/>
                            </a:lnTo>
                            <a:lnTo>
                              <a:pt x="8" y="44"/>
                            </a:lnTo>
                            <a:lnTo>
                              <a:pt x="7" y="55"/>
                            </a:lnTo>
                            <a:lnTo>
                              <a:pt x="7" y="61"/>
                            </a:lnTo>
                            <a:lnTo>
                              <a:pt x="7" y="66"/>
                            </a:lnTo>
                            <a:lnTo>
                              <a:pt x="3" y="67"/>
                            </a:lnTo>
                            <a:lnTo>
                              <a:pt x="1" y="69"/>
                            </a:lnTo>
                            <a:lnTo>
                              <a:pt x="0" y="72"/>
                            </a:lnTo>
                            <a:lnTo>
                              <a:pt x="3" y="78"/>
                            </a:lnTo>
                            <a:lnTo>
                              <a:pt x="5" y="81"/>
                            </a:lnTo>
                            <a:lnTo>
                              <a:pt x="8" y="85"/>
                            </a:lnTo>
                            <a:lnTo>
                              <a:pt x="12" y="88"/>
                            </a:lnTo>
                            <a:lnTo>
                              <a:pt x="17" y="88"/>
                            </a:lnTo>
                            <a:lnTo>
                              <a:pt x="15" y="95"/>
                            </a:lnTo>
                            <a:lnTo>
                              <a:pt x="17" y="104"/>
                            </a:lnTo>
                            <a:lnTo>
                              <a:pt x="19" y="112"/>
                            </a:lnTo>
                            <a:lnTo>
                              <a:pt x="21" y="117"/>
                            </a:lnTo>
                            <a:lnTo>
                              <a:pt x="23" y="122"/>
                            </a:lnTo>
                            <a:lnTo>
                              <a:pt x="25" y="125"/>
                            </a:lnTo>
                            <a:lnTo>
                              <a:pt x="28" y="128"/>
                            </a:lnTo>
                            <a:lnTo>
                              <a:pt x="31" y="132"/>
                            </a:lnTo>
                            <a:lnTo>
                              <a:pt x="35" y="135"/>
                            </a:lnTo>
                            <a:lnTo>
                              <a:pt x="39" y="137"/>
                            </a:lnTo>
                            <a:lnTo>
                              <a:pt x="42" y="138"/>
                            </a:lnTo>
                            <a:lnTo>
                              <a:pt x="46" y="139"/>
                            </a:lnTo>
                            <a:lnTo>
                              <a:pt x="50" y="140"/>
                            </a:lnTo>
                            <a:lnTo>
                              <a:pt x="54" y="140"/>
                            </a:lnTo>
                            <a:lnTo>
                              <a:pt x="59" y="141"/>
                            </a:lnTo>
                            <a:lnTo>
                              <a:pt x="64" y="140"/>
                            </a:lnTo>
                            <a:lnTo>
                              <a:pt x="69" y="139"/>
                            </a:lnTo>
                            <a:lnTo>
                              <a:pt x="72" y="137"/>
                            </a:lnTo>
                            <a:lnTo>
                              <a:pt x="76" y="133"/>
                            </a:lnTo>
                            <a:lnTo>
                              <a:pt x="80" y="129"/>
                            </a:lnTo>
                          </a:path>
                        </a:pathLst>
                      </a:custGeom>
                      <a:solidFill>
                        <a:srgbClr val="FF9F7F"/>
                      </a:solidFill>
                      <a:ln w="9525" cap="rnd">
                        <a:noFill/>
                        <a:round/>
                        <a:headEnd/>
                        <a:tailEnd/>
                      </a:ln>
                      <a:effectLst/>
                    </p:spPr>
                    <p:txBody>
                      <a:bodyPr/>
                      <a:lstStyle/>
                      <a:p>
                        <a:endParaRPr lang="en-IN"/>
                      </a:p>
                    </p:txBody>
                  </p:sp>
                  <p:sp>
                    <p:nvSpPr>
                      <p:cNvPr id="353304" name="Freeform 24"/>
                      <p:cNvSpPr>
                        <a:spLocks/>
                      </p:cNvSpPr>
                      <p:nvPr/>
                    </p:nvSpPr>
                    <p:spPr bwMode="auto">
                      <a:xfrm>
                        <a:off x="966" y="2348"/>
                        <a:ext cx="53" cy="52"/>
                      </a:xfrm>
                      <a:custGeom>
                        <a:avLst/>
                        <a:gdLst/>
                        <a:ahLst/>
                        <a:cxnLst>
                          <a:cxn ang="0">
                            <a:pos x="34" y="39"/>
                          </a:cxn>
                          <a:cxn ang="0">
                            <a:pos x="36" y="35"/>
                          </a:cxn>
                          <a:cxn ang="0">
                            <a:pos x="39" y="31"/>
                          </a:cxn>
                          <a:cxn ang="0">
                            <a:pos x="44" y="19"/>
                          </a:cxn>
                          <a:cxn ang="0">
                            <a:pos x="52" y="0"/>
                          </a:cxn>
                          <a:cxn ang="0">
                            <a:pos x="47" y="8"/>
                          </a:cxn>
                          <a:cxn ang="0">
                            <a:pos x="41" y="16"/>
                          </a:cxn>
                          <a:cxn ang="0">
                            <a:pos x="39" y="21"/>
                          </a:cxn>
                          <a:cxn ang="0">
                            <a:pos x="38" y="26"/>
                          </a:cxn>
                          <a:cxn ang="0">
                            <a:pos x="35" y="31"/>
                          </a:cxn>
                          <a:cxn ang="0">
                            <a:pos x="32" y="37"/>
                          </a:cxn>
                          <a:cxn ang="0">
                            <a:pos x="29" y="40"/>
                          </a:cxn>
                          <a:cxn ang="0">
                            <a:pos x="26" y="42"/>
                          </a:cxn>
                          <a:cxn ang="0">
                            <a:pos x="23" y="44"/>
                          </a:cxn>
                          <a:cxn ang="0">
                            <a:pos x="18" y="43"/>
                          </a:cxn>
                          <a:cxn ang="0">
                            <a:pos x="17" y="40"/>
                          </a:cxn>
                          <a:cxn ang="0">
                            <a:pos x="13" y="36"/>
                          </a:cxn>
                          <a:cxn ang="0">
                            <a:pos x="14" y="42"/>
                          </a:cxn>
                          <a:cxn ang="0">
                            <a:pos x="12" y="46"/>
                          </a:cxn>
                          <a:cxn ang="0">
                            <a:pos x="9" y="48"/>
                          </a:cxn>
                          <a:cxn ang="0">
                            <a:pos x="0" y="49"/>
                          </a:cxn>
                          <a:cxn ang="0">
                            <a:pos x="4" y="50"/>
                          </a:cxn>
                          <a:cxn ang="0">
                            <a:pos x="8" y="51"/>
                          </a:cxn>
                          <a:cxn ang="0">
                            <a:pos x="13" y="51"/>
                          </a:cxn>
                          <a:cxn ang="0">
                            <a:pos x="18" y="50"/>
                          </a:cxn>
                          <a:cxn ang="0">
                            <a:pos x="23" y="49"/>
                          </a:cxn>
                          <a:cxn ang="0">
                            <a:pos x="26" y="47"/>
                          </a:cxn>
                          <a:cxn ang="0">
                            <a:pos x="30" y="43"/>
                          </a:cxn>
                          <a:cxn ang="0">
                            <a:pos x="34" y="39"/>
                          </a:cxn>
                        </a:cxnLst>
                        <a:rect l="0" t="0" r="r" b="b"/>
                        <a:pathLst>
                          <a:path w="53" h="52">
                            <a:moveTo>
                              <a:pt x="34" y="39"/>
                            </a:moveTo>
                            <a:lnTo>
                              <a:pt x="36" y="35"/>
                            </a:lnTo>
                            <a:lnTo>
                              <a:pt x="39" y="31"/>
                            </a:lnTo>
                            <a:lnTo>
                              <a:pt x="44" y="19"/>
                            </a:lnTo>
                            <a:lnTo>
                              <a:pt x="52" y="0"/>
                            </a:lnTo>
                            <a:lnTo>
                              <a:pt x="47" y="8"/>
                            </a:lnTo>
                            <a:lnTo>
                              <a:pt x="41" y="16"/>
                            </a:lnTo>
                            <a:lnTo>
                              <a:pt x="39" y="21"/>
                            </a:lnTo>
                            <a:lnTo>
                              <a:pt x="38" y="26"/>
                            </a:lnTo>
                            <a:lnTo>
                              <a:pt x="35" y="31"/>
                            </a:lnTo>
                            <a:lnTo>
                              <a:pt x="32" y="37"/>
                            </a:lnTo>
                            <a:lnTo>
                              <a:pt x="29" y="40"/>
                            </a:lnTo>
                            <a:lnTo>
                              <a:pt x="26" y="42"/>
                            </a:lnTo>
                            <a:lnTo>
                              <a:pt x="23" y="44"/>
                            </a:lnTo>
                            <a:lnTo>
                              <a:pt x="18" y="43"/>
                            </a:lnTo>
                            <a:lnTo>
                              <a:pt x="17" y="40"/>
                            </a:lnTo>
                            <a:lnTo>
                              <a:pt x="13" y="36"/>
                            </a:lnTo>
                            <a:lnTo>
                              <a:pt x="14" y="42"/>
                            </a:lnTo>
                            <a:lnTo>
                              <a:pt x="12" y="46"/>
                            </a:lnTo>
                            <a:lnTo>
                              <a:pt x="9" y="48"/>
                            </a:lnTo>
                            <a:lnTo>
                              <a:pt x="0" y="49"/>
                            </a:lnTo>
                            <a:lnTo>
                              <a:pt x="4" y="50"/>
                            </a:lnTo>
                            <a:lnTo>
                              <a:pt x="8" y="51"/>
                            </a:lnTo>
                            <a:lnTo>
                              <a:pt x="13" y="51"/>
                            </a:lnTo>
                            <a:lnTo>
                              <a:pt x="18" y="50"/>
                            </a:lnTo>
                            <a:lnTo>
                              <a:pt x="23" y="49"/>
                            </a:lnTo>
                            <a:lnTo>
                              <a:pt x="26" y="47"/>
                            </a:lnTo>
                            <a:lnTo>
                              <a:pt x="30" y="43"/>
                            </a:lnTo>
                            <a:lnTo>
                              <a:pt x="34" y="39"/>
                            </a:lnTo>
                          </a:path>
                        </a:pathLst>
                      </a:custGeom>
                      <a:solidFill>
                        <a:srgbClr val="FF7F3F"/>
                      </a:solidFill>
                      <a:ln w="9525" cap="rnd">
                        <a:noFill/>
                        <a:round/>
                        <a:headEnd/>
                        <a:tailEnd/>
                      </a:ln>
                      <a:effectLst/>
                    </p:spPr>
                    <p:txBody>
                      <a:bodyPr/>
                      <a:lstStyle/>
                      <a:p>
                        <a:endParaRPr lang="en-IN"/>
                      </a:p>
                    </p:txBody>
                  </p:sp>
                </p:grpSp>
                <p:sp>
                  <p:nvSpPr>
                    <p:cNvPr id="353305" name="Freeform 25"/>
                    <p:cNvSpPr>
                      <a:spLocks/>
                    </p:cNvSpPr>
                    <p:nvPr/>
                  </p:nvSpPr>
                  <p:spPr bwMode="auto">
                    <a:xfrm>
                      <a:off x="921" y="2328"/>
                      <a:ext cx="23" cy="49"/>
                    </a:xfrm>
                    <a:custGeom>
                      <a:avLst/>
                      <a:gdLst/>
                      <a:ahLst/>
                      <a:cxnLst>
                        <a:cxn ang="0">
                          <a:pos x="20" y="39"/>
                        </a:cxn>
                        <a:cxn ang="0">
                          <a:pos x="19" y="36"/>
                        </a:cxn>
                        <a:cxn ang="0">
                          <a:pos x="19" y="32"/>
                        </a:cxn>
                        <a:cxn ang="0">
                          <a:pos x="20" y="29"/>
                        </a:cxn>
                        <a:cxn ang="0">
                          <a:pos x="20" y="26"/>
                        </a:cxn>
                        <a:cxn ang="0">
                          <a:pos x="21" y="22"/>
                        </a:cxn>
                        <a:cxn ang="0">
                          <a:pos x="21" y="19"/>
                        </a:cxn>
                        <a:cxn ang="0">
                          <a:pos x="21" y="16"/>
                        </a:cxn>
                        <a:cxn ang="0">
                          <a:pos x="22" y="12"/>
                        </a:cxn>
                        <a:cxn ang="0">
                          <a:pos x="21" y="11"/>
                        </a:cxn>
                        <a:cxn ang="0">
                          <a:pos x="19" y="9"/>
                        </a:cxn>
                        <a:cxn ang="0">
                          <a:pos x="17" y="6"/>
                        </a:cxn>
                        <a:cxn ang="0">
                          <a:pos x="17" y="5"/>
                        </a:cxn>
                        <a:cxn ang="0">
                          <a:pos x="16" y="3"/>
                        </a:cxn>
                        <a:cxn ang="0">
                          <a:pos x="14" y="1"/>
                        </a:cxn>
                        <a:cxn ang="0">
                          <a:pos x="12" y="2"/>
                        </a:cxn>
                        <a:cxn ang="0">
                          <a:pos x="0" y="0"/>
                        </a:cxn>
                        <a:cxn ang="0">
                          <a:pos x="0" y="2"/>
                        </a:cxn>
                        <a:cxn ang="0">
                          <a:pos x="2" y="9"/>
                        </a:cxn>
                        <a:cxn ang="0">
                          <a:pos x="5" y="12"/>
                        </a:cxn>
                        <a:cxn ang="0">
                          <a:pos x="7" y="16"/>
                        </a:cxn>
                        <a:cxn ang="0">
                          <a:pos x="11" y="18"/>
                        </a:cxn>
                        <a:cxn ang="0">
                          <a:pos x="16" y="18"/>
                        </a:cxn>
                        <a:cxn ang="0">
                          <a:pos x="15" y="26"/>
                        </a:cxn>
                        <a:cxn ang="0">
                          <a:pos x="16" y="34"/>
                        </a:cxn>
                        <a:cxn ang="0">
                          <a:pos x="19" y="42"/>
                        </a:cxn>
                        <a:cxn ang="0">
                          <a:pos x="20" y="48"/>
                        </a:cxn>
                        <a:cxn ang="0">
                          <a:pos x="20" y="39"/>
                        </a:cxn>
                      </a:cxnLst>
                      <a:rect l="0" t="0" r="r" b="b"/>
                      <a:pathLst>
                        <a:path w="23" h="49">
                          <a:moveTo>
                            <a:pt x="20" y="39"/>
                          </a:moveTo>
                          <a:lnTo>
                            <a:pt x="19" y="36"/>
                          </a:lnTo>
                          <a:lnTo>
                            <a:pt x="19" y="32"/>
                          </a:lnTo>
                          <a:lnTo>
                            <a:pt x="20" y="29"/>
                          </a:lnTo>
                          <a:lnTo>
                            <a:pt x="20" y="26"/>
                          </a:lnTo>
                          <a:lnTo>
                            <a:pt x="21" y="22"/>
                          </a:lnTo>
                          <a:lnTo>
                            <a:pt x="21" y="19"/>
                          </a:lnTo>
                          <a:lnTo>
                            <a:pt x="21" y="16"/>
                          </a:lnTo>
                          <a:lnTo>
                            <a:pt x="22" y="12"/>
                          </a:lnTo>
                          <a:lnTo>
                            <a:pt x="21" y="11"/>
                          </a:lnTo>
                          <a:lnTo>
                            <a:pt x="19" y="9"/>
                          </a:lnTo>
                          <a:lnTo>
                            <a:pt x="17" y="6"/>
                          </a:lnTo>
                          <a:lnTo>
                            <a:pt x="17" y="5"/>
                          </a:lnTo>
                          <a:lnTo>
                            <a:pt x="16" y="3"/>
                          </a:lnTo>
                          <a:lnTo>
                            <a:pt x="14" y="1"/>
                          </a:lnTo>
                          <a:lnTo>
                            <a:pt x="12" y="2"/>
                          </a:lnTo>
                          <a:lnTo>
                            <a:pt x="0" y="0"/>
                          </a:lnTo>
                          <a:lnTo>
                            <a:pt x="0" y="2"/>
                          </a:lnTo>
                          <a:lnTo>
                            <a:pt x="2" y="9"/>
                          </a:lnTo>
                          <a:lnTo>
                            <a:pt x="5" y="12"/>
                          </a:lnTo>
                          <a:lnTo>
                            <a:pt x="7" y="16"/>
                          </a:lnTo>
                          <a:lnTo>
                            <a:pt x="11" y="18"/>
                          </a:lnTo>
                          <a:lnTo>
                            <a:pt x="16" y="18"/>
                          </a:lnTo>
                          <a:lnTo>
                            <a:pt x="15" y="26"/>
                          </a:lnTo>
                          <a:lnTo>
                            <a:pt x="16" y="34"/>
                          </a:lnTo>
                          <a:lnTo>
                            <a:pt x="19" y="42"/>
                          </a:lnTo>
                          <a:lnTo>
                            <a:pt x="20" y="48"/>
                          </a:lnTo>
                          <a:lnTo>
                            <a:pt x="20" y="39"/>
                          </a:lnTo>
                        </a:path>
                      </a:pathLst>
                    </a:custGeom>
                    <a:solidFill>
                      <a:srgbClr val="FF7F3F"/>
                    </a:solidFill>
                    <a:ln w="9525" cap="rnd">
                      <a:noFill/>
                      <a:round/>
                      <a:headEnd/>
                      <a:tailEnd/>
                    </a:ln>
                    <a:effectLst/>
                  </p:spPr>
                  <p:txBody>
                    <a:bodyPr/>
                    <a:lstStyle/>
                    <a:p>
                      <a:endParaRPr lang="en-IN"/>
                    </a:p>
                  </p:txBody>
                </p:sp>
              </p:grpSp>
              <p:grpSp>
                <p:nvGrpSpPr>
                  <p:cNvPr id="10" name="Group 26"/>
                  <p:cNvGrpSpPr>
                    <a:grpSpLocks/>
                  </p:cNvGrpSpPr>
                  <p:nvPr/>
                </p:nvGrpSpPr>
                <p:grpSpPr bwMode="auto">
                  <a:xfrm>
                    <a:off x="946" y="2304"/>
                    <a:ext cx="67" cy="82"/>
                    <a:chOff x="946" y="2304"/>
                    <a:chExt cx="67" cy="82"/>
                  </a:xfrm>
                </p:grpSpPr>
                <p:grpSp>
                  <p:nvGrpSpPr>
                    <p:cNvPr id="11" name="Group 27"/>
                    <p:cNvGrpSpPr>
                      <a:grpSpLocks/>
                    </p:cNvGrpSpPr>
                    <p:nvPr/>
                  </p:nvGrpSpPr>
                  <p:grpSpPr bwMode="auto">
                    <a:xfrm>
                      <a:off x="961" y="2363"/>
                      <a:ext cx="28" cy="23"/>
                      <a:chOff x="961" y="2363"/>
                      <a:chExt cx="28" cy="23"/>
                    </a:xfrm>
                  </p:grpSpPr>
                  <p:sp>
                    <p:nvSpPr>
                      <p:cNvPr id="353308" name="Oval 28"/>
                      <p:cNvSpPr>
                        <a:spLocks noChangeArrowheads="1"/>
                      </p:cNvSpPr>
                      <p:nvPr/>
                    </p:nvSpPr>
                    <p:spPr bwMode="auto">
                      <a:xfrm>
                        <a:off x="964" y="2368"/>
                        <a:ext cx="19" cy="6"/>
                      </a:xfrm>
                      <a:prstGeom prst="ellipse">
                        <a:avLst/>
                      </a:prstGeom>
                      <a:solidFill>
                        <a:srgbClr val="FFFFFF"/>
                      </a:solidFill>
                      <a:ln w="9525">
                        <a:noFill/>
                        <a:round/>
                        <a:headEnd/>
                        <a:tailEnd/>
                      </a:ln>
                      <a:effectLst/>
                    </p:spPr>
                    <p:txBody>
                      <a:bodyPr wrap="none" anchor="ctr"/>
                      <a:lstStyle/>
                      <a:p>
                        <a:endParaRPr lang="en-IN"/>
                      </a:p>
                    </p:txBody>
                  </p:sp>
                  <p:sp>
                    <p:nvSpPr>
                      <p:cNvPr id="353309" name="Freeform 29"/>
                      <p:cNvSpPr>
                        <a:spLocks/>
                      </p:cNvSpPr>
                      <p:nvPr/>
                    </p:nvSpPr>
                    <p:spPr bwMode="auto">
                      <a:xfrm>
                        <a:off x="961" y="2363"/>
                        <a:ext cx="28" cy="17"/>
                      </a:xfrm>
                      <a:custGeom>
                        <a:avLst/>
                        <a:gdLst/>
                        <a:ahLst/>
                        <a:cxnLst>
                          <a:cxn ang="0">
                            <a:pos x="0" y="9"/>
                          </a:cxn>
                          <a:cxn ang="0">
                            <a:pos x="2" y="6"/>
                          </a:cxn>
                          <a:cxn ang="0">
                            <a:pos x="4" y="4"/>
                          </a:cxn>
                          <a:cxn ang="0">
                            <a:pos x="6" y="3"/>
                          </a:cxn>
                          <a:cxn ang="0">
                            <a:pos x="8" y="1"/>
                          </a:cxn>
                          <a:cxn ang="0">
                            <a:pos x="10" y="0"/>
                          </a:cxn>
                          <a:cxn ang="0">
                            <a:pos x="12" y="1"/>
                          </a:cxn>
                          <a:cxn ang="0">
                            <a:pos x="14" y="3"/>
                          </a:cxn>
                          <a:cxn ang="0">
                            <a:pos x="16" y="3"/>
                          </a:cxn>
                          <a:cxn ang="0">
                            <a:pos x="17" y="3"/>
                          </a:cxn>
                          <a:cxn ang="0">
                            <a:pos x="20" y="3"/>
                          </a:cxn>
                          <a:cxn ang="0">
                            <a:pos x="22" y="4"/>
                          </a:cxn>
                          <a:cxn ang="0">
                            <a:pos x="23" y="8"/>
                          </a:cxn>
                          <a:cxn ang="0">
                            <a:pos x="24" y="11"/>
                          </a:cxn>
                          <a:cxn ang="0">
                            <a:pos x="25" y="12"/>
                          </a:cxn>
                          <a:cxn ang="0">
                            <a:pos x="27" y="16"/>
                          </a:cxn>
                          <a:cxn ang="0">
                            <a:pos x="19" y="14"/>
                          </a:cxn>
                          <a:cxn ang="0">
                            <a:pos x="17" y="12"/>
                          </a:cxn>
                          <a:cxn ang="0">
                            <a:pos x="15" y="11"/>
                          </a:cxn>
                          <a:cxn ang="0">
                            <a:pos x="13" y="11"/>
                          </a:cxn>
                          <a:cxn ang="0">
                            <a:pos x="11" y="11"/>
                          </a:cxn>
                          <a:cxn ang="0">
                            <a:pos x="9" y="11"/>
                          </a:cxn>
                          <a:cxn ang="0">
                            <a:pos x="6" y="11"/>
                          </a:cxn>
                          <a:cxn ang="0">
                            <a:pos x="4" y="11"/>
                          </a:cxn>
                          <a:cxn ang="0">
                            <a:pos x="0" y="9"/>
                          </a:cxn>
                        </a:cxnLst>
                        <a:rect l="0" t="0" r="r" b="b"/>
                        <a:pathLst>
                          <a:path w="28" h="17">
                            <a:moveTo>
                              <a:pt x="0" y="9"/>
                            </a:moveTo>
                            <a:lnTo>
                              <a:pt x="2" y="6"/>
                            </a:lnTo>
                            <a:lnTo>
                              <a:pt x="4" y="4"/>
                            </a:lnTo>
                            <a:lnTo>
                              <a:pt x="6" y="3"/>
                            </a:lnTo>
                            <a:lnTo>
                              <a:pt x="8" y="1"/>
                            </a:lnTo>
                            <a:lnTo>
                              <a:pt x="10" y="0"/>
                            </a:lnTo>
                            <a:lnTo>
                              <a:pt x="12" y="1"/>
                            </a:lnTo>
                            <a:lnTo>
                              <a:pt x="14" y="3"/>
                            </a:lnTo>
                            <a:lnTo>
                              <a:pt x="16" y="3"/>
                            </a:lnTo>
                            <a:lnTo>
                              <a:pt x="17" y="3"/>
                            </a:lnTo>
                            <a:lnTo>
                              <a:pt x="20" y="3"/>
                            </a:lnTo>
                            <a:lnTo>
                              <a:pt x="22" y="4"/>
                            </a:lnTo>
                            <a:lnTo>
                              <a:pt x="23" y="8"/>
                            </a:lnTo>
                            <a:lnTo>
                              <a:pt x="24" y="11"/>
                            </a:lnTo>
                            <a:lnTo>
                              <a:pt x="25" y="12"/>
                            </a:lnTo>
                            <a:lnTo>
                              <a:pt x="27" y="16"/>
                            </a:lnTo>
                            <a:lnTo>
                              <a:pt x="19" y="14"/>
                            </a:lnTo>
                            <a:lnTo>
                              <a:pt x="17" y="12"/>
                            </a:lnTo>
                            <a:lnTo>
                              <a:pt x="15" y="11"/>
                            </a:lnTo>
                            <a:lnTo>
                              <a:pt x="13" y="11"/>
                            </a:lnTo>
                            <a:lnTo>
                              <a:pt x="11" y="11"/>
                            </a:lnTo>
                            <a:lnTo>
                              <a:pt x="9" y="11"/>
                            </a:lnTo>
                            <a:lnTo>
                              <a:pt x="6" y="11"/>
                            </a:lnTo>
                            <a:lnTo>
                              <a:pt x="4" y="11"/>
                            </a:lnTo>
                            <a:lnTo>
                              <a:pt x="0" y="9"/>
                            </a:lnTo>
                          </a:path>
                        </a:pathLst>
                      </a:custGeom>
                      <a:solidFill>
                        <a:srgbClr val="FF0000"/>
                      </a:solidFill>
                      <a:ln w="9525" cap="rnd">
                        <a:noFill/>
                        <a:round/>
                        <a:headEnd/>
                        <a:tailEnd/>
                      </a:ln>
                      <a:effectLst/>
                    </p:spPr>
                    <p:txBody>
                      <a:bodyPr/>
                      <a:lstStyle/>
                      <a:p>
                        <a:endParaRPr lang="en-IN"/>
                      </a:p>
                    </p:txBody>
                  </p:sp>
                  <p:sp>
                    <p:nvSpPr>
                      <p:cNvPr id="353310" name="Freeform 30"/>
                      <p:cNvSpPr>
                        <a:spLocks/>
                      </p:cNvSpPr>
                      <p:nvPr/>
                    </p:nvSpPr>
                    <p:spPr bwMode="auto">
                      <a:xfrm>
                        <a:off x="961" y="2369"/>
                        <a:ext cx="27" cy="17"/>
                      </a:xfrm>
                      <a:custGeom>
                        <a:avLst/>
                        <a:gdLst/>
                        <a:ahLst/>
                        <a:cxnLst>
                          <a:cxn ang="0">
                            <a:pos x="0" y="0"/>
                          </a:cxn>
                          <a:cxn ang="0">
                            <a:pos x="3" y="0"/>
                          </a:cxn>
                          <a:cxn ang="0">
                            <a:pos x="5" y="1"/>
                          </a:cxn>
                          <a:cxn ang="0">
                            <a:pos x="7" y="1"/>
                          </a:cxn>
                          <a:cxn ang="0">
                            <a:pos x="9" y="1"/>
                          </a:cxn>
                          <a:cxn ang="0">
                            <a:pos x="11" y="3"/>
                          </a:cxn>
                          <a:cxn ang="0">
                            <a:pos x="12" y="3"/>
                          </a:cxn>
                          <a:cxn ang="0">
                            <a:pos x="14" y="3"/>
                          </a:cxn>
                          <a:cxn ang="0">
                            <a:pos x="16" y="3"/>
                          </a:cxn>
                          <a:cxn ang="0">
                            <a:pos x="19" y="5"/>
                          </a:cxn>
                          <a:cxn ang="0">
                            <a:pos x="21" y="5"/>
                          </a:cxn>
                          <a:cxn ang="0">
                            <a:pos x="24" y="5"/>
                          </a:cxn>
                          <a:cxn ang="0">
                            <a:pos x="26" y="7"/>
                          </a:cxn>
                          <a:cxn ang="0">
                            <a:pos x="25" y="10"/>
                          </a:cxn>
                          <a:cxn ang="0">
                            <a:pos x="21" y="14"/>
                          </a:cxn>
                          <a:cxn ang="0">
                            <a:pos x="19" y="16"/>
                          </a:cxn>
                          <a:cxn ang="0">
                            <a:pos x="16" y="16"/>
                          </a:cxn>
                          <a:cxn ang="0">
                            <a:pos x="14" y="16"/>
                          </a:cxn>
                          <a:cxn ang="0">
                            <a:pos x="12" y="16"/>
                          </a:cxn>
                          <a:cxn ang="0">
                            <a:pos x="9" y="16"/>
                          </a:cxn>
                          <a:cxn ang="0">
                            <a:pos x="7" y="12"/>
                          </a:cxn>
                          <a:cxn ang="0">
                            <a:pos x="5" y="10"/>
                          </a:cxn>
                          <a:cxn ang="0">
                            <a:pos x="3" y="5"/>
                          </a:cxn>
                          <a:cxn ang="0">
                            <a:pos x="2" y="3"/>
                          </a:cxn>
                          <a:cxn ang="0">
                            <a:pos x="0" y="0"/>
                          </a:cxn>
                        </a:cxnLst>
                        <a:rect l="0" t="0" r="r" b="b"/>
                        <a:pathLst>
                          <a:path w="27" h="17">
                            <a:moveTo>
                              <a:pt x="0" y="0"/>
                            </a:moveTo>
                            <a:lnTo>
                              <a:pt x="3" y="0"/>
                            </a:lnTo>
                            <a:lnTo>
                              <a:pt x="5" y="1"/>
                            </a:lnTo>
                            <a:lnTo>
                              <a:pt x="7" y="1"/>
                            </a:lnTo>
                            <a:lnTo>
                              <a:pt x="9" y="1"/>
                            </a:lnTo>
                            <a:lnTo>
                              <a:pt x="11" y="3"/>
                            </a:lnTo>
                            <a:lnTo>
                              <a:pt x="12" y="3"/>
                            </a:lnTo>
                            <a:lnTo>
                              <a:pt x="14" y="3"/>
                            </a:lnTo>
                            <a:lnTo>
                              <a:pt x="16" y="3"/>
                            </a:lnTo>
                            <a:lnTo>
                              <a:pt x="19" y="5"/>
                            </a:lnTo>
                            <a:lnTo>
                              <a:pt x="21" y="5"/>
                            </a:lnTo>
                            <a:lnTo>
                              <a:pt x="24" y="5"/>
                            </a:lnTo>
                            <a:lnTo>
                              <a:pt x="26" y="7"/>
                            </a:lnTo>
                            <a:lnTo>
                              <a:pt x="25" y="10"/>
                            </a:lnTo>
                            <a:lnTo>
                              <a:pt x="21" y="14"/>
                            </a:lnTo>
                            <a:lnTo>
                              <a:pt x="19" y="16"/>
                            </a:lnTo>
                            <a:lnTo>
                              <a:pt x="16" y="16"/>
                            </a:lnTo>
                            <a:lnTo>
                              <a:pt x="14" y="16"/>
                            </a:lnTo>
                            <a:lnTo>
                              <a:pt x="12" y="16"/>
                            </a:lnTo>
                            <a:lnTo>
                              <a:pt x="9" y="16"/>
                            </a:lnTo>
                            <a:lnTo>
                              <a:pt x="7" y="12"/>
                            </a:lnTo>
                            <a:lnTo>
                              <a:pt x="5" y="10"/>
                            </a:lnTo>
                            <a:lnTo>
                              <a:pt x="3" y="5"/>
                            </a:lnTo>
                            <a:lnTo>
                              <a:pt x="2" y="3"/>
                            </a:lnTo>
                            <a:lnTo>
                              <a:pt x="0" y="0"/>
                            </a:lnTo>
                          </a:path>
                        </a:pathLst>
                      </a:custGeom>
                      <a:solidFill>
                        <a:srgbClr val="FF001F"/>
                      </a:solidFill>
                      <a:ln w="9525" cap="rnd">
                        <a:noFill/>
                        <a:round/>
                        <a:headEnd/>
                        <a:tailEnd/>
                      </a:ln>
                      <a:effectLst/>
                    </p:spPr>
                    <p:txBody>
                      <a:bodyPr/>
                      <a:lstStyle/>
                      <a:p>
                        <a:endParaRPr lang="en-IN"/>
                      </a:p>
                    </p:txBody>
                  </p:sp>
                </p:grpSp>
                <p:grpSp>
                  <p:nvGrpSpPr>
                    <p:cNvPr id="12" name="Group 31"/>
                    <p:cNvGrpSpPr>
                      <a:grpSpLocks/>
                    </p:cNvGrpSpPr>
                    <p:nvPr/>
                  </p:nvGrpSpPr>
                  <p:grpSpPr bwMode="auto">
                    <a:xfrm>
                      <a:off x="946" y="2304"/>
                      <a:ext cx="67" cy="41"/>
                      <a:chOff x="946" y="2304"/>
                      <a:chExt cx="67" cy="41"/>
                    </a:xfrm>
                  </p:grpSpPr>
                  <p:grpSp>
                    <p:nvGrpSpPr>
                      <p:cNvPr id="13" name="Group 32"/>
                      <p:cNvGrpSpPr>
                        <a:grpSpLocks/>
                      </p:cNvGrpSpPr>
                      <p:nvPr/>
                    </p:nvGrpSpPr>
                    <p:grpSpPr bwMode="auto">
                      <a:xfrm>
                        <a:off x="946" y="2304"/>
                        <a:ext cx="28" cy="32"/>
                        <a:chOff x="946" y="2304"/>
                        <a:chExt cx="28" cy="32"/>
                      </a:xfrm>
                    </p:grpSpPr>
                    <p:sp>
                      <p:nvSpPr>
                        <p:cNvPr id="353313" name="Freeform 33"/>
                        <p:cNvSpPr>
                          <a:spLocks/>
                        </p:cNvSpPr>
                        <p:nvPr/>
                      </p:nvSpPr>
                      <p:spPr bwMode="auto">
                        <a:xfrm>
                          <a:off x="948" y="2304"/>
                          <a:ext cx="26" cy="17"/>
                        </a:xfrm>
                        <a:custGeom>
                          <a:avLst/>
                          <a:gdLst/>
                          <a:ahLst/>
                          <a:cxnLst>
                            <a:cxn ang="0">
                              <a:pos x="1" y="3"/>
                            </a:cxn>
                            <a:cxn ang="0">
                              <a:pos x="7" y="1"/>
                            </a:cxn>
                            <a:cxn ang="0">
                              <a:pos x="10" y="0"/>
                            </a:cxn>
                            <a:cxn ang="0">
                              <a:pos x="12" y="0"/>
                            </a:cxn>
                            <a:cxn ang="0">
                              <a:pos x="16" y="1"/>
                            </a:cxn>
                            <a:cxn ang="0">
                              <a:pos x="19" y="3"/>
                            </a:cxn>
                            <a:cxn ang="0">
                              <a:pos x="21" y="5"/>
                            </a:cxn>
                            <a:cxn ang="0">
                              <a:pos x="23" y="9"/>
                            </a:cxn>
                            <a:cxn ang="0">
                              <a:pos x="25" y="12"/>
                            </a:cxn>
                            <a:cxn ang="0">
                              <a:pos x="25" y="16"/>
                            </a:cxn>
                            <a:cxn ang="0">
                              <a:pos x="21" y="12"/>
                            </a:cxn>
                            <a:cxn ang="0">
                              <a:pos x="18" y="8"/>
                            </a:cxn>
                            <a:cxn ang="0">
                              <a:pos x="16" y="5"/>
                            </a:cxn>
                            <a:cxn ang="0">
                              <a:pos x="13" y="3"/>
                            </a:cxn>
                            <a:cxn ang="0">
                              <a:pos x="9" y="2"/>
                            </a:cxn>
                            <a:cxn ang="0">
                              <a:pos x="6" y="3"/>
                            </a:cxn>
                            <a:cxn ang="0">
                              <a:pos x="0" y="5"/>
                            </a:cxn>
                            <a:cxn ang="0">
                              <a:pos x="1" y="3"/>
                            </a:cxn>
                          </a:cxnLst>
                          <a:rect l="0" t="0" r="r" b="b"/>
                          <a:pathLst>
                            <a:path w="26" h="17">
                              <a:moveTo>
                                <a:pt x="1" y="3"/>
                              </a:moveTo>
                              <a:lnTo>
                                <a:pt x="7" y="1"/>
                              </a:lnTo>
                              <a:lnTo>
                                <a:pt x="10" y="0"/>
                              </a:lnTo>
                              <a:lnTo>
                                <a:pt x="12" y="0"/>
                              </a:lnTo>
                              <a:lnTo>
                                <a:pt x="16" y="1"/>
                              </a:lnTo>
                              <a:lnTo>
                                <a:pt x="19" y="3"/>
                              </a:lnTo>
                              <a:lnTo>
                                <a:pt x="21" y="5"/>
                              </a:lnTo>
                              <a:lnTo>
                                <a:pt x="23" y="9"/>
                              </a:lnTo>
                              <a:lnTo>
                                <a:pt x="25" y="12"/>
                              </a:lnTo>
                              <a:lnTo>
                                <a:pt x="25" y="16"/>
                              </a:lnTo>
                              <a:lnTo>
                                <a:pt x="21" y="12"/>
                              </a:lnTo>
                              <a:lnTo>
                                <a:pt x="18" y="8"/>
                              </a:lnTo>
                              <a:lnTo>
                                <a:pt x="16" y="5"/>
                              </a:lnTo>
                              <a:lnTo>
                                <a:pt x="13" y="3"/>
                              </a:lnTo>
                              <a:lnTo>
                                <a:pt x="9" y="2"/>
                              </a:lnTo>
                              <a:lnTo>
                                <a:pt x="6" y="3"/>
                              </a:lnTo>
                              <a:lnTo>
                                <a:pt x="0" y="5"/>
                              </a:lnTo>
                              <a:lnTo>
                                <a:pt x="1" y="3"/>
                              </a:lnTo>
                            </a:path>
                          </a:pathLst>
                        </a:custGeom>
                        <a:solidFill>
                          <a:srgbClr val="000000"/>
                        </a:solidFill>
                        <a:ln w="9525" cap="rnd">
                          <a:noFill/>
                          <a:round/>
                          <a:headEnd/>
                          <a:tailEnd/>
                        </a:ln>
                        <a:effectLst/>
                      </p:spPr>
                      <p:txBody>
                        <a:bodyPr/>
                        <a:lstStyle/>
                        <a:p>
                          <a:endParaRPr lang="en-IN"/>
                        </a:p>
                      </p:txBody>
                    </p:sp>
                    <p:sp>
                      <p:nvSpPr>
                        <p:cNvPr id="353314" name="Freeform 34"/>
                        <p:cNvSpPr>
                          <a:spLocks/>
                        </p:cNvSpPr>
                        <p:nvPr/>
                      </p:nvSpPr>
                      <p:spPr bwMode="auto">
                        <a:xfrm>
                          <a:off x="946" y="2313"/>
                          <a:ext cx="25" cy="17"/>
                        </a:xfrm>
                        <a:custGeom>
                          <a:avLst/>
                          <a:gdLst/>
                          <a:ahLst/>
                          <a:cxnLst>
                            <a:cxn ang="0">
                              <a:pos x="0" y="4"/>
                            </a:cxn>
                            <a:cxn ang="0">
                              <a:pos x="4" y="4"/>
                            </a:cxn>
                            <a:cxn ang="0">
                              <a:pos x="6" y="3"/>
                            </a:cxn>
                            <a:cxn ang="0">
                              <a:pos x="8" y="1"/>
                            </a:cxn>
                            <a:cxn ang="0">
                              <a:pos x="11" y="0"/>
                            </a:cxn>
                            <a:cxn ang="0">
                              <a:pos x="14" y="0"/>
                            </a:cxn>
                            <a:cxn ang="0">
                              <a:pos x="17" y="1"/>
                            </a:cxn>
                            <a:cxn ang="0">
                              <a:pos x="19" y="3"/>
                            </a:cxn>
                            <a:cxn ang="0">
                              <a:pos x="21" y="6"/>
                            </a:cxn>
                            <a:cxn ang="0">
                              <a:pos x="23" y="9"/>
                            </a:cxn>
                            <a:cxn ang="0">
                              <a:pos x="24" y="12"/>
                            </a:cxn>
                            <a:cxn ang="0">
                              <a:pos x="24" y="14"/>
                            </a:cxn>
                            <a:cxn ang="0">
                              <a:pos x="22" y="16"/>
                            </a:cxn>
                            <a:cxn ang="0">
                              <a:pos x="20" y="9"/>
                            </a:cxn>
                            <a:cxn ang="0">
                              <a:pos x="18" y="8"/>
                            </a:cxn>
                            <a:cxn ang="0">
                              <a:pos x="17" y="11"/>
                            </a:cxn>
                            <a:cxn ang="0">
                              <a:pos x="15" y="12"/>
                            </a:cxn>
                            <a:cxn ang="0">
                              <a:pos x="13" y="12"/>
                            </a:cxn>
                            <a:cxn ang="0">
                              <a:pos x="11" y="11"/>
                            </a:cxn>
                            <a:cxn ang="0">
                              <a:pos x="10" y="9"/>
                            </a:cxn>
                            <a:cxn ang="0">
                              <a:pos x="10" y="6"/>
                            </a:cxn>
                            <a:cxn ang="0">
                              <a:pos x="7" y="8"/>
                            </a:cxn>
                            <a:cxn ang="0">
                              <a:pos x="4" y="8"/>
                            </a:cxn>
                            <a:cxn ang="0">
                              <a:pos x="2" y="8"/>
                            </a:cxn>
                            <a:cxn ang="0">
                              <a:pos x="0" y="4"/>
                            </a:cxn>
                          </a:cxnLst>
                          <a:rect l="0" t="0" r="r" b="b"/>
                          <a:pathLst>
                            <a:path w="25" h="17">
                              <a:moveTo>
                                <a:pt x="0" y="4"/>
                              </a:moveTo>
                              <a:lnTo>
                                <a:pt x="4" y="4"/>
                              </a:lnTo>
                              <a:lnTo>
                                <a:pt x="6" y="3"/>
                              </a:lnTo>
                              <a:lnTo>
                                <a:pt x="8" y="1"/>
                              </a:lnTo>
                              <a:lnTo>
                                <a:pt x="11" y="0"/>
                              </a:lnTo>
                              <a:lnTo>
                                <a:pt x="14" y="0"/>
                              </a:lnTo>
                              <a:lnTo>
                                <a:pt x="17" y="1"/>
                              </a:lnTo>
                              <a:lnTo>
                                <a:pt x="19" y="3"/>
                              </a:lnTo>
                              <a:lnTo>
                                <a:pt x="21" y="6"/>
                              </a:lnTo>
                              <a:lnTo>
                                <a:pt x="23" y="9"/>
                              </a:lnTo>
                              <a:lnTo>
                                <a:pt x="24" y="12"/>
                              </a:lnTo>
                              <a:lnTo>
                                <a:pt x="24" y="14"/>
                              </a:lnTo>
                              <a:lnTo>
                                <a:pt x="22" y="16"/>
                              </a:lnTo>
                              <a:lnTo>
                                <a:pt x="20" y="9"/>
                              </a:lnTo>
                              <a:lnTo>
                                <a:pt x="18" y="8"/>
                              </a:lnTo>
                              <a:lnTo>
                                <a:pt x="17" y="11"/>
                              </a:lnTo>
                              <a:lnTo>
                                <a:pt x="15" y="12"/>
                              </a:lnTo>
                              <a:lnTo>
                                <a:pt x="13" y="12"/>
                              </a:lnTo>
                              <a:lnTo>
                                <a:pt x="11" y="11"/>
                              </a:lnTo>
                              <a:lnTo>
                                <a:pt x="10" y="9"/>
                              </a:lnTo>
                              <a:lnTo>
                                <a:pt x="10" y="6"/>
                              </a:lnTo>
                              <a:lnTo>
                                <a:pt x="7" y="8"/>
                              </a:lnTo>
                              <a:lnTo>
                                <a:pt x="4" y="8"/>
                              </a:lnTo>
                              <a:lnTo>
                                <a:pt x="2" y="8"/>
                              </a:lnTo>
                              <a:lnTo>
                                <a:pt x="0" y="4"/>
                              </a:lnTo>
                            </a:path>
                          </a:pathLst>
                        </a:custGeom>
                        <a:solidFill>
                          <a:srgbClr val="000000"/>
                        </a:solidFill>
                        <a:ln w="9525" cap="rnd">
                          <a:noFill/>
                          <a:round/>
                          <a:headEnd/>
                          <a:tailEnd/>
                        </a:ln>
                        <a:effectLst/>
                      </p:spPr>
                      <p:txBody>
                        <a:bodyPr/>
                        <a:lstStyle/>
                        <a:p>
                          <a:endParaRPr lang="en-IN"/>
                        </a:p>
                      </p:txBody>
                    </p:sp>
                    <p:sp>
                      <p:nvSpPr>
                        <p:cNvPr id="353315" name="Freeform 35"/>
                        <p:cNvSpPr>
                          <a:spLocks/>
                        </p:cNvSpPr>
                        <p:nvPr/>
                      </p:nvSpPr>
                      <p:spPr bwMode="auto">
                        <a:xfrm>
                          <a:off x="951" y="2319"/>
                          <a:ext cx="17" cy="17"/>
                        </a:xfrm>
                        <a:custGeom>
                          <a:avLst/>
                          <a:gdLst/>
                          <a:ahLst/>
                          <a:cxnLst>
                            <a:cxn ang="0">
                              <a:pos x="0" y="0"/>
                            </a:cxn>
                            <a:cxn ang="0">
                              <a:pos x="2" y="4"/>
                            </a:cxn>
                            <a:cxn ang="0">
                              <a:pos x="5" y="8"/>
                            </a:cxn>
                            <a:cxn ang="0">
                              <a:pos x="7" y="12"/>
                            </a:cxn>
                            <a:cxn ang="0">
                              <a:pos x="10" y="12"/>
                            </a:cxn>
                            <a:cxn ang="0">
                              <a:pos x="13" y="12"/>
                            </a:cxn>
                            <a:cxn ang="0">
                              <a:pos x="16" y="12"/>
                            </a:cxn>
                            <a:cxn ang="0">
                              <a:pos x="13" y="16"/>
                            </a:cxn>
                            <a:cxn ang="0">
                              <a:pos x="11" y="16"/>
                            </a:cxn>
                            <a:cxn ang="0">
                              <a:pos x="8" y="16"/>
                            </a:cxn>
                            <a:cxn ang="0">
                              <a:pos x="4" y="8"/>
                            </a:cxn>
                            <a:cxn ang="0">
                              <a:pos x="0" y="0"/>
                            </a:cxn>
                          </a:cxnLst>
                          <a:rect l="0" t="0" r="r" b="b"/>
                          <a:pathLst>
                            <a:path w="17" h="17">
                              <a:moveTo>
                                <a:pt x="0" y="0"/>
                              </a:moveTo>
                              <a:lnTo>
                                <a:pt x="2" y="4"/>
                              </a:lnTo>
                              <a:lnTo>
                                <a:pt x="5" y="8"/>
                              </a:lnTo>
                              <a:lnTo>
                                <a:pt x="7" y="12"/>
                              </a:lnTo>
                              <a:lnTo>
                                <a:pt x="10" y="12"/>
                              </a:lnTo>
                              <a:lnTo>
                                <a:pt x="13" y="12"/>
                              </a:lnTo>
                              <a:lnTo>
                                <a:pt x="16" y="12"/>
                              </a:lnTo>
                              <a:lnTo>
                                <a:pt x="13" y="16"/>
                              </a:lnTo>
                              <a:lnTo>
                                <a:pt x="11" y="16"/>
                              </a:lnTo>
                              <a:lnTo>
                                <a:pt x="8" y="16"/>
                              </a:lnTo>
                              <a:lnTo>
                                <a:pt x="4" y="8"/>
                              </a:lnTo>
                              <a:lnTo>
                                <a:pt x="0" y="0"/>
                              </a:lnTo>
                            </a:path>
                          </a:pathLst>
                        </a:custGeom>
                        <a:solidFill>
                          <a:srgbClr val="000000"/>
                        </a:solidFill>
                        <a:ln w="9525" cap="rnd">
                          <a:noFill/>
                          <a:round/>
                          <a:headEnd/>
                          <a:tailEnd/>
                        </a:ln>
                        <a:effectLst/>
                      </p:spPr>
                      <p:txBody>
                        <a:bodyPr/>
                        <a:lstStyle/>
                        <a:p>
                          <a:endParaRPr lang="en-IN"/>
                        </a:p>
                      </p:txBody>
                    </p:sp>
                  </p:grpSp>
                  <p:grpSp>
                    <p:nvGrpSpPr>
                      <p:cNvPr id="14" name="Group 36"/>
                      <p:cNvGrpSpPr>
                        <a:grpSpLocks/>
                      </p:cNvGrpSpPr>
                      <p:nvPr/>
                    </p:nvGrpSpPr>
                    <p:grpSpPr bwMode="auto">
                      <a:xfrm>
                        <a:off x="986" y="2314"/>
                        <a:ext cx="27" cy="31"/>
                        <a:chOff x="986" y="2314"/>
                        <a:chExt cx="27" cy="31"/>
                      </a:xfrm>
                    </p:grpSpPr>
                    <p:sp>
                      <p:nvSpPr>
                        <p:cNvPr id="353317" name="Freeform 37"/>
                        <p:cNvSpPr>
                          <a:spLocks/>
                        </p:cNvSpPr>
                        <p:nvPr/>
                      </p:nvSpPr>
                      <p:spPr bwMode="auto">
                        <a:xfrm>
                          <a:off x="986" y="2314"/>
                          <a:ext cx="27" cy="17"/>
                        </a:xfrm>
                        <a:custGeom>
                          <a:avLst/>
                          <a:gdLst/>
                          <a:ahLst/>
                          <a:cxnLst>
                            <a:cxn ang="0">
                              <a:pos x="1" y="16"/>
                            </a:cxn>
                            <a:cxn ang="0">
                              <a:pos x="0" y="13"/>
                            </a:cxn>
                            <a:cxn ang="0">
                              <a:pos x="2" y="8"/>
                            </a:cxn>
                            <a:cxn ang="0">
                              <a:pos x="4" y="4"/>
                            </a:cxn>
                            <a:cxn ang="0">
                              <a:pos x="6" y="2"/>
                            </a:cxn>
                            <a:cxn ang="0">
                              <a:pos x="10" y="1"/>
                            </a:cxn>
                            <a:cxn ang="0">
                              <a:pos x="14" y="0"/>
                            </a:cxn>
                            <a:cxn ang="0">
                              <a:pos x="19" y="0"/>
                            </a:cxn>
                            <a:cxn ang="0">
                              <a:pos x="22" y="0"/>
                            </a:cxn>
                            <a:cxn ang="0">
                              <a:pos x="25" y="1"/>
                            </a:cxn>
                            <a:cxn ang="0">
                              <a:pos x="26" y="3"/>
                            </a:cxn>
                            <a:cxn ang="0">
                              <a:pos x="25" y="2"/>
                            </a:cxn>
                            <a:cxn ang="0">
                              <a:pos x="21" y="1"/>
                            </a:cxn>
                            <a:cxn ang="0">
                              <a:pos x="17" y="1"/>
                            </a:cxn>
                            <a:cxn ang="0">
                              <a:pos x="13" y="2"/>
                            </a:cxn>
                            <a:cxn ang="0">
                              <a:pos x="10" y="4"/>
                            </a:cxn>
                            <a:cxn ang="0">
                              <a:pos x="8" y="6"/>
                            </a:cxn>
                            <a:cxn ang="0">
                              <a:pos x="6" y="7"/>
                            </a:cxn>
                            <a:cxn ang="0">
                              <a:pos x="4" y="9"/>
                            </a:cxn>
                            <a:cxn ang="0">
                              <a:pos x="3" y="13"/>
                            </a:cxn>
                            <a:cxn ang="0">
                              <a:pos x="1" y="16"/>
                            </a:cxn>
                          </a:cxnLst>
                          <a:rect l="0" t="0" r="r" b="b"/>
                          <a:pathLst>
                            <a:path w="27" h="17">
                              <a:moveTo>
                                <a:pt x="1" y="16"/>
                              </a:moveTo>
                              <a:lnTo>
                                <a:pt x="0" y="13"/>
                              </a:lnTo>
                              <a:lnTo>
                                <a:pt x="2" y="8"/>
                              </a:lnTo>
                              <a:lnTo>
                                <a:pt x="4" y="4"/>
                              </a:lnTo>
                              <a:lnTo>
                                <a:pt x="6" y="2"/>
                              </a:lnTo>
                              <a:lnTo>
                                <a:pt x="10" y="1"/>
                              </a:lnTo>
                              <a:lnTo>
                                <a:pt x="14" y="0"/>
                              </a:lnTo>
                              <a:lnTo>
                                <a:pt x="19" y="0"/>
                              </a:lnTo>
                              <a:lnTo>
                                <a:pt x="22" y="0"/>
                              </a:lnTo>
                              <a:lnTo>
                                <a:pt x="25" y="1"/>
                              </a:lnTo>
                              <a:lnTo>
                                <a:pt x="26" y="3"/>
                              </a:lnTo>
                              <a:lnTo>
                                <a:pt x="25" y="2"/>
                              </a:lnTo>
                              <a:lnTo>
                                <a:pt x="21" y="1"/>
                              </a:lnTo>
                              <a:lnTo>
                                <a:pt x="17" y="1"/>
                              </a:lnTo>
                              <a:lnTo>
                                <a:pt x="13" y="2"/>
                              </a:lnTo>
                              <a:lnTo>
                                <a:pt x="10" y="4"/>
                              </a:lnTo>
                              <a:lnTo>
                                <a:pt x="8" y="6"/>
                              </a:lnTo>
                              <a:lnTo>
                                <a:pt x="6" y="7"/>
                              </a:lnTo>
                              <a:lnTo>
                                <a:pt x="4" y="9"/>
                              </a:lnTo>
                              <a:lnTo>
                                <a:pt x="3" y="13"/>
                              </a:lnTo>
                              <a:lnTo>
                                <a:pt x="1" y="16"/>
                              </a:lnTo>
                            </a:path>
                          </a:pathLst>
                        </a:custGeom>
                        <a:solidFill>
                          <a:srgbClr val="000000"/>
                        </a:solidFill>
                        <a:ln w="9525" cap="rnd">
                          <a:noFill/>
                          <a:round/>
                          <a:headEnd/>
                          <a:tailEnd/>
                        </a:ln>
                        <a:effectLst/>
                      </p:spPr>
                      <p:txBody>
                        <a:bodyPr/>
                        <a:lstStyle/>
                        <a:p>
                          <a:endParaRPr lang="en-IN"/>
                        </a:p>
                      </p:txBody>
                    </p:sp>
                    <p:sp>
                      <p:nvSpPr>
                        <p:cNvPr id="353318" name="Freeform 38"/>
                        <p:cNvSpPr>
                          <a:spLocks/>
                        </p:cNvSpPr>
                        <p:nvPr/>
                      </p:nvSpPr>
                      <p:spPr bwMode="auto">
                        <a:xfrm>
                          <a:off x="992" y="2321"/>
                          <a:ext cx="21" cy="17"/>
                        </a:xfrm>
                        <a:custGeom>
                          <a:avLst/>
                          <a:gdLst/>
                          <a:ahLst/>
                          <a:cxnLst>
                            <a:cxn ang="0">
                              <a:pos x="0" y="8"/>
                            </a:cxn>
                            <a:cxn ang="0">
                              <a:pos x="0" y="5"/>
                            </a:cxn>
                            <a:cxn ang="0">
                              <a:pos x="3" y="2"/>
                            </a:cxn>
                            <a:cxn ang="0">
                              <a:pos x="5" y="1"/>
                            </a:cxn>
                            <a:cxn ang="0">
                              <a:pos x="9" y="0"/>
                            </a:cxn>
                            <a:cxn ang="0">
                              <a:pos x="12" y="1"/>
                            </a:cxn>
                            <a:cxn ang="0">
                              <a:pos x="15" y="2"/>
                            </a:cxn>
                            <a:cxn ang="0">
                              <a:pos x="18" y="2"/>
                            </a:cxn>
                            <a:cxn ang="0">
                              <a:pos x="16" y="4"/>
                            </a:cxn>
                            <a:cxn ang="0">
                              <a:pos x="18" y="6"/>
                            </a:cxn>
                            <a:cxn ang="0">
                              <a:pos x="19" y="9"/>
                            </a:cxn>
                            <a:cxn ang="0">
                              <a:pos x="19" y="12"/>
                            </a:cxn>
                            <a:cxn ang="0">
                              <a:pos x="20" y="13"/>
                            </a:cxn>
                            <a:cxn ang="0">
                              <a:pos x="19" y="16"/>
                            </a:cxn>
                            <a:cxn ang="0">
                              <a:pos x="17" y="14"/>
                            </a:cxn>
                            <a:cxn ang="0">
                              <a:pos x="16" y="10"/>
                            </a:cxn>
                            <a:cxn ang="0">
                              <a:pos x="15" y="9"/>
                            </a:cxn>
                            <a:cxn ang="0">
                              <a:pos x="13" y="9"/>
                            </a:cxn>
                            <a:cxn ang="0">
                              <a:pos x="12" y="10"/>
                            </a:cxn>
                            <a:cxn ang="0">
                              <a:pos x="10" y="10"/>
                            </a:cxn>
                            <a:cxn ang="0">
                              <a:pos x="8" y="10"/>
                            </a:cxn>
                            <a:cxn ang="0">
                              <a:pos x="6" y="9"/>
                            </a:cxn>
                            <a:cxn ang="0">
                              <a:pos x="5" y="8"/>
                            </a:cxn>
                            <a:cxn ang="0">
                              <a:pos x="5" y="5"/>
                            </a:cxn>
                            <a:cxn ang="0">
                              <a:pos x="2" y="6"/>
                            </a:cxn>
                            <a:cxn ang="0">
                              <a:pos x="0" y="8"/>
                            </a:cxn>
                          </a:cxnLst>
                          <a:rect l="0" t="0" r="r" b="b"/>
                          <a:pathLst>
                            <a:path w="21" h="17">
                              <a:moveTo>
                                <a:pt x="0" y="8"/>
                              </a:moveTo>
                              <a:lnTo>
                                <a:pt x="0" y="5"/>
                              </a:lnTo>
                              <a:lnTo>
                                <a:pt x="3" y="2"/>
                              </a:lnTo>
                              <a:lnTo>
                                <a:pt x="5" y="1"/>
                              </a:lnTo>
                              <a:lnTo>
                                <a:pt x="9" y="0"/>
                              </a:lnTo>
                              <a:lnTo>
                                <a:pt x="12" y="1"/>
                              </a:lnTo>
                              <a:lnTo>
                                <a:pt x="15" y="2"/>
                              </a:lnTo>
                              <a:lnTo>
                                <a:pt x="18" y="2"/>
                              </a:lnTo>
                              <a:lnTo>
                                <a:pt x="16" y="4"/>
                              </a:lnTo>
                              <a:lnTo>
                                <a:pt x="18" y="6"/>
                              </a:lnTo>
                              <a:lnTo>
                                <a:pt x="19" y="9"/>
                              </a:lnTo>
                              <a:lnTo>
                                <a:pt x="19" y="12"/>
                              </a:lnTo>
                              <a:lnTo>
                                <a:pt x="20" y="13"/>
                              </a:lnTo>
                              <a:lnTo>
                                <a:pt x="19" y="16"/>
                              </a:lnTo>
                              <a:lnTo>
                                <a:pt x="17" y="14"/>
                              </a:lnTo>
                              <a:lnTo>
                                <a:pt x="16" y="10"/>
                              </a:lnTo>
                              <a:lnTo>
                                <a:pt x="15" y="9"/>
                              </a:lnTo>
                              <a:lnTo>
                                <a:pt x="13" y="9"/>
                              </a:lnTo>
                              <a:lnTo>
                                <a:pt x="12" y="10"/>
                              </a:lnTo>
                              <a:lnTo>
                                <a:pt x="10" y="10"/>
                              </a:lnTo>
                              <a:lnTo>
                                <a:pt x="8" y="10"/>
                              </a:lnTo>
                              <a:lnTo>
                                <a:pt x="6" y="9"/>
                              </a:lnTo>
                              <a:lnTo>
                                <a:pt x="5" y="8"/>
                              </a:lnTo>
                              <a:lnTo>
                                <a:pt x="5" y="5"/>
                              </a:lnTo>
                              <a:lnTo>
                                <a:pt x="2" y="6"/>
                              </a:lnTo>
                              <a:lnTo>
                                <a:pt x="0" y="8"/>
                              </a:lnTo>
                            </a:path>
                          </a:pathLst>
                        </a:custGeom>
                        <a:solidFill>
                          <a:srgbClr val="000000"/>
                        </a:solidFill>
                        <a:ln w="9525" cap="rnd">
                          <a:noFill/>
                          <a:round/>
                          <a:headEnd/>
                          <a:tailEnd/>
                        </a:ln>
                        <a:effectLst/>
                      </p:spPr>
                      <p:txBody>
                        <a:bodyPr/>
                        <a:lstStyle/>
                        <a:p>
                          <a:endParaRPr lang="en-IN"/>
                        </a:p>
                      </p:txBody>
                    </p:sp>
                    <p:sp>
                      <p:nvSpPr>
                        <p:cNvPr id="353319" name="Freeform 39"/>
                        <p:cNvSpPr>
                          <a:spLocks/>
                        </p:cNvSpPr>
                        <p:nvPr/>
                      </p:nvSpPr>
                      <p:spPr bwMode="auto">
                        <a:xfrm>
                          <a:off x="990" y="2328"/>
                          <a:ext cx="17" cy="17"/>
                        </a:xfrm>
                        <a:custGeom>
                          <a:avLst/>
                          <a:gdLst/>
                          <a:ahLst/>
                          <a:cxnLst>
                            <a:cxn ang="0">
                              <a:pos x="16" y="0"/>
                            </a:cxn>
                            <a:cxn ang="0">
                              <a:pos x="0" y="8"/>
                            </a:cxn>
                            <a:cxn ang="0">
                              <a:pos x="0" y="16"/>
                            </a:cxn>
                            <a:cxn ang="0">
                              <a:pos x="8" y="16"/>
                            </a:cxn>
                            <a:cxn ang="0">
                              <a:pos x="8" y="0"/>
                            </a:cxn>
                            <a:cxn ang="0">
                              <a:pos x="16" y="0"/>
                            </a:cxn>
                          </a:cxnLst>
                          <a:rect l="0" t="0" r="r" b="b"/>
                          <a:pathLst>
                            <a:path w="17" h="17">
                              <a:moveTo>
                                <a:pt x="16" y="0"/>
                              </a:moveTo>
                              <a:lnTo>
                                <a:pt x="0" y="8"/>
                              </a:lnTo>
                              <a:lnTo>
                                <a:pt x="0" y="16"/>
                              </a:lnTo>
                              <a:lnTo>
                                <a:pt x="8" y="16"/>
                              </a:lnTo>
                              <a:lnTo>
                                <a:pt x="8" y="0"/>
                              </a:lnTo>
                              <a:lnTo>
                                <a:pt x="16" y="0"/>
                              </a:lnTo>
                            </a:path>
                          </a:pathLst>
                        </a:custGeom>
                        <a:solidFill>
                          <a:srgbClr val="000000"/>
                        </a:solidFill>
                        <a:ln w="9525" cap="rnd">
                          <a:noFill/>
                          <a:round/>
                          <a:headEnd/>
                          <a:tailEnd/>
                        </a:ln>
                        <a:effectLst/>
                      </p:spPr>
                      <p:txBody>
                        <a:bodyPr/>
                        <a:lstStyle/>
                        <a:p>
                          <a:endParaRPr lang="en-IN"/>
                        </a:p>
                      </p:txBody>
                    </p:sp>
                  </p:grpSp>
                </p:grpSp>
                <p:sp>
                  <p:nvSpPr>
                    <p:cNvPr id="353320" name="Freeform 40"/>
                    <p:cNvSpPr>
                      <a:spLocks/>
                    </p:cNvSpPr>
                    <p:nvPr/>
                  </p:nvSpPr>
                  <p:spPr bwMode="auto">
                    <a:xfrm>
                      <a:off x="968" y="2342"/>
                      <a:ext cx="20" cy="17"/>
                    </a:xfrm>
                    <a:custGeom>
                      <a:avLst/>
                      <a:gdLst/>
                      <a:ahLst/>
                      <a:cxnLst>
                        <a:cxn ang="0">
                          <a:pos x="5" y="0"/>
                        </a:cxn>
                        <a:cxn ang="0">
                          <a:pos x="3" y="1"/>
                        </a:cxn>
                        <a:cxn ang="0">
                          <a:pos x="1" y="1"/>
                        </a:cxn>
                        <a:cxn ang="0">
                          <a:pos x="0" y="4"/>
                        </a:cxn>
                        <a:cxn ang="0">
                          <a:pos x="0" y="7"/>
                        </a:cxn>
                        <a:cxn ang="0">
                          <a:pos x="0" y="10"/>
                        </a:cxn>
                        <a:cxn ang="0">
                          <a:pos x="3" y="10"/>
                        </a:cxn>
                        <a:cxn ang="0">
                          <a:pos x="5" y="11"/>
                        </a:cxn>
                        <a:cxn ang="0">
                          <a:pos x="7" y="13"/>
                        </a:cxn>
                        <a:cxn ang="0">
                          <a:pos x="9" y="16"/>
                        </a:cxn>
                        <a:cxn ang="0">
                          <a:pos x="12" y="14"/>
                        </a:cxn>
                        <a:cxn ang="0">
                          <a:pos x="14" y="13"/>
                        </a:cxn>
                        <a:cxn ang="0">
                          <a:pos x="17" y="11"/>
                        </a:cxn>
                        <a:cxn ang="0">
                          <a:pos x="19" y="11"/>
                        </a:cxn>
                      </a:cxnLst>
                      <a:rect l="0" t="0" r="r" b="b"/>
                      <a:pathLst>
                        <a:path w="20" h="17">
                          <a:moveTo>
                            <a:pt x="5" y="0"/>
                          </a:moveTo>
                          <a:lnTo>
                            <a:pt x="3" y="1"/>
                          </a:lnTo>
                          <a:lnTo>
                            <a:pt x="1" y="1"/>
                          </a:lnTo>
                          <a:lnTo>
                            <a:pt x="0" y="4"/>
                          </a:lnTo>
                          <a:lnTo>
                            <a:pt x="0" y="7"/>
                          </a:lnTo>
                          <a:lnTo>
                            <a:pt x="0" y="10"/>
                          </a:lnTo>
                          <a:lnTo>
                            <a:pt x="3" y="10"/>
                          </a:lnTo>
                          <a:lnTo>
                            <a:pt x="5" y="11"/>
                          </a:lnTo>
                          <a:lnTo>
                            <a:pt x="7" y="13"/>
                          </a:lnTo>
                          <a:lnTo>
                            <a:pt x="9" y="16"/>
                          </a:lnTo>
                          <a:lnTo>
                            <a:pt x="12" y="14"/>
                          </a:lnTo>
                          <a:lnTo>
                            <a:pt x="14" y="13"/>
                          </a:lnTo>
                          <a:lnTo>
                            <a:pt x="17" y="11"/>
                          </a:lnTo>
                          <a:lnTo>
                            <a:pt x="19" y="11"/>
                          </a:lnTo>
                        </a:path>
                      </a:pathLst>
                    </a:custGeom>
                    <a:noFill/>
                    <a:ln w="12700" cap="rnd" cmpd="sng">
                      <a:solidFill>
                        <a:srgbClr val="FF7F3F"/>
                      </a:solidFill>
                      <a:prstDash val="solid"/>
                      <a:round/>
                      <a:headEnd type="none" w="sm" len="sm"/>
                      <a:tailEnd type="none" w="sm" len="sm"/>
                    </a:ln>
                    <a:effectLst/>
                  </p:spPr>
                  <p:txBody>
                    <a:bodyPr/>
                    <a:lstStyle/>
                    <a:p>
                      <a:endParaRPr lang="en-IN"/>
                    </a:p>
                  </p:txBody>
                </p:sp>
              </p:grpSp>
              <p:grpSp>
                <p:nvGrpSpPr>
                  <p:cNvPr id="15" name="Group 41"/>
                  <p:cNvGrpSpPr>
                    <a:grpSpLocks/>
                  </p:cNvGrpSpPr>
                  <p:nvPr/>
                </p:nvGrpSpPr>
                <p:grpSpPr bwMode="auto">
                  <a:xfrm>
                    <a:off x="911" y="2232"/>
                    <a:ext cx="148" cy="144"/>
                    <a:chOff x="911" y="2232"/>
                    <a:chExt cx="148" cy="144"/>
                  </a:xfrm>
                </p:grpSpPr>
                <p:sp>
                  <p:nvSpPr>
                    <p:cNvPr id="353322" name="Freeform 42"/>
                    <p:cNvSpPr>
                      <a:spLocks/>
                    </p:cNvSpPr>
                    <p:nvPr/>
                  </p:nvSpPr>
                  <p:spPr bwMode="auto">
                    <a:xfrm>
                      <a:off x="911" y="2232"/>
                      <a:ext cx="148" cy="144"/>
                    </a:xfrm>
                    <a:custGeom>
                      <a:avLst/>
                      <a:gdLst/>
                      <a:ahLst/>
                      <a:cxnLst>
                        <a:cxn ang="0">
                          <a:pos x="22" y="131"/>
                        </a:cxn>
                        <a:cxn ang="0">
                          <a:pos x="18" y="125"/>
                        </a:cxn>
                        <a:cxn ang="0">
                          <a:pos x="13" y="117"/>
                        </a:cxn>
                        <a:cxn ang="0">
                          <a:pos x="10" y="108"/>
                        </a:cxn>
                        <a:cxn ang="0">
                          <a:pos x="7" y="101"/>
                        </a:cxn>
                        <a:cxn ang="0">
                          <a:pos x="5" y="77"/>
                        </a:cxn>
                        <a:cxn ang="0">
                          <a:pos x="0" y="66"/>
                        </a:cxn>
                        <a:cxn ang="0">
                          <a:pos x="0" y="53"/>
                        </a:cxn>
                        <a:cxn ang="0">
                          <a:pos x="12" y="41"/>
                        </a:cxn>
                        <a:cxn ang="0">
                          <a:pos x="19" y="24"/>
                        </a:cxn>
                        <a:cxn ang="0">
                          <a:pos x="26" y="15"/>
                        </a:cxn>
                        <a:cxn ang="0">
                          <a:pos x="38" y="11"/>
                        </a:cxn>
                        <a:cxn ang="0">
                          <a:pos x="56" y="1"/>
                        </a:cxn>
                        <a:cxn ang="0">
                          <a:pos x="68" y="0"/>
                        </a:cxn>
                        <a:cxn ang="0">
                          <a:pos x="79" y="1"/>
                        </a:cxn>
                        <a:cxn ang="0">
                          <a:pos x="95" y="6"/>
                        </a:cxn>
                        <a:cxn ang="0">
                          <a:pos x="110" y="12"/>
                        </a:cxn>
                        <a:cxn ang="0">
                          <a:pos x="121" y="23"/>
                        </a:cxn>
                        <a:cxn ang="0">
                          <a:pos x="126" y="34"/>
                        </a:cxn>
                        <a:cxn ang="0">
                          <a:pos x="132" y="44"/>
                        </a:cxn>
                        <a:cxn ang="0">
                          <a:pos x="141" y="60"/>
                        </a:cxn>
                        <a:cxn ang="0">
                          <a:pos x="147" y="75"/>
                        </a:cxn>
                        <a:cxn ang="0">
                          <a:pos x="143" y="87"/>
                        </a:cxn>
                        <a:cxn ang="0">
                          <a:pos x="141" y="100"/>
                        </a:cxn>
                        <a:cxn ang="0">
                          <a:pos x="131" y="109"/>
                        </a:cxn>
                        <a:cxn ang="0">
                          <a:pos x="116" y="125"/>
                        </a:cxn>
                        <a:cxn ang="0">
                          <a:pos x="110" y="135"/>
                        </a:cxn>
                        <a:cxn ang="0">
                          <a:pos x="96" y="143"/>
                        </a:cxn>
                        <a:cxn ang="0">
                          <a:pos x="107" y="115"/>
                        </a:cxn>
                        <a:cxn ang="0">
                          <a:pos x="113" y="92"/>
                        </a:cxn>
                        <a:cxn ang="0">
                          <a:pos x="111" y="79"/>
                        </a:cxn>
                        <a:cxn ang="0">
                          <a:pos x="110" y="63"/>
                        </a:cxn>
                        <a:cxn ang="0">
                          <a:pos x="96" y="66"/>
                        </a:cxn>
                        <a:cxn ang="0">
                          <a:pos x="81" y="70"/>
                        </a:cxn>
                        <a:cxn ang="0">
                          <a:pos x="60" y="69"/>
                        </a:cxn>
                        <a:cxn ang="0">
                          <a:pos x="51" y="66"/>
                        </a:cxn>
                        <a:cxn ang="0">
                          <a:pos x="39" y="68"/>
                        </a:cxn>
                        <a:cxn ang="0">
                          <a:pos x="36" y="76"/>
                        </a:cxn>
                        <a:cxn ang="0">
                          <a:pos x="30" y="82"/>
                        </a:cxn>
                        <a:cxn ang="0">
                          <a:pos x="26" y="96"/>
                        </a:cxn>
                        <a:cxn ang="0">
                          <a:pos x="21" y="100"/>
                        </a:cxn>
                        <a:cxn ang="0">
                          <a:pos x="16" y="101"/>
                        </a:cxn>
                        <a:cxn ang="0">
                          <a:pos x="15" y="105"/>
                        </a:cxn>
                        <a:cxn ang="0">
                          <a:pos x="17" y="111"/>
                        </a:cxn>
                        <a:cxn ang="0">
                          <a:pos x="25" y="114"/>
                        </a:cxn>
                        <a:cxn ang="0">
                          <a:pos x="28" y="134"/>
                        </a:cxn>
                      </a:cxnLst>
                      <a:rect l="0" t="0" r="r" b="b"/>
                      <a:pathLst>
                        <a:path w="148" h="144">
                          <a:moveTo>
                            <a:pt x="28" y="134"/>
                          </a:moveTo>
                          <a:lnTo>
                            <a:pt x="22" y="131"/>
                          </a:lnTo>
                          <a:lnTo>
                            <a:pt x="19" y="128"/>
                          </a:lnTo>
                          <a:lnTo>
                            <a:pt x="18" y="125"/>
                          </a:lnTo>
                          <a:lnTo>
                            <a:pt x="16" y="118"/>
                          </a:lnTo>
                          <a:lnTo>
                            <a:pt x="13" y="117"/>
                          </a:lnTo>
                          <a:lnTo>
                            <a:pt x="12" y="111"/>
                          </a:lnTo>
                          <a:lnTo>
                            <a:pt x="10" y="108"/>
                          </a:lnTo>
                          <a:lnTo>
                            <a:pt x="9" y="106"/>
                          </a:lnTo>
                          <a:lnTo>
                            <a:pt x="7" y="101"/>
                          </a:lnTo>
                          <a:lnTo>
                            <a:pt x="2" y="92"/>
                          </a:lnTo>
                          <a:lnTo>
                            <a:pt x="5" y="77"/>
                          </a:lnTo>
                          <a:lnTo>
                            <a:pt x="2" y="75"/>
                          </a:lnTo>
                          <a:lnTo>
                            <a:pt x="0" y="66"/>
                          </a:lnTo>
                          <a:lnTo>
                            <a:pt x="0" y="60"/>
                          </a:lnTo>
                          <a:lnTo>
                            <a:pt x="0" y="53"/>
                          </a:lnTo>
                          <a:lnTo>
                            <a:pt x="4" y="46"/>
                          </a:lnTo>
                          <a:lnTo>
                            <a:pt x="12" y="41"/>
                          </a:lnTo>
                          <a:lnTo>
                            <a:pt x="12" y="34"/>
                          </a:lnTo>
                          <a:lnTo>
                            <a:pt x="19" y="24"/>
                          </a:lnTo>
                          <a:lnTo>
                            <a:pt x="22" y="21"/>
                          </a:lnTo>
                          <a:lnTo>
                            <a:pt x="26" y="15"/>
                          </a:lnTo>
                          <a:lnTo>
                            <a:pt x="32" y="11"/>
                          </a:lnTo>
                          <a:lnTo>
                            <a:pt x="38" y="11"/>
                          </a:lnTo>
                          <a:lnTo>
                            <a:pt x="48" y="2"/>
                          </a:lnTo>
                          <a:lnTo>
                            <a:pt x="56" y="1"/>
                          </a:lnTo>
                          <a:lnTo>
                            <a:pt x="62" y="0"/>
                          </a:lnTo>
                          <a:lnTo>
                            <a:pt x="68" y="0"/>
                          </a:lnTo>
                          <a:lnTo>
                            <a:pt x="73" y="1"/>
                          </a:lnTo>
                          <a:lnTo>
                            <a:pt x="79" y="1"/>
                          </a:lnTo>
                          <a:lnTo>
                            <a:pt x="87" y="2"/>
                          </a:lnTo>
                          <a:lnTo>
                            <a:pt x="95" y="6"/>
                          </a:lnTo>
                          <a:lnTo>
                            <a:pt x="100" y="9"/>
                          </a:lnTo>
                          <a:lnTo>
                            <a:pt x="110" y="12"/>
                          </a:lnTo>
                          <a:lnTo>
                            <a:pt x="117" y="18"/>
                          </a:lnTo>
                          <a:lnTo>
                            <a:pt x="121" y="23"/>
                          </a:lnTo>
                          <a:lnTo>
                            <a:pt x="124" y="29"/>
                          </a:lnTo>
                          <a:lnTo>
                            <a:pt x="126" y="34"/>
                          </a:lnTo>
                          <a:lnTo>
                            <a:pt x="129" y="39"/>
                          </a:lnTo>
                          <a:lnTo>
                            <a:pt x="132" y="44"/>
                          </a:lnTo>
                          <a:lnTo>
                            <a:pt x="138" y="50"/>
                          </a:lnTo>
                          <a:lnTo>
                            <a:pt x="141" y="60"/>
                          </a:lnTo>
                          <a:lnTo>
                            <a:pt x="144" y="69"/>
                          </a:lnTo>
                          <a:lnTo>
                            <a:pt x="147" y="75"/>
                          </a:lnTo>
                          <a:lnTo>
                            <a:pt x="146" y="79"/>
                          </a:lnTo>
                          <a:lnTo>
                            <a:pt x="143" y="87"/>
                          </a:lnTo>
                          <a:lnTo>
                            <a:pt x="140" y="92"/>
                          </a:lnTo>
                          <a:lnTo>
                            <a:pt x="141" y="100"/>
                          </a:lnTo>
                          <a:lnTo>
                            <a:pt x="139" y="104"/>
                          </a:lnTo>
                          <a:lnTo>
                            <a:pt x="131" y="109"/>
                          </a:lnTo>
                          <a:lnTo>
                            <a:pt x="129" y="114"/>
                          </a:lnTo>
                          <a:lnTo>
                            <a:pt x="116" y="125"/>
                          </a:lnTo>
                          <a:lnTo>
                            <a:pt x="116" y="129"/>
                          </a:lnTo>
                          <a:lnTo>
                            <a:pt x="110" y="135"/>
                          </a:lnTo>
                          <a:lnTo>
                            <a:pt x="101" y="140"/>
                          </a:lnTo>
                          <a:lnTo>
                            <a:pt x="96" y="143"/>
                          </a:lnTo>
                          <a:lnTo>
                            <a:pt x="102" y="129"/>
                          </a:lnTo>
                          <a:lnTo>
                            <a:pt x="107" y="115"/>
                          </a:lnTo>
                          <a:lnTo>
                            <a:pt x="110" y="104"/>
                          </a:lnTo>
                          <a:lnTo>
                            <a:pt x="113" y="92"/>
                          </a:lnTo>
                          <a:lnTo>
                            <a:pt x="113" y="86"/>
                          </a:lnTo>
                          <a:lnTo>
                            <a:pt x="111" y="79"/>
                          </a:lnTo>
                          <a:lnTo>
                            <a:pt x="112" y="67"/>
                          </a:lnTo>
                          <a:lnTo>
                            <a:pt x="110" y="63"/>
                          </a:lnTo>
                          <a:lnTo>
                            <a:pt x="107" y="60"/>
                          </a:lnTo>
                          <a:lnTo>
                            <a:pt x="96" y="66"/>
                          </a:lnTo>
                          <a:lnTo>
                            <a:pt x="90" y="69"/>
                          </a:lnTo>
                          <a:lnTo>
                            <a:pt x="81" y="70"/>
                          </a:lnTo>
                          <a:lnTo>
                            <a:pt x="69" y="70"/>
                          </a:lnTo>
                          <a:lnTo>
                            <a:pt x="60" y="69"/>
                          </a:lnTo>
                          <a:lnTo>
                            <a:pt x="55" y="68"/>
                          </a:lnTo>
                          <a:lnTo>
                            <a:pt x="51" y="66"/>
                          </a:lnTo>
                          <a:lnTo>
                            <a:pt x="45" y="66"/>
                          </a:lnTo>
                          <a:lnTo>
                            <a:pt x="39" y="68"/>
                          </a:lnTo>
                          <a:lnTo>
                            <a:pt x="37" y="71"/>
                          </a:lnTo>
                          <a:lnTo>
                            <a:pt x="36" y="76"/>
                          </a:lnTo>
                          <a:lnTo>
                            <a:pt x="33" y="81"/>
                          </a:lnTo>
                          <a:lnTo>
                            <a:pt x="30" y="82"/>
                          </a:lnTo>
                          <a:lnTo>
                            <a:pt x="27" y="87"/>
                          </a:lnTo>
                          <a:lnTo>
                            <a:pt x="26" y="96"/>
                          </a:lnTo>
                          <a:lnTo>
                            <a:pt x="24" y="98"/>
                          </a:lnTo>
                          <a:lnTo>
                            <a:pt x="21" y="100"/>
                          </a:lnTo>
                          <a:lnTo>
                            <a:pt x="19" y="100"/>
                          </a:lnTo>
                          <a:lnTo>
                            <a:pt x="16" y="101"/>
                          </a:lnTo>
                          <a:lnTo>
                            <a:pt x="15" y="103"/>
                          </a:lnTo>
                          <a:lnTo>
                            <a:pt x="15" y="105"/>
                          </a:lnTo>
                          <a:lnTo>
                            <a:pt x="15" y="108"/>
                          </a:lnTo>
                          <a:lnTo>
                            <a:pt x="17" y="111"/>
                          </a:lnTo>
                          <a:lnTo>
                            <a:pt x="21" y="114"/>
                          </a:lnTo>
                          <a:lnTo>
                            <a:pt x="25" y="114"/>
                          </a:lnTo>
                          <a:lnTo>
                            <a:pt x="26" y="126"/>
                          </a:lnTo>
                          <a:lnTo>
                            <a:pt x="28" y="134"/>
                          </a:lnTo>
                        </a:path>
                      </a:pathLst>
                    </a:custGeom>
                    <a:solidFill>
                      <a:srgbClr val="7F5F3F"/>
                    </a:solidFill>
                    <a:ln w="9525" cap="rnd">
                      <a:noFill/>
                      <a:round/>
                      <a:headEnd/>
                      <a:tailEnd/>
                    </a:ln>
                    <a:effectLst/>
                  </p:spPr>
                  <p:txBody>
                    <a:bodyPr/>
                    <a:lstStyle/>
                    <a:p>
                      <a:endParaRPr lang="en-IN"/>
                    </a:p>
                  </p:txBody>
                </p:sp>
                <p:grpSp>
                  <p:nvGrpSpPr>
                    <p:cNvPr id="16" name="Group 43"/>
                    <p:cNvGrpSpPr>
                      <a:grpSpLocks/>
                    </p:cNvGrpSpPr>
                    <p:nvPr/>
                  </p:nvGrpSpPr>
                  <p:grpSpPr bwMode="auto">
                    <a:xfrm>
                      <a:off x="915" y="2237"/>
                      <a:ext cx="139" cy="101"/>
                      <a:chOff x="915" y="2237"/>
                      <a:chExt cx="139" cy="101"/>
                    </a:xfrm>
                  </p:grpSpPr>
                  <p:sp>
                    <p:nvSpPr>
                      <p:cNvPr id="353324" name="Freeform 44"/>
                      <p:cNvSpPr>
                        <a:spLocks/>
                      </p:cNvSpPr>
                      <p:nvPr/>
                    </p:nvSpPr>
                    <p:spPr bwMode="auto">
                      <a:xfrm>
                        <a:off x="915" y="2275"/>
                        <a:ext cx="59" cy="41"/>
                      </a:xfrm>
                      <a:custGeom>
                        <a:avLst/>
                        <a:gdLst/>
                        <a:ahLst/>
                        <a:cxnLst>
                          <a:cxn ang="0">
                            <a:pos x="2" y="40"/>
                          </a:cxn>
                          <a:cxn ang="0">
                            <a:pos x="13" y="40"/>
                          </a:cxn>
                          <a:cxn ang="0">
                            <a:pos x="29" y="31"/>
                          </a:cxn>
                          <a:cxn ang="0">
                            <a:pos x="17" y="30"/>
                          </a:cxn>
                          <a:cxn ang="0">
                            <a:pos x="8" y="29"/>
                          </a:cxn>
                          <a:cxn ang="0">
                            <a:pos x="4" y="27"/>
                          </a:cxn>
                          <a:cxn ang="0">
                            <a:pos x="0" y="22"/>
                          </a:cxn>
                          <a:cxn ang="0">
                            <a:pos x="1" y="13"/>
                          </a:cxn>
                          <a:cxn ang="0">
                            <a:pos x="8" y="16"/>
                          </a:cxn>
                          <a:cxn ang="0">
                            <a:pos x="13" y="19"/>
                          </a:cxn>
                          <a:cxn ang="0">
                            <a:pos x="21" y="20"/>
                          </a:cxn>
                          <a:cxn ang="0">
                            <a:pos x="27" y="20"/>
                          </a:cxn>
                          <a:cxn ang="0">
                            <a:pos x="35" y="24"/>
                          </a:cxn>
                          <a:cxn ang="0">
                            <a:pos x="29" y="17"/>
                          </a:cxn>
                          <a:cxn ang="0">
                            <a:pos x="24" y="13"/>
                          </a:cxn>
                          <a:cxn ang="0">
                            <a:pos x="18" y="10"/>
                          </a:cxn>
                          <a:cxn ang="0">
                            <a:pos x="19" y="2"/>
                          </a:cxn>
                          <a:cxn ang="0">
                            <a:pos x="18" y="0"/>
                          </a:cxn>
                          <a:cxn ang="0">
                            <a:pos x="27" y="0"/>
                          </a:cxn>
                          <a:cxn ang="0">
                            <a:pos x="27" y="6"/>
                          </a:cxn>
                          <a:cxn ang="0">
                            <a:pos x="28" y="11"/>
                          </a:cxn>
                          <a:cxn ang="0">
                            <a:pos x="31" y="15"/>
                          </a:cxn>
                          <a:cxn ang="0">
                            <a:pos x="36" y="17"/>
                          </a:cxn>
                          <a:cxn ang="0">
                            <a:pos x="44" y="20"/>
                          </a:cxn>
                          <a:cxn ang="0">
                            <a:pos x="54" y="24"/>
                          </a:cxn>
                          <a:cxn ang="0">
                            <a:pos x="58" y="25"/>
                          </a:cxn>
                        </a:cxnLst>
                        <a:rect l="0" t="0" r="r" b="b"/>
                        <a:pathLst>
                          <a:path w="59" h="41">
                            <a:moveTo>
                              <a:pt x="2" y="40"/>
                            </a:moveTo>
                            <a:lnTo>
                              <a:pt x="13" y="40"/>
                            </a:lnTo>
                            <a:lnTo>
                              <a:pt x="29" y="31"/>
                            </a:lnTo>
                            <a:lnTo>
                              <a:pt x="17" y="30"/>
                            </a:lnTo>
                            <a:lnTo>
                              <a:pt x="8" y="29"/>
                            </a:lnTo>
                            <a:lnTo>
                              <a:pt x="4" y="27"/>
                            </a:lnTo>
                            <a:lnTo>
                              <a:pt x="0" y="22"/>
                            </a:lnTo>
                            <a:lnTo>
                              <a:pt x="1" y="13"/>
                            </a:lnTo>
                            <a:lnTo>
                              <a:pt x="8" y="16"/>
                            </a:lnTo>
                            <a:lnTo>
                              <a:pt x="13" y="19"/>
                            </a:lnTo>
                            <a:lnTo>
                              <a:pt x="21" y="20"/>
                            </a:lnTo>
                            <a:lnTo>
                              <a:pt x="27" y="20"/>
                            </a:lnTo>
                            <a:lnTo>
                              <a:pt x="35" y="24"/>
                            </a:lnTo>
                            <a:lnTo>
                              <a:pt x="29" y="17"/>
                            </a:lnTo>
                            <a:lnTo>
                              <a:pt x="24" y="13"/>
                            </a:lnTo>
                            <a:lnTo>
                              <a:pt x="18" y="10"/>
                            </a:lnTo>
                            <a:lnTo>
                              <a:pt x="19" y="2"/>
                            </a:lnTo>
                            <a:lnTo>
                              <a:pt x="18" y="0"/>
                            </a:lnTo>
                            <a:lnTo>
                              <a:pt x="27" y="0"/>
                            </a:lnTo>
                            <a:lnTo>
                              <a:pt x="27" y="6"/>
                            </a:lnTo>
                            <a:lnTo>
                              <a:pt x="28" y="11"/>
                            </a:lnTo>
                            <a:lnTo>
                              <a:pt x="31" y="15"/>
                            </a:lnTo>
                            <a:lnTo>
                              <a:pt x="36" y="17"/>
                            </a:lnTo>
                            <a:lnTo>
                              <a:pt x="44" y="20"/>
                            </a:lnTo>
                            <a:lnTo>
                              <a:pt x="54" y="24"/>
                            </a:lnTo>
                            <a:lnTo>
                              <a:pt x="58" y="25"/>
                            </a:lnTo>
                          </a:path>
                        </a:pathLst>
                      </a:custGeom>
                      <a:noFill/>
                      <a:ln w="12700" cap="rnd" cmpd="sng">
                        <a:solidFill>
                          <a:srgbClr val="5F3F1F"/>
                        </a:solidFill>
                        <a:prstDash val="solid"/>
                        <a:round/>
                        <a:headEnd type="none" w="sm" len="sm"/>
                        <a:tailEnd type="none" w="sm" len="sm"/>
                      </a:ln>
                      <a:effectLst/>
                    </p:spPr>
                    <p:txBody>
                      <a:bodyPr/>
                      <a:lstStyle/>
                      <a:p>
                        <a:endParaRPr lang="en-IN"/>
                      </a:p>
                    </p:txBody>
                  </p:sp>
                  <p:sp>
                    <p:nvSpPr>
                      <p:cNvPr id="353325" name="Freeform 45"/>
                      <p:cNvSpPr>
                        <a:spLocks/>
                      </p:cNvSpPr>
                      <p:nvPr/>
                    </p:nvSpPr>
                    <p:spPr bwMode="auto">
                      <a:xfrm>
                        <a:off x="925" y="2257"/>
                        <a:ext cx="113" cy="34"/>
                      </a:xfrm>
                      <a:custGeom>
                        <a:avLst/>
                        <a:gdLst/>
                        <a:ahLst/>
                        <a:cxnLst>
                          <a:cxn ang="0">
                            <a:pos x="0" y="15"/>
                          </a:cxn>
                          <a:cxn ang="0">
                            <a:pos x="7" y="13"/>
                          </a:cxn>
                          <a:cxn ang="0">
                            <a:pos x="18" y="13"/>
                          </a:cxn>
                          <a:cxn ang="0">
                            <a:pos x="26" y="12"/>
                          </a:cxn>
                          <a:cxn ang="0">
                            <a:pos x="23" y="19"/>
                          </a:cxn>
                          <a:cxn ang="0">
                            <a:pos x="27" y="25"/>
                          </a:cxn>
                          <a:cxn ang="0">
                            <a:pos x="34" y="19"/>
                          </a:cxn>
                          <a:cxn ang="0">
                            <a:pos x="41" y="12"/>
                          </a:cxn>
                          <a:cxn ang="0">
                            <a:pos x="49" y="7"/>
                          </a:cxn>
                          <a:cxn ang="0">
                            <a:pos x="60" y="1"/>
                          </a:cxn>
                          <a:cxn ang="0">
                            <a:pos x="63" y="0"/>
                          </a:cxn>
                          <a:cxn ang="0">
                            <a:pos x="87" y="6"/>
                          </a:cxn>
                          <a:cxn ang="0">
                            <a:pos x="95" y="17"/>
                          </a:cxn>
                          <a:cxn ang="0">
                            <a:pos x="98" y="20"/>
                          </a:cxn>
                          <a:cxn ang="0">
                            <a:pos x="98" y="32"/>
                          </a:cxn>
                          <a:cxn ang="0">
                            <a:pos x="103" y="33"/>
                          </a:cxn>
                          <a:cxn ang="0">
                            <a:pos x="110" y="24"/>
                          </a:cxn>
                          <a:cxn ang="0">
                            <a:pos x="112" y="18"/>
                          </a:cxn>
                          <a:cxn ang="0">
                            <a:pos x="111" y="11"/>
                          </a:cxn>
                        </a:cxnLst>
                        <a:rect l="0" t="0" r="r" b="b"/>
                        <a:pathLst>
                          <a:path w="113" h="34">
                            <a:moveTo>
                              <a:pt x="0" y="15"/>
                            </a:moveTo>
                            <a:lnTo>
                              <a:pt x="7" y="13"/>
                            </a:lnTo>
                            <a:lnTo>
                              <a:pt x="18" y="13"/>
                            </a:lnTo>
                            <a:lnTo>
                              <a:pt x="26" y="12"/>
                            </a:lnTo>
                            <a:lnTo>
                              <a:pt x="23" y="19"/>
                            </a:lnTo>
                            <a:lnTo>
                              <a:pt x="27" y="25"/>
                            </a:lnTo>
                            <a:lnTo>
                              <a:pt x="34" y="19"/>
                            </a:lnTo>
                            <a:lnTo>
                              <a:pt x="41" y="12"/>
                            </a:lnTo>
                            <a:lnTo>
                              <a:pt x="49" y="7"/>
                            </a:lnTo>
                            <a:lnTo>
                              <a:pt x="60" y="1"/>
                            </a:lnTo>
                            <a:lnTo>
                              <a:pt x="63" y="0"/>
                            </a:lnTo>
                            <a:lnTo>
                              <a:pt x="87" y="6"/>
                            </a:lnTo>
                            <a:lnTo>
                              <a:pt x="95" y="17"/>
                            </a:lnTo>
                            <a:lnTo>
                              <a:pt x="98" y="20"/>
                            </a:lnTo>
                            <a:lnTo>
                              <a:pt x="98" y="32"/>
                            </a:lnTo>
                            <a:lnTo>
                              <a:pt x="103" y="33"/>
                            </a:lnTo>
                            <a:lnTo>
                              <a:pt x="110" y="24"/>
                            </a:lnTo>
                            <a:lnTo>
                              <a:pt x="112" y="18"/>
                            </a:lnTo>
                            <a:lnTo>
                              <a:pt x="111" y="11"/>
                            </a:lnTo>
                          </a:path>
                        </a:pathLst>
                      </a:custGeom>
                      <a:noFill/>
                      <a:ln w="12700" cap="rnd" cmpd="sng">
                        <a:solidFill>
                          <a:srgbClr val="5F3F1F"/>
                        </a:solidFill>
                        <a:prstDash val="solid"/>
                        <a:round/>
                        <a:headEnd type="none" w="sm" len="sm"/>
                        <a:tailEnd type="none" w="sm" len="sm"/>
                      </a:ln>
                      <a:effectLst/>
                    </p:spPr>
                    <p:txBody>
                      <a:bodyPr/>
                      <a:lstStyle/>
                      <a:p>
                        <a:endParaRPr lang="en-IN"/>
                      </a:p>
                    </p:txBody>
                  </p:sp>
                  <p:sp>
                    <p:nvSpPr>
                      <p:cNvPr id="353326" name="Freeform 46"/>
                      <p:cNvSpPr>
                        <a:spLocks/>
                      </p:cNvSpPr>
                      <p:nvPr/>
                    </p:nvSpPr>
                    <p:spPr bwMode="auto">
                      <a:xfrm>
                        <a:off x="931" y="2237"/>
                        <a:ext cx="99" cy="42"/>
                      </a:xfrm>
                      <a:custGeom>
                        <a:avLst/>
                        <a:gdLst/>
                        <a:ahLst/>
                        <a:cxnLst>
                          <a:cxn ang="0">
                            <a:pos x="34" y="28"/>
                          </a:cxn>
                          <a:cxn ang="0">
                            <a:pos x="26" y="24"/>
                          </a:cxn>
                          <a:cxn ang="0">
                            <a:pos x="13" y="24"/>
                          </a:cxn>
                          <a:cxn ang="0">
                            <a:pos x="0" y="26"/>
                          </a:cxn>
                          <a:cxn ang="0">
                            <a:pos x="21" y="19"/>
                          </a:cxn>
                          <a:cxn ang="0">
                            <a:pos x="37" y="18"/>
                          </a:cxn>
                          <a:cxn ang="0">
                            <a:pos x="31" y="14"/>
                          </a:cxn>
                          <a:cxn ang="0">
                            <a:pos x="19" y="11"/>
                          </a:cxn>
                          <a:cxn ang="0">
                            <a:pos x="35" y="10"/>
                          </a:cxn>
                          <a:cxn ang="0">
                            <a:pos x="41" y="13"/>
                          </a:cxn>
                          <a:cxn ang="0">
                            <a:pos x="49" y="16"/>
                          </a:cxn>
                          <a:cxn ang="0">
                            <a:pos x="54" y="12"/>
                          </a:cxn>
                          <a:cxn ang="0">
                            <a:pos x="44" y="2"/>
                          </a:cxn>
                          <a:cxn ang="0">
                            <a:pos x="51" y="0"/>
                          </a:cxn>
                          <a:cxn ang="0">
                            <a:pos x="57" y="0"/>
                          </a:cxn>
                          <a:cxn ang="0">
                            <a:pos x="62" y="13"/>
                          </a:cxn>
                          <a:cxn ang="0">
                            <a:pos x="66" y="8"/>
                          </a:cxn>
                          <a:cxn ang="0">
                            <a:pos x="68" y="4"/>
                          </a:cxn>
                          <a:cxn ang="0">
                            <a:pos x="73" y="9"/>
                          </a:cxn>
                          <a:cxn ang="0">
                            <a:pos x="76" y="15"/>
                          </a:cxn>
                          <a:cxn ang="0">
                            <a:pos x="78" y="17"/>
                          </a:cxn>
                          <a:cxn ang="0">
                            <a:pos x="80" y="21"/>
                          </a:cxn>
                          <a:cxn ang="0">
                            <a:pos x="83" y="22"/>
                          </a:cxn>
                          <a:cxn ang="0">
                            <a:pos x="85" y="12"/>
                          </a:cxn>
                          <a:cxn ang="0">
                            <a:pos x="91" y="14"/>
                          </a:cxn>
                          <a:cxn ang="0">
                            <a:pos x="90" y="22"/>
                          </a:cxn>
                          <a:cxn ang="0">
                            <a:pos x="89" y="26"/>
                          </a:cxn>
                          <a:cxn ang="0">
                            <a:pos x="93" y="31"/>
                          </a:cxn>
                          <a:cxn ang="0">
                            <a:pos x="98" y="41"/>
                          </a:cxn>
                        </a:cxnLst>
                        <a:rect l="0" t="0" r="r" b="b"/>
                        <a:pathLst>
                          <a:path w="99" h="42">
                            <a:moveTo>
                              <a:pt x="34" y="28"/>
                            </a:moveTo>
                            <a:lnTo>
                              <a:pt x="26" y="24"/>
                            </a:lnTo>
                            <a:lnTo>
                              <a:pt x="13" y="24"/>
                            </a:lnTo>
                            <a:lnTo>
                              <a:pt x="0" y="26"/>
                            </a:lnTo>
                            <a:lnTo>
                              <a:pt x="21" y="19"/>
                            </a:lnTo>
                            <a:lnTo>
                              <a:pt x="37" y="18"/>
                            </a:lnTo>
                            <a:lnTo>
                              <a:pt x="31" y="14"/>
                            </a:lnTo>
                            <a:lnTo>
                              <a:pt x="19" y="11"/>
                            </a:lnTo>
                            <a:lnTo>
                              <a:pt x="35" y="10"/>
                            </a:lnTo>
                            <a:lnTo>
                              <a:pt x="41" y="13"/>
                            </a:lnTo>
                            <a:lnTo>
                              <a:pt x="49" y="16"/>
                            </a:lnTo>
                            <a:lnTo>
                              <a:pt x="54" y="12"/>
                            </a:lnTo>
                            <a:lnTo>
                              <a:pt x="44" y="2"/>
                            </a:lnTo>
                            <a:lnTo>
                              <a:pt x="51" y="0"/>
                            </a:lnTo>
                            <a:lnTo>
                              <a:pt x="57" y="0"/>
                            </a:lnTo>
                            <a:lnTo>
                              <a:pt x="62" y="13"/>
                            </a:lnTo>
                            <a:lnTo>
                              <a:pt x="66" y="8"/>
                            </a:lnTo>
                            <a:lnTo>
                              <a:pt x="68" y="4"/>
                            </a:lnTo>
                            <a:lnTo>
                              <a:pt x="73" y="9"/>
                            </a:lnTo>
                            <a:lnTo>
                              <a:pt x="76" y="15"/>
                            </a:lnTo>
                            <a:lnTo>
                              <a:pt x="78" y="17"/>
                            </a:lnTo>
                            <a:lnTo>
                              <a:pt x="80" y="21"/>
                            </a:lnTo>
                            <a:lnTo>
                              <a:pt x="83" y="22"/>
                            </a:lnTo>
                            <a:lnTo>
                              <a:pt x="85" y="12"/>
                            </a:lnTo>
                            <a:lnTo>
                              <a:pt x="91" y="14"/>
                            </a:lnTo>
                            <a:lnTo>
                              <a:pt x="90" y="22"/>
                            </a:lnTo>
                            <a:lnTo>
                              <a:pt x="89" y="26"/>
                            </a:lnTo>
                            <a:lnTo>
                              <a:pt x="93" y="31"/>
                            </a:lnTo>
                            <a:lnTo>
                              <a:pt x="98" y="41"/>
                            </a:lnTo>
                          </a:path>
                        </a:pathLst>
                      </a:custGeom>
                      <a:noFill/>
                      <a:ln w="12700" cap="rnd" cmpd="sng">
                        <a:solidFill>
                          <a:srgbClr val="5F3F1F"/>
                        </a:solidFill>
                        <a:prstDash val="solid"/>
                        <a:round/>
                        <a:headEnd type="none" w="sm" len="sm"/>
                        <a:tailEnd type="none" w="sm" len="sm"/>
                      </a:ln>
                      <a:effectLst/>
                    </p:spPr>
                    <p:txBody>
                      <a:bodyPr/>
                      <a:lstStyle/>
                      <a:p>
                        <a:endParaRPr lang="en-IN"/>
                      </a:p>
                    </p:txBody>
                  </p:sp>
                  <p:sp>
                    <p:nvSpPr>
                      <p:cNvPr id="353327" name="Freeform 47"/>
                      <p:cNvSpPr>
                        <a:spLocks/>
                      </p:cNvSpPr>
                      <p:nvPr/>
                    </p:nvSpPr>
                    <p:spPr bwMode="auto">
                      <a:xfrm>
                        <a:off x="1026" y="2275"/>
                        <a:ext cx="28" cy="63"/>
                      </a:xfrm>
                      <a:custGeom>
                        <a:avLst/>
                        <a:gdLst/>
                        <a:ahLst/>
                        <a:cxnLst>
                          <a:cxn ang="0">
                            <a:pos x="14" y="0"/>
                          </a:cxn>
                          <a:cxn ang="0">
                            <a:pos x="21" y="15"/>
                          </a:cxn>
                          <a:cxn ang="0">
                            <a:pos x="24" y="23"/>
                          </a:cxn>
                          <a:cxn ang="0">
                            <a:pos x="27" y="30"/>
                          </a:cxn>
                          <a:cxn ang="0">
                            <a:pos x="27" y="36"/>
                          </a:cxn>
                          <a:cxn ang="0">
                            <a:pos x="26" y="43"/>
                          </a:cxn>
                          <a:cxn ang="0">
                            <a:pos x="23" y="46"/>
                          </a:cxn>
                          <a:cxn ang="0">
                            <a:pos x="21" y="36"/>
                          </a:cxn>
                          <a:cxn ang="0">
                            <a:pos x="18" y="28"/>
                          </a:cxn>
                          <a:cxn ang="0">
                            <a:pos x="13" y="19"/>
                          </a:cxn>
                          <a:cxn ang="0">
                            <a:pos x="8" y="11"/>
                          </a:cxn>
                          <a:cxn ang="0">
                            <a:pos x="5" y="27"/>
                          </a:cxn>
                          <a:cxn ang="0">
                            <a:pos x="12" y="37"/>
                          </a:cxn>
                          <a:cxn ang="0">
                            <a:pos x="15" y="41"/>
                          </a:cxn>
                          <a:cxn ang="0">
                            <a:pos x="18" y="62"/>
                          </a:cxn>
                          <a:cxn ang="0">
                            <a:pos x="6" y="57"/>
                          </a:cxn>
                          <a:cxn ang="0">
                            <a:pos x="3" y="49"/>
                          </a:cxn>
                          <a:cxn ang="0">
                            <a:pos x="0" y="40"/>
                          </a:cxn>
                        </a:cxnLst>
                        <a:rect l="0" t="0" r="r" b="b"/>
                        <a:pathLst>
                          <a:path w="28" h="63">
                            <a:moveTo>
                              <a:pt x="14" y="0"/>
                            </a:moveTo>
                            <a:lnTo>
                              <a:pt x="21" y="15"/>
                            </a:lnTo>
                            <a:lnTo>
                              <a:pt x="24" y="23"/>
                            </a:lnTo>
                            <a:lnTo>
                              <a:pt x="27" y="30"/>
                            </a:lnTo>
                            <a:lnTo>
                              <a:pt x="27" y="36"/>
                            </a:lnTo>
                            <a:lnTo>
                              <a:pt x="26" y="43"/>
                            </a:lnTo>
                            <a:lnTo>
                              <a:pt x="23" y="46"/>
                            </a:lnTo>
                            <a:lnTo>
                              <a:pt x="21" y="36"/>
                            </a:lnTo>
                            <a:lnTo>
                              <a:pt x="18" y="28"/>
                            </a:lnTo>
                            <a:lnTo>
                              <a:pt x="13" y="19"/>
                            </a:lnTo>
                            <a:lnTo>
                              <a:pt x="8" y="11"/>
                            </a:lnTo>
                            <a:lnTo>
                              <a:pt x="5" y="27"/>
                            </a:lnTo>
                            <a:lnTo>
                              <a:pt x="12" y="37"/>
                            </a:lnTo>
                            <a:lnTo>
                              <a:pt x="15" y="41"/>
                            </a:lnTo>
                            <a:lnTo>
                              <a:pt x="18" y="62"/>
                            </a:lnTo>
                            <a:lnTo>
                              <a:pt x="6" y="57"/>
                            </a:lnTo>
                            <a:lnTo>
                              <a:pt x="3" y="49"/>
                            </a:lnTo>
                            <a:lnTo>
                              <a:pt x="0" y="40"/>
                            </a:lnTo>
                          </a:path>
                        </a:pathLst>
                      </a:custGeom>
                      <a:noFill/>
                      <a:ln w="12700" cap="rnd" cmpd="sng">
                        <a:solidFill>
                          <a:srgbClr val="5F3F1F"/>
                        </a:solidFill>
                        <a:prstDash val="solid"/>
                        <a:round/>
                        <a:headEnd type="none" w="sm" len="sm"/>
                        <a:tailEnd type="none" w="sm" len="sm"/>
                      </a:ln>
                      <a:effectLst/>
                    </p:spPr>
                    <p:txBody>
                      <a:bodyPr/>
                      <a:lstStyle/>
                      <a:p>
                        <a:endParaRPr lang="en-IN"/>
                      </a:p>
                    </p:txBody>
                  </p:sp>
                </p:grpSp>
              </p:grpSp>
              <p:sp>
                <p:nvSpPr>
                  <p:cNvPr id="353328" name="Oval 48"/>
                  <p:cNvSpPr>
                    <a:spLocks noChangeArrowheads="1"/>
                  </p:cNvSpPr>
                  <p:nvPr/>
                </p:nvSpPr>
                <p:spPr bwMode="auto">
                  <a:xfrm>
                    <a:off x="934" y="2345"/>
                    <a:ext cx="0" cy="1"/>
                  </a:xfrm>
                  <a:prstGeom prst="ellipse">
                    <a:avLst/>
                  </a:prstGeom>
                  <a:solidFill>
                    <a:srgbClr val="FF5FBF"/>
                  </a:solidFill>
                  <a:ln w="12700">
                    <a:solidFill>
                      <a:srgbClr val="FF009F"/>
                    </a:solidFill>
                    <a:round/>
                    <a:headEnd/>
                    <a:tailEnd/>
                  </a:ln>
                  <a:effectLst/>
                </p:spPr>
                <p:txBody>
                  <a:bodyPr wrap="none" anchor="ctr"/>
                  <a:lstStyle/>
                  <a:p>
                    <a:endParaRPr lang="en-IN"/>
                  </a:p>
                </p:txBody>
              </p:sp>
            </p:grpSp>
            <p:grpSp>
              <p:nvGrpSpPr>
                <p:cNvPr id="17" name="Group 49"/>
                <p:cNvGrpSpPr>
                  <a:grpSpLocks/>
                </p:cNvGrpSpPr>
                <p:nvPr/>
              </p:nvGrpSpPr>
              <p:grpSpPr bwMode="auto">
                <a:xfrm>
                  <a:off x="832" y="2370"/>
                  <a:ext cx="256" cy="314"/>
                  <a:chOff x="832" y="2370"/>
                  <a:chExt cx="256" cy="314"/>
                </a:xfrm>
              </p:grpSpPr>
              <p:sp>
                <p:nvSpPr>
                  <p:cNvPr id="353330" name="Freeform 50"/>
                  <p:cNvSpPr>
                    <a:spLocks/>
                  </p:cNvSpPr>
                  <p:nvPr/>
                </p:nvSpPr>
                <p:spPr bwMode="auto">
                  <a:xfrm>
                    <a:off x="952" y="2370"/>
                    <a:ext cx="25" cy="98"/>
                  </a:xfrm>
                  <a:custGeom>
                    <a:avLst/>
                    <a:gdLst/>
                    <a:ahLst/>
                    <a:cxnLst>
                      <a:cxn ang="0">
                        <a:pos x="24" y="1"/>
                      </a:cxn>
                      <a:cxn ang="0">
                        <a:pos x="5" y="94"/>
                      </a:cxn>
                      <a:cxn ang="0">
                        <a:pos x="0" y="97"/>
                      </a:cxn>
                      <a:cxn ang="0">
                        <a:pos x="20" y="0"/>
                      </a:cxn>
                      <a:cxn ang="0">
                        <a:pos x="21" y="0"/>
                      </a:cxn>
                      <a:cxn ang="0">
                        <a:pos x="23" y="0"/>
                      </a:cxn>
                      <a:cxn ang="0">
                        <a:pos x="24" y="1"/>
                      </a:cxn>
                    </a:cxnLst>
                    <a:rect l="0" t="0" r="r" b="b"/>
                    <a:pathLst>
                      <a:path w="25" h="98">
                        <a:moveTo>
                          <a:pt x="24" y="1"/>
                        </a:moveTo>
                        <a:lnTo>
                          <a:pt x="5" y="94"/>
                        </a:lnTo>
                        <a:lnTo>
                          <a:pt x="0" y="97"/>
                        </a:lnTo>
                        <a:lnTo>
                          <a:pt x="20" y="0"/>
                        </a:lnTo>
                        <a:lnTo>
                          <a:pt x="21" y="0"/>
                        </a:lnTo>
                        <a:lnTo>
                          <a:pt x="23" y="0"/>
                        </a:lnTo>
                        <a:lnTo>
                          <a:pt x="24" y="1"/>
                        </a:lnTo>
                      </a:path>
                    </a:pathLst>
                  </a:custGeom>
                  <a:solidFill>
                    <a:srgbClr val="BF7F1F"/>
                  </a:solidFill>
                  <a:ln w="9525" cap="rnd">
                    <a:noFill/>
                    <a:round/>
                    <a:headEnd/>
                    <a:tailEnd/>
                  </a:ln>
                  <a:effectLst/>
                </p:spPr>
                <p:txBody>
                  <a:bodyPr/>
                  <a:lstStyle/>
                  <a:p>
                    <a:endParaRPr lang="en-IN"/>
                  </a:p>
                </p:txBody>
              </p:sp>
              <p:grpSp>
                <p:nvGrpSpPr>
                  <p:cNvPr id="18" name="Group 51"/>
                  <p:cNvGrpSpPr>
                    <a:grpSpLocks/>
                  </p:cNvGrpSpPr>
                  <p:nvPr/>
                </p:nvGrpSpPr>
                <p:grpSpPr bwMode="auto">
                  <a:xfrm>
                    <a:off x="832" y="2406"/>
                    <a:ext cx="256" cy="278"/>
                    <a:chOff x="832" y="2406"/>
                    <a:chExt cx="256" cy="278"/>
                  </a:xfrm>
                </p:grpSpPr>
                <p:sp>
                  <p:nvSpPr>
                    <p:cNvPr id="353332" name="Freeform 52"/>
                    <p:cNvSpPr>
                      <a:spLocks/>
                    </p:cNvSpPr>
                    <p:nvPr/>
                  </p:nvSpPr>
                  <p:spPr bwMode="auto">
                    <a:xfrm>
                      <a:off x="832" y="2406"/>
                      <a:ext cx="256" cy="278"/>
                    </a:xfrm>
                    <a:custGeom>
                      <a:avLst/>
                      <a:gdLst/>
                      <a:ahLst/>
                      <a:cxnLst>
                        <a:cxn ang="0">
                          <a:pos x="89" y="3"/>
                        </a:cxn>
                        <a:cxn ang="0">
                          <a:pos x="76" y="6"/>
                        </a:cxn>
                        <a:cxn ang="0">
                          <a:pos x="63" y="9"/>
                        </a:cxn>
                        <a:cxn ang="0">
                          <a:pos x="53" y="12"/>
                        </a:cxn>
                        <a:cxn ang="0">
                          <a:pos x="45" y="16"/>
                        </a:cxn>
                        <a:cxn ang="0">
                          <a:pos x="38" y="21"/>
                        </a:cxn>
                        <a:cxn ang="0">
                          <a:pos x="31" y="28"/>
                        </a:cxn>
                        <a:cxn ang="0">
                          <a:pos x="22" y="42"/>
                        </a:cxn>
                        <a:cxn ang="0">
                          <a:pos x="0" y="79"/>
                        </a:cxn>
                        <a:cxn ang="0">
                          <a:pos x="6" y="85"/>
                        </a:cxn>
                        <a:cxn ang="0">
                          <a:pos x="63" y="112"/>
                        </a:cxn>
                        <a:cxn ang="0">
                          <a:pos x="61" y="171"/>
                        </a:cxn>
                        <a:cxn ang="0">
                          <a:pos x="56" y="213"/>
                        </a:cxn>
                        <a:cxn ang="0">
                          <a:pos x="41" y="254"/>
                        </a:cxn>
                        <a:cxn ang="0">
                          <a:pos x="240" y="277"/>
                        </a:cxn>
                        <a:cxn ang="0">
                          <a:pos x="208" y="172"/>
                        </a:cxn>
                        <a:cxn ang="0">
                          <a:pos x="219" y="162"/>
                        </a:cxn>
                        <a:cxn ang="0">
                          <a:pos x="224" y="145"/>
                        </a:cxn>
                        <a:cxn ang="0">
                          <a:pos x="225" y="129"/>
                        </a:cxn>
                        <a:cxn ang="0">
                          <a:pos x="226" y="114"/>
                        </a:cxn>
                        <a:cxn ang="0">
                          <a:pos x="237" y="36"/>
                        </a:cxn>
                        <a:cxn ang="0">
                          <a:pos x="229" y="23"/>
                        </a:cxn>
                        <a:cxn ang="0">
                          <a:pos x="217" y="15"/>
                        </a:cxn>
                        <a:cxn ang="0">
                          <a:pos x="180" y="4"/>
                        </a:cxn>
                        <a:cxn ang="0">
                          <a:pos x="173" y="1"/>
                        </a:cxn>
                        <a:cxn ang="0">
                          <a:pos x="166" y="0"/>
                        </a:cxn>
                        <a:cxn ang="0">
                          <a:pos x="168" y="8"/>
                        </a:cxn>
                        <a:cxn ang="0">
                          <a:pos x="173" y="15"/>
                        </a:cxn>
                        <a:cxn ang="0">
                          <a:pos x="178" y="24"/>
                        </a:cxn>
                        <a:cxn ang="0">
                          <a:pos x="180" y="31"/>
                        </a:cxn>
                        <a:cxn ang="0">
                          <a:pos x="181" y="40"/>
                        </a:cxn>
                        <a:cxn ang="0">
                          <a:pos x="178" y="49"/>
                        </a:cxn>
                        <a:cxn ang="0">
                          <a:pos x="172" y="56"/>
                        </a:cxn>
                        <a:cxn ang="0">
                          <a:pos x="162" y="61"/>
                        </a:cxn>
                        <a:cxn ang="0">
                          <a:pos x="152" y="64"/>
                        </a:cxn>
                        <a:cxn ang="0">
                          <a:pos x="140" y="64"/>
                        </a:cxn>
                        <a:cxn ang="0">
                          <a:pos x="129" y="61"/>
                        </a:cxn>
                        <a:cxn ang="0">
                          <a:pos x="115" y="54"/>
                        </a:cxn>
                        <a:cxn ang="0">
                          <a:pos x="106" y="46"/>
                        </a:cxn>
                        <a:cxn ang="0">
                          <a:pos x="102" y="35"/>
                        </a:cxn>
                        <a:cxn ang="0">
                          <a:pos x="98" y="23"/>
                        </a:cxn>
                        <a:cxn ang="0">
                          <a:pos x="94" y="10"/>
                        </a:cxn>
                        <a:cxn ang="0">
                          <a:pos x="93" y="1"/>
                        </a:cxn>
                      </a:cxnLst>
                      <a:rect l="0" t="0" r="r" b="b"/>
                      <a:pathLst>
                        <a:path w="256" h="278">
                          <a:moveTo>
                            <a:pt x="93" y="1"/>
                          </a:moveTo>
                          <a:lnTo>
                            <a:pt x="89" y="3"/>
                          </a:lnTo>
                          <a:lnTo>
                            <a:pt x="82" y="4"/>
                          </a:lnTo>
                          <a:lnTo>
                            <a:pt x="76" y="6"/>
                          </a:lnTo>
                          <a:lnTo>
                            <a:pt x="69" y="7"/>
                          </a:lnTo>
                          <a:lnTo>
                            <a:pt x="63" y="9"/>
                          </a:lnTo>
                          <a:lnTo>
                            <a:pt x="57" y="10"/>
                          </a:lnTo>
                          <a:lnTo>
                            <a:pt x="53" y="12"/>
                          </a:lnTo>
                          <a:lnTo>
                            <a:pt x="49" y="14"/>
                          </a:lnTo>
                          <a:lnTo>
                            <a:pt x="45" y="16"/>
                          </a:lnTo>
                          <a:lnTo>
                            <a:pt x="41" y="19"/>
                          </a:lnTo>
                          <a:lnTo>
                            <a:pt x="38" y="21"/>
                          </a:lnTo>
                          <a:lnTo>
                            <a:pt x="35" y="24"/>
                          </a:lnTo>
                          <a:lnTo>
                            <a:pt x="31" y="28"/>
                          </a:lnTo>
                          <a:lnTo>
                            <a:pt x="28" y="33"/>
                          </a:lnTo>
                          <a:lnTo>
                            <a:pt x="22" y="42"/>
                          </a:lnTo>
                          <a:lnTo>
                            <a:pt x="12" y="59"/>
                          </a:lnTo>
                          <a:lnTo>
                            <a:pt x="0" y="79"/>
                          </a:lnTo>
                          <a:lnTo>
                            <a:pt x="2" y="82"/>
                          </a:lnTo>
                          <a:lnTo>
                            <a:pt x="6" y="85"/>
                          </a:lnTo>
                          <a:lnTo>
                            <a:pt x="61" y="106"/>
                          </a:lnTo>
                          <a:lnTo>
                            <a:pt x="63" y="112"/>
                          </a:lnTo>
                          <a:lnTo>
                            <a:pt x="63" y="137"/>
                          </a:lnTo>
                          <a:lnTo>
                            <a:pt x="61" y="171"/>
                          </a:lnTo>
                          <a:lnTo>
                            <a:pt x="58" y="196"/>
                          </a:lnTo>
                          <a:lnTo>
                            <a:pt x="56" y="213"/>
                          </a:lnTo>
                          <a:lnTo>
                            <a:pt x="50" y="236"/>
                          </a:lnTo>
                          <a:lnTo>
                            <a:pt x="41" y="254"/>
                          </a:lnTo>
                          <a:lnTo>
                            <a:pt x="29" y="277"/>
                          </a:lnTo>
                          <a:lnTo>
                            <a:pt x="240" y="277"/>
                          </a:lnTo>
                          <a:lnTo>
                            <a:pt x="218" y="220"/>
                          </a:lnTo>
                          <a:lnTo>
                            <a:pt x="208" y="172"/>
                          </a:lnTo>
                          <a:lnTo>
                            <a:pt x="213" y="168"/>
                          </a:lnTo>
                          <a:lnTo>
                            <a:pt x="219" y="162"/>
                          </a:lnTo>
                          <a:lnTo>
                            <a:pt x="222" y="154"/>
                          </a:lnTo>
                          <a:lnTo>
                            <a:pt x="224" y="145"/>
                          </a:lnTo>
                          <a:lnTo>
                            <a:pt x="225" y="137"/>
                          </a:lnTo>
                          <a:lnTo>
                            <a:pt x="225" y="129"/>
                          </a:lnTo>
                          <a:lnTo>
                            <a:pt x="225" y="122"/>
                          </a:lnTo>
                          <a:lnTo>
                            <a:pt x="226" y="114"/>
                          </a:lnTo>
                          <a:lnTo>
                            <a:pt x="255" y="90"/>
                          </a:lnTo>
                          <a:lnTo>
                            <a:pt x="237" y="36"/>
                          </a:lnTo>
                          <a:lnTo>
                            <a:pt x="234" y="29"/>
                          </a:lnTo>
                          <a:lnTo>
                            <a:pt x="229" y="23"/>
                          </a:lnTo>
                          <a:lnTo>
                            <a:pt x="224" y="18"/>
                          </a:lnTo>
                          <a:lnTo>
                            <a:pt x="217" y="15"/>
                          </a:lnTo>
                          <a:lnTo>
                            <a:pt x="185" y="6"/>
                          </a:lnTo>
                          <a:lnTo>
                            <a:pt x="180" y="4"/>
                          </a:lnTo>
                          <a:lnTo>
                            <a:pt x="176" y="2"/>
                          </a:lnTo>
                          <a:lnTo>
                            <a:pt x="173" y="1"/>
                          </a:lnTo>
                          <a:lnTo>
                            <a:pt x="169" y="1"/>
                          </a:lnTo>
                          <a:lnTo>
                            <a:pt x="166" y="0"/>
                          </a:lnTo>
                          <a:lnTo>
                            <a:pt x="166" y="5"/>
                          </a:lnTo>
                          <a:lnTo>
                            <a:pt x="168" y="8"/>
                          </a:lnTo>
                          <a:lnTo>
                            <a:pt x="170" y="11"/>
                          </a:lnTo>
                          <a:lnTo>
                            <a:pt x="173" y="15"/>
                          </a:lnTo>
                          <a:lnTo>
                            <a:pt x="175" y="19"/>
                          </a:lnTo>
                          <a:lnTo>
                            <a:pt x="178" y="24"/>
                          </a:lnTo>
                          <a:lnTo>
                            <a:pt x="179" y="28"/>
                          </a:lnTo>
                          <a:lnTo>
                            <a:pt x="180" y="31"/>
                          </a:lnTo>
                          <a:lnTo>
                            <a:pt x="181" y="35"/>
                          </a:lnTo>
                          <a:lnTo>
                            <a:pt x="181" y="40"/>
                          </a:lnTo>
                          <a:lnTo>
                            <a:pt x="179" y="44"/>
                          </a:lnTo>
                          <a:lnTo>
                            <a:pt x="178" y="49"/>
                          </a:lnTo>
                          <a:lnTo>
                            <a:pt x="175" y="53"/>
                          </a:lnTo>
                          <a:lnTo>
                            <a:pt x="172" y="56"/>
                          </a:lnTo>
                          <a:lnTo>
                            <a:pt x="167" y="59"/>
                          </a:lnTo>
                          <a:lnTo>
                            <a:pt x="162" y="61"/>
                          </a:lnTo>
                          <a:lnTo>
                            <a:pt x="157" y="63"/>
                          </a:lnTo>
                          <a:lnTo>
                            <a:pt x="152" y="64"/>
                          </a:lnTo>
                          <a:lnTo>
                            <a:pt x="147" y="65"/>
                          </a:lnTo>
                          <a:lnTo>
                            <a:pt x="140" y="64"/>
                          </a:lnTo>
                          <a:lnTo>
                            <a:pt x="134" y="63"/>
                          </a:lnTo>
                          <a:lnTo>
                            <a:pt x="129" y="61"/>
                          </a:lnTo>
                          <a:lnTo>
                            <a:pt x="123" y="58"/>
                          </a:lnTo>
                          <a:lnTo>
                            <a:pt x="115" y="54"/>
                          </a:lnTo>
                          <a:lnTo>
                            <a:pt x="111" y="51"/>
                          </a:lnTo>
                          <a:lnTo>
                            <a:pt x="106" y="46"/>
                          </a:lnTo>
                          <a:lnTo>
                            <a:pt x="105" y="40"/>
                          </a:lnTo>
                          <a:lnTo>
                            <a:pt x="102" y="35"/>
                          </a:lnTo>
                          <a:lnTo>
                            <a:pt x="100" y="29"/>
                          </a:lnTo>
                          <a:lnTo>
                            <a:pt x="98" y="23"/>
                          </a:lnTo>
                          <a:lnTo>
                            <a:pt x="96" y="17"/>
                          </a:lnTo>
                          <a:lnTo>
                            <a:pt x="94" y="10"/>
                          </a:lnTo>
                          <a:lnTo>
                            <a:pt x="93" y="4"/>
                          </a:lnTo>
                          <a:lnTo>
                            <a:pt x="93" y="1"/>
                          </a:lnTo>
                        </a:path>
                      </a:pathLst>
                    </a:custGeom>
                    <a:solidFill>
                      <a:srgbClr val="FFFF00"/>
                    </a:solidFill>
                    <a:ln w="9525" cap="rnd">
                      <a:noFill/>
                      <a:round/>
                      <a:headEnd/>
                      <a:tailEnd/>
                    </a:ln>
                    <a:effectLst/>
                  </p:spPr>
                  <p:txBody>
                    <a:bodyPr/>
                    <a:lstStyle/>
                    <a:p>
                      <a:endParaRPr lang="en-IN"/>
                    </a:p>
                  </p:txBody>
                </p:sp>
                <p:grpSp>
                  <p:nvGrpSpPr>
                    <p:cNvPr id="19" name="Group 53"/>
                    <p:cNvGrpSpPr>
                      <a:grpSpLocks/>
                    </p:cNvGrpSpPr>
                    <p:nvPr/>
                  </p:nvGrpSpPr>
                  <p:grpSpPr bwMode="auto">
                    <a:xfrm>
                      <a:off x="841" y="2451"/>
                      <a:ext cx="139" cy="204"/>
                      <a:chOff x="841" y="2451"/>
                      <a:chExt cx="139" cy="204"/>
                    </a:xfrm>
                  </p:grpSpPr>
                  <p:sp>
                    <p:nvSpPr>
                      <p:cNvPr id="353334" name="Freeform 54"/>
                      <p:cNvSpPr>
                        <a:spLocks/>
                      </p:cNvSpPr>
                      <p:nvPr/>
                    </p:nvSpPr>
                    <p:spPr bwMode="auto">
                      <a:xfrm>
                        <a:off x="841" y="2451"/>
                        <a:ext cx="139" cy="204"/>
                      </a:xfrm>
                      <a:custGeom>
                        <a:avLst/>
                        <a:gdLst/>
                        <a:ahLst/>
                        <a:cxnLst>
                          <a:cxn ang="0">
                            <a:pos x="1" y="47"/>
                          </a:cxn>
                          <a:cxn ang="0">
                            <a:pos x="0" y="74"/>
                          </a:cxn>
                          <a:cxn ang="0">
                            <a:pos x="3" y="123"/>
                          </a:cxn>
                          <a:cxn ang="0">
                            <a:pos x="0" y="149"/>
                          </a:cxn>
                          <a:cxn ang="0">
                            <a:pos x="3" y="178"/>
                          </a:cxn>
                          <a:cxn ang="0">
                            <a:pos x="13" y="203"/>
                          </a:cxn>
                          <a:cxn ang="0">
                            <a:pos x="39" y="200"/>
                          </a:cxn>
                          <a:cxn ang="0">
                            <a:pos x="69" y="180"/>
                          </a:cxn>
                          <a:cxn ang="0">
                            <a:pos x="117" y="107"/>
                          </a:cxn>
                          <a:cxn ang="0">
                            <a:pos x="127" y="92"/>
                          </a:cxn>
                          <a:cxn ang="0">
                            <a:pos x="130" y="84"/>
                          </a:cxn>
                          <a:cxn ang="0">
                            <a:pos x="135" y="68"/>
                          </a:cxn>
                          <a:cxn ang="0">
                            <a:pos x="135" y="63"/>
                          </a:cxn>
                          <a:cxn ang="0">
                            <a:pos x="132" y="58"/>
                          </a:cxn>
                          <a:cxn ang="0">
                            <a:pos x="127" y="52"/>
                          </a:cxn>
                          <a:cxn ang="0">
                            <a:pos x="124" y="47"/>
                          </a:cxn>
                          <a:cxn ang="0">
                            <a:pos x="125" y="42"/>
                          </a:cxn>
                          <a:cxn ang="0">
                            <a:pos x="130" y="44"/>
                          </a:cxn>
                          <a:cxn ang="0">
                            <a:pos x="133" y="50"/>
                          </a:cxn>
                          <a:cxn ang="0">
                            <a:pos x="135" y="53"/>
                          </a:cxn>
                          <a:cxn ang="0">
                            <a:pos x="138" y="52"/>
                          </a:cxn>
                          <a:cxn ang="0">
                            <a:pos x="137" y="46"/>
                          </a:cxn>
                          <a:cxn ang="0">
                            <a:pos x="136" y="33"/>
                          </a:cxn>
                          <a:cxn ang="0">
                            <a:pos x="134" y="27"/>
                          </a:cxn>
                          <a:cxn ang="0">
                            <a:pos x="130" y="24"/>
                          </a:cxn>
                          <a:cxn ang="0">
                            <a:pos x="127" y="13"/>
                          </a:cxn>
                          <a:cxn ang="0">
                            <a:pos x="124" y="6"/>
                          </a:cxn>
                          <a:cxn ang="0">
                            <a:pos x="123" y="1"/>
                          </a:cxn>
                          <a:cxn ang="0">
                            <a:pos x="118" y="0"/>
                          </a:cxn>
                          <a:cxn ang="0">
                            <a:pos x="101" y="26"/>
                          </a:cxn>
                          <a:cxn ang="0">
                            <a:pos x="96" y="33"/>
                          </a:cxn>
                          <a:cxn ang="0">
                            <a:pos x="95" y="38"/>
                          </a:cxn>
                          <a:cxn ang="0">
                            <a:pos x="101" y="60"/>
                          </a:cxn>
                          <a:cxn ang="0">
                            <a:pos x="107" y="80"/>
                          </a:cxn>
                          <a:cxn ang="0">
                            <a:pos x="53" y="124"/>
                          </a:cxn>
                          <a:cxn ang="0">
                            <a:pos x="53" y="61"/>
                          </a:cxn>
                        </a:cxnLst>
                        <a:rect l="0" t="0" r="r" b="b"/>
                        <a:pathLst>
                          <a:path w="139" h="204">
                            <a:moveTo>
                              <a:pt x="5" y="35"/>
                            </a:moveTo>
                            <a:lnTo>
                              <a:pt x="1" y="47"/>
                            </a:lnTo>
                            <a:lnTo>
                              <a:pt x="1" y="57"/>
                            </a:lnTo>
                            <a:lnTo>
                              <a:pt x="0" y="74"/>
                            </a:lnTo>
                            <a:lnTo>
                              <a:pt x="3" y="96"/>
                            </a:lnTo>
                            <a:lnTo>
                              <a:pt x="3" y="123"/>
                            </a:lnTo>
                            <a:lnTo>
                              <a:pt x="1" y="137"/>
                            </a:lnTo>
                            <a:lnTo>
                              <a:pt x="0" y="149"/>
                            </a:lnTo>
                            <a:lnTo>
                              <a:pt x="1" y="164"/>
                            </a:lnTo>
                            <a:lnTo>
                              <a:pt x="3" y="178"/>
                            </a:lnTo>
                            <a:lnTo>
                              <a:pt x="7" y="191"/>
                            </a:lnTo>
                            <a:lnTo>
                              <a:pt x="13" y="203"/>
                            </a:lnTo>
                            <a:lnTo>
                              <a:pt x="27" y="201"/>
                            </a:lnTo>
                            <a:lnTo>
                              <a:pt x="39" y="200"/>
                            </a:lnTo>
                            <a:lnTo>
                              <a:pt x="55" y="195"/>
                            </a:lnTo>
                            <a:lnTo>
                              <a:pt x="69" y="180"/>
                            </a:lnTo>
                            <a:lnTo>
                              <a:pt x="78" y="167"/>
                            </a:lnTo>
                            <a:lnTo>
                              <a:pt x="117" y="107"/>
                            </a:lnTo>
                            <a:lnTo>
                              <a:pt x="125" y="95"/>
                            </a:lnTo>
                            <a:lnTo>
                              <a:pt x="127" y="92"/>
                            </a:lnTo>
                            <a:lnTo>
                              <a:pt x="128" y="88"/>
                            </a:lnTo>
                            <a:lnTo>
                              <a:pt x="130" y="84"/>
                            </a:lnTo>
                            <a:lnTo>
                              <a:pt x="131" y="80"/>
                            </a:lnTo>
                            <a:lnTo>
                              <a:pt x="135" y="68"/>
                            </a:lnTo>
                            <a:lnTo>
                              <a:pt x="135" y="66"/>
                            </a:lnTo>
                            <a:lnTo>
                              <a:pt x="135" y="63"/>
                            </a:lnTo>
                            <a:lnTo>
                              <a:pt x="133" y="60"/>
                            </a:lnTo>
                            <a:lnTo>
                              <a:pt x="132" y="58"/>
                            </a:lnTo>
                            <a:lnTo>
                              <a:pt x="130" y="55"/>
                            </a:lnTo>
                            <a:lnTo>
                              <a:pt x="127" y="52"/>
                            </a:lnTo>
                            <a:lnTo>
                              <a:pt x="126" y="49"/>
                            </a:lnTo>
                            <a:lnTo>
                              <a:pt x="124" y="47"/>
                            </a:lnTo>
                            <a:lnTo>
                              <a:pt x="121" y="44"/>
                            </a:lnTo>
                            <a:lnTo>
                              <a:pt x="125" y="42"/>
                            </a:lnTo>
                            <a:lnTo>
                              <a:pt x="128" y="41"/>
                            </a:lnTo>
                            <a:lnTo>
                              <a:pt x="130" y="44"/>
                            </a:lnTo>
                            <a:lnTo>
                              <a:pt x="132" y="47"/>
                            </a:lnTo>
                            <a:lnTo>
                              <a:pt x="133" y="50"/>
                            </a:lnTo>
                            <a:lnTo>
                              <a:pt x="134" y="52"/>
                            </a:lnTo>
                            <a:lnTo>
                              <a:pt x="135" y="53"/>
                            </a:lnTo>
                            <a:lnTo>
                              <a:pt x="137" y="54"/>
                            </a:lnTo>
                            <a:lnTo>
                              <a:pt x="138" y="52"/>
                            </a:lnTo>
                            <a:lnTo>
                              <a:pt x="138" y="50"/>
                            </a:lnTo>
                            <a:lnTo>
                              <a:pt x="137" y="46"/>
                            </a:lnTo>
                            <a:lnTo>
                              <a:pt x="136" y="40"/>
                            </a:lnTo>
                            <a:lnTo>
                              <a:pt x="136" y="33"/>
                            </a:lnTo>
                            <a:lnTo>
                              <a:pt x="134" y="32"/>
                            </a:lnTo>
                            <a:lnTo>
                              <a:pt x="134" y="27"/>
                            </a:lnTo>
                            <a:lnTo>
                              <a:pt x="134" y="26"/>
                            </a:lnTo>
                            <a:lnTo>
                              <a:pt x="130" y="24"/>
                            </a:lnTo>
                            <a:lnTo>
                              <a:pt x="128" y="18"/>
                            </a:lnTo>
                            <a:lnTo>
                              <a:pt x="127" y="13"/>
                            </a:lnTo>
                            <a:lnTo>
                              <a:pt x="125" y="9"/>
                            </a:lnTo>
                            <a:lnTo>
                              <a:pt x="124" y="6"/>
                            </a:lnTo>
                            <a:lnTo>
                              <a:pt x="124" y="3"/>
                            </a:lnTo>
                            <a:lnTo>
                              <a:pt x="123" y="1"/>
                            </a:lnTo>
                            <a:lnTo>
                              <a:pt x="121" y="0"/>
                            </a:lnTo>
                            <a:lnTo>
                              <a:pt x="118" y="0"/>
                            </a:lnTo>
                            <a:lnTo>
                              <a:pt x="117" y="8"/>
                            </a:lnTo>
                            <a:lnTo>
                              <a:pt x="101" y="26"/>
                            </a:lnTo>
                            <a:lnTo>
                              <a:pt x="97" y="31"/>
                            </a:lnTo>
                            <a:lnTo>
                              <a:pt x="96" y="33"/>
                            </a:lnTo>
                            <a:lnTo>
                              <a:pt x="95" y="36"/>
                            </a:lnTo>
                            <a:lnTo>
                              <a:pt x="95" y="38"/>
                            </a:lnTo>
                            <a:lnTo>
                              <a:pt x="97" y="46"/>
                            </a:lnTo>
                            <a:lnTo>
                              <a:pt x="101" y="60"/>
                            </a:lnTo>
                            <a:lnTo>
                              <a:pt x="104" y="68"/>
                            </a:lnTo>
                            <a:lnTo>
                              <a:pt x="107" y="80"/>
                            </a:lnTo>
                            <a:lnTo>
                              <a:pt x="83" y="99"/>
                            </a:lnTo>
                            <a:lnTo>
                              <a:pt x="53" y="124"/>
                            </a:lnTo>
                            <a:lnTo>
                              <a:pt x="55" y="94"/>
                            </a:lnTo>
                            <a:lnTo>
                              <a:pt x="53" y="61"/>
                            </a:lnTo>
                            <a:lnTo>
                              <a:pt x="5" y="35"/>
                            </a:lnTo>
                          </a:path>
                        </a:pathLst>
                      </a:custGeom>
                      <a:solidFill>
                        <a:srgbClr val="FF9F7F"/>
                      </a:solidFill>
                      <a:ln w="12700" cap="rnd" cmpd="sng">
                        <a:solidFill>
                          <a:srgbClr val="BF3F00"/>
                        </a:solidFill>
                        <a:prstDash val="solid"/>
                        <a:round/>
                        <a:headEnd/>
                        <a:tailEnd/>
                      </a:ln>
                      <a:effectLst/>
                    </p:spPr>
                    <p:txBody>
                      <a:bodyPr/>
                      <a:lstStyle/>
                      <a:p>
                        <a:endParaRPr lang="en-IN"/>
                      </a:p>
                    </p:txBody>
                  </p:sp>
                  <p:sp>
                    <p:nvSpPr>
                      <p:cNvPr id="353335" name="Freeform 55"/>
                      <p:cNvSpPr>
                        <a:spLocks/>
                      </p:cNvSpPr>
                      <p:nvPr/>
                    </p:nvSpPr>
                    <p:spPr bwMode="auto">
                      <a:xfrm>
                        <a:off x="952" y="2476"/>
                        <a:ext cx="20" cy="17"/>
                      </a:xfrm>
                      <a:custGeom>
                        <a:avLst/>
                        <a:gdLst/>
                        <a:ahLst/>
                        <a:cxnLst>
                          <a:cxn ang="0">
                            <a:pos x="0" y="16"/>
                          </a:cxn>
                          <a:cxn ang="0">
                            <a:pos x="12" y="0"/>
                          </a:cxn>
                          <a:cxn ang="0">
                            <a:pos x="19" y="0"/>
                          </a:cxn>
                        </a:cxnLst>
                        <a:rect l="0" t="0" r="r" b="b"/>
                        <a:pathLst>
                          <a:path w="20" h="17">
                            <a:moveTo>
                              <a:pt x="0" y="16"/>
                            </a:moveTo>
                            <a:lnTo>
                              <a:pt x="12" y="0"/>
                            </a:lnTo>
                            <a:lnTo>
                              <a:pt x="19" y="0"/>
                            </a:lnTo>
                          </a:path>
                        </a:pathLst>
                      </a:custGeom>
                      <a:noFill/>
                      <a:ln w="12700" cap="rnd" cmpd="sng">
                        <a:solidFill>
                          <a:srgbClr val="BF3F00"/>
                        </a:solidFill>
                        <a:prstDash val="solid"/>
                        <a:round/>
                        <a:headEnd type="none" w="sm" len="sm"/>
                        <a:tailEnd type="none" w="sm" len="sm"/>
                      </a:ln>
                      <a:effectLst/>
                    </p:spPr>
                    <p:txBody>
                      <a:bodyPr/>
                      <a:lstStyle/>
                      <a:p>
                        <a:endParaRPr lang="en-IN"/>
                      </a:p>
                    </p:txBody>
                  </p:sp>
                  <p:sp>
                    <p:nvSpPr>
                      <p:cNvPr id="353336" name="Freeform 56"/>
                      <p:cNvSpPr>
                        <a:spLocks/>
                      </p:cNvSpPr>
                      <p:nvPr/>
                    </p:nvSpPr>
                    <p:spPr bwMode="auto">
                      <a:xfrm>
                        <a:off x="949" y="2484"/>
                        <a:ext cx="27" cy="17"/>
                      </a:xfrm>
                      <a:custGeom>
                        <a:avLst/>
                        <a:gdLst/>
                        <a:ahLst/>
                        <a:cxnLst>
                          <a:cxn ang="0">
                            <a:pos x="0" y="16"/>
                          </a:cxn>
                          <a:cxn ang="0">
                            <a:pos x="15" y="5"/>
                          </a:cxn>
                          <a:cxn ang="0">
                            <a:pos x="26" y="0"/>
                          </a:cxn>
                        </a:cxnLst>
                        <a:rect l="0" t="0" r="r" b="b"/>
                        <a:pathLst>
                          <a:path w="27" h="17">
                            <a:moveTo>
                              <a:pt x="0" y="16"/>
                            </a:moveTo>
                            <a:lnTo>
                              <a:pt x="15" y="5"/>
                            </a:lnTo>
                            <a:lnTo>
                              <a:pt x="26" y="0"/>
                            </a:lnTo>
                          </a:path>
                        </a:pathLst>
                      </a:custGeom>
                      <a:noFill/>
                      <a:ln w="12700" cap="rnd" cmpd="sng">
                        <a:solidFill>
                          <a:srgbClr val="BF3F00"/>
                        </a:solidFill>
                        <a:prstDash val="solid"/>
                        <a:round/>
                        <a:headEnd type="none" w="sm" len="sm"/>
                        <a:tailEnd type="none" w="sm" len="sm"/>
                      </a:ln>
                      <a:effectLst/>
                    </p:spPr>
                    <p:txBody>
                      <a:bodyPr/>
                      <a:lstStyle/>
                      <a:p>
                        <a:endParaRPr lang="en-IN"/>
                      </a:p>
                    </p:txBody>
                  </p:sp>
                  <p:sp>
                    <p:nvSpPr>
                      <p:cNvPr id="353337" name="Freeform 57"/>
                      <p:cNvSpPr>
                        <a:spLocks/>
                      </p:cNvSpPr>
                      <p:nvPr/>
                    </p:nvSpPr>
                    <p:spPr bwMode="auto">
                      <a:xfrm>
                        <a:off x="951" y="2472"/>
                        <a:ext cx="17" cy="17"/>
                      </a:xfrm>
                      <a:custGeom>
                        <a:avLst/>
                        <a:gdLst/>
                        <a:ahLst/>
                        <a:cxnLst>
                          <a:cxn ang="0">
                            <a:pos x="0" y="16"/>
                          </a:cxn>
                          <a:cxn ang="0">
                            <a:pos x="14" y="0"/>
                          </a:cxn>
                          <a:cxn ang="0">
                            <a:pos x="16" y="8"/>
                          </a:cxn>
                        </a:cxnLst>
                        <a:rect l="0" t="0" r="r" b="b"/>
                        <a:pathLst>
                          <a:path w="17" h="17">
                            <a:moveTo>
                              <a:pt x="0" y="16"/>
                            </a:moveTo>
                            <a:lnTo>
                              <a:pt x="14" y="0"/>
                            </a:lnTo>
                            <a:lnTo>
                              <a:pt x="16" y="8"/>
                            </a:lnTo>
                          </a:path>
                        </a:pathLst>
                      </a:custGeom>
                      <a:noFill/>
                      <a:ln w="12700" cap="rnd" cmpd="sng">
                        <a:solidFill>
                          <a:srgbClr val="BF3F00"/>
                        </a:solidFill>
                        <a:prstDash val="solid"/>
                        <a:round/>
                        <a:headEnd type="none" w="sm" len="sm"/>
                        <a:tailEnd type="none" w="sm" len="sm"/>
                      </a:ln>
                      <a:effectLst/>
                    </p:spPr>
                    <p:txBody>
                      <a:bodyPr/>
                      <a:lstStyle/>
                      <a:p>
                        <a:endParaRPr lang="en-IN"/>
                      </a:p>
                    </p:txBody>
                  </p:sp>
                  <p:sp>
                    <p:nvSpPr>
                      <p:cNvPr id="353338" name="Line 58"/>
                      <p:cNvSpPr>
                        <a:spLocks noChangeShapeType="1"/>
                      </p:cNvSpPr>
                      <p:nvPr/>
                    </p:nvSpPr>
                    <p:spPr bwMode="auto">
                      <a:xfrm flipH="1" flipV="1">
                        <a:off x="960" y="2459"/>
                        <a:ext cx="5" cy="2"/>
                      </a:xfrm>
                      <a:prstGeom prst="line">
                        <a:avLst/>
                      </a:prstGeom>
                      <a:noFill/>
                      <a:ln w="12700">
                        <a:solidFill>
                          <a:srgbClr val="BF3F00"/>
                        </a:solidFill>
                        <a:round/>
                        <a:headEnd type="none" w="sm" len="sm"/>
                        <a:tailEnd type="none" w="sm" len="sm"/>
                      </a:ln>
                      <a:effectLst/>
                    </p:spPr>
                    <p:txBody>
                      <a:bodyPr wrap="none" anchor="ctr"/>
                      <a:lstStyle/>
                      <a:p>
                        <a:endParaRPr lang="en-IN"/>
                      </a:p>
                    </p:txBody>
                  </p:sp>
                </p:grpSp>
                <p:sp>
                  <p:nvSpPr>
                    <p:cNvPr id="353339" name="Freeform 59"/>
                    <p:cNvSpPr>
                      <a:spLocks/>
                    </p:cNvSpPr>
                    <p:nvPr/>
                  </p:nvSpPr>
                  <p:spPr bwMode="auto">
                    <a:xfrm>
                      <a:off x="832" y="2474"/>
                      <a:ext cx="66" cy="42"/>
                    </a:xfrm>
                    <a:custGeom>
                      <a:avLst/>
                      <a:gdLst/>
                      <a:ahLst/>
                      <a:cxnLst>
                        <a:cxn ang="0">
                          <a:pos x="30" y="15"/>
                        </a:cxn>
                        <a:cxn ang="0">
                          <a:pos x="6" y="0"/>
                        </a:cxn>
                        <a:cxn ang="0">
                          <a:pos x="0" y="11"/>
                        </a:cxn>
                        <a:cxn ang="0">
                          <a:pos x="2" y="14"/>
                        </a:cxn>
                        <a:cxn ang="0">
                          <a:pos x="6" y="17"/>
                        </a:cxn>
                        <a:cxn ang="0">
                          <a:pos x="65" y="41"/>
                        </a:cxn>
                        <a:cxn ang="0">
                          <a:pos x="65" y="35"/>
                        </a:cxn>
                        <a:cxn ang="0">
                          <a:pos x="30" y="15"/>
                        </a:cxn>
                      </a:cxnLst>
                      <a:rect l="0" t="0" r="r" b="b"/>
                      <a:pathLst>
                        <a:path w="66" h="42">
                          <a:moveTo>
                            <a:pt x="30" y="15"/>
                          </a:moveTo>
                          <a:lnTo>
                            <a:pt x="6" y="0"/>
                          </a:lnTo>
                          <a:lnTo>
                            <a:pt x="0" y="11"/>
                          </a:lnTo>
                          <a:lnTo>
                            <a:pt x="2" y="14"/>
                          </a:lnTo>
                          <a:lnTo>
                            <a:pt x="6" y="17"/>
                          </a:lnTo>
                          <a:lnTo>
                            <a:pt x="65" y="41"/>
                          </a:lnTo>
                          <a:lnTo>
                            <a:pt x="65" y="35"/>
                          </a:lnTo>
                          <a:lnTo>
                            <a:pt x="30" y="15"/>
                          </a:lnTo>
                        </a:path>
                      </a:pathLst>
                    </a:custGeom>
                    <a:solidFill>
                      <a:srgbClr val="FFFF00"/>
                    </a:solidFill>
                    <a:ln w="9525" cap="rnd">
                      <a:noFill/>
                      <a:round/>
                      <a:headEnd/>
                      <a:tailEnd/>
                    </a:ln>
                    <a:effectLst/>
                  </p:spPr>
                  <p:txBody>
                    <a:bodyPr/>
                    <a:lstStyle/>
                    <a:p>
                      <a:endParaRPr lang="en-IN"/>
                    </a:p>
                  </p:txBody>
                </p:sp>
              </p:grpSp>
              <p:grpSp>
                <p:nvGrpSpPr>
                  <p:cNvPr id="20" name="Group 60"/>
                  <p:cNvGrpSpPr>
                    <a:grpSpLocks/>
                  </p:cNvGrpSpPr>
                  <p:nvPr/>
                </p:nvGrpSpPr>
                <p:grpSpPr bwMode="auto">
                  <a:xfrm>
                    <a:off x="939" y="2430"/>
                    <a:ext cx="33" cy="48"/>
                    <a:chOff x="939" y="2430"/>
                    <a:chExt cx="33" cy="48"/>
                  </a:xfrm>
                </p:grpSpPr>
                <p:sp>
                  <p:nvSpPr>
                    <p:cNvPr id="353341" name="Freeform 61"/>
                    <p:cNvSpPr>
                      <a:spLocks/>
                    </p:cNvSpPr>
                    <p:nvPr/>
                  </p:nvSpPr>
                  <p:spPr bwMode="auto">
                    <a:xfrm>
                      <a:off x="939" y="2431"/>
                      <a:ext cx="26" cy="47"/>
                    </a:xfrm>
                    <a:custGeom>
                      <a:avLst/>
                      <a:gdLst/>
                      <a:ahLst/>
                      <a:cxnLst>
                        <a:cxn ang="0">
                          <a:pos x="24" y="0"/>
                        </a:cxn>
                        <a:cxn ang="0">
                          <a:pos x="16" y="3"/>
                        </a:cxn>
                        <a:cxn ang="0">
                          <a:pos x="9" y="7"/>
                        </a:cxn>
                        <a:cxn ang="0">
                          <a:pos x="4" y="15"/>
                        </a:cxn>
                        <a:cxn ang="0">
                          <a:pos x="0" y="20"/>
                        </a:cxn>
                        <a:cxn ang="0">
                          <a:pos x="1" y="27"/>
                        </a:cxn>
                        <a:cxn ang="0">
                          <a:pos x="2" y="39"/>
                        </a:cxn>
                        <a:cxn ang="0">
                          <a:pos x="3" y="46"/>
                        </a:cxn>
                        <a:cxn ang="0">
                          <a:pos x="12" y="38"/>
                        </a:cxn>
                        <a:cxn ang="0">
                          <a:pos x="12" y="30"/>
                        </a:cxn>
                        <a:cxn ang="0">
                          <a:pos x="11" y="27"/>
                        </a:cxn>
                        <a:cxn ang="0">
                          <a:pos x="10" y="24"/>
                        </a:cxn>
                        <a:cxn ang="0">
                          <a:pos x="12" y="23"/>
                        </a:cxn>
                        <a:cxn ang="0">
                          <a:pos x="13" y="21"/>
                        </a:cxn>
                        <a:cxn ang="0">
                          <a:pos x="15" y="18"/>
                        </a:cxn>
                        <a:cxn ang="0">
                          <a:pos x="16" y="15"/>
                        </a:cxn>
                        <a:cxn ang="0">
                          <a:pos x="17" y="12"/>
                        </a:cxn>
                        <a:cxn ang="0">
                          <a:pos x="19" y="11"/>
                        </a:cxn>
                        <a:cxn ang="0">
                          <a:pos x="22" y="10"/>
                        </a:cxn>
                        <a:cxn ang="0">
                          <a:pos x="24" y="8"/>
                        </a:cxn>
                        <a:cxn ang="0">
                          <a:pos x="25" y="6"/>
                        </a:cxn>
                        <a:cxn ang="0">
                          <a:pos x="25" y="3"/>
                        </a:cxn>
                        <a:cxn ang="0">
                          <a:pos x="24" y="0"/>
                        </a:cxn>
                      </a:cxnLst>
                      <a:rect l="0" t="0" r="r" b="b"/>
                      <a:pathLst>
                        <a:path w="26" h="47">
                          <a:moveTo>
                            <a:pt x="24" y="0"/>
                          </a:moveTo>
                          <a:lnTo>
                            <a:pt x="16" y="3"/>
                          </a:lnTo>
                          <a:lnTo>
                            <a:pt x="9" y="7"/>
                          </a:lnTo>
                          <a:lnTo>
                            <a:pt x="4" y="15"/>
                          </a:lnTo>
                          <a:lnTo>
                            <a:pt x="0" y="20"/>
                          </a:lnTo>
                          <a:lnTo>
                            <a:pt x="1" y="27"/>
                          </a:lnTo>
                          <a:lnTo>
                            <a:pt x="2" y="39"/>
                          </a:lnTo>
                          <a:lnTo>
                            <a:pt x="3" y="46"/>
                          </a:lnTo>
                          <a:lnTo>
                            <a:pt x="12" y="38"/>
                          </a:lnTo>
                          <a:lnTo>
                            <a:pt x="12" y="30"/>
                          </a:lnTo>
                          <a:lnTo>
                            <a:pt x="11" y="27"/>
                          </a:lnTo>
                          <a:lnTo>
                            <a:pt x="10" y="24"/>
                          </a:lnTo>
                          <a:lnTo>
                            <a:pt x="12" y="23"/>
                          </a:lnTo>
                          <a:lnTo>
                            <a:pt x="13" y="21"/>
                          </a:lnTo>
                          <a:lnTo>
                            <a:pt x="15" y="18"/>
                          </a:lnTo>
                          <a:lnTo>
                            <a:pt x="16" y="15"/>
                          </a:lnTo>
                          <a:lnTo>
                            <a:pt x="17" y="12"/>
                          </a:lnTo>
                          <a:lnTo>
                            <a:pt x="19" y="11"/>
                          </a:lnTo>
                          <a:lnTo>
                            <a:pt x="22" y="10"/>
                          </a:lnTo>
                          <a:lnTo>
                            <a:pt x="24" y="8"/>
                          </a:lnTo>
                          <a:lnTo>
                            <a:pt x="25" y="6"/>
                          </a:lnTo>
                          <a:lnTo>
                            <a:pt x="25" y="3"/>
                          </a:lnTo>
                          <a:lnTo>
                            <a:pt x="24" y="0"/>
                          </a:lnTo>
                        </a:path>
                      </a:pathLst>
                    </a:custGeom>
                    <a:solidFill>
                      <a:srgbClr val="FF9F7F"/>
                    </a:solidFill>
                    <a:ln w="12700" cap="rnd" cmpd="sng">
                      <a:solidFill>
                        <a:srgbClr val="BF3F00"/>
                      </a:solidFill>
                      <a:prstDash val="solid"/>
                      <a:round/>
                      <a:headEnd/>
                      <a:tailEnd/>
                    </a:ln>
                    <a:effectLst/>
                  </p:spPr>
                  <p:txBody>
                    <a:bodyPr/>
                    <a:lstStyle/>
                    <a:p>
                      <a:endParaRPr lang="en-IN"/>
                    </a:p>
                  </p:txBody>
                </p:sp>
                <p:sp>
                  <p:nvSpPr>
                    <p:cNvPr id="353342" name="Freeform 62"/>
                    <p:cNvSpPr>
                      <a:spLocks/>
                    </p:cNvSpPr>
                    <p:nvPr/>
                  </p:nvSpPr>
                  <p:spPr bwMode="auto">
                    <a:xfrm>
                      <a:off x="955" y="2430"/>
                      <a:ext cx="17" cy="17"/>
                    </a:xfrm>
                    <a:custGeom>
                      <a:avLst/>
                      <a:gdLst/>
                      <a:ahLst/>
                      <a:cxnLst>
                        <a:cxn ang="0">
                          <a:pos x="0" y="12"/>
                        </a:cxn>
                        <a:cxn ang="0">
                          <a:pos x="14" y="0"/>
                        </a:cxn>
                        <a:cxn ang="0">
                          <a:pos x="16" y="6"/>
                        </a:cxn>
                        <a:cxn ang="0">
                          <a:pos x="14" y="9"/>
                        </a:cxn>
                        <a:cxn ang="0">
                          <a:pos x="5" y="16"/>
                        </a:cxn>
                        <a:cxn ang="0">
                          <a:pos x="4" y="16"/>
                        </a:cxn>
                        <a:cxn ang="0">
                          <a:pos x="1" y="16"/>
                        </a:cxn>
                        <a:cxn ang="0">
                          <a:pos x="0" y="12"/>
                        </a:cxn>
                      </a:cxnLst>
                      <a:rect l="0" t="0" r="r" b="b"/>
                      <a:pathLst>
                        <a:path w="17" h="17">
                          <a:moveTo>
                            <a:pt x="0" y="12"/>
                          </a:moveTo>
                          <a:lnTo>
                            <a:pt x="14" y="0"/>
                          </a:lnTo>
                          <a:lnTo>
                            <a:pt x="16" y="6"/>
                          </a:lnTo>
                          <a:lnTo>
                            <a:pt x="14" y="9"/>
                          </a:lnTo>
                          <a:lnTo>
                            <a:pt x="5" y="16"/>
                          </a:lnTo>
                          <a:lnTo>
                            <a:pt x="4" y="16"/>
                          </a:lnTo>
                          <a:lnTo>
                            <a:pt x="1" y="16"/>
                          </a:lnTo>
                          <a:lnTo>
                            <a:pt x="0" y="12"/>
                          </a:lnTo>
                        </a:path>
                      </a:pathLst>
                    </a:custGeom>
                    <a:solidFill>
                      <a:srgbClr val="FF001F"/>
                    </a:solidFill>
                    <a:ln w="12700" cap="rnd" cmpd="sng">
                      <a:solidFill>
                        <a:srgbClr val="FF001F"/>
                      </a:solidFill>
                      <a:prstDash val="solid"/>
                      <a:round/>
                      <a:headEnd/>
                      <a:tailEnd/>
                    </a:ln>
                    <a:effectLst/>
                  </p:spPr>
                  <p:txBody>
                    <a:bodyPr/>
                    <a:lstStyle/>
                    <a:p>
                      <a:endParaRPr lang="en-IN"/>
                    </a:p>
                  </p:txBody>
                </p:sp>
              </p:grpSp>
            </p:grpSp>
          </p:grpSp>
          <p:sp>
            <p:nvSpPr>
              <p:cNvPr id="353343" name="Freeform 63"/>
              <p:cNvSpPr>
                <a:spLocks/>
              </p:cNvSpPr>
              <p:nvPr/>
            </p:nvSpPr>
            <p:spPr bwMode="auto">
              <a:xfrm>
                <a:off x="962" y="2406"/>
                <a:ext cx="168" cy="201"/>
              </a:xfrm>
              <a:custGeom>
                <a:avLst/>
                <a:gdLst/>
                <a:ahLst/>
                <a:cxnLst>
                  <a:cxn ang="0">
                    <a:pos x="65" y="0"/>
                  </a:cxn>
                  <a:cxn ang="0">
                    <a:pos x="162" y="20"/>
                  </a:cxn>
                  <a:cxn ang="0">
                    <a:pos x="154" y="22"/>
                  </a:cxn>
                  <a:cxn ang="0">
                    <a:pos x="167" y="28"/>
                  </a:cxn>
                  <a:cxn ang="0">
                    <a:pos x="111" y="200"/>
                  </a:cxn>
                  <a:cxn ang="0">
                    <a:pos x="41" y="192"/>
                  </a:cxn>
                  <a:cxn ang="0">
                    <a:pos x="0" y="169"/>
                  </a:cxn>
                  <a:cxn ang="0">
                    <a:pos x="65" y="0"/>
                  </a:cxn>
                </a:cxnLst>
                <a:rect l="0" t="0" r="r" b="b"/>
                <a:pathLst>
                  <a:path w="168" h="201">
                    <a:moveTo>
                      <a:pt x="65" y="0"/>
                    </a:moveTo>
                    <a:lnTo>
                      <a:pt x="162" y="20"/>
                    </a:lnTo>
                    <a:lnTo>
                      <a:pt x="154" y="22"/>
                    </a:lnTo>
                    <a:lnTo>
                      <a:pt x="167" y="28"/>
                    </a:lnTo>
                    <a:lnTo>
                      <a:pt x="111" y="200"/>
                    </a:lnTo>
                    <a:lnTo>
                      <a:pt x="41" y="192"/>
                    </a:lnTo>
                    <a:lnTo>
                      <a:pt x="0" y="169"/>
                    </a:lnTo>
                    <a:lnTo>
                      <a:pt x="65" y="0"/>
                    </a:lnTo>
                  </a:path>
                </a:pathLst>
              </a:custGeom>
              <a:solidFill>
                <a:srgbClr val="9FBFFF"/>
              </a:solidFill>
              <a:ln w="9525" cap="rnd">
                <a:noFill/>
                <a:round/>
                <a:headEnd/>
                <a:tailEnd/>
              </a:ln>
              <a:effectLst/>
            </p:spPr>
            <p:txBody>
              <a:bodyPr/>
              <a:lstStyle/>
              <a:p>
                <a:endParaRPr lang="en-IN"/>
              </a:p>
            </p:txBody>
          </p:sp>
          <p:sp>
            <p:nvSpPr>
              <p:cNvPr id="353344" name="Freeform 64"/>
              <p:cNvSpPr>
                <a:spLocks/>
              </p:cNvSpPr>
              <p:nvPr/>
            </p:nvSpPr>
            <p:spPr bwMode="auto">
              <a:xfrm>
                <a:off x="937" y="2530"/>
                <a:ext cx="174" cy="99"/>
              </a:xfrm>
              <a:custGeom>
                <a:avLst/>
                <a:gdLst/>
                <a:ahLst/>
                <a:cxnLst>
                  <a:cxn ang="0">
                    <a:pos x="160" y="7"/>
                  </a:cxn>
                  <a:cxn ang="0">
                    <a:pos x="165" y="40"/>
                  </a:cxn>
                  <a:cxn ang="0">
                    <a:pos x="171" y="67"/>
                  </a:cxn>
                  <a:cxn ang="0">
                    <a:pos x="173" y="82"/>
                  </a:cxn>
                  <a:cxn ang="0">
                    <a:pos x="170" y="91"/>
                  </a:cxn>
                  <a:cxn ang="0">
                    <a:pos x="144" y="97"/>
                  </a:cxn>
                  <a:cxn ang="0">
                    <a:pos x="92" y="94"/>
                  </a:cxn>
                  <a:cxn ang="0">
                    <a:pos x="65" y="98"/>
                  </a:cxn>
                  <a:cxn ang="0">
                    <a:pos x="44" y="95"/>
                  </a:cxn>
                  <a:cxn ang="0">
                    <a:pos x="17" y="93"/>
                  </a:cxn>
                  <a:cxn ang="0">
                    <a:pos x="10" y="81"/>
                  </a:cxn>
                  <a:cxn ang="0">
                    <a:pos x="4" y="72"/>
                  </a:cxn>
                  <a:cxn ang="0">
                    <a:pos x="1" y="59"/>
                  </a:cxn>
                  <a:cxn ang="0">
                    <a:pos x="0" y="51"/>
                  </a:cxn>
                  <a:cxn ang="0">
                    <a:pos x="4" y="49"/>
                  </a:cxn>
                  <a:cxn ang="0">
                    <a:pos x="8" y="53"/>
                  </a:cxn>
                  <a:cxn ang="0">
                    <a:pos x="19" y="58"/>
                  </a:cxn>
                  <a:cxn ang="0">
                    <a:pos x="13" y="51"/>
                  </a:cxn>
                  <a:cxn ang="0">
                    <a:pos x="21" y="47"/>
                  </a:cxn>
                  <a:cxn ang="0">
                    <a:pos x="37" y="45"/>
                  </a:cxn>
                  <a:cxn ang="0">
                    <a:pos x="50" y="45"/>
                  </a:cxn>
                  <a:cxn ang="0">
                    <a:pos x="38" y="43"/>
                  </a:cxn>
                  <a:cxn ang="0">
                    <a:pos x="29" y="43"/>
                  </a:cxn>
                  <a:cxn ang="0">
                    <a:pos x="23" y="40"/>
                  </a:cxn>
                  <a:cxn ang="0">
                    <a:pos x="31" y="35"/>
                  </a:cxn>
                  <a:cxn ang="0">
                    <a:pos x="53" y="33"/>
                  </a:cxn>
                  <a:cxn ang="0">
                    <a:pos x="66" y="37"/>
                  </a:cxn>
                  <a:cxn ang="0">
                    <a:pos x="74" y="48"/>
                  </a:cxn>
                  <a:cxn ang="0">
                    <a:pos x="88" y="56"/>
                  </a:cxn>
                  <a:cxn ang="0">
                    <a:pos x="110" y="57"/>
                  </a:cxn>
                  <a:cxn ang="0">
                    <a:pos x="136" y="51"/>
                  </a:cxn>
                  <a:cxn ang="0">
                    <a:pos x="148" y="23"/>
                  </a:cxn>
                </a:cxnLst>
                <a:rect l="0" t="0" r="r" b="b"/>
                <a:pathLst>
                  <a:path w="174" h="99">
                    <a:moveTo>
                      <a:pt x="157" y="0"/>
                    </a:moveTo>
                    <a:lnTo>
                      <a:pt x="160" y="7"/>
                    </a:lnTo>
                    <a:lnTo>
                      <a:pt x="163" y="26"/>
                    </a:lnTo>
                    <a:lnTo>
                      <a:pt x="165" y="40"/>
                    </a:lnTo>
                    <a:lnTo>
                      <a:pt x="168" y="59"/>
                    </a:lnTo>
                    <a:lnTo>
                      <a:pt x="171" y="67"/>
                    </a:lnTo>
                    <a:lnTo>
                      <a:pt x="173" y="75"/>
                    </a:lnTo>
                    <a:lnTo>
                      <a:pt x="173" y="82"/>
                    </a:lnTo>
                    <a:lnTo>
                      <a:pt x="173" y="86"/>
                    </a:lnTo>
                    <a:lnTo>
                      <a:pt x="170" y="91"/>
                    </a:lnTo>
                    <a:lnTo>
                      <a:pt x="165" y="94"/>
                    </a:lnTo>
                    <a:lnTo>
                      <a:pt x="144" y="97"/>
                    </a:lnTo>
                    <a:lnTo>
                      <a:pt x="119" y="97"/>
                    </a:lnTo>
                    <a:lnTo>
                      <a:pt x="92" y="94"/>
                    </a:lnTo>
                    <a:lnTo>
                      <a:pt x="75" y="97"/>
                    </a:lnTo>
                    <a:lnTo>
                      <a:pt x="65" y="98"/>
                    </a:lnTo>
                    <a:lnTo>
                      <a:pt x="54" y="97"/>
                    </a:lnTo>
                    <a:lnTo>
                      <a:pt x="44" y="95"/>
                    </a:lnTo>
                    <a:lnTo>
                      <a:pt x="36" y="94"/>
                    </a:lnTo>
                    <a:lnTo>
                      <a:pt x="17" y="93"/>
                    </a:lnTo>
                    <a:lnTo>
                      <a:pt x="10" y="87"/>
                    </a:lnTo>
                    <a:lnTo>
                      <a:pt x="10" y="81"/>
                    </a:lnTo>
                    <a:lnTo>
                      <a:pt x="6" y="76"/>
                    </a:lnTo>
                    <a:lnTo>
                      <a:pt x="4" y="72"/>
                    </a:lnTo>
                    <a:lnTo>
                      <a:pt x="4" y="65"/>
                    </a:lnTo>
                    <a:lnTo>
                      <a:pt x="1" y="59"/>
                    </a:lnTo>
                    <a:lnTo>
                      <a:pt x="0" y="54"/>
                    </a:lnTo>
                    <a:lnTo>
                      <a:pt x="0" y="51"/>
                    </a:lnTo>
                    <a:lnTo>
                      <a:pt x="2" y="49"/>
                    </a:lnTo>
                    <a:lnTo>
                      <a:pt x="4" y="49"/>
                    </a:lnTo>
                    <a:lnTo>
                      <a:pt x="6" y="50"/>
                    </a:lnTo>
                    <a:lnTo>
                      <a:pt x="8" y="53"/>
                    </a:lnTo>
                    <a:lnTo>
                      <a:pt x="12" y="55"/>
                    </a:lnTo>
                    <a:lnTo>
                      <a:pt x="19" y="58"/>
                    </a:lnTo>
                    <a:lnTo>
                      <a:pt x="15" y="55"/>
                    </a:lnTo>
                    <a:lnTo>
                      <a:pt x="13" y="51"/>
                    </a:lnTo>
                    <a:lnTo>
                      <a:pt x="16" y="48"/>
                    </a:lnTo>
                    <a:lnTo>
                      <a:pt x="21" y="47"/>
                    </a:lnTo>
                    <a:lnTo>
                      <a:pt x="28" y="47"/>
                    </a:lnTo>
                    <a:lnTo>
                      <a:pt x="37" y="45"/>
                    </a:lnTo>
                    <a:lnTo>
                      <a:pt x="47" y="45"/>
                    </a:lnTo>
                    <a:lnTo>
                      <a:pt x="50" y="45"/>
                    </a:lnTo>
                    <a:lnTo>
                      <a:pt x="45" y="43"/>
                    </a:lnTo>
                    <a:lnTo>
                      <a:pt x="38" y="43"/>
                    </a:lnTo>
                    <a:lnTo>
                      <a:pt x="34" y="43"/>
                    </a:lnTo>
                    <a:lnTo>
                      <a:pt x="29" y="43"/>
                    </a:lnTo>
                    <a:lnTo>
                      <a:pt x="24" y="42"/>
                    </a:lnTo>
                    <a:lnTo>
                      <a:pt x="23" y="40"/>
                    </a:lnTo>
                    <a:lnTo>
                      <a:pt x="22" y="36"/>
                    </a:lnTo>
                    <a:lnTo>
                      <a:pt x="31" y="35"/>
                    </a:lnTo>
                    <a:lnTo>
                      <a:pt x="44" y="34"/>
                    </a:lnTo>
                    <a:lnTo>
                      <a:pt x="53" y="33"/>
                    </a:lnTo>
                    <a:lnTo>
                      <a:pt x="60" y="35"/>
                    </a:lnTo>
                    <a:lnTo>
                      <a:pt x="66" y="37"/>
                    </a:lnTo>
                    <a:lnTo>
                      <a:pt x="70" y="44"/>
                    </a:lnTo>
                    <a:lnTo>
                      <a:pt x="74" y="48"/>
                    </a:lnTo>
                    <a:lnTo>
                      <a:pt x="80" y="53"/>
                    </a:lnTo>
                    <a:lnTo>
                      <a:pt x="88" y="56"/>
                    </a:lnTo>
                    <a:lnTo>
                      <a:pt x="99" y="58"/>
                    </a:lnTo>
                    <a:lnTo>
                      <a:pt x="110" y="57"/>
                    </a:lnTo>
                    <a:lnTo>
                      <a:pt x="133" y="51"/>
                    </a:lnTo>
                    <a:lnTo>
                      <a:pt x="136" y="51"/>
                    </a:lnTo>
                    <a:lnTo>
                      <a:pt x="145" y="38"/>
                    </a:lnTo>
                    <a:lnTo>
                      <a:pt x="148" y="23"/>
                    </a:lnTo>
                    <a:lnTo>
                      <a:pt x="157" y="0"/>
                    </a:lnTo>
                  </a:path>
                </a:pathLst>
              </a:custGeom>
              <a:solidFill>
                <a:srgbClr val="FF9F7F"/>
              </a:solidFill>
              <a:ln w="12700" cap="rnd" cmpd="sng">
                <a:solidFill>
                  <a:srgbClr val="BF3F00"/>
                </a:solidFill>
                <a:prstDash val="solid"/>
                <a:round/>
                <a:headEnd/>
                <a:tailEnd/>
              </a:ln>
              <a:effectLst/>
            </p:spPr>
            <p:txBody>
              <a:bodyPr/>
              <a:lstStyle/>
              <a:p>
                <a:endParaRPr lang="en-IN"/>
              </a:p>
            </p:txBody>
          </p:sp>
        </p:grpSp>
        <p:grpSp>
          <p:nvGrpSpPr>
            <p:cNvPr id="21" name="Group 65"/>
            <p:cNvGrpSpPr>
              <a:grpSpLocks/>
            </p:cNvGrpSpPr>
            <p:nvPr/>
          </p:nvGrpSpPr>
          <p:grpSpPr bwMode="auto">
            <a:xfrm>
              <a:off x="440" y="2549"/>
              <a:ext cx="193" cy="219"/>
              <a:chOff x="440" y="2549"/>
              <a:chExt cx="193" cy="219"/>
            </a:xfrm>
          </p:grpSpPr>
          <p:sp>
            <p:nvSpPr>
              <p:cNvPr id="353346" name="Freeform 66"/>
              <p:cNvSpPr>
                <a:spLocks/>
              </p:cNvSpPr>
              <p:nvPr/>
            </p:nvSpPr>
            <p:spPr bwMode="auto">
              <a:xfrm>
                <a:off x="463" y="2577"/>
                <a:ext cx="149" cy="174"/>
              </a:xfrm>
              <a:custGeom>
                <a:avLst/>
                <a:gdLst/>
                <a:ahLst/>
                <a:cxnLst>
                  <a:cxn ang="0">
                    <a:pos x="0" y="128"/>
                  </a:cxn>
                  <a:cxn ang="0">
                    <a:pos x="3" y="119"/>
                  </a:cxn>
                  <a:cxn ang="0">
                    <a:pos x="0" y="98"/>
                  </a:cxn>
                  <a:cxn ang="0">
                    <a:pos x="0" y="84"/>
                  </a:cxn>
                  <a:cxn ang="0">
                    <a:pos x="3" y="62"/>
                  </a:cxn>
                  <a:cxn ang="0">
                    <a:pos x="8" y="46"/>
                  </a:cxn>
                  <a:cxn ang="0">
                    <a:pos x="15" y="33"/>
                  </a:cxn>
                  <a:cxn ang="0">
                    <a:pos x="24" y="20"/>
                  </a:cxn>
                  <a:cxn ang="0">
                    <a:pos x="38" y="10"/>
                  </a:cxn>
                  <a:cxn ang="0">
                    <a:pos x="55" y="3"/>
                  </a:cxn>
                  <a:cxn ang="0">
                    <a:pos x="77" y="0"/>
                  </a:cxn>
                  <a:cxn ang="0">
                    <a:pos x="103" y="7"/>
                  </a:cxn>
                  <a:cxn ang="0">
                    <a:pos x="127" y="21"/>
                  </a:cxn>
                  <a:cxn ang="0">
                    <a:pos x="140" y="33"/>
                  </a:cxn>
                  <a:cxn ang="0">
                    <a:pos x="148" y="50"/>
                  </a:cxn>
                  <a:cxn ang="0">
                    <a:pos x="148" y="67"/>
                  </a:cxn>
                  <a:cxn ang="0">
                    <a:pos x="144" y="84"/>
                  </a:cxn>
                  <a:cxn ang="0">
                    <a:pos x="135" y="104"/>
                  </a:cxn>
                  <a:cxn ang="0">
                    <a:pos x="134" y="117"/>
                  </a:cxn>
                  <a:cxn ang="0">
                    <a:pos x="133" y="123"/>
                  </a:cxn>
                  <a:cxn ang="0">
                    <a:pos x="131" y="128"/>
                  </a:cxn>
                  <a:cxn ang="0">
                    <a:pos x="119" y="146"/>
                  </a:cxn>
                  <a:cxn ang="0">
                    <a:pos x="113" y="153"/>
                  </a:cxn>
                  <a:cxn ang="0">
                    <a:pos x="107" y="161"/>
                  </a:cxn>
                  <a:cxn ang="0">
                    <a:pos x="104" y="164"/>
                  </a:cxn>
                  <a:cxn ang="0">
                    <a:pos x="102" y="166"/>
                  </a:cxn>
                  <a:cxn ang="0">
                    <a:pos x="100" y="167"/>
                  </a:cxn>
                  <a:cxn ang="0">
                    <a:pos x="96" y="167"/>
                  </a:cxn>
                  <a:cxn ang="0">
                    <a:pos x="90" y="166"/>
                  </a:cxn>
                  <a:cxn ang="0">
                    <a:pos x="87" y="165"/>
                  </a:cxn>
                  <a:cxn ang="0">
                    <a:pos x="83" y="165"/>
                  </a:cxn>
                  <a:cxn ang="0">
                    <a:pos x="73" y="173"/>
                  </a:cxn>
                  <a:cxn ang="0">
                    <a:pos x="0" y="128"/>
                  </a:cxn>
                </a:cxnLst>
                <a:rect l="0" t="0" r="r" b="b"/>
                <a:pathLst>
                  <a:path w="149" h="174">
                    <a:moveTo>
                      <a:pt x="0" y="128"/>
                    </a:moveTo>
                    <a:lnTo>
                      <a:pt x="3" y="119"/>
                    </a:lnTo>
                    <a:lnTo>
                      <a:pt x="0" y="98"/>
                    </a:lnTo>
                    <a:lnTo>
                      <a:pt x="0" y="84"/>
                    </a:lnTo>
                    <a:lnTo>
                      <a:pt x="3" y="62"/>
                    </a:lnTo>
                    <a:lnTo>
                      <a:pt x="8" y="46"/>
                    </a:lnTo>
                    <a:lnTo>
                      <a:pt x="15" y="33"/>
                    </a:lnTo>
                    <a:lnTo>
                      <a:pt x="24" y="20"/>
                    </a:lnTo>
                    <a:lnTo>
                      <a:pt x="38" y="10"/>
                    </a:lnTo>
                    <a:lnTo>
                      <a:pt x="55" y="3"/>
                    </a:lnTo>
                    <a:lnTo>
                      <a:pt x="77" y="0"/>
                    </a:lnTo>
                    <a:lnTo>
                      <a:pt x="103" y="7"/>
                    </a:lnTo>
                    <a:lnTo>
                      <a:pt x="127" y="21"/>
                    </a:lnTo>
                    <a:lnTo>
                      <a:pt x="140" y="33"/>
                    </a:lnTo>
                    <a:lnTo>
                      <a:pt x="148" y="50"/>
                    </a:lnTo>
                    <a:lnTo>
                      <a:pt x="148" y="67"/>
                    </a:lnTo>
                    <a:lnTo>
                      <a:pt x="144" y="84"/>
                    </a:lnTo>
                    <a:lnTo>
                      <a:pt x="135" y="104"/>
                    </a:lnTo>
                    <a:lnTo>
                      <a:pt x="134" y="117"/>
                    </a:lnTo>
                    <a:lnTo>
                      <a:pt x="133" y="123"/>
                    </a:lnTo>
                    <a:lnTo>
                      <a:pt x="131" y="128"/>
                    </a:lnTo>
                    <a:lnTo>
                      <a:pt x="119" y="146"/>
                    </a:lnTo>
                    <a:lnTo>
                      <a:pt x="113" y="153"/>
                    </a:lnTo>
                    <a:lnTo>
                      <a:pt x="107" y="161"/>
                    </a:lnTo>
                    <a:lnTo>
                      <a:pt x="104" y="164"/>
                    </a:lnTo>
                    <a:lnTo>
                      <a:pt x="102" y="166"/>
                    </a:lnTo>
                    <a:lnTo>
                      <a:pt x="100" y="167"/>
                    </a:lnTo>
                    <a:lnTo>
                      <a:pt x="96" y="167"/>
                    </a:lnTo>
                    <a:lnTo>
                      <a:pt x="90" y="166"/>
                    </a:lnTo>
                    <a:lnTo>
                      <a:pt x="87" y="165"/>
                    </a:lnTo>
                    <a:lnTo>
                      <a:pt x="83" y="165"/>
                    </a:lnTo>
                    <a:lnTo>
                      <a:pt x="73" y="173"/>
                    </a:lnTo>
                    <a:lnTo>
                      <a:pt x="0" y="128"/>
                    </a:lnTo>
                  </a:path>
                </a:pathLst>
              </a:custGeom>
              <a:solidFill>
                <a:srgbClr val="FFBF7F"/>
              </a:solidFill>
              <a:ln w="9525" cap="rnd">
                <a:noFill/>
                <a:round/>
                <a:headEnd/>
                <a:tailEnd/>
              </a:ln>
              <a:effectLst/>
            </p:spPr>
            <p:txBody>
              <a:bodyPr/>
              <a:lstStyle/>
              <a:p>
                <a:endParaRPr lang="en-IN"/>
              </a:p>
            </p:txBody>
          </p:sp>
          <p:sp>
            <p:nvSpPr>
              <p:cNvPr id="353347" name="Oval 67"/>
              <p:cNvSpPr>
                <a:spLocks noChangeArrowheads="1"/>
              </p:cNvSpPr>
              <p:nvPr/>
            </p:nvSpPr>
            <p:spPr bwMode="auto">
              <a:xfrm>
                <a:off x="549" y="2715"/>
                <a:ext cx="15" cy="18"/>
              </a:xfrm>
              <a:prstGeom prst="ellipse">
                <a:avLst/>
              </a:prstGeom>
              <a:noFill/>
              <a:ln w="12700">
                <a:solidFill>
                  <a:srgbClr val="000000"/>
                </a:solidFill>
                <a:round/>
                <a:headEnd/>
                <a:tailEnd/>
              </a:ln>
              <a:effectLst/>
            </p:spPr>
            <p:txBody>
              <a:bodyPr wrap="none" anchor="ctr"/>
              <a:lstStyle/>
              <a:p>
                <a:endParaRPr lang="en-IN"/>
              </a:p>
            </p:txBody>
          </p:sp>
          <p:sp>
            <p:nvSpPr>
              <p:cNvPr id="353348" name="Freeform 68"/>
              <p:cNvSpPr>
                <a:spLocks/>
              </p:cNvSpPr>
              <p:nvPr/>
            </p:nvSpPr>
            <p:spPr bwMode="auto">
              <a:xfrm>
                <a:off x="544" y="2690"/>
                <a:ext cx="19" cy="34"/>
              </a:xfrm>
              <a:custGeom>
                <a:avLst/>
                <a:gdLst/>
                <a:ahLst/>
                <a:cxnLst>
                  <a:cxn ang="0">
                    <a:pos x="1" y="0"/>
                  </a:cxn>
                  <a:cxn ang="0">
                    <a:pos x="0" y="5"/>
                  </a:cxn>
                  <a:cxn ang="0">
                    <a:pos x="0" y="11"/>
                  </a:cxn>
                  <a:cxn ang="0">
                    <a:pos x="4" y="22"/>
                  </a:cxn>
                  <a:cxn ang="0">
                    <a:pos x="8" y="32"/>
                  </a:cxn>
                  <a:cxn ang="0">
                    <a:pos x="14" y="33"/>
                  </a:cxn>
                  <a:cxn ang="0">
                    <a:pos x="18" y="32"/>
                  </a:cxn>
                </a:cxnLst>
                <a:rect l="0" t="0" r="r" b="b"/>
                <a:pathLst>
                  <a:path w="19" h="34">
                    <a:moveTo>
                      <a:pt x="1" y="0"/>
                    </a:moveTo>
                    <a:lnTo>
                      <a:pt x="0" y="5"/>
                    </a:lnTo>
                    <a:lnTo>
                      <a:pt x="0" y="11"/>
                    </a:lnTo>
                    <a:lnTo>
                      <a:pt x="4" y="22"/>
                    </a:lnTo>
                    <a:lnTo>
                      <a:pt x="8" y="32"/>
                    </a:lnTo>
                    <a:lnTo>
                      <a:pt x="14" y="33"/>
                    </a:lnTo>
                    <a:lnTo>
                      <a:pt x="18" y="32"/>
                    </a:lnTo>
                  </a:path>
                </a:pathLst>
              </a:custGeom>
              <a:noFill/>
              <a:ln w="12700" cap="rnd" cmpd="sng">
                <a:solidFill>
                  <a:srgbClr val="FF7F3F"/>
                </a:solidFill>
                <a:prstDash val="solid"/>
                <a:round/>
                <a:headEnd type="none" w="sm" len="sm"/>
                <a:tailEnd type="none" w="sm" len="sm"/>
              </a:ln>
              <a:effectLst/>
            </p:spPr>
            <p:txBody>
              <a:bodyPr/>
              <a:lstStyle/>
              <a:p>
                <a:endParaRPr lang="en-IN"/>
              </a:p>
            </p:txBody>
          </p:sp>
          <p:sp>
            <p:nvSpPr>
              <p:cNvPr id="353349" name="Freeform 69"/>
              <p:cNvSpPr>
                <a:spLocks/>
              </p:cNvSpPr>
              <p:nvPr/>
            </p:nvSpPr>
            <p:spPr bwMode="auto">
              <a:xfrm>
                <a:off x="452" y="2695"/>
                <a:ext cx="97" cy="73"/>
              </a:xfrm>
              <a:custGeom>
                <a:avLst/>
                <a:gdLst/>
                <a:ahLst/>
                <a:cxnLst>
                  <a:cxn ang="0">
                    <a:pos x="16" y="0"/>
                  </a:cxn>
                  <a:cxn ang="0">
                    <a:pos x="59" y="20"/>
                  </a:cxn>
                  <a:cxn ang="0">
                    <a:pos x="74" y="29"/>
                  </a:cxn>
                  <a:cxn ang="0">
                    <a:pos x="82" y="35"/>
                  </a:cxn>
                  <a:cxn ang="0">
                    <a:pos x="87" y="41"/>
                  </a:cxn>
                  <a:cxn ang="0">
                    <a:pos x="91" y="45"/>
                  </a:cxn>
                  <a:cxn ang="0">
                    <a:pos x="94" y="51"/>
                  </a:cxn>
                  <a:cxn ang="0">
                    <a:pos x="96" y="55"/>
                  </a:cxn>
                  <a:cxn ang="0">
                    <a:pos x="83" y="72"/>
                  </a:cxn>
                  <a:cxn ang="0">
                    <a:pos x="0" y="12"/>
                  </a:cxn>
                  <a:cxn ang="0">
                    <a:pos x="16" y="0"/>
                  </a:cxn>
                </a:cxnLst>
                <a:rect l="0" t="0" r="r" b="b"/>
                <a:pathLst>
                  <a:path w="97" h="73">
                    <a:moveTo>
                      <a:pt x="16" y="0"/>
                    </a:moveTo>
                    <a:lnTo>
                      <a:pt x="59" y="20"/>
                    </a:lnTo>
                    <a:lnTo>
                      <a:pt x="74" y="29"/>
                    </a:lnTo>
                    <a:lnTo>
                      <a:pt x="82" y="35"/>
                    </a:lnTo>
                    <a:lnTo>
                      <a:pt x="87" y="41"/>
                    </a:lnTo>
                    <a:lnTo>
                      <a:pt x="91" y="45"/>
                    </a:lnTo>
                    <a:lnTo>
                      <a:pt x="94" y="51"/>
                    </a:lnTo>
                    <a:lnTo>
                      <a:pt x="96" y="55"/>
                    </a:lnTo>
                    <a:lnTo>
                      <a:pt x="83" y="72"/>
                    </a:lnTo>
                    <a:lnTo>
                      <a:pt x="0" y="12"/>
                    </a:lnTo>
                    <a:lnTo>
                      <a:pt x="16" y="0"/>
                    </a:lnTo>
                  </a:path>
                </a:pathLst>
              </a:custGeom>
              <a:solidFill>
                <a:srgbClr val="5F3F1F"/>
              </a:solidFill>
              <a:ln w="9525" cap="rnd">
                <a:noFill/>
                <a:round/>
                <a:headEnd/>
                <a:tailEnd/>
              </a:ln>
              <a:effectLst/>
            </p:spPr>
            <p:txBody>
              <a:bodyPr/>
              <a:lstStyle/>
              <a:p>
                <a:endParaRPr lang="en-IN"/>
              </a:p>
            </p:txBody>
          </p:sp>
          <p:grpSp>
            <p:nvGrpSpPr>
              <p:cNvPr id="22" name="Group 70"/>
              <p:cNvGrpSpPr>
                <a:grpSpLocks/>
              </p:cNvGrpSpPr>
              <p:nvPr/>
            </p:nvGrpSpPr>
            <p:grpSpPr bwMode="auto">
              <a:xfrm>
                <a:off x="440" y="2549"/>
                <a:ext cx="193" cy="161"/>
                <a:chOff x="440" y="2549"/>
                <a:chExt cx="193" cy="161"/>
              </a:xfrm>
            </p:grpSpPr>
            <p:sp>
              <p:nvSpPr>
                <p:cNvPr id="353351" name="Freeform 71"/>
                <p:cNvSpPr>
                  <a:spLocks/>
                </p:cNvSpPr>
                <p:nvPr/>
              </p:nvSpPr>
              <p:spPr bwMode="auto">
                <a:xfrm>
                  <a:off x="440" y="2549"/>
                  <a:ext cx="193" cy="161"/>
                </a:xfrm>
                <a:custGeom>
                  <a:avLst/>
                  <a:gdLst/>
                  <a:ahLst/>
                  <a:cxnLst>
                    <a:cxn ang="0">
                      <a:pos x="90" y="5"/>
                    </a:cxn>
                    <a:cxn ang="0">
                      <a:pos x="98" y="0"/>
                    </a:cxn>
                    <a:cxn ang="0">
                      <a:pos x="114" y="8"/>
                    </a:cxn>
                    <a:cxn ang="0">
                      <a:pos x="137" y="20"/>
                    </a:cxn>
                    <a:cxn ang="0">
                      <a:pos x="181" y="70"/>
                    </a:cxn>
                    <a:cxn ang="0">
                      <a:pos x="188" y="78"/>
                    </a:cxn>
                    <a:cxn ang="0">
                      <a:pos x="191" y="87"/>
                    </a:cxn>
                    <a:cxn ang="0">
                      <a:pos x="192" y="95"/>
                    </a:cxn>
                    <a:cxn ang="0">
                      <a:pos x="191" y="103"/>
                    </a:cxn>
                    <a:cxn ang="0">
                      <a:pos x="189" y="109"/>
                    </a:cxn>
                    <a:cxn ang="0">
                      <a:pos x="186" y="116"/>
                    </a:cxn>
                    <a:cxn ang="0">
                      <a:pos x="181" y="120"/>
                    </a:cxn>
                    <a:cxn ang="0">
                      <a:pos x="158" y="134"/>
                    </a:cxn>
                    <a:cxn ang="0">
                      <a:pos x="153" y="136"/>
                    </a:cxn>
                    <a:cxn ang="0">
                      <a:pos x="147" y="136"/>
                    </a:cxn>
                    <a:cxn ang="0">
                      <a:pos x="137" y="143"/>
                    </a:cxn>
                    <a:cxn ang="0">
                      <a:pos x="122" y="143"/>
                    </a:cxn>
                    <a:cxn ang="0">
                      <a:pos x="117" y="145"/>
                    </a:cxn>
                    <a:cxn ang="0">
                      <a:pos x="115" y="139"/>
                    </a:cxn>
                    <a:cxn ang="0">
                      <a:pos x="110" y="138"/>
                    </a:cxn>
                    <a:cxn ang="0">
                      <a:pos x="105" y="139"/>
                    </a:cxn>
                    <a:cxn ang="0">
                      <a:pos x="102" y="143"/>
                    </a:cxn>
                    <a:cxn ang="0">
                      <a:pos x="101" y="146"/>
                    </a:cxn>
                    <a:cxn ang="0">
                      <a:pos x="102" y="149"/>
                    </a:cxn>
                    <a:cxn ang="0">
                      <a:pos x="94" y="151"/>
                    </a:cxn>
                    <a:cxn ang="0">
                      <a:pos x="86" y="155"/>
                    </a:cxn>
                    <a:cxn ang="0">
                      <a:pos x="74" y="156"/>
                    </a:cxn>
                    <a:cxn ang="0">
                      <a:pos x="62" y="158"/>
                    </a:cxn>
                    <a:cxn ang="0">
                      <a:pos x="47" y="160"/>
                    </a:cxn>
                    <a:cxn ang="0">
                      <a:pos x="28" y="155"/>
                    </a:cxn>
                    <a:cxn ang="0">
                      <a:pos x="12" y="149"/>
                    </a:cxn>
                    <a:cxn ang="0">
                      <a:pos x="10" y="143"/>
                    </a:cxn>
                    <a:cxn ang="0">
                      <a:pos x="7" y="138"/>
                    </a:cxn>
                    <a:cxn ang="0">
                      <a:pos x="6" y="129"/>
                    </a:cxn>
                    <a:cxn ang="0">
                      <a:pos x="2" y="111"/>
                    </a:cxn>
                    <a:cxn ang="0">
                      <a:pos x="1" y="103"/>
                    </a:cxn>
                    <a:cxn ang="0">
                      <a:pos x="0" y="95"/>
                    </a:cxn>
                    <a:cxn ang="0">
                      <a:pos x="2" y="88"/>
                    </a:cxn>
                    <a:cxn ang="0">
                      <a:pos x="6" y="79"/>
                    </a:cxn>
                    <a:cxn ang="0">
                      <a:pos x="10" y="69"/>
                    </a:cxn>
                    <a:cxn ang="0">
                      <a:pos x="18" y="54"/>
                    </a:cxn>
                    <a:cxn ang="0">
                      <a:pos x="34" y="34"/>
                    </a:cxn>
                    <a:cxn ang="0">
                      <a:pos x="48" y="22"/>
                    </a:cxn>
                    <a:cxn ang="0">
                      <a:pos x="68" y="11"/>
                    </a:cxn>
                    <a:cxn ang="0">
                      <a:pos x="80" y="8"/>
                    </a:cxn>
                    <a:cxn ang="0">
                      <a:pos x="90" y="5"/>
                    </a:cxn>
                  </a:cxnLst>
                  <a:rect l="0" t="0" r="r" b="b"/>
                  <a:pathLst>
                    <a:path w="193" h="161">
                      <a:moveTo>
                        <a:pt x="90" y="5"/>
                      </a:moveTo>
                      <a:lnTo>
                        <a:pt x="98" y="0"/>
                      </a:lnTo>
                      <a:lnTo>
                        <a:pt x="114" y="8"/>
                      </a:lnTo>
                      <a:lnTo>
                        <a:pt x="137" y="20"/>
                      </a:lnTo>
                      <a:lnTo>
                        <a:pt x="181" y="70"/>
                      </a:lnTo>
                      <a:lnTo>
                        <a:pt x="188" y="78"/>
                      </a:lnTo>
                      <a:lnTo>
                        <a:pt x="191" y="87"/>
                      </a:lnTo>
                      <a:lnTo>
                        <a:pt x="192" y="95"/>
                      </a:lnTo>
                      <a:lnTo>
                        <a:pt x="191" y="103"/>
                      </a:lnTo>
                      <a:lnTo>
                        <a:pt x="189" y="109"/>
                      </a:lnTo>
                      <a:lnTo>
                        <a:pt x="186" y="116"/>
                      </a:lnTo>
                      <a:lnTo>
                        <a:pt x="181" y="120"/>
                      </a:lnTo>
                      <a:lnTo>
                        <a:pt x="158" y="134"/>
                      </a:lnTo>
                      <a:lnTo>
                        <a:pt x="153" y="136"/>
                      </a:lnTo>
                      <a:lnTo>
                        <a:pt x="147" y="136"/>
                      </a:lnTo>
                      <a:lnTo>
                        <a:pt x="137" y="143"/>
                      </a:lnTo>
                      <a:lnTo>
                        <a:pt x="122" y="143"/>
                      </a:lnTo>
                      <a:lnTo>
                        <a:pt x="117" y="145"/>
                      </a:lnTo>
                      <a:lnTo>
                        <a:pt x="115" y="139"/>
                      </a:lnTo>
                      <a:lnTo>
                        <a:pt x="110" y="138"/>
                      </a:lnTo>
                      <a:lnTo>
                        <a:pt x="105" y="139"/>
                      </a:lnTo>
                      <a:lnTo>
                        <a:pt x="102" y="143"/>
                      </a:lnTo>
                      <a:lnTo>
                        <a:pt x="101" y="146"/>
                      </a:lnTo>
                      <a:lnTo>
                        <a:pt x="102" y="149"/>
                      </a:lnTo>
                      <a:lnTo>
                        <a:pt x="94" y="151"/>
                      </a:lnTo>
                      <a:lnTo>
                        <a:pt x="86" y="155"/>
                      </a:lnTo>
                      <a:lnTo>
                        <a:pt x="74" y="156"/>
                      </a:lnTo>
                      <a:lnTo>
                        <a:pt x="62" y="158"/>
                      </a:lnTo>
                      <a:lnTo>
                        <a:pt x="47" y="160"/>
                      </a:lnTo>
                      <a:lnTo>
                        <a:pt x="28" y="155"/>
                      </a:lnTo>
                      <a:lnTo>
                        <a:pt x="12" y="149"/>
                      </a:lnTo>
                      <a:lnTo>
                        <a:pt x="10" y="143"/>
                      </a:lnTo>
                      <a:lnTo>
                        <a:pt x="7" y="138"/>
                      </a:lnTo>
                      <a:lnTo>
                        <a:pt x="6" y="129"/>
                      </a:lnTo>
                      <a:lnTo>
                        <a:pt x="2" y="111"/>
                      </a:lnTo>
                      <a:lnTo>
                        <a:pt x="1" y="103"/>
                      </a:lnTo>
                      <a:lnTo>
                        <a:pt x="0" y="95"/>
                      </a:lnTo>
                      <a:lnTo>
                        <a:pt x="2" y="88"/>
                      </a:lnTo>
                      <a:lnTo>
                        <a:pt x="6" y="79"/>
                      </a:lnTo>
                      <a:lnTo>
                        <a:pt x="10" y="69"/>
                      </a:lnTo>
                      <a:lnTo>
                        <a:pt x="18" y="54"/>
                      </a:lnTo>
                      <a:lnTo>
                        <a:pt x="34" y="34"/>
                      </a:lnTo>
                      <a:lnTo>
                        <a:pt x="48" y="22"/>
                      </a:lnTo>
                      <a:lnTo>
                        <a:pt x="68" y="11"/>
                      </a:lnTo>
                      <a:lnTo>
                        <a:pt x="80" y="8"/>
                      </a:lnTo>
                      <a:lnTo>
                        <a:pt x="90" y="5"/>
                      </a:lnTo>
                    </a:path>
                  </a:pathLst>
                </a:custGeom>
                <a:solidFill>
                  <a:srgbClr val="9F7F5F"/>
                </a:solidFill>
                <a:ln w="9525" cap="rnd">
                  <a:noFill/>
                  <a:round/>
                  <a:headEnd/>
                  <a:tailEnd/>
                </a:ln>
                <a:effectLst/>
              </p:spPr>
              <p:txBody>
                <a:bodyPr/>
                <a:lstStyle/>
                <a:p>
                  <a:endParaRPr lang="en-IN"/>
                </a:p>
              </p:txBody>
            </p:sp>
            <p:sp>
              <p:nvSpPr>
                <p:cNvPr id="353352" name="Freeform 72"/>
                <p:cNvSpPr>
                  <a:spLocks/>
                </p:cNvSpPr>
                <p:nvPr/>
              </p:nvSpPr>
              <p:spPr bwMode="auto">
                <a:xfrm>
                  <a:off x="588" y="2675"/>
                  <a:ext cx="28" cy="30"/>
                </a:xfrm>
                <a:custGeom>
                  <a:avLst/>
                  <a:gdLst/>
                  <a:ahLst/>
                  <a:cxnLst>
                    <a:cxn ang="0">
                      <a:pos x="5" y="4"/>
                    </a:cxn>
                    <a:cxn ang="0">
                      <a:pos x="22" y="4"/>
                    </a:cxn>
                    <a:cxn ang="0">
                      <a:pos x="20" y="0"/>
                    </a:cxn>
                    <a:cxn ang="0">
                      <a:pos x="23" y="0"/>
                    </a:cxn>
                    <a:cxn ang="0">
                      <a:pos x="27" y="4"/>
                    </a:cxn>
                    <a:cxn ang="0">
                      <a:pos x="27" y="7"/>
                    </a:cxn>
                    <a:cxn ang="0">
                      <a:pos x="24" y="8"/>
                    </a:cxn>
                    <a:cxn ang="0">
                      <a:pos x="24" y="12"/>
                    </a:cxn>
                    <a:cxn ang="0">
                      <a:pos x="23" y="17"/>
                    </a:cxn>
                    <a:cxn ang="0">
                      <a:pos x="21" y="21"/>
                    </a:cxn>
                    <a:cxn ang="0">
                      <a:pos x="20" y="23"/>
                    </a:cxn>
                    <a:cxn ang="0">
                      <a:pos x="18" y="25"/>
                    </a:cxn>
                    <a:cxn ang="0">
                      <a:pos x="16" y="26"/>
                    </a:cxn>
                    <a:cxn ang="0">
                      <a:pos x="14" y="28"/>
                    </a:cxn>
                    <a:cxn ang="0">
                      <a:pos x="11" y="29"/>
                    </a:cxn>
                    <a:cxn ang="0">
                      <a:pos x="9" y="29"/>
                    </a:cxn>
                    <a:cxn ang="0">
                      <a:pos x="7" y="29"/>
                    </a:cxn>
                    <a:cxn ang="0">
                      <a:pos x="9" y="26"/>
                    </a:cxn>
                    <a:cxn ang="0">
                      <a:pos x="11" y="26"/>
                    </a:cxn>
                    <a:cxn ang="0">
                      <a:pos x="14" y="24"/>
                    </a:cxn>
                    <a:cxn ang="0">
                      <a:pos x="17" y="23"/>
                    </a:cxn>
                    <a:cxn ang="0">
                      <a:pos x="18" y="21"/>
                    </a:cxn>
                    <a:cxn ang="0">
                      <a:pos x="19" y="19"/>
                    </a:cxn>
                    <a:cxn ang="0">
                      <a:pos x="20" y="15"/>
                    </a:cxn>
                    <a:cxn ang="0">
                      <a:pos x="21" y="11"/>
                    </a:cxn>
                    <a:cxn ang="0">
                      <a:pos x="22" y="8"/>
                    </a:cxn>
                    <a:cxn ang="0">
                      <a:pos x="0" y="10"/>
                    </a:cxn>
                    <a:cxn ang="0">
                      <a:pos x="5" y="4"/>
                    </a:cxn>
                  </a:cxnLst>
                  <a:rect l="0" t="0" r="r" b="b"/>
                  <a:pathLst>
                    <a:path w="28" h="30">
                      <a:moveTo>
                        <a:pt x="5" y="4"/>
                      </a:moveTo>
                      <a:lnTo>
                        <a:pt x="22" y="4"/>
                      </a:lnTo>
                      <a:lnTo>
                        <a:pt x="20" y="0"/>
                      </a:lnTo>
                      <a:lnTo>
                        <a:pt x="23" y="0"/>
                      </a:lnTo>
                      <a:lnTo>
                        <a:pt x="27" y="4"/>
                      </a:lnTo>
                      <a:lnTo>
                        <a:pt x="27" y="7"/>
                      </a:lnTo>
                      <a:lnTo>
                        <a:pt x="24" y="8"/>
                      </a:lnTo>
                      <a:lnTo>
                        <a:pt x="24" y="12"/>
                      </a:lnTo>
                      <a:lnTo>
                        <a:pt x="23" y="17"/>
                      </a:lnTo>
                      <a:lnTo>
                        <a:pt x="21" y="21"/>
                      </a:lnTo>
                      <a:lnTo>
                        <a:pt x="20" y="23"/>
                      </a:lnTo>
                      <a:lnTo>
                        <a:pt x="18" y="25"/>
                      </a:lnTo>
                      <a:lnTo>
                        <a:pt x="16" y="26"/>
                      </a:lnTo>
                      <a:lnTo>
                        <a:pt x="14" y="28"/>
                      </a:lnTo>
                      <a:lnTo>
                        <a:pt x="11" y="29"/>
                      </a:lnTo>
                      <a:lnTo>
                        <a:pt x="9" y="29"/>
                      </a:lnTo>
                      <a:lnTo>
                        <a:pt x="7" y="29"/>
                      </a:lnTo>
                      <a:lnTo>
                        <a:pt x="9" y="26"/>
                      </a:lnTo>
                      <a:lnTo>
                        <a:pt x="11" y="26"/>
                      </a:lnTo>
                      <a:lnTo>
                        <a:pt x="14" y="24"/>
                      </a:lnTo>
                      <a:lnTo>
                        <a:pt x="17" y="23"/>
                      </a:lnTo>
                      <a:lnTo>
                        <a:pt x="18" y="21"/>
                      </a:lnTo>
                      <a:lnTo>
                        <a:pt x="19" y="19"/>
                      </a:lnTo>
                      <a:lnTo>
                        <a:pt x="20" y="15"/>
                      </a:lnTo>
                      <a:lnTo>
                        <a:pt x="21" y="11"/>
                      </a:lnTo>
                      <a:lnTo>
                        <a:pt x="22" y="8"/>
                      </a:lnTo>
                      <a:lnTo>
                        <a:pt x="0" y="10"/>
                      </a:lnTo>
                      <a:lnTo>
                        <a:pt x="5" y="4"/>
                      </a:lnTo>
                    </a:path>
                  </a:pathLst>
                </a:custGeom>
                <a:solidFill>
                  <a:srgbClr val="9F7F5F"/>
                </a:solidFill>
                <a:ln w="9525" cap="rnd">
                  <a:noFill/>
                  <a:round/>
                  <a:headEnd/>
                  <a:tailEnd/>
                </a:ln>
                <a:effectLst/>
              </p:spPr>
              <p:txBody>
                <a:bodyPr/>
                <a:lstStyle/>
                <a:p>
                  <a:endParaRPr lang="en-IN"/>
                </a:p>
              </p:txBody>
            </p:sp>
          </p:grpSp>
        </p:grpSp>
        <p:grpSp>
          <p:nvGrpSpPr>
            <p:cNvPr id="23" name="Group 73"/>
            <p:cNvGrpSpPr>
              <a:grpSpLocks/>
            </p:cNvGrpSpPr>
            <p:nvPr/>
          </p:nvGrpSpPr>
          <p:grpSpPr bwMode="auto">
            <a:xfrm>
              <a:off x="653" y="2586"/>
              <a:ext cx="187" cy="214"/>
              <a:chOff x="653" y="2586"/>
              <a:chExt cx="187" cy="214"/>
            </a:xfrm>
          </p:grpSpPr>
          <p:grpSp>
            <p:nvGrpSpPr>
              <p:cNvPr id="24" name="Group 74"/>
              <p:cNvGrpSpPr>
                <a:grpSpLocks/>
              </p:cNvGrpSpPr>
              <p:nvPr/>
            </p:nvGrpSpPr>
            <p:grpSpPr bwMode="auto">
              <a:xfrm>
                <a:off x="653" y="2586"/>
                <a:ext cx="178" cy="214"/>
                <a:chOff x="653" y="2586"/>
                <a:chExt cx="178" cy="214"/>
              </a:xfrm>
            </p:grpSpPr>
            <p:sp>
              <p:nvSpPr>
                <p:cNvPr id="353355" name="Freeform 75"/>
                <p:cNvSpPr>
                  <a:spLocks/>
                </p:cNvSpPr>
                <p:nvPr/>
              </p:nvSpPr>
              <p:spPr bwMode="auto">
                <a:xfrm>
                  <a:off x="666" y="2595"/>
                  <a:ext cx="165" cy="205"/>
                </a:xfrm>
                <a:custGeom>
                  <a:avLst/>
                  <a:gdLst/>
                  <a:ahLst/>
                  <a:cxnLst>
                    <a:cxn ang="0">
                      <a:pos x="142" y="29"/>
                    </a:cxn>
                    <a:cxn ang="0">
                      <a:pos x="153" y="58"/>
                    </a:cxn>
                    <a:cxn ang="0">
                      <a:pos x="154" y="68"/>
                    </a:cxn>
                    <a:cxn ang="0">
                      <a:pos x="151" y="78"/>
                    </a:cxn>
                    <a:cxn ang="0">
                      <a:pos x="153" y="93"/>
                    </a:cxn>
                    <a:cxn ang="0">
                      <a:pos x="164" y="115"/>
                    </a:cxn>
                    <a:cxn ang="0">
                      <a:pos x="156" y="126"/>
                    </a:cxn>
                    <a:cxn ang="0">
                      <a:pos x="159" y="131"/>
                    </a:cxn>
                    <a:cxn ang="0">
                      <a:pos x="157" y="144"/>
                    </a:cxn>
                    <a:cxn ang="0">
                      <a:pos x="155" y="155"/>
                    </a:cxn>
                    <a:cxn ang="0">
                      <a:pos x="154" y="162"/>
                    </a:cxn>
                    <a:cxn ang="0">
                      <a:pos x="155" y="172"/>
                    </a:cxn>
                    <a:cxn ang="0">
                      <a:pos x="151" y="181"/>
                    </a:cxn>
                    <a:cxn ang="0">
                      <a:pos x="144" y="184"/>
                    </a:cxn>
                    <a:cxn ang="0">
                      <a:pos x="133" y="186"/>
                    </a:cxn>
                    <a:cxn ang="0">
                      <a:pos x="101" y="204"/>
                    </a:cxn>
                    <a:cxn ang="0">
                      <a:pos x="11" y="148"/>
                    </a:cxn>
                    <a:cxn ang="0">
                      <a:pos x="10" y="126"/>
                    </a:cxn>
                    <a:cxn ang="0">
                      <a:pos x="4" y="110"/>
                    </a:cxn>
                    <a:cxn ang="0">
                      <a:pos x="3" y="99"/>
                    </a:cxn>
                    <a:cxn ang="0">
                      <a:pos x="0" y="85"/>
                    </a:cxn>
                    <a:cxn ang="0">
                      <a:pos x="3" y="66"/>
                    </a:cxn>
                    <a:cxn ang="0">
                      <a:pos x="7" y="46"/>
                    </a:cxn>
                    <a:cxn ang="0">
                      <a:pos x="13" y="33"/>
                    </a:cxn>
                    <a:cxn ang="0">
                      <a:pos x="23" y="22"/>
                    </a:cxn>
                    <a:cxn ang="0">
                      <a:pos x="35" y="11"/>
                    </a:cxn>
                    <a:cxn ang="0">
                      <a:pos x="49" y="4"/>
                    </a:cxn>
                    <a:cxn ang="0">
                      <a:pos x="67" y="1"/>
                    </a:cxn>
                    <a:cxn ang="0">
                      <a:pos x="81" y="0"/>
                    </a:cxn>
                    <a:cxn ang="0">
                      <a:pos x="97" y="1"/>
                    </a:cxn>
                    <a:cxn ang="0">
                      <a:pos x="116" y="5"/>
                    </a:cxn>
                    <a:cxn ang="0">
                      <a:pos x="130" y="13"/>
                    </a:cxn>
                    <a:cxn ang="0">
                      <a:pos x="142" y="29"/>
                    </a:cxn>
                  </a:cxnLst>
                  <a:rect l="0" t="0" r="r" b="b"/>
                  <a:pathLst>
                    <a:path w="165" h="205">
                      <a:moveTo>
                        <a:pt x="142" y="29"/>
                      </a:moveTo>
                      <a:lnTo>
                        <a:pt x="153" y="58"/>
                      </a:lnTo>
                      <a:lnTo>
                        <a:pt x="154" y="68"/>
                      </a:lnTo>
                      <a:lnTo>
                        <a:pt x="151" y="78"/>
                      </a:lnTo>
                      <a:lnTo>
                        <a:pt x="153" y="93"/>
                      </a:lnTo>
                      <a:lnTo>
                        <a:pt x="164" y="115"/>
                      </a:lnTo>
                      <a:lnTo>
                        <a:pt x="156" y="126"/>
                      </a:lnTo>
                      <a:lnTo>
                        <a:pt x="159" y="131"/>
                      </a:lnTo>
                      <a:lnTo>
                        <a:pt x="157" y="144"/>
                      </a:lnTo>
                      <a:lnTo>
                        <a:pt x="155" y="155"/>
                      </a:lnTo>
                      <a:lnTo>
                        <a:pt x="154" y="162"/>
                      </a:lnTo>
                      <a:lnTo>
                        <a:pt x="155" y="172"/>
                      </a:lnTo>
                      <a:lnTo>
                        <a:pt x="151" y="181"/>
                      </a:lnTo>
                      <a:lnTo>
                        <a:pt x="144" y="184"/>
                      </a:lnTo>
                      <a:lnTo>
                        <a:pt x="133" y="186"/>
                      </a:lnTo>
                      <a:lnTo>
                        <a:pt x="101" y="204"/>
                      </a:lnTo>
                      <a:lnTo>
                        <a:pt x="11" y="148"/>
                      </a:lnTo>
                      <a:lnTo>
                        <a:pt x="10" y="126"/>
                      </a:lnTo>
                      <a:lnTo>
                        <a:pt x="4" y="110"/>
                      </a:lnTo>
                      <a:lnTo>
                        <a:pt x="3" y="99"/>
                      </a:lnTo>
                      <a:lnTo>
                        <a:pt x="0" y="85"/>
                      </a:lnTo>
                      <a:lnTo>
                        <a:pt x="3" y="66"/>
                      </a:lnTo>
                      <a:lnTo>
                        <a:pt x="7" y="46"/>
                      </a:lnTo>
                      <a:lnTo>
                        <a:pt x="13" y="33"/>
                      </a:lnTo>
                      <a:lnTo>
                        <a:pt x="23" y="22"/>
                      </a:lnTo>
                      <a:lnTo>
                        <a:pt x="35" y="11"/>
                      </a:lnTo>
                      <a:lnTo>
                        <a:pt x="49" y="4"/>
                      </a:lnTo>
                      <a:lnTo>
                        <a:pt x="67" y="1"/>
                      </a:lnTo>
                      <a:lnTo>
                        <a:pt x="81" y="0"/>
                      </a:lnTo>
                      <a:lnTo>
                        <a:pt x="97" y="1"/>
                      </a:lnTo>
                      <a:lnTo>
                        <a:pt x="116" y="5"/>
                      </a:lnTo>
                      <a:lnTo>
                        <a:pt x="130" y="13"/>
                      </a:lnTo>
                      <a:lnTo>
                        <a:pt x="142" y="29"/>
                      </a:lnTo>
                    </a:path>
                  </a:pathLst>
                </a:custGeom>
                <a:solidFill>
                  <a:srgbClr val="BF7F3F"/>
                </a:solidFill>
                <a:ln w="9525" cap="rnd">
                  <a:noFill/>
                  <a:round/>
                  <a:headEnd/>
                  <a:tailEnd/>
                </a:ln>
                <a:effectLst/>
              </p:spPr>
              <p:txBody>
                <a:bodyPr/>
                <a:lstStyle/>
                <a:p>
                  <a:endParaRPr lang="en-IN"/>
                </a:p>
              </p:txBody>
            </p:sp>
            <p:sp>
              <p:nvSpPr>
                <p:cNvPr id="353356" name="Freeform 76"/>
                <p:cNvSpPr>
                  <a:spLocks/>
                </p:cNvSpPr>
                <p:nvPr/>
              </p:nvSpPr>
              <p:spPr bwMode="auto">
                <a:xfrm>
                  <a:off x="653" y="2586"/>
                  <a:ext cx="169" cy="173"/>
                </a:xfrm>
                <a:custGeom>
                  <a:avLst/>
                  <a:gdLst/>
                  <a:ahLst/>
                  <a:cxnLst>
                    <a:cxn ang="0">
                      <a:pos x="14" y="152"/>
                    </a:cxn>
                    <a:cxn ang="0">
                      <a:pos x="11" y="131"/>
                    </a:cxn>
                    <a:cxn ang="0">
                      <a:pos x="7" y="122"/>
                    </a:cxn>
                    <a:cxn ang="0">
                      <a:pos x="2" y="108"/>
                    </a:cxn>
                    <a:cxn ang="0">
                      <a:pos x="0" y="97"/>
                    </a:cxn>
                    <a:cxn ang="0">
                      <a:pos x="0" y="83"/>
                    </a:cxn>
                    <a:cxn ang="0">
                      <a:pos x="3" y="65"/>
                    </a:cxn>
                    <a:cxn ang="0">
                      <a:pos x="9" y="47"/>
                    </a:cxn>
                    <a:cxn ang="0">
                      <a:pos x="17" y="31"/>
                    </a:cxn>
                    <a:cxn ang="0">
                      <a:pos x="28" y="18"/>
                    </a:cxn>
                    <a:cxn ang="0">
                      <a:pos x="37" y="10"/>
                    </a:cxn>
                    <a:cxn ang="0">
                      <a:pos x="50" y="3"/>
                    </a:cxn>
                    <a:cxn ang="0">
                      <a:pos x="64" y="0"/>
                    </a:cxn>
                    <a:cxn ang="0">
                      <a:pos x="85" y="0"/>
                    </a:cxn>
                    <a:cxn ang="0">
                      <a:pos x="108" y="3"/>
                    </a:cxn>
                    <a:cxn ang="0">
                      <a:pos x="125" y="3"/>
                    </a:cxn>
                    <a:cxn ang="0">
                      <a:pos x="140" y="5"/>
                    </a:cxn>
                    <a:cxn ang="0">
                      <a:pos x="147" y="6"/>
                    </a:cxn>
                    <a:cxn ang="0">
                      <a:pos x="153" y="11"/>
                    </a:cxn>
                    <a:cxn ang="0">
                      <a:pos x="159" y="21"/>
                    </a:cxn>
                    <a:cxn ang="0">
                      <a:pos x="163" y="29"/>
                    </a:cxn>
                    <a:cxn ang="0">
                      <a:pos x="168" y="37"/>
                    </a:cxn>
                    <a:cxn ang="0">
                      <a:pos x="164" y="49"/>
                    </a:cxn>
                    <a:cxn ang="0">
                      <a:pos x="160" y="60"/>
                    </a:cxn>
                    <a:cxn ang="0">
                      <a:pos x="160" y="66"/>
                    </a:cxn>
                    <a:cxn ang="0">
                      <a:pos x="157" y="73"/>
                    </a:cxn>
                    <a:cxn ang="0">
                      <a:pos x="156" y="82"/>
                    </a:cxn>
                    <a:cxn ang="0">
                      <a:pos x="151" y="86"/>
                    </a:cxn>
                    <a:cxn ang="0">
                      <a:pos x="148" y="113"/>
                    </a:cxn>
                    <a:cxn ang="0">
                      <a:pos x="143" y="118"/>
                    </a:cxn>
                    <a:cxn ang="0">
                      <a:pos x="138" y="117"/>
                    </a:cxn>
                    <a:cxn ang="0">
                      <a:pos x="135" y="111"/>
                    </a:cxn>
                    <a:cxn ang="0">
                      <a:pos x="130" y="103"/>
                    </a:cxn>
                    <a:cxn ang="0">
                      <a:pos x="124" y="103"/>
                    </a:cxn>
                    <a:cxn ang="0">
                      <a:pos x="121" y="113"/>
                    </a:cxn>
                    <a:cxn ang="0">
                      <a:pos x="119" y="127"/>
                    </a:cxn>
                    <a:cxn ang="0">
                      <a:pos x="121" y="138"/>
                    </a:cxn>
                    <a:cxn ang="0">
                      <a:pos x="123" y="144"/>
                    </a:cxn>
                    <a:cxn ang="0">
                      <a:pos x="128" y="149"/>
                    </a:cxn>
                    <a:cxn ang="0">
                      <a:pos x="137" y="155"/>
                    </a:cxn>
                    <a:cxn ang="0">
                      <a:pos x="124" y="153"/>
                    </a:cxn>
                    <a:cxn ang="0">
                      <a:pos x="117" y="153"/>
                    </a:cxn>
                    <a:cxn ang="0">
                      <a:pos x="116" y="155"/>
                    </a:cxn>
                    <a:cxn ang="0">
                      <a:pos x="106" y="165"/>
                    </a:cxn>
                    <a:cxn ang="0">
                      <a:pos x="100" y="167"/>
                    </a:cxn>
                    <a:cxn ang="0">
                      <a:pos x="92" y="170"/>
                    </a:cxn>
                    <a:cxn ang="0">
                      <a:pos x="85" y="172"/>
                    </a:cxn>
                    <a:cxn ang="0">
                      <a:pos x="59" y="169"/>
                    </a:cxn>
                    <a:cxn ang="0">
                      <a:pos x="48" y="168"/>
                    </a:cxn>
                    <a:cxn ang="0">
                      <a:pos x="46" y="165"/>
                    </a:cxn>
                    <a:cxn ang="0">
                      <a:pos x="33" y="160"/>
                    </a:cxn>
                    <a:cxn ang="0">
                      <a:pos x="23" y="158"/>
                    </a:cxn>
                    <a:cxn ang="0">
                      <a:pos x="14" y="152"/>
                    </a:cxn>
                  </a:cxnLst>
                  <a:rect l="0" t="0" r="r" b="b"/>
                  <a:pathLst>
                    <a:path w="169" h="173">
                      <a:moveTo>
                        <a:pt x="14" y="152"/>
                      </a:moveTo>
                      <a:lnTo>
                        <a:pt x="11" y="131"/>
                      </a:lnTo>
                      <a:lnTo>
                        <a:pt x="7" y="122"/>
                      </a:lnTo>
                      <a:lnTo>
                        <a:pt x="2" y="108"/>
                      </a:lnTo>
                      <a:lnTo>
                        <a:pt x="0" y="97"/>
                      </a:lnTo>
                      <a:lnTo>
                        <a:pt x="0" y="83"/>
                      </a:lnTo>
                      <a:lnTo>
                        <a:pt x="3" y="65"/>
                      </a:lnTo>
                      <a:lnTo>
                        <a:pt x="9" y="47"/>
                      </a:lnTo>
                      <a:lnTo>
                        <a:pt x="17" y="31"/>
                      </a:lnTo>
                      <a:lnTo>
                        <a:pt x="28" y="18"/>
                      </a:lnTo>
                      <a:lnTo>
                        <a:pt x="37" y="10"/>
                      </a:lnTo>
                      <a:lnTo>
                        <a:pt x="50" y="3"/>
                      </a:lnTo>
                      <a:lnTo>
                        <a:pt x="64" y="0"/>
                      </a:lnTo>
                      <a:lnTo>
                        <a:pt x="85" y="0"/>
                      </a:lnTo>
                      <a:lnTo>
                        <a:pt x="108" y="3"/>
                      </a:lnTo>
                      <a:lnTo>
                        <a:pt x="125" y="3"/>
                      </a:lnTo>
                      <a:lnTo>
                        <a:pt x="140" y="5"/>
                      </a:lnTo>
                      <a:lnTo>
                        <a:pt x="147" y="6"/>
                      </a:lnTo>
                      <a:lnTo>
                        <a:pt x="153" y="11"/>
                      </a:lnTo>
                      <a:lnTo>
                        <a:pt x="159" y="21"/>
                      </a:lnTo>
                      <a:lnTo>
                        <a:pt x="163" y="29"/>
                      </a:lnTo>
                      <a:lnTo>
                        <a:pt x="168" y="37"/>
                      </a:lnTo>
                      <a:lnTo>
                        <a:pt x="164" y="49"/>
                      </a:lnTo>
                      <a:lnTo>
                        <a:pt x="160" y="60"/>
                      </a:lnTo>
                      <a:lnTo>
                        <a:pt x="160" y="66"/>
                      </a:lnTo>
                      <a:lnTo>
                        <a:pt x="157" y="73"/>
                      </a:lnTo>
                      <a:lnTo>
                        <a:pt x="156" y="82"/>
                      </a:lnTo>
                      <a:lnTo>
                        <a:pt x="151" y="86"/>
                      </a:lnTo>
                      <a:lnTo>
                        <a:pt x="148" y="113"/>
                      </a:lnTo>
                      <a:lnTo>
                        <a:pt x="143" y="118"/>
                      </a:lnTo>
                      <a:lnTo>
                        <a:pt x="138" y="117"/>
                      </a:lnTo>
                      <a:lnTo>
                        <a:pt x="135" y="111"/>
                      </a:lnTo>
                      <a:lnTo>
                        <a:pt x="130" y="103"/>
                      </a:lnTo>
                      <a:lnTo>
                        <a:pt x="124" y="103"/>
                      </a:lnTo>
                      <a:lnTo>
                        <a:pt x="121" y="113"/>
                      </a:lnTo>
                      <a:lnTo>
                        <a:pt x="119" y="127"/>
                      </a:lnTo>
                      <a:lnTo>
                        <a:pt x="121" y="138"/>
                      </a:lnTo>
                      <a:lnTo>
                        <a:pt x="123" y="144"/>
                      </a:lnTo>
                      <a:lnTo>
                        <a:pt x="128" y="149"/>
                      </a:lnTo>
                      <a:lnTo>
                        <a:pt x="137" y="155"/>
                      </a:lnTo>
                      <a:lnTo>
                        <a:pt x="124" y="153"/>
                      </a:lnTo>
                      <a:lnTo>
                        <a:pt x="117" y="153"/>
                      </a:lnTo>
                      <a:lnTo>
                        <a:pt x="116" y="155"/>
                      </a:lnTo>
                      <a:lnTo>
                        <a:pt x="106" y="165"/>
                      </a:lnTo>
                      <a:lnTo>
                        <a:pt x="100" y="167"/>
                      </a:lnTo>
                      <a:lnTo>
                        <a:pt x="92" y="170"/>
                      </a:lnTo>
                      <a:lnTo>
                        <a:pt x="85" y="172"/>
                      </a:lnTo>
                      <a:lnTo>
                        <a:pt x="59" y="169"/>
                      </a:lnTo>
                      <a:lnTo>
                        <a:pt x="48" y="168"/>
                      </a:lnTo>
                      <a:lnTo>
                        <a:pt x="46" y="165"/>
                      </a:lnTo>
                      <a:lnTo>
                        <a:pt x="33" y="160"/>
                      </a:lnTo>
                      <a:lnTo>
                        <a:pt x="23" y="158"/>
                      </a:lnTo>
                      <a:lnTo>
                        <a:pt x="14" y="152"/>
                      </a:lnTo>
                    </a:path>
                  </a:pathLst>
                </a:custGeom>
                <a:solidFill>
                  <a:srgbClr val="5F5F5F"/>
                </a:solidFill>
                <a:ln w="9525" cap="rnd">
                  <a:noFill/>
                  <a:round/>
                  <a:headEnd/>
                  <a:tailEnd/>
                </a:ln>
                <a:effectLst/>
              </p:spPr>
              <p:txBody>
                <a:bodyPr/>
                <a:lstStyle/>
                <a:p>
                  <a:endParaRPr lang="en-IN"/>
                </a:p>
              </p:txBody>
            </p:sp>
          </p:grpSp>
          <p:sp>
            <p:nvSpPr>
              <p:cNvPr id="353357" name="Freeform 77"/>
              <p:cNvSpPr>
                <a:spLocks/>
              </p:cNvSpPr>
              <p:nvPr/>
            </p:nvSpPr>
            <p:spPr bwMode="auto">
              <a:xfrm>
                <a:off x="796" y="2658"/>
                <a:ext cx="44" cy="52"/>
              </a:xfrm>
              <a:custGeom>
                <a:avLst/>
                <a:gdLst/>
                <a:ahLst/>
                <a:cxnLst>
                  <a:cxn ang="0">
                    <a:pos x="5" y="16"/>
                  </a:cxn>
                  <a:cxn ang="0">
                    <a:pos x="32" y="4"/>
                  </a:cxn>
                  <a:cxn ang="0">
                    <a:pos x="22" y="4"/>
                  </a:cxn>
                  <a:cxn ang="0">
                    <a:pos x="23" y="0"/>
                  </a:cxn>
                  <a:cxn ang="0">
                    <a:pos x="43" y="0"/>
                  </a:cxn>
                  <a:cxn ang="0">
                    <a:pos x="43" y="4"/>
                  </a:cxn>
                  <a:cxn ang="0">
                    <a:pos x="40" y="9"/>
                  </a:cxn>
                  <a:cxn ang="0">
                    <a:pos x="41" y="19"/>
                  </a:cxn>
                  <a:cxn ang="0">
                    <a:pos x="41" y="29"/>
                  </a:cxn>
                  <a:cxn ang="0">
                    <a:pos x="40" y="36"/>
                  </a:cxn>
                  <a:cxn ang="0">
                    <a:pos x="38" y="42"/>
                  </a:cxn>
                  <a:cxn ang="0">
                    <a:pos x="35" y="46"/>
                  </a:cxn>
                  <a:cxn ang="0">
                    <a:pos x="32" y="49"/>
                  </a:cxn>
                  <a:cxn ang="0">
                    <a:pos x="28" y="51"/>
                  </a:cxn>
                  <a:cxn ang="0">
                    <a:pos x="24" y="51"/>
                  </a:cxn>
                  <a:cxn ang="0">
                    <a:pos x="24" y="49"/>
                  </a:cxn>
                  <a:cxn ang="0">
                    <a:pos x="30" y="46"/>
                  </a:cxn>
                  <a:cxn ang="0">
                    <a:pos x="34" y="41"/>
                  </a:cxn>
                  <a:cxn ang="0">
                    <a:pos x="37" y="30"/>
                  </a:cxn>
                  <a:cxn ang="0">
                    <a:pos x="37" y="22"/>
                  </a:cxn>
                  <a:cxn ang="0">
                    <a:pos x="36" y="14"/>
                  </a:cxn>
                  <a:cxn ang="0">
                    <a:pos x="0" y="33"/>
                  </a:cxn>
                  <a:cxn ang="0">
                    <a:pos x="5" y="16"/>
                  </a:cxn>
                </a:cxnLst>
                <a:rect l="0" t="0" r="r" b="b"/>
                <a:pathLst>
                  <a:path w="44" h="52">
                    <a:moveTo>
                      <a:pt x="5" y="16"/>
                    </a:moveTo>
                    <a:lnTo>
                      <a:pt x="32" y="4"/>
                    </a:lnTo>
                    <a:lnTo>
                      <a:pt x="22" y="4"/>
                    </a:lnTo>
                    <a:lnTo>
                      <a:pt x="23" y="0"/>
                    </a:lnTo>
                    <a:lnTo>
                      <a:pt x="43" y="0"/>
                    </a:lnTo>
                    <a:lnTo>
                      <a:pt x="43" y="4"/>
                    </a:lnTo>
                    <a:lnTo>
                      <a:pt x="40" y="9"/>
                    </a:lnTo>
                    <a:lnTo>
                      <a:pt x="41" y="19"/>
                    </a:lnTo>
                    <a:lnTo>
                      <a:pt x="41" y="29"/>
                    </a:lnTo>
                    <a:lnTo>
                      <a:pt x="40" y="36"/>
                    </a:lnTo>
                    <a:lnTo>
                      <a:pt x="38" y="42"/>
                    </a:lnTo>
                    <a:lnTo>
                      <a:pt x="35" y="46"/>
                    </a:lnTo>
                    <a:lnTo>
                      <a:pt x="32" y="49"/>
                    </a:lnTo>
                    <a:lnTo>
                      <a:pt x="28" y="51"/>
                    </a:lnTo>
                    <a:lnTo>
                      <a:pt x="24" y="51"/>
                    </a:lnTo>
                    <a:lnTo>
                      <a:pt x="24" y="49"/>
                    </a:lnTo>
                    <a:lnTo>
                      <a:pt x="30" y="46"/>
                    </a:lnTo>
                    <a:lnTo>
                      <a:pt x="34" y="41"/>
                    </a:lnTo>
                    <a:lnTo>
                      <a:pt x="37" y="30"/>
                    </a:lnTo>
                    <a:lnTo>
                      <a:pt x="37" y="22"/>
                    </a:lnTo>
                    <a:lnTo>
                      <a:pt x="36" y="14"/>
                    </a:lnTo>
                    <a:lnTo>
                      <a:pt x="0" y="33"/>
                    </a:lnTo>
                    <a:lnTo>
                      <a:pt x="5" y="16"/>
                    </a:lnTo>
                  </a:path>
                </a:pathLst>
              </a:custGeom>
              <a:solidFill>
                <a:srgbClr val="9F9F9F"/>
              </a:solidFill>
              <a:ln w="9525" cap="rnd">
                <a:noFill/>
                <a:round/>
                <a:headEnd/>
                <a:tailEnd/>
              </a:ln>
              <a:effectLst/>
            </p:spPr>
            <p:txBody>
              <a:bodyPr/>
              <a:lstStyle/>
              <a:p>
                <a:endParaRPr lang="en-IN"/>
              </a:p>
            </p:txBody>
          </p:sp>
        </p:grpSp>
        <p:sp>
          <p:nvSpPr>
            <p:cNvPr id="353358" name="Rectangle 78"/>
            <p:cNvSpPr>
              <a:spLocks noChangeArrowheads="1"/>
            </p:cNvSpPr>
            <p:nvPr/>
          </p:nvSpPr>
          <p:spPr bwMode="auto">
            <a:xfrm>
              <a:off x="975" y="2535"/>
              <a:ext cx="8" cy="7"/>
            </a:xfrm>
            <a:prstGeom prst="rect">
              <a:avLst/>
            </a:prstGeom>
            <a:solidFill>
              <a:srgbClr val="FADB3A"/>
            </a:solidFill>
            <a:ln w="9525">
              <a:noFill/>
              <a:miter lim="800000"/>
              <a:headEnd/>
              <a:tailEnd/>
            </a:ln>
            <a:effectLst/>
          </p:spPr>
          <p:txBody>
            <a:bodyPr wrap="none" anchor="ctr"/>
            <a:lstStyle/>
            <a:p>
              <a:endParaRPr lang="en-IN"/>
            </a:p>
          </p:txBody>
        </p:sp>
        <p:sp>
          <p:nvSpPr>
            <p:cNvPr id="353359" name="Freeform 79"/>
            <p:cNvSpPr>
              <a:spLocks/>
            </p:cNvSpPr>
            <p:nvPr/>
          </p:nvSpPr>
          <p:spPr bwMode="auto">
            <a:xfrm>
              <a:off x="953" y="2439"/>
              <a:ext cx="17" cy="26"/>
            </a:xfrm>
            <a:custGeom>
              <a:avLst/>
              <a:gdLst/>
              <a:ahLst/>
              <a:cxnLst>
                <a:cxn ang="0">
                  <a:pos x="0" y="25"/>
                </a:cxn>
                <a:cxn ang="0">
                  <a:pos x="8" y="4"/>
                </a:cxn>
                <a:cxn ang="0">
                  <a:pos x="10" y="2"/>
                </a:cxn>
                <a:cxn ang="0">
                  <a:pos x="16" y="0"/>
                </a:cxn>
                <a:cxn ang="0">
                  <a:pos x="8" y="21"/>
                </a:cxn>
                <a:cxn ang="0">
                  <a:pos x="0" y="25"/>
                </a:cxn>
              </a:cxnLst>
              <a:rect l="0" t="0" r="r" b="b"/>
              <a:pathLst>
                <a:path w="17" h="26">
                  <a:moveTo>
                    <a:pt x="0" y="25"/>
                  </a:moveTo>
                  <a:lnTo>
                    <a:pt x="8" y="4"/>
                  </a:lnTo>
                  <a:lnTo>
                    <a:pt x="10" y="2"/>
                  </a:lnTo>
                  <a:lnTo>
                    <a:pt x="16" y="0"/>
                  </a:lnTo>
                  <a:lnTo>
                    <a:pt x="8" y="21"/>
                  </a:lnTo>
                  <a:lnTo>
                    <a:pt x="0" y="25"/>
                  </a:lnTo>
                </a:path>
              </a:pathLst>
            </a:custGeom>
            <a:solidFill>
              <a:srgbClr val="E56C00"/>
            </a:solidFill>
            <a:ln w="9525" cap="rnd">
              <a:noFill/>
              <a:round/>
              <a:headEnd/>
              <a:tailEnd/>
            </a:ln>
            <a:effectLst/>
          </p:spPr>
          <p:txBody>
            <a:bodyPr/>
            <a:lstStyle/>
            <a:p>
              <a:endParaRPr lang="en-IN"/>
            </a:p>
          </p:txBody>
        </p:sp>
        <p:sp>
          <p:nvSpPr>
            <p:cNvPr id="353360" name="Freeform 80"/>
            <p:cNvSpPr>
              <a:spLocks/>
            </p:cNvSpPr>
            <p:nvPr/>
          </p:nvSpPr>
          <p:spPr bwMode="auto">
            <a:xfrm>
              <a:off x="602" y="2672"/>
              <a:ext cx="17" cy="17"/>
            </a:xfrm>
            <a:custGeom>
              <a:avLst/>
              <a:gdLst/>
              <a:ahLst/>
              <a:cxnLst>
                <a:cxn ang="0">
                  <a:pos x="0" y="16"/>
                </a:cxn>
                <a:cxn ang="0">
                  <a:pos x="13" y="0"/>
                </a:cxn>
                <a:cxn ang="0">
                  <a:pos x="16" y="13"/>
                </a:cxn>
                <a:cxn ang="0">
                  <a:pos x="0" y="16"/>
                </a:cxn>
              </a:cxnLst>
              <a:rect l="0" t="0" r="r" b="b"/>
              <a:pathLst>
                <a:path w="17" h="17">
                  <a:moveTo>
                    <a:pt x="0" y="16"/>
                  </a:moveTo>
                  <a:lnTo>
                    <a:pt x="13" y="0"/>
                  </a:lnTo>
                  <a:lnTo>
                    <a:pt x="16" y="13"/>
                  </a:lnTo>
                  <a:lnTo>
                    <a:pt x="0" y="16"/>
                  </a:lnTo>
                </a:path>
              </a:pathLst>
            </a:custGeom>
            <a:solidFill>
              <a:srgbClr val="000000"/>
            </a:solidFill>
            <a:ln w="9525" cap="rnd">
              <a:noFill/>
              <a:round/>
              <a:headEnd/>
              <a:tailEnd/>
            </a:ln>
            <a:effectLst/>
          </p:spPr>
          <p:txBody>
            <a:bodyPr/>
            <a:lstStyle/>
            <a:p>
              <a:endParaRPr lang="en-IN"/>
            </a:p>
          </p:txBody>
        </p:sp>
        <p:sp>
          <p:nvSpPr>
            <p:cNvPr id="353361" name="Freeform 81"/>
            <p:cNvSpPr>
              <a:spLocks/>
            </p:cNvSpPr>
            <p:nvPr/>
          </p:nvSpPr>
          <p:spPr bwMode="auto">
            <a:xfrm>
              <a:off x="1031" y="2586"/>
              <a:ext cx="23" cy="44"/>
            </a:xfrm>
            <a:custGeom>
              <a:avLst/>
              <a:gdLst/>
              <a:ahLst/>
              <a:cxnLst>
                <a:cxn ang="0">
                  <a:pos x="7" y="2"/>
                </a:cxn>
                <a:cxn ang="0">
                  <a:pos x="8" y="6"/>
                </a:cxn>
                <a:cxn ang="0">
                  <a:pos x="10" y="11"/>
                </a:cxn>
                <a:cxn ang="0">
                  <a:pos x="10" y="16"/>
                </a:cxn>
                <a:cxn ang="0">
                  <a:pos x="10" y="20"/>
                </a:cxn>
                <a:cxn ang="0">
                  <a:pos x="9" y="27"/>
                </a:cxn>
                <a:cxn ang="0">
                  <a:pos x="7" y="30"/>
                </a:cxn>
                <a:cxn ang="0">
                  <a:pos x="4" y="35"/>
                </a:cxn>
                <a:cxn ang="0">
                  <a:pos x="0" y="38"/>
                </a:cxn>
                <a:cxn ang="0">
                  <a:pos x="2" y="41"/>
                </a:cxn>
                <a:cxn ang="0">
                  <a:pos x="4" y="42"/>
                </a:cxn>
                <a:cxn ang="0">
                  <a:pos x="6" y="42"/>
                </a:cxn>
                <a:cxn ang="0">
                  <a:pos x="7" y="42"/>
                </a:cxn>
                <a:cxn ang="0">
                  <a:pos x="9" y="41"/>
                </a:cxn>
                <a:cxn ang="0">
                  <a:pos x="10" y="41"/>
                </a:cxn>
                <a:cxn ang="0">
                  <a:pos x="13" y="41"/>
                </a:cxn>
                <a:cxn ang="0">
                  <a:pos x="14" y="41"/>
                </a:cxn>
                <a:cxn ang="0">
                  <a:pos x="14" y="42"/>
                </a:cxn>
                <a:cxn ang="0">
                  <a:pos x="17" y="43"/>
                </a:cxn>
                <a:cxn ang="0">
                  <a:pos x="19" y="42"/>
                </a:cxn>
                <a:cxn ang="0">
                  <a:pos x="20" y="38"/>
                </a:cxn>
                <a:cxn ang="0">
                  <a:pos x="21" y="32"/>
                </a:cxn>
                <a:cxn ang="0">
                  <a:pos x="22" y="25"/>
                </a:cxn>
                <a:cxn ang="0">
                  <a:pos x="21" y="17"/>
                </a:cxn>
                <a:cxn ang="0">
                  <a:pos x="21" y="12"/>
                </a:cxn>
                <a:cxn ang="0">
                  <a:pos x="18" y="5"/>
                </a:cxn>
                <a:cxn ang="0">
                  <a:pos x="17" y="2"/>
                </a:cxn>
                <a:cxn ang="0">
                  <a:pos x="16" y="0"/>
                </a:cxn>
                <a:cxn ang="0">
                  <a:pos x="14" y="0"/>
                </a:cxn>
                <a:cxn ang="0">
                  <a:pos x="11" y="0"/>
                </a:cxn>
                <a:cxn ang="0">
                  <a:pos x="8" y="0"/>
                </a:cxn>
                <a:cxn ang="0">
                  <a:pos x="7" y="2"/>
                </a:cxn>
              </a:cxnLst>
              <a:rect l="0" t="0" r="r" b="b"/>
              <a:pathLst>
                <a:path w="23" h="44">
                  <a:moveTo>
                    <a:pt x="7" y="2"/>
                  </a:moveTo>
                  <a:lnTo>
                    <a:pt x="8" y="6"/>
                  </a:lnTo>
                  <a:lnTo>
                    <a:pt x="10" y="11"/>
                  </a:lnTo>
                  <a:lnTo>
                    <a:pt x="10" y="16"/>
                  </a:lnTo>
                  <a:lnTo>
                    <a:pt x="10" y="20"/>
                  </a:lnTo>
                  <a:lnTo>
                    <a:pt x="9" y="27"/>
                  </a:lnTo>
                  <a:lnTo>
                    <a:pt x="7" y="30"/>
                  </a:lnTo>
                  <a:lnTo>
                    <a:pt x="4" y="35"/>
                  </a:lnTo>
                  <a:lnTo>
                    <a:pt x="0" y="38"/>
                  </a:lnTo>
                  <a:lnTo>
                    <a:pt x="2" y="41"/>
                  </a:lnTo>
                  <a:lnTo>
                    <a:pt x="4" y="42"/>
                  </a:lnTo>
                  <a:lnTo>
                    <a:pt x="6" y="42"/>
                  </a:lnTo>
                  <a:lnTo>
                    <a:pt x="7" y="42"/>
                  </a:lnTo>
                  <a:lnTo>
                    <a:pt x="9" y="41"/>
                  </a:lnTo>
                  <a:lnTo>
                    <a:pt x="10" y="41"/>
                  </a:lnTo>
                  <a:lnTo>
                    <a:pt x="13" y="41"/>
                  </a:lnTo>
                  <a:lnTo>
                    <a:pt x="14" y="41"/>
                  </a:lnTo>
                  <a:lnTo>
                    <a:pt x="14" y="42"/>
                  </a:lnTo>
                  <a:lnTo>
                    <a:pt x="17" y="43"/>
                  </a:lnTo>
                  <a:lnTo>
                    <a:pt x="19" y="42"/>
                  </a:lnTo>
                  <a:lnTo>
                    <a:pt x="20" y="38"/>
                  </a:lnTo>
                  <a:lnTo>
                    <a:pt x="21" y="32"/>
                  </a:lnTo>
                  <a:lnTo>
                    <a:pt x="22" y="25"/>
                  </a:lnTo>
                  <a:lnTo>
                    <a:pt x="21" y="17"/>
                  </a:lnTo>
                  <a:lnTo>
                    <a:pt x="21" y="12"/>
                  </a:lnTo>
                  <a:lnTo>
                    <a:pt x="18" y="5"/>
                  </a:lnTo>
                  <a:lnTo>
                    <a:pt x="17" y="2"/>
                  </a:lnTo>
                  <a:lnTo>
                    <a:pt x="16" y="0"/>
                  </a:lnTo>
                  <a:lnTo>
                    <a:pt x="14" y="0"/>
                  </a:lnTo>
                  <a:lnTo>
                    <a:pt x="11" y="0"/>
                  </a:lnTo>
                  <a:lnTo>
                    <a:pt x="8" y="0"/>
                  </a:lnTo>
                  <a:lnTo>
                    <a:pt x="7" y="2"/>
                  </a:lnTo>
                </a:path>
              </a:pathLst>
            </a:custGeom>
            <a:solidFill>
              <a:srgbClr val="7F5F3F"/>
            </a:solidFill>
            <a:ln w="12700" cap="rnd" cmpd="sng">
              <a:solidFill>
                <a:srgbClr val="3F1F00"/>
              </a:solidFill>
              <a:prstDash val="solid"/>
              <a:round/>
              <a:headEnd/>
              <a:tailEnd/>
            </a:ln>
            <a:effectLst/>
          </p:spPr>
          <p:txBody>
            <a:bodyPr/>
            <a:lstStyle/>
            <a:p>
              <a:endParaRPr lang="en-IN"/>
            </a:p>
          </p:txBody>
        </p:sp>
        <p:grpSp>
          <p:nvGrpSpPr>
            <p:cNvPr id="25" name="Group 82"/>
            <p:cNvGrpSpPr>
              <a:grpSpLocks/>
            </p:cNvGrpSpPr>
            <p:nvPr/>
          </p:nvGrpSpPr>
          <p:grpSpPr bwMode="auto">
            <a:xfrm>
              <a:off x="891" y="2563"/>
              <a:ext cx="164" cy="222"/>
              <a:chOff x="891" y="2563"/>
              <a:chExt cx="164" cy="222"/>
            </a:xfrm>
          </p:grpSpPr>
          <p:sp>
            <p:nvSpPr>
              <p:cNvPr id="353363" name="Freeform 83"/>
              <p:cNvSpPr>
                <a:spLocks/>
              </p:cNvSpPr>
              <p:nvPr/>
            </p:nvSpPr>
            <p:spPr bwMode="auto">
              <a:xfrm>
                <a:off x="891" y="2571"/>
                <a:ext cx="157" cy="214"/>
              </a:xfrm>
              <a:custGeom>
                <a:avLst/>
                <a:gdLst/>
                <a:ahLst/>
                <a:cxnLst>
                  <a:cxn ang="0">
                    <a:pos x="15" y="54"/>
                  </a:cxn>
                  <a:cxn ang="0">
                    <a:pos x="8" y="81"/>
                  </a:cxn>
                  <a:cxn ang="0">
                    <a:pos x="5" y="97"/>
                  </a:cxn>
                  <a:cxn ang="0">
                    <a:pos x="1" y="114"/>
                  </a:cxn>
                  <a:cxn ang="0">
                    <a:pos x="0" y="131"/>
                  </a:cxn>
                  <a:cxn ang="0">
                    <a:pos x="2" y="144"/>
                  </a:cxn>
                  <a:cxn ang="0">
                    <a:pos x="4" y="152"/>
                  </a:cxn>
                  <a:cxn ang="0">
                    <a:pos x="5" y="165"/>
                  </a:cxn>
                  <a:cxn ang="0">
                    <a:pos x="12" y="173"/>
                  </a:cxn>
                  <a:cxn ang="0">
                    <a:pos x="18" y="186"/>
                  </a:cxn>
                  <a:cxn ang="0">
                    <a:pos x="31" y="213"/>
                  </a:cxn>
                  <a:cxn ang="0">
                    <a:pos x="141" y="190"/>
                  </a:cxn>
                  <a:cxn ang="0">
                    <a:pos x="136" y="169"/>
                  </a:cxn>
                  <a:cxn ang="0">
                    <a:pos x="143" y="152"/>
                  </a:cxn>
                  <a:cxn ang="0">
                    <a:pos x="150" y="129"/>
                  </a:cxn>
                  <a:cxn ang="0">
                    <a:pos x="155" y="103"/>
                  </a:cxn>
                  <a:cxn ang="0">
                    <a:pos x="156" y="80"/>
                  </a:cxn>
                  <a:cxn ang="0">
                    <a:pos x="152" y="56"/>
                  </a:cxn>
                  <a:cxn ang="0">
                    <a:pos x="146" y="38"/>
                  </a:cxn>
                  <a:cxn ang="0">
                    <a:pos x="132" y="19"/>
                  </a:cxn>
                  <a:cxn ang="0">
                    <a:pos x="118" y="8"/>
                  </a:cxn>
                  <a:cxn ang="0">
                    <a:pos x="105" y="3"/>
                  </a:cxn>
                  <a:cxn ang="0">
                    <a:pos x="88" y="0"/>
                  </a:cxn>
                  <a:cxn ang="0">
                    <a:pos x="68" y="0"/>
                  </a:cxn>
                  <a:cxn ang="0">
                    <a:pos x="53" y="3"/>
                  </a:cxn>
                  <a:cxn ang="0">
                    <a:pos x="41" y="10"/>
                  </a:cxn>
                  <a:cxn ang="0">
                    <a:pos x="29" y="20"/>
                  </a:cxn>
                  <a:cxn ang="0">
                    <a:pos x="23" y="30"/>
                  </a:cxn>
                  <a:cxn ang="0">
                    <a:pos x="17" y="43"/>
                  </a:cxn>
                  <a:cxn ang="0">
                    <a:pos x="15" y="54"/>
                  </a:cxn>
                </a:cxnLst>
                <a:rect l="0" t="0" r="r" b="b"/>
                <a:pathLst>
                  <a:path w="157" h="214">
                    <a:moveTo>
                      <a:pt x="15" y="54"/>
                    </a:moveTo>
                    <a:lnTo>
                      <a:pt x="8" y="81"/>
                    </a:lnTo>
                    <a:lnTo>
                      <a:pt x="5" y="97"/>
                    </a:lnTo>
                    <a:lnTo>
                      <a:pt x="1" y="114"/>
                    </a:lnTo>
                    <a:lnTo>
                      <a:pt x="0" y="131"/>
                    </a:lnTo>
                    <a:lnTo>
                      <a:pt x="2" y="144"/>
                    </a:lnTo>
                    <a:lnTo>
                      <a:pt x="4" y="152"/>
                    </a:lnTo>
                    <a:lnTo>
                      <a:pt x="5" y="165"/>
                    </a:lnTo>
                    <a:lnTo>
                      <a:pt x="12" y="173"/>
                    </a:lnTo>
                    <a:lnTo>
                      <a:pt x="18" y="186"/>
                    </a:lnTo>
                    <a:lnTo>
                      <a:pt x="31" y="213"/>
                    </a:lnTo>
                    <a:lnTo>
                      <a:pt x="141" y="190"/>
                    </a:lnTo>
                    <a:lnTo>
                      <a:pt x="136" y="169"/>
                    </a:lnTo>
                    <a:lnTo>
                      <a:pt x="143" y="152"/>
                    </a:lnTo>
                    <a:lnTo>
                      <a:pt x="150" y="129"/>
                    </a:lnTo>
                    <a:lnTo>
                      <a:pt x="155" y="103"/>
                    </a:lnTo>
                    <a:lnTo>
                      <a:pt x="156" y="80"/>
                    </a:lnTo>
                    <a:lnTo>
                      <a:pt x="152" y="56"/>
                    </a:lnTo>
                    <a:lnTo>
                      <a:pt x="146" y="38"/>
                    </a:lnTo>
                    <a:lnTo>
                      <a:pt x="132" y="19"/>
                    </a:lnTo>
                    <a:lnTo>
                      <a:pt x="118" y="8"/>
                    </a:lnTo>
                    <a:lnTo>
                      <a:pt x="105" y="3"/>
                    </a:lnTo>
                    <a:lnTo>
                      <a:pt x="88" y="0"/>
                    </a:lnTo>
                    <a:lnTo>
                      <a:pt x="68" y="0"/>
                    </a:lnTo>
                    <a:lnTo>
                      <a:pt x="53" y="3"/>
                    </a:lnTo>
                    <a:lnTo>
                      <a:pt x="41" y="10"/>
                    </a:lnTo>
                    <a:lnTo>
                      <a:pt x="29" y="20"/>
                    </a:lnTo>
                    <a:lnTo>
                      <a:pt x="23" y="30"/>
                    </a:lnTo>
                    <a:lnTo>
                      <a:pt x="17" y="43"/>
                    </a:lnTo>
                    <a:lnTo>
                      <a:pt x="15" y="54"/>
                    </a:lnTo>
                  </a:path>
                </a:pathLst>
              </a:custGeom>
              <a:solidFill>
                <a:srgbClr val="FFBF5F"/>
              </a:solidFill>
              <a:ln w="9525" cap="rnd">
                <a:noFill/>
                <a:round/>
                <a:headEnd/>
                <a:tailEnd/>
              </a:ln>
              <a:effectLst/>
            </p:spPr>
            <p:txBody>
              <a:bodyPr/>
              <a:lstStyle/>
              <a:p>
                <a:endParaRPr lang="en-IN"/>
              </a:p>
            </p:txBody>
          </p:sp>
          <p:sp>
            <p:nvSpPr>
              <p:cNvPr id="353364" name="Freeform 84"/>
              <p:cNvSpPr>
                <a:spLocks/>
              </p:cNvSpPr>
              <p:nvPr/>
            </p:nvSpPr>
            <p:spPr bwMode="auto">
              <a:xfrm>
                <a:off x="891" y="2563"/>
                <a:ext cx="164" cy="194"/>
              </a:xfrm>
              <a:custGeom>
                <a:avLst/>
                <a:gdLst/>
                <a:ahLst/>
                <a:cxnLst>
                  <a:cxn ang="0">
                    <a:pos x="23" y="25"/>
                  </a:cxn>
                  <a:cxn ang="0">
                    <a:pos x="38" y="7"/>
                  </a:cxn>
                  <a:cxn ang="0">
                    <a:pos x="63" y="0"/>
                  </a:cxn>
                  <a:cxn ang="0">
                    <a:pos x="91" y="0"/>
                  </a:cxn>
                  <a:cxn ang="0">
                    <a:pos x="111" y="6"/>
                  </a:cxn>
                  <a:cxn ang="0">
                    <a:pos x="126" y="16"/>
                  </a:cxn>
                  <a:cxn ang="0">
                    <a:pos x="141" y="29"/>
                  </a:cxn>
                  <a:cxn ang="0">
                    <a:pos x="154" y="48"/>
                  </a:cxn>
                  <a:cxn ang="0">
                    <a:pos x="161" y="77"/>
                  </a:cxn>
                  <a:cxn ang="0">
                    <a:pos x="162" y="104"/>
                  </a:cxn>
                  <a:cxn ang="0">
                    <a:pos x="157" y="133"/>
                  </a:cxn>
                  <a:cxn ang="0">
                    <a:pos x="150" y="165"/>
                  </a:cxn>
                  <a:cxn ang="0">
                    <a:pos x="136" y="181"/>
                  </a:cxn>
                  <a:cxn ang="0">
                    <a:pos x="117" y="188"/>
                  </a:cxn>
                  <a:cxn ang="0">
                    <a:pos x="102" y="193"/>
                  </a:cxn>
                  <a:cxn ang="0">
                    <a:pos x="82" y="189"/>
                  </a:cxn>
                  <a:cxn ang="0">
                    <a:pos x="68" y="187"/>
                  </a:cxn>
                  <a:cxn ang="0">
                    <a:pos x="41" y="186"/>
                  </a:cxn>
                  <a:cxn ang="0">
                    <a:pos x="44" y="171"/>
                  </a:cxn>
                  <a:cxn ang="0">
                    <a:pos x="43" y="162"/>
                  </a:cxn>
                  <a:cxn ang="0">
                    <a:pos x="39" y="156"/>
                  </a:cxn>
                  <a:cxn ang="0">
                    <a:pos x="45" y="147"/>
                  </a:cxn>
                  <a:cxn ang="0">
                    <a:pos x="44" y="134"/>
                  </a:cxn>
                  <a:cxn ang="0">
                    <a:pos x="37" y="114"/>
                  </a:cxn>
                  <a:cxn ang="0">
                    <a:pos x="21" y="105"/>
                  </a:cxn>
                  <a:cxn ang="0">
                    <a:pos x="10" y="112"/>
                  </a:cxn>
                  <a:cxn ang="0">
                    <a:pos x="13" y="129"/>
                  </a:cxn>
                  <a:cxn ang="0">
                    <a:pos x="11" y="140"/>
                  </a:cxn>
                  <a:cxn ang="0">
                    <a:pos x="5" y="113"/>
                  </a:cxn>
                  <a:cxn ang="0">
                    <a:pos x="3" y="83"/>
                  </a:cxn>
                  <a:cxn ang="0">
                    <a:pos x="8" y="54"/>
                  </a:cxn>
                  <a:cxn ang="0">
                    <a:pos x="20" y="37"/>
                  </a:cxn>
                </a:cxnLst>
                <a:rect l="0" t="0" r="r" b="b"/>
                <a:pathLst>
                  <a:path w="164" h="194">
                    <a:moveTo>
                      <a:pt x="20" y="37"/>
                    </a:moveTo>
                    <a:lnTo>
                      <a:pt x="23" y="25"/>
                    </a:lnTo>
                    <a:lnTo>
                      <a:pt x="30" y="12"/>
                    </a:lnTo>
                    <a:lnTo>
                      <a:pt x="38" y="7"/>
                    </a:lnTo>
                    <a:lnTo>
                      <a:pt x="47" y="3"/>
                    </a:lnTo>
                    <a:lnTo>
                      <a:pt x="63" y="0"/>
                    </a:lnTo>
                    <a:lnTo>
                      <a:pt x="75" y="0"/>
                    </a:lnTo>
                    <a:lnTo>
                      <a:pt x="91" y="0"/>
                    </a:lnTo>
                    <a:lnTo>
                      <a:pt x="103" y="2"/>
                    </a:lnTo>
                    <a:lnTo>
                      <a:pt x="111" y="6"/>
                    </a:lnTo>
                    <a:lnTo>
                      <a:pt x="117" y="9"/>
                    </a:lnTo>
                    <a:lnTo>
                      <a:pt x="126" y="16"/>
                    </a:lnTo>
                    <a:lnTo>
                      <a:pt x="134" y="24"/>
                    </a:lnTo>
                    <a:lnTo>
                      <a:pt x="141" y="29"/>
                    </a:lnTo>
                    <a:lnTo>
                      <a:pt x="147" y="37"/>
                    </a:lnTo>
                    <a:lnTo>
                      <a:pt x="154" y="48"/>
                    </a:lnTo>
                    <a:lnTo>
                      <a:pt x="157" y="60"/>
                    </a:lnTo>
                    <a:lnTo>
                      <a:pt x="161" y="77"/>
                    </a:lnTo>
                    <a:lnTo>
                      <a:pt x="163" y="90"/>
                    </a:lnTo>
                    <a:lnTo>
                      <a:pt x="162" y="104"/>
                    </a:lnTo>
                    <a:lnTo>
                      <a:pt x="161" y="118"/>
                    </a:lnTo>
                    <a:lnTo>
                      <a:pt x="157" y="133"/>
                    </a:lnTo>
                    <a:lnTo>
                      <a:pt x="153" y="149"/>
                    </a:lnTo>
                    <a:lnTo>
                      <a:pt x="150" y="165"/>
                    </a:lnTo>
                    <a:lnTo>
                      <a:pt x="143" y="176"/>
                    </a:lnTo>
                    <a:lnTo>
                      <a:pt x="136" y="181"/>
                    </a:lnTo>
                    <a:lnTo>
                      <a:pt x="127" y="185"/>
                    </a:lnTo>
                    <a:lnTo>
                      <a:pt x="117" y="188"/>
                    </a:lnTo>
                    <a:lnTo>
                      <a:pt x="111" y="191"/>
                    </a:lnTo>
                    <a:lnTo>
                      <a:pt x="102" y="193"/>
                    </a:lnTo>
                    <a:lnTo>
                      <a:pt x="94" y="192"/>
                    </a:lnTo>
                    <a:lnTo>
                      <a:pt x="82" y="189"/>
                    </a:lnTo>
                    <a:lnTo>
                      <a:pt x="72" y="188"/>
                    </a:lnTo>
                    <a:lnTo>
                      <a:pt x="68" y="187"/>
                    </a:lnTo>
                    <a:lnTo>
                      <a:pt x="69" y="190"/>
                    </a:lnTo>
                    <a:lnTo>
                      <a:pt x="41" y="186"/>
                    </a:lnTo>
                    <a:lnTo>
                      <a:pt x="44" y="176"/>
                    </a:lnTo>
                    <a:lnTo>
                      <a:pt x="44" y="171"/>
                    </a:lnTo>
                    <a:lnTo>
                      <a:pt x="44" y="167"/>
                    </a:lnTo>
                    <a:lnTo>
                      <a:pt x="43" y="162"/>
                    </a:lnTo>
                    <a:lnTo>
                      <a:pt x="41" y="159"/>
                    </a:lnTo>
                    <a:lnTo>
                      <a:pt x="39" y="156"/>
                    </a:lnTo>
                    <a:lnTo>
                      <a:pt x="42" y="152"/>
                    </a:lnTo>
                    <a:lnTo>
                      <a:pt x="45" y="147"/>
                    </a:lnTo>
                    <a:lnTo>
                      <a:pt x="46" y="143"/>
                    </a:lnTo>
                    <a:lnTo>
                      <a:pt x="44" y="134"/>
                    </a:lnTo>
                    <a:lnTo>
                      <a:pt x="43" y="122"/>
                    </a:lnTo>
                    <a:lnTo>
                      <a:pt x="37" y="114"/>
                    </a:lnTo>
                    <a:lnTo>
                      <a:pt x="29" y="112"/>
                    </a:lnTo>
                    <a:lnTo>
                      <a:pt x="21" y="105"/>
                    </a:lnTo>
                    <a:lnTo>
                      <a:pt x="15" y="105"/>
                    </a:lnTo>
                    <a:lnTo>
                      <a:pt x="10" y="112"/>
                    </a:lnTo>
                    <a:lnTo>
                      <a:pt x="10" y="122"/>
                    </a:lnTo>
                    <a:lnTo>
                      <a:pt x="13" y="129"/>
                    </a:lnTo>
                    <a:lnTo>
                      <a:pt x="14" y="141"/>
                    </a:lnTo>
                    <a:lnTo>
                      <a:pt x="11" y="140"/>
                    </a:lnTo>
                    <a:lnTo>
                      <a:pt x="8" y="138"/>
                    </a:lnTo>
                    <a:lnTo>
                      <a:pt x="5" y="113"/>
                    </a:lnTo>
                    <a:lnTo>
                      <a:pt x="0" y="96"/>
                    </a:lnTo>
                    <a:lnTo>
                      <a:pt x="3" y="83"/>
                    </a:lnTo>
                    <a:lnTo>
                      <a:pt x="6" y="69"/>
                    </a:lnTo>
                    <a:lnTo>
                      <a:pt x="8" y="54"/>
                    </a:lnTo>
                    <a:lnTo>
                      <a:pt x="8" y="46"/>
                    </a:lnTo>
                    <a:lnTo>
                      <a:pt x="20" y="37"/>
                    </a:lnTo>
                  </a:path>
                </a:pathLst>
              </a:custGeom>
              <a:solidFill>
                <a:srgbClr val="5F3F1F"/>
              </a:solidFill>
              <a:ln w="9525" cap="rnd">
                <a:noFill/>
                <a:round/>
                <a:headEnd/>
                <a:tailEnd/>
              </a:ln>
              <a:effectLst/>
            </p:spPr>
            <p:txBody>
              <a:bodyPr/>
              <a:lstStyle/>
              <a:p>
                <a:endParaRPr lang="en-IN"/>
              </a:p>
            </p:txBody>
          </p:sp>
        </p:grpSp>
        <p:sp>
          <p:nvSpPr>
            <p:cNvPr id="353365" name="Freeform 85"/>
            <p:cNvSpPr>
              <a:spLocks/>
            </p:cNvSpPr>
            <p:nvPr/>
          </p:nvSpPr>
          <p:spPr bwMode="auto">
            <a:xfrm>
              <a:off x="666" y="2728"/>
              <a:ext cx="115" cy="51"/>
            </a:xfrm>
            <a:custGeom>
              <a:avLst/>
              <a:gdLst/>
              <a:ahLst/>
              <a:cxnLst>
                <a:cxn ang="0">
                  <a:pos x="0" y="6"/>
                </a:cxn>
                <a:cxn ang="0">
                  <a:pos x="2" y="0"/>
                </a:cxn>
                <a:cxn ang="0">
                  <a:pos x="16" y="1"/>
                </a:cxn>
                <a:cxn ang="0">
                  <a:pos x="32" y="4"/>
                </a:cxn>
                <a:cxn ang="0">
                  <a:pos x="55" y="12"/>
                </a:cxn>
                <a:cxn ang="0">
                  <a:pos x="67" y="17"/>
                </a:cxn>
                <a:cxn ang="0">
                  <a:pos x="81" y="23"/>
                </a:cxn>
                <a:cxn ang="0">
                  <a:pos x="96" y="30"/>
                </a:cxn>
                <a:cxn ang="0">
                  <a:pos x="108" y="37"/>
                </a:cxn>
                <a:cxn ang="0">
                  <a:pos x="113" y="42"/>
                </a:cxn>
                <a:cxn ang="0">
                  <a:pos x="114" y="50"/>
                </a:cxn>
                <a:cxn ang="0">
                  <a:pos x="0" y="6"/>
                </a:cxn>
              </a:cxnLst>
              <a:rect l="0" t="0" r="r" b="b"/>
              <a:pathLst>
                <a:path w="115" h="51">
                  <a:moveTo>
                    <a:pt x="0" y="6"/>
                  </a:moveTo>
                  <a:lnTo>
                    <a:pt x="2" y="0"/>
                  </a:lnTo>
                  <a:lnTo>
                    <a:pt x="16" y="1"/>
                  </a:lnTo>
                  <a:lnTo>
                    <a:pt x="32" y="4"/>
                  </a:lnTo>
                  <a:lnTo>
                    <a:pt x="55" y="12"/>
                  </a:lnTo>
                  <a:lnTo>
                    <a:pt x="67" y="17"/>
                  </a:lnTo>
                  <a:lnTo>
                    <a:pt x="81" y="23"/>
                  </a:lnTo>
                  <a:lnTo>
                    <a:pt x="96" y="30"/>
                  </a:lnTo>
                  <a:lnTo>
                    <a:pt x="108" y="37"/>
                  </a:lnTo>
                  <a:lnTo>
                    <a:pt x="113" y="42"/>
                  </a:lnTo>
                  <a:lnTo>
                    <a:pt x="114" y="50"/>
                  </a:lnTo>
                  <a:lnTo>
                    <a:pt x="0" y="6"/>
                  </a:lnTo>
                </a:path>
              </a:pathLst>
            </a:custGeom>
            <a:solidFill>
              <a:srgbClr val="FFFFFF"/>
            </a:solidFill>
            <a:ln w="9525" cap="rnd">
              <a:noFill/>
              <a:round/>
              <a:headEnd/>
              <a:tailEnd/>
            </a:ln>
            <a:effectLst/>
          </p:spPr>
          <p:txBody>
            <a:bodyPr/>
            <a:lstStyle/>
            <a:p>
              <a:endParaRPr lang="en-IN"/>
            </a:p>
          </p:txBody>
        </p:sp>
        <p:sp>
          <p:nvSpPr>
            <p:cNvPr id="353366" name="Freeform 86"/>
            <p:cNvSpPr>
              <a:spLocks/>
            </p:cNvSpPr>
            <p:nvPr/>
          </p:nvSpPr>
          <p:spPr bwMode="auto">
            <a:xfrm>
              <a:off x="358" y="2698"/>
              <a:ext cx="759" cy="124"/>
            </a:xfrm>
            <a:custGeom>
              <a:avLst/>
              <a:gdLst/>
              <a:ahLst/>
              <a:cxnLst>
                <a:cxn ang="0">
                  <a:pos x="3" y="89"/>
                </a:cxn>
                <a:cxn ang="0">
                  <a:pos x="32" y="53"/>
                </a:cxn>
                <a:cxn ang="0">
                  <a:pos x="49" y="38"/>
                </a:cxn>
                <a:cxn ang="0">
                  <a:pos x="63" y="26"/>
                </a:cxn>
                <a:cxn ang="0">
                  <a:pos x="85" y="7"/>
                </a:cxn>
                <a:cxn ang="0">
                  <a:pos x="95" y="0"/>
                </a:cxn>
                <a:cxn ang="0">
                  <a:pos x="161" y="32"/>
                </a:cxn>
                <a:cxn ang="0">
                  <a:pos x="176" y="50"/>
                </a:cxn>
                <a:cxn ang="0">
                  <a:pos x="187" y="63"/>
                </a:cxn>
                <a:cxn ang="0">
                  <a:pos x="200" y="79"/>
                </a:cxn>
                <a:cxn ang="0">
                  <a:pos x="207" y="89"/>
                </a:cxn>
                <a:cxn ang="0">
                  <a:pos x="247" y="67"/>
                </a:cxn>
                <a:cxn ang="0">
                  <a:pos x="265" y="57"/>
                </a:cxn>
                <a:cxn ang="0">
                  <a:pos x="289" y="48"/>
                </a:cxn>
                <a:cxn ang="0">
                  <a:pos x="308" y="32"/>
                </a:cxn>
                <a:cxn ang="0">
                  <a:pos x="339" y="41"/>
                </a:cxn>
                <a:cxn ang="0">
                  <a:pos x="364" y="51"/>
                </a:cxn>
                <a:cxn ang="0">
                  <a:pos x="390" y="62"/>
                </a:cxn>
                <a:cxn ang="0">
                  <a:pos x="394" y="63"/>
                </a:cxn>
                <a:cxn ang="0">
                  <a:pos x="413" y="67"/>
                </a:cxn>
                <a:cxn ang="0">
                  <a:pos x="434" y="89"/>
                </a:cxn>
                <a:cxn ang="0">
                  <a:pos x="445" y="102"/>
                </a:cxn>
                <a:cxn ang="0">
                  <a:pos x="473" y="116"/>
                </a:cxn>
                <a:cxn ang="0">
                  <a:pos x="550" y="76"/>
                </a:cxn>
                <a:cxn ang="0">
                  <a:pos x="663" y="50"/>
                </a:cxn>
                <a:cxn ang="0">
                  <a:pos x="705" y="63"/>
                </a:cxn>
                <a:cxn ang="0">
                  <a:pos x="747" y="91"/>
                </a:cxn>
                <a:cxn ang="0">
                  <a:pos x="758" y="123"/>
                </a:cxn>
                <a:cxn ang="0">
                  <a:pos x="0" y="123"/>
                </a:cxn>
                <a:cxn ang="0">
                  <a:pos x="3" y="89"/>
                </a:cxn>
              </a:cxnLst>
              <a:rect l="0" t="0" r="r" b="b"/>
              <a:pathLst>
                <a:path w="759" h="124">
                  <a:moveTo>
                    <a:pt x="3" y="89"/>
                  </a:moveTo>
                  <a:lnTo>
                    <a:pt x="32" y="53"/>
                  </a:lnTo>
                  <a:lnTo>
                    <a:pt x="49" y="38"/>
                  </a:lnTo>
                  <a:lnTo>
                    <a:pt x="63" y="26"/>
                  </a:lnTo>
                  <a:lnTo>
                    <a:pt x="85" y="7"/>
                  </a:lnTo>
                  <a:lnTo>
                    <a:pt x="95" y="0"/>
                  </a:lnTo>
                  <a:lnTo>
                    <a:pt x="161" y="32"/>
                  </a:lnTo>
                  <a:lnTo>
                    <a:pt x="176" y="50"/>
                  </a:lnTo>
                  <a:lnTo>
                    <a:pt x="187" y="63"/>
                  </a:lnTo>
                  <a:lnTo>
                    <a:pt x="200" y="79"/>
                  </a:lnTo>
                  <a:lnTo>
                    <a:pt x="207" y="89"/>
                  </a:lnTo>
                  <a:lnTo>
                    <a:pt x="247" y="67"/>
                  </a:lnTo>
                  <a:lnTo>
                    <a:pt x="265" y="57"/>
                  </a:lnTo>
                  <a:lnTo>
                    <a:pt x="289" y="48"/>
                  </a:lnTo>
                  <a:lnTo>
                    <a:pt x="308" y="32"/>
                  </a:lnTo>
                  <a:lnTo>
                    <a:pt x="339" y="41"/>
                  </a:lnTo>
                  <a:lnTo>
                    <a:pt x="364" y="51"/>
                  </a:lnTo>
                  <a:lnTo>
                    <a:pt x="390" y="62"/>
                  </a:lnTo>
                  <a:lnTo>
                    <a:pt x="394" y="63"/>
                  </a:lnTo>
                  <a:lnTo>
                    <a:pt x="413" y="67"/>
                  </a:lnTo>
                  <a:lnTo>
                    <a:pt x="434" y="89"/>
                  </a:lnTo>
                  <a:lnTo>
                    <a:pt x="445" y="102"/>
                  </a:lnTo>
                  <a:lnTo>
                    <a:pt x="473" y="116"/>
                  </a:lnTo>
                  <a:lnTo>
                    <a:pt x="550" y="76"/>
                  </a:lnTo>
                  <a:lnTo>
                    <a:pt x="663" y="50"/>
                  </a:lnTo>
                  <a:lnTo>
                    <a:pt x="705" y="63"/>
                  </a:lnTo>
                  <a:lnTo>
                    <a:pt x="747" y="91"/>
                  </a:lnTo>
                  <a:lnTo>
                    <a:pt x="758" y="123"/>
                  </a:lnTo>
                  <a:lnTo>
                    <a:pt x="0" y="123"/>
                  </a:lnTo>
                  <a:lnTo>
                    <a:pt x="3" y="89"/>
                  </a:lnTo>
                </a:path>
              </a:pathLst>
            </a:custGeom>
            <a:solidFill>
              <a:srgbClr val="5F5F5F"/>
            </a:solidFill>
            <a:ln w="9525" cap="rnd">
              <a:noFill/>
              <a:round/>
              <a:headEnd/>
              <a:tailEnd/>
            </a:ln>
            <a:effectLst/>
          </p:spPr>
          <p:txBody>
            <a:bodyPr/>
            <a:lstStyle/>
            <a:p>
              <a:endParaRPr lang="en-IN"/>
            </a:p>
          </p:txBody>
        </p:sp>
        <p:sp>
          <p:nvSpPr>
            <p:cNvPr id="353367" name="Freeform 87"/>
            <p:cNvSpPr>
              <a:spLocks/>
            </p:cNvSpPr>
            <p:nvPr/>
          </p:nvSpPr>
          <p:spPr bwMode="auto">
            <a:xfrm>
              <a:off x="441" y="2733"/>
              <a:ext cx="96" cy="69"/>
            </a:xfrm>
            <a:custGeom>
              <a:avLst/>
              <a:gdLst/>
              <a:ahLst/>
              <a:cxnLst>
                <a:cxn ang="0">
                  <a:pos x="0" y="0"/>
                </a:cxn>
                <a:cxn ang="0">
                  <a:pos x="46" y="11"/>
                </a:cxn>
                <a:cxn ang="0">
                  <a:pos x="62" y="17"/>
                </a:cxn>
                <a:cxn ang="0">
                  <a:pos x="70" y="21"/>
                </a:cxn>
                <a:cxn ang="0">
                  <a:pos x="79" y="28"/>
                </a:cxn>
                <a:cxn ang="0">
                  <a:pos x="87" y="38"/>
                </a:cxn>
                <a:cxn ang="0">
                  <a:pos x="91" y="47"/>
                </a:cxn>
                <a:cxn ang="0">
                  <a:pos x="95" y="57"/>
                </a:cxn>
                <a:cxn ang="0">
                  <a:pos x="88" y="68"/>
                </a:cxn>
                <a:cxn ang="0">
                  <a:pos x="85" y="56"/>
                </a:cxn>
                <a:cxn ang="0">
                  <a:pos x="78" y="46"/>
                </a:cxn>
                <a:cxn ang="0">
                  <a:pos x="73" y="38"/>
                </a:cxn>
                <a:cxn ang="0">
                  <a:pos x="68" y="33"/>
                </a:cxn>
                <a:cxn ang="0">
                  <a:pos x="58" y="28"/>
                </a:cxn>
                <a:cxn ang="0">
                  <a:pos x="47" y="22"/>
                </a:cxn>
                <a:cxn ang="0">
                  <a:pos x="32" y="16"/>
                </a:cxn>
                <a:cxn ang="0">
                  <a:pos x="18" y="9"/>
                </a:cxn>
                <a:cxn ang="0">
                  <a:pos x="0" y="0"/>
                </a:cxn>
              </a:cxnLst>
              <a:rect l="0" t="0" r="r" b="b"/>
              <a:pathLst>
                <a:path w="96" h="69">
                  <a:moveTo>
                    <a:pt x="0" y="0"/>
                  </a:moveTo>
                  <a:lnTo>
                    <a:pt x="46" y="11"/>
                  </a:lnTo>
                  <a:lnTo>
                    <a:pt x="62" y="17"/>
                  </a:lnTo>
                  <a:lnTo>
                    <a:pt x="70" y="21"/>
                  </a:lnTo>
                  <a:lnTo>
                    <a:pt x="79" y="28"/>
                  </a:lnTo>
                  <a:lnTo>
                    <a:pt x="87" y="38"/>
                  </a:lnTo>
                  <a:lnTo>
                    <a:pt x="91" y="47"/>
                  </a:lnTo>
                  <a:lnTo>
                    <a:pt x="95" y="57"/>
                  </a:lnTo>
                  <a:lnTo>
                    <a:pt x="88" y="68"/>
                  </a:lnTo>
                  <a:lnTo>
                    <a:pt x="85" y="56"/>
                  </a:lnTo>
                  <a:lnTo>
                    <a:pt x="78" y="46"/>
                  </a:lnTo>
                  <a:lnTo>
                    <a:pt x="73" y="38"/>
                  </a:lnTo>
                  <a:lnTo>
                    <a:pt x="68" y="33"/>
                  </a:lnTo>
                  <a:lnTo>
                    <a:pt x="58" y="28"/>
                  </a:lnTo>
                  <a:lnTo>
                    <a:pt x="47" y="22"/>
                  </a:lnTo>
                  <a:lnTo>
                    <a:pt x="32" y="16"/>
                  </a:lnTo>
                  <a:lnTo>
                    <a:pt x="18" y="9"/>
                  </a:lnTo>
                  <a:lnTo>
                    <a:pt x="0" y="0"/>
                  </a:lnTo>
                </a:path>
              </a:pathLst>
            </a:custGeom>
            <a:solidFill>
              <a:srgbClr val="7F7F7F"/>
            </a:solidFill>
            <a:ln w="9525" cap="rnd">
              <a:noFill/>
              <a:round/>
              <a:headEnd/>
              <a:tailEnd/>
            </a:ln>
            <a:effectLst/>
          </p:spPr>
          <p:txBody>
            <a:bodyPr/>
            <a:lstStyle/>
            <a:p>
              <a:endParaRPr lang="en-IN"/>
            </a:p>
          </p:txBody>
        </p:sp>
        <p:sp>
          <p:nvSpPr>
            <p:cNvPr id="353368" name="Rectangle 88"/>
            <p:cNvSpPr>
              <a:spLocks noChangeArrowheads="1"/>
            </p:cNvSpPr>
            <p:nvPr/>
          </p:nvSpPr>
          <p:spPr bwMode="auto">
            <a:xfrm>
              <a:off x="230" y="2879"/>
              <a:ext cx="1027" cy="212"/>
            </a:xfrm>
            <a:prstGeom prst="rect">
              <a:avLst/>
            </a:prstGeom>
            <a:noFill/>
            <a:ln w="9525">
              <a:noFill/>
              <a:miter lim="800000"/>
              <a:headEnd/>
              <a:tailEnd/>
            </a:ln>
            <a:effectLst/>
          </p:spPr>
          <p:txBody>
            <a:bodyPr wrap="none" lIns="92075" tIns="46038" rIns="92075" bIns="46038">
              <a:spAutoFit/>
            </a:bodyPr>
            <a:lstStyle/>
            <a:p>
              <a:r>
                <a:rPr lang="en-US" sz="1600" u="none">
                  <a:solidFill>
                    <a:srgbClr val="FFFF66"/>
                  </a:solidFill>
                  <a:latin typeface="Arial" charset="0"/>
                </a:rPr>
                <a:t>Professor Smith</a:t>
              </a:r>
              <a:endParaRPr lang="en-US" sz="1600" u="none">
                <a:latin typeface="Arial" charset="0"/>
              </a:endParaRPr>
            </a:p>
          </p:txBody>
        </p:sp>
      </p:grpSp>
      <p:grpSp>
        <p:nvGrpSpPr>
          <p:cNvPr id="26" name="Group 89"/>
          <p:cNvGrpSpPr>
            <a:grpSpLocks/>
          </p:cNvGrpSpPr>
          <p:nvPr/>
        </p:nvGrpSpPr>
        <p:grpSpPr bwMode="auto">
          <a:xfrm>
            <a:off x="1979613" y="5060950"/>
            <a:ext cx="1652587" cy="1368425"/>
            <a:chOff x="1238" y="2853"/>
            <a:chExt cx="1041" cy="862"/>
          </a:xfrm>
        </p:grpSpPr>
        <p:sp>
          <p:nvSpPr>
            <p:cNvPr id="353370" name="Rectangle 90"/>
            <p:cNvSpPr>
              <a:spLocks noChangeArrowheads="1"/>
            </p:cNvSpPr>
            <p:nvPr/>
          </p:nvSpPr>
          <p:spPr bwMode="auto">
            <a:xfrm>
              <a:off x="1377" y="2853"/>
              <a:ext cx="553" cy="304"/>
            </a:xfrm>
            <a:prstGeom prst="rect">
              <a:avLst/>
            </a:prstGeom>
            <a:solidFill>
              <a:srgbClr val="000000"/>
            </a:solidFill>
            <a:ln w="9525">
              <a:noFill/>
              <a:miter lim="800000"/>
              <a:headEnd/>
              <a:tailEnd/>
            </a:ln>
            <a:effectLst/>
          </p:spPr>
          <p:txBody>
            <a:bodyPr wrap="none" anchor="ctr"/>
            <a:lstStyle/>
            <a:p>
              <a:endParaRPr lang="en-IN"/>
            </a:p>
          </p:txBody>
        </p:sp>
        <p:grpSp>
          <p:nvGrpSpPr>
            <p:cNvPr id="27" name="Group 91"/>
            <p:cNvGrpSpPr>
              <a:grpSpLocks/>
            </p:cNvGrpSpPr>
            <p:nvPr/>
          </p:nvGrpSpPr>
          <p:grpSpPr bwMode="auto">
            <a:xfrm>
              <a:off x="1598" y="3071"/>
              <a:ext cx="171" cy="163"/>
              <a:chOff x="1598" y="3071"/>
              <a:chExt cx="171" cy="163"/>
            </a:xfrm>
          </p:grpSpPr>
          <p:sp>
            <p:nvSpPr>
              <p:cNvPr id="353372" name="Freeform 92"/>
              <p:cNvSpPr>
                <a:spLocks/>
              </p:cNvSpPr>
              <p:nvPr/>
            </p:nvSpPr>
            <p:spPr bwMode="auto">
              <a:xfrm>
                <a:off x="1644" y="3076"/>
                <a:ext cx="125" cy="157"/>
              </a:xfrm>
              <a:custGeom>
                <a:avLst/>
                <a:gdLst/>
                <a:ahLst/>
                <a:cxnLst>
                  <a:cxn ang="0">
                    <a:pos x="0" y="115"/>
                  </a:cxn>
                  <a:cxn ang="0">
                    <a:pos x="5" y="107"/>
                  </a:cxn>
                  <a:cxn ang="0">
                    <a:pos x="4" y="95"/>
                  </a:cxn>
                  <a:cxn ang="0">
                    <a:pos x="1" y="69"/>
                  </a:cxn>
                  <a:cxn ang="0">
                    <a:pos x="5" y="41"/>
                  </a:cxn>
                  <a:cxn ang="0">
                    <a:pos x="13" y="20"/>
                  </a:cxn>
                  <a:cxn ang="0">
                    <a:pos x="26" y="8"/>
                  </a:cxn>
                  <a:cxn ang="0">
                    <a:pos x="46" y="2"/>
                  </a:cxn>
                  <a:cxn ang="0">
                    <a:pos x="69" y="0"/>
                  </a:cxn>
                  <a:cxn ang="0">
                    <a:pos x="87" y="2"/>
                  </a:cxn>
                  <a:cxn ang="0">
                    <a:pos x="106" y="14"/>
                  </a:cxn>
                  <a:cxn ang="0">
                    <a:pos x="114" y="29"/>
                  </a:cxn>
                  <a:cxn ang="0">
                    <a:pos x="121" y="48"/>
                  </a:cxn>
                  <a:cxn ang="0">
                    <a:pos x="124" y="75"/>
                  </a:cxn>
                  <a:cxn ang="0">
                    <a:pos x="120" y="81"/>
                  </a:cxn>
                  <a:cxn ang="0">
                    <a:pos x="122" y="89"/>
                  </a:cxn>
                  <a:cxn ang="0">
                    <a:pos x="121" y="103"/>
                  </a:cxn>
                  <a:cxn ang="0">
                    <a:pos x="117" y="118"/>
                  </a:cxn>
                  <a:cxn ang="0">
                    <a:pos x="98" y="143"/>
                  </a:cxn>
                  <a:cxn ang="0">
                    <a:pos x="84" y="148"/>
                  </a:cxn>
                  <a:cxn ang="0">
                    <a:pos x="68" y="153"/>
                  </a:cxn>
                  <a:cxn ang="0">
                    <a:pos x="54" y="156"/>
                  </a:cxn>
                  <a:cxn ang="0">
                    <a:pos x="0" y="115"/>
                  </a:cxn>
                </a:cxnLst>
                <a:rect l="0" t="0" r="r" b="b"/>
                <a:pathLst>
                  <a:path w="125" h="157">
                    <a:moveTo>
                      <a:pt x="0" y="115"/>
                    </a:moveTo>
                    <a:lnTo>
                      <a:pt x="5" y="107"/>
                    </a:lnTo>
                    <a:lnTo>
                      <a:pt x="4" y="95"/>
                    </a:lnTo>
                    <a:lnTo>
                      <a:pt x="1" y="69"/>
                    </a:lnTo>
                    <a:lnTo>
                      <a:pt x="5" y="41"/>
                    </a:lnTo>
                    <a:lnTo>
                      <a:pt x="13" y="20"/>
                    </a:lnTo>
                    <a:lnTo>
                      <a:pt x="26" y="8"/>
                    </a:lnTo>
                    <a:lnTo>
                      <a:pt x="46" y="2"/>
                    </a:lnTo>
                    <a:lnTo>
                      <a:pt x="69" y="0"/>
                    </a:lnTo>
                    <a:lnTo>
                      <a:pt x="87" y="2"/>
                    </a:lnTo>
                    <a:lnTo>
                      <a:pt x="106" y="14"/>
                    </a:lnTo>
                    <a:lnTo>
                      <a:pt x="114" y="29"/>
                    </a:lnTo>
                    <a:lnTo>
                      <a:pt x="121" y="48"/>
                    </a:lnTo>
                    <a:lnTo>
                      <a:pt x="124" y="75"/>
                    </a:lnTo>
                    <a:lnTo>
                      <a:pt x="120" y="81"/>
                    </a:lnTo>
                    <a:lnTo>
                      <a:pt x="122" y="89"/>
                    </a:lnTo>
                    <a:lnTo>
                      <a:pt x="121" y="103"/>
                    </a:lnTo>
                    <a:lnTo>
                      <a:pt x="117" y="118"/>
                    </a:lnTo>
                    <a:lnTo>
                      <a:pt x="98" y="143"/>
                    </a:lnTo>
                    <a:lnTo>
                      <a:pt x="84" y="148"/>
                    </a:lnTo>
                    <a:lnTo>
                      <a:pt x="68" y="153"/>
                    </a:lnTo>
                    <a:lnTo>
                      <a:pt x="54" y="156"/>
                    </a:lnTo>
                    <a:lnTo>
                      <a:pt x="0" y="115"/>
                    </a:lnTo>
                  </a:path>
                </a:pathLst>
              </a:custGeom>
              <a:solidFill>
                <a:srgbClr val="BF7F3F"/>
              </a:solidFill>
              <a:ln w="9525" cap="rnd">
                <a:noFill/>
                <a:round/>
                <a:headEnd/>
                <a:tailEnd/>
              </a:ln>
              <a:effectLst/>
            </p:spPr>
            <p:txBody>
              <a:bodyPr/>
              <a:lstStyle/>
              <a:p>
                <a:endParaRPr lang="en-IN"/>
              </a:p>
            </p:txBody>
          </p:sp>
          <p:sp>
            <p:nvSpPr>
              <p:cNvPr id="353373" name="Freeform 93"/>
              <p:cNvSpPr>
                <a:spLocks/>
              </p:cNvSpPr>
              <p:nvPr/>
            </p:nvSpPr>
            <p:spPr bwMode="auto">
              <a:xfrm>
                <a:off x="1638" y="3071"/>
                <a:ext cx="123" cy="128"/>
              </a:xfrm>
              <a:custGeom>
                <a:avLst/>
                <a:gdLst/>
                <a:ahLst/>
                <a:cxnLst>
                  <a:cxn ang="0">
                    <a:pos x="6" y="110"/>
                  </a:cxn>
                  <a:cxn ang="0">
                    <a:pos x="1" y="79"/>
                  </a:cxn>
                  <a:cxn ang="0">
                    <a:pos x="0" y="62"/>
                  </a:cxn>
                  <a:cxn ang="0">
                    <a:pos x="4" y="38"/>
                  </a:cxn>
                  <a:cxn ang="0">
                    <a:pos x="11" y="19"/>
                  </a:cxn>
                  <a:cxn ang="0">
                    <a:pos x="26" y="5"/>
                  </a:cxn>
                  <a:cxn ang="0">
                    <a:pos x="44" y="1"/>
                  </a:cxn>
                  <a:cxn ang="0">
                    <a:pos x="68" y="0"/>
                  </a:cxn>
                  <a:cxn ang="0">
                    <a:pos x="81" y="2"/>
                  </a:cxn>
                  <a:cxn ang="0">
                    <a:pos x="94" y="6"/>
                  </a:cxn>
                  <a:cxn ang="0">
                    <a:pos x="105" y="12"/>
                  </a:cxn>
                  <a:cxn ang="0">
                    <a:pos x="116" y="20"/>
                  </a:cxn>
                  <a:cxn ang="0">
                    <a:pos x="119" y="27"/>
                  </a:cxn>
                  <a:cxn ang="0">
                    <a:pos x="107" y="20"/>
                  </a:cxn>
                  <a:cxn ang="0">
                    <a:pos x="95" y="19"/>
                  </a:cxn>
                  <a:cxn ang="0">
                    <a:pos x="91" y="19"/>
                  </a:cxn>
                  <a:cxn ang="0">
                    <a:pos x="101" y="26"/>
                  </a:cxn>
                  <a:cxn ang="0">
                    <a:pos x="107" y="34"/>
                  </a:cxn>
                  <a:cxn ang="0">
                    <a:pos x="110" y="42"/>
                  </a:cxn>
                  <a:cxn ang="0">
                    <a:pos x="115" y="48"/>
                  </a:cxn>
                  <a:cxn ang="0">
                    <a:pos x="120" y="55"/>
                  </a:cxn>
                  <a:cxn ang="0">
                    <a:pos x="121" y="62"/>
                  </a:cxn>
                  <a:cxn ang="0">
                    <a:pos x="122" y="70"/>
                  </a:cxn>
                  <a:cxn ang="0">
                    <a:pos x="117" y="86"/>
                  </a:cxn>
                  <a:cxn ang="0">
                    <a:pos x="112" y="96"/>
                  </a:cxn>
                  <a:cxn ang="0">
                    <a:pos x="106" y="93"/>
                  </a:cxn>
                  <a:cxn ang="0">
                    <a:pos x="108" y="89"/>
                  </a:cxn>
                  <a:cxn ang="0">
                    <a:pos x="108" y="83"/>
                  </a:cxn>
                  <a:cxn ang="0">
                    <a:pos x="104" y="78"/>
                  </a:cxn>
                  <a:cxn ang="0">
                    <a:pos x="95" y="81"/>
                  </a:cxn>
                  <a:cxn ang="0">
                    <a:pos x="82" y="88"/>
                  </a:cxn>
                  <a:cxn ang="0">
                    <a:pos x="78" y="103"/>
                  </a:cxn>
                  <a:cxn ang="0">
                    <a:pos x="75" y="109"/>
                  </a:cxn>
                  <a:cxn ang="0">
                    <a:pos x="78" y="114"/>
                  </a:cxn>
                  <a:cxn ang="0">
                    <a:pos x="82" y="116"/>
                  </a:cxn>
                  <a:cxn ang="0">
                    <a:pos x="62" y="123"/>
                  </a:cxn>
                  <a:cxn ang="0">
                    <a:pos x="46" y="125"/>
                  </a:cxn>
                  <a:cxn ang="0">
                    <a:pos x="33" y="127"/>
                  </a:cxn>
                  <a:cxn ang="0">
                    <a:pos x="18" y="118"/>
                  </a:cxn>
                  <a:cxn ang="0">
                    <a:pos x="6" y="110"/>
                  </a:cxn>
                </a:cxnLst>
                <a:rect l="0" t="0" r="r" b="b"/>
                <a:pathLst>
                  <a:path w="123" h="128">
                    <a:moveTo>
                      <a:pt x="6" y="110"/>
                    </a:moveTo>
                    <a:lnTo>
                      <a:pt x="1" y="79"/>
                    </a:lnTo>
                    <a:lnTo>
                      <a:pt x="0" y="62"/>
                    </a:lnTo>
                    <a:lnTo>
                      <a:pt x="4" y="38"/>
                    </a:lnTo>
                    <a:lnTo>
                      <a:pt x="11" y="19"/>
                    </a:lnTo>
                    <a:lnTo>
                      <a:pt x="26" y="5"/>
                    </a:lnTo>
                    <a:lnTo>
                      <a:pt x="44" y="1"/>
                    </a:lnTo>
                    <a:lnTo>
                      <a:pt x="68" y="0"/>
                    </a:lnTo>
                    <a:lnTo>
                      <a:pt x="81" y="2"/>
                    </a:lnTo>
                    <a:lnTo>
                      <a:pt x="94" y="6"/>
                    </a:lnTo>
                    <a:lnTo>
                      <a:pt x="105" y="12"/>
                    </a:lnTo>
                    <a:lnTo>
                      <a:pt x="116" y="20"/>
                    </a:lnTo>
                    <a:lnTo>
                      <a:pt x="119" y="27"/>
                    </a:lnTo>
                    <a:lnTo>
                      <a:pt x="107" y="20"/>
                    </a:lnTo>
                    <a:lnTo>
                      <a:pt x="95" y="19"/>
                    </a:lnTo>
                    <a:lnTo>
                      <a:pt x="91" y="19"/>
                    </a:lnTo>
                    <a:lnTo>
                      <a:pt x="101" y="26"/>
                    </a:lnTo>
                    <a:lnTo>
                      <a:pt x="107" y="34"/>
                    </a:lnTo>
                    <a:lnTo>
                      <a:pt x="110" y="42"/>
                    </a:lnTo>
                    <a:lnTo>
                      <a:pt x="115" y="48"/>
                    </a:lnTo>
                    <a:lnTo>
                      <a:pt x="120" y="55"/>
                    </a:lnTo>
                    <a:lnTo>
                      <a:pt x="121" y="62"/>
                    </a:lnTo>
                    <a:lnTo>
                      <a:pt x="122" y="70"/>
                    </a:lnTo>
                    <a:lnTo>
                      <a:pt x="117" y="86"/>
                    </a:lnTo>
                    <a:lnTo>
                      <a:pt x="112" y="96"/>
                    </a:lnTo>
                    <a:lnTo>
                      <a:pt x="106" y="93"/>
                    </a:lnTo>
                    <a:lnTo>
                      <a:pt x="108" y="89"/>
                    </a:lnTo>
                    <a:lnTo>
                      <a:pt x="108" y="83"/>
                    </a:lnTo>
                    <a:lnTo>
                      <a:pt x="104" y="78"/>
                    </a:lnTo>
                    <a:lnTo>
                      <a:pt x="95" y="81"/>
                    </a:lnTo>
                    <a:lnTo>
                      <a:pt x="82" y="88"/>
                    </a:lnTo>
                    <a:lnTo>
                      <a:pt x="78" y="103"/>
                    </a:lnTo>
                    <a:lnTo>
                      <a:pt x="75" y="109"/>
                    </a:lnTo>
                    <a:lnTo>
                      <a:pt x="78" y="114"/>
                    </a:lnTo>
                    <a:lnTo>
                      <a:pt x="82" y="116"/>
                    </a:lnTo>
                    <a:lnTo>
                      <a:pt x="62" y="123"/>
                    </a:lnTo>
                    <a:lnTo>
                      <a:pt x="46" y="125"/>
                    </a:lnTo>
                    <a:lnTo>
                      <a:pt x="33" y="127"/>
                    </a:lnTo>
                    <a:lnTo>
                      <a:pt x="18" y="118"/>
                    </a:lnTo>
                    <a:lnTo>
                      <a:pt x="6" y="110"/>
                    </a:lnTo>
                  </a:path>
                </a:pathLst>
              </a:custGeom>
              <a:solidFill>
                <a:srgbClr val="3F3F3F"/>
              </a:solidFill>
              <a:ln w="9525" cap="rnd">
                <a:noFill/>
                <a:round/>
                <a:headEnd/>
                <a:tailEnd/>
              </a:ln>
              <a:effectLst/>
            </p:spPr>
            <p:txBody>
              <a:bodyPr/>
              <a:lstStyle/>
              <a:p>
                <a:endParaRPr lang="en-IN"/>
              </a:p>
            </p:txBody>
          </p:sp>
          <p:sp>
            <p:nvSpPr>
              <p:cNvPr id="353374" name="Freeform 94"/>
              <p:cNvSpPr>
                <a:spLocks/>
              </p:cNvSpPr>
              <p:nvPr/>
            </p:nvSpPr>
            <p:spPr bwMode="auto">
              <a:xfrm>
                <a:off x="1598" y="3187"/>
                <a:ext cx="102" cy="47"/>
              </a:xfrm>
              <a:custGeom>
                <a:avLst/>
                <a:gdLst/>
                <a:ahLst/>
                <a:cxnLst>
                  <a:cxn ang="0">
                    <a:pos x="0" y="32"/>
                  </a:cxn>
                  <a:cxn ang="0">
                    <a:pos x="23" y="21"/>
                  </a:cxn>
                  <a:cxn ang="0">
                    <a:pos x="42" y="0"/>
                  </a:cxn>
                  <a:cxn ang="0">
                    <a:pos x="101" y="46"/>
                  </a:cxn>
                </a:cxnLst>
                <a:rect l="0" t="0" r="r" b="b"/>
                <a:pathLst>
                  <a:path w="102" h="47">
                    <a:moveTo>
                      <a:pt x="0" y="32"/>
                    </a:moveTo>
                    <a:lnTo>
                      <a:pt x="23" y="21"/>
                    </a:lnTo>
                    <a:lnTo>
                      <a:pt x="42" y="0"/>
                    </a:lnTo>
                    <a:lnTo>
                      <a:pt x="101" y="46"/>
                    </a:lnTo>
                  </a:path>
                </a:pathLst>
              </a:custGeom>
              <a:noFill/>
              <a:ln w="12700" cap="rnd" cmpd="sng">
                <a:solidFill>
                  <a:srgbClr val="000000"/>
                </a:solidFill>
                <a:prstDash val="solid"/>
                <a:round/>
                <a:headEnd type="none" w="sm" len="sm"/>
                <a:tailEnd type="none" w="sm" len="sm"/>
              </a:ln>
              <a:effectLst/>
            </p:spPr>
            <p:txBody>
              <a:bodyPr/>
              <a:lstStyle/>
              <a:p>
                <a:endParaRPr lang="en-IN"/>
              </a:p>
            </p:txBody>
          </p:sp>
        </p:grpSp>
        <p:grpSp>
          <p:nvGrpSpPr>
            <p:cNvPr id="28" name="Group 95"/>
            <p:cNvGrpSpPr>
              <a:grpSpLocks/>
            </p:cNvGrpSpPr>
            <p:nvPr/>
          </p:nvGrpSpPr>
          <p:grpSpPr bwMode="auto">
            <a:xfrm>
              <a:off x="1840" y="2856"/>
              <a:ext cx="298" cy="582"/>
              <a:chOff x="1840" y="2856"/>
              <a:chExt cx="298" cy="582"/>
            </a:xfrm>
          </p:grpSpPr>
          <p:sp>
            <p:nvSpPr>
              <p:cNvPr id="353376" name="Freeform 96"/>
              <p:cNvSpPr>
                <a:spLocks/>
              </p:cNvSpPr>
              <p:nvPr/>
            </p:nvSpPr>
            <p:spPr bwMode="auto">
              <a:xfrm>
                <a:off x="1862" y="3294"/>
                <a:ext cx="218" cy="144"/>
              </a:xfrm>
              <a:custGeom>
                <a:avLst/>
                <a:gdLst/>
                <a:ahLst/>
                <a:cxnLst>
                  <a:cxn ang="0">
                    <a:pos x="18" y="0"/>
                  </a:cxn>
                  <a:cxn ang="0">
                    <a:pos x="0" y="143"/>
                  </a:cxn>
                  <a:cxn ang="0">
                    <a:pos x="217" y="143"/>
                  </a:cxn>
                  <a:cxn ang="0">
                    <a:pos x="209" y="2"/>
                  </a:cxn>
                  <a:cxn ang="0">
                    <a:pos x="18" y="0"/>
                  </a:cxn>
                </a:cxnLst>
                <a:rect l="0" t="0" r="r" b="b"/>
                <a:pathLst>
                  <a:path w="218" h="144">
                    <a:moveTo>
                      <a:pt x="18" y="0"/>
                    </a:moveTo>
                    <a:lnTo>
                      <a:pt x="0" y="143"/>
                    </a:lnTo>
                    <a:lnTo>
                      <a:pt x="217" y="143"/>
                    </a:lnTo>
                    <a:lnTo>
                      <a:pt x="209" y="2"/>
                    </a:lnTo>
                    <a:lnTo>
                      <a:pt x="18" y="0"/>
                    </a:lnTo>
                  </a:path>
                </a:pathLst>
              </a:custGeom>
              <a:solidFill>
                <a:srgbClr val="005F5F"/>
              </a:solidFill>
              <a:ln w="9525" cap="rnd">
                <a:noFill/>
                <a:round/>
                <a:headEnd/>
                <a:tailEnd/>
              </a:ln>
              <a:effectLst/>
            </p:spPr>
            <p:txBody>
              <a:bodyPr/>
              <a:lstStyle/>
              <a:p>
                <a:endParaRPr lang="en-IN"/>
              </a:p>
            </p:txBody>
          </p:sp>
          <p:grpSp>
            <p:nvGrpSpPr>
              <p:cNvPr id="29" name="Group 97"/>
              <p:cNvGrpSpPr>
                <a:grpSpLocks/>
              </p:cNvGrpSpPr>
              <p:nvPr/>
            </p:nvGrpSpPr>
            <p:grpSpPr bwMode="auto">
              <a:xfrm>
                <a:off x="1840" y="2856"/>
                <a:ext cx="256" cy="452"/>
                <a:chOff x="1840" y="2856"/>
                <a:chExt cx="256" cy="452"/>
              </a:xfrm>
            </p:grpSpPr>
            <p:grpSp>
              <p:nvGrpSpPr>
                <p:cNvPr id="30" name="Group 98"/>
                <p:cNvGrpSpPr>
                  <a:grpSpLocks/>
                </p:cNvGrpSpPr>
                <p:nvPr/>
              </p:nvGrpSpPr>
              <p:grpSpPr bwMode="auto">
                <a:xfrm>
                  <a:off x="1931" y="2996"/>
                  <a:ext cx="96" cy="110"/>
                  <a:chOff x="1931" y="2996"/>
                  <a:chExt cx="96" cy="110"/>
                </a:xfrm>
              </p:grpSpPr>
              <p:sp>
                <p:nvSpPr>
                  <p:cNvPr id="353379" name="Freeform 99"/>
                  <p:cNvSpPr>
                    <a:spLocks/>
                  </p:cNvSpPr>
                  <p:nvPr/>
                </p:nvSpPr>
                <p:spPr bwMode="auto">
                  <a:xfrm>
                    <a:off x="1931" y="2996"/>
                    <a:ext cx="96" cy="110"/>
                  </a:xfrm>
                  <a:custGeom>
                    <a:avLst/>
                    <a:gdLst/>
                    <a:ahLst/>
                    <a:cxnLst>
                      <a:cxn ang="0">
                        <a:pos x="18" y="0"/>
                      </a:cxn>
                      <a:cxn ang="0">
                        <a:pos x="12" y="29"/>
                      </a:cxn>
                      <a:cxn ang="0">
                        <a:pos x="10" y="32"/>
                      </a:cxn>
                      <a:cxn ang="0">
                        <a:pos x="5" y="35"/>
                      </a:cxn>
                      <a:cxn ang="0">
                        <a:pos x="0" y="37"/>
                      </a:cxn>
                      <a:cxn ang="0">
                        <a:pos x="6" y="65"/>
                      </a:cxn>
                      <a:cxn ang="0">
                        <a:pos x="8" y="79"/>
                      </a:cxn>
                      <a:cxn ang="0">
                        <a:pos x="11" y="87"/>
                      </a:cxn>
                      <a:cxn ang="0">
                        <a:pos x="14" y="94"/>
                      </a:cxn>
                      <a:cxn ang="0">
                        <a:pos x="21" y="99"/>
                      </a:cxn>
                      <a:cxn ang="0">
                        <a:pos x="33" y="104"/>
                      </a:cxn>
                      <a:cxn ang="0">
                        <a:pos x="46" y="108"/>
                      </a:cxn>
                      <a:cxn ang="0">
                        <a:pos x="56" y="109"/>
                      </a:cxn>
                      <a:cxn ang="0">
                        <a:pos x="65" y="108"/>
                      </a:cxn>
                      <a:cxn ang="0">
                        <a:pos x="76" y="105"/>
                      </a:cxn>
                      <a:cxn ang="0">
                        <a:pos x="83" y="101"/>
                      </a:cxn>
                      <a:cxn ang="0">
                        <a:pos x="93" y="87"/>
                      </a:cxn>
                      <a:cxn ang="0">
                        <a:pos x="95" y="76"/>
                      </a:cxn>
                      <a:cxn ang="0">
                        <a:pos x="94" y="59"/>
                      </a:cxn>
                      <a:cxn ang="0">
                        <a:pos x="90" y="53"/>
                      </a:cxn>
                      <a:cxn ang="0">
                        <a:pos x="79" y="42"/>
                      </a:cxn>
                      <a:cxn ang="0">
                        <a:pos x="76" y="38"/>
                      </a:cxn>
                      <a:cxn ang="0">
                        <a:pos x="75" y="22"/>
                      </a:cxn>
                      <a:cxn ang="0">
                        <a:pos x="77" y="12"/>
                      </a:cxn>
                      <a:cxn ang="0">
                        <a:pos x="18" y="0"/>
                      </a:cxn>
                    </a:cxnLst>
                    <a:rect l="0" t="0" r="r" b="b"/>
                    <a:pathLst>
                      <a:path w="96" h="110">
                        <a:moveTo>
                          <a:pt x="18" y="0"/>
                        </a:moveTo>
                        <a:lnTo>
                          <a:pt x="12" y="29"/>
                        </a:lnTo>
                        <a:lnTo>
                          <a:pt x="10" y="32"/>
                        </a:lnTo>
                        <a:lnTo>
                          <a:pt x="5" y="35"/>
                        </a:lnTo>
                        <a:lnTo>
                          <a:pt x="0" y="37"/>
                        </a:lnTo>
                        <a:lnTo>
                          <a:pt x="6" y="65"/>
                        </a:lnTo>
                        <a:lnTo>
                          <a:pt x="8" y="79"/>
                        </a:lnTo>
                        <a:lnTo>
                          <a:pt x="11" y="87"/>
                        </a:lnTo>
                        <a:lnTo>
                          <a:pt x="14" y="94"/>
                        </a:lnTo>
                        <a:lnTo>
                          <a:pt x="21" y="99"/>
                        </a:lnTo>
                        <a:lnTo>
                          <a:pt x="33" y="104"/>
                        </a:lnTo>
                        <a:lnTo>
                          <a:pt x="46" y="108"/>
                        </a:lnTo>
                        <a:lnTo>
                          <a:pt x="56" y="109"/>
                        </a:lnTo>
                        <a:lnTo>
                          <a:pt x="65" y="108"/>
                        </a:lnTo>
                        <a:lnTo>
                          <a:pt x="76" y="105"/>
                        </a:lnTo>
                        <a:lnTo>
                          <a:pt x="83" y="101"/>
                        </a:lnTo>
                        <a:lnTo>
                          <a:pt x="93" y="87"/>
                        </a:lnTo>
                        <a:lnTo>
                          <a:pt x="95" y="76"/>
                        </a:lnTo>
                        <a:lnTo>
                          <a:pt x="94" y="59"/>
                        </a:lnTo>
                        <a:lnTo>
                          <a:pt x="90" y="53"/>
                        </a:lnTo>
                        <a:lnTo>
                          <a:pt x="79" y="42"/>
                        </a:lnTo>
                        <a:lnTo>
                          <a:pt x="76" y="38"/>
                        </a:lnTo>
                        <a:lnTo>
                          <a:pt x="75" y="22"/>
                        </a:lnTo>
                        <a:lnTo>
                          <a:pt x="77" y="12"/>
                        </a:lnTo>
                        <a:lnTo>
                          <a:pt x="18" y="0"/>
                        </a:lnTo>
                      </a:path>
                    </a:pathLst>
                  </a:custGeom>
                  <a:solidFill>
                    <a:srgbClr val="FF9F7F"/>
                  </a:solidFill>
                  <a:ln w="9525" cap="rnd">
                    <a:noFill/>
                    <a:round/>
                    <a:headEnd/>
                    <a:tailEnd/>
                  </a:ln>
                  <a:effectLst/>
                </p:spPr>
                <p:txBody>
                  <a:bodyPr/>
                  <a:lstStyle/>
                  <a:p>
                    <a:endParaRPr lang="en-IN"/>
                  </a:p>
                </p:txBody>
              </p:sp>
              <p:sp>
                <p:nvSpPr>
                  <p:cNvPr id="353380" name="Freeform 100"/>
                  <p:cNvSpPr>
                    <a:spLocks/>
                  </p:cNvSpPr>
                  <p:nvPr/>
                </p:nvSpPr>
                <p:spPr bwMode="auto">
                  <a:xfrm>
                    <a:off x="1931" y="2996"/>
                    <a:ext cx="78" cy="95"/>
                  </a:xfrm>
                  <a:custGeom>
                    <a:avLst/>
                    <a:gdLst/>
                    <a:ahLst/>
                    <a:cxnLst>
                      <a:cxn ang="0">
                        <a:pos x="18" y="0"/>
                      </a:cxn>
                      <a:cxn ang="0">
                        <a:pos x="13" y="29"/>
                      </a:cxn>
                      <a:cxn ang="0">
                        <a:pos x="10" y="32"/>
                      </a:cxn>
                      <a:cxn ang="0">
                        <a:pos x="5" y="35"/>
                      </a:cxn>
                      <a:cxn ang="0">
                        <a:pos x="0" y="37"/>
                      </a:cxn>
                      <a:cxn ang="0">
                        <a:pos x="6" y="65"/>
                      </a:cxn>
                      <a:cxn ang="0">
                        <a:pos x="9" y="79"/>
                      </a:cxn>
                      <a:cxn ang="0">
                        <a:pos x="11" y="87"/>
                      </a:cxn>
                      <a:cxn ang="0">
                        <a:pos x="15" y="94"/>
                      </a:cxn>
                      <a:cxn ang="0">
                        <a:pos x="15" y="88"/>
                      </a:cxn>
                      <a:cxn ang="0">
                        <a:pos x="15" y="83"/>
                      </a:cxn>
                      <a:cxn ang="0">
                        <a:pos x="17" y="77"/>
                      </a:cxn>
                      <a:cxn ang="0">
                        <a:pos x="18" y="74"/>
                      </a:cxn>
                      <a:cxn ang="0">
                        <a:pos x="19" y="67"/>
                      </a:cxn>
                      <a:cxn ang="0">
                        <a:pos x="20" y="61"/>
                      </a:cxn>
                      <a:cxn ang="0">
                        <a:pos x="22" y="53"/>
                      </a:cxn>
                      <a:cxn ang="0">
                        <a:pos x="25" y="48"/>
                      </a:cxn>
                      <a:cxn ang="0">
                        <a:pos x="30" y="43"/>
                      </a:cxn>
                      <a:cxn ang="0">
                        <a:pos x="35" y="39"/>
                      </a:cxn>
                      <a:cxn ang="0">
                        <a:pos x="40" y="34"/>
                      </a:cxn>
                      <a:cxn ang="0">
                        <a:pos x="48" y="30"/>
                      </a:cxn>
                      <a:cxn ang="0">
                        <a:pos x="77" y="12"/>
                      </a:cxn>
                      <a:cxn ang="0">
                        <a:pos x="18" y="0"/>
                      </a:cxn>
                    </a:cxnLst>
                    <a:rect l="0" t="0" r="r" b="b"/>
                    <a:pathLst>
                      <a:path w="78" h="95">
                        <a:moveTo>
                          <a:pt x="18" y="0"/>
                        </a:moveTo>
                        <a:lnTo>
                          <a:pt x="13" y="29"/>
                        </a:lnTo>
                        <a:lnTo>
                          <a:pt x="10" y="32"/>
                        </a:lnTo>
                        <a:lnTo>
                          <a:pt x="5" y="35"/>
                        </a:lnTo>
                        <a:lnTo>
                          <a:pt x="0" y="37"/>
                        </a:lnTo>
                        <a:lnTo>
                          <a:pt x="6" y="65"/>
                        </a:lnTo>
                        <a:lnTo>
                          <a:pt x="9" y="79"/>
                        </a:lnTo>
                        <a:lnTo>
                          <a:pt x="11" y="87"/>
                        </a:lnTo>
                        <a:lnTo>
                          <a:pt x="15" y="94"/>
                        </a:lnTo>
                        <a:lnTo>
                          <a:pt x="15" y="88"/>
                        </a:lnTo>
                        <a:lnTo>
                          <a:pt x="15" y="83"/>
                        </a:lnTo>
                        <a:lnTo>
                          <a:pt x="17" y="77"/>
                        </a:lnTo>
                        <a:lnTo>
                          <a:pt x="18" y="74"/>
                        </a:lnTo>
                        <a:lnTo>
                          <a:pt x="19" y="67"/>
                        </a:lnTo>
                        <a:lnTo>
                          <a:pt x="20" y="61"/>
                        </a:lnTo>
                        <a:lnTo>
                          <a:pt x="22" y="53"/>
                        </a:lnTo>
                        <a:lnTo>
                          <a:pt x="25" y="48"/>
                        </a:lnTo>
                        <a:lnTo>
                          <a:pt x="30" y="43"/>
                        </a:lnTo>
                        <a:lnTo>
                          <a:pt x="35" y="39"/>
                        </a:lnTo>
                        <a:lnTo>
                          <a:pt x="40" y="34"/>
                        </a:lnTo>
                        <a:lnTo>
                          <a:pt x="48" y="30"/>
                        </a:lnTo>
                        <a:lnTo>
                          <a:pt x="77" y="12"/>
                        </a:lnTo>
                        <a:lnTo>
                          <a:pt x="18" y="0"/>
                        </a:lnTo>
                      </a:path>
                    </a:pathLst>
                  </a:custGeom>
                  <a:solidFill>
                    <a:srgbClr val="FF7F3F"/>
                  </a:solidFill>
                  <a:ln w="9525" cap="rnd">
                    <a:noFill/>
                    <a:round/>
                    <a:headEnd/>
                    <a:tailEnd/>
                  </a:ln>
                  <a:effectLst/>
                </p:spPr>
                <p:txBody>
                  <a:bodyPr/>
                  <a:lstStyle/>
                  <a:p>
                    <a:endParaRPr lang="en-IN"/>
                  </a:p>
                </p:txBody>
              </p:sp>
              <p:sp>
                <p:nvSpPr>
                  <p:cNvPr id="353381" name="Freeform 101"/>
                  <p:cNvSpPr>
                    <a:spLocks/>
                  </p:cNvSpPr>
                  <p:nvPr/>
                </p:nvSpPr>
                <p:spPr bwMode="auto">
                  <a:xfrm>
                    <a:off x="1931" y="2996"/>
                    <a:ext cx="78" cy="80"/>
                  </a:xfrm>
                  <a:custGeom>
                    <a:avLst/>
                    <a:gdLst/>
                    <a:ahLst/>
                    <a:cxnLst>
                      <a:cxn ang="0">
                        <a:pos x="18" y="0"/>
                      </a:cxn>
                      <a:cxn ang="0">
                        <a:pos x="12" y="29"/>
                      </a:cxn>
                      <a:cxn ang="0">
                        <a:pos x="10" y="32"/>
                      </a:cxn>
                      <a:cxn ang="0">
                        <a:pos x="5" y="35"/>
                      </a:cxn>
                      <a:cxn ang="0">
                        <a:pos x="0" y="37"/>
                      </a:cxn>
                      <a:cxn ang="0">
                        <a:pos x="6" y="65"/>
                      </a:cxn>
                      <a:cxn ang="0">
                        <a:pos x="8" y="79"/>
                      </a:cxn>
                      <a:cxn ang="0">
                        <a:pos x="9" y="71"/>
                      </a:cxn>
                      <a:cxn ang="0">
                        <a:pos x="10" y="64"/>
                      </a:cxn>
                      <a:cxn ang="0">
                        <a:pos x="12" y="58"/>
                      </a:cxn>
                      <a:cxn ang="0">
                        <a:pos x="12" y="52"/>
                      </a:cxn>
                      <a:cxn ang="0">
                        <a:pos x="14" y="47"/>
                      </a:cxn>
                      <a:cxn ang="0">
                        <a:pos x="18" y="42"/>
                      </a:cxn>
                      <a:cxn ang="0">
                        <a:pos x="22" y="40"/>
                      </a:cxn>
                      <a:cxn ang="0">
                        <a:pos x="27" y="37"/>
                      </a:cxn>
                      <a:cxn ang="0">
                        <a:pos x="32" y="35"/>
                      </a:cxn>
                      <a:cxn ang="0">
                        <a:pos x="39" y="31"/>
                      </a:cxn>
                      <a:cxn ang="0">
                        <a:pos x="46" y="28"/>
                      </a:cxn>
                      <a:cxn ang="0">
                        <a:pos x="77" y="12"/>
                      </a:cxn>
                      <a:cxn ang="0">
                        <a:pos x="18" y="0"/>
                      </a:cxn>
                    </a:cxnLst>
                    <a:rect l="0" t="0" r="r" b="b"/>
                    <a:pathLst>
                      <a:path w="78" h="80">
                        <a:moveTo>
                          <a:pt x="18" y="0"/>
                        </a:moveTo>
                        <a:lnTo>
                          <a:pt x="12" y="29"/>
                        </a:lnTo>
                        <a:lnTo>
                          <a:pt x="10" y="32"/>
                        </a:lnTo>
                        <a:lnTo>
                          <a:pt x="5" y="35"/>
                        </a:lnTo>
                        <a:lnTo>
                          <a:pt x="0" y="37"/>
                        </a:lnTo>
                        <a:lnTo>
                          <a:pt x="6" y="65"/>
                        </a:lnTo>
                        <a:lnTo>
                          <a:pt x="8" y="79"/>
                        </a:lnTo>
                        <a:lnTo>
                          <a:pt x="9" y="71"/>
                        </a:lnTo>
                        <a:lnTo>
                          <a:pt x="10" y="64"/>
                        </a:lnTo>
                        <a:lnTo>
                          <a:pt x="12" y="58"/>
                        </a:lnTo>
                        <a:lnTo>
                          <a:pt x="12" y="52"/>
                        </a:lnTo>
                        <a:lnTo>
                          <a:pt x="14" y="47"/>
                        </a:lnTo>
                        <a:lnTo>
                          <a:pt x="18" y="42"/>
                        </a:lnTo>
                        <a:lnTo>
                          <a:pt x="22" y="40"/>
                        </a:lnTo>
                        <a:lnTo>
                          <a:pt x="27" y="37"/>
                        </a:lnTo>
                        <a:lnTo>
                          <a:pt x="32" y="35"/>
                        </a:lnTo>
                        <a:lnTo>
                          <a:pt x="39" y="31"/>
                        </a:lnTo>
                        <a:lnTo>
                          <a:pt x="46" y="28"/>
                        </a:lnTo>
                        <a:lnTo>
                          <a:pt x="77" y="12"/>
                        </a:lnTo>
                        <a:lnTo>
                          <a:pt x="18" y="0"/>
                        </a:lnTo>
                      </a:path>
                    </a:pathLst>
                  </a:custGeom>
                  <a:solidFill>
                    <a:srgbClr val="FF9F1F"/>
                  </a:solidFill>
                  <a:ln w="9525" cap="rnd">
                    <a:noFill/>
                    <a:round/>
                    <a:headEnd/>
                    <a:tailEnd/>
                  </a:ln>
                  <a:effectLst/>
                </p:spPr>
                <p:txBody>
                  <a:bodyPr/>
                  <a:lstStyle/>
                  <a:p>
                    <a:endParaRPr lang="en-IN"/>
                  </a:p>
                </p:txBody>
              </p:sp>
            </p:grpSp>
            <p:grpSp>
              <p:nvGrpSpPr>
                <p:cNvPr id="31" name="Group 102"/>
                <p:cNvGrpSpPr>
                  <a:grpSpLocks/>
                </p:cNvGrpSpPr>
                <p:nvPr/>
              </p:nvGrpSpPr>
              <p:grpSpPr bwMode="auto">
                <a:xfrm>
                  <a:off x="1919" y="2856"/>
                  <a:ext cx="148" cy="168"/>
                  <a:chOff x="1919" y="2856"/>
                  <a:chExt cx="148" cy="168"/>
                </a:xfrm>
              </p:grpSpPr>
              <p:grpSp>
                <p:nvGrpSpPr>
                  <p:cNvPr id="353472" name="Group 103"/>
                  <p:cNvGrpSpPr>
                    <a:grpSpLocks/>
                  </p:cNvGrpSpPr>
                  <p:nvPr/>
                </p:nvGrpSpPr>
                <p:grpSpPr bwMode="auto">
                  <a:xfrm>
                    <a:off x="1928" y="2882"/>
                    <a:ext cx="108" cy="142"/>
                    <a:chOff x="1928" y="2882"/>
                    <a:chExt cx="108" cy="142"/>
                  </a:xfrm>
                </p:grpSpPr>
                <p:grpSp>
                  <p:nvGrpSpPr>
                    <p:cNvPr id="353473" name="Group 104"/>
                    <p:cNvGrpSpPr>
                      <a:grpSpLocks/>
                    </p:cNvGrpSpPr>
                    <p:nvPr/>
                  </p:nvGrpSpPr>
                  <p:grpSpPr bwMode="auto">
                    <a:xfrm>
                      <a:off x="1928" y="2882"/>
                      <a:ext cx="108" cy="142"/>
                      <a:chOff x="1928" y="2882"/>
                      <a:chExt cx="108" cy="142"/>
                    </a:xfrm>
                  </p:grpSpPr>
                  <p:sp>
                    <p:nvSpPr>
                      <p:cNvPr id="353385" name="Freeform 105"/>
                      <p:cNvSpPr>
                        <a:spLocks/>
                      </p:cNvSpPr>
                      <p:nvPr/>
                    </p:nvSpPr>
                    <p:spPr bwMode="auto">
                      <a:xfrm>
                        <a:off x="1950" y="3000"/>
                        <a:ext cx="57" cy="24"/>
                      </a:xfrm>
                      <a:custGeom>
                        <a:avLst/>
                        <a:gdLst/>
                        <a:ahLst/>
                        <a:cxnLst>
                          <a:cxn ang="0">
                            <a:pos x="0" y="0"/>
                          </a:cxn>
                          <a:cxn ang="0">
                            <a:pos x="1" y="3"/>
                          </a:cxn>
                          <a:cxn ang="0">
                            <a:pos x="2" y="6"/>
                          </a:cxn>
                          <a:cxn ang="0">
                            <a:pos x="4" y="9"/>
                          </a:cxn>
                          <a:cxn ang="0">
                            <a:pos x="7" y="13"/>
                          </a:cxn>
                          <a:cxn ang="0">
                            <a:pos x="11" y="15"/>
                          </a:cxn>
                          <a:cxn ang="0">
                            <a:pos x="14" y="17"/>
                          </a:cxn>
                          <a:cxn ang="0">
                            <a:pos x="19" y="20"/>
                          </a:cxn>
                          <a:cxn ang="0">
                            <a:pos x="23" y="21"/>
                          </a:cxn>
                          <a:cxn ang="0">
                            <a:pos x="29" y="22"/>
                          </a:cxn>
                          <a:cxn ang="0">
                            <a:pos x="34" y="23"/>
                          </a:cxn>
                          <a:cxn ang="0">
                            <a:pos x="41" y="22"/>
                          </a:cxn>
                          <a:cxn ang="0">
                            <a:pos x="45" y="21"/>
                          </a:cxn>
                          <a:cxn ang="0">
                            <a:pos x="48" y="20"/>
                          </a:cxn>
                          <a:cxn ang="0">
                            <a:pos x="52" y="17"/>
                          </a:cxn>
                          <a:cxn ang="0">
                            <a:pos x="56" y="13"/>
                          </a:cxn>
                          <a:cxn ang="0">
                            <a:pos x="0" y="0"/>
                          </a:cxn>
                        </a:cxnLst>
                        <a:rect l="0" t="0" r="r" b="b"/>
                        <a:pathLst>
                          <a:path w="57" h="24">
                            <a:moveTo>
                              <a:pt x="0" y="0"/>
                            </a:moveTo>
                            <a:lnTo>
                              <a:pt x="1" y="3"/>
                            </a:lnTo>
                            <a:lnTo>
                              <a:pt x="2" y="6"/>
                            </a:lnTo>
                            <a:lnTo>
                              <a:pt x="4" y="9"/>
                            </a:lnTo>
                            <a:lnTo>
                              <a:pt x="7" y="13"/>
                            </a:lnTo>
                            <a:lnTo>
                              <a:pt x="11" y="15"/>
                            </a:lnTo>
                            <a:lnTo>
                              <a:pt x="14" y="17"/>
                            </a:lnTo>
                            <a:lnTo>
                              <a:pt x="19" y="20"/>
                            </a:lnTo>
                            <a:lnTo>
                              <a:pt x="23" y="21"/>
                            </a:lnTo>
                            <a:lnTo>
                              <a:pt x="29" y="22"/>
                            </a:lnTo>
                            <a:lnTo>
                              <a:pt x="34" y="23"/>
                            </a:lnTo>
                            <a:lnTo>
                              <a:pt x="41" y="22"/>
                            </a:lnTo>
                            <a:lnTo>
                              <a:pt x="45" y="21"/>
                            </a:lnTo>
                            <a:lnTo>
                              <a:pt x="48" y="20"/>
                            </a:lnTo>
                            <a:lnTo>
                              <a:pt x="52" y="17"/>
                            </a:lnTo>
                            <a:lnTo>
                              <a:pt x="56" y="13"/>
                            </a:lnTo>
                            <a:lnTo>
                              <a:pt x="0" y="0"/>
                            </a:lnTo>
                          </a:path>
                        </a:pathLst>
                      </a:custGeom>
                      <a:solidFill>
                        <a:srgbClr val="7F3F00"/>
                      </a:solidFill>
                      <a:ln w="12700" cap="rnd" cmpd="sng">
                        <a:solidFill>
                          <a:srgbClr val="7F3F00"/>
                        </a:solidFill>
                        <a:prstDash val="solid"/>
                        <a:round/>
                        <a:headEnd/>
                        <a:tailEnd/>
                      </a:ln>
                      <a:effectLst/>
                    </p:spPr>
                    <p:txBody>
                      <a:bodyPr/>
                      <a:lstStyle/>
                      <a:p>
                        <a:endParaRPr lang="en-IN"/>
                      </a:p>
                    </p:txBody>
                  </p:sp>
                  <p:sp>
                    <p:nvSpPr>
                      <p:cNvPr id="353386" name="Freeform 106"/>
                      <p:cNvSpPr>
                        <a:spLocks/>
                      </p:cNvSpPr>
                      <p:nvPr/>
                    </p:nvSpPr>
                    <p:spPr bwMode="auto">
                      <a:xfrm>
                        <a:off x="1928" y="2882"/>
                        <a:ext cx="108" cy="142"/>
                      </a:xfrm>
                      <a:custGeom>
                        <a:avLst/>
                        <a:gdLst/>
                        <a:ahLst/>
                        <a:cxnLst>
                          <a:cxn ang="0">
                            <a:pos x="80" y="129"/>
                          </a:cxn>
                          <a:cxn ang="0">
                            <a:pos x="82" y="125"/>
                          </a:cxn>
                          <a:cxn ang="0">
                            <a:pos x="85" y="120"/>
                          </a:cxn>
                          <a:cxn ang="0">
                            <a:pos x="90" y="109"/>
                          </a:cxn>
                          <a:cxn ang="0">
                            <a:pos x="98" y="90"/>
                          </a:cxn>
                          <a:cxn ang="0">
                            <a:pos x="102" y="75"/>
                          </a:cxn>
                          <a:cxn ang="0">
                            <a:pos x="104" y="62"/>
                          </a:cxn>
                          <a:cxn ang="0">
                            <a:pos x="107" y="43"/>
                          </a:cxn>
                          <a:cxn ang="0">
                            <a:pos x="106" y="26"/>
                          </a:cxn>
                          <a:cxn ang="0">
                            <a:pos x="103" y="16"/>
                          </a:cxn>
                          <a:cxn ang="0">
                            <a:pos x="95" y="9"/>
                          </a:cxn>
                          <a:cxn ang="0">
                            <a:pos x="83" y="3"/>
                          </a:cxn>
                          <a:cxn ang="0">
                            <a:pos x="72" y="1"/>
                          </a:cxn>
                          <a:cxn ang="0">
                            <a:pos x="61" y="0"/>
                          </a:cxn>
                          <a:cxn ang="0">
                            <a:pos x="50" y="1"/>
                          </a:cxn>
                          <a:cxn ang="0">
                            <a:pos x="40" y="2"/>
                          </a:cxn>
                          <a:cxn ang="0">
                            <a:pos x="32" y="5"/>
                          </a:cxn>
                          <a:cxn ang="0">
                            <a:pos x="25" y="10"/>
                          </a:cxn>
                          <a:cxn ang="0">
                            <a:pos x="19" y="17"/>
                          </a:cxn>
                          <a:cxn ang="0">
                            <a:pos x="14" y="26"/>
                          </a:cxn>
                          <a:cxn ang="0">
                            <a:pos x="11" y="35"/>
                          </a:cxn>
                          <a:cxn ang="0">
                            <a:pos x="8" y="44"/>
                          </a:cxn>
                          <a:cxn ang="0">
                            <a:pos x="7" y="55"/>
                          </a:cxn>
                          <a:cxn ang="0">
                            <a:pos x="7" y="61"/>
                          </a:cxn>
                          <a:cxn ang="0">
                            <a:pos x="7" y="66"/>
                          </a:cxn>
                          <a:cxn ang="0">
                            <a:pos x="3" y="67"/>
                          </a:cxn>
                          <a:cxn ang="0">
                            <a:pos x="1" y="69"/>
                          </a:cxn>
                          <a:cxn ang="0">
                            <a:pos x="0" y="72"/>
                          </a:cxn>
                          <a:cxn ang="0">
                            <a:pos x="3" y="78"/>
                          </a:cxn>
                          <a:cxn ang="0">
                            <a:pos x="5" y="81"/>
                          </a:cxn>
                          <a:cxn ang="0">
                            <a:pos x="8" y="85"/>
                          </a:cxn>
                          <a:cxn ang="0">
                            <a:pos x="12" y="88"/>
                          </a:cxn>
                          <a:cxn ang="0">
                            <a:pos x="17" y="88"/>
                          </a:cxn>
                          <a:cxn ang="0">
                            <a:pos x="15" y="95"/>
                          </a:cxn>
                          <a:cxn ang="0">
                            <a:pos x="17" y="104"/>
                          </a:cxn>
                          <a:cxn ang="0">
                            <a:pos x="19" y="112"/>
                          </a:cxn>
                          <a:cxn ang="0">
                            <a:pos x="21" y="117"/>
                          </a:cxn>
                          <a:cxn ang="0">
                            <a:pos x="23" y="122"/>
                          </a:cxn>
                          <a:cxn ang="0">
                            <a:pos x="25" y="125"/>
                          </a:cxn>
                          <a:cxn ang="0">
                            <a:pos x="28" y="128"/>
                          </a:cxn>
                          <a:cxn ang="0">
                            <a:pos x="31" y="132"/>
                          </a:cxn>
                          <a:cxn ang="0">
                            <a:pos x="35" y="135"/>
                          </a:cxn>
                          <a:cxn ang="0">
                            <a:pos x="39" y="137"/>
                          </a:cxn>
                          <a:cxn ang="0">
                            <a:pos x="42" y="138"/>
                          </a:cxn>
                          <a:cxn ang="0">
                            <a:pos x="46" y="139"/>
                          </a:cxn>
                          <a:cxn ang="0">
                            <a:pos x="50" y="140"/>
                          </a:cxn>
                          <a:cxn ang="0">
                            <a:pos x="54" y="140"/>
                          </a:cxn>
                          <a:cxn ang="0">
                            <a:pos x="59" y="141"/>
                          </a:cxn>
                          <a:cxn ang="0">
                            <a:pos x="64" y="140"/>
                          </a:cxn>
                          <a:cxn ang="0">
                            <a:pos x="69" y="139"/>
                          </a:cxn>
                          <a:cxn ang="0">
                            <a:pos x="72" y="137"/>
                          </a:cxn>
                          <a:cxn ang="0">
                            <a:pos x="76" y="133"/>
                          </a:cxn>
                          <a:cxn ang="0">
                            <a:pos x="80" y="129"/>
                          </a:cxn>
                        </a:cxnLst>
                        <a:rect l="0" t="0" r="r" b="b"/>
                        <a:pathLst>
                          <a:path w="108" h="142">
                            <a:moveTo>
                              <a:pt x="80" y="129"/>
                            </a:moveTo>
                            <a:lnTo>
                              <a:pt x="82" y="125"/>
                            </a:lnTo>
                            <a:lnTo>
                              <a:pt x="85" y="120"/>
                            </a:lnTo>
                            <a:lnTo>
                              <a:pt x="90" y="109"/>
                            </a:lnTo>
                            <a:lnTo>
                              <a:pt x="98" y="90"/>
                            </a:lnTo>
                            <a:lnTo>
                              <a:pt x="102" y="75"/>
                            </a:lnTo>
                            <a:lnTo>
                              <a:pt x="104" y="62"/>
                            </a:lnTo>
                            <a:lnTo>
                              <a:pt x="107" y="43"/>
                            </a:lnTo>
                            <a:lnTo>
                              <a:pt x="106" y="26"/>
                            </a:lnTo>
                            <a:lnTo>
                              <a:pt x="103" y="16"/>
                            </a:lnTo>
                            <a:lnTo>
                              <a:pt x="95" y="9"/>
                            </a:lnTo>
                            <a:lnTo>
                              <a:pt x="83" y="3"/>
                            </a:lnTo>
                            <a:lnTo>
                              <a:pt x="72" y="1"/>
                            </a:lnTo>
                            <a:lnTo>
                              <a:pt x="61" y="0"/>
                            </a:lnTo>
                            <a:lnTo>
                              <a:pt x="50" y="1"/>
                            </a:lnTo>
                            <a:lnTo>
                              <a:pt x="40" y="2"/>
                            </a:lnTo>
                            <a:lnTo>
                              <a:pt x="32" y="5"/>
                            </a:lnTo>
                            <a:lnTo>
                              <a:pt x="25" y="10"/>
                            </a:lnTo>
                            <a:lnTo>
                              <a:pt x="19" y="17"/>
                            </a:lnTo>
                            <a:lnTo>
                              <a:pt x="14" y="26"/>
                            </a:lnTo>
                            <a:lnTo>
                              <a:pt x="11" y="35"/>
                            </a:lnTo>
                            <a:lnTo>
                              <a:pt x="8" y="44"/>
                            </a:lnTo>
                            <a:lnTo>
                              <a:pt x="7" y="55"/>
                            </a:lnTo>
                            <a:lnTo>
                              <a:pt x="7" y="61"/>
                            </a:lnTo>
                            <a:lnTo>
                              <a:pt x="7" y="66"/>
                            </a:lnTo>
                            <a:lnTo>
                              <a:pt x="3" y="67"/>
                            </a:lnTo>
                            <a:lnTo>
                              <a:pt x="1" y="69"/>
                            </a:lnTo>
                            <a:lnTo>
                              <a:pt x="0" y="72"/>
                            </a:lnTo>
                            <a:lnTo>
                              <a:pt x="3" y="78"/>
                            </a:lnTo>
                            <a:lnTo>
                              <a:pt x="5" y="81"/>
                            </a:lnTo>
                            <a:lnTo>
                              <a:pt x="8" y="85"/>
                            </a:lnTo>
                            <a:lnTo>
                              <a:pt x="12" y="88"/>
                            </a:lnTo>
                            <a:lnTo>
                              <a:pt x="17" y="88"/>
                            </a:lnTo>
                            <a:lnTo>
                              <a:pt x="15" y="95"/>
                            </a:lnTo>
                            <a:lnTo>
                              <a:pt x="17" y="104"/>
                            </a:lnTo>
                            <a:lnTo>
                              <a:pt x="19" y="112"/>
                            </a:lnTo>
                            <a:lnTo>
                              <a:pt x="21" y="117"/>
                            </a:lnTo>
                            <a:lnTo>
                              <a:pt x="23" y="122"/>
                            </a:lnTo>
                            <a:lnTo>
                              <a:pt x="25" y="125"/>
                            </a:lnTo>
                            <a:lnTo>
                              <a:pt x="28" y="128"/>
                            </a:lnTo>
                            <a:lnTo>
                              <a:pt x="31" y="132"/>
                            </a:lnTo>
                            <a:lnTo>
                              <a:pt x="35" y="135"/>
                            </a:lnTo>
                            <a:lnTo>
                              <a:pt x="39" y="137"/>
                            </a:lnTo>
                            <a:lnTo>
                              <a:pt x="42" y="138"/>
                            </a:lnTo>
                            <a:lnTo>
                              <a:pt x="46" y="139"/>
                            </a:lnTo>
                            <a:lnTo>
                              <a:pt x="50" y="140"/>
                            </a:lnTo>
                            <a:lnTo>
                              <a:pt x="54" y="140"/>
                            </a:lnTo>
                            <a:lnTo>
                              <a:pt x="59" y="141"/>
                            </a:lnTo>
                            <a:lnTo>
                              <a:pt x="64" y="140"/>
                            </a:lnTo>
                            <a:lnTo>
                              <a:pt x="69" y="139"/>
                            </a:lnTo>
                            <a:lnTo>
                              <a:pt x="72" y="137"/>
                            </a:lnTo>
                            <a:lnTo>
                              <a:pt x="76" y="133"/>
                            </a:lnTo>
                            <a:lnTo>
                              <a:pt x="80" y="129"/>
                            </a:lnTo>
                          </a:path>
                        </a:pathLst>
                      </a:custGeom>
                      <a:solidFill>
                        <a:srgbClr val="FF9F7F"/>
                      </a:solidFill>
                      <a:ln w="9525" cap="rnd">
                        <a:noFill/>
                        <a:round/>
                        <a:headEnd/>
                        <a:tailEnd/>
                      </a:ln>
                      <a:effectLst/>
                    </p:spPr>
                    <p:txBody>
                      <a:bodyPr/>
                      <a:lstStyle/>
                      <a:p>
                        <a:endParaRPr lang="en-IN"/>
                      </a:p>
                    </p:txBody>
                  </p:sp>
                  <p:sp>
                    <p:nvSpPr>
                      <p:cNvPr id="353387" name="Freeform 107"/>
                      <p:cNvSpPr>
                        <a:spLocks/>
                      </p:cNvSpPr>
                      <p:nvPr/>
                    </p:nvSpPr>
                    <p:spPr bwMode="auto">
                      <a:xfrm>
                        <a:off x="1974" y="2972"/>
                        <a:ext cx="53" cy="52"/>
                      </a:xfrm>
                      <a:custGeom>
                        <a:avLst/>
                        <a:gdLst/>
                        <a:ahLst/>
                        <a:cxnLst>
                          <a:cxn ang="0">
                            <a:pos x="34" y="39"/>
                          </a:cxn>
                          <a:cxn ang="0">
                            <a:pos x="36" y="35"/>
                          </a:cxn>
                          <a:cxn ang="0">
                            <a:pos x="39" y="31"/>
                          </a:cxn>
                          <a:cxn ang="0">
                            <a:pos x="44" y="19"/>
                          </a:cxn>
                          <a:cxn ang="0">
                            <a:pos x="52" y="0"/>
                          </a:cxn>
                          <a:cxn ang="0">
                            <a:pos x="47" y="8"/>
                          </a:cxn>
                          <a:cxn ang="0">
                            <a:pos x="41" y="16"/>
                          </a:cxn>
                          <a:cxn ang="0">
                            <a:pos x="39" y="21"/>
                          </a:cxn>
                          <a:cxn ang="0">
                            <a:pos x="38" y="26"/>
                          </a:cxn>
                          <a:cxn ang="0">
                            <a:pos x="35" y="31"/>
                          </a:cxn>
                          <a:cxn ang="0">
                            <a:pos x="32" y="37"/>
                          </a:cxn>
                          <a:cxn ang="0">
                            <a:pos x="29" y="40"/>
                          </a:cxn>
                          <a:cxn ang="0">
                            <a:pos x="26" y="42"/>
                          </a:cxn>
                          <a:cxn ang="0">
                            <a:pos x="23" y="44"/>
                          </a:cxn>
                          <a:cxn ang="0">
                            <a:pos x="18" y="43"/>
                          </a:cxn>
                          <a:cxn ang="0">
                            <a:pos x="17" y="40"/>
                          </a:cxn>
                          <a:cxn ang="0">
                            <a:pos x="13" y="36"/>
                          </a:cxn>
                          <a:cxn ang="0">
                            <a:pos x="14" y="42"/>
                          </a:cxn>
                          <a:cxn ang="0">
                            <a:pos x="12" y="46"/>
                          </a:cxn>
                          <a:cxn ang="0">
                            <a:pos x="9" y="48"/>
                          </a:cxn>
                          <a:cxn ang="0">
                            <a:pos x="0" y="49"/>
                          </a:cxn>
                          <a:cxn ang="0">
                            <a:pos x="4" y="50"/>
                          </a:cxn>
                          <a:cxn ang="0">
                            <a:pos x="8" y="51"/>
                          </a:cxn>
                          <a:cxn ang="0">
                            <a:pos x="13" y="51"/>
                          </a:cxn>
                          <a:cxn ang="0">
                            <a:pos x="18" y="50"/>
                          </a:cxn>
                          <a:cxn ang="0">
                            <a:pos x="23" y="49"/>
                          </a:cxn>
                          <a:cxn ang="0">
                            <a:pos x="26" y="47"/>
                          </a:cxn>
                          <a:cxn ang="0">
                            <a:pos x="30" y="43"/>
                          </a:cxn>
                          <a:cxn ang="0">
                            <a:pos x="34" y="39"/>
                          </a:cxn>
                        </a:cxnLst>
                        <a:rect l="0" t="0" r="r" b="b"/>
                        <a:pathLst>
                          <a:path w="53" h="52">
                            <a:moveTo>
                              <a:pt x="34" y="39"/>
                            </a:moveTo>
                            <a:lnTo>
                              <a:pt x="36" y="35"/>
                            </a:lnTo>
                            <a:lnTo>
                              <a:pt x="39" y="31"/>
                            </a:lnTo>
                            <a:lnTo>
                              <a:pt x="44" y="19"/>
                            </a:lnTo>
                            <a:lnTo>
                              <a:pt x="52" y="0"/>
                            </a:lnTo>
                            <a:lnTo>
                              <a:pt x="47" y="8"/>
                            </a:lnTo>
                            <a:lnTo>
                              <a:pt x="41" y="16"/>
                            </a:lnTo>
                            <a:lnTo>
                              <a:pt x="39" y="21"/>
                            </a:lnTo>
                            <a:lnTo>
                              <a:pt x="38" y="26"/>
                            </a:lnTo>
                            <a:lnTo>
                              <a:pt x="35" y="31"/>
                            </a:lnTo>
                            <a:lnTo>
                              <a:pt x="32" y="37"/>
                            </a:lnTo>
                            <a:lnTo>
                              <a:pt x="29" y="40"/>
                            </a:lnTo>
                            <a:lnTo>
                              <a:pt x="26" y="42"/>
                            </a:lnTo>
                            <a:lnTo>
                              <a:pt x="23" y="44"/>
                            </a:lnTo>
                            <a:lnTo>
                              <a:pt x="18" y="43"/>
                            </a:lnTo>
                            <a:lnTo>
                              <a:pt x="17" y="40"/>
                            </a:lnTo>
                            <a:lnTo>
                              <a:pt x="13" y="36"/>
                            </a:lnTo>
                            <a:lnTo>
                              <a:pt x="14" y="42"/>
                            </a:lnTo>
                            <a:lnTo>
                              <a:pt x="12" y="46"/>
                            </a:lnTo>
                            <a:lnTo>
                              <a:pt x="9" y="48"/>
                            </a:lnTo>
                            <a:lnTo>
                              <a:pt x="0" y="49"/>
                            </a:lnTo>
                            <a:lnTo>
                              <a:pt x="4" y="50"/>
                            </a:lnTo>
                            <a:lnTo>
                              <a:pt x="8" y="51"/>
                            </a:lnTo>
                            <a:lnTo>
                              <a:pt x="13" y="51"/>
                            </a:lnTo>
                            <a:lnTo>
                              <a:pt x="18" y="50"/>
                            </a:lnTo>
                            <a:lnTo>
                              <a:pt x="23" y="49"/>
                            </a:lnTo>
                            <a:lnTo>
                              <a:pt x="26" y="47"/>
                            </a:lnTo>
                            <a:lnTo>
                              <a:pt x="30" y="43"/>
                            </a:lnTo>
                            <a:lnTo>
                              <a:pt x="34" y="39"/>
                            </a:lnTo>
                          </a:path>
                        </a:pathLst>
                      </a:custGeom>
                      <a:solidFill>
                        <a:srgbClr val="FF7F3F"/>
                      </a:solidFill>
                      <a:ln w="9525" cap="rnd">
                        <a:noFill/>
                        <a:round/>
                        <a:headEnd/>
                        <a:tailEnd/>
                      </a:ln>
                      <a:effectLst/>
                    </p:spPr>
                    <p:txBody>
                      <a:bodyPr/>
                      <a:lstStyle/>
                      <a:p>
                        <a:endParaRPr lang="en-IN"/>
                      </a:p>
                    </p:txBody>
                  </p:sp>
                </p:grpSp>
                <p:sp>
                  <p:nvSpPr>
                    <p:cNvPr id="353388" name="Freeform 108"/>
                    <p:cNvSpPr>
                      <a:spLocks/>
                    </p:cNvSpPr>
                    <p:nvPr/>
                  </p:nvSpPr>
                  <p:spPr bwMode="auto">
                    <a:xfrm>
                      <a:off x="1929" y="2952"/>
                      <a:ext cx="23" cy="49"/>
                    </a:xfrm>
                    <a:custGeom>
                      <a:avLst/>
                      <a:gdLst/>
                      <a:ahLst/>
                      <a:cxnLst>
                        <a:cxn ang="0">
                          <a:pos x="20" y="39"/>
                        </a:cxn>
                        <a:cxn ang="0">
                          <a:pos x="19" y="36"/>
                        </a:cxn>
                        <a:cxn ang="0">
                          <a:pos x="19" y="32"/>
                        </a:cxn>
                        <a:cxn ang="0">
                          <a:pos x="20" y="29"/>
                        </a:cxn>
                        <a:cxn ang="0">
                          <a:pos x="20" y="26"/>
                        </a:cxn>
                        <a:cxn ang="0">
                          <a:pos x="21" y="22"/>
                        </a:cxn>
                        <a:cxn ang="0">
                          <a:pos x="21" y="19"/>
                        </a:cxn>
                        <a:cxn ang="0">
                          <a:pos x="21" y="16"/>
                        </a:cxn>
                        <a:cxn ang="0">
                          <a:pos x="22" y="12"/>
                        </a:cxn>
                        <a:cxn ang="0">
                          <a:pos x="21" y="11"/>
                        </a:cxn>
                        <a:cxn ang="0">
                          <a:pos x="19" y="9"/>
                        </a:cxn>
                        <a:cxn ang="0">
                          <a:pos x="17" y="6"/>
                        </a:cxn>
                        <a:cxn ang="0">
                          <a:pos x="17" y="5"/>
                        </a:cxn>
                        <a:cxn ang="0">
                          <a:pos x="16" y="3"/>
                        </a:cxn>
                        <a:cxn ang="0">
                          <a:pos x="14" y="1"/>
                        </a:cxn>
                        <a:cxn ang="0">
                          <a:pos x="12" y="2"/>
                        </a:cxn>
                        <a:cxn ang="0">
                          <a:pos x="0" y="0"/>
                        </a:cxn>
                        <a:cxn ang="0">
                          <a:pos x="0" y="2"/>
                        </a:cxn>
                        <a:cxn ang="0">
                          <a:pos x="2" y="9"/>
                        </a:cxn>
                        <a:cxn ang="0">
                          <a:pos x="5" y="12"/>
                        </a:cxn>
                        <a:cxn ang="0">
                          <a:pos x="7" y="16"/>
                        </a:cxn>
                        <a:cxn ang="0">
                          <a:pos x="11" y="18"/>
                        </a:cxn>
                        <a:cxn ang="0">
                          <a:pos x="16" y="18"/>
                        </a:cxn>
                        <a:cxn ang="0">
                          <a:pos x="15" y="26"/>
                        </a:cxn>
                        <a:cxn ang="0">
                          <a:pos x="16" y="34"/>
                        </a:cxn>
                        <a:cxn ang="0">
                          <a:pos x="19" y="42"/>
                        </a:cxn>
                        <a:cxn ang="0">
                          <a:pos x="20" y="48"/>
                        </a:cxn>
                        <a:cxn ang="0">
                          <a:pos x="20" y="39"/>
                        </a:cxn>
                      </a:cxnLst>
                      <a:rect l="0" t="0" r="r" b="b"/>
                      <a:pathLst>
                        <a:path w="23" h="49">
                          <a:moveTo>
                            <a:pt x="20" y="39"/>
                          </a:moveTo>
                          <a:lnTo>
                            <a:pt x="19" y="36"/>
                          </a:lnTo>
                          <a:lnTo>
                            <a:pt x="19" y="32"/>
                          </a:lnTo>
                          <a:lnTo>
                            <a:pt x="20" y="29"/>
                          </a:lnTo>
                          <a:lnTo>
                            <a:pt x="20" y="26"/>
                          </a:lnTo>
                          <a:lnTo>
                            <a:pt x="21" y="22"/>
                          </a:lnTo>
                          <a:lnTo>
                            <a:pt x="21" y="19"/>
                          </a:lnTo>
                          <a:lnTo>
                            <a:pt x="21" y="16"/>
                          </a:lnTo>
                          <a:lnTo>
                            <a:pt x="22" y="12"/>
                          </a:lnTo>
                          <a:lnTo>
                            <a:pt x="21" y="11"/>
                          </a:lnTo>
                          <a:lnTo>
                            <a:pt x="19" y="9"/>
                          </a:lnTo>
                          <a:lnTo>
                            <a:pt x="17" y="6"/>
                          </a:lnTo>
                          <a:lnTo>
                            <a:pt x="17" y="5"/>
                          </a:lnTo>
                          <a:lnTo>
                            <a:pt x="16" y="3"/>
                          </a:lnTo>
                          <a:lnTo>
                            <a:pt x="14" y="1"/>
                          </a:lnTo>
                          <a:lnTo>
                            <a:pt x="12" y="2"/>
                          </a:lnTo>
                          <a:lnTo>
                            <a:pt x="0" y="0"/>
                          </a:lnTo>
                          <a:lnTo>
                            <a:pt x="0" y="2"/>
                          </a:lnTo>
                          <a:lnTo>
                            <a:pt x="2" y="9"/>
                          </a:lnTo>
                          <a:lnTo>
                            <a:pt x="5" y="12"/>
                          </a:lnTo>
                          <a:lnTo>
                            <a:pt x="7" y="16"/>
                          </a:lnTo>
                          <a:lnTo>
                            <a:pt x="11" y="18"/>
                          </a:lnTo>
                          <a:lnTo>
                            <a:pt x="16" y="18"/>
                          </a:lnTo>
                          <a:lnTo>
                            <a:pt x="15" y="26"/>
                          </a:lnTo>
                          <a:lnTo>
                            <a:pt x="16" y="34"/>
                          </a:lnTo>
                          <a:lnTo>
                            <a:pt x="19" y="42"/>
                          </a:lnTo>
                          <a:lnTo>
                            <a:pt x="20" y="48"/>
                          </a:lnTo>
                          <a:lnTo>
                            <a:pt x="20" y="39"/>
                          </a:lnTo>
                        </a:path>
                      </a:pathLst>
                    </a:custGeom>
                    <a:solidFill>
                      <a:srgbClr val="FF7F3F"/>
                    </a:solidFill>
                    <a:ln w="9525" cap="rnd">
                      <a:noFill/>
                      <a:round/>
                      <a:headEnd/>
                      <a:tailEnd/>
                    </a:ln>
                    <a:effectLst/>
                  </p:spPr>
                  <p:txBody>
                    <a:bodyPr/>
                    <a:lstStyle/>
                    <a:p>
                      <a:endParaRPr lang="en-IN"/>
                    </a:p>
                  </p:txBody>
                </p:sp>
              </p:grpSp>
              <p:grpSp>
                <p:nvGrpSpPr>
                  <p:cNvPr id="353477" name="Group 109"/>
                  <p:cNvGrpSpPr>
                    <a:grpSpLocks/>
                  </p:cNvGrpSpPr>
                  <p:nvPr/>
                </p:nvGrpSpPr>
                <p:grpSpPr bwMode="auto">
                  <a:xfrm>
                    <a:off x="1954" y="2928"/>
                    <a:ext cx="67" cy="82"/>
                    <a:chOff x="1954" y="2928"/>
                    <a:chExt cx="67" cy="82"/>
                  </a:xfrm>
                </p:grpSpPr>
                <p:grpSp>
                  <p:nvGrpSpPr>
                    <p:cNvPr id="353478" name="Group 110"/>
                    <p:cNvGrpSpPr>
                      <a:grpSpLocks/>
                    </p:cNvGrpSpPr>
                    <p:nvPr/>
                  </p:nvGrpSpPr>
                  <p:grpSpPr bwMode="auto">
                    <a:xfrm>
                      <a:off x="1969" y="2987"/>
                      <a:ext cx="28" cy="23"/>
                      <a:chOff x="1969" y="2987"/>
                      <a:chExt cx="28" cy="23"/>
                    </a:xfrm>
                  </p:grpSpPr>
                  <p:sp>
                    <p:nvSpPr>
                      <p:cNvPr id="353391" name="Oval 111"/>
                      <p:cNvSpPr>
                        <a:spLocks noChangeArrowheads="1"/>
                      </p:cNvSpPr>
                      <p:nvPr/>
                    </p:nvSpPr>
                    <p:spPr bwMode="auto">
                      <a:xfrm>
                        <a:off x="1972" y="2992"/>
                        <a:ext cx="19" cy="6"/>
                      </a:xfrm>
                      <a:prstGeom prst="ellipse">
                        <a:avLst/>
                      </a:prstGeom>
                      <a:solidFill>
                        <a:srgbClr val="FFFFFF"/>
                      </a:solidFill>
                      <a:ln w="9525">
                        <a:noFill/>
                        <a:round/>
                        <a:headEnd/>
                        <a:tailEnd/>
                      </a:ln>
                      <a:effectLst/>
                    </p:spPr>
                    <p:txBody>
                      <a:bodyPr wrap="none" anchor="ctr"/>
                      <a:lstStyle/>
                      <a:p>
                        <a:endParaRPr lang="en-IN"/>
                      </a:p>
                    </p:txBody>
                  </p:sp>
                  <p:sp>
                    <p:nvSpPr>
                      <p:cNvPr id="353392" name="Freeform 112"/>
                      <p:cNvSpPr>
                        <a:spLocks/>
                      </p:cNvSpPr>
                      <p:nvPr/>
                    </p:nvSpPr>
                    <p:spPr bwMode="auto">
                      <a:xfrm>
                        <a:off x="1969" y="2987"/>
                        <a:ext cx="28" cy="17"/>
                      </a:xfrm>
                      <a:custGeom>
                        <a:avLst/>
                        <a:gdLst/>
                        <a:ahLst/>
                        <a:cxnLst>
                          <a:cxn ang="0">
                            <a:pos x="0" y="9"/>
                          </a:cxn>
                          <a:cxn ang="0">
                            <a:pos x="2" y="6"/>
                          </a:cxn>
                          <a:cxn ang="0">
                            <a:pos x="4" y="4"/>
                          </a:cxn>
                          <a:cxn ang="0">
                            <a:pos x="6" y="3"/>
                          </a:cxn>
                          <a:cxn ang="0">
                            <a:pos x="8" y="1"/>
                          </a:cxn>
                          <a:cxn ang="0">
                            <a:pos x="10" y="0"/>
                          </a:cxn>
                          <a:cxn ang="0">
                            <a:pos x="12" y="1"/>
                          </a:cxn>
                          <a:cxn ang="0">
                            <a:pos x="14" y="3"/>
                          </a:cxn>
                          <a:cxn ang="0">
                            <a:pos x="16" y="3"/>
                          </a:cxn>
                          <a:cxn ang="0">
                            <a:pos x="17" y="3"/>
                          </a:cxn>
                          <a:cxn ang="0">
                            <a:pos x="20" y="3"/>
                          </a:cxn>
                          <a:cxn ang="0">
                            <a:pos x="22" y="4"/>
                          </a:cxn>
                          <a:cxn ang="0">
                            <a:pos x="23" y="8"/>
                          </a:cxn>
                          <a:cxn ang="0">
                            <a:pos x="24" y="11"/>
                          </a:cxn>
                          <a:cxn ang="0">
                            <a:pos x="25" y="12"/>
                          </a:cxn>
                          <a:cxn ang="0">
                            <a:pos x="27" y="16"/>
                          </a:cxn>
                          <a:cxn ang="0">
                            <a:pos x="19" y="14"/>
                          </a:cxn>
                          <a:cxn ang="0">
                            <a:pos x="17" y="12"/>
                          </a:cxn>
                          <a:cxn ang="0">
                            <a:pos x="15" y="11"/>
                          </a:cxn>
                          <a:cxn ang="0">
                            <a:pos x="13" y="11"/>
                          </a:cxn>
                          <a:cxn ang="0">
                            <a:pos x="11" y="11"/>
                          </a:cxn>
                          <a:cxn ang="0">
                            <a:pos x="9" y="11"/>
                          </a:cxn>
                          <a:cxn ang="0">
                            <a:pos x="6" y="11"/>
                          </a:cxn>
                          <a:cxn ang="0">
                            <a:pos x="4" y="11"/>
                          </a:cxn>
                          <a:cxn ang="0">
                            <a:pos x="0" y="9"/>
                          </a:cxn>
                        </a:cxnLst>
                        <a:rect l="0" t="0" r="r" b="b"/>
                        <a:pathLst>
                          <a:path w="28" h="17">
                            <a:moveTo>
                              <a:pt x="0" y="9"/>
                            </a:moveTo>
                            <a:lnTo>
                              <a:pt x="2" y="6"/>
                            </a:lnTo>
                            <a:lnTo>
                              <a:pt x="4" y="4"/>
                            </a:lnTo>
                            <a:lnTo>
                              <a:pt x="6" y="3"/>
                            </a:lnTo>
                            <a:lnTo>
                              <a:pt x="8" y="1"/>
                            </a:lnTo>
                            <a:lnTo>
                              <a:pt x="10" y="0"/>
                            </a:lnTo>
                            <a:lnTo>
                              <a:pt x="12" y="1"/>
                            </a:lnTo>
                            <a:lnTo>
                              <a:pt x="14" y="3"/>
                            </a:lnTo>
                            <a:lnTo>
                              <a:pt x="16" y="3"/>
                            </a:lnTo>
                            <a:lnTo>
                              <a:pt x="17" y="3"/>
                            </a:lnTo>
                            <a:lnTo>
                              <a:pt x="20" y="3"/>
                            </a:lnTo>
                            <a:lnTo>
                              <a:pt x="22" y="4"/>
                            </a:lnTo>
                            <a:lnTo>
                              <a:pt x="23" y="8"/>
                            </a:lnTo>
                            <a:lnTo>
                              <a:pt x="24" y="11"/>
                            </a:lnTo>
                            <a:lnTo>
                              <a:pt x="25" y="12"/>
                            </a:lnTo>
                            <a:lnTo>
                              <a:pt x="27" y="16"/>
                            </a:lnTo>
                            <a:lnTo>
                              <a:pt x="19" y="14"/>
                            </a:lnTo>
                            <a:lnTo>
                              <a:pt x="17" y="12"/>
                            </a:lnTo>
                            <a:lnTo>
                              <a:pt x="15" y="11"/>
                            </a:lnTo>
                            <a:lnTo>
                              <a:pt x="13" y="11"/>
                            </a:lnTo>
                            <a:lnTo>
                              <a:pt x="11" y="11"/>
                            </a:lnTo>
                            <a:lnTo>
                              <a:pt x="9" y="11"/>
                            </a:lnTo>
                            <a:lnTo>
                              <a:pt x="6" y="11"/>
                            </a:lnTo>
                            <a:lnTo>
                              <a:pt x="4" y="11"/>
                            </a:lnTo>
                            <a:lnTo>
                              <a:pt x="0" y="9"/>
                            </a:lnTo>
                          </a:path>
                        </a:pathLst>
                      </a:custGeom>
                      <a:solidFill>
                        <a:srgbClr val="FF0000"/>
                      </a:solidFill>
                      <a:ln w="9525" cap="rnd">
                        <a:noFill/>
                        <a:round/>
                        <a:headEnd/>
                        <a:tailEnd/>
                      </a:ln>
                      <a:effectLst/>
                    </p:spPr>
                    <p:txBody>
                      <a:bodyPr/>
                      <a:lstStyle/>
                      <a:p>
                        <a:endParaRPr lang="en-IN"/>
                      </a:p>
                    </p:txBody>
                  </p:sp>
                  <p:sp>
                    <p:nvSpPr>
                      <p:cNvPr id="353393" name="Freeform 113"/>
                      <p:cNvSpPr>
                        <a:spLocks/>
                      </p:cNvSpPr>
                      <p:nvPr/>
                    </p:nvSpPr>
                    <p:spPr bwMode="auto">
                      <a:xfrm>
                        <a:off x="1969" y="2993"/>
                        <a:ext cx="27" cy="17"/>
                      </a:xfrm>
                      <a:custGeom>
                        <a:avLst/>
                        <a:gdLst/>
                        <a:ahLst/>
                        <a:cxnLst>
                          <a:cxn ang="0">
                            <a:pos x="0" y="0"/>
                          </a:cxn>
                          <a:cxn ang="0">
                            <a:pos x="3" y="0"/>
                          </a:cxn>
                          <a:cxn ang="0">
                            <a:pos x="5" y="1"/>
                          </a:cxn>
                          <a:cxn ang="0">
                            <a:pos x="7" y="1"/>
                          </a:cxn>
                          <a:cxn ang="0">
                            <a:pos x="9" y="1"/>
                          </a:cxn>
                          <a:cxn ang="0">
                            <a:pos x="11" y="3"/>
                          </a:cxn>
                          <a:cxn ang="0">
                            <a:pos x="12" y="3"/>
                          </a:cxn>
                          <a:cxn ang="0">
                            <a:pos x="14" y="3"/>
                          </a:cxn>
                          <a:cxn ang="0">
                            <a:pos x="16" y="3"/>
                          </a:cxn>
                          <a:cxn ang="0">
                            <a:pos x="19" y="5"/>
                          </a:cxn>
                          <a:cxn ang="0">
                            <a:pos x="21" y="5"/>
                          </a:cxn>
                          <a:cxn ang="0">
                            <a:pos x="24" y="5"/>
                          </a:cxn>
                          <a:cxn ang="0">
                            <a:pos x="26" y="7"/>
                          </a:cxn>
                          <a:cxn ang="0">
                            <a:pos x="25" y="10"/>
                          </a:cxn>
                          <a:cxn ang="0">
                            <a:pos x="21" y="14"/>
                          </a:cxn>
                          <a:cxn ang="0">
                            <a:pos x="19" y="16"/>
                          </a:cxn>
                          <a:cxn ang="0">
                            <a:pos x="16" y="16"/>
                          </a:cxn>
                          <a:cxn ang="0">
                            <a:pos x="14" y="16"/>
                          </a:cxn>
                          <a:cxn ang="0">
                            <a:pos x="12" y="16"/>
                          </a:cxn>
                          <a:cxn ang="0">
                            <a:pos x="9" y="16"/>
                          </a:cxn>
                          <a:cxn ang="0">
                            <a:pos x="7" y="12"/>
                          </a:cxn>
                          <a:cxn ang="0">
                            <a:pos x="5" y="10"/>
                          </a:cxn>
                          <a:cxn ang="0">
                            <a:pos x="3" y="5"/>
                          </a:cxn>
                          <a:cxn ang="0">
                            <a:pos x="2" y="3"/>
                          </a:cxn>
                          <a:cxn ang="0">
                            <a:pos x="0" y="0"/>
                          </a:cxn>
                        </a:cxnLst>
                        <a:rect l="0" t="0" r="r" b="b"/>
                        <a:pathLst>
                          <a:path w="27" h="17">
                            <a:moveTo>
                              <a:pt x="0" y="0"/>
                            </a:moveTo>
                            <a:lnTo>
                              <a:pt x="3" y="0"/>
                            </a:lnTo>
                            <a:lnTo>
                              <a:pt x="5" y="1"/>
                            </a:lnTo>
                            <a:lnTo>
                              <a:pt x="7" y="1"/>
                            </a:lnTo>
                            <a:lnTo>
                              <a:pt x="9" y="1"/>
                            </a:lnTo>
                            <a:lnTo>
                              <a:pt x="11" y="3"/>
                            </a:lnTo>
                            <a:lnTo>
                              <a:pt x="12" y="3"/>
                            </a:lnTo>
                            <a:lnTo>
                              <a:pt x="14" y="3"/>
                            </a:lnTo>
                            <a:lnTo>
                              <a:pt x="16" y="3"/>
                            </a:lnTo>
                            <a:lnTo>
                              <a:pt x="19" y="5"/>
                            </a:lnTo>
                            <a:lnTo>
                              <a:pt x="21" y="5"/>
                            </a:lnTo>
                            <a:lnTo>
                              <a:pt x="24" y="5"/>
                            </a:lnTo>
                            <a:lnTo>
                              <a:pt x="26" y="7"/>
                            </a:lnTo>
                            <a:lnTo>
                              <a:pt x="25" y="10"/>
                            </a:lnTo>
                            <a:lnTo>
                              <a:pt x="21" y="14"/>
                            </a:lnTo>
                            <a:lnTo>
                              <a:pt x="19" y="16"/>
                            </a:lnTo>
                            <a:lnTo>
                              <a:pt x="16" y="16"/>
                            </a:lnTo>
                            <a:lnTo>
                              <a:pt x="14" y="16"/>
                            </a:lnTo>
                            <a:lnTo>
                              <a:pt x="12" y="16"/>
                            </a:lnTo>
                            <a:lnTo>
                              <a:pt x="9" y="16"/>
                            </a:lnTo>
                            <a:lnTo>
                              <a:pt x="7" y="12"/>
                            </a:lnTo>
                            <a:lnTo>
                              <a:pt x="5" y="10"/>
                            </a:lnTo>
                            <a:lnTo>
                              <a:pt x="3" y="5"/>
                            </a:lnTo>
                            <a:lnTo>
                              <a:pt x="2" y="3"/>
                            </a:lnTo>
                            <a:lnTo>
                              <a:pt x="0" y="0"/>
                            </a:lnTo>
                          </a:path>
                        </a:pathLst>
                      </a:custGeom>
                      <a:solidFill>
                        <a:srgbClr val="FF001F"/>
                      </a:solidFill>
                      <a:ln w="9525" cap="rnd">
                        <a:noFill/>
                        <a:round/>
                        <a:headEnd/>
                        <a:tailEnd/>
                      </a:ln>
                      <a:effectLst/>
                    </p:spPr>
                    <p:txBody>
                      <a:bodyPr/>
                      <a:lstStyle/>
                      <a:p>
                        <a:endParaRPr lang="en-IN"/>
                      </a:p>
                    </p:txBody>
                  </p:sp>
                </p:grpSp>
                <p:grpSp>
                  <p:nvGrpSpPr>
                    <p:cNvPr id="353482" name="Group 114"/>
                    <p:cNvGrpSpPr>
                      <a:grpSpLocks/>
                    </p:cNvGrpSpPr>
                    <p:nvPr/>
                  </p:nvGrpSpPr>
                  <p:grpSpPr bwMode="auto">
                    <a:xfrm>
                      <a:off x="1954" y="2928"/>
                      <a:ext cx="67" cy="41"/>
                      <a:chOff x="1954" y="2928"/>
                      <a:chExt cx="67" cy="41"/>
                    </a:xfrm>
                  </p:grpSpPr>
                  <p:grpSp>
                    <p:nvGrpSpPr>
                      <p:cNvPr id="353487" name="Group 115"/>
                      <p:cNvGrpSpPr>
                        <a:grpSpLocks/>
                      </p:cNvGrpSpPr>
                      <p:nvPr/>
                    </p:nvGrpSpPr>
                    <p:grpSpPr bwMode="auto">
                      <a:xfrm>
                        <a:off x="1954" y="2928"/>
                        <a:ext cx="28" cy="32"/>
                        <a:chOff x="1954" y="2928"/>
                        <a:chExt cx="28" cy="32"/>
                      </a:xfrm>
                    </p:grpSpPr>
                    <p:sp>
                      <p:nvSpPr>
                        <p:cNvPr id="353396" name="Freeform 116"/>
                        <p:cNvSpPr>
                          <a:spLocks/>
                        </p:cNvSpPr>
                        <p:nvPr/>
                      </p:nvSpPr>
                      <p:spPr bwMode="auto">
                        <a:xfrm>
                          <a:off x="1956" y="2928"/>
                          <a:ext cx="26" cy="17"/>
                        </a:xfrm>
                        <a:custGeom>
                          <a:avLst/>
                          <a:gdLst/>
                          <a:ahLst/>
                          <a:cxnLst>
                            <a:cxn ang="0">
                              <a:pos x="1" y="3"/>
                            </a:cxn>
                            <a:cxn ang="0">
                              <a:pos x="7" y="1"/>
                            </a:cxn>
                            <a:cxn ang="0">
                              <a:pos x="10" y="0"/>
                            </a:cxn>
                            <a:cxn ang="0">
                              <a:pos x="12" y="0"/>
                            </a:cxn>
                            <a:cxn ang="0">
                              <a:pos x="16" y="1"/>
                            </a:cxn>
                            <a:cxn ang="0">
                              <a:pos x="19" y="3"/>
                            </a:cxn>
                            <a:cxn ang="0">
                              <a:pos x="21" y="5"/>
                            </a:cxn>
                            <a:cxn ang="0">
                              <a:pos x="23" y="9"/>
                            </a:cxn>
                            <a:cxn ang="0">
                              <a:pos x="25" y="12"/>
                            </a:cxn>
                            <a:cxn ang="0">
                              <a:pos x="25" y="16"/>
                            </a:cxn>
                            <a:cxn ang="0">
                              <a:pos x="21" y="12"/>
                            </a:cxn>
                            <a:cxn ang="0">
                              <a:pos x="18" y="8"/>
                            </a:cxn>
                            <a:cxn ang="0">
                              <a:pos x="16" y="5"/>
                            </a:cxn>
                            <a:cxn ang="0">
                              <a:pos x="13" y="3"/>
                            </a:cxn>
                            <a:cxn ang="0">
                              <a:pos x="9" y="2"/>
                            </a:cxn>
                            <a:cxn ang="0">
                              <a:pos x="6" y="3"/>
                            </a:cxn>
                            <a:cxn ang="0">
                              <a:pos x="0" y="5"/>
                            </a:cxn>
                            <a:cxn ang="0">
                              <a:pos x="1" y="3"/>
                            </a:cxn>
                          </a:cxnLst>
                          <a:rect l="0" t="0" r="r" b="b"/>
                          <a:pathLst>
                            <a:path w="26" h="17">
                              <a:moveTo>
                                <a:pt x="1" y="3"/>
                              </a:moveTo>
                              <a:lnTo>
                                <a:pt x="7" y="1"/>
                              </a:lnTo>
                              <a:lnTo>
                                <a:pt x="10" y="0"/>
                              </a:lnTo>
                              <a:lnTo>
                                <a:pt x="12" y="0"/>
                              </a:lnTo>
                              <a:lnTo>
                                <a:pt x="16" y="1"/>
                              </a:lnTo>
                              <a:lnTo>
                                <a:pt x="19" y="3"/>
                              </a:lnTo>
                              <a:lnTo>
                                <a:pt x="21" y="5"/>
                              </a:lnTo>
                              <a:lnTo>
                                <a:pt x="23" y="9"/>
                              </a:lnTo>
                              <a:lnTo>
                                <a:pt x="25" y="12"/>
                              </a:lnTo>
                              <a:lnTo>
                                <a:pt x="25" y="16"/>
                              </a:lnTo>
                              <a:lnTo>
                                <a:pt x="21" y="12"/>
                              </a:lnTo>
                              <a:lnTo>
                                <a:pt x="18" y="8"/>
                              </a:lnTo>
                              <a:lnTo>
                                <a:pt x="16" y="5"/>
                              </a:lnTo>
                              <a:lnTo>
                                <a:pt x="13" y="3"/>
                              </a:lnTo>
                              <a:lnTo>
                                <a:pt x="9" y="2"/>
                              </a:lnTo>
                              <a:lnTo>
                                <a:pt x="6" y="3"/>
                              </a:lnTo>
                              <a:lnTo>
                                <a:pt x="0" y="5"/>
                              </a:lnTo>
                              <a:lnTo>
                                <a:pt x="1" y="3"/>
                              </a:lnTo>
                            </a:path>
                          </a:pathLst>
                        </a:custGeom>
                        <a:solidFill>
                          <a:srgbClr val="000000"/>
                        </a:solidFill>
                        <a:ln w="9525" cap="rnd">
                          <a:noFill/>
                          <a:round/>
                          <a:headEnd/>
                          <a:tailEnd/>
                        </a:ln>
                        <a:effectLst/>
                      </p:spPr>
                      <p:txBody>
                        <a:bodyPr/>
                        <a:lstStyle/>
                        <a:p>
                          <a:endParaRPr lang="en-IN"/>
                        </a:p>
                      </p:txBody>
                    </p:sp>
                    <p:sp>
                      <p:nvSpPr>
                        <p:cNvPr id="353397" name="Freeform 117"/>
                        <p:cNvSpPr>
                          <a:spLocks/>
                        </p:cNvSpPr>
                        <p:nvPr/>
                      </p:nvSpPr>
                      <p:spPr bwMode="auto">
                        <a:xfrm>
                          <a:off x="1954" y="2937"/>
                          <a:ext cx="25" cy="17"/>
                        </a:xfrm>
                        <a:custGeom>
                          <a:avLst/>
                          <a:gdLst/>
                          <a:ahLst/>
                          <a:cxnLst>
                            <a:cxn ang="0">
                              <a:pos x="0" y="4"/>
                            </a:cxn>
                            <a:cxn ang="0">
                              <a:pos x="4" y="4"/>
                            </a:cxn>
                            <a:cxn ang="0">
                              <a:pos x="6" y="3"/>
                            </a:cxn>
                            <a:cxn ang="0">
                              <a:pos x="8" y="1"/>
                            </a:cxn>
                            <a:cxn ang="0">
                              <a:pos x="11" y="0"/>
                            </a:cxn>
                            <a:cxn ang="0">
                              <a:pos x="14" y="0"/>
                            </a:cxn>
                            <a:cxn ang="0">
                              <a:pos x="17" y="1"/>
                            </a:cxn>
                            <a:cxn ang="0">
                              <a:pos x="19" y="3"/>
                            </a:cxn>
                            <a:cxn ang="0">
                              <a:pos x="21" y="6"/>
                            </a:cxn>
                            <a:cxn ang="0">
                              <a:pos x="23" y="9"/>
                            </a:cxn>
                            <a:cxn ang="0">
                              <a:pos x="24" y="12"/>
                            </a:cxn>
                            <a:cxn ang="0">
                              <a:pos x="24" y="14"/>
                            </a:cxn>
                            <a:cxn ang="0">
                              <a:pos x="22" y="16"/>
                            </a:cxn>
                            <a:cxn ang="0">
                              <a:pos x="20" y="9"/>
                            </a:cxn>
                            <a:cxn ang="0">
                              <a:pos x="18" y="8"/>
                            </a:cxn>
                            <a:cxn ang="0">
                              <a:pos x="17" y="11"/>
                            </a:cxn>
                            <a:cxn ang="0">
                              <a:pos x="15" y="12"/>
                            </a:cxn>
                            <a:cxn ang="0">
                              <a:pos x="13" y="12"/>
                            </a:cxn>
                            <a:cxn ang="0">
                              <a:pos x="11" y="11"/>
                            </a:cxn>
                            <a:cxn ang="0">
                              <a:pos x="10" y="9"/>
                            </a:cxn>
                            <a:cxn ang="0">
                              <a:pos x="10" y="6"/>
                            </a:cxn>
                            <a:cxn ang="0">
                              <a:pos x="7" y="8"/>
                            </a:cxn>
                            <a:cxn ang="0">
                              <a:pos x="4" y="8"/>
                            </a:cxn>
                            <a:cxn ang="0">
                              <a:pos x="2" y="8"/>
                            </a:cxn>
                            <a:cxn ang="0">
                              <a:pos x="0" y="4"/>
                            </a:cxn>
                          </a:cxnLst>
                          <a:rect l="0" t="0" r="r" b="b"/>
                          <a:pathLst>
                            <a:path w="25" h="17">
                              <a:moveTo>
                                <a:pt x="0" y="4"/>
                              </a:moveTo>
                              <a:lnTo>
                                <a:pt x="4" y="4"/>
                              </a:lnTo>
                              <a:lnTo>
                                <a:pt x="6" y="3"/>
                              </a:lnTo>
                              <a:lnTo>
                                <a:pt x="8" y="1"/>
                              </a:lnTo>
                              <a:lnTo>
                                <a:pt x="11" y="0"/>
                              </a:lnTo>
                              <a:lnTo>
                                <a:pt x="14" y="0"/>
                              </a:lnTo>
                              <a:lnTo>
                                <a:pt x="17" y="1"/>
                              </a:lnTo>
                              <a:lnTo>
                                <a:pt x="19" y="3"/>
                              </a:lnTo>
                              <a:lnTo>
                                <a:pt x="21" y="6"/>
                              </a:lnTo>
                              <a:lnTo>
                                <a:pt x="23" y="9"/>
                              </a:lnTo>
                              <a:lnTo>
                                <a:pt x="24" y="12"/>
                              </a:lnTo>
                              <a:lnTo>
                                <a:pt x="24" y="14"/>
                              </a:lnTo>
                              <a:lnTo>
                                <a:pt x="22" y="16"/>
                              </a:lnTo>
                              <a:lnTo>
                                <a:pt x="20" y="9"/>
                              </a:lnTo>
                              <a:lnTo>
                                <a:pt x="18" y="8"/>
                              </a:lnTo>
                              <a:lnTo>
                                <a:pt x="17" y="11"/>
                              </a:lnTo>
                              <a:lnTo>
                                <a:pt x="15" y="12"/>
                              </a:lnTo>
                              <a:lnTo>
                                <a:pt x="13" y="12"/>
                              </a:lnTo>
                              <a:lnTo>
                                <a:pt x="11" y="11"/>
                              </a:lnTo>
                              <a:lnTo>
                                <a:pt x="10" y="9"/>
                              </a:lnTo>
                              <a:lnTo>
                                <a:pt x="10" y="6"/>
                              </a:lnTo>
                              <a:lnTo>
                                <a:pt x="7" y="8"/>
                              </a:lnTo>
                              <a:lnTo>
                                <a:pt x="4" y="8"/>
                              </a:lnTo>
                              <a:lnTo>
                                <a:pt x="2" y="8"/>
                              </a:lnTo>
                              <a:lnTo>
                                <a:pt x="0" y="4"/>
                              </a:lnTo>
                            </a:path>
                          </a:pathLst>
                        </a:custGeom>
                        <a:solidFill>
                          <a:srgbClr val="000000"/>
                        </a:solidFill>
                        <a:ln w="9525" cap="rnd">
                          <a:noFill/>
                          <a:round/>
                          <a:headEnd/>
                          <a:tailEnd/>
                        </a:ln>
                        <a:effectLst/>
                      </p:spPr>
                      <p:txBody>
                        <a:bodyPr/>
                        <a:lstStyle/>
                        <a:p>
                          <a:endParaRPr lang="en-IN"/>
                        </a:p>
                      </p:txBody>
                    </p:sp>
                    <p:sp>
                      <p:nvSpPr>
                        <p:cNvPr id="353398" name="Freeform 118"/>
                        <p:cNvSpPr>
                          <a:spLocks/>
                        </p:cNvSpPr>
                        <p:nvPr/>
                      </p:nvSpPr>
                      <p:spPr bwMode="auto">
                        <a:xfrm>
                          <a:off x="1959" y="2943"/>
                          <a:ext cx="17" cy="17"/>
                        </a:xfrm>
                        <a:custGeom>
                          <a:avLst/>
                          <a:gdLst/>
                          <a:ahLst/>
                          <a:cxnLst>
                            <a:cxn ang="0">
                              <a:pos x="0" y="0"/>
                            </a:cxn>
                            <a:cxn ang="0">
                              <a:pos x="2" y="4"/>
                            </a:cxn>
                            <a:cxn ang="0">
                              <a:pos x="5" y="8"/>
                            </a:cxn>
                            <a:cxn ang="0">
                              <a:pos x="7" y="12"/>
                            </a:cxn>
                            <a:cxn ang="0">
                              <a:pos x="10" y="12"/>
                            </a:cxn>
                            <a:cxn ang="0">
                              <a:pos x="13" y="12"/>
                            </a:cxn>
                            <a:cxn ang="0">
                              <a:pos x="16" y="12"/>
                            </a:cxn>
                            <a:cxn ang="0">
                              <a:pos x="13" y="16"/>
                            </a:cxn>
                            <a:cxn ang="0">
                              <a:pos x="11" y="16"/>
                            </a:cxn>
                            <a:cxn ang="0">
                              <a:pos x="8" y="16"/>
                            </a:cxn>
                            <a:cxn ang="0">
                              <a:pos x="4" y="8"/>
                            </a:cxn>
                            <a:cxn ang="0">
                              <a:pos x="0" y="0"/>
                            </a:cxn>
                          </a:cxnLst>
                          <a:rect l="0" t="0" r="r" b="b"/>
                          <a:pathLst>
                            <a:path w="17" h="17">
                              <a:moveTo>
                                <a:pt x="0" y="0"/>
                              </a:moveTo>
                              <a:lnTo>
                                <a:pt x="2" y="4"/>
                              </a:lnTo>
                              <a:lnTo>
                                <a:pt x="5" y="8"/>
                              </a:lnTo>
                              <a:lnTo>
                                <a:pt x="7" y="12"/>
                              </a:lnTo>
                              <a:lnTo>
                                <a:pt x="10" y="12"/>
                              </a:lnTo>
                              <a:lnTo>
                                <a:pt x="13" y="12"/>
                              </a:lnTo>
                              <a:lnTo>
                                <a:pt x="16" y="12"/>
                              </a:lnTo>
                              <a:lnTo>
                                <a:pt x="13" y="16"/>
                              </a:lnTo>
                              <a:lnTo>
                                <a:pt x="11" y="16"/>
                              </a:lnTo>
                              <a:lnTo>
                                <a:pt x="8" y="16"/>
                              </a:lnTo>
                              <a:lnTo>
                                <a:pt x="4" y="8"/>
                              </a:lnTo>
                              <a:lnTo>
                                <a:pt x="0" y="0"/>
                              </a:lnTo>
                            </a:path>
                          </a:pathLst>
                        </a:custGeom>
                        <a:solidFill>
                          <a:srgbClr val="000000"/>
                        </a:solidFill>
                        <a:ln w="9525" cap="rnd">
                          <a:noFill/>
                          <a:round/>
                          <a:headEnd/>
                          <a:tailEnd/>
                        </a:ln>
                        <a:effectLst/>
                      </p:spPr>
                      <p:txBody>
                        <a:bodyPr/>
                        <a:lstStyle/>
                        <a:p>
                          <a:endParaRPr lang="en-IN"/>
                        </a:p>
                      </p:txBody>
                    </p:sp>
                  </p:grpSp>
                  <p:grpSp>
                    <p:nvGrpSpPr>
                      <p:cNvPr id="353489" name="Group 119"/>
                      <p:cNvGrpSpPr>
                        <a:grpSpLocks/>
                      </p:cNvGrpSpPr>
                      <p:nvPr/>
                    </p:nvGrpSpPr>
                    <p:grpSpPr bwMode="auto">
                      <a:xfrm>
                        <a:off x="1994" y="2938"/>
                        <a:ext cx="27" cy="31"/>
                        <a:chOff x="1994" y="2938"/>
                        <a:chExt cx="27" cy="31"/>
                      </a:xfrm>
                    </p:grpSpPr>
                    <p:sp>
                      <p:nvSpPr>
                        <p:cNvPr id="353400" name="Freeform 120"/>
                        <p:cNvSpPr>
                          <a:spLocks/>
                        </p:cNvSpPr>
                        <p:nvPr/>
                      </p:nvSpPr>
                      <p:spPr bwMode="auto">
                        <a:xfrm>
                          <a:off x="1994" y="2938"/>
                          <a:ext cx="27" cy="17"/>
                        </a:xfrm>
                        <a:custGeom>
                          <a:avLst/>
                          <a:gdLst/>
                          <a:ahLst/>
                          <a:cxnLst>
                            <a:cxn ang="0">
                              <a:pos x="1" y="16"/>
                            </a:cxn>
                            <a:cxn ang="0">
                              <a:pos x="0" y="13"/>
                            </a:cxn>
                            <a:cxn ang="0">
                              <a:pos x="2" y="8"/>
                            </a:cxn>
                            <a:cxn ang="0">
                              <a:pos x="4" y="4"/>
                            </a:cxn>
                            <a:cxn ang="0">
                              <a:pos x="6" y="2"/>
                            </a:cxn>
                            <a:cxn ang="0">
                              <a:pos x="10" y="1"/>
                            </a:cxn>
                            <a:cxn ang="0">
                              <a:pos x="14" y="0"/>
                            </a:cxn>
                            <a:cxn ang="0">
                              <a:pos x="19" y="0"/>
                            </a:cxn>
                            <a:cxn ang="0">
                              <a:pos x="22" y="0"/>
                            </a:cxn>
                            <a:cxn ang="0">
                              <a:pos x="25" y="1"/>
                            </a:cxn>
                            <a:cxn ang="0">
                              <a:pos x="26" y="3"/>
                            </a:cxn>
                            <a:cxn ang="0">
                              <a:pos x="25" y="2"/>
                            </a:cxn>
                            <a:cxn ang="0">
                              <a:pos x="21" y="1"/>
                            </a:cxn>
                            <a:cxn ang="0">
                              <a:pos x="17" y="1"/>
                            </a:cxn>
                            <a:cxn ang="0">
                              <a:pos x="13" y="2"/>
                            </a:cxn>
                            <a:cxn ang="0">
                              <a:pos x="10" y="4"/>
                            </a:cxn>
                            <a:cxn ang="0">
                              <a:pos x="8" y="6"/>
                            </a:cxn>
                            <a:cxn ang="0">
                              <a:pos x="6" y="7"/>
                            </a:cxn>
                            <a:cxn ang="0">
                              <a:pos x="4" y="9"/>
                            </a:cxn>
                            <a:cxn ang="0">
                              <a:pos x="3" y="13"/>
                            </a:cxn>
                            <a:cxn ang="0">
                              <a:pos x="1" y="16"/>
                            </a:cxn>
                          </a:cxnLst>
                          <a:rect l="0" t="0" r="r" b="b"/>
                          <a:pathLst>
                            <a:path w="27" h="17">
                              <a:moveTo>
                                <a:pt x="1" y="16"/>
                              </a:moveTo>
                              <a:lnTo>
                                <a:pt x="0" y="13"/>
                              </a:lnTo>
                              <a:lnTo>
                                <a:pt x="2" y="8"/>
                              </a:lnTo>
                              <a:lnTo>
                                <a:pt x="4" y="4"/>
                              </a:lnTo>
                              <a:lnTo>
                                <a:pt x="6" y="2"/>
                              </a:lnTo>
                              <a:lnTo>
                                <a:pt x="10" y="1"/>
                              </a:lnTo>
                              <a:lnTo>
                                <a:pt x="14" y="0"/>
                              </a:lnTo>
                              <a:lnTo>
                                <a:pt x="19" y="0"/>
                              </a:lnTo>
                              <a:lnTo>
                                <a:pt x="22" y="0"/>
                              </a:lnTo>
                              <a:lnTo>
                                <a:pt x="25" y="1"/>
                              </a:lnTo>
                              <a:lnTo>
                                <a:pt x="26" y="3"/>
                              </a:lnTo>
                              <a:lnTo>
                                <a:pt x="25" y="2"/>
                              </a:lnTo>
                              <a:lnTo>
                                <a:pt x="21" y="1"/>
                              </a:lnTo>
                              <a:lnTo>
                                <a:pt x="17" y="1"/>
                              </a:lnTo>
                              <a:lnTo>
                                <a:pt x="13" y="2"/>
                              </a:lnTo>
                              <a:lnTo>
                                <a:pt x="10" y="4"/>
                              </a:lnTo>
                              <a:lnTo>
                                <a:pt x="8" y="6"/>
                              </a:lnTo>
                              <a:lnTo>
                                <a:pt x="6" y="7"/>
                              </a:lnTo>
                              <a:lnTo>
                                <a:pt x="4" y="9"/>
                              </a:lnTo>
                              <a:lnTo>
                                <a:pt x="3" y="13"/>
                              </a:lnTo>
                              <a:lnTo>
                                <a:pt x="1" y="16"/>
                              </a:lnTo>
                            </a:path>
                          </a:pathLst>
                        </a:custGeom>
                        <a:solidFill>
                          <a:srgbClr val="000000"/>
                        </a:solidFill>
                        <a:ln w="9525" cap="rnd">
                          <a:noFill/>
                          <a:round/>
                          <a:headEnd/>
                          <a:tailEnd/>
                        </a:ln>
                        <a:effectLst/>
                      </p:spPr>
                      <p:txBody>
                        <a:bodyPr/>
                        <a:lstStyle/>
                        <a:p>
                          <a:endParaRPr lang="en-IN"/>
                        </a:p>
                      </p:txBody>
                    </p:sp>
                    <p:sp>
                      <p:nvSpPr>
                        <p:cNvPr id="353401" name="Freeform 121"/>
                        <p:cNvSpPr>
                          <a:spLocks/>
                        </p:cNvSpPr>
                        <p:nvPr/>
                      </p:nvSpPr>
                      <p:spPr bwMode="auto">
                        <a:xfrm>
                          <a:off x="2000" y="2945"/>
                          <a:ext cx="21" cy="17"/>
                        </a:xfrm>
                        <a:custGeom>
                          <a:avLst/>
                          <a:gdLst/>
                          <a:ahLst/>
                          <a:cxnLst>
                            <a:cxn ang="0">
                              <a:pos x="0" y="8"/>
                            </a:cxn>
                            <a:cxn ang="0">
                              <a:pos x="0" y="5"/>
                            </a:cxn>
                            <a:cxn ang="0">
                              <a:pos x="3" y="2"/>
                            </a:cxn>
                            <a:cxn ang="0">
                              <a:pos x="5" y="1"/>
                            </a:cxn>
                            <a:cxn ang="0">
                              <a:pos x="9" y="0"/>
                            </a:cxn>
                            <a:cxn ang="0">
                              <a:pos x="12" y="1"/>
                            </a:cxn>
                            <a:cxn ang="0">
                              <a:pos x="15" y="2"/>
                            </a:cxn>
                            <a:cxn ang="0">
                              <a:pos x="18" y="2"/>
                            </a:cxn>
                            <a:cxn ang="0">
                              <a:pos x="16" y="4"/>
                            </a:cxn>
                            <a:cxn ang="0">
                              <a:pos x="18" y="6"/>
                            </a:cxn>
                            <a:cxn ang="0">
                              <a:pos x="19" y="9"/>
                            </a:cxn>
                            <a:cxn ang="0">
                              <a:pos x="19" y="12"/>
                            </a:cxn>
                            <a:cxn ang="0">
                              <a:pos x="20" y="13"/>
                            </a:cxn>
                            <a:cxn ang="0">
                              <a:pos x="19" y="16"/>
                            </a:cxn>
                            <a:cxn ang="0">
                              <a:pos x="17" y="14"/>
                            </a:cxn>
                            <a:cxn ang="0">
                              <a:pos x="16" y="10"/>
                            </a:cxn>
                            <a:cxn ang="0">
                              <a:pos x="15" y="9"/>
                            </a:cxn>
                            <a:cxn ang="0">
                              <a:pos x="13" y="9"/>
                            </a:cxn>
                            <a:cxn ang="0">
                              <a:pos x="12" y="10"/>
                            </a:cxn>
                            <a:cxn ang="0">
                              <a:pos x="10" y="10"/>
                            </a:cxn>
                            <a:cxn ang="0">
                              <a:pos x="8" y="10"/>
                            </a:cxn>
                            <a:cxn ang="0">
                              <a:pos x="6" y="9"/>
                            </a:cxn>
                            <a:cxn ang="0">
                              <a:pos x="5" y="8"/>
                            </a:cxn>
                            <a:cxn ang="0">
                              <a:pos x="5" y="5"/>
                            </a:cxn>
                            <a:cxn ang="0">
                              <a:pos x="2" y="6"/>
                            </a:cxn>
                            <a:cxn ang="0">
                              <a:pos x="0" y="8"/>
                            </a:cxn>
                          </a:cxnLst>
                          <a:rect l="0" t="0" r="r" b="b"/>
                          <a:pathLst>
                            <a:path w="21" h="17">
                              <a:moveTo>
                                <a:pt x="0" y="8"/>
                              </a:moveTo>
                              <a:lnTo>
                                <a:pt x="0" y="5"/>
                              </a:lnTo>
                              <a:lnTo>
                                <a:pt x="3" y="2"/>
                              </a:lnTo>
                              <a:lnTo>
                                <a:pt x="5" y="1"/>
                              </a:lnTo>
                              <a:lnTo>
                                <a:pt x="9" y="0"/>
                              </a:lnTo>
                              <a:lnTo>
                                <a:pt x="12" y="1"/>
                              </a:lnTo>
                              <a:lnTo>
                                <a:pt x="15" y="2"/>
                              </a:lnTo>
                              <a:lnTo>
                                <a:pt x="18" y="2"/>
                              </a:lnTo>
                              <a:lnTo>
                                <a:pt x="16" y="4"/>
                              </a:lnTo>
                              <a:lnTo>
                                <a:pt x="18" y="6"/>
                              </a:lnTo>
                              <a:lnTo>
                                <a:pt x="19" y="9"/>
                              </a:lnTo>
                              <a:lnTo>
                                <a:pt x="19" y="12"/>
                              </a:lnTo>
                              <a:lnTo>
                                <a:pt x="20" y="13"/>
                              </a:lnTo>
                              <a:lnTo>
                                <a:pt x="19" y="16"/>
                              </a:lnTo>
                              <a:lnTo>
                                <a:pt x="17" y="14"/>
                              </a:lnTo>
                              <a:lnTo>
                                <a:pt x="16" y="10"/>
                              </a:lnTo>
                              <a:lnTo>
                                <a:pt x="15" y="9"/>
                              </a:lnTo>
                              <a:lnTo>
                                <a:pt x="13" y="9"/>
                              </a:lnTo>
                              <a:lnTo>
                                <a:pt x="12" y="10"/>
                              </a:lnTo>
                              <a:lnTo>
                                <a:pt x="10" y="10"/>
                              </a:lnTo>
                              <a:lnTo>
                                <a:pt x="8" y="10"/>
                              </a:lnTo>
                              <a:lnTo>
                                <a:pt x="6" y="9"/>
                              </a:lnTo>
                              <a:lnTo>
                                <a:pt x="5" y="8"/>
                              </a:lnTo>
                              <a:lnTo>
                                <a:pt x="5" y="5"/>
                              </a:lnTo>
                              <a:lnTo>
                                <a:pt x="2" y="6"/>
                              </a:lnTo>
                              <a:lnTo>
                                <a:pt x="0" y="8"/>
                              </a:lnTo>
                            </a:path>
                          </a:pathLst>
                        </a:custGeom>
                        <a:solidFill>
                          <a:srgbClr val="000000"/>
                        </a:solidFill>
                        <a:ln w="9525" cap="rnd">
                          <a:noFill/>
                          <a:round/>
                          <a:headEnd/>
                          <a:tailEnd/>
                        </a:ln>
                        <a:effectLst/>
                      </p:spPr>
                      <p:txBody>
                        <a:bodyPr/>
                        <a:lstStyle/>
                        <a:p>
                          <a:endParaRPr lang="en-IN"/>
                        </a:p>
                      </p:txBody>
                    </p:sp>
                    <p:sp>
                      <p:nvSpPr>
                        <p:cNvPr id="353402" name="Freeform 122"/>
                        <p:cNvSpPr>
                          <a:spLocks/>
                        </p:cNvSpPr>
                        <p:nvPr/>
                      </p:nvSpPr>
                      <p:spPr bwMode="auto">
                        <a:xfrm>
                          <a:off x="1998" y="2952"/>
                          <a:ext cx="17" cy="17"/>
                        </a:xfrm>
                        <a:custGeom>
                          <a:avLst/>
                          <a:gdLst/>
                          <a:ahLst/>
                          <a:cxnLst>
                            <a:cxn ang="0">
                              <a:pos x="16" y="0"/>
                            </a:cxn>
                            <a:cxn ang="0">
                              <a:pos x="0" y="8"/>
                            </a:cxn>
                            <a:cxn ang="0">
                              <a:pos x="0" y="16"/>
                            </a:cxn>
                            <a:cxn ang="0">
                              <a:pos x="8" y="16"/>
                            </a:cxn>
                            <a:cxn ang="0">
                              <a:pos x="8" y="0"/>
                            </a:cxn>
                            <a:cxn ang="0">
                              <a:pos x="16" y="0"/>
                            </a:cxn>
                          </a:cxnLst>
                          <a:rect l="0" t="0" r="r" b="b"/>
                          <a:pathLst>
                            <a:path w="17" h="17">
                              <a:moveTo>
                                <a:pt x="16" y="0"/>
                              </a:moveTo>
                              <a:lnTo>
                                <a:pt x="0" y="8"/>
                              </a:lnTo>
                              <a:lnTo>
                                <a:pt x="0" y="16"/>
                              </a:lnTo>
                              <a:lnTo>
                                <a:pt x="8" y="16"/>
                              </a:lnTo>
                              <a:lnTo>
                                <a:pt x="8" y="0"/>
                              </a:lnTo>
                              <a:lnTo>
                                <a:pt x="16" y="0"/>
                              </a:lnTo>
                            </a:path>
                          </a:pathLst>
                        </a:custGeom>
                        <a:solidFill>
                          <a:srgbClr val="000000"/>
                        </a:solidFill>
                        <a:ln w="9525" cap="rnd">
                          <a:noFill/>
                          <a:round/>
                          <a:headEnd/>
                          <a:tailEnd/>
                        </a:ln>
                        <a:effectLst/>
                      </p:spPr>
                      <p:txBody>
                        <a:bodyPr/>
                        <a:lstStyle/>
                        <a:p>
                          <a:endParaRPr lang="en-IN"/>
                        </a:p>
                      </p:txBody>
                    </p:sp>
                  </p:grpSp>
                </p:grpSp>
                <p:sp>
                  <p:nvSpPr>
                    <p:cNvPr id="353403" name="Freeform 123"/>
                    <p:cNvSpPr>
                      <a:spLocks/>
                    </p:cNvSpPr>
                    <p:nvPr/>
                  </p:nvSpPr>
                  <p:spPr bwMode="auto">
                    <a:xfrm>
                      <a:off x="1976" y="2966"/>
                      <a:ext cx="20" cy="17"/>
                    </a:xfrm>
                    <a:custGeom>
                      <a:avLst/>
                      <a:gdLst/>
                      <a:ahLst/>
                      <a:cxnLst>
                        <a:cxn ang="0">
                          <a:pos x="5" y="0"/>
                        </a:cxn>
                        <a:cxn ang="0">
                          <a:pos x="3" y="1"/>
                        </a:cxn>
                        <a:cxn ang="0">
                          <a:pos x="1" y="1"/>
                        </a:cxn>
                        <a:cxn ang="0">
                          <a:pos x="0" y="4"/>
                        </a:cxn>
                        <a:cxn ang="0">
                          <a:pos x="0" y="7"/>
                        </a:cxn>
                        <a:cxn ang="0">
                          <a:pos x="0" y="10"/>
                        </a:cxn>
                        <a:cxn ang="0">
                          <a:pos x="3" y="10"/>
                        </a:cxn>
                        <a:cxn ang="0">
                          <a:pos x="5" y="11"/>
                        </a:cxn>
                        <a:cxn ang="0">
                          <a:pos x="7" y="13"/>
                        </a:cxn>
                        <a:cxn ang="0">
                          <a:pos x="9" y="16"/>
                        </a:cxn>
                        <a:cxn ang="0">
                          <a:pos x="12" y="14"/>
                        </a:cxn>
                        <a:cxn ang="0">
                          <a:pos x="14" y="13"/>
                        </a:cxn>
                        <a:cxn ang="0">
                          <a:pos x="17" y="11"/>
                        </a:cxn>
                        <a:cxn ang="0">
                          <a:pos x="19" y="11"/>
                        </a:cxn>
                      </a:cxnLst>
                      <a:rect l="0" t="0" r="r" b="b"/>
                      <a:pathLst>
                        <a:path w="20" h="17">
                          <a:moveTo>
                            <a:pt x="5" y="0"/>
                          </a:moveTo>
                          <a:lnTo>
                            <a:pt x="3" y="1"/>
                          </a:lnTo>
                          <a:lnTo>
                            <a:pt x="1" y="1"/>
                          </a:lnTo>
                          <a:lnTo>
                            <a:pt x="0" y="4"/>
                          </a:lnTo>
                          <a:lnTo>
                            <a:pt x="0" y="7"/>
                          </a:lnTo>
                          <a:lnTo>
                            <a:pt x="0" y="10"/>
                          </a:lnTo>
                          <a:lnTo>
                            <a:pt x="3" y="10"/>
                          </a:lnTo>
                          <a:lnTo>
                            <a:pt x="5" y="11"/>
                          </a:lnTo>
                          <a:lnTo>
                            <a:pt x="7" y="13"/>
                          </a:lnTo>
                          <a:lnTo>
                            <a:pt x="9" y="16"/>
                          </a:lnTo>
                          <a:lnTo>
                            <a:pt x="12" y="14"/>
                          </a:lnTo>
                          <a:lnTo>
                            <a:pt x="14" y="13"/>
                          </a:lnTo>
                          <a:lnTo>
                            <a:pt x="17" y="11"/>
                          </a:lnTo>
                          <a:lnTo>
                            <a:pt x="19" y="11"/>
                          </a:lnTo>
                        </a:path>
                      </a:pathLst>
                    </a:custGeom>
                    <a:noFill/>
                    <a:ln w="12700" cap="rnd" cmpd="sng">
                      <a:solidFill>
                        <a:srgbClr val="FF7F3F"/>
                      </a:solidFill>
                      <a:prstDash val="solid"/>
                      <a:round/>
                      <a:headEnd type="none" w="sm" len="sm"/>
                      <a:tailEnd type="none" w="sm" len="sm"/>
                    </a:ln>
                    <a:effectLst/>
                  </p:spPr>
                  <p:txBody>
                    <a:bodyPr/>
                    <a:lstStyle/>
                    <a:p>
                      <a:endParaRPr lang="en-IN"/>
                    </a:p>
                  </p:txBody>
                </p:sp>
              </p:grpSp>
              <p:grpSp>
                <p:nvGrpSpPr>
                  <p:cNvPr id="353495" name="Group 124"/>
                  <p:cNvGrpSpPr>
                    <a:grpSpLocks/>
                  </p:cNvGrpSpPr>
                  <p:nvPr/>
                </p:nvGrpSpPr>
                <p:grpSpPr bwMode="auto">
                  <a:xfrm>
                    <a:off x="1919" y="2856"/>
                    <a:ext cx="148" cy="144"/>
                    <a:chOff x="1919" y="2856"/>
                    <a:chExt cx="148" cy="144"/>
                  </a:xfrm>
                </p:grpSpPr>
                <p:sp>
                  <p:nvSpPr>
                    <p:cNvPr id="353405" name="Freeform 125"/>
                    <p:cNvSpPr>
                      <a:spLocks/>
                    </p:cNvSpPr>
                    <p:nvPr/>
                  </p:nvSpPr>
                  <p:spPr bwMode="auto">
                    <a:xfrm>
                      <a:off x="1919" y="2856"/>
                      <a:ext cx="148" cy="144"/>
                    </a:xfrm>
                    <a:custGeom>
                      <a:avLst/>
                      <a:gdLst/>
                      <a:ahLst/>
                      <a:cxnLst>
                        <a:cxn ang="0">
                          <a:pos x="22" y="131"/>
                        </a:cxn>
                        <a:cxn ang="0">
                          <a:pos x="18" y="125"/>
                        </a:cxn>
                        <a:cxn ang="0">
                          <a:pos x="13" y="117"/>
                        </a:cxn>
                        <a:cxn ang="0">
                          <a:pos x="10" y="108"/>
                        </a:cxn>
                        <a:cxn ang="0">
                          <a:pos x="7" y="101"/>
                        </a:cxn>
                        <a:cxn ang="0">
                          <a:pos x="5" y="77"/>
                        </a:cxn>
                        <a:cxn ang="0">
                          <a:pos x="0" y="66"/>
                        </a:cxn>
                        <a:cxn ang="0">
                          <a:pos x="0" y="53"/>
                        </a:cxn>
                        <a:cxn ang="0">
                          <a:pos x="12" y="41"/>
                        </a:cxn>
                        <a:cxn ang="0">
                          <a:pos x="19" y="24"/>
                        </a:cxn>
                        <a:cxn ang="0">
                          <a:pos x="26" y="15"/>
                        </a:cxn>
                        <a:cxn ang="0">
                          <a:pos x="38" y="11"/>
                        </a:cxn>
                        <a:cxn ang="0">
                          <a:pos x="56" y="1"/>
                        </a:cxn>
                        <a:cxn ang="0">
                          <a:pos x="68" y="0"/>
                        </a:cxn>
                        <a:cxn ang="0">
                          <a:pos x="79" y="1"/>
                        </a:cxn>
                        <a:cxn ang="0">
                          <a:pos x="95" y="6"/>
                        </a:cxn>
                        <a:cxn ang="0">
                          <a:pos x="110" y="12"/>
                        </a:cxn>
                        <a:cxn ang="0">
                          <a:pos x="121" y="23"/>
                        </a:cxn>
                        <a:cxn ang="0">
                          <a:pos x="126" y="34"/>
                        </a:cxn>
                        <a:cxn ang="0">
                          <a:pos x="132" y="44"/>
                        </a:cxn>
                        <a:cxn ang="0">
                          <a:pos x="141" y="60"/>
                        </a:cxn>
                        <a:cxn ang="0">
                          <a:pos x="147" y="75"/>
                        </a:cxn>
                        <a:cxn ang="0">
                          <a:pos x="143" y="87"/>
                        </a:cxn>
                        <a:cxn ang="0">
                          <a:pos x="141" y="100"/>
                        </a:cxn>
                        <a:cxn ang="0">
                          <a:pos x="131" y="109"/>
                        </a:cxn>
                        <a:cxn ang="0">
                          <a:pos x="116" y="125"/>
                        </a:cxn>
                        <a:cxn ang="0">
                          <a:pos x="110" y="135"/>
                        </a:cxn>
                        <a:cxn ang="0">
                          <a:pos x="96" y="143"/>
                        </a:cxn>
                        <a:cxn ang="0">
                          <a:pos x="107" y="115"/>
                        </a:cxn>
                        <a:cxn ang="0">
                          <a:pos x="113" y="92"/>
                        </a:cxn>
                        <a:cxn ang="0">
                          <a:pos x="111" y="79"/>
                        </a:cxn>
                        <a:cxn ang="0">
                          <a:pos x="110" y="63"/>
                        </a:cxn>
                        <a:cxn ang="0">
                          <a:pos x="96" y="66"/>
                        </a:cxn>
                        <a:cxn ang="0">
                          <a:pos x="81" y="70"/>
                        </a:cxn>
                        <a:cxn ang="0">
                          <a:pos x="60" y="69"/>
                        </a:cxn>
                        <a:cxn ang="0">
                          <a:pos x="51" y="66"/>
                        </a:cxn>
                        <a:cxn ang="0">
                          <a:pos x="39" y="68"/>
                        </a:cxn>
                        <a:cxn ang="0">
                          <a:pos x="36" y="76"/>
                        </a:cxn>
                        <a:cxn ang="0">
                          <a:pos x="30" y="82"/>
                        </a:cxn>
                        <a:cxn ang="0">
                          <a:pos x="26" y="96"/>
                        </a:cxn>
                        <a:cxn ang="0">
                          <a:pos x="21" y="100"/>
                        </a:cxn>
                        <a:cxn ang="0">
                          <a:pos x="16" y="101"/>
                        </a:cxn>
                        <a:cxn ang="0">
                          <a:pos x="15" y="105"/>
                        </a:cxn>
                        <a:cxn ang="0">
                          <a:pos x="17" y="111"/>
                        </a:cxn>
                        <a:cxn ang="0">
                          <a:pos x="25" y="114"/>
                        </a:cxn>
                        <a:cxn ang="0">
                          <a:pos x="28" y="134"/>
                        </a:cxn>
                      </a:cxnLst>
                      <a:rect l="0" t="0" r="r" b="b"/>
                      <a:pathLst>
                        <a:path w="148" h="144">
                          <a:moveTo>
                            <a:pt x="28" y="134"/>
                          </a:moveTo>
                          <a:lnTo>
                            <a:pt x="22" y="131"/>
                          </a:lnTo>
                          <a:lnTo>
                            <a:pt x="19" y="128"/>
                          </a:lnTo>
                          <a:lnTo>
                            <a:pt x="18" y="125"/>
                          </a:lnTo>
                          <a:lnTo>
                            <a:pt x="16" y="118"/>
                          </a:lnTo>
                          <a:lnTo>
                            <a:pt x="13" y="117"/>
                          </a:lnTo>
                          <a:lnTo>
                            <a:pt x="12" y="111"/>
                          </a:lnTo>
                          <a:lnTo>
                            <a:pt x="10" y="108"/>
                          </a:lnTo>
                          <a:lnTo>
                            <a:pt x="9" y="106"/>
                          </a:lnTo>
                          <a:lnTo>
                            <a:pt x="7" y="101"/>
                          </a:lnTo>
                          <a:lnTo>
                            <a:pt x="2" y="92"/>
                          </a:lnTo>
                          <a:lnTo>
                            <a:pt x="5" y="77"/>
                          </a:lnTo>
                          <a:lnTo>
                            <a:pt x="2" y="75"/>
                          </a:lnTo>
                          <a:lnTo>
                            <a:pt x="0" y="66"/>
                          </a:lnTo>
                          <a:lnTo>
                            <a:pt x="0" y="60"/>
                          </a:lnTo>
                          <a:lnTo>
                            <a:pt x="0" y="53"/>
                          </a:lnTo>
                          <a:lnTo>
                            <a:pt x="4" y="46"/>
                          </a:lnTo>
                          <a:lnTo>
                            <a:pt x="12" y="41"/>
                          </a:lnTo>
                          <a:lnTo>
                            <a:pt x="12" y="34"/>
                          </a:lnTo>
                          <a:lnTo>
                            <a:pt x="19" y="24"/>
                          </a:lnTo>
                          <a:lnTo>
                            <a:pt x="22" y="21"/>
                          </a:lnTo>
                          <a:lnTo>
                            <a:pt x="26" y="15"/>
                          </a:lnTo>
                          <a:lnTo>
                            <a:pt x="32" y="11"/>
                          </a:lnTo>
                          <a:lnTo>
                            <a:pt x="38" y="11"/>
                          </a:lnTo>
                          <a:lnTo>
                            <a:pt x="48" y="2"/>
                          </a:lnTo>
                          <a:lnTo>
                            <a:pt x="56" y="1"/>
                          </a:lnTo>
                          <a:lnTo>
                            <a:pt x="62" y="0"/>
                          </a:lnTo>
                          <a:lnTo>
                            <a:pt x="68" y="0"/>
                          </a:lnTo>
                          <a:lnTo>
                            <a:pt x="73" y="1"/>
                          </a:lnTo>
                          <a:lnTo>
                            <a:pt x="79" y="1"/>
                          </a:lnTo>
                          <a:lnTo>
                            <a:pt x="87" y="2"/>
                          </a:lnTo>
                          <a:lnTo>
                            <a:pt x="95" y="6"/>
                          </a:lnTo>
                          <a:lnTo>
                            <a:pt x="100" y="9"/>
                          </a:lnTo>
                          <a:lnTo>
                            <a:pt x="110" y="12"/>
                          </a:lnTo>
                          <a:lnTo>
                            <a:pt x="117" y="18"/>
                          </a:lnTo>
                          <a:lnTo>
                            <a:pt x="121" y="23"/>
                          </a:lnTo>
                          <a:lnTo>
                            <a:pt x="124" y="29"/>
                          </a:lnTo>
                          <a:lnTo>
                            <a:pt x="126" y="34"/>
                          </a:lnTo>
                          <a:lnTo>
                            <a:pt x="129" y="39"/>
                          </a:lnTo>
                          <a:lnTo>
                            <a:pt x="132" y="44"/>
                          </a:lnTo>
                          <a:lnTo>
                            <a:pt x="138" y="50"/>
                          </a:lnTo>
                          <a:lnTo>
                            <a:pt x="141" y="60"/>
                          </a:lnTo>
                          <a:lnTo>
                            <a:pt x="144" y="69"/>
                          </a:lnTo>
                          <a:lnTo>
                            <a:pt x="147" y="75"/>
                          </a:lnTo>
                          <a:lnTo>
                            <a:pt x="146" y="79"/>
                          </a:lnTo>
                          <a:lnTo>
                            <a:pt x="143" y="87"/>
                          </a:lnTo>
                          <a:lnTo>
                            <a:pt x="140" y="92"/>
                          </a:lnTo>
                          <a:lnTo>
                            <a:pt x="141" y="100"/>
                          </a:lnTo>
                          <a:lnTo>
                            <a:pt x="139" y="104"/>
                          </a:lnTo>
                          <a:lnTo>
                            <a:pt x="131" y="109"/>
                          </a:lnTo>
                          <a:lnTo>
                            <a:pt x="129" y="114"/>
                          </a:lnTo>
                          <a:lnTo>
                            <a:pt x="116" y="125"/>
                          </a:lnTo>
                          <a:lnTo>
                            <a:pt x="116" y="129"/>
                          </a:lnTo>
                          <a:lnTo>
                            <a:pt x="110" y="135"/>
                          </a:lnTo>
                          <a:lnTo>
                            <a:pt x="101" y="140"/>
                          </a:lnTo>
                          <a:lnTo>
                            <a:pt x="96" y="143"/>
                          </a:lnTo>
                          <a:lnTo>
                            <a:pt x="102" y="129"/>
                          </a:lnTo>
                          <a:lnTo>
                            <a:pt x="107" y="115"/>
                          </a:lnTo>
                          <a:lnTo>
                            <a:pt x="110" y="104"/>
                          </a:lnTo>
                          <a:lnTo>
                            <a:pt x="113" y="92"/>
                          </a:lnTo>
                          <a:lnTo>
                            <a:pt x="113" y="86"/>
                          </a:lnTo>
                          <a:lnTo>
                            <a:pt x="111" y="79"/>
                          </a:lnTo>
                          <a:lnTo>
                            <a:pt x="112" y="67"/>
                          </a:lnTo>
                          <a:lnTo>
                            <a:pt x="110" y="63"/>
                          </a:lnTo>
                          <a:lnTo>
                            <a:pt x="107" y="60"/>
                          </a:lnTo>
                          <a:lnTo>
                            <a:pt x="96" y="66"/>
                          </a:lnTo>
                          <a:lnTo>
                            <a:pt x="90" y="69"/>
                          </a:lnTo>
                          <a:lnTo>
                            <a:pt x="81" y="70"/>
                          </a:lnTo>
                          <a:lnTo>
                            <a:pt x="69" y="70"/>
                          </a:lnTo>
                          <a:lnTo>
                            <a:pt x="60" y="69"/>
                          </a:lnTo>
                          <a:lnTo>
                            <a:pt x="55" y="68"/>
                          </a:lnTo>
                          <a:lnTo>
                            <a:pt x="51" y="66"/>
                          </a:lnTo>
                          <a:lnTo>
                            <a:pt x="45" y="66"/>
                          </a:lnTo>
                          <a:lnTo>
                            <a:pt x="39" y="68"/>
                          </a:lnTo>
                          <a:lnTo>
                            <a:pt x="37" y="71"/>
                          </a:lnTo>
                          <a:lnTo>
                            <a:pt x="36" y="76"/>
                          </a:lnTo>
                          <a:lnTo>
                            <a:pt x="33" y="81"/>
                          </a:lnTo>
                          <a:lnTo>
                            <a:pt x="30" y="82"/>
                          </a:lnTo>
                          <a:lnTo>
                            <a:pt x="27" y="87"/>
                          </a:lnTo>
                          <a:lnTo>
                            <a:pt x="26" y="96"/>
                          </a:lnTo>
                          <a:lnTo>
                            <a:pt x="24" y="98"/>
                          </a:lnTo>
                          <a:lnTo>
                            <a:pt x="21" y="100"/>
                          </a:lnTo>
                          <a:lnTo>
                            <a:pt x="19" y="100"/>
                          </a:lnTo>
                          <a:lnTo>
                            <a:pt x="16" y="101"/>
                          </a:lnTo>
                          <a:lnTo>
                            <a:pt x="15" y="103"/>
                          </a:lnTo>
                          <a:lnTo>
                            <a:pt x="15" y="105"/>
                          </a:lnTo>
                          <a:lnTo>
                            <a:pt x="15" y="108"/>
                          </a:lnTo>
                          <a:lnTo>
                            <a:pt x="17" y="111"/>
                          </a:lnTo>
                          <a:lnTo>
                            <a:pt x="21" y="114"/>
                          </a:lnTo>
                          <a:lnTo>
                            <a:pt x="25" y="114"/>
                          </a:lnTo>
                          <a:lnTo>
                            <a:pt x="26" y="126"/>
                          </a:lnTo>
                          <a:lnTo>
                            <a:pt x="28" y="134"/>
                          </a:lnTo>
                        </a:path>
                      </a:pathLst>
                    </a:custGeom>
                    <a:solidFill>
                      <a:srgbClr val="7F5F3F"/>
                    </a:solidFill>
                    <a:ln w="9525" cap="rnd">
                      <a:noFill/>
                      <a:round/>
                      <a:headEnd/>
                      <a:tailEnd/>
                    </a:ln>
                    <a:effectLst/>
                  </p:spPr>
                  <p:txBody>
                    <a:bodyPr/>
                    <a:lstStyle/>
                    <a:p>
                      <a:endParaRPr lang="en-IN"/>
                    </a:p>
                  </p:txBody>
                </p:sp>
                <p:grpSp>
                  <p:nvGrpSpPr>
                    <p:cNvPr id="353497" name="Group 126"/>
                    <p:cNvGrpSpPr>
                      <a:grpSpLocks/>
                    </p:cNvGrpSpPr>
                    <p:nvPr/>
                  </p:nvGrpSpPr>
                  <p:grpSpPr bwMode="auto">
                    <a:xfrm>
                      <a:off x="1923" y="2861"/>
                      <a:ext cx="139" cy="101"/>
                      <a:chOff x="1923" y="2861"/>
                      <a:chExt cx="139" cy="101"/>
                    </a:xfrm>
                  </p:grpSpPr>
                  <p:sp>
                    <p:nvSpPr>
                      <p:cNvPr id="353407" name="Freeform 127"/>
                      <p:cNvSpPr>
                        <a:spLocks/>
                      </p:cNvSpPr>
                      <p:nvPr/>
                    </p:nvSpPr>
                    <p:spPr bwMode="auto">
                      <a:xfrm>
                        <a:off x="1923" y="2899"/>
                        <a:ext cx="59" cy="41"/>
                      </a:xfrm>
                      <a:custGeom>
                        <a:avLst/>
                        <a:gdLst/>
                        <a:ahLst/>
                        <a:cxnLst>
                          <a:cxn ang="0">
                            <a:pos x="2" y="40"/>
                          </a:cxn>
                          <a:cxn ang="0">
                            <a:pos x="13" y="40"/>
                          </a:cxn>
                          <a:cxn ang="0">
                            <a:pos x="29" y="31"/>
                          </a:cxn>
                          <a:cxn ang="0">
                            <a:pos x="17" y="30"/>
                          </a:cxn>
                          <a:cxn ang="0">
                            <a:pos x="8" y="29"/>
                          </a:cxn>
                          <a:cxn ang="0">
                            <a:pos x="4" y="27"/>
                          </a:cxn>
                          <a:cxn ang="0">
                            <a:pos x="0" y="22"/>
                          </a:cxn>
                          <a:cxn ang="0">
                            <a:pos x="1" y="13"/>
                          </a:cxn>
                          <a:cxn ang="0">
                            <a:pos x="8" y="16"/>
                          </a:cxn>
                          <a:cxn ang="0">
                            <a:pos x="13" y="19"/>
                          </a:cxn>
                          <a:cxn ang="0">
                            <a:pos x="21" y="20"/>
                          </a:cxn>
                          <a:cxn ang="0">
                            <a:pos x="27" y="20"/>
                          </a:cxn>
                          <a:cxn ang="0">
                            <a:pos x="35" y="24"/>
                          </a:cxn>
                          <a:cxn ang="0">
                            <a:pos x="29" y="17"/>
                          </a:cxn>
                          <a:cxn ang="0">
                            <a:pos x="24" y="13"/>
                          </a:cxn>
                          <a:cxn ang="0">
                            <a:pos x="18" y="10"/>
                          </a:cxn>
                          <a:cxn ang="0">
                            <a:pos x="19" y="2"/>
                          </a:cxn>
                          <a:cxn ang="0">
                            <a:pos x="18" y="0"/>
                          </a:cxn>
                          <a:cxn ang="0">
                            <a:pos x="27" y="0"/>
                          </a:cxn>
                          <a:cxn ang="0">
                            <a:pos x="27" y="6"/>
                          </a:cxn>
                          <a:cxn ang="0">
                            <a:pos x="28" y="11"/>
                          </a:cxn>
                          <a:cxn ang="0">
                            <a:pos x="31" y="15"/>
                          </a:cxn>
                          <a:cxn ang="0">
                            <a:pos x="36" y="17"/>
                          </a:cxn>
                          <a:cxn ang="0">
                            <a:pos x="44" y="20"/>
                          </a:cxn>
                          <a:cxn ang="0">
                            <a:pos x="54" y="24"/>
                          </a:cxn>
                          <a:cxn ang="0">
                            <a:pos x="58" y="25"/>
                          </a:cxn>
                        </a:cxnLst>
                        <a:rect l="0" t="0" r="r" b="b"/>
                        <a:pathLst>
                          <a:path w="59" h="41">
                            <a:moveTo>
                              <a:pt x="2" y="40"/>
                            </a:moveTo>
                            <a:lnTo>
                              <a:pt x="13" y="40"/>
                            </a:lnTo>
                            <a:lnTo>
                              <a:pt x="29" y="31"/>
                            </a:lnTo>
                            <a:lnTo>
                              <a:pt x="17" y="30"/>
                            </a:lnTo>
                            <a:lnTo>
                              <a:pt x="8" y="29"/>
                            </a:lnTo>
                            <a:lnTo>
                              <a:pt x="4" y="27"/>
                            </a:lnTo>
                            <a:lnTo>
                              <a:pt x="0" y="22"/>
                            </a:lnTo>
                            <a:lnTo>
                              <a:pt x="1" y="13"/>
                            </a:lnTo>
                            <a:lnTo>
                              <a:pt x="8" y="16"/>
                            </a:lnTo>
                            <a:lnTo>
                              <a:pt x="13" y="19"/>
                            </a:lnTo>
                            <a:lnTo>
                              <a:pt x="21" y="20"/>
                            </a:lnTo>
                            <a:lnTo>
                              <a:pt x="27" y="20"/>
                            </a:lnTo>
                            <a:lnTo>
                              <a:pt x="35" y="24"/>
                            </a:lnTo>
                            <a:lnTo>
                              <a:pt x="29" y="17"/>
                            </a:lnTo>
                            <a:lnTo>
                              <a:pt x="24" y="13"/>
                            </a:lnTo>
                            <a:lnTo>
                              <a:pt x="18" y="10"/>
                            </a:lnTo>
                            <a:lnTo>
                              <a:pt x="19" y="2"/>
                            </a:lnTo>
                            <a:lnTo>
                              <a:pt x="18" y="0"/>
                            </a:lnTo>
                            <a:lnTo>
                              <a:pt x="27" y="0"/>
                            </a:lnTo>
                            <a:lnTo>
                              <a:pt x="27" y="6"/>
                            </a:lnTo>
                            <a:lnTo>
                              <a:pt x="28" y="11"/>
                            </a:lnTo>
                            <a:lnTo>
                              <a:pt x="31" y="15"/>
                            </a:lnTo>
                            <a:lnTo>
                              <a:pt x="36" y="17"/>
                            </a:lnTo>
                            <a:lnTo>
                              <a:pt x="44" y="20"/>
                            </a:lnTo>
                            <a:lnTo>
                              <a:pt x="54" y="24"/>
                            </a:lnTo>
                            <a:lnTo>
                              <a:pt x="58" y="25"/>
                            </a:lnTo>
                          </a:path>
                        </a:pathLst>
                      </a:custGeom>
                      <a:noFill/>
                      <a:ln w="12700" cap="rnd" cmpd="sng">
                        <a:solidFill>
                          <a:srgbClr val="5F3F1F"/>
                        </a:solidFill>
                        <a:prstDash val="solid"/>
                        <a:round/>
                        <a:headEnd type="none" w="sm" len="sm"/>
                        <a:tailEnd type="none" w="sm" len="sm"/>
                      </a:ln>
                      <a:effectLst/>
                    </p:spPr>
                    <p:txBody>
                      <a:bodyPr/>
                      <a:lstStyle/>
                      <a:p>
                        <a:endParaRPr lang="en-IN"/>
                      </a:p>
                    </p:txBody>
                  </p:sp>
                  <p:sp>
                    <p:nvSpPr>
                      <p:cNvPr id="353408" name="Freeform 128"/>
                      <p:cNvSpPr>
                        <a:spLocks/>
                      </p:cNvSpPr>
                      <p:nvPr/>
                    </p:nvSpPr>
                    <p:spPr bwMode="auto">
                      <a:xfrm>
                        <a:off x="1933" y="2881"/>
                        <a:ext cx="113" cy="34"/>
                      </a:xfrm>
                      <a:custGeom>
                        <a:avLst/>
                        <a:gdLst/>
                        <a:ahLst/>
                        <a:cxnLst>
                          <a:cxn ang="0">
                            <a:pos x="0" y="15"/>
                          </a:cxn>
                          <a:cxn ang="0">
                            <a:pos x="7" y="13"/>
                          </a:cxn>
                          <a:cxn ang="0">
                            <a:pos x="18" y="13"/>
                          </a:cxn>
                          <a:cxn ang="0">
                            <a:pos x="26" y="12"/>
                          </a:cxn>
                          <a:cxn ang="0">
                            <a:pos x="23" y="19"/>
                          </a:cxn>
                          <a:cxn ang="0">
                            <a:pos x="27" y="25"/>
                          </a:cxn>
                          <a:cxn ang="0">
                            <a:pos x="34" y="19"/>
                          </a:cxn>
                          <a:cxn ang="0">
                            <a:pos x="41" y="12"/>
                          </a:cxn>
                          <a:cxn ang="0">
                            <a:pos x="49" y="7"/>
                          </a:cxn>
                          <a:cxn ang="0">
                            <a:pos x="60" y="1"/>
                          </a:cxn>
                          <a:cxn ang="0">
                            <a:pos x="63" y="0"/>
                          </a:cxn>
                          <a:cxn ang="0">
                            <a:pos x="87" y="6"/>
                          </a:cxn>
                          <a:cxn ang="0">
                            <a:pos x="95" y="17"/>
                          </a:cxn>
                          <a:cxn ang="0">
                            <a:pos x="98" y="20"/>
                          </a:cxn>
                          <a:cxn ang="0">
                            <a:pos x="98" y="32"/>
                          </a:cxn>
                          <a:cxn ang="0">
                            <a:pos x="103" y="33"/>
                          </a:cxn>
                          <a:cxn ang="0">
                            <a:pos x="110" y="24"/>
                          </a:cxn>
                          <a:cxn ang="0">
                            <a:pos x="112" y="18"/>
                          </a:cxn>
                          <a:cxn ang="0">
                            <a:pos x="111" y="11"/>
                          </a:cxn>
                        </a:cxnLst>
                        <a:rect l="0" t="0" r="r" b="b"/>
                        <a:pathLst>
                          <a:path w="113" h="34">
                            <a:moveTo>
                              <a:pt x="0" y="15"/>
                            </a:moveTo>
                            <a:lnTo>
                              <a:pt x="7" y="13"/>
                            </a:lnTo>
                            <a:lnTo>
                              <a:pt x="18" y="13"/>
                            </a:lnTo>
                            <a:lnTo>
                              <a:pt x="26" y="12"/>
                            </a:lnTo>
                            <a:lnTo>
                              <a:pt x="23" y="19"/>
                            </a:lnTo>
                            <a:lnTo>
                              <a:pt x="27" y="25"/>
                            </a:lnTo>
                            <a:lnTo>
                              <a:pt x="34" y="19"/>
                            </a:lnTo>
                            <a:lnTo>
                              <a:pt x="41" y="12"/>
                            </a:lnTo>
                            <a:lnTo>
                              <a:pt x="49" y="7"/>
                            </a:lnTo>
                            <a:lnTo>
                              <a:pt x="60" y="1"/>
                            </a:lnTo>
                            <a:lnTo>
                              <a:pt x="63" y="0"/>
                            </a:lnTo>
                            <a:lnTo>
                              <a:pt x="87" y="6"/>
                            </a:lnTo>
                            <a:lnTo>
                              <a:pt x="95" y="17"/>
                            </a:lnTo>
                            <a:lnTo>
                              <a:pt x="98" y="20"/>
                            </a:lnTo>
                            <a:lnTo>
                              <a:pt x="98" y="32"/>
                            </a:lnTo>
                            <a:lnTo>
                              <a:pt x="103" y="33"/>
                            </a:lnTo>
                            <a:lnTo>
                              <a:pt x="110" y="24"/>
                            </a:lnTo>
                            <a:lnTo>
                              <a:pt x="112" y="18"/>
                            </a:lnTo>
                            <a:lnTo>
                              <a:pt x="111" y="11"/>
                            </a:lnTo>
                          </a:path>
                        </a:pathLst>
                      </a:custGeom>
                      <a:noFill/>
                      <a:ln w="12700" cap="rnd" cmpd="sng">
                        <a:solidFill>
                          <a:srgbClr val="5F3F1F"/>
                        </a:solidFill>
                        <a:prstDash val="solid"/>
                        <a:round/>
                        <a:headEnd type="none" w="sm" len="sm"/>
                        <a:tailEnd type="none" w="sm" len="sm"/>
                      </a:ln>
                      <a:effectLst/>
                    </p:spPr>
                    <p:txBody>
                      <a:bodyPr/>
                      <a:lstStyle/>
                      <a:p>
                        <a:endParaRPr lang="en-IN"/>
                      </a:p>
                    </p:txBody>
                  </p:sp>
                  <p:sp>
                    <p:nvSpPr>
                      <p:cNvPr id="353409" name="Freeform 129"/>
                      <p:cNvSpPr>
                        <a:spLocks/>
                      </p:cNvSpPr>
                      <p:nvPr/>
                    </p:nvSpPr>
                    <p:spPr bwMode="auto">
                      <a:xfrm>
                        <a:off x="1939" y="2861"/>
                        <a:ext cx="99" cy="42"/>
                      </a:xfrm>
                      <a:custGeom>
                        <a:avLst/>
                        <a:gdLst/>
                        <a:ahLst/>
                        <a:cxnLst>
                          <a:cxn ang="0">
                            <a:pos x="34" y="28"/>
                          </a:cxn>
                          <a:cxn ang="0">
                            <a:pos x="26" y="24"/>
                          </a:cxn>
                          <a:cxn ang="0">
                            <a:pos x="13" y="24"/>
                          </a:cxn>
                          <a:cxn ang="0">
                            <a:pos x="0" y="26"/>
                          </a:cxn>
                          <a:cxn ang="0">
                            <a:pos x="21" y="19"/>
                          </a:cxn>
                          <a:cxn ang="0">
                            <a:pos x="37" y="18"/>
                          </a:cxn>
                          <a:cxn ang="0">
                            <a:pos x="31" y="14"/>
                          </a:cxn>
                          <a:cxn ang="0">
                            <a:pos x="19" y="11"/>
                          </a:cxn>
                          <a:cxn ang="0">
                            <a:pos x="35" y="10"/>
                          </a:cxn>
                          <a:cxn ang="0">
                            <a:pos x="41" y="13"/>
                          </a:cxn>
                          <a:cxn ang="0">
                            <a:pos x="49" y="16"/>
                          </a:cxn>
                          <a:cxn ang="0">
                            <a:pos x="54" y="12"/>
                          </a:cxn>
                          <a:cxn ang="0">
                            <a:pos x="44" y="2"/>
                          </a:cxn>
                          <a:cxn ang="0">
                            <a:pos x="51" y="0"/>
                          </a:cxn>
                          <a:cxn ang="0">
                            <a:pos x="57" y="0"/>
                          </a:cxn>
                          <a:cxn ang="0">
                            <a:pos x="62" y="13"/>
                          </a:cxn>
                          <a:cxn ang="0">
                            <a:pos x="66" y="8"/>
                          </a:cxn>
                          <a:cxn ang="0">
                            <a:pos x="68" y="4"/>
                          </a:cxn>
                          <a:cxn ang="0">
                            <a:pos x="73" y="9"/>
                          </a:cxn>
                          <a:cxn ang="0">
                            <a:pos x="76" y="15"/>
                          </a:cxn>
                          <a:cxn ang="0">
                            <a:pos x="78" y="17"/>
                          </a:cxn>
                          <a:cxn ang="0">
                            <a:pos x="80" y="21"/>
                          </a:cxn>
                          <a:cxn ang="0">
                            <a:pos x="83" y="22"/>
                          </a:cxn>
                          <a:cxn ang="0">
                            <a:pos x="85" y="12"/>
                          </a:cxn>
                          <a:cxn ang="0">
                            <a:pos x="91" y="14"/>
                          </a:cxn>
                          <a:cxn ang="0">
                            <a:pos x="90" y="22"/>
                          </a:cxn>
                          <a:cxn ang="0">
                            <a:pos x="89" y="26"/>
                          </a:cxn>
                          <a:cxn ang="0">
                            <a:pos x="93" y="31"/>
                          </a:cxn>
                          <a:cxn ang="0">
                            <a:pos x="98" y="41"/>
                          </a:cxn>
                        </a:cxnLst>
                        <a:rect l="0" t="0" r="r" b="b"/>
                        <a:pathLst>
                          <a:path w="99" h="42">
                            <a:moveTo>
                              <a:pt x="34" y="28"/>
                            </a:moveTo>
                            <a:lnTo>
                              <a:pt x="26" y="24"/>
                            </a:lnTo>
                            <a:lnTo>
                              <a:pt x="13" y="24"/>
                            </a:lnTo>
                            <a:lnTo>
                              <a:pt x="0" y="26"/>
                            </a:lnTo>
                            <a:lnTo>
                              <a:pt x="21" y="19"/>
                            </a:lnTo>
                            <a:lnTo>
                              <a:pt x="37" y="18"/>
                            </a:lnTo>
                            <a:lnTo>
                              <a:pt x="31" y="14"/>
                            </a:lnTo>
                            <a:lnTo>
                              <a:pt x="19" y="11"/>
                            </a:lnTo>
                            <a:lnTo>
                              <a:pt x="35" y="10"/>
                            </a:lnTo>
                            <a:lnTo>
                              <a:pt x="41" y="13"/>
                            </a:lnTo>
                            <a:lnTo>
                              <a:pt x="49" y="16"/>
                            </a:lnTo>
                            <a:lnTo>
                              <a:pt x="54" y="12"/>
                            </a:lnTo>
                            <a:lnTo>
                              <a:pt x="44" y="2"/>
                            </a:lnTo>
                            <a:lnTo>
                              <a:pt x="51" y="0"/>
                            </a:lnTo>
                            <a:lnTo>
                              <a:pt x="57" y="0"/>
                            </a:lnTo>
                            <a:lnTo>
                              <a:pt x="62" y="13"/>
                            </a:lnTo>
                            <a:lnTo>
                              <a:pt x="66" y="8"/>
                            </a:lnTo>
                            <a:lnTo>
                              <a:pt x="68" y="4"/>
                            </a:lnTo>
                            <a:lnTo>
                              <a:pt x="73" y="9"/>
                            </a:lnTo>
                            <a:lnTo>
                              <a:pt x="76" y="15"/>
                            </a:lnTo>
                            <a:lnTo>
                              <a:pt x="78" y="17"/>
                            </a:lnTo>
                            <a:lnTo>
                              <a:pt x="80" y="21"/>
                            </a:lnTo>
                            <a:lnTo>
                              <a:pt x="83" y="22"/>
                            </a:lnTo>
                            <a:lnTo>
                              <a:pt x="85" y="12"/>
                            </a:lnTo>
                            <a:lnTo>
                              <a:pt x="91" y="14"/>
                            </a:lnTo>
                            <a:lnTo>
                              <a:pt x="90" y="22"/>
                            </a:lnTo>
                            <a:lnTo>
                              <a:pt x="89" y="26"/>
                            </a:lnTo>
                            <a:lnTo>
                              <a:pt x="93" y="31"/>
                            </a:lnTo>
                            <a:lnTo>
                              <a:pt x="98" y="41"/>
                            </a:lnTo>
                          </a:path>
                        </a:pathLst>
                      </a:custGeom>
                      <a:noFill/>
                      <a:ln w="12700" cap="rnd" cmpd="sng">
                        <a:solidFill>
                          <a:srgbClr val="5F3F1F"/>
                        </a:solidFill>
                        <a:prstDash val="solid"/>
                        <a:round/>
                        <a:headEnd type="none" w="sm" len="sm"/>
                        <a:tailEnd type="none" w="sm" len="sm"/>
                      </a:ln>
                      <a:effectLst/>
                    </p:spPr>
                    <p:txBody>
                      <a:bodyPr/>
                      <a:lstStyle/>
                      <a:p>
                        <a:endParaRPr lang="en-IN"/>
                      </a:p>
                    </p:txBody>
                  </p:sp>
                  <p:sp>
                    <p:nvSpPr>
                      <p:cNvPr id="353410" name="Freeform 130"/>
                      <p:cNvSpPr>
                        <a:spLocks/>
                      </p:cNvSpPr>
                      <p:nvPr/>
                    </p:nvSpPr>
                    <p:spPr bwMode="auto">
                      <a:xfrm>
                        <a:off x="2034" y="2899"/>
                        <a:ext cx="28" cy="63"/>
                      </a:xfrm>
                      <a:custGeom>
                        <a:avLst/>
                        <a:gdLst/>
                        <a:ahLst/>
                        <a:cxnLst>
                          <a:cxn ang="0">
                            <a:pos x="14" y="0"/>
                          </a:cxn>
                          <a:cxn ang="0">
                            <a:pos x="21" y="15"/>
                          </a:cxn>
                          <a:cxn ang="0">
                            <a:pos x="24" y="23"/>
                          </a:cxn>
                          <a:cxn ang="0">
                            <a:pos x="27" y="30"/>
                          </a:cxn>
                          <a:cxn ang="0">
                            <a:pos x="27" y="36"/>
                          </a:cxn>
                          <a:cxn ang="0">
                            <a:pos x="26" y="43"/>
                          </a:cxn>
                          <a:cxn ang="0">
                            <a:pos x="23" y="46"/>
                          </a:cxn>
                          <a:cxn ang="0">
                            <a:pos x="21" y="36"/>
                          </a:cxn>
                          <a:cxn ang="0">
                            <a:pos x="18" y="28"/>
                          </a:cxn>
                          <a:cxn ang="0">
                            <a:pos x="13" y="19"/>
                          </a:cxn>
                          <a:cxn ang="0">
                            <a:pos x="8" y="11"/>
                          </a:cxn>
                          <a:cxn ang="0">
                            <a:pos x="5" y="27"/>
                          </a:cxn>
                          <a:cxn ang="0">
                            <a:pos x="12" y="37"/>
                          </a:cxn>
                          <a:cxn ang="0">
                            <a:pos x="15" y="41"/>
                          </a:cxn>
                          <a:cxn ang="0">
                            <a:pos x="18" y="62"/>
                          </a:cxn>
                          <a:cxn ang="0">
                            <a:pos x="6" y="57"/>
                          </a:cxn>
                          <a:cxn ang="0">
                            <a:pos x="3" y="49"/>
                          </a:cxn>
                          <a:cxn ang="0">
                            <a:pos x="0" y="40"/>
                          </a:cxn>
                        </a:cxnLst>
                        <a:rect l="0" t="0" r="r" b="b"/>
                        <a:pathLst>
                          <a:path w="28" h="63">
                            <a:moveTo>
                              <a:pt x="14" y="0"/>
                            </a:moveTo>
                            <a:lnTo>
                              <a:pt x="21" y="15"/>
                            </a:lnTo>
                            <a:lnTo>
                              <a:pt x="24" y="23"/>
                            </a:lnTo>
                            <a:lnTo>
                              <a:pt x="27" y="30"/>
                            </a:lnTo>
                            <a:lnTo>
                              <a:pt x="27" y="36"/>
                            </a:lnTo>
                            <a:lnTo>
                              <a:pt x="26" y="43"/>
                            </a:lnTo>
                            <a:lnTo>
                              <a:pt x="23" y="46"/>
                            </a:lnTo>
                            <a:lnTo>
                              <a:pt x="21" y="36"/>
                            </a:lnTo>
                            <a:lnTo>
                              <a:pt x="18" y="28"/>
                            </a:lnTo>
                            <a:lnTo>
                              <a:pt x="13" y="19"/>
                            </a:lnTo>
                            <a:lnTo>
                              <a:pt x="8" y="11"/>
                            </a:lnTo>
                            <a:lnTo>
                              <a:pt x="5" y="27"/>
                            </a:lnTo>
                            <a:lnTo>
                              <a:pt x="12" y="37"/>
                            </a:lnTo>
                            <a:lnTo>
                              <a:pt x="15" y="41"/>
                            </a:lnTo>
                            <a:lnTo>
                              <a:pt x="18" y="62"/>
                            </a:lnTo>
                            <a:lnTo>
                              <a:pt x="6" y="57"/>
                            </a:lnTo>
                            <a:lnTo>
                              <a:pt x="3" y="49"/>
                            </a:lnTo>
                            <a:lnTo>
                              <a:pt x="0" y="40"/>
                            </a:lnTo>
                          </a:path>
                        </a:pathLst>
                      </a:custGeom>
                      <a:noFill/>
                      <a:ln w="12700" cap="rnd" cmpd="sng">
                        <a:solidFill>
                          <a:srgbClr val="5F3F1F"/>
                        </a:solidFill>
                        <a:prstDash val="solid"/>
                        <a:round/>
                        <a:headEnd type="none" w="sm" len="sm"/>
                        <a:tailEnd type="none" w="sm" len="sm"/>
                      </a:ln>
                      <a:effectLst/>
                    </p:spPr>
                    <p:txBody>
                      <a:bodyPr/>
                      <a:lstStyle/>
                      <a:p>
                        <a:endParaRPr lang="en-IN"/>
                      </a:p>
                    </p:txBody>
                  </p:sp>
                </p:grpSp>
              </p:grpSp>
              <p:sp>
                <p:nvSpPr>
                  <p:cNvPr id="353411" name="Oval 131"/>
                  <p:cNvSpPr>
                    <a:spLocks noChangeArrowheads="1"/>
                  </p:cNvSpPr>
                  <p:nvPr/>
                </p:nvSpPr>
                <p:spPr bwMode="auto">
                  <a:xfrm>
                    <a:off x="1942" y="2969"/>
                    <a:ext cx="0" cy="1"/>
                  </a:xfrm>
                  <a:prstGeom prst="ellipse">
                    <a:avLst/>
                  </a:prstGeom>
                  <a:solidFill>
                    <a:srgbClr val="FF5FBF"/>
                  </a:solidFill>
                  <a:ln w="12700">
                    <a:solidFill>
                      <a:srgbClr val="FF009F"/>
                    </a:solidFill>
                    <a:round/>
                    <a:headEnd/>
                    <a:tailEnd/>
                  </a:ln>
                  <a:effectLst/>
                </p:spPr>
                <p:txBody>
                  <a:bodyPr wrap="none" anchor="ctr"/>
                  <a:lstStyle/>
                  <a:p>
                    <a:endParaRPr lang="en-IN"/>
                  </a:p>
                </p:txBody>
              </p:sp>
            </p:grpSp>
            <p:grpSp>
              <p:nvGrpSpPr>
                <p:cNvPr id="353499" name="Group 132"/>
                <p:cNvGrpSpPr>
                  <a:grpSpLocks/>
                </p:cNvGrpSpPr>
                <p:nvPr/>
              </p:nvGrpSpPr>
              <p:grpSpPr bwMode="auto">
                <a:xfrm>
                  <a:off x="1840" y="2994"/>
                  <a:ext cx="256" cy="314"/>
                  <a:chOff x="1840" y="2994"/>
                  <a:chExt cx="256" cy="314"/>
                </a:xfrm>
              </p:grpSpPr>
              <p:sp>
                <p:nvSpPr>
                  <p:cNvPr id="353413" name="Freeform 133"/>
                  <p:cNvSpPr>
                    <a:spLocks/>
                  </p:cNvSpPr>
                  <p:nvPr/>
                </p:nvSpPr>
                <p:spPr bwMode="auto">
                  <a:xfrm>
                    <a:off x="1960" y="2994"/>
                    <a:ext cx="25" cy="98"/>
                  </a:xfrm>
                  <a:custGeom>
                    <a:avLst/>
                    <a:gdLst/>
                    <a:ahLst/>
                    <a:cxnLst>
                      <a:cxn ang="0">
                        <a:pos x="24" y="1"/>
                      </a:cxn>
                      <a:cxn ang="0">
                        <a:pos x="5" y="94"/>
                      </a:cxn>
                      <a:cxn ang="0">
                        <a:pos x="0" y="97"/>
                      </a:cxn>
                      <a:cxn ang="0">
                        <a:pos x="20" y="0"/>
                      </a:cxn>
                      <a:cxn ang="0">
                        <a:pos x="21" y="0"/>
                      </a:cxn>
                      <a:cxn ang="0">
                        <a:pos x="23" y="0"/>
                      </a:cxn>
                      <a:cxn ang="0">
                        <a:pos x="24" y="1"/>
                      </a:cxn>
                    </a:cxnLst>
                    <a:rect l="0" t="0" r="r" b="b"/>
                    <a:pathLst>
                      <a:path w="25" h="98">
                        <a:moveTo>
                          <a:pt x="24" y="1"/>
                        </a:moveTo>
                        <a:lnTo>
                          <a:pt x="5" y="94"/>
                        </a:lnTo>
                        <a:lnTo>
                          <a:pt x="0" y="97"/>
                        </a:lnTo>
                        <a:lnTo>
                          <a:pt x="20" y="0"/>
                        </a:lnTo>
                        <a:lnTo>
                          <a:pt x="21" y="0"/>
                        </a:lnTo>
                        <a:lnTo>
                          <a:pt x="23" y="0"/>
                        </a:lnTo>
                        <a:lnTo>
                          <a:pt x="24" y="1"/>
                        </a:lnTo>
                      </a:path>
                    </a:pathLst>
                  </a:custGeom>
                  <a:solidFill>
                    <a:srgbClr val="BF7F1F"/>
                  </a:solidFill>
                  <a:ln w="9525" cap="rnd">
                    <a:noFill/>
                    <a:round/>
                    <a:headEnd/>
                    <a:tailEnd/>
                  </a:ln>
                  <a:effectLst/>
                </p:spPr>
                <p:txBody>
                  <a:bodyPr/>
                  <a:lstStyle/>
                  <a:p>
                    <a:endParaRPr lang="en-IN"/>
                  </a:p>
                </p:txBody>
              </p:sp>
              <p:grpSp>
                <p:nvGrpSpPr>
                  <p:cNvPr id="353280" name="Group 134"/>
                  <p:cNvGrpSpPr>
                    <a:grpSpLocks/>
                  </p:cNvGrpSpPr>
                  <p:nvPr/>
                </p:nvGrpSpPr>
                <p:grpSpPr bwMode="auto">
                  <a:xfrm>
                    <a:off x="1840" y="3030"/>
                    <a:ext cx="256" cy="278"/>
                    <a:chOff x="1840" y="3030"/>
                    <a:chExt cx="256" cy="278"/>
                  </a:xfrm>
                </p:grpSpPr>
                <p:sp>
                  <p:nvSpPr>
                    <p:cNvPr id="353415" name="Freeform 135"/>
                    <p:cNvSpPr>
                      <a:spLocks/>
                    </p:cNvSpPr>
                    <p:nvPr/>
                  </p:nvSpPr>
                  <p:spPr bwMode="auto">
                    <a:xfrm>
                      <a:off x="1840" y="3030"/>
                      <a:ext cx="256" cy="278"/>
                    </a:xfrm>
                    <a:custGeom>
                      <a:avLst/>
                      <a:gdLst/>
                      <a:ahLst/>
                      <a:cxnLst>
                        <a:cxn ang="0">
                          <a:pos x="89" y="3"/>
                        </a:cxn>
                        <a:cxn ang="0">
                          <a:pos x="76" y="6"/>
                        </a:cxn>
                        <a:cxn ang="0">
                          <a:pos x="63" y="9"/>
                        </a:cxn>
                        <a:cxn ang="0">
                          <a:pos x="53" y="12"/>
                        </a:cxn>
                        <a:cxn ang="0">
                          <a:pos x="45" y="16"/>
                        </a:cxn>
                        <a:cxn ang="0">
                          <a:pos x="38" y="21"/>
                        </a:cxn>
                        <a:cxn ang="0">
                          <a:pos x="31" y="28"/>
                        </a:cxn>
                        <a:cxn ang="0">
                          <a:pos x="22" y="42"/>
                        </a:cxn>
                        <a:cxn ang="0">
                          <a:pos x="0" y="79"/>
                        </a:cxn>
                        <a:cxn ang="0">
                          <a:pos x="6" y="85"/>
                        </a:cxn>
                        <a:cxn ang="0">
                          <a:pos x="63" y="112"/>
                        </a:cxn>
                        <a:cxn ang="0">
                          <a:pos x="61" y="171"/>
                        </a:cxn>
                        <a:cxn ang="0">
                          <a:pos x="56" y="213"/>
                        </a:cxn>
                        <a:cxn ang="0">
                          <a:pos x="41" y="254"/>
                        </a:cxn>
                        <a:cxn ang="0">
                          <a:pos x="240" y="277"/>
                        </a:cxn>
                        <a:cxn ang="0">
                          <a:pos x="208" y="172"/>
                        </a:cxn>
                        <a:cxn ang="0">
                          <a:pos x="219" y="162"/>
                        </a:cxn>
                        <a:cxn ang="0">
                          <a:pos x="224" y="145"/>
                        </a:cxn>
                        <a:cxn ang="0">
                          <a:pos x="225" y="129"/>
                        </a:cxn>
                        <a:cxn ang="0">
                          <a:pos x="226" y="114"/>
                        </a:cxn>
                        <a:cxn ang="0">
                          <a:pos x="237" y="36"/>
                        </a:cxn>
                        <a:cxn ang="0">
                          <a:pos x="229" y="23"/>
                        </a:cxn>
                        <a:cxn ang="0">
                          <a:pos x="217" y="15"/>
                        </a:cxn>
                        <a:cxn ang="0">
                          <a:pos x="180" y="4"/>
                        </a:cxn>
                        <a:cxn ang="0">
                          <a:pos x="173" y="1"/>
                        </a:cxn>
                        <a:cxn ang="0">
                          <a:pos x="166" y="0"/>
                        </a:cxn>
                        <a:cxn ang="0">
                          <a:pos x="168" y="8"/>
                        </a:cxn>
                        <a:cxn ang="0">
                          <a:pos x="173" y="15"/>
                        </a:cxn>
                        <a:cxn ang="0">
                          <a:pos x="178" y="24"/>
                        </a:cxn>
                        <a:cxn ang="0">
                          <a:pos x="180" y="31"/>
                        </a:cxn>
                        <a:cxn ang="0">
                          <a:pos x="181" y="40"/>
                        </a:cxn>
                        <a:cxn ang="0">
                          <a:pos x="178" y="49"/>
                        </a:cxn>
                        <a:cxn ang="0">
                          <a:pos x="172" y="56"/>
                        </a:cxn>
                        <a:cxn ang="0">
                          <a:pos x="162" y="61"/>
                        </a:cxn>
                        <a:cxn ang="0">
                          <a:pos x="152" y="64"/>
                        </a:cxn>
                        <a:cxn ang="0">
                          <a:pos x="140" y="64"/>
                        </a:cxn>
                        <a:cxn ang="0">
                          <a:pos x="129" y="61"/>
                        </a:cxn>
                        <a:cxn ang="0">
                          <a:pos x="115" y="54"/>
                        </a:cxn>
                        <a:cxn ang="0">
                          <a:pos x="106" y="46"/>
                        </a:cxn>
                        <a:cxn ang="0">
                          <a:pos x="102" y="35"/>
                        </a:cxn>
                        <a:cxn ang="0">
                          <a:pos x="98" y="23"/>
                        </a:cxn>
                        <a:cxn ang="0">
                          <a:pos x="94" y="10"/>
                        </a:cxn>
                        <a:cxn ang="0">
                          <a:pos x="93" y="1"/>
                        </a:cxn>
                      </a:cxnLst>
                      <a:rect l="0" t="0" r="r" b="b"/>
                      <a:pathLst>
                        <a:path w="256" h="278">
                          <a:moveTo>
                            <a:pt x="93" y="1"/>
                          </a:moveTo>
                          <a:lnTo>
                            <a:pt x="89" y="3"/>
                          </a:lnTo>
                          <a:lnTo>
                            <a:pt x="82" y="4"/>
                          </a:lnTo>
                          <a:lnTo>
                            <a:pt x="76" y="6"/>
                          </a:lnTo>
                          <a:lnTo>
                            <a:pt x="69" y="7"/>
                          </a:lnTo>
                          <a:lnTo>
                            <a:pt x="63" y="9"/>
                          </a:lnTo>
                          <a:lnTo>
                            <a:pt x="57" y="10"/>
                          </a:lnTo>
                          <a:lnTo>
                            <a:pt x="53" y="12"/>
                          </a:lnTo>
                          <a:lnTo>
                            <a:pt x="49" y="14"/>
                          </a:lnTo>
                          <a:lnTo>
                            <a:pt x="45" y="16"/>
                          </a:lnTo>
                          <a:lnTo>
                            <a:pt x="41" y="19"/>
                          </a:lnTo>
                          <a:lnTo>
                            <a:pt x="38" y="21"/>
                          </a:lnTo>
                          <a:lnTo>
                            <a:pt x="35" y="24"/>
                          </a:lnTo>
                          <a:lnTo>
                            <a:pt x="31" y="28"/>
                          </a:lnTo>
                          <a:lnTo>
                            <a:pt x="28" y="33"/>
                          </a:lnTo>
                          <a:lnTo>
                            <a:pt x="22" y="42"/>
                          </a:lnTo>
                          <a:lnTo>
                            <a:pt x="12" y="59"/>
                          </a:lnTo>
                          <a:lnTo>
                            <a:pt x="0" y="79"/>
                          </a:lnTo>
                          <a:lnTo>
                            <a:pt x="2" y="82"/>
                          </a:lnTo>
                          <a:lnTo>
                            <a:pt x="6" y="85"/>
                          </a:lnTo>
                          <a:lnTo>
                            <a:pt x="61" y="106"/>
                          </a:lnTo>
                          <a:lnTo>
                            <a:pt x="63" y="112"/>
                          </a:lnTo>
                          <a:lnTo>
                            <a:pt x="63" y="137"/>
                          </a:lnTo>
                          <a:lnTo>
                            <a:pt x="61" y="171"/>
                          </a:lnTo>
                          <a:lnTo>
                            <a:pt x="58" y="196"/>
                          </a:lnTo>
                          <a:lnTo>
                            <a:pt x="56" y="213"/>
                          </a:lnTo>
                          <a:lnTo>
                            <a:pt x="50" y="236"/>
                          </a:lnTo>
                          <a:lnTo>
                            <a:pt x="41" y="254"/>
                          </a:lnTo>
                          <a:lnTo>
                            <a:pt x="29" y="277"/>
                          </a:lnTo>
                          <a:lnTo>
                            <a:pt x="240" y="277"/>
                          </a:lnTo>
                          <a:lnTo>
                            <a:pt x="218" y="220"/>
                          </a:lnTo>
                          <a:lnTo>
                            <a:pt x="208" y="172"/>
                          </a:lnTo>
                          <a:lnTo>
                            <a:pt x="213" y="168"/>
                          </a:lnTo>
                          <a:lnTo>
                            <a:pt x="219" y="162"/>
                          </a:lnTo>
                          <a:lnTo>
                            <a:pt x="222" y="154"/>
                          </a:lnTo>
                          <a:lnTo>
                            <a:pt x="224" y="145"/>
                          </a:lnTo>
                          <a:lnTo>
                            <a:pt x="225" y="137"/>
                          </a:lnTo>
                          <a:lnTo>
                            <a:pt x="225" y="129"/>
                          </a:lnTo>
                          <a:lnTo>
                            <a:pt x="225" y="122"/>
                          </a:lnTo>
                          <a:lnTo>
                            <a:pt x="226" y="114"/>
                          </a:lnTo>
                          <a:lnTo>
                            <a:pt x="255" y="90"/>
                          </a:lnTo>
                          <a:lnTo>
                            <a:pt x="237" y="36"/>
                          </a:lnTo>
                          <a:lnTo>
                            <a:pt x="234" y="29"/>
                          </a:lnTo>
                          <a:lnTo>
                            <a:pt x="229" y="23"/>
                          </a:lnTo>
                          <a:lnTo>
                            <a:pt x="224" y="18"/>
                          </a:lnTo>
                          <a:lnTo>
                            <a:pt x="217" y="15"/>
                          </a:lnTo>
                          <a:lnTo>
                            <a:pt x="185" y="6"/>
                          </a:lnTo>
                          <a:lnTo>
                            <a:pt x="180" y="4"/>
                          </a:lnTo>
                          <a:lnTo>
                            <a:pt x="176" y="2"/>
                          </a:lnTo>
                          <a:lnTo>
                            <a:pt x="173" y="1"/>
                          </a:lnTo>
                          <a:lnTo>
                            <a:pt x="169" y="1"/>
                          </a:lnTo>
                          <a:lnTo>
                            <a:pt x="166" y="0"/>
                          </a:lnTo>
                          <a:lnTo>
                            <a:pt x="166" y="5"/>
                          </a:lnTo>
                          <a:lnTo>
                            <a:pt x="168" y="8"/>
                          </a:lnTo>
                          <a:lnTo>
                            <a:pt x="170" y="11"/>
                          </a:lnTo>
                          <a:lnTo>
                            <a:pt x="173" y="15"/>
                          </a:lnTo>
                          <a:lnTo>
                            <a:pt x="175" y="19"/>
                          </a:lnTo>
                          <a:lnTo>
                            <a:pt x="178" y="24"/>
                          </a:lnTo>
                          <a:lnTo>
                            <a:pt x="179" y="28"/>
                          </a:lnTo>
                          <a:lnTo>
                            <a:pt x="180" y="31"/>
                          </a:lnTo>
                          <a:lnTo>
                            <a:pt x="181" y="35"/>
                          </a:lnTo>
                          <a:lnTo>
                            <a:pt x="181" y="40"/>
                          </a:lnTo>
                          <a:lnTo>
                            <a:pt x="179" y="44"/>
                          </a:lnTo>
                          <a:lnTo>
                            <a:pt x="178" y="49"/>
                          </a:lnTo>
                          <a:lnTo>
                            <a:pt x="175" y="53"/>
                          </a:lnTo>
                          <a:lnTo>
                            <a:pt x="172" y="56"/>
                          </a:lnTo>
                          <a:lnTo>
                            <a:pt x="167" y="59"/>
                          </a:lnTo>
                          <a:lnTo>
                            <a:pt x="162" y="61"/>
                          </a:lnTo>
                          <a:lnTo>
                            <a:pt x="157" y="63"/>
                          </a:lnTo>
                          <a:lnTo>
                            <a:pt x="152" y="64"/>
                          </a:lnTo>
                          <a:lnTo>
                            <a:pt x="147" y="65"/>
                          </a:lnTo>
                          <a:lnTo>
                            <a:pt x="140" y="64"/>
                          </a:lnTo>
                          <a:lnTo>
                            <a:pt x="134" y="63"/>
                          </a:lnTo>
                          <a:lnTo>
                            <a:pt x="129" y="61"/>
                          </a:lnTo>
                          <a:lnTo>
                            <a:pt x="123" y="58"/>
                          </a:lnTo>
                          <a:lnTo>
                            <a:pt x="115" y="54"/>
                          </a:lnTo>
                          <a:lnTo>
                            <a:pt x="111" y="51"/>
                          </a:lnTo>
                          <a:lnTo>
                            <a:pt x="106" y="46"/>
                          </a:lnTo>
                          <a:lnTo>
                            <a:pt x="105" y="40"/>
                          </a:lnTo>
                          <a:lnTo>
                            <a:pt x="102" y="35"/>
                          </a:lnTo>
                          <a:lnTo>
                            <a:pt x="100" y="29"/>
                          </a:lnTo>
                          <a:lnTo>
                            <a:pt x="98" y="23"/>
                          </a:lnTo>
                          <a:lnTo>
                            <a:pt x="96" y="17"/>
                          </a:lnTo>
                          <a:lnTo>
                            <a:pt x="94" y="10"/>
                          </a:lnTo>
                          <a:lnTo>
                            <a:pt x="93" y="4"/>
                          </a:lnTo>
                          <a:lnTo>
                            <a:pt x="93" y="1"/>
                          </a:lnTo>
                        </a:path>
                      </a:pathLst>
                    </a:custGeom>
                    <a:solidFill>
                      <a:srgbClr val="FFFF00"/>
                    </a:solidFill>
                    <a:ln w="9525" cap="rnd">
                      <a:noFill/>
                      <a:round/>
                      <a:headEnd/>
                      <a:tailEnd/>
                    </a:ln>
                    <a:effectLst/>
                  </p:spPr>
                  <p:txBody>
                    <a:bodyPr/>
                    <a:lstStyle/>
                    <a:p>
                      <a:endParaRPr lang="en-IN"/>
                    </a:p>
                  </p:txBody>
                </p:sp>
                <p:grpSp>
                  <p:nvGrpSpPr>
                    <p:cNvPr id="353281" name="Group 136"/>
                    <p:cNvGrpSpPr>
                      <a:grpSpLocks/>
                    </p:cNvGrpSpPr>
                    <p:nvPr/>
                  </p:nvGrpSpPr>
                  <p:grpSpPr bwMode="auto">
                    <a:xfrm>
                      <a:off x="1849" y="3075"/>
                      <a:ext cx="139" cy="204"/>
                      <a:chOff x="1849" y="3075"/>
                      <a:chExt cx="139" cy="204"/>
                    </a:xfrm>
                  </p:grpSpPr>
                  <p:sp>
                    <p:nvSpPr>
                      <p:cNvPr id="353417" name="Freeform 137"/>
                      <p:cNvSpPr>
                        <a:spLocks/>
                      </p:cNvSpPr>
                      <p:nvPr/>
                    </p:nvSpPr>
                    <p:spPr bwMode="auto">
                      <a:xfrm>
                        <a:off x="1849" y="3075"/>
                        <a:ext cx="139" cy="204"/>
                      </a:xfrm>
                      <a:custGeom>
                        <a:avLst/>
                        <a:gdLst/>
                        <a:ahLst/>
                        <a:cxnLst>
                          <a:cxn ang="0">
                            <a:pos x="1" y="47"/>
                          </a:cxn>
                          <a:cxn ang="0">
                            <a:pos x="0" y="74"/>
                          </a:cxn>
                          <a:cxn ang="0">
                            <a:pos x="3" y="123"/>
                          </a:cxn>
                          <a:cxn ang="0">
                            <a:pos x="0" y="149"/>
                          </a:cxn>
                          <a:cxn ang="0">
                            <a:pos x="3" y="178"/>
                          </a:cxn>
                          <a:cxn ang="0">
                            <a:pos x="13" y="203"/>
                          </a:cxn>
                          <a:cxn ang="0">
                            <a:pos x="39" y="200"/>
                          </a:cxn>
                          <a:cxn ang="0">
                            <a:pos x="69" y="180"/>
                          </a:cxn>
                          <a:cxn ang="0">
                            <a:pos x="117" y="107"/>
                          </a:cxn>
                          <a:cxn ang="0">
                            <a:pos x="127" y="92"/>
                          </a:cxn>
                          <a:cxn ang="0">
                            <a:pos x="130" y="84"/>
                          </a:cxn>
                          <a:cxn ang="0">
                            <a:pos x="135" y="68"/>
                          </a:cxn>
                          <a:cxn ang="0">
                            <a:pos x="135" y="63"/>
                          </a:cxn>
                          <a:cxn ang="0">
                            <a:pos x="132" y="58"/>
                          </a:cxn>
                          <a:cxn ang="0">
                            <a:pos x="127" y="52"/>
                          </a:cxn>
                          <a:cxn ang="0">
                            <a:pos x="124" y="47"/>
                          </a:cxn>
                          <a:cxn ang="0">
                            <a:pos x="125" y="42"/>
                          </a:cxn>
                          <a:cxn ang="0">
                            <a:pos x="130" y="44"/>
                          </a:cxn>
                          <a:cxn ang="0">
                            <a:pos x="133" y="50"/>
                          </a:cxn>
                          <a:cxn ang="0">
                            <a:pos x="135" y="53"/>
                          </a:cxn>
                          <a:cxn ang="0">
                            <a:pos x="138" y="52"/>
                          </a:cxn>
                          <a:cxn ang="0">
                            <a:pos x="137" y="46"/>
                          </a:cxn>
                          <a:cxn ang="0">
                            <a:pos x="136" y="33"/>
                          </a:cxn>
                          <a:cxn ang="0">
                            <a:pos x="134" y="27"/>
                          </a:cxn>
                          <a:cxn ang="0">
                            <a:pos x="130" y="24"/>
                          </a:cxn>
                          <a:cxn ang="0">
                            <a:pos x="127" y="13"/>
                          </a:cxn>
                          <a:cxn ang="0">
                            <a:pos x="124" y="6"/>
                          </a:cxn>
                          <a:cxn ang="0">
                            <a:pos x="123" y="1"/>
                          </a:cxn>
                          <a:cxn ang="0">
                            <a:pos x="118" y="0"/>
                          </a:cxn>
                          <a:cxn ang="0">
                            <a:pos x="101" y="26"/>
                          </a:cxn>
                          <a:cxn ang="0">
                            <a:pos x="96" y="33"/>
                          </a:cxn>
                          <a:cxn ang="0">
                            <a:pos x="95" y="38"/>
                          </a:cxn>
                          <a:cxn ang="0">
                            <a:pos x="101" y="60"/>
                          </a:cxn>
                          <a:cxn ang="0">
                            <a:pos x="107" y="80"/>
                          </a:cxn>
                          <a:cxn ang="0">
                            <a:pos x="53" y="124"/>
                          </a:cxn>
                          <a:cxn ang="0">
                            <a:pos x="53" y="61"/>
                          </a:cxn>
                        </a:cxnLst>
                        <a:rect l="0" t="0" r="r" b="b"/>
                        <a:pathLst>
                          <a:path w="139" h="204">
                            <a:moveTo>
                              <a:pt x="5" y="35"/>
                            </a:moveTo>
                            <a:lnTo>
                              <a:pt x="1" y="47"/>
                            </a:lnTo>
                            <a:lnTo>
                              <a:pt x="1" y="57"/>
                            </a:lnTo>
                            <a:lnTo>
                              <a:pt x="0" y="74"/>
                            </a:lnTo>
                            <a:lnTo>
                              <a:pt x="3" y="96"/>
                            </a:lnTo>
                            <a:lnTo>
                              <a:pt x="3" y="123"/>
                            </a:lnTo>
                            <a:lnTo>
                              <a:pt x="1" y="137"/>
                            </a:lnTo>
                            <a:lnTo>
                              <a:pt x="0" y="149"/>
                            </a:lnTo>
                            <a:lnTo>
                              <a:pt x="1" y="164"/>
                            </a:lnTo>
                            <a:lnTo>
                              <a:pt x="3" y="178"/>
                            </a:lnTo>
                            <a:lnTo>
                              <a:pt x="7" y="191"/>
                            </a:lnTo>
                            <a:lnTo>
                              <a:pt x="13" y="203"/>
                            </a:lnTo>
                            <a:lnTo>
                              <a:pt x="27" y="201"/>
                            </a:lnTo>
                            <a:lnTo>
                              <a:pt x="39" y="200"/>
                            </a:lnTo>
                            <a:lnTo>
                              <a:pt x="55" y="195"/>
                            </a:lnTo>
                            <a:lnTo>
                              <a:pt x="69" y="180"/>
                            </a:lnTo>
                            <a:lnTo>
                              <a:pt x="78" y="167"/>
                            </a:lnTo>
                            <a:lnTo>
                              <a:pt x="117" y="107"/>
                            </a:lnTo>
                            <a:lnTo>
                              <a:pt x="125" y="95"/>
                            </a:lnTo>
                            <a:lnTo>
                              <a:pt x="127" y="92"/>
                            </a:lnTo>
                            <a:lnTo>
                              <a:pt x="128" y="88"/>
                            </a:lnTo>
                            <a:lnTo>
                              <a:pt x="130" y="84"/>
                            </a:lnTo>
                            <a:lnTo>
                              <a:pt x="131" y="80"/>
                            </a:lnTo>
                            <a:lnTo>
                              <a:pt x="135" y="68"/>
                            </a:lnTo>
                            <a:lnTo>
                              <a:pt x="135" y="66"/>
                            </a:lnTo>
                            <a:lnTo>
                              <a:pt x="135" y="63"/>
                            </a:lnTo>
                            <a:lnTo>
                              <a:pt x="133" y="60"/>
                            </a:lnTo>
                            <a:lnTo>
                              <a:pt x="132" y="58"/>
                            </a:lnTo>
                            <a:lnTo>
                              <a:pt x="130" y="55"/>
                            </a:lnTo>
                            <a:lnTo>
                              <a:pt x="127" y="52"/>
                            </a:lnTo>
                            <a:lnTo>
                              <a:pt x="126" y="49"/>
                            </a:lnTo>
                            <a:lnTo>
                              <a:pt x="124" y="47"/>
                            </a:lnTo>
                            <a:lnTo>
                              <a:pt x="121" y="44"/>
                            </a:lnTo>
                            <a:lnTo>
                              <a:pt x="125" y="42"/>
                            </a:lnTo>
                            <a:lnTo>
                              <a:pt x="128" y="41"/>
                            </a:lnTo>
                            <a:lnTo>
                              <a:pt x="130" y="44"/>
                            </a:lnTo>
                            <a:lnTo>
                              <a:pt x="132" y="47"/>
                            </a:lnTo>
                            <a:lnTo>
                              <a:pt x="133" y="50"/>
                            </a:lnTo>
                            <a:lnTo>
                              <a:pt x="134" y="52"/>
                            </a:lnTo>
                            <a:lnTo>
                              <a:pt x="135" y="53"/>
                            </a:lnTo>
                            <a:lnTo>
                              <a:pt x="137" y="54"/>
                            </a:lnTo>
                            <a:lnTo>
                              <a:pt x="138" y="52"/>
                            </a:lnTo>
                            <a:lnTo>
                              <a:pt x="138" y="50"/>
                            </a:lnTo>
                            <a:lnTo>
                              <a:pt x="137" y="46"/>
                            </a:lnTo>
                            <a:lnTo>
                              <a:pt x="136" y="40"/>
                            </a:lnTo>
                            <a:lnTo>
                              <a:pt x="136" y="33"/>
                            </a:lnTo>
                            <a:lnTo>
                              <a:pt x="134" y="32"/>
                            </a:lnTo>
                            <a:lnTo>
                              <a:pt x="134" y="27"/>
                            </a:lnTo>
                            <a:lnTo>
                              <a:pt x="134" y="26"/>
                            </a:lnTo>
                            <a:lnTo>
                              <a:pt x="130" y="24"/>
                            </a:lnTo>
                            <a:lnTo>
                              <a:pt x="128" y="18"/>
                            </a:lnTo>
                            <a:lnTo>
                              <a:pt x="127" y="13"/>
                            </a:lnTo>
                            <a:lnTo>
                              <a:pt x="125" y="9"/>
                            </a:lnTo>
                            <a:lnTo>
                              <a:pt x="124" y="6"/>
                            </a:lnTo>
                            <a:lnTo>
                              <a:pt x="124" y="3"/>
                            </a:lnTo>
                            <a:lnTo>
                              <a:pt x="123" y="1"/>
                            </a:lnTo>
                            <a:lnTo>
                              <a:pt x="121" y="0"/>
                            </a:lnTo>
                            <a:lnTo>
                              <a:pt x="118" y="0"/>
                            </a:lnTo>
                            <a:lnTo>
                              <a:pt x="117" y="8"/>
                            </a:lnTo>
                            <a:lnTo>
                              <a:pt x="101" y="26"/>
                            </a:lnTo>
                            <a:lnTo>
                              <a:pt x="97" y="31"/>
                            </a:lnTo>
                            <a:lnTo>
                              <a:pt x="96" y="33"/>
                            </a:lnTo>
                            <a:lnTo>
                              <a:pt x="95" y="36"/>
                            </a:lnTo>
                            <a:lnTo>
                              <a:pt x="95" y="38"/>
                            </a:lnTo>
                            <a:lnTo>
                              <a:pt x="97" y="46"/>
                            </a:lnTo>
                            <a:lnTo>
                              <a:pt x="101" y="60"/>
                            </a:lnTo>
                            <a:lnTo>
                              <a:pt x="104" y="68"/>
                            </a:lnTo>
                            <a:lnTo>
                              <a:pt x="107" y="80"/>
                            </a:lnTo>
                            <a:lnTo>
                              <a:pt x="83" y="99"/>
                            </a:lnTo>
                            <a:lnTo>
                              <a:pt x="53" y="124"/>
                            </a:lnTo>
                            <a:lnTo>
                              <a:pt x="55" y="94"/>
                            </a:lnTo>
                            <a:lnTo>
                              <a:pt x="53" y="61"/>
                            </a:lnTo>
                            <a:lnTo>
                              <a:pt x="5" y="35"/>
                            </a:lnTo>
                          </a:path>
                        </a:pathLst>
                      </a:custGeom>
                      <a:solidFill>
                        <a:srgbClr val="FF9F7F"/>
                      </a:solidFill>
                      <a:ln w="12700" cap="rnd" cmpd="sng">
                        <a:solidFill>
                          <a:srgbClr val="BF3F00"/>
                        </a:solidFill>
                        <a:prstDash val="solid"/>
                        <a:round/>
                        <a:headEnd/>
                        <a:tailEnd/>
                      </a:ln>
                      <a:effectLst/>
                    </p:spPr>
                    <p:txBody>
                      <a:bodyPr/>
                      <a:lstStyle/>
                      <a:p>
                        <a:endParaRPr lang="en-IN"/>
                      </a:p>
                    </p:txBody>
                  </p:sp>
                  <p:sp>
                    <p:nvSpPr>
                      <p:cNvPr id="353418" name="Freeform 138"/>
                      <p:cNvSpPr>
                        <a:spLocks/>
                      </p:cNvSpPr>
                      <p:nvPr/>
                    </p:nvSpPr>
                    <p:spPr bwMode="auto">
                      <a:xfrm>
                        <a:off x="1960" y="3100"/>
                        <a:ext cx="20" cy="17"/>
                      </a:xfrm>
                      <a:custGeom>
                        <a:avLst/>
                        <a:gdLst/>
                        <a:ahLst/>
                        <a:cxnLst>
                          <a:cxn ang="0">
                            <a:pos x="0" y="16"/>
                          </a:cxn>
                          <a:cxn ang="0">
                            <a:pos x="12" y="0"/>
                          </a:cxn>
                          <a:cxn ang="0">
                            <a:pos x="19" y="0"/>
                          </a:cxn>
                        </a:cxnLst>
                        <a:rect l="0" t="0" r="r" b="b"/>
                        <a:pathLst>
                          <a:path w="20" h="17">
                            <a:moveTo>
                              <a:pt x="0" y="16"/>
                            </a:moveTo>
                            <a:lnTo>
                              <a:pt x="12" y="0"/>
                            </a:lnTo>
                            <a:lnTo>
                              <a:pt x="19" y="0"/>
                            </a:lnTo>
                          </a:path>
                        </a:pathLst>
                      </a:custGeom>
                      <a:noFill/>
                      <a:ln w="12700" cap="rnd" cmpd="sng">
                        <a:solidFill>
                          <a:srgbClr val="BF3F00"/>
                        </a:solidFill>
                        <a:prstDash val="solid"/>
                        <a:round/>
                        <a:headEnd type="none" w="sm" len="sm"/>
                        <a:tailEnd type="none" w="sm" len="sm"/>
                      </a:ln>
                      <a:effectLst/>
                    </p:spPr>
                    <p:txBody>
                      <a:bodyPr/>
                      <a:lstStyle/>
                      <a:p>
                        <a:endParaRPr lang="en-IN"/>
                      </a:p>
                    </p:txBody>
                  </p:sp>
                  <p:sp>
                    <p:nvSpPr>
                      <p:cNvPr id="353419" name="Freeform 139"/>
                      <p:cNvSpPr>
                        <a:spLocks/>
                      </p:cNvSpPr>
                      <p:nvPr/>
                    </p:nvSpPr>
                    <p:spPr bwMode="auto">
                      <a:xfrm>
                        <a:off x="1957" y="3108"/>
                        <a:ext cx="27" cy="17"/>
                      </a:xfrm>
                      <a:custGeom>
                        <a:avLst/>
                        <a:gdLst/>
                        <a:ahLst/>
                        <a:cxnLst>
                          <a:cxn ang="0">
                            <a:pos x="0" y="16"/>
                          </a:cxn>
                          <a:cxn ang="0">
                            <a:pos x="15" y="5"/>
                          </a:cxn>
                          <a:cxn ang="0">
                            <a:pos x="26" y="0"/>
                          </a:cxn>
                        </a:cxnLst>
                        <a:rect l="0" t="0" r="r" b="b"/>
                        <a:pathLst>
                          <a:path w="27" h="17">
                            <a:moveTo>
                              <a:pt x="0" y="16"/>
                            </a:moveTo>
                            <a:lnTo>
                              <a:pt x="15" y="5"/>
                            </a:lnTo>
                            <a:lnTo>
                              <a:pt x="26" y="0"/>
                            </a:lnTo>
                          </a:path>
                        </a:pathLst>
                      </a:custGeom>
                      <a:noFill/>
                      <a:ln w="12700" cap="rnd" cmpd="sng">
                        <a:solidFill>
                          <a:srgbClr val="BF3F00"/>
                        </a:solidFill>
                        <a:prstDash val="solid"/>
                        <a:round/>
                        <a:headEnd type="none" w="sm" len="sm"/>
                        <a:tailEnd type="none" w="sm" len="sm"/>
                      </a:ln>
                      <a:effectLst/>
                    </p:spPr>
                    <p:txBody>
                      <a:bodyPr/>
                      <a:lstStyle/>
                      <a:p>
                        <a:endParaRPr lang="en-IN"/>
                      </a:p>
                    </p:txBody>
                  </p:sp>
                  <p:sp>
                    <p:nvSpPr>
                      <p:cNvPr id="353420" name="Freeform 140"/>
                      <p:cNvSpPr>
                        <a:spLocks/>
                      </p:cNvSpPr>
                      <p:nvPr/>
                    </p:nvSpPr>
                    <p:spPr bwMode="auto">
                      <a:xfrm>
                        <a:off x="1959" y="3096"/>
                        <a:ext cx="17" cy="17"/>
                      </a:xfrm>
                      <a:custGeom>
                        <a:avLst/>
                        <a:gdLst/>
                        <a:ahLst/>
                        <a:cxnLst>
                          <a:cxn ang="0">
                            <a:pos x="0" y="16"/>
                          </a:cxn>
                          <a:cxn ang="0">
                            <a:pos x="14" y="0"/>
                          </a:cxn>
                          <a:cxn ang="0">
                            <a:pos x="16" y="8"/>
                          </a:cxn>
                        </a:cxnLst>
                        <a:rect l="0" t="0" r="r" b="b"/>
                        <a:pathLst>
                          <a:path w="17" h="17">
                            <a:moveTo>
                              <a:pt x="0" y="16"/>
                            </a:moveTo>
                            <a:lnTo>
                              <a:pt x="14" y="0"/>
                            </a:lnTo>
                            <a:lnTo>
                              <a:pt x="16" y="8"/>
                            </a:lnTo>
                          </a:path>
                        </a:pathLst>
                      </a:custGeom>
                      <a:noFill/>
                      <a:ln w="12700" cap="rnd" cmpd="sng">
                        <a:solidFill>
                          <a:srgbClr val="BF3F00"/>
                        </a:solidFill>
                        <a:prstDash val="solid"/>
                        <a:round/>
                        <a:headEnd type="none" w="sm" len="sm"/>
                        <a:tailEnd type="none" w="sm" len="sm"/>
                      </a:ln>
                      <a:effectLst/>
                    </p:spPr>
                    <p:txBody>
                      <a:bodyPr/>
                      <a:lstStyle/>
                      <a:p>
                        <a:endParaRPr lang="en-IN"/>
                      </a:p>
                    </p:txBody>
                  </p:sp>
                  <p:sp>
                    <p:nvSpPr>
                      <p:cNvPr id="353421" name="Line 141"/>
                      <p:cNvSpPr>
                        <a:spLocks noChangeShapeType="1"/>
                      </p:cNvSpPr>
                      <p:nvPr/>
                    </p:nvSpPr>
                    <p:spPr bwMode="auto">
                      <a:xfrm flipH="1" flipV="1">
                        <a:off x="1968" y="3083"/>
                        <a:ext cx="5" cy="2"/>
                      </a:xfrm>
                      <a:prstGeom prst="line">
                        <a:avLst/>
                      </a:prstGeom>
                      <a:noFill/>
                      <a:ln w="12700">
                        <a:solidFill>
                          <a:srgbClr val="BF3F00"/>
                        </a:solidFill>
                        <a:round/>
                        <a:headEnd type="none" w="sm" len="sm"/>
                        <a:tailEnd type="none" w="sm" len="sm"/>
                      </a:ln>
                      <a:effectLst/>
                    </p:spPr>
                    <p:txBody>
                      <a:bodyPr wrap="none" anchor="ctr"/>
                      <a:lstStyle/>
                      <a:p>
                        <a:endParaRPr lang="en-IN"/>
                      </a:p>
                    </p:txBody>
                  </p:sp>
                </p:grpSp>
                <p:sp>
                  <p:nvSpPr>
                    <p:cNvPr id="353422" name="Freeform 142"/>
                    <p:cNvSpPr>
                      <a:spLocks/>
                    </p:cNvSpPr>
                    <p:nvPr/>
                  </p:nvSpPr>
                  <p:spPr bwMode="auto">
                    <a:xfrm>
                      <a:off x="1840" y="3098"/>
                      <a:ext cx="66" cy="42"/>
                    </a:xfrm>
                    <a:custGeom>
                      <a:avLst/>
                      <a:gdLst/>
                      <a:ahLst/>
                      <a:cxnLst>
                        <a:cxn ang="0">
                          <a:pos x="30" y="15"/>
                        </a:cxn>
                        <a:cxn ang="0">
                          <a:pos x="6" y="0"/>
                        </a:cxn>
                        <a:cxn ang="0">
                          <a:pos x="0" y="11"/>
                        </a:cxn>
                        <a:cxn ang="0">
                          <a:pos x="2" y="14"/>
                        </a:cxn>
                        <a:cxn ang="0">
                          <a:pos x="6" y="17"/>
                        </a:cxn>
                        <a:cxn ang="0">
                          <a:pos x="65" y="41"/>
                        </a:cxn>
                        <a:cxn ang="0">
                          <a:pos x="65" y="35"/>
                        </a:cxn>
                        <a:cxn ang="0">
                          <a:pos x="30" y="15"/>
                        </a:cxn>
                      </a:cxnLst>
                      <a:rect l="0" t="0" r="r" b="b"/>
                      <a:pathLst>
                        <a:path w="66" h="42">
                          <a:moveTo>
                            <a:pt x="30" y="15"/>
                          </a:moveTo>
                          <a:lnTo>
                            <a:pt x="6" y="0"/>
                          </a:lnTo>
                          <a:lnTo>
                            <a:pt x="0" y="11"/>
                          </a:lnTo>
                          <a:lnTo>
                            <a:pt x="2" y="14"/>
                          </a:lnTo>
                          <a:lnTo>
                            <a:pt x="6" y="17"/>
                          </a:lnTo>
                          <a:lnTo>
                            <a:pt x="65" y="41"/>
                          </a:lnTo>
                          <a:lnTo>
                            <a:pt x="65" y="35"/>
                          </a:lnTo>
                          <a:lnTo>
                            <a:pt x="30" y="15"/>
                          </a:lnTo>
                        </a:path>
                      </a:pathLst>
                    </a:custGeom>
                    <a:solidFill>
                      <a:srgbClr val="FFFF00"/>
                    </a:solidFill>
                    <a:ln w="9525" cap="rnd">
                      <a:noFill/>
                      <a:round/>
                      <a:headEnd/>
                      <a:tailEnd/>
                    </a:ln>
                    <a:effectLst/>
                  </p:spPr>
                  <p:txBody>
                    <a:bodyPr/>
                    <a:lstStyle/>
                    <a:p>
                      <a:endParaRPr lang="en-IN"/>
                    </a:p>
                  </p:txBody>
                </p:sp>
              </p:grpSp>
              <p:grpSp>
                <p:nvGrpSpPr>
                  <p:cNvPr id="353286" name="Group 143"/>
                  <p:cNvGrpSpPr>
                    <a:grpSpLocks/>
                  </p:cNvGrpSpPr>
                  <p:nvPr/>
                </p:nvGrpSpPr>
                <p:grpSpPr bwMode="auto">
                  <a:xfrm>
                    <a:off x="1947" y="3054"/>
                    <a:ext cx="33" cy="48"/>
                    <a:chOff x="1947" y="3054"/>
                    <a:chExt cx="33" cy="48"/>
                  </a:xfrm>
                </p:grpSpPr>
                <p:sp>
                  <p:nvSpPr>
                    <p:cNvPr id="353424" name="Freeform 144"/>
                    <p:cNvSpPr>
                      <a:spLocks/>
                    </p:cNvSpPr>
                    <p:nvPr/>
                  </p:nvSpPr>
                  <p:spPr bwMode="auto">
                    <a:xfrm>
                      <a:off x="1947" y="3055"/>
                      <a:ext cx="26" cy="47"/>
                    </a:xfrm>
                    <a:custGeom>
                      <a:avLst/>
                      <a:gdLst/>
                      <a:ahLst/>
                      <a:cxnLst>
                        <a:cxn ang="0">
                          <a:pos x="24" y="0"/>
                        </a:cxn>
                        <a:cxn ang="0">
                          <a:pos x="16" y="3"/>
                        </a:cxn>
                        <a:cxn ang="0">
                          <a:pos x="9" y="7"/>
                        </a:cxn>
                        <a:cxn ang="0">
                          <a:pos x="4" y="15"/>
                        </a:cxn>
                        <a:cxn ang="0">
                          <a:pos x="0" y="20"/>
                        </a:cxn>
                        <a:cxn ang="0">
                          <a:pos x="1" y="27"/>
                        </a:cxn>
                        <a:cxn ang="0">
                          <a:pos x="2" y="39"/>
                        </a:cxn>
                        <a:cxn ang="0">
                          <a:pos x="3" y="46"/>
                        </a:cxn>
                        <a:cxn ang="0">
                          <a:pos x="12" y="38"/>
                        </a:cxn>
                        <a:cxn ang="0">
                          <a:pos x="12" y="30"/>
                        </a:cxn>
                        <a:cxn ang="0">
                          <a:pos x="11" y="27"/>
                        </a:cxn>
                        <a:cxn ang="0">
                          <a:pos x="10" y="24"/>
                        </a:cxn>
                        <a:cxn ang="0">
                          <a:pos x="12" y="23"/>
                        </a:cxn>
                        <a:cxn ang="0">
                          <a:pos x="13" y="21"/>
                        </a:cxn>
                        <a:cxn ang="0">
                          <a:pos x="15" y="18"/>
                        </a:cxn>
                        <a:cxn ang="0">
                          <a:pos x="16" y="15"/>
                        </a:cxn>
                        <a:cxn ang="0">
                          <a:pos x="17" y="12"/>
                        </a:cxn>
                        <a:cxn ang="0">
                          <a:pos x="19" y="11"/>
                        </a:cxn>
                        <a:cxn ang="0">
                          <a:pos x="22" y="10"/>
                        </a:cxn>
                        <a:cxn ang="0">
                          <a:pos x="24" y="8"/>
                        </a:cxn>
                        <a:cxn ang="0">
                          <a:pos x="25" y="6"/>
                        </a:cxn>
                        <a:cxn ang="0">
                          <a:pos x="25" y="3"/>
                        </a:cxn>
                        <a:cxn ang="0">
                          <a:pos x="24" y="0"/>
                        </a:cxn>
                      </a:cxnLst>
                      <a:rect l="0" t="0" r="r" b="b"/>
                      <a:pathLst>
                        <a:path w="26" h="47">
                          <a:moveTo>
                            <a:pt x="24" y="0"/>
                          </a:moveTo>
                          <a:lnTo>
                            <a:pt x="16" y="3"/>
                          </a:lnTo>
                          <a:lnTo>
                            <a:pt x="9" y="7"/>
                          </a:lnTo>
                          <a:lnTo>
                            <a:pt x="4" y="15"/>
                          </a:lnTo>
                          <a:lnTo>
                            <a:pt x="0" y="20"/>
                          </a:lnTo>
                          <a:lnTo>
                            <a:pt x="1" y="27"/>
                          </a:lnTo>
                          <a:lnTo>
                            <a:pt x="2" y="39"/>
                          </a:lnTo>
                          <a:lnTo>
                            <a:pt x="3" y="46"/>
                          </a:lnTo>
                          <a:lnTo>
                            <a:pt x="12" y="38"/>
                          </a:lnTo>
                          <a:lnTo>
                            <a:pt x="12" y="30"/>
                          </a:lnTo>
                          <a:lnTo>
                            <a:pt x="11" y="27"/>
                          </a:lnTo>
                          <a:lnTo>
                            <a:pt x="10" y="24"/>
                          </a:lnTo>
                          <a:lnTo>
                            <a:pt x="12" y="23"/>
                          </a:lnTo>
                          <a:lnTo>
                            <a:pt x="13" y="21"/>
                          </a:lnTo>
                          <a:lnTo>
                            <a:pt x="15" y="18"/>
                          </a:lnTo>
                          <a:lnTo>
                            <a:pt x="16" y="15"/>
                          </a:lnTo>
                          <a:lnTo>
                            <a:pt x="17" y="12"/>
                          </a:lnTo>
                          <a:lnTo>
                            <a:pt x="19" y="11"/>
                          </a:lnTo>
                          <a:lnTo>
                            <a:pt x="22" y="10"/>
                          </a:lnTo>
                          <a:lnTo>
                            <a:pt x="24" y="8"/>
                          </a:lnTo>
                          <a:lnTo>
                            <a:pt x="25" y="6"/>
                          </a:lnTo>
                          <a:lnTo>
                            <a:pt x="25" y="3"/>
                          </a:lnTo>
                          <a:lnTo>
                            <a:pt x="24" y="0"/>
                          </a:lnTo>
                        </a:path>
                      </a:pathLst>
                    </a:custGeom>
                    <a:solidFill>
                      <a:srgbClr val="FF9F7F"/>
                    </a:solidFill>
                    <a:ln w="12700" cap="rnd" cmpd="sng">
                      <a:solidFill>
                        <a:srgbClr val="BF3F00"/>
                      </a:solidFill>
                      <a:prstDash val="solid"/>
                      <a:round/>
                      <a:headEnd/>
                      <a:tailEnd/>
                    </a:ln>
                    <a:effectLst/>
                  </p:spPr>
                  <p:txBody>
                    <a:bodyPr/>
                    <a:lstStyle/>
                    <a:p>
                      <a:endParaRPr lang="en-IN"/>
                    </a:p>
                  </p:txBody>
                </p:sp>
                <p:sp>
                  <p:nvSpPr>
                    <p:cNvPr id="353425" name="Freeform 145"/>
                    <p:cNvSpPr>
                      <a:spLocks/>
                    </p:cNvSpPr>
                    <p:nvPr/>
                  </p:nvSpPr>
                  <p:spPr bwMode="auto">
                    <a:xfrm>
                      <a:off x="1963" y="3054"/>
                      <a:ext cx="17" cy="17"/>
                    </a:xfrm>
                    <a:custGeom>
                      <a:avLst/>
                      <a:gdLst/>
                      <a:ahLst/>
                      <a:cxnLst>
                        <a:cxn ang="0">
                          <a:pos x="0" y="12"/>
                        </a:cxn>
                        <a:cxn ang="0">
                          <a:pos x="14" y="0"/>
                        </a:cxn>
                        <a:cxn ang="0">
                          <a:pos x="16" y="6"/>
                        </a:cxn>
                        <a:cxn ang="0">
                          <a:pos x="14" y="9"/>
                        </a:cxn>
                        <a:cxn ang="0">
                          <a:pos x="5" y="16"/>
                        </a:cxn>
                        <a:cxn ang="0">
                          <a:pos x="4" y="16"/>
                        </a:cxn>
                        <a:cxn ang="0">
                          <a:pos x="1" y="16"/>
                        </a:cxn>
                        <a:cxn ang="0">
                          <a:pos x="0" y="12"/>
                        </a:cxn>
                      </a:cxnLst>
                      <a:rect l="0" t="0" r="r" b="b"/>
                      <a:pathLst>
                        <a:path w="17" h="17">
                          <a:moveTo>
                            <a:pt x="0" y="12"/>
                          </a:moveTo>
                          <a:lnTo>
                            <a:pt x="14" y="0"/>
                          </a:lnTo>
                          <a:lnTo>
                            <a:pt x="16" y="6"/>
                          </a:lnTo>
                          <a:lnTo>
                            <a:pt x="14" y="9"/>
                          </a:lnTo>
                          <a:lnTo>
                            <a:pt x="5" y="16"/>
                          </a:lnTo>
                          <a:lnTo>
                            <a:pt x="4" y="16"/>
                          </a:lnTo>
                          <a:lnTo>
                            <a:pt x="1" y="16"/>
                          </a:lnTo>
                          <a:lnTo>
                            <a:pt x="0" y="12"/>
                          </a:lnTo>
                        </a:path>
                      </a:pathLst>
                    </a:custGeom>
                    <a:solidFill>
                      <a:srgbClr val="FF001F"/>
                    </a:solidFill>
                    <a:ln w="12700" cap="rnd" cmpd="sng">
                      <a:solidFill>
                        <a:srgbClr val="FF001F"/>
                      </a:solidFill>
                      <a:prstDash val="solid"/>
                      <a:round/>
                      <a:headEnd/>
                      <a:tailEnd/>
                    </a:ln>
                    <a:effectLst/>
                  </p:spPr>
                  <p:txBody>
                    <a:bodyPr/>
                    <a:lstStyle/>
                    <a:p>
                      <a:endParaRPr lang="en-IN"/>
                    </a:p>
                  </p:txBody>
                </p:sp>
              </p:grpSp>
            </p:grpSp>
          </p:grpSp>
          <p:sp>
            <p:nvSpPr>
              <p:cNvPr id="353426" name="Freeform 146"/>
              <p:cNvSpPr>
                <a:spLocks/>
              </p:cNvSpPr>
              <p:nvPr/>
            </p:nvSpPr>
            <p:spPr bwMode="auto">
              <a:xfrm>
                <a:off x="1970" y="3030"/>
                <a:ext cx="168" cy="201"/>
              </a:xfrm>
              <a:custGeom>
                <a:avLst/>
                <a:gdLst/>
                <a:ahLst/>
                <a:cxnLst>
                  <a:cxn ang="0">
                    <a:pos x="65" y="0"/>
                  </a:cxn>
                  <a:cxn ang="0">
                    <a:pos x="162" y="20"/>
                  </a:cxn>
                  <a:cxn ang="0">
                    <a:pos x="154" y="22"/>
                  </a:cxn>
                  <a:cxn ang="0">
                    <a:pos x="167" y="28"/>
                  </a:cxn>
                  <a:cxn ang="0">
                    <a:pos x="111" y="200"/>
                  </a:cxn>
                  <a:cxn ang="0">
                    <a:pos x="41" y="192"/>
                  </a:cxn>
                  <a:cxn ang="0">
                    <a:pos x="0" y="169"/>
                  </a:cxn>
                  <a:cxn ang="0">
                    <a:pos x="65" y="0"/>
                  </a:cxn>
                </a:cxnLst>
                <a:rect l="0" t="0" r="r" b="b"/>
                <a:pathLst>
                  <a:path w="168" h="201">
                    <a:moveTo>
                      <a:pt x="65" y="0"/>
                    </a:moveTo>
                    <a:lnTo>
                      <a:pt x="162" y="20"/>
                    </a:lnTo>
                    <a:lnTo>
                      <a:pt x="154" y="22"/>
                    </a:lnTo>
                    <a:lnTo>
                      <a:pt x="167" y="28"/>
                    </a:lnTo>
                    <a:lnTo>
                      <a:pt x="111" y="200"/>
                    </a:lnTo>
                    <a:lnTo>
                      <a:pt x="41" y="192"/>
                    </a:lnTo>
                    <a:lnTo>
                      <a:pt x="0" y="169"/>
                    </a:lnTo>
                    <a:lnTo>
                      <a:pt x="65" y="0"/>
                    </a:lnTo>
                  </a:path>
                </a:pathLst>
              </a:custGeom>
              <a:solidFill>
                <a:srgbClr val="9FBFFF"/>
              </a:solidFill>
              <a:ln w="9525" cap="rnd">
                <a:noFill/>
                <a:round/>
                <a:headEnd/>
                <a:tailEnd/>
              </a:ln>
              <a:effectLst/>
            </p:spPr>
            <p:txBody>
              <a:bodyPr/>
              <a:lstStyle/>
              <a:p>
                <a:endParaRPr lang="en-IN"/>
              </a:p>
            </p:txBody>
          </p:sp>
          <p:sp>
            <p:nvSpPr>
              <p:cNvPr id="353427" name="Freeform 147"/>
              <p:cNvSpPr>
                <a:spLocks/>
              </p:cNvSpPr>
              <p:nvPr/>
            </p:nvSpPr>
            <p:spPr bwMode="auto">
              <a:xfrm>
                <a:off x="1945" y="3154"/>
                <a:ext cx="174" cy="99"/>
              </a:xfrm>
              <a:custGeom>
                <a:avLst/>
                <a:gdLst/>
                <a:ahLst/>
                <a:cxnLst>
                  <a:cxn ang="0">
                    <a:pos x="160" y="7"/>
                  </a:cxn>
                  <a:cxn ang="0">
                    <a:pos x="165" y="40"/>
                  </a:cxn>
                  <a:cxn ang="0">
                    <a:pos x="171" y="67"/>
                  </a:cxn>
                  <a:cxn ang="0">
                    <a:pos x="173" y="82"/>
                  </a:cxn>
                  <a:cxn ang="0">
                    <a:pos x="170" y="91"/>
                  </a:cxn>
                  <a:cxn ang="0">
                    <a:pos x="144" y="97"/>
                  </a:cxn>
                  <a:cxn ang="0">
                    <a:pos x="92" y="94"/>
                  </a:cxn>
                  <a:cxn ang="0">
                    <a:pos x="65" y="98"/>
                  </a:cxn>
                  <a:cxn ang="0">
                    <a:pos x="44" y="95"/>
                  </a:cxn>
                  <a:cxn ang="0">
                    <a:pos x="17" y="93"/>
                  </a:cxn>
                  <a:cxn ang="0">
                    <a:pos x="10" y="81"/>
                  </a:cxn>
                  <a:cxn ang="0">
                    <a:pos x="4" y="72"/>
                  </a:cxn>
                  <a:cxn ang="0">
                    <a:pos x="1" y="59"/>
                  </a:cxn>
                  <a:cxn ang="0">
                    <a:pos x="0" y="51"/>
                  </a:cxn>
                  <a:cxn ang="0">
                    <a:pos x="4" y="49"/>
                  </a:cxn>
                  <a:cxn ang="0">
                    <a:pos x="8" y="53"/>
                  </a:cxn>
                  <a:cxn ang="0">
                    <a:pos x="19" y="58"/>
                  </a:cxn>
                  <a:cxn ang="0">
                    <a:pos x="13" y="51"/>
                  </a:cxn>
                  <a:cxn ang="0">
                    <a:pos x="21" y="47"/>
                  </a:cxn>
                  <a:cxn ang="0">
                    <a:pos x="37" y="45"/>
                  </a:cxn>
                  <a:cxn ang="0">
                    <a:pos x="50" y="45"/>
                  </a:cxn>
                  <a:cxn ang="0">
                    <a:pos x="38" y="43"/>
                  </a:cxn>
                  <a:cxn ang="0">
                    <a:pos x="29" y="43"/>
                  </a:cxn>
                  <a:cxn ang="0">
                    <a:pos x="23" y="40"/>
                  </a:cxn>
                  <a:cxn ang="0">
                    <a:pos x="31" y="35"/>
                  </a:cxn>
                  <a:cxn ang="0">
                    <a:pos x="53" y="33"/>
                  </a:cxn>
                  <a:cxn ang="0">
                    <a:pos x="66" y="37"/>
                  </a:cxn>
                  <a:cxn ang="0">
                    <a:pos x="74" y="48"/>
                  </a:cxn>
                  <a:cxn ang="0">
                    <a:pos x="88" y="56"/>
                  </a:cxn>
                  <a:cxn ang="0">
                    <a:pos x="110" y="57"/>
                  </a:cxn>
                  <a:cxn ang="0">
                    <a:pos x="136" y="51"/>
                  </a:cxn>
                  <a:cxn ang="0">
                    <a:pos x="148" y="23"/>
                  </a:cxn>
                </a:cxnLst>
                <a:rect l="0" t="0" r="r" b="b"/>
                <a:pathLst>
                  <a:path w="174" h="99">
                    <a:moveTo>
                      <a:pt x="157" y="0"/>
                    </a:moveTo>
                    <a:lnTo>
                      <a:pt x="160" y="7"/>
                    </a:lnTo>
                    <a:lnTo>
                      <a:pt x="163" y="26"/>
                    </a:lnTo>
                    <a:lnTo>
                      <a:pt x="165" y="40"/>
                    </a:lnTo>
                    <a:lnTo>
                      <a:pt x="168" y="59"/>
                    </a:lnTo>
                    <a:lnTo>
                      <a:pt x="171" y="67"/>
                    </a:lnTo>
                    <a:lnTo>
                      <a:pt x="173" y="75"/>
                    </a:lnTo>
                    <a:lnTo>
                      <a:pt x="173" y="82"/>
                    </a:lnTo>
                    <a:lnTo>
                      <a:pt x="173" y="86"/>
                    </a:lnTo>
                    <a:lnTo>
                      <a:pt x="170" y="91"/>
                    </a:lnTo>
                    <a:lnTo>
                      <a:pt x="165" y="94"/>
                    </a:lnTo>
                    <a:lnTo>
                      <a:pt x="144" y="97"/>
                    </a:lnTo>
                    <a:lnTo>
                      <a:pt x="119" y="97"/>
                    </a:lnTo>
                    <a:lnTo>
                      <a:pt x="92" y="94"/>
                    </a:lnTo>
                    <a:lnTo>
                      <a:pt x="75" y="97"/>
                    </a:lnTo>
                    <a:lnTo>
                      <a:pt x="65" y="98"/>
                    </a:lnTo>
                    <a:lnTo>
                      <a:pt x="54" y="97"/>
                    </a:lnTo>
                    <a:lnTo>
                      <a:pt x="44" y="95"/>
                    </a:lnTo>
                    <a:lnTo>
                      <a:pt x="36" y="94"/>
                    </a:lnTo>
                    <a:lnTo>
                      <a:pt x="17" y="93"/>
                    </a:lnTo>
                    <a:lnTo>
                      <a:pt x="10" y="87"/>
                    </a:lnTo>
                    <a:lnTo>
                      <a:pt x="10" y="81"/>
                    </a:lnTo>
                    <a:lnTo>
                      <a:pt x="6" y="76"/>
                    </a:lnTo>
                    <a:lnTo>
                      <a:pt x="4" y="72"/>
                    </a:lnTo>
                    <a:lnTo>
                      <a:pt x="4" y="65"/>
                    </a:lnTo>
                    <a:lnTo>
                      <a:pt x="1" y="59"/>
                    </a:lnTo>
                    <a:lnTo>
                      <a:pt x="0" y="54"/>
                    </a:lnTo>
                    <a:lnTo>
                      <a:pt x="0" y="51"/>
                    </a:lnTo>
                    <a:lnTo>
                      <a:pt x="2" y="49"/>
                    </a:lnTo>
                    <a:lnTo>
                      <a:pt x="4" y="49"/>
                    </a:lnTo>
                    <a:lnTo>
                      <a:pt x="6" y="50"/>
                    </a:lnTo>
                    <a:lnTo>
                      <a:pt x="8" y="53"/>
                    </a:lnTo>
                    <a:lnTo>
                      <a:pt x="12" y="55"/>
                    </a:lnTo>
                    <a:lnTo>
                      <a:pt x="19" y="58"/>
                    </a:lnTo>
                    <a:lnTo>
                      <a:pt x="15" y="55"/>
                    </a:lnTo>
                    <a:lnTo>
                      <a:pt x="13" y="51"/>
                    </a:lnTo>
                    <a:lnTo>
                      <a:pt x="16" y="48"/>
                    </a:lnTo>
                    <a:lnTo>
                      <a:pt x="21" y="47"/>
                    </a:lnTo>
                    <a:lnTo>
                      <a:pt x="28" y="47"/>
                    </a:lnTo>
                    <a:lnTo>
                      <a:pt x="37" y="45"/>
                    </a:lnTo>
                    <a:lnTo>
                      <a:pt x="47" y="45"/>
                    </a:lnTo>
                    <a:lnTo>
                      <a:pt x="50" y="45"/>
                    </a:lnTo>
                    <a:lnTo>
                      <a:pt x="45" y="43"/>
                    </a:lnTo>
                    <a:lnTo>
                      <a:pt x="38" y="43"/>
                    </a:lnTo>
                    <a:lnTo>
                      <a:pt x="34" y="43"/>
                    </a:lnTo>
                    <a:lnTo>
                      <a:pt x="29" y="43"/>
                    </a:lnTo>
                    <a:lnTo>
                      <a:pt x="24" y="42"/>
                    </a:lnTo>
                    <a:lnTo>
                      <a:pt x="23" y="40"/>
                    </a:lnTo>
                    <a:lnTo>
                      <a:pt x="22" y="36"/>
                    </a:lnTo>
                    <a:lnTo>
                      <a:pt x="31" y="35"/>
                    </a:lnTo>
                    <a:lnTo>
                      <a:pt x="44" y="34"/>
                    </a:lnTo>
                    <a:lnTo>
                      <a:pt x="53" y="33"/>
                    </a:lnTo>
                    <a:lnTo>
                      <a:pt x="60" y="35"/>
                    </a:lnTo>
                    <a:lnTo>
                      <a:pt x="66" y="37"/>
                    </a:lnTo>
                    <a:lnTo>
                      <a:pt x="70" y="44"/>
                    </a:lnTo>
                    <a:lnTo>
                      <a:pt x="74" y="48"/>
                    </a:lnTo>
                    <a:lnTo>
                      <a:pt x="80" y="53"/>
                    </a:lnTo>
                    <a:lnTo>
                      <a:pt x="88" y="56"/>
                    </a:lnTo>
                    <a:lnTo>
                      <a:pt x="99" y="58"/>
                    </a:lnTo>
                    <a:lnTo>
                      <a:pt x="110" y="57"/>
                    </a:lnTo>
                    <a:lnTo>
                      <a:pt x="133" y="51"/>
                    </a:lnTo>
                    <a:lnTo>
                      <a:pt x="136" y="51"/>
                    </a:lnTo>
                    <a:lnTo>
                      <a:pt x="145" y="38"/>
                    </a:lnTo>
                    <a:lnTo>
                      <a:pt x="148" y="23"/>
                    </a:lnTo>
                    <a:lnTo>
                      <a:pt x="157" y="0"/>
                    </a:lnTo>
                  </a:path>
                </a:pathLst>
              </a:custGeom>
              <a:solidFill>
                <a:srgbClr val="FF9F7F"/>
              </a:solidFill>
              <a:ln w="12700" cap="rnd" cmpd="sng">
                <a:solidFill>
                  <a:srgbClr val="BF3F00"/>
                </a:solidFill>
                <a:prstDash val="solid"/>
                <a:round/>
                <a:headEnd/>
                <a:tailEnd/>
              </a:ln>
              <a:effectLst/>
            </p:spPr>
            <p:txBody>
              <a:bodyPr/>
              <a:lstStyle/>
              <a:p>
                <a:endParaRPr lang="en-IN"/>
              </a:p>
            </p:txBody>
          </p:sp>
        </p:grpSp>
        <p:grpSp>
          <p:nvGrpSpPr>
            <p:cNvPr id="353288" name="Group 148"/>
            <p:cNvGrpSpPr>
              <a:grpSpLocks/>
            </p:cNvGrpSpPr>
            <p:nvPr/>
          </p:nvGrpSpPr>
          <p:grpSpPr bwMode="auto">
            <a:xfrm>
              <a:off x="1448" y="3173"/>
              <a:ext cx="193" cy="219"/>
              <a:chOff x="1448" y="3173"/>
              <a:chExt cx="193" cy="219"/>
            </a:xfrm>
          </p:grpSpPr>
          <p:sp>
            <p:nvSpPr>
              <p:cNvPr id="353429" name="Freeform 149"/>
              <p:cNvSpPr>
                <a:spLocks/>
              </p:cNvSpPr>
              <p:nvPr/>
            </p:nvSpPr>
            <p:spPr bwMode="auto">
              <a:xfrm>
                <a:off x="1471" y="3201"/>
                <a:ext cx="149" cy="174"/>
              </a:xfrm>
              <a:custGeom>
                <a:avLst/>
                <a:gdLst/>
                <a:ahLst/>
                <a:cxnLst>
                  <a:cxn ang="0">
                    <a:pos x="0" y="128"/>
                  </a:cxn>
                  <a:cxn ang="0">
                    <a:pos x="3" y="119"/>
                  </a:cxn>
                  <a:cxn ang="0">
                    <a:pos x="0" y="98"/>
                  </a:cxn>
                  <a:cxn ang="0">
                    <a:pos x="0" y="84"/>
                  </a:cxn>
                  <a:cxn ang="0">
                    <a:pos x="3" y="62"/>
                  </a:cxn>
                  <a:cxn ang="0">
                    <a:pos x="8" y="46"/>
                  </a:cxn>
                  <a:cxn ang="0">
                    <a:pos x="15" y="33"/>
                  </a:cxn>
                  <a:cxn ang="0">
                    <a:pos x="24" y="20"/>
                  </a:cxn>
                  <a:cxn ang="0">
                    <a:pos x="38" y="10"/>
                  </a:cxn>
                  <a:cxn ang="0">
                    <a:pos x="55" y="3"/>
                  </a:cxn>
                  <a:cxn ang="0">
                    <a:pos x="77" y="0"/>
                  </a:cxn>
                  <a:cxn ang="0">
                    <a:pos x="103" y="7"/>
                  </a:cxn>
                  <a:cxn ang="0">
                    <a:pos x="127" y="21"/>
                  </a:cxn>
                  <a:cxn ang="0">
                    <a:pos x="140" y="33"/>
                  </a:cxn>
                  <a:cxn ang="0">
                    <a:pos x="148" y="50"/>
                  </a:cxn>
                  <a:cxn ang="0">
                    <a:pos x="148" y="67"/>
                  </a:cxn>
                  <a:cxn ang="0">
                    <a:pos x="144" y="84"/>
                  </a:cxn>
                  <a:cxn ang="0">
                    <a:pos x="135" y="104"/>
                  </a:cxn>
                  <a:cxn ang="0">
                    <a:pos x="134" y="117"/>
                  </a:cxn>
                  <a:cxn ang="0">
                    <a:pos x="133" y="123"/>
                  </a:cxn>
                  <a:cxn ang="0">
                    <a:pos x="131" y="128"/>
                  </a:cxn>
                  <a:cxn ang="0">
                    <a:pos x="119" y="146"/>
                  </a:cxn>
                  <a:cxn ang="0">
                    <a:pos x="113" y="153"/>
                  </a:cxn>
                  <a:cxn ang="0">
                    <a:pos x="107" y="161"/>
                  </a:cxn>
                  <a:cxn ang="0">
                    <a:pos x="104" y="164"/>
                  </a:cxn>
                  <a:cxn ang="0">
                    <a:pos x="102" y="166"/>
                  </a:cxn>
                  <a:cxn ang="0">
                    <a:pos x="100" y="167"/>
                  </a:cxn>
                  <a:cxn ang="0">
                    <a:pos x="96" y="167"/>
                  </a:cxn>
                  <a:cxn ang="0">
                    <a:pos x="90" y="166"/>
                  </a:cxn>
                  <a:cxn ang="0">
                    <a:pos x="87" y="165"/>
                  </a:cxn>
                  <a:cxn ang="0">
                    <a:pos x="83" y="165"/>
                  </a:cxn>
                  <a:cxn ang="0">
                    <a:pos x="73" y="173"/>
                  </a:cxn>
                  <a:cxn ang="0">
                    <a:pos x="0" y="128"/>
                  </a:cxn>
                </a:cxnLst>
                <a:rect l="0" t="0" r="r" b="b"/>
                <a:pathLst>
                  <a:path w="149" h="174">
                    <a:moveTo>
                      <a:pt x="0" y="128"/>
                    </a:moveTo>
                    <a:lnTo>
                      <a:pt x="3" y="119"/>
                    </a:lnTo>
                    <a:lnTo>
                      <a:pt x="0" y="98"/>
                    </a:lnTo>
                    <a:lnTo>
                      <a:pt x="0" y="84"/>
                    </a:lnTo>
                    <a:lnTo>
                      <a:pt x="3" y="62"/>
                    </a:lnTo>
                    <a:lnTo>
                      <a:pt x="8" y="46"/>
                    </a:lnTo>
                    <a:lnTo>
                      <a:pt x="15" y="33"/>
                    </a:lnTo>
                    <a:lnTo>
                      <a:pt x="24" y="20"/>
                    </a:lnTo>
                    <a:lnTo>
                      <a:pt x="38" y="10"/>
                    </a:lnTo>
                    <a:lnTo>
                      <a:pt x="55" y="3"/>
                    </a:lnTo>
                    <a:lnTo>
                      <a:pt x="77" y="0"/>
                    </a:lnTo>
                    <a:lnTo>
                      <a:pt x="103" y="7"/>
                    </a:lnTo>
                    <a:lnTo>
                      <a:pt x="127" y="21"/>
                    </a:lnTo>
                    <a:lnTo>
                      <a:pt x="140" y="33"/>
                    </a:lnTo>
                    <a:lnTo>
                      <a:pt x="148" y="50"/>
                    </a:lnTo>
                    <a:lnTo>
                      <a:pt x="148" y="67"/>
                    </a:lnTo>
                    <a:lnTo>
                      <a:pt x="144" y="84"/>
                    </a:lnTo>
                    <a:lnTo>
                      <a:pt x="135" y="104"/>
                    </a:lnTo>
                    <a:lnTo>
                      <a:pt x="134" y="117"/>
                    </a:lnTo>
                    <a:lnTo>
                      <a:pt x="133" y="123"/>
                    </a:lnTo>
                    <a:lnTo>
                      <a:pt x="131" y="128"/>
                    </a:lnTo>
                    <a:lnTo>
                      <a:pt x="119" y="146"/>
                    </a:lnTo>
                    <a:lnTo>
                      <a:pt x="113" y="153"/>
                    </a:lnTo>
                    <a:lnTo>
                      <a:pt x="107" y="161"/>
                    </a:lnTo>
                    <a:lnTo>
                      <a:pt x="104" y="164"/>
                    </a:lnTo>
                    <a:lnTo>
                      <a:pt x="102" y="166"/>
                    </a:lnTo>
                    <a:lnTo>
                      <a:pt x="100" y="167"/>
                    </a:lnTo>
                    <a:lnTo>
                      <a:pt x="96" y="167"/>
                    </a:lnTo>
                    <a:lnTo>
                      <a:pt x="90" y="166"/>
                    </a:lnTo>
                    <a:lnTo>
                      <a:pt x="87" y="165"/>
                    </a:lnTo>
                    <a:lnTo>
                      <a:pt x="83" y="165"/>
                    </a:lnTo>
                    <a:lnTo>
                      <a:pt x="73" y="173"/>
                    </a:lnTo>
                    <a:lnTo>
                      <a:pt x="0" y="128"/>
                    </a:lnTo>
                  </a:path>
                </a:pathLst>
              </a:custGeom>
              <a:solidFill>
                <a:srgbClr val="FFBF7F"/>
              </a:solidFill>
              <a:ln w="9525" cap="rnd">
                <a:noFill/>
                <a:round/>
                <a:headEnd/>
                <a:tailEnd/>
              </a:ln>
              <a:effectLst/>
            </p:spPr>
            <p:txBody>
              <a:bodyPr/>
              <a:lstStyle/>
              <a:p>
                <a:endParaRPr lang="en-IN"/>
              </a:p>
            </p:txBody>
          </p:sp>
          <p:sp>
            <p:nvSpPr>
              <p:cNvPr id="353430" name="Oval 150"/>
              <p:cNvSpPr>
                <a:spLocks noChangeArrowheads="1"/>
              </p:cNvSpPr>
              <p:nvPr/>
            </p:nvSpPr>
            <p:spPr bwMode="auto">
              <a:xfrm>
                <a:off x="1557" y="3339"/>
                <a:ext cx="15" cy="18"/>
              </a:xfrm>
              <a:prstGeom prst="ellipse">
                <a:avLst/>
              </a:prstGeom>
              <a:noFill/>
              <a:ln w="12700">
                <a:solidFill>
                  <a:srgbClr val="000000"/>
                </a:solidFill>
                <a:round/>
                <a:headEnd/>
                <a:tailEnd/>
              </a:ln>
              <a:effectLst/>
            </p:spPr>
            <p:txBody>
              <a:bodyPr wrap="none" anchor="ctr"/>
              <a:lstStyle/>
              <a:p>
                <a:endParaRPr lang="en-IN"/>
              </a:p>
            </p:txBody>
          </p:sp>
          <p:sp>
            <p:nvSpPr>
              <p:cNvPr id="353431" name="Freeform 151"/>
              <p:cNvSpPr>
                <a:spLocks/>
              </p:cNvSpPr>
              <p:nvPr/>
            </p:nvSpPr>
            <p:spPr bwMode="auto">
              <a:xfrm>
                <a:off x="1552" y="3314"/>
                <a:ext cx="19" cy="34"/>
              </a:xfrm>
              <a:custGeom>
                <a:avLst/>
                <a:gdLst/>
                <a:ahLst/>
                <a:cxnLst>
                  <a:cxn ang="0">
                    <a:pos x="1" y="0"/>
                  </a:cxn>
                  <a:cxn ang="0">
                    <a:pos x="0" y="5"/>
                  </a:cxn>
                  <a:cxn ang="0">
                    <a:pos x="0" y="11"/>
                  </a:cxn>
                  <a:cxn ang="0">
                    <a:pos x="4" y="22"/>
                  </a:cxn>
                  <a:cxn ang="0">
                    <a:pos x="8" y="32"/>
                  </a:cxn>
                  <a:cxn ang="0">
                    <a:pos x="14" y="33"/>
                  </a:cxn>
                  <a:cxn ang="0">
                    <a:pos x="18" y="32"/>
                  </a:cxn>
                </a:cxnLst>
                <a:rect l="0" t="0" r="r" b="b"/>
                <a:pathLst>
                  <a:path w="19" h="34">
                    <a:moveTo>
                      <a:pt x="1" y="0"/>
                    </a:moveTo>
                    <a:lnTo>
                      <a:pt x="0" y="5"/>
                    </a:lnTo>
                    <a:lnTo>
                      <a:pt x="0" y="11"/>
                    </a:lnTo>
                    <a:lnTo>
                      <a:pt x="4" y="22"/>
                    </a:lnTo>
                    <a:lnTo>
                      <a:pt x="8" y="32"/>
                    </a:lnTo>
                    <a:lnTo>
                      <a:pt x="14" y="33"/>
                    </a:lnTo>
                    <a:lnTo>
                      <a:pt x="18" y="32"/>
                    </a:lnTo>
                  </a:path>
                </a:pathLst>
              </a:custGeom>
              <a:noFill/>
              <a:ln w="12700" cap="rnd" cmpd="sng">
                <a:solidFill>
                  <a:srgbClr val="FF7F3F"/>
                </a:solidFill>
                <a:prstDash val="solid"/>
                <a:round/>
                <a:headEnd type="none" w="sm" len="sm"/>
                <a:tailEnd type="none" w="sm" len="sm"/>
              </a:ln>
              <a:effectLst/>
            </p:spPr>
            <p:txBody>
              <a:bodyPr/>
              <a:lstStyle/>
              <a:p>
                <a:endParaRPr lang="en-IN"/>
              </a:p>
            </p:txBody>
          </p:sp>
          <p:sp>
            <p:nvSpPr>
              <p:cNvPr id="353432" name="Freeform 152"/>
              <p:cNvSpPr>
                <a:spLocks/>
              </p:cNvSpPr>
              <p:nvPr/>
            </p:nvSpPr>
            <p:spPr bwMode="auto">
              <a:xfrm>
                <a:off x="1460" y="3319"/>
                <a:ext cx="97" cy="73"/>
              </a:xfrm>
              <a:custGeom>
                <a:avLst/>
                <a:gdLst/>
                <a:ahLst/>
                <a:cxnLst>
                  <a:cxn ang="0">
                    <a:pos x="16" y="0"/>
                  </a:cxn>
                  <a:cxn ang="0">
                    <a:pos x="59" y="20"/>
                  </a:cxn>
                  <a:cxn ang="0">
                    <a:pos x="74" y="29"/>
                  </a:cxn>
                  <a:cxn ang="0">
                    <a:pos x="82" y="35"/>
                  </a:cxn>
                  <a:cxn ang="0">
                    <a:pos x="87" y="41"/>
                  </a:cxn>
                  <a:cxn ang="0">
                    <a:pos x="91" y="45"/>
                  </a:cxn>
                  <a:cxn ang="0">
                    <a:pos x="94" y="51"/>
                  </a:cxn>
                  <a:cxn ang="0">
                    <a:pos x="96" y="55"/>
                  </a:cxn>
                  <a:cxn ang="0">
                    <a:pos x="83" y="72"/>
                  </a:cxn>
                  <a:cxn ang="0">
                    <a:pos x="0" y="12"/>
                  </a:cxn>
                  <a:cxn ang="0">
                    <a:pos x="16" y="0"/>
                  </a:cxn>
                </a:cxnLst>
                <a:rect l="0" t="0" r="r" b="b"/>
                <a:pathLst>
                  <a:path w="97" h="73">
                    <a:moveTo>
                      <a:pt x="16" y="0"/>
                    </a:moveTo>
                    <a:lnTo>
                      <a:pt x="59" y="20"/>
                    </a:lnTo>
                    <a:lnTo>
                      <a:pt x="74" y="29"/>
                    </a:lnTo>
                    <a:lnTo>
                      <a:pt x="82" y="35"/>
                    </a:lnTo>
                    <a:lnTo>
                      <a:pt x="87" y="41"/>
                    </a:lnTo>
                    <a:lnTo>
                      <a:pt x="91" y="45"/>
                    </a:lnTo>
                    <a:lnTo>
                      <a:pt x="94" y="51"/>
                    </a:lnTo>
                    <a:lnTo>
                      <a:pt x="96" y="55"/>
                    </a:lnTo>
                    <a:lnTo>
                      <a:pt x="83" y="72"/>
                    </a:lnTo>
                    <a:lnTo>
                      <a:pt x="0" y="12"/>
                    </a:lnTo>
                    <a:lnTo>
                      <a:pt x="16" y="0"/>
                    </a:lnTo>
                  </a:path>
                </a:pathLst>
              </a:custGeom>
              <a:solidFill>
                <a:srgbClr val="5F3F1F"/>
              </a:solidFill>
              <a:ln w="9525" cap="rnd">
                <a:noFill/>
                <a:round/>
                <a:headEnd/>
                <a:tailEnd/>
              </a:ln>
              <a:effectLst/>
            </p:spPr>
            <p:txBody>
              <a:bodyPr/>
              <a:lstStyle/>
              <a:p>
                <a:endParaRPr lang="en-IN"/>
              </a:p>
            </p:txBody>
          </p:sp>
          <p:grpSp>
            <p:nvGrpSpPr>
              <p:cNvPr id="353292" name="Group 153"/>
              <p:cNvGrpSpPr>
                <a:grpSpLocks/>
              </p:cNvGrpSpPr>
              <p:nvPr/>
            </p:nvGrpSpPr>
            <p:grpSpPr bwMode="auto">
              <a:xfrm>
                <a:off x="1448" y="3173"/>
                <a:ext cx="193" cy="161"/>
                <a:chOff x="1448" y="3173"/>
                <a:chExt cx="193" cy="161"/>
              </a:xfrm>
            </p:grpSpPr>
            <p:sp>
              <p:nvSpPr>
                <p:cNvPr id="353434" name="Freeform 154"/>
                <p:cNvSpPr>
                  <a:spLocks/>
                </p:cNvSpPr>
                <p:nvPr/>
              </p:nvSpPr>
              <p:spPr bwMode="auto">
                <a:xfrm>
                  <a:off x="1448" y="3173"/>
                  <a:ext cx="193" cy="161"/>
                </a:xfrm>
                <a:custGeom>
                  <a:avLst/>
                  <a:gdLst/>
                  <a:ahLst/>
                  <a:cxnLst>
                    <a:cxn ang="0">
                      <a:pos x="90" y="5"/>
                    </a:cxn>
                    <a:cxn ang="0">
                      <a:pos x="98" y="0"/>
                    </a:cxn>
                    <a:cxn ang="0">
                      <a:pos x="114" y="8"/>
                    </a:cxn>
                    <a:cxn ang="0">
                      <a:pos x="137" y="20"/>
                    </a:cxn>
                    <a:cxn ang="0">
                      <a:pos x="181" y="70"/>
                    </a:cxn>
                    <a:cxn ang="0">
                      <a:pos x="188" y="78"/>
                    </a:cxn>
                    <a:cxn ang="0">
                      <a:pos x="191" y="87"/>
                    </a:cxn>
                    <a:cxn ang="0">
                      <a:pos x="192" y="95"/>
                    </a:cxn>
                    <a:cxn ang="0">
                      <a:pos x="191" y="103"/>
                    </a:cxn>
                    <a:cxn ang="0">
                      <a:pos x="189" y="109"/>
                    </a:cxn>
                    <a:cxn ang="0">
                      <a:pos x="186" y="116"/>
                    </a:cxn>
                    <a:cxn ang="0">
                      <a:pos x="181" y="120"/>
                    </a:cxn>
                    <a:cxn ang="0">
                      <a:pos x="158" y="134"/>
                    </a:cxn>
                    <a:cxn ang="0">
                      <a:pos x="153" y="136"/>
                    </a:cxn>
                    <a:cxn ang="0">
                      <a:pos x="147" y="136"/>
                    </a:cxn>
                    <a:cxn ang="0">
                      <a:pos x="137" y="143"/>
                    </a:cxn>
                    <a:cxn ang="0">
                      <a:pos x="122" y="143"/>
                    </a:cxn>
                    <a:cxn ang="0">
                      <a:pos x="117" y="145"/>
                    </a:cxn>
                    <a:cxn ang="0">
                      <a:pos x="115" y="139"/>
                    </a:cxn>
                    <a:cxn ang="0">
                      <a:pos x="110" y="138"/>
                    </a:cxn>
                    <a:cxn ang="0">
                      <a:pos x="105" y="139"/>
                    </a:cxn>
                    <a:cxn ang="0">
                      <a:pos x="102" y="143"/>
                    </a:cxn>
                    <a:cxn ang="0">
                      <a:pos x="101" y="146"/>
                    </a:cxn>
                    <a:cxn ang="0">
                      <a:pos x="102" y="149"/>
                    </a:cxn>
                    <a:cxn ang="0">
                      <a:pos x="94" y="151"/>
                    </a:cxn>
                    <a:cxn ang="0">
                      <a:pos x="86" y="155"/>
                    </a:cxn>
                    <a:cxn ang="0">
                      <a:pos x="74" y="156"/>
                    </a:cxn>
                    <a:cxn ang="0">
                      <a:pos x="62" y="158"/>
                    </a:cxn>
                    <a:cxn ang="0">
                      <a:pos x="47" y="160"/>
                    </a:cxn>
                    <a:cxn ang="0">
                      <a:pos x="28" y="155"/>
                    </a:cxn>
                    <a:cxn ang="0">
                      <a:pos x="12" y="149"/>
                    </a:cxn>
                    <a:cxn ang="0">
                      <a:pos x="10" y="143"/>
                    </a:cxn>
                    <a:cxn ang="0">
                      <a:pos x="7" y="138"/>
                    </a:cxn>
                    <a:cxn ang="0">
                      <a:pos x="6" y="129"/>
                    </a:cxn>
                    <a:cxn ang="0">
                      <a:pos x="2" y="111"/>
                    </a:cxn>
                    <a:cxn ang="0">
                      <a:pos x="1" y="103"/>
                    </a:cxn>
                    <a:cxn ang="0">
                      <a:pos x="0" y="95"/>
                    </a:cxn>
                    <a:cxn ang="0">
                      <a:pos x="2" y="88"/>
                    </a:cxn>
                    <a:cxn ang="0">
                      <a:pos x="6" y="79"/>
                    </a:cxn>
                    <a:cxn ang="0">
                      <a:pos x="10" y="69"/>
                    </a:cxn>
                    <a:cxn ang="0">
                      <a:pos x="18" y="54"/>
                    </a:cxn>
                    <a:cxn ang="0">
                      <a:pos x="34" y="34"/>
                    </a:cxn>
                    <a:cxn ang="0">
                      <a:pos x="48" y="22"/>
                    </a:cxn>
                    <a:cxn ang="0">
                      <a:pos x="68" y="11"/>
                    </a:cxn>
                    <a:cxn ang="0">
                      <a:pos x="80" y="8"/>
                    </a:cxn>
                    <a:cxn ang="0">
                      <a:pos x="90" y="5"/>
                    </a:cxn>
                  </a:cxnLst>
                  <a:rect l="0" t="0" r="r" b="b"/>
                  <a:pathLst>
                    <a:path w="193" h="161">
                      <a:moveTo>
                        <a:pt x="90" y="5"/>
                      </a:moveTo>
                      <a:lnTo>
                        <a:pt x="98" y="0"/>
                      </a:lnTo>
                      <a:lnTo>
                        <a:pt x="114" y="8"/>
                      </a:lnTo>
                      <a:lnTo>
                        <a:pt x="137" y="20"/>
                      </a:lnTo>
                      <a:lnTo>
                        <a:pt x="181" y="70"/>
                      </a:lnTo>
                      <a:lnTo>
                        <a:pt x="188" y="78"/>
                      </a:lnTo>
                      <a:lnTo>
                        <a:pt x="191" y="87"/>
                      </a:lnTo>
                      <a:lnTo>
                        <a:pt x="192" y="95"/>
                      </a:lnTo>
                      <a:lnTo>
                        <a:pt x="191" y="103"/>
                      </a:lnTo>
                      <a:lnTo>
                        <a:pt x="189" y="109"/>
                      </a:lnTo>
                      <a:lnTo>
                        <a:pt x="186" y="116"/>
                      </a:lnTo>
                      <a:lnTo>
                        <a:pt x="181" y="120"/>
                      </a:lnTo>
                      <a:lnTo>
                        <a:pt x="158" y="134"/>
                      </a:lnTo>
                      <a:lnTo>
                        <a:pt x="153" y="136"/>
                      </a:lnTo>
                      <a:lnTo>
                        <a:pt x="147" y="136"/>
                      </a:lnTo>
                      <a:lnTo>
                        <a:pt x="137" y="143"/>
                      </a:lnTo>
                      <a:lnTo>
                        <a:pt x="122" y="143"/>
                      </a:lnTo>
                      <a:lnTo>
                        <a:pt x="117" y="145"/>
                      </a:lnTo>
                      <a:lnTo>
                        <a:pt x="115" y="139"/>
                      </a:lnTo>
                      <a:lnTo>
                        <a:pt x="110" y="138"/>
                      </a:lnTo>
                      <a:lnTo>
                        <a:pt x="105" y="139"/>
                      </a:lnTo>
                      <a:lnTo>
                        <a:pt x="102" y="143"/>
                      </a:lnTo>
                      <a:lnTo>
                        <a:pt x="101" y="146"/>
                      </a:lnTo>
                      <a:lnTo>
                        <a:pt x="102" y="149"/>
                      </a:lnTo>
                      <a:lnTo>
                        <a:pt x="94" y="151"/>
                      </a:lnTo>
                      <a:lnTo>
                        <a:pt x="86" y="155"/>
                      </a:lnTo>
                      <a:lnTo>
                        <a:pt x="74" y="156"/>
                      </a:lnTo>
                      <a:lnTo>
                        <a:pt x="62" y="158"/>
                      </a:lnTo>
                      <a:lnTo>
                        <a:pt x="47" y="160"/>
                      </a:lnTo>
                      <a:lnTo>
                        <a:pt x="28" y="155"/>
                      </a:lnTo>
                      <a:lnTo>
                        <a:pt x="12" y="149"/>
                      </a:lnTo>
                      <a:lnTo>
                        <a:pt x="10" y="143"/>
                      </a:lnTo>
                      <a:lnTo>
                        <a:pt x="7" y="138"/>
                      </a:lnTo>
                      <a:lnTo>
                        <a:pt x="6" y="129"/>
                      </a:lnTo>
                      <a:lnTo>
                        <a:pt x="2" y="111"/>
                      </a:lnTo>
                      <a:lnTo>
                        <a:pt x="1" y="103"/>
                      </a:lnTo>
                      <a:lnTo>
                        <a:pt x="0" y="95"/>
                      </a:lnTo>
                      <a:lnTo>
                        <a:pt x="2" y="88"/>
                      </a:lnTo>
                      <a:lnTo>
                        <a:pt x="6" y="79"/>
                      </a:lnTo>
                      <a:lnTo>
                        <a:pt x="10" y="69"/>
                      </a:lnTo>
                      <a:lnTo>
                        <a:pt x="18" y="54"/>
                      </a:lnTo>
                      <a:lnTo>
                        <a:pt x="34" y="34"/>
                      </a:lnTo>
                      <a:lnTo>
                        <a:pt x="48" y="22"/>
                      </a:lnTo>
                      <a:lnTo>
                        <a:pt x="68" y="11"/>
                      </a:lnTo>
                      <a:lnTo>
                        <a:pt x="80" y="8"/>
                      </a:lnTo>
                      <a:lnTo>
                        <a:pt x="90" y="5"/>
                      </a:lnTo>
                    </a:path>
                  </a:pathLst>
                </a:custGeom>
                <a:solidFill>
                  <a:srgbClr val="9F7F5F"/>
                </a:solidFill>
                <a:ln w="9525" cap="rnd">
                  <a:noFill/>
                  <a:round/>
                  <a:headEnd/>
                  <a:tailEnd/>
                </a:ln>
                <a:effectLst/>
              </p:spPr>
              <p:txBody>
                <a:bodyPr/>
                <a:lstStyle/>
                <a:p>
                  <a:endParaRPr lang="en-IN"/>
                </a:p>
              </p:txBody>
            </p:sp>
            <p:sp>
              <p:nvSpPr>
                <p:cNvPr id="353435" name="Freeform 155"/>
                <p:cNvSpPr>
                  <a:spLocks/>
                </p:cNvSpPr>
                <p:nvPr/>
              </p:nvSpPr>
              <p:spPr bwMode="auto">
                <a:xfrm>
                  <a:off x="1596" y="3299"/>
                  <a:ext cx="28" cy="30"/>
                </a:xfrm>
                <a:custGeom>
                  <a:avLst/>
                  <a:gdLst/>
                  <a:ahLst/>
                  <a:cxnLst>
                    <a:cxn ang="0">
                      <a:pos x="5" y="4"/>
                    </a:cxn>
                    <a:cxn ang="0">
                      <a:pos x="22" y="4"/>
                    </a:cxn>
                    <a:cxn ang="0">
                      <a:pos x="20" y="0"/>
                    </a:cxn>
                    <a:cxn ang="0">
                      <a:pos x="23" y="0"/>
                    </a:cxn>
                    <a:cxn ang="0">
                      <a:pos x="27" y="4"/>
                    </a:cxn>
                    <a:cxn ang="0">
                      <a:pos x="27" y="7"/>
                    </a:cxn>
                    <a:cxn ang="0">
                      <a:pos x="24" y="8"/>
                    </a:cxn>
                    <a:cxn ang="0">
                      <a:pos x="24" y="12"/>
                    </a:cxn>
                    <a:cxn ang="0">
                      <a:pos x="23" y="17"/>
                    </a:cxn>
                    <a:cxn ang="0">
                      <a:pos x="21" y="21"/>
                    </a:cxn>
                    <a:cxn ang="0">
                      <a:pos x="20" y="23"/>
                    </a:cxn>
                    <a:cxn ang="0">
                      <a:pos x="18" y="25"/>
                    </a:cxn>
                    <a:cxn ang="0">
                      <a:pos x="16" y="26"/>
                    </a:cxn>
                    <a:cxn ang="0">
                      <a:pos x="14" y="28"/>
                    </a:cxn>
                    <a:cxn ang="0">
                      <a:pos x="11" y="29"/>
                    </a:cxn>
                    <a:cxn ang="0">
                      <a:pos x="9" y="29"/>
                    </a:cxn>
                    <a:cxn ang="0">
                      <a:pos x="7" y="29"/>
                    </a:cxn>
                    <a:cxn ang="0">
                      <a:pos x="9" y="26"/>
                    </a:cxn>
                    <a:cxn ang="0">
                      <a:pos x="11" y="26"/>
                    </a:cxn>
                    <a:cxn ang="0">
                      <a:pos x="14" y="24"/>
                    </a:cxn>
                    <a:cxn ang="0">
                      <a:pos x="17" y="23"/>
                    </a:cxn>
                    <a:cxn ang="0">
                      <a:pos x="18" y="21"/>
                    </a:cxn>
                    <a:cxn ang="0">
                      <a:pos x="19" y="19"/>
                    </a:cxn>
                    <a:cxn ang="0">
                      <a:pos x="20" y="15"/>
                    </a:cxn>
                    <a:cxn ang="0">
                      <a:pos x="21" y="11"/>
                    </a:cxn>
                    <a:cxn ang="0">
                      <a:pos x="22" y="8"/>
                    </a:cxn>
                    <a:cxn ang="0">
                      <a:pos x="0" y="10"/>
                    </a:cxn>
                    <a:cxn ang="0">
                      <a:pos x="5" y="4"/>
                    </a:cxn>
                  </a:cxnLst>
                  <a:rect l="0" t="0" r="r" b="b"/>
                  <a:pathLst>
                    <a:path w="28" h="30">
                      <a:moveTo>
                        <a:pt x="5" y="4"/>
                      </a:moveTo>
                      <a:lnTo>
                        <a:pt x="22" y="4"/>
                      </a:lnTo>
                      <a:lnTo>
                        <a:pt x="20" y="0"/>
                      </a:lnTo>
                      <a:lnTo>
                        <a:pt x="23" y="0"/>
                      </a:lnTo>
                      <a:lnTo>
                        <a:pt x="27" y="4"/>
                      </a:lnTo>
                      <a:lnTo>
                        <a:pt x="27" y="7"/>
                      </a:lnTo>
                      <a:lnTo>
                        <a:pt x="24" y="8"/>
                      </a:lnTo>
                      <a:lnTo>
                        <a:pt x="24" y="12"/>
                      </a:lnTo>
                      <a:lnTo>
                        <a:pt x="23" y="17"/>
                      </a:lnTo>
                      <a:lnTo>
                        <a:pt x="21" y="21"/>
                      </a:lnTo>
                      <a:lnTo>
                        <a:pt x="20" y="23"/>
                      </a:lnTo>
                      <a:lnTo>
                        <a:pt x="18" y="25"/>
                      </a:lnTo>
                      <a:lnTo>
                        <a:pt x="16" y="26"/>
                      </a:lnTo>
                      <a:lnTo>
                        <a:pt x="14" y="28"/>
                      </a:lnTo>
                      <a:lnTo>
                        <a:pt x="11" y="29"/>
                      </a:lnTo>
                      <a:lnTo>
                        <a:pt x="9" y="29"/>
                      </a:lnTo>
                      <a:lnTo>
                        <a:pt x="7" y="29"/>
                      </a:lnTo>
                      <a:lnTo>
                        <a:pt x="9" y="26"/>
                      </a:lnTo>
                      <a:lnTo>
                        <a:pt x="11" y="26"/>
                      </a:lnTo>
                      <a:lnTo>
                        <a:pt x="14" y="24"/>
                      </a:lnTo>
                      <a:lnTo>
                        <a:pt x="17" y="23"/>
                      </a:lnTo>
                      <a:lnTo>
                        <a:pt x="18" y="21"/>
                      </a:lnTo>
                      <a:lnTo>
                        <a:pt x="19" y="19"/>
                      </a:lnTo>
                      <a:lnTo>
                        <a:pt x="20" y="15"/>
                      </a:lnTo>
                      <a:lnTo>
                        <a:pt x="21" y="11"/>
                      </a:lnTo>
                      <a:lnTo>
                        <a:pt x="22" y="8"/>
                      </a:lnTo>
                      <a:lnTo>
                        <a:pt x="0" y="10"/>
                      </a:lnTo>
                      <a:lnTo>
                        <a:pt x="5" y="4"/>
                      </a:lnTo>
                    </a:path>
                  </a:pathLst>
                </a:custGeom>
                <a:solidFill>
                  <a:srgbClr val="9F7F5F"/>
                </a:solidFill>
                <a:ln w="9525" cap="rnd">
                  <a:noFill/>
                  <a:round/>
                  <a:headEnd/>
                  <a:tailEnd/>
                </a:ln>
                <a:effectLst/>
              </p:spPr>
              <p:txBody>
                <a:bodyPr/>
                <a:lstStyle/>
                <a:p>
                  <a:endParaRPr lang="en-IN"/>
                </a:p>
              </p:txBody>
            </p:sp>
          </p:grpSp>
        </p:grpSp>
        <p:grpSp>
          <p:nvGrpSpPr>
            <p:cNvPr id="353294" name="Group 156"/>
            <p:cNvGrpSpPr>
              <a:grpSpLocks/>
            </p:cNvGrpSpPr>
            <p:nvPr/>
          </p:nvGrpSpPr>
          <p:grpSpPr bwMode="auto">
            <a:xfrm>
              <a:off x="1661" y="3210"/>
              <a:ext cx="187" cy="214"/>
              <a:chOff x="1661" y="3210"/>
              <a:chExt cx="187" cy="214"/>
            </a:xfrm>
          </p:grpSpPr>
          <p:grpSp>
            <p:nvGrpSpPr>
              <p:cNvPr id="353295" name="Group 157"/>
              <p:cNvGrpSpPr>
                <a:grpSpLocks/>
              </p:cNvGrpSpPr>
              <p:nvPr/>
            </p:nvGrpSpPr>
            <p:grpSpPr bwMode="auto">
              <a:xfrm>
                <a:off x="1661" y="3210"/>
                <a:ext cx="178" cy="214"/>
                <a:chOff x="1661" y="3210"/>
                <a:chExt cx="178" cy="214"/>
              </a:xfrm>
            </p:grpSpPr>
            <p:sp>
              <p:nvSpPr>
                <p:cNvPr id="353438" name="Freeform 158"/>
                <p:cNvSpPr>
                  <a:spLocks/>
                </p:cNvSpPr>
                <p:nvPr/>
              </p:nvSpPr>
              <p:spPr bwMode="auto">
                <a:xfrm>
                  <a:off x="1674" y="3219"/>
                  <a:ext cx="165" cy="205"/>
                </a:xfrm>
                <a:custGeom>
                  <a:avLst/>
                  <a:gdLst/>
                  <a:ahLst/>
                  <a:cxnLst>
                    <a:cxn ang="0">
                      <a:pos x="142" y="29"/>
                    </a:cxn>
                    <a:cxn ang="0">
                      <a:pos x="153" y="58"/>
                    </a:cxn>
                    <a:cxn ang="0">
                      <a:pos x="154" y="68"/>
                    </a:cxn>
                    <a:cxn ang="0">
                      <a:pos x="151" y="78"/>
                    </a:cxn>
                    <a:cxn ang="0">
                      <a:pos x="153" y="93"/>
                    </a:cxn>
                    <a:cxn ang="0">
                      <a:pos x="164" y="115"/>
                    </a:cxn>
                    <a:cxn ang="0">
                      <a:pos x="156" y="126"/>
                    </a:cxn>
                    <a:cxn ang="0">
                      <a:pos x="159" y="131"/>
                    </a:cxn>
                    <a:cxn ang="0">
                      <a:pos x="157" y="144"/>
                    </a:cxn>
                    <a:cxn ang="0">
                      <a:pos x="155" y="155"/>
                    </a:cxn>
                    <a:cxn ang="0">
                      <a:pos x="154" y="162"/>
                    </a:cxn>
                    <a:cxn ang="0">
                      <a:pos x="155" y="172"/>
                    </a:cxn>
                    <a:cxn ang="0">
                      <a:pos x="151" y="181"/>
                    </a:cxn>
                    <a:cxn ang="0">
                      <a:pos x="144" y="184"/>
                    </a:cxn>
                    <a:cxn ang="0">
                      <a:pos x="133" y="186"/>
                    </a:cxn>
                    <a:cxn ang="0">
                      <a:pos x="101" y="204"/>
                    </a:cxn>
                    <a:cxn ang="0">
                      <a:pos x="11" y="148"/>
                    </a:cxn>
                    <a:cxn ang="0">
                      <a:pos x="10" y="126"/>
                    </a:cxn>
                    <a:cxn ang="0">
                      <a:pos x="4" y="110"/>
                    </a:cxn>
                    <a:cxn ang="0">
                      <a:pos x="3" y="99"/>
                    </a:cxn>
                    <a:cxn ang="0">
                      <a:pos x="0" y="85"/>
                    </a:cxn>
                    <a:cxn ang="0">
                      <a:pos x="3" y="66"/>
                    </a:cxn>
                    <a:cxn ang="0">
                      <a:pos x="7" y="46"/>
                    </a:cxn>
                    <a:cxn ang="0">
                      <a:pos x="13" y="33"/>
                    </a:cxn>
                    <a:cxn ang="0">
                      <a:pos x="23" y="22"/>
                    </a:cxn>
                    <a:cxn ang="0">
                      <a:pos x="35" y="11"/>
                    </a:cxn>
                    <a:cxn ang="0">
                      <a:pos x="49" y="4"/>
                    </a:cxn>
                    <a:cxn ang="0">
                      <a:pos x="67" y="1"/>
                    </a:cxn>
                    <a:cxn ang="0">
                      <a:pos x="81" y="0"/>
                    </a:cxn>
                    <a:cxn ang="0">
                      <a:pos x="97" y="1"/>
                    </a:cxn>
                    <a:cxn ang="0">
                      <a:pos x="116" y="5"/>
                    </a:cxn>
                    <a:cxn ang="0">
                      <a:pos x="130" y="13"/>
                    </a:cxn>
                    <a:cxn ang="0">
                      <a:pos x="142" y="29"/>
                    </a:cxn>
                  </a:cxnLst>
                  <a:rect l="0" t="0" r="r" b="b"/>
                  <a:pathLst>
                    <a:path w="165" h="205">
                      <a:moveTo>
                        <a:pt x="142" y="29"/>
                      </a:moveTo>
                      <a:lnTo>
                        <a:pt x="153" y="58"/>
                      </a:lnTo>
                      <a:lnTo>
                        <a:pt x="154" y="68"/>
                      </a:lnTo>
                      <a:lnTo>
                        <a:pt x="151" y="78"/>
                      </a:lnTo>
                      <a:lnTo>
                        <a:pt x="153" y="93"/>
                      </a:lnTo>
                      <a:lnTo>
                        <a:pt x="164" y="115"/>
                      </a:lnTo>
                      <a:lnTo>
                        <a:pt x="156" y="126"/>
                      </a:lnTo>
                      <a:lnTo>
                        <a:pt x="159" y="131"/>
                      </a:lnTo>
                      <a:lnTo>
                        <a:pt x="157" y="144"/>
                      </a:lnTo>
                      <a:lnTo>
                        <a:pt x="155" y="155"/>
                      </a:lnTo>
                      <a:lnTo>
                        <a:pt x="154" y="162"/>
                      </a:lnTo>
                      <a:lnTo>
                        <a:pt x="155" y="172"/>
                      </a:lnTo>
                      <a:lnTo>
                        <a:pt x="151" y="181"/>
                      </a:lnTo>
                      <a:lnTo>
                        <a:pt x="144" y="184"/>
                      </a:lnTo>
                      <a:lnTo>
                        <a:pt x="133" y="186"/>
                      </a:lnTo>
                      <a:lnTo>
                        <a:pt x="101" y="204"/>
                      </a:lnTo>
                      <a:lnTo>
                        <a:pt x="11" y="148"/>
                      </a:lnTo>
                      <a:lnTo>
                        <a:pt x="10" y="126"/>
                      </a:lnTo>
                      <a:lnTo>
                        <a:pt x="4" y="110"/>
                      </a:lnTo>
                      <a:lnTo>
                        <a:pt x="3" y="99"/>
                      </a:lnTo>
                      <a:lnTo>
                        <a:pt x="0" y="85"/>
                      </a:lnTo>
                      <a:lnTo>
                        <a:pt x="3" y="66"/>
                      </a:lnTo>
                      <a:lnTo>
                        <a:pt x="7" y="46"/>
                      </a:lnTo>
                      <a:lnTo>
                        <a:pt x="13" y="33"/>
                      </a:lnTo>
                      <a:lnTo>
                        <a:pt x="23" y="22"/>
                      </a:lnTo>
                      <a:lnTo>
                        <a:pt x="35" y="11"/>
                      </a:lnTo>
                      <a:lnTo>
                        <a:pt x="49" y="4"/>
                      </a:lnTo>
                      <a:lnTo>
                        <a:pt x="67" y="1"/>
                      </a:lnTo>
                      <a:lnTo>
                        <a:pt x="81" y="0"/>
                      </a:lnTo>
                      <a:lnTo>
                        <a:pt x="97" y="1"/>
                      </a:lnTo>
                      <a:lnTo>
                        <a:pt x="116" y="5"/>
                      </a:lnTo>
                      <a:lnTo>
                        <a:pt x="130" y="13"/>
                      </a:lnTo>
                      <a:lnTo>
                        <a:pt x="142" y="29"/>
                      </a:lnTo>
                    </a:path>
                  </a:pathLst>
                </a:custGeom>
                <a:solidFill>
                  <a:srgbClr val="BF7F3F"/>
                </a:solidFill>
                <a:ln w="9525" cap="rnd">
                  <a:noFill/>
                  <a:round/>
                  <a:headEnd/>
                  <a:tailEnd/>
                </a:ln>
                <a:effectLst/>
              </p:spPr>
              <p:txBody>
                <a:bodyPr/>
                <a:lstStyle/>
                <a:p>
                  <a:endParaRPr lang="en-IN"/>
                </a:p>
              </p:txBody>
            </p:sp>
            <p:sp>
              <p:nvSpPr>
                <p:cNvPr id="353439" name="Freeform 159"/>
                <p:cNvSpPr>
                  <a:spLocks/>
                </p:cNvSpPr>
                <p:nvPr/>
              </p:nvSpPr>
              <p:spPr bwMode="auto">
                <a:xfrm>
                  <a:off x="1661" y="3210"/>
                  <a:ext cx="169" cy="173"/>
                </a:xfrm>
                <a:custGeom>
                  <a:avLst/>
                  <a:gdLst/>
                  <a:ahLst/>
                  <a:cxnLst>
                    <a:cxn ang="0">
                      <a:pos x="14" y="152"/>
                    </a:cxn>
                    <a:cxn ang="0">
                      <a:pos x="11" y="131"/>
                    </a:cxn>
                    <a:cxn ang="0">
                      <a:pos x="7" y="122"/>
                    </a:cxn>
                    <a:cxn ang="0">
                      <a:pos x="2" y="108"/>
                    </a:cxn>
                    <a:cxn ang="0">
                      <a:pos x="0" y="97"/>
                    </a:cxn>
                    <a:cxn ang="0">
                      <a:pos x="0" y="83"/>
                    </a:cxn>
                    <a:cxn ang="0">
                      <a:pos x="3" y="65"/>
                    </a:cxn>
                    <a:cxn ang="0">
                      <a:pos x="9" y="47"/>
                    </a:cxn>
                    <a:cxn ang="0">
                      <a:pos x="17" y="31"/>
                    </a:cxn>
                    <a:cxn ang="0">
                      <a:pos x="28" y="18"/>
                    </a:cxn>
                    <a:cxn ang="0">
                      <a:pos x="37" y="10"/>
                    </a:cxn>
                    <a:cxn ang="0">
                      <a:pos x="50" y="3"/>
                    </a:cxn>
                    <a:cxn ang="0">
                      <a:pos x="64" y="0"/>
                    </a:cxn>
                    <a:cxn ang="0">
                      <a:pos x="85" y="0"/>
                    </a:cxn>
                    <a:cxn ang="0">
                      <a:pos x="108" y="3"/>
                    </a:cxn>
                    <a:cxn ang="0">
                      <a:pos x="125" y="3"/>
                    </a:cxn>
                    <a:cxn ang="0">
                      <a:pos x="140" y="5"/>
                    </a:cxn>
                    <a:cxn ang="0">
                      <a:pos x="147" y="6"/>
                    </a:cxn>
                    <a:cxn ang="0">
                      <a:pos x="153" y="11"/>
                    </a:cxn>
                    <a:cxn ang="0">
                      <a:pos x="159" y="21"/>
                    </a:cxn>
                    <a:cxn ang="0">
                      <a:pos x="163" y="29"/>
                    </a:cxn>
                    <a:cxn ang="0">
                      <a:pos x="168" y="37"/>
                    </a:cxn>
                    <a:cxn ang="0">
                      <a:pos x="164" y="49"/>
                    </a:cxn>
                    <a:cxn ang="0">
                      <a:pos x="160" y="60"/>
                    </a:cxn>
                    <a:cxn ang="0">
                      <a:pos x="160" y="66"/>
                    </a:cxn>
                    <a:cxn ang="0">
                      <a:pos x="157" y="73"/>
                    </a:cxn>
                    <a:cxn ang="0">
                      <a:pos x="156" y="82"/>
                    </a:cxn>
                    <a:cxn ang="0">
                      <a:pos x="151" y="86"/>
                    </a:cxn>
                    <a:cxn ang="0">
                      <a:pos x="148" y="113"/>
                    </a:cxn>
                    <a:cxn ang="0">
                      <a:pos x="143" y="118"/>
                    </a:cxn>
                    <a:cxn ang="0">
                      <a:pos x="138" y="117"/>
                    </a:cxn>
                    <a:cxn ang="0">
                      <a:pos x="135" y="111"/>
                    </a:cxn>
                    <a:cxn ang="0">
                      <a:pos x="130" y="103"/>
                    </a:cxn>
                    <a:cxn ang="0">
                      <a:pos x="124" y="103"/>
                    </a:cxn>
                    <a:cxn ang="0">
                      <a:pos x="121" y="113"/>
                    </a:cxn>
                    <a:cxn ang="0">
                      <a:pos x="119" y="127"/>
                    </a:cxn>
                    <a:cxn ang="0">
                      <a:pos x="121" y="138"/>
                    </a:cxn>
                    <a:cxn ang="0">
                      <a:pos x="123" y="144"/>
                    </a:cxn>
                    <a:cxn ang="0">
                      <a:pos x="128" y="149"/>
                    </a:cxn>
                    <a:cxn ang="0">
                      <a:pos x="137" y="155"/>
                    </a:cxn>
                    <a:cxn ang="0">
                      <a:pos x="124" y="153"/>
                    </a:cxn>
                    <a:cxn ang="0">
                      <a:pos x="117" y="153"/>
                    </a:cxn>
                    <a:cxn ang="0">
                      <a:pos x="116" y="155"/>
                    </a:cxn>
                    <a:cxn ang="0">
                      <a:pos x="106" y="165"/>
                    </a:cxn>
                    <a:cxn ang="0">
                      <a:pos x="100" y="167"/>
                    </a:cxn>
                    <a:cxn ang="0">
                      <a:pos x="92" y="170"/>
                    </a:cxn>
                    <a:cxn ang="0">
                      <a:pos x="85" y="172"/>
                    </a:cxn>
                    <a:cxn ang="0">
                      <a:pos x="59" y="169"/>
                    </a:cxn>
                    <a:cxn ang="0">
                      <a:pos x="48" y="168"/>
                    </a:cxn>
                    <a:cxn ang="0">
                      <a:pos x="46" y="165"/>
                    </a:cxn>
                    <a:cxn ang="0">
                      <a:pos x="33" y="160"/>
                    </a:cxn>
                    <a:cxn ang="0">
                      <a:pos x="23" y="158"/>
                    </a:cxn>
                    <a:cxn ang="0">
                      <a:pos x="14" y="152"/>
                    </a:cxn>
                  </a:cxnLst>
                  <a:rect l="0" t="0" r="r" b="b"/>
                  <a:pathLst>
                    <a:path w="169" h="173">
                      <a:moveTo>
                        <a:pt x="14" y="152"/>
                      </a:moveTo>
                      <a:lnTo>
                        <a:pt x="11" y="131"/>
                      </a:lnTo>
                      <a:lnTo>
                        <a:pt x="7" y="122"/>
                      </a:lnTo>
                      <a:lnTo>
                        <a:pt x="2" y="108"/>
                      </a:lnTo>
                      <a:lnTo>
                        <a:pt x="0" y="97"/>
                      </a:lnTo>
                      <a:lnTo>
                        <a:pt x="0" y="83"/>
                      </a:lnTo>
                      <a:lnTo>
                        <a:pt x="3" y="65"/>
                      </a:lnTo>
                      <a:lnTo>
                        <a:pt x="9" y="47"/>
                      </a:lnTo>
                      <a:lnTo>
                        <a:pt x="17" y="31"/>
                      </a:lnTo>
                      <a:lnTo>
                        <a:pt x="28" y="18"/>
                      </a:lnTo>
                      <a:lnTo>
                        <a:pt x="37" y="10"/>
                      </a:lnTo>
                      <a:lnTo>
                        <a:pt x="50" y="3"/>
                      </a:lnTo>
                      <a:lnTo>
                        <a:pt x="64" y="0"/>
                      </a:lnTo>
                      <a:lnTo>
                        <a:pt x="85" y="0"/>
                      </a:lnTo>
                      <a:lnTo>
                        <a:pt x="108" y="3"/>
                      </a:lnTo>
                      <a:lnTo>
                        <a:pt x="125" y="3"/>
                      </a:lnTo>
                      <a:lnTo>
                        <a:pt x="140" y="5"/>
                      </a:lnTo>
                      <a:lnTo>
                        <a:pt x="147" y="6"/>
                      </a:lnTo>
                      <a:lnTo>
                        <a:pt x="153" y="11"/>
                      </a:lnTo>
                      <a:lnTo>
                        <a:pt x="159" y="21"/>
                      </a:lnTo>
                      <a:lnTo>
                        <a:pt x="163" y="29"/>
                      </a:lnTo>
                      <a:lnTo>
                        <a:pt x="168" y="37"/>
                      </a:lnTo>
                      <a:lnTo>
                        <a:pt x="164" y="49"/>
                      </a:lnTo>
                      <a:lnTo>
                        <a:pt x="160" y="60"/>
                      </a:lnTo>
                      <a:lnTo>
                        <a:pt x="160" y="66"/>
                      </a:lnTo>
                      <a:lnTo>
                        <a:pt x="157" y="73"/>
                      </a:lnTo>
                      <a:lnTo>
                        <a:pt x="156" y="82"/>
                      </a:lnTo>
                      <a:lnTo>
                        <a:pt x="151" y="86"/>
                      </a:lnTo>
                      <a:lnTo>
                        <a:pt x="148" y="113"/>
                      </a:lnTo>
                      <a:lnTo>
                        <a:pt x="143" y="118"/>
                      </a:lnTo>
                      <a:lnTo>
                        <a:pt x="138" y="117"/>
                      </a:lnTo>
                      <a:lnTo>
                        <a:pt x="135" y="111"/>
                      </a:lnTo>
                      <a:lnTo>
                        <a:pt x="130" y="103"/>
                      </a:lnTo>
                      <a:lnTo>
                        <a:pt x="124" y="103"/>
                      </a:lnTo>
                      <a:lnTo>
                        <a:pt x="121" y="113"/>
                      </a:lnTo>
                      <a:lnTo>
                        <a:pt x="119" y="127"/>
                      </a:lnTo>
                      <a:lnTo>
                        <a:pt x="121" y="138"/>
                      </a:lnTo>
                      <a:lnTo>
                        <a:pt x="123" y="144"/>
                      </a:lnTo>
                      <a:lnTo>
                        <a:pt x="128" y="149"/>
                      </a:lnTo>
                      <a:lnTo>
                        <a:pt x="137" y="155"/>
                      </a:lnTo>
                      <a:lnTo>
                        <a:pt x="124" y="153"/>
                      </a:lnTo>
                      <a:lnTo>
                        <a:pt x="117" y="153"/>
                      </a:lnTo>
                      <a:lnTo>
                        <a:pt x="116" y="155"/>
                      </a:lnTo>
                      <a:lnTo>
                        <a:pt x="106" y="165"/>
                      </a:lnTo>
                      <a:lnTo>
                        <a:pt x="100" y="167"/>
                      </a:lnTo>
                      <a:lnTo>
                        <a:pt x="92" y="170"/>
                      </a:lnTo>
                      <a:lnTo>
                        <a:pt x="85" y="172"/>
                      </a:lnTo>
                      <a:lnTo>
                        <a:pt x="59" y="169"/>
                      </a:lnTo>
                      <a:lnTo>
                        <a:pt x="48" y="168"/>
                      </a:lnTo>
                      <a:lnTo>
                        <a:pt x="46" y="165"/>
                      </a:lnTo>
                      <a:lnTo>
                        <a:pt x="33" y="160"/>
                      </a:lnTo>
                      <a:lnTo>
                        <a:pt x="23" y="158"/>
                      </a:lnTo>
                      <a:lnTo>
                        <a:pt x="14" y="152"/>
                      </a:lnTo>
                    </a:path>
                  </a:pathLst>
                </a:custGeom>
                <a:solidFill>
                  <a:srgbClr val="5F5F5F"/>
                </a:solidFill>
                <a:ln w="9525" cap="rnd">
                  <a:noFill/>
                  <a:round/>
                  <a:headEnd/>
                  <a:tailEnd/>
                </a:ln>
                <a:effectLst/>
              </p:spPr>
              <p:txBody>
                <a:bodyPr/>
                <a:lstStyle/>
                <a:p>
                  <a:endParaRPr lang="en-IN"/>
                </a:p>
              </p:txBody>
            </p:sp>
          </p:grpSp>
          <p:sp>
            <p:nvSpPr>
              <p:cNvPr id="353440" name="Freeform 160"/>
              <p:cNvSpPr>
                <a:spLocks/>
              </p:cNvSpPr>
              <p:nvPr/>
            </p:nvSpPr>
            <p:spPr bwMode="auto">
              <a:xfrm>
                <a:off x="1804" y="3282"/>
                <a:ext cx="44" cy="52"/>
              </a:xfrm>
              <a:custGeom>
                <a:avLst/>
                <a:gdLst/>
                <a:ahLst/>
                <a:cxnLst>
                  <a:cxn ang="0">
                    <a:pos x="5" y="16"/>
                  </a:cxn>
                  <a:cxn ang="0">
                    <a:pos x="32" y="4"/>
                  </a:cxn>
                  <a:cxn ang="0">
                    <a:pos x="22" y="4"/>
                  </a:cxn>
                  <a:cxn ang="0">
                    <a:pos x="23" y="0"/>
                  </a:cxn>
                  <a:cxn ang="0">
                    <a:pos x="43" y="0"/>
                  </a:cxn>
                  <a:cxn ang="0">
                    <a:pos x="43" y="4"/>
                  </a:cxn>
                  <a:cxn ang="0">
                    <a:pos x="40" y="9"/>
                  </a:cxn>
                  <a:cxn ang="0">
                    <a:pos x="41" y="19"/>
                  </a:cxn>
                  <a:cxn ang="0">
                    <a:pos x="41" y="29"/>
                  </a:cxn>
                  <a:cxn ang="0">
                    <a:pos x="40" y="36"/>
                  </a:cxn>
                  <a:cxn ang="0">
                    <a:pos x="38" y="42"/>
                  </a:cxn>
                  <a:cxn ang="0">
                    <a:pos x="35" y="46"/>
                  </a:cxn>
                  <a:cxn ang="0">
                    <a:pos x="32" y="49"/>
                  </a:cxn>
                  <a:cxn ang="0">
                    <a:pos x="28" y="51"/>
                  </a:cxn>
                  <a:cxn ang="0">
                    <a:pos x="24" y="51"/>
                  </a:cxn>
                  <a:cxn ang="0">
                    <a:pos x="24" y="49"/>
                  </a:cxn>
                  <a:cxn ang="0">
                    <a:pos x="30" y="46"/>
                  </a:cxn>
                  <a:cxn ang="0">
                    <a:pos x="34" y="41"/>
                  </a:cxn>
                  <a:cxn ang="0">
                    <a:pos x="37" y="30"/>
                  </a:cxn>
                  <a:cxn ang="0">
                    <a:pos x="37" y="22"/>
                  </a:cxn>
                  <a:cxn ang="0">
                    <a:pos x="36" y="14"/>
                  </a:cxn>
                  <a:cxn ang="0">
                    <a:pos x="0" y="33"/>
                  </a:cxn>
                  <a:cxn ang="0">
                    <a:pos x="5" y="16"/>
                  </a:cxn>
                </a:cxnLst>
                <a:rect l="0" t="0" r="r" b="b"/>
                <a:pathLst>
                  <a:path w="44" h="52">
                    <a:moveTo>
                      <a:pt x="5" y="16"/>
                    </a:moveTo>
                    <a:lnTo>
                      <a:pt x="32" y="4"/>
                    </a:lnTo>
                    <a:lnTo>
                      <a:pt x="22" y="4"/>
                    </a:lnTo>
                    <a:lnTo>
                      <a:pt x="23" y="0"/>
                    </a:lnTo>
                    <a:lnTo>
                      <a:pt x="43" y="0"/>
                    </a:lnTo>
                    <a:lnTo>
                      <a:pt x="43" y="4"/>
                    </a:lnTo>
                    <a:lnTo>
                      <a:pt x="40" y="9"/>
                    </a:lnTo>
                    <a:lnTo>
                      <a:pt x="41" y="19"/>
                    </a:lnTo>
                    <a:lnTo>
                      <a:pt x="41" y="29"/>
                    </a:lnTo>
                    <a:lnTo>
                      <a:pt x="40" y="36"/>
                    </a:lnTo>
                    <a:lnTo>
                      <a:pt x="38" y="42"/>
                    </a:lnTo>
                    <a:lnTo>
                      <a:pt x="35" y="46"/>
                    </a:lnTo>
                    <a:lnTo>
                      <a:pt x="32" y="49"/>
                    </a:lnTo>
                    <a:lnTo>
                      <a:pt x="28" y="51"/>
                    </a:lnTo>
                    <a:lnTo>
                      <a:pt x="24" y="51"/>
                    </a:lnTo>
                    <a:lnTo>
                      <a:pt x="24" y="49"/>
                    </a:lnTo>
                    <a:lnTo>
                      <a:pt x="30" y="46"/>
                    </a:lnTo>
                    <a:lnTo>
                      <a:pt x="34" y="41"/>
                    </a:lnTo>
                    <a:lnTo>
                      <a:pt x="37" y="30"/>
                    </a:lnTo>
                    <a:lnTo>
                      <a:pt x="37" y="22"/>
                    </a:lnTo>
                    <a:lnTo>
                      <a:pt x="36" y="14"/>
                    </a:lnTo>
                    <a:lnTo>
                      <a:pt x="0" y="33"/>
                    </a:lnTo>
                    <a:lnTo>
                      <a:pt x="5" y="16"/>
                    </a:lnTo>
                  </a:path>
                </a:pathLst>
              </a:custGeom>
              <a:solidFill>
                <a:srgbClr val="9F9F9F"/>
              </a:solidFill>
              <a:ln w="9525" cap="rnd">
                <a:noFill/>
                <a:round/>
                <a:headEnd/>
                <a:tailEnd/>
              </a:ln>
              <a:effectLst/>
            </p:spPr>
            <p:txBody>
              <a:bodyPr/>
              <a:lstStyle/>
              <a:p>
                <a:endParaRPr lang="en-IN"/>
              </a:p>
            </p:txBody>
          </p:sp>
        </p:grpSp>
        <p:sp>
          <p:nvSpPr>
            <p:cNvPr id="353441" name="Rectangle 161"/>
            <p:cNvSpPr>
              <a:spLocks noChangeArrowheads="1"/>
            </p:cNvSpPr>
            <p:nvPr/>
          </p:nvSpPr>
          <p:spPr bwMode="auto">
            <a:xfrm>
              <a:off x="1983" y="3159"/>
              <a:ext cx="8" cy="7"/>
            </a:xfrm>
            <a:prstGeom prst="rect">
              <a:avLst/>
            </a:prstGeom>
            <a:solidFill>
              <a:srgbClr val="FADB3A"/>
            </a:solidFill>
            <a:ln w="9525">
              <a:noFill/>
              <a:miter lim="800000"/>
              <a:headEnd/>
              <a:tailEnd/>
            </a:ln>
            <a:effectLst/>
          </p:spPr>
          <p:txBody>
            <a:bodyPr wrap="none" anchor="ctr"/>
            <a:lstStyle/>
            <a:p>
              <a:endParaRPr lang="en-IN"/>
            </a:p>
          </p:txBody>
        </p:sp>
        <p:sp>
          <p:nvSpPr>
            <p:cNvPr id="353442" name="Freeform 162"/>
            <p:cNvSpPr>
              <a:spLocks/>
            </p:cNvSpPr>
            <p:nvPr/>
          </p:nvSpPr>
          <p:spPr bwMode="auto">
            <a:xfrm>
              <a:off x="1961" y="3063"/>
              <a:ext cx="17" cy="26"/>
            </a:xfrm>
            <a:custGeom>
              <a:avLst/>
              <a:gdLst/>
              <a:ahLst/>
              <a:cxnLst>
                <a:cxn ang="0">
                  <a:pos x="0" y="25"/>
                </a:cxn>
                <a:cxn ang="0">
                  <a:pos x="8" y="4"/>
                </a:cxn>
                <a:cxn ang="0">
                  <a:pos x="10" y="2"/>
                </a:cxn>
                <a:cxn ang="0">
                  <a:pos x="16" y="0"/>
                </a:cxn>
                <a:cxn ang="0">
                  <a:pos x="8" y="21"/>
                </a:cxn>
                <a:cxn ang="0">
                  <a:pos x="0" y="25"/>
                </a:cxn>
              </a:cxnLst>
              <a:rect l="0" t="0" r="r" b="b"/>
              <a:pathLst>
                <a:path w="17" h="26">
                  <a:moveTo>
                    <a:pt x="0" y="25"/>
                  </a:moveTo>
                  <a:lnTo>
                    <a:pt x="8" y="4"/>
                  </a:lnTo>
                  <a:lnTo>
                    <a:pt x="10" y="2"/>
                  </a:lnTo>
                  <a:lnTo>
                    <a:pt x="16" y="0"/>
                  </a:lnTo>
                  <a:lnTo>
                    <a:pt x="8" y="21"/>
                  </a:lnTo>
                  <a:lnTo>
                    <a:pt x="0" y="25"/>
                  </a:lnTo>
                </a:path>
              </a:pathLst>
            </a:custGeom>
            <a:solidFill>
              <a:srgbClr val="E56C00"/>
            </a:solidFill>
            <a:ln w="9525" cap="rnd">
              <a:noFill/>
              <a:round/>
              <a:headEnd/>
              <a:tailEnd/>
            </a:ln>
            <a:effectLst/>
          </p:spPr>
          <p:txBody>
            <a:bodyPr/>
            <a:lstStyle/>
            <a:p>
              <a:endParaRPr lang="en-IN"/>
            </a:p>
          </p:txBody>
        </p:sp>
        <p:sp>
          <p:nvSpPr>
            <p:cNvPr id="353443" name="Freeform 163"/>
            <p:cNvSpPr>
              <a:spLocks/>
            </p:cNvSpPr>
            <p:nvPr/>
          </p:nvSpPr>
          <p:spPr bwMode="auto">
            <a:xfrm>
              <a:off x="1610" y="3296"/>
              <a:ext cx="17" cy="17"/>
            </a:xfrm>
            <a:custGeom>
              <a:avLst/>
              <a:gdLst/>
              <a:ahLst/>
              <a:cxnLst>
                <a:cxn ang="0">
                  <a:pos x="0" y="16"/>
                </a:cxn>
                <a:cxn ang="0">
                  <a:pos x="13" y="0"/>
                </a:cxn>
                <a:cxn ang="0">
                  <a:pos x="16" y="13"/>
                </a:cxn>
                <a:cxn ang="0">
                  <a:pos x="0" y="16"/>
                </a:cxn>
              </a:cxnLst>
              <a:rect l="0" t="0" r="r" b="b"/>
              <a:pathLst>
                <a:path w="17" h="17">
                  <a:moveTo>
                    <a:pt x="0" y="16"/>
                  </a:moveTo>
                  <a:lnTo>
                    <a:pt x="13" y="0"/>
                  </a:lnTo>
                  <a:lnTo>
                    <a:pt x="16" y="13"/>
                  </a:lnTo>
                  <a:lnTo>
                    <a:pt x="0" y="16"/>
                  </a:lnTo>
                </a:path>
              </a:pathLst>
            </a:custGeom>
            <a:solidFill>
              <a:srgbClr val="000000"/>
            </a:solidFill>
            <a:ln w="9525" cap="rnd">
              <a:noFill/>
              <a:round/>
              <a:headEnd/>
              <a:tailEnd/>
            </a:ln>
            <a:effectLst/>
          </p:spPr>
          <p:txBody>
            <a:bodyPr/>
            <a:lstStyle/>
            <a:p>
              <a:endParaRPr lang="en-IN"/>
            </a:p>
          </p:txBody>
        </p:sp>
        <p:sp>
          <p:nvSpPr>
            <p:cNvPr id="353444" name="Freeform 164"/>
            <p:cNvSpPr>
              <a:spLocks/>
            </p:cNvSpPr>
            <p:nvPr/>
          </p:nvSpPr>
          <p:spPr bwMode="auto">
            <a:xfrm>
              <a:off x="2039" y="3210"/>
              <a:ext cx="23" cy="44"/>
            </a:xfrm>
            <a:custGeom>
              <a:avLst/>
              <a:gdLst/>
              <a:ahLst/>
              <a:cxnLst>
                <a:cxn ang="0">
                  <a:pos x="7" y="2"/>
                </a:cxn>
                <a:cxn ang="0">
                  <a:pos x="8" y="6"/>
                </a:cxn>
                <a:cxn ang="0">
                  <a:pos x="10" y="11"/>
                </a:cxn>
                <a:cxn ang="0">
                  <a:pos x="10" y="16"/>
                </a:cxn>
                <a:cxn ang="0">
                  <a:pos x="10" y="20"/>
                </a:cxn>
                <a:cxn ang="0">
                  <a:pos x="9" y="27"/>
                </a:cxn>
                <a:cxn ang="0">
                  <a:pos x="7" y="30"/>
                </a:cxn>
                <a:cxn ang="0">
                  <a:pos x="4" y="35"/>
                </a:cxn>
                <a:cxn ang="0">
                  <a:pos x="0" y="38"/>
                </a:cxn>
                <a:cxn ang="0">
                  <a:pos x="2" y="41"/>
                </a:cxn>
                <a:cxn ang="0">
                  <a:pos x="4" y="42"/>
                </a:cxn>
                <a:cxn ang="0">
                  <a:pos x="6" y="42"/>
                </a:cxn>
                <a:cxn ang="0">
                  <a:pos x="7" y="42"/>
                </a:cxn>
                <a:cxn ang="0">
                  <a:pos x="9" y="41"/>
                </a:cxn>
                <a:cxn ang="0">
                  <a:pos x="10" y="41"/>
                </a:cxn>
                <a:cxn ang="0">
                  <a:pos x="13" y="41"/>
                </a:cxn>
                <a:cxn ang="0">
                  <a:pos x="14" y="41"/>
                </a:cxn>
                <a:cxn ang="0">
                  <a:pos x="14" y="42"/>
                </a:cxn>
                <a:cxn ang="0">
                  <a:pos x="17" y="43"/>
                </a:cxn>
                <a:cxn ang="0">
                  <a:pos x="19" y="42"/>
                </a:cxn>
                <a:cxn ang="0">
                  <a:pos x="20" y="38"/>
                </a:cxn>
                <a:cxn ang="0">
                  <a:pos x="21" y="32"/>
                </a:cxn>
                <a:cxn ang="0">
                  <a:pos x="22" y="25"/>
                </a:cxn>
                <a:cxn ang="0">
                  <a:pos x="21" y="17"/>
                </a:cxn>
                <a:cxn ang="0">
                  <a:pos x="21" y="12"/>
                </a:cxn>
                <a:cxn ang="0">
                  <a:pos x="18" y="5"/>
                </a:cxn>
                <a:cxn ang="0">
                  <a:pos x="17" y="2"/>
                </a:cxn>
                <a:cxn ang="0">
                  <a:pos x="16" y="0"/>
                </a:cxn>
                <a:cxn ang="0">
                  <a:pos x="14" y="0"/>
                </a:cxn>
                <a:cxn ang="0">
                  <a:pos x="11" y="0"/>
                </a:cxn>
                <a:cxn ang="0">
                  <a:pos x="8" y="0"/>
                </a:cxn>
                <a:cxn ang="0">
                  <a:pos x="7" y="2"/>
                </a:cxn>
              </a:cxnLst>
              <a:rect l="0" t="0" r="r" b="b"/>
              <a:pathLst>
                <a:path w="23" h="44">
                  <a:moveTo>
                    <a:pt x="7" y="2"/>
                  </a:moveTo>
                  <a:lnTo>
                    <a:pt x="8" y="6"/>
                  </a:lnTo>
                  <a:lnTo>
                    <a:pt x="10" y="11"/>
                  </a:lnTo>
                  <a:lnTo>
                    <a:pt x="10" y="16"/>
                  </a:lnTo>
                  <a:lnTo>
                    <a:pt x="10" y="20"/>
                  </a:lnTo>
                  <a:lnTo>
                    <a:pt x="9" y="27"/>
                  </a:lnTo>
                  <a:lnTo>
                    <a:pt x="7" y="30"/>
                  </a:lnTo>
                  <a:lnTo>
                    <a:pt x="4" y="35"/>
                  </a:lnTo>
                  <a:lnTo>
                    <a:pt x="0" y="38"/>
                  </a:lnTo>
                  <a:lnTo>
                    <a:pt x="2" y="41"/>
                  </a:lnTo>
                  <a:lnTo>
                    <a:pt x="4" y="42"/>
                  </a:lnTo>
                  <a:lnTo>
                    <a:pt x="6" y="42"/>
                  </a:lnTo>
                  <a:lnTo>
                    <a:pt x="7" y="42"/>
                  </a:lnTo>
                  <a:lnTo>
                    <a:pt x="9" y="41"/>
                  </a:lnTo>
                  <a:lnTo>
                    <a:pt x="10" y="41"/>
                  </a:lnTo>
                  <a:lnTo>
                    <a:pt x="13" y="41"/>
                  </a:lnTo>
                  <a:lnTo>
                    <a:pt x="14" y="41"/>
                  </a:lnTo>
                  <a:lnTo>
                    <a:pt x="14" y="42"/>
                  </a:lnTo>
                  <a:lnTo>
                    <a:pt x="17" y="43"/>
                  </a:lnTo>
                  <a:lnTo>
                    <a:pt x="19" y="42"/>
                  </a:lnTo>
                  <a:lnTo>
                    <a:pt x="20" y="38"/>
                  </a:lnTo>
                  <a:lnTo>
                    <a:pt x="21" y="32"/>
                  </a:lnTo>
                  <a:lnTo>
                    <a:pt x="22" y="25"/>
                  </a:lnTo>
                  <a:lnTo>
                    <a:pt x="21" y="17"/>
                  </a:lnTo>
                  <a:lnTo>
                    <a:pt x="21" y="12"/>
                  </a:lnTo>
                  <a:lnTo>
                    <a:pt x="18" y="5"/>
                  </a:lnTo>
                  <a:lnTo>
                    <a:pt x="17" y="2"/>
                  </a:lnTo>
                  <a:lnTo>
                    <a:pt x="16" y="0"/>
                  </a:lnTo>
                  <a:lnTo>
                    <a:pt x="14" y="0"/>
                  </a:lnTo>
                  <a:lnTo>
                    <a:pt x="11" y="0"/>
                  </a:lnTo>
                  <a:lnTo>
                    <a:pt x="8" y="0"/>
                  </a:lnTo>
                  <a:lnTo>
                    <a:pt x="7" y="2"/>
                  </a:lnTo>
                </a:path>
              </a:pathLst>
            </a:custGeom>
            <a:solidFill>
              <a:srgbClr val="7F5F3F"/>
            </a:solidFill>
            <a:ln w="12700" cap="rnd" cmpd="sng">
              <a:solidFill>
                <a:srgbClr val="3F1F00"/>
              </a:solidFill>
              <a:prstDash val="solid"/>
              <a:round/>
              <a:headEnd/>
              <a:tailEnd/>
            </a:ln>
            <a:effectLst/>
          </p:spPr>
          <p:txBody>
            <a:bodyPr/>
            <a:lstStyle/>
            <a:p>
              <a:endParaRPr lang="en-IN"/>
            </a:p>
          </p:txBody>
        </p:sp>
        <p:grpSp>
          <p:nvGrpSpPr>
            <p:cNvPr id="353299" name="Group 165"/>
            <p:cNvGrpSpPr>
              <a:grpSpLocks/>
            </p:cNvGrpSpPr>
            <p:nvPr/>
          </p:nvGrpSpPr>
          <p:grpSpPr bwMode="auto">
            <a:xfrm>
              <a:off x="1899" y="3187"/>
              <a:ext cx="164" cy="222"/>
              <a:chOff x="1899" y="3187"/>
              <a:chExt cx="164" cy="222"/>
            </a:xfrm>
          </p:grpSpPr>
          <p:sp>
            <p:nvSpPr>
              <p:cNvPr id="353446" name="Freeform 166"/>
              <p:cNvSpPr>
                <a:spLocks/>
              </p:cNvSpPr>
              <p:nvPr/>
            </p:nvSpPr>
            <p:spPr bwMode="auto">
              <a:xfrm>
                <a:off x="1899" y="3195"/>
                <a:ext cx="157" cy="214"/>
              </a:xfrm>
              <a:custGeom>
                <a:avLst/>
                <a:gdLst/>
                <a:ahLst/>
                <a:cxnLst>
                  <a:cxn ang="0">
                    <a:pos x="15" y="54"/>
                  </a:cxn>
                  <a:cxn ang="0">
                    <a:pos x="8" y="81"/>
                  </a:cxn>
                  <a:cxn ang="0">
                    <a:pos x="5" y="97"/>
                  </a:cxn>
                  <a:cxn ang="0">
                    <a:pos x="1" y="114"/>
                  </a:cxn>
                  <a:cxn ang="0">
                    <a:pos x="0" y="131"/>
                  </a:cxn>
                  <a:cxn ang="0">
                    <a:pos x="2" y="144"/>
                  </a:cxn>
                  <a:cxn ang="0">
                    <a:pos x="4" y="152"/>
                  </a:cxn>
                  <a:cxn ang="0">
                    <a:pos x="5" y="165"/>
                  </a:cxn>
                  <a:cxn ang="0">
                    <a:pos x="12" y="173"/>
                  </a:cxn>
                  <a:cxn ang="0">
                    <a:pos x="18" y="186"/>
                  </a:cxn>
                  <a:cxn ang="0">
                    <a:pos x="31" y="213"/>
                  </a:cxn>
                  <a:cxn ang="0">
                    <a:pos x="141" y="190"/>
                  </a:cxn>
                  <a:cxn ang="0">
                    <a:pos x="136" y="169"/>
                  </a:cxn>
                  <a:cxn ang="0">
                    <a:pos x="143" y="152"/>
                  </a:cxn>
                  <a:cxn ang="0">
                    <a:pos x="150" y="129"/>
                  </a:cxn>
                  <a:cxn ang="0">
                    <a:pos x="155" y="103"/>
                  </a:cxn>
                  <a:cxn ang="0">
                    <a:pos x="156" y="80"/>
                  </a:cxn>
                  <a:cxn ang="0">
                    <a:pos x="152" y="56"/>
                  </a:cxn>
                  <a:cxn ang="0">
                    <a:pos x="146" y="38"/>
                  </a:cxn>
                  <a:cxn ang="0">
                    <a:pos x="132" y="19"/>
                  </a:cxn>
                  <a:cxn ang="0">
                    <a:pos x="118" y="8"/>
                  </a:cxn>
                  <a:cxn ang="0">
                    <a:pos x="105" y="3"/>
                  </a:cxn>
                  <a:cxn ang="0">
                    <a:pos x="88" y="0"/>
                  </a:cxn>
                  <a:cxn ang="0">
                    <a:pos x="68" y="0"/>
                  </a:cxn>
                  <a:cxn ang="0">
                    <a:pos x="53" y="3"/>
                  </a:cxn>
                  <a:cxn ang="0">
                    <a:pos x="41" y="10"/>
                  </a:cxn>
                  <a:cxn ang="0">
                    <a:pos x="29" y="20"/>
                  </a:cxn>
                  <a:cxn ang="0">
                    <a:pos x="23" y="30"/>
                  </a:cxn>
                  <a:cxn ang="0">
                    <a:pos x="17" y="43"/>
                  </a:cxn>
                  <a:cxn ang="0">
                    <a:pos x="15" y="54"/>
                  </a:cxn>
                </a:cxnLst>
                <a:rect l="0" t="0" r="r" b="b"/>
                <a:pathLst>
                  <a:path w="157" h="214">
                    <a:moveTo>
                      <a:pt x="15" y="54"/>
                    </a:moveTo>
                    <a:lnTo>
                      <a:pt x="8" y="81"/>
                    </a:lnTo>
                    <a:lnTo>
                      <a:pt x="5" y="97"/>
                    </a:lnTo>
                    <a:lnTo>
                      <a:pt x="1" y="114"/>
                    </a:lnTo>
                    <a:lnTo>
                      <a:pt x="0" y="131"/>
                    </a:lnTo>
                    <a:lnTo>
                      <a:pt x="2" y="144"/>
                    </a:lnTo>
                    <a:lnTo>
                      <a:pt x="4" y="152"/>
                    </a:lnTo>
                    <a:lnTo>
                      <a:pt x="5" y="165"/>
                    </a:lnTo>
                    <a:lnTo>
                      <a:pt x="12" y="173"/>
                    </a:lnTo>
                    <a:lnTo>
                      <a:pt x="18" y="186"/>
                    </a:lnTo>
                    <a:lnTo>
                      <a:pt x="31" y="213"/>
                    </a:lnTo>
                    <a:lnTo>
                      <a:pt x="141" y="190"/>
                    </a:lnTo>
                    <a:lnTo>
                      <a:pt x="136" y="169"/>
                    </a:lnTo>
                    <a:lnTo>
                      <a:pt x="143" y="152"/>
                    </a:lnTo>
                    <a:lnTo>
                      <a:pt x="150" y="129"/>
                    </a:lnTo>
                    <a:lnTo>
                      <a:pt x="155" y="103"/>
                    </a:lnTo>
                    <a:lnTo>
                      <a:pt x="156" y="80"/>
                    </a:lnTo>
                    <a:lnTo>
                      <a:pt x="152" y="56"/>
                    </a:lnTo>
                    <a:lnTo>
                      <a:pt x="146" y="38"/>
                    </a:lnTo>
                    <a:lnTo>
                      <a:pt x="132" y="19"/>
                    </a:lnTo>
                    <a:lnTo>
                      <a:pt x="118" y="8"/>
                    </a:lnTo>
                    <a:lnTo>
                      <a:pt x="105" y="3"/>
                    </a:lnTo>
                    <a:lnTo>
                      <a:pt x="88" y="0"/>
                    </a:lnTo>
                    <a:lnTo>
                      <a:pt x="68" y="0"/>
                    </a:lnTo>
                    <a:lnTo>
                      <a:pt x="53" y="3"/>
                    </a:lnTo>
                    <a:lnTo>
                      <a:pt x="41" y="10"/>
                    </a:lnTo>
                    <a:lnTo>
                      <a:pt x="29" y="20"/>
                    </a:lnTo>
                    <a:lnTo>
                      <a:pt x="23" y="30"/>
                    </a:lnTo>
                    <a:lnTo>
                      <a:pt x="17" y="43"/>
                    </a:lnTo>
                    <a:lnTo>
                      <a:pt x="15" y="54"/>
                    </a:lnTo>
                  </a:path>
                </a:pathLst>
              </a:custGeom>
              <a:solidFill>
                <a:srgbClr val="FFBF5F"/>
              </a:solidFill>
              <a:ln w="9525" cap="rnd">
                <a:noFill/>
                <a:round/>
                <a:headEnd/>
                <a:tailEnd/>
              </a:ln>
              <a:effectLst/>
            </p:spPr>
            <p:txBody>
              <a:bodyPr/>
              <a:lstStyle/>
              <a:p>
                <a:endParaRPr lang="en-IN"/>
              </a:p>
            </p:txBody>
          </p:sp>
          <p:sp>
            <p:nvSpPr>
              <p:cNvPr id="353447" name="Freeform 167"/>
              <p:cNvSpPr>
                <a:spLocks/>
              </p:cNvSpPr>
              <p:nvPr/>
            </p:nvSpPr>
            <p:spPr bwMode="auto">
              <a:xfrm>
                <a:off x="1899" y="3187"/>
                <a:ext cx="164" cy="194"/>
              </a:xfrm>
              <a:custGeom>
                <a:avLst/>
                <a:gdLst/>
                <a:ahLst/>
                <a:cxnLst>
                  <a:cxn ang="0">
                    <a:pos x="23" y="25"/>
                  </a:cxn>
                  <a:cxn ang="0">
                    <a:pos x="38" y="7"/>
                  </a:cxn>
                  <a:cxn ang="0">
                    <a:pos x="63" y="0"/>
                  </a:cxn>
                  <a:cxn ang="0">
                    <a:pos x="91" y="0"/>
                  </a:cxn>
                  <a:cxn ang="0">
                    <a:pos x="111" y="6"/>
                  </a:cxn>
                  <a:cxn ang="0">
                    <a:pos x="126" y="16"/>
                  </a:cxn>
                  <a:cxn ang="0">
                    <a:pos x="141" y="29"/>
                  </a:cxn>
                  <a:cxn ang="0">
                    <a:pos x="154" y="48"/>
                  </a:cxn>
                  <a:cxn ang="0">
                    <a:pos x="161" y="77"/>
                  </a:cxn>
                  <a:cxn ang="0">
                    <a:pos x="162" y="104"/>
                  </a:cxn>
                  <a:cxn ang="0">
                    <a:pos x="157" y="133"/>
                  </a:cxn>
                  <a:cxn ang="0">
                    <a:pos x="150" y="165"/>
                  </a:cxn>
                  <a:cxn ang="0">
                    <a:pos x="136" y="181"/>
                  </a:cxn>
                  <a:cxn ang="0">
                    <a:pos x="117" y="188"/>
                  </a:cxn>
                  <a:cxn ang="0">
                    <a:pos x="102" y="193"/>
                  </a:cxn>
                  <a:cxn ang="0">
                    <a:pos x="82" y="189"/>
                  </a:cxn>
                  <a:cxn ang="0">
                    <a:pos x="68" y="187"/>
                  </a:cxn>
                  <a:cxn ang="0">
                    <a:pos x="41" y="186"/>
                  </a:cxn>
                  <a:cxn ang="0">
                    <a:pos x="44" y="171"/>
                  </a:cxn>
                  <a:cxn ang="0">
                    <a:pos x="43" y="162"/>
                  </a:cxn>
                  <a:cxn ang="0">
                    <a:pos x="39" y="156"/>
                  </a:cxn>
                  <a:cxn ang="0">
                    <a:pos x="45" y="147"/>
                  </a:cxn>
                  <a:cxn ang="0">
                    <a:pos x="44" y="134"/>
                  </a:cxn>
                  <a:cxn ang="0">
                    <a:pos x="37" y="114"/>
                  </a:cxn>
                  <a:cxn ang="0">
                    <a:pos x="21" y="105"/>
                  </a:cxn>
                  <a:cxn ang="0">
                    <a:pos x="10" y="112"/>
                  </a:cxn>
                  <a:cxn ang="0">
                    <a:pos x="13" y="129"/>
                  </a:cxn>
                  <a:cxn ang="0">
                    <a:pos x="11" y="140"/>
                  </a:cxn>
                  <a:cxn ang="0">
                    <a:pos x="5" y="113"/>
                  </a:cxn>
                  <a:cxn ang="0">
                    <a:pos x="3" y="83"/>
                  </a:cxn>
                  <a:cxn ang="0">
                    <a:pos x="8" y="54"/>
                  </a:cxn>
                  <a:cxn ang="0">
                    <a:pos x="20" y="37"/>
                  </a:cxn>
                </a:cxnLst>
                <a:rect l="0" t="0" r="r" b="b"/>
                <a:pathLst>
                  <a:path w="164" h="194">
                    <a:moveTo>
                      <a:pt x="20" y="37"/>
                    </a:moveTo>
                    <a:lnTo>
                      <a:pt x="23" y="25"/>
                    </a:lnTo>
                    <a:lnTo>
                      <a:pt x="30" y="12"/>
                    </a:lnTo>
                    <a:lnTo>
                      <a:pt x="38" y="7"/>
                    </a:lnTo>
                    <a:lnTo>
                      <a:pt x="47" y="3"/>
                    </a:lnTo>
                    <a:lnTo>
                      <a:pt x="63" y="0"/>
                    </a:lnTo>
                    <a:lnTo>
                      <a:pt x="75" y="0"/>
                    </a:lnTo>
                    <a:lnTo>
                      <a:pt x="91" y="0"/>
                    </a:lnTo>
                    <a:lnTo>
                      <a:pt x="103" y="2"/>
                    </a:lnTo>
                    <a:lnTo>
                      <a:pt x="111" y="6"/>
                    </a:lnTo>
                    <a:lnTo>
                      <a:pt x="117" y="9"/>
                    </a:lnTo>
                    <a:lnTo>
                      <a:pt x="126" y="16"/>
                    </a:lnTo>
                    <a:lnTo>
                      <a:pt x="134" y="24"/>
                    </a:lnTo>
                    <a:lnTo>
                      <a:pt x="141" y="29"/>
                    </a:lnTo>
                    <a:lnTo>
                      <a:pt x="147" y="37"/>
                    </a:lnTo>
                    <a:lnTo>
                      <a:pt x="154" y="48"/>
                    </a:lnTo>
                    <a:lnTo>
                      <a:pt x="157" y="60"/>
                    </a:lnTo>
                    <a:lnTo>
                      <a:pt x="161" y="77"/>
                    </a:lnTo>
                    <a:lnTo>
                      <a:pt x="163" y="90"/>
                    </a:lnTo>
                    <a:lnTo>
                      <a:pt x="162" y="104"/>
                    </a:lnTo>
                    <a:lnTo>
                      <a:pt x="161" y="118"/>
                    </a:lnTo>
                    <a:lnTo>
                      <a:pt x="157" y="133"/>
                    </a:lnTo>
                    <a:lnTo>
                      <a:pt x="153" y="149"/>
                    </a:lnTo>
                    <a:lnTo>
                      <a:pt x="150" y="165"/>
                    </a:lnTo>
                    <a:lnTo>
                      <a:pt x="143" y="176"/>
                    </a:lnTo>
                    <a:lnTo>
                      <a:pt x="136" y="181"/>
                    </a:lnTo>
                    <a:lnTo>
                      <a:pt x="127" y="185"/>
                    </a:lnTo>
                    <a:lnTo>
                      <a:pt x="117" y="188"/>
                    </a:lnTo>
                    <a:lnTo>
                      <a:pt x="111" y="191"/>
                    </a:lnTo>
                    <a:lnTo>
                      <a:pt x="102" y="193"/>
                    </a:lnTo>
                    <a:lnTo>
                      <a:pt x="94" y="192"/>
                    </a:lnTo>
                    <a:lnTo>
                      <a:pt x="82" y="189"/>
                    </a:lnTo>
                    <a:lnTo>
                      <a:pt x="72" y="188"/>
                    </a:lnTo>
                    <a:lnTo>
                      <a:pt x="68" y="187"/>
                    </a:lnTo>
                    <a:lnTo>
                      <a:pt x="69" y="190"/>
                    </a:lnTo>
                    <a:lnTo>
                      <a:pt x="41" y="186"/>
                    </a:lnTo>
                    <a:lnTo>
                      <a:pt x="44" y="176"/>
                    </a:lnTo>
                    <a:lnTo>
                      <a:pt x="44" y="171"/>
                    </a:lnTo>
                    <a:lnTo>
                      <a:pt x="44" y="167"/>
                    </a:lnTo>
                    <a:lnTo>
                      <a:pt x="43" y="162"/>
                    </a:lnTo>
                    <a:lnTo>
                      <a:pt x="41" y="159"/>
                    </a:lnTo>
                    <a:lnTo>
                      <a:pt x="39" y="156"/>
                    </a:lnTo>
                    <a:lnTo>
                      <a:pt x="42" y="152"/>
                    </a:lnTo>
                    <a:lnTo>
                      <a:pt x="45" y="147"/>
                    </a:lnTo>
                    <a:lnTo>
                      <a:pt x="46" y="143"/>
                    </a:lnTo>
                    <a:lnTo>
                      <a:pt x="44" y="134"/>
                    </a:lnTo>
                    <a:lnTo>
                      <a:pt x="43" y="122"/>
                    </a:lnTo>
                    <a:lnTo>
                      <a:pt x="37" y="114"/>
                    </a:lnTo>
                    <a:lnTo>
                      <a:pt x="29" y="112"/>
                    </a:lnTo>
                    <a:lnTo>
                      <a:pt x="21" y="105"/>
                    </a:lnTo>
                    <a:lnTo>
                      <a:pt x="15" y="105"/>
                    </a:lnTo>
                    <a:lnTo>
                      <a:pt x="10" y="112"/>
                    </a:lnTo>
                    <a:lnTo>
                      <a:pt x="10" y="122"/>
                    </a:lnTo>
                    <a:lnTo>
                      <a:pt x="13" y="129"/>
                    </a:lnTo>
                    <a:lnTo>
                      <a:pt x="14" y="141"/>
                    </a:lnTo>
                    <a:lnTo>
                      <a:pt x="11" y="140"/>
                    </a:lnTo>
                    <a:lnTo>
                      <a:pt x="8" y="138"/>
                    </a:lnTo>
                    <a:lnTo>
                      <a:pt x="5" y="113"/>
                    </a:lnTo>
                    <a:lnTo>
                      <a:pt x="0" y="96"/>
                    </a:lnTo>
                    <a:lnTo>
                      <a:pt x="3" y="83"/>
                    </a:lnTo>
                    <a:lnTo>
                      <a:pt x="6" y="69"/>
                    </a:lnTo>
                    <a:lnTo>
                      <a:pt x="8" y="54"/>
                    </a:lnTo>
                    <a:lnTo>
                      <a:pt x="8" y="46"/>
                    </a:lnTo>
                    <a:lnTo>
                      <a:pt x="20" y="37"/>
                    </a:lnTo>
                  </a:path>
                </a:pathLst>
              </a:custGeom>
              <a:solidFill>
                <a:srgbClr val="5F3F1F"/>
              </a:solidFill>
              <a:ln w="9525" cap="rnd">
                <a:noFill/>
                <a:round/>
                <a:headEnd/>
                <a:tailEnd/>
              </a:ln>
              <a:effectLst/>
            </p:spPr>
            <p:txBody>
              <a:bodyPr/>
              <a:lstStyle/>
              <a:p>
                <a:endParaRPr lang="en-IN"/>
              </a:p>
            </p:txBody>
          </p:sp>
        </p:grpSp>
        <p:sp>
          <p:nvSpPr>
            <p:cNvPr id="353448" name="Freeform 168"/>
            <p:cNvSpPr>
              <a:spLocks/>
            </p:cNvSpPr>
            <p:nvPr/>
          </p:nvSpPr>
          <p:spPr bwMode="auto">
            <a:xfrm>
              <a:off x="1674" y="3352"/>
              <a:ext cx="115" cy="51"/>
            </a:xfrm>
            <a:custGeom>
              <a:avLst/>
              <a:gdLst/>
              <a:ahLst/>
              <a:cxnLst>
                <a:cxn ang="0">
                  <a:pos x="0" y="6"/>
                </a:cxn>
                <a:cxn ang="0">
                  <a:pos x="2" y="0"/>
                </a:cxn>
                <a:cxn ang="0">
                  <a:pos x="16" y="1"/>
                </a:cxn>
                <a:cxn ang="0">
                  <a:pos x="32" y="4"/>
                </a:cxn>
                <a:cxn ang="0">
                  <a:pos x="55" y="12"/>
                </a:cxn>
                <a:cxn ang="0">
                  <a:pos x="67" y="17"/>
                </a:cxn>
                <a:cxn ang="0">
                  <a:pos x="81" y="23"/>
                </a:cxn>
                <a:cxn ang="0">
                  <a:pos x="96" y="30"/>
                </a:cxn>
                <a:cxn ang="0">
                  <a:pos x="108" y="37"/>
                </a:cxn>
                <a:cxn ang="0">
                  <a:pos x="113" y="42"/>
                </a:cxn>
                <a:cxn ang="0">
                  <a:pos x="114" y="50"/>
                </a:cxn>
                <a:cxn ang="0">
                  <a:pos x="0" y="6"/>
                </a:cxn>
              </a:cxnLst>
              <a:rect l="0" t="0" r="r" b="b"/>
              <a:pathLst>
                <a:path w="115" h="51">
                  <a:moveTo>
                    <a:pt x="0" y="6"/>
                  </a:moveTo>
                  <a:lnTo>
                    <a:pt x="2" y="0"/>
                  </a:lnTo>
                  <a:lnTo>
                    <a:pt x="16" y="1"/>
                  </a:lnTo>
                  <a:lnTo>
                    <a:pt x="32" y="4"/>
                  </a:lnTo>
                  <a:lnTo>
                    <a:pt x="55" y="12"/>
                  </a:lnTo>
                  <a:lnTo>
                    <a:pt x="67" y="17"/>
                  </a:lnTo>
                  <a:lnTo>
                    <a:pt x="81" y="23"/>
                  </a:lnTo>
                  <a:lnTo>
                    <a:pt x="96" y="30"/>
                  </a:lnTo>
                  <a:lnTo>
                    <a:pt x="108" y="37"/>
                  </a:lnTo>
                  <a:lnTo>
                    <a:pt x="113" y="42"/>
                  </a:lnTo>
                  <a:lnTo>
                    <a:pt x="114" y="50"/>
                  </a:lnTo>
                  <a:lnTo>
                    <a:pt x="0" y="6"/>
                  </a:lnTo>
                </a:path>
              </a:pathLst>
            </a:custGeom>
            <a:solidFill>
              <a:srgbClr val="FFFFFF"/>
            </a:solidFill>
            <a:ln w="9525" cap="rnd">
              <a:noFill/>
              <a:round/>
              <a:headEnd/>
              <a:tailEnd/>
            </a:ln>
            <a:effectLst/>
          </p:spPr>
          <p:txBody>
            <a:bodyPr/>
            <a:lstStyle/>
            <a:p>
              <a:endParaRPr lang="en-IN"/>
            </a:p>
          </p:txBody>
        </p:sp>
        <p:sp>
          <p:nvSpPr>
            <p:cNvPr id="353449" name="Freeform 169"/>
            <p:cNvSpPr>
              <a:spLocks/>
            </p:cNvSpPr>
            <p:nvPr/>
          </p:nvSpPr>
          <p:spPr bwMode="auto">
            <a:xfrm>
              <a:off x="1366" y="3322"/>
              <a:ext cx="759" cy="124"/>
            </a:xfrm>
            <a:custGeom>
              <a:avLst/>
              <a:gdLst/>
              <a:ahLst/>
              <a:cxnLst>
                <a:cxn ang="0">
                  <a:pos x="3" y="89"/>
                </a:cxn>
                <a:cxn ang="0">
                  <a:pos x="32" y="53"/>
                </a:cxn>
                <a:cxn ang="0">
                  <a:pos x="49" y="38"/>
                </a:cxn>
                <a:cxn ang="0">
                  <a:pos x="63" y="26"/>
                </a:cxn>
                <a:cxn ang="0">
                  <a:pos x="85" y="7"/>
                </a:cxn>
                <a:cxn ang="0">
                  <a:pos x="95" y="0"/>
                </a:cxn>
                <a:cxn ang="0">
                  <a:pos x="161" y="32"/>
                </a:cxn>
                <a:cxn ang="0">
                  <a:pos x="176" y="50"/>
                </a:cxn>
                <a:cxn ang="0">
                  <a:pos x="187" y="63"/>
                </a:cxn>
                <a:cxn ang="0">
                  <a:pos x="200" y="79"/>
                </a:cxn>
                <a:cxn ang="0">
                  <a:pos x="207" y="89"/>
                </a:cxn>
                <a:cxn ang="0">
                  <a:pos x="247" y="67"/>
                </a:cxn>
                <a:cxn ang="0">
                  <a:pos x="265" y="57"/>
                </a:cxn>
                <a:cxn ang="0">
                  <a:pos x="289" y="48"/>
                </a:cxn>
                <a:cxn ang="0">
                  <a:pos x="308" y="32"/>
                </a:cxn>
                <a:cxn ang="0">
                  <a:pos x="339" y="41"/>
                </a:cxn>
                <a:cxn ang="0">
                  <a:pos x="364" y="51"/>
                </a:cxn>
                <a:cxn ang="0">
                  <a:pos x="390" y="62"/>
                </a:cxn>
                <a:cxn ang="0">
                  <a:pos x="394" y="63"/>
                </a:cxn>
                <a:cxn ang="0">
                  <a:pos x="413" y="67"/>
                </a:cxn>
                <a:cxn ang="0">
                  <a:pos x="434" y="89"/>
                </a:cxn>
                <a:cxn ang="0">
                  <a:pos x="445" y="102"/>
                </a:cxn>
                <a:cxn ang="0">
                  <a:pos x="473" y="116"/>
                </a:cxn>
                <a:cxn ang="0">
                  <a:pos x="550" y="76"/>
                </a:cxn>
                <a:cxn ang="0">
                  <a:pos x="663" y="50"/>
                </a:cxn>
                <a:cxn ang="0">
                  <a:pos x="705" y="63"/>
                </a:cxn>
                <a:cxn ang="0">
                  <a:pos x="747" y="91"/>
                </a:cxn>
                <a:cxn ang="0">
                  <a:pos x="758" y="123"/>
                </a:cxn>
                <a:cxn ang="0">
                  <a:pos x="0" y="123"/>
                </a:cxn>
                <a:cxn ang="0">
                  <a:pos x="3" y="89"/>
                </a:cxn>
              </a:cxnLst>
              <a:rect l="0" t="0" r="r" b="b"/>
              <a:pathLst>
                <a:path w="759" h="124">
                  <a:moveTo>
                    <a:pt x="3" y="89"/>
                  </a:moveTo>
                  <a:lnTo>
                    <a:pt x="32" y="53"/>
                  </a:lnTo>
                  <a:lnTo>
                    <a:pt x="49" y="38"/>
                  </a:lnTo>
                  <a:lnTo>
                    <a:pt x="63" y="26"/>
                  </a:lnTo>
                  <a:lnTo>
                    <a:pt x="85" y="7"/>
                  </a:lnTo>
                  <a:lnTo>
                    <a:pt x="95" y="0"/>
                  </a:lnTo>
                  <a:lnTo>
                    <a:pt x="161" y="32"/>
                  </a:lnTo>
                  <a:lnTo>
                    <a:pt x="176" y="50"/>
                  </a:lnTo>
                  <a:lnTo>
                    <a:pt x="187" y="63"/>
                  </a:lnTo>
                  <a:lnTo>
                    <a:pt x="200" y="79"/>
                  </a:lnTo>
                  <a:lnTo>
                    <a:pt x="207" y="89"/>
                  </a:lnTo>
                  <a:lnTo>
                    <a:pt x="247" y="67"/>
                  </a:lnTo>
                  <a:lnTo>
                    <a:pt x="265" y="57"/>
                  </a:lnTo>
                  <a:lnTo>
                    <a:pt x="289" y="48"/>
                  </a:lnTo>
                  <a:lnTo>
                    <a:pt x="308" y="32"/>
                  </a:lnTo>
                  <a:lnTo>
                    <a:pt x="339" y="41"/>
                  </a:lnTo>
                  <a:lnTo>
                    <a:pt x="364" y="51"/>
                  </a:lnTo>
                  <a:lnTo>
                    <a:pt x="390" y="62"/>
                  </a:lnTo>
                  <a:lnTo>
                    <a:pt x="394" y="63"/>
                  </a:lnTo>
                  <a:lnTo>
                    <a:pt x="413" y="67"/>
                  </a:lnTo>
                  <a:lnTo>
                    <a:pt x="434" y="89"/>
                  </a:lnTo>
                  <a:lnTo>
                    <a:pt x="445" y="102"/>
                  </a:lnTo>
                  <a:lnTo>
                    <a:pt x="473" y="116"/>
                  </a:lnTo>
                  <a:lnTo>
                    <a:pt x="550" y="76"/>
                  </a:lnTo>
                  <a:lnTo>
                    <a:pt x="663" y="50"/>
                  </a:lnTo>
                  <a:lnTo>
                    <a:pt x="705" y="63"/>
                  </a:lnTo>
                  <a:lnTo>
                    <a:pt x="747" y="91"/>
                  </a:lnTo>
                  <a:lnTo>
                    <a:pt x="758" y="123"/>
                  </a:lnTo>
                  <a:lnTo>
                    <a:pt x="0" y="123"/>
                  </a:lnTo>
                  <a:lnTo>
                    <a:pt x="3" y="89"/>
                  </a:lnTo>
                </a:path>
              </a:pathLst>
            </a:custGeom>
            <a:solidFill>
              <a:srgbClr val="5F5F5F"/>
            </a:solidFill>
            <a:ln w="9525" cap="rnd">
              <a:noFill/>
              <a:round/>
              <a:headEnd/>
              <a:tailEnd/>
            </a:ln>
            <a:effectLst/>
          </p:spPr>
          <p:txBody>
            <a:bodyPr/>
            <a:lstStyle/>
            <a:p>
              <a:endParaRPr lang="en-IN"/>
            </a:p>
          </p:txBody>
        </p:sp>
        <p:sp>
          <p:nvSpPr>
            <p:cNvPr id="353450" name="Freeform 170"/>
            <p:cNvSpPr>
              <a:spLocks/>
            </p:cNvSpPr>
            <p:nvPr/>
          </p:nvSpPr>
          <p:spPr bwMode="auto">
            <a:xfrm>
              <a:off x="1449" y="3357"/>
              <a:ext cx="96" cy="69"/>
            </a:xfrm>
            <a:custGeom>
              <a:avLst/>
              <a:gdLst/>
              <a:ahLst/>
              <a:cxnLst>
                <a:cxn ang="0">
                  <a:pos x="0" y="0"/>
                </a:cxn>
                <a:cxn ang="0">
                  <a:pos x="46" y="11"/>
                </a:cxn>
                <a:cxn ang="0">
                  <a:pos x="62" y="17"/>
                </a:cxn>
                <a:cxn ang="0">
                  <a:pos x="70" y="21"/>
                </a:cxn>
                <a:cxn ang="0">
                  <a:pos x="79" y="28"/>
                </a:cxn>
                <a:cxn ang="0">
                  <a:pos x="87" y="38"/>
                </a:cxn>
                <a:cxn ang="0">
                  <a:pos x="91" y="47"/>
                </a:cxn>
                <a:cxn ang="0">
                  <a:pos x="95" y="57"/>
                </a:cxn>
                <a:cxn ang="0">
                  <a:pos x="88" y="68"/>
                </a:cxn>
                <a:cxn ang="0">
                  <a:pos x="85" y="56"/>
                </a:cxn>
                <a:cxn ang="0">
                  <a:pos x="78" y="46"/>
                </a:cxn>
                <a:cxn ang="0">
                  <a:pos x="73" y="38"/>
                </a:cxn>
                <a:cxn ang="0">
                  <a:pos x="68" y="33"/>
                </a:cxn>
                <a:cxn ang="0">
                  <a:pos x="58" y="28"/>
                </a:cxn>
                <a:cxn ang="0">
                  <a:pos x="47" y="22"/>
                </a:cxn>
                <a:cxn ang="0">
                  <a:pos x="32" y="16"/>
                </a:cxn>
                <a:cxn ang="0">
                  <a:pos x="18" y="9"/>
                </a:cxn>
                <a:cxn ang="0">
                  <a:pos x="0" y="0"/>
                </a:cxn>
              </a:cxnLst>
              <a:rect l="0" t="0" r="r" b="b"/>
              <a:pathLst>
                <a:path w="96" h="69">
                  <a:moveTo>
                    <a:pt x="0" y="0"/>
                  </a:moveTo>
                  <a:lnTo>
                    <a:pt x="46" y="11"/>
                  </a:lnTo>
                  <a:lnTo>
                    <a:pt x="62" y="17"/>
                  </a:lnTo>
                  <a:lnTo>
                    <a:pt x="70" y="21"/>
                  </a:lnTo>
                  <a:lnTo>
                    <a:pt x="79" y="28"/>
                  </a:lnTo>
                  <a:lnTo>
                    <a:pt x="87" y="38"/>
                  </a:lnTo>
                  <a:lnTo>
                    <a:pt x="91" y="47"/>
                  </a:lnTo>
                  <a:lnTo>
                    <a:pt x="95" y="57"/>
                  </a:lnTo>
                  <a:lnTo>
                    <a:pt x="88" y="68"/>
                  </a:lnTo>
                  <a:lnTo>
                    <a:pt x="85" y="56"/>
                  </a:lnTo>
                  <a:lnTo>
                    <a:pt x="78" y="46"/>
                  </a:lnTo>
                  <a:lnTo>
                    <a:pt x="73" y="38"/>
                  </a:lnTo>
                  <a:lnTo>
                    <a:pt x="68" y="33"/>
                  </a:lnTo>
                  <a:lnTo>
                    <a:pt x="58" y="28"/>
                  </a:lnTo>
                  <a:lnTo>
                    <a:pt x="47" y="22"/>
                  </a:lnTo>
                  <a:lnTo>
                    <a:pt x="32" y="16"/>
                  </a:lnTo>
                  <a:lnTo>
                    <a:pt x="18" y="9"/>
                  </a:lnTo>
                  <a:lnTo>
                    <a:pt x="0" y="0"/>
                  </a:lnTo>
                </a:path>
              </a:pathLst>
            </a:custGeom>
            <a:solidFill>
              <a:srgbClr val="7F7F7F"/>
            </a:solidFill>
            <a:ln w="9525" cap="rnd">
              <a:noFill/>
              <a:round/>
              <a:headEnd/>
              <a:tailEnd/>
            </a:ln>
            <a:effectLst/>
          </p:spPr>
          <p:txBody>
            <a:bodyPr/>
            <a:lstStyle/>
            <a:p>
              <a:endParaRPr lang="en-IN"/>
            </a:p>
          </p:txBody>
        </p:sp>
        <p:sp>
          <p:nvSpPr>
            <p:cNvPr id="353451" name="Rectangle 171"/>
            <p:cNvSpPr>
              <a:spLocks noChangeArrowheads="1"/>
            </p:cNvSpPr>
            <p:nvPr/>
          </p:nvSpPr>
          <p:spPr bwMode="auto">
            <a:xfrm>
              <a:off x="1238" y="3503"/>
              <a:ext cx="1041" cy="212"/>
            </a:xfrm>
            <a:prstGeom prst="rect">
              <a:avLst/>
            </a:prstGeom>
            <a:noFill/>
            <a:ln w="9525">
              <a:noFill/>
              <a:miter lim="800000"/>
              <a:headEnd/>
              <a:tailEnd/>
            </a:ln>
            <a:effectLst/>
          </p:spPr>
          <p:txBody>
            <a:bodyPr wrap="none" lIns="92075" tIns="46038" rIns="92075" bIns="46038">
              <a:spAutoFit/>
            </a:bodyPr>
            <a:lstStyle/>
            <a:p>
              <a:r>
                <a:rPr lang="en-US" sz="1600" u="none">
                  <a:solidFill>
                    <a:srgbClr val="FFFF66"/>
                  </a:solidFill>
                  <a:latin typeface="Arial" charset="0"/>
                </a:rPr>
                <a:t>Professor Jones</a:t>
              </a:r>
              <a:endParaRPr lang="en-US" sz="1600" u="none">
                <a:latin typeface="Arial" charset="0"/>
              </a:endParaRPr>
            </a:p>
          </p:txBody>
        </p:sp>
      </p:grpSp>
      <p:grpSp>
        <p:nvGrpSpPr>
          <p:cNvPr id="353300" name="Group 172"/>
          <p:cNvGrpSpPr>
            <a:grpSpLocks/>
          </p:cNvGrpSpPr>
          <p:nvPr/>
        </p:nvGrpSpPr>
        <p:grpSpPr bwMode="auto">
          <a:xfrm>
            <a:off x="3656013" y="4070350"/>
            <a:ext cx="1708150" cy="1368425"/>
            <a:chOff x="2294" y="2229"/>
            <a:chExt cx="1076" cy="862"/>
          </a:xfrm>
        </p:grpSpPr>
        <p:sp>
          <p:nvSpPr>
            <p:cNvPr id="353453" name="Rectangle 173"/>
            <p:cNvSpPr>
              <a:spLocks noChangeArrowheads="1"/>
            </p:cNvSpPr>
            <p:nvPr/>
          </p:nvSpPr>
          <p:spPr bwMode="auto">
            <a:xfrm>
              <a:off x="2433" y="2229"/>
              <a:ext cx="553" cy="304"/>
            </a:xfrm>
            <a:prstGeom prst="rect">
              <a:avLst/>
            </a:prstGeom>
            <a:solidFill>
              <a:srgbClr val="000000"/>
            </a:solidFill>
            <a:ln w="9525">
              <a:noFill/>
              <a:miter lim="800000"/>
              <a:headEnd/>
              <a:tailEnd/>
            </a:ln>
            <a:effectLst/>
          </p:spPr>
          <p:txBody>
            <a:bodyPr wrap="none" anchor="ctr"/>
            <a:lstStyle/>
            <a:p>
              <a:endParaRPr lang="en-IN"/>
            </a:p>
          </p:txBody>
        </p:sp>
        <p:grpSp>
          <p:nvGrpSpPr>
            <p:cNvPr id="353301" name="Group 174"/>
            <p:cNvGrpSpPr>
              <a:grpSpLocks/>
            </p:cNvGrpSpPr>
            <p:nvPr/>
          </p:nvGrpSpPr>
          <p:grpSpPr bwMode="auto">
            <a:xfrm>
              <a:off x="2654" y="2447"/>
              <a:ext cx="171" cy="163"/>
              <a:chOff x="2654" y="2447"/>
              <a:chExt cx="171" cy="163"/>
            </a:xfrm>
          </p:grpSpPr>
          <p:sp>
            <p:nvSpPr>
              <p:cNvPr id="353455" name="Freeform 175"/>
              <p:cNvSpPr>
                <a:spLocks/>
              </p:cNvSpPr>
              <p:nvPr/>
            </p:nvSpPr>
            <p:spPr bwMode="auto">
              <a:xfrm>
                <a:off x="2700" y="2452"/>
                <a:ext cx="125" cy="157"/>
              </a:xfrm>
              <a:custGeom>
                <a:avLst/>
                <a:gdLst/>
                <a:ahLst/>
                <a:cxnLst>
                  <a:cxn ang="0">
                    <a:pos x="0" y="115"/>
                  </a:cxn>
                  <a:cxn ang="0">
                    <a:pos x="5" y="107"/>
                  </a:cxn>
                  <a:cxn ang="0">
                    <a:pos x="4" y="95"/>
                  </a:cxn>
                  <a:cxn ang="0">
                    <a:pos x="1" y="69"/>
                  </a:cxn>
                  <a:cxn ang="0">
                    <a:pos x="5" y="41"/>
                  </a:cxn>
                  <a:cxn ang="0">
                    <a:pos x="13" y="20"/>
                  </a:cxn>
                  <a:cxn ang="0">
                    <a:pos x="26" y="8"/>
                  </a:cxn>
                  <a:cxn ang="0">
                    <a:pos x="46" y="2"/>
                  </a:cxn>
                  <a:cxn ang="0">
                    <a:pos x="69" y="0"/>
                  </a:cxn>
                  <a:cxn ang="0">
                    <a:pos x="87" y="2"/>
                  </a:cxn>
                  <a:cxn ang="0">
                    <a:pos x="106" y="14"/>
                  </a:cxn>
                  <a:cxn ang="0">
                    <a:pos x="114" y="29"/>
                  </a:cxn>
                  <a:cxn ang="0">
                    <a:pos x="121" y="48"/>
                  </a:cxn>
                  <a:cxn ang="0">
                    <a:pos x="124" y="75"/>
                  </a:cxn>
                  <a:cxn ang="0">
                    <a:pos x="120" y="81"/>
                  </a:cxn>
                  <a:cxn ang="0">
                    <a:pos x="122" y="89"/>
                  </a:cxn>
                  <a:cxn ang="0">
                    <a:pos x="121" y="103"/>
                  </a:cxn>
                  <a:cxn ang="0">
                    <a:pos x="117" y="118"/>
                  </a:cxn>
                  <a:cxn ang="0">
                    <a:pos x="98" y="143"/>
                  </a:cxn>
                  <a:cxn ang="0">
                    <a:pos x="84" y="148"/>
                  </a:cxn>
                  <a:cxn ang="0">
                    <a:pos x="68" y="153"/>
                  </a:cxn>
                  <a:cxn ang="0">
                    <a:pos x="54" y="156"/>
                  </a:cxn>
                  <a:cxn ang="0">
                    <a:pos x="0" y="115"/>
                  </a:cxn>
                </a:cxnLst>
                <a:rect l="0" t="0" r="r" b="b"/>
                <a:pathLst>
                  <a:path w="125" h="157">
                    <a:moveTo>
                      <a:pt x="0" y="115"/>
                    </a:moveTo>
                    <a:lnTo>
                      <a:pt x="5" y="107"/>
                    </a:lnTo>
                    <a:lnTo>
                      <a:pt x="4" y="95"/>
                    </a:lnTo>
                    <a:lnTo>
                      <a:pt x="1" y="69"/>
                    </a:lnTo>
                    <a:lnTo>
                      <a:pt x="5" y="41"/>
                    </a:lnTo>
                    <a:lnTo>
                      <a:pt x="13" y="20"/>
                    </a:lnTo>
                    <a:lnTo>
                      <a:pt x="26" y="8"/>
                    </a:lnTo>
                    <a:lnTo>
                      <a:pt x="46" y="2"/>
                    </a:lnTo>
                    <a:lnTo>
                      <a:pt x="69" y="0"/>
                    </a:lnTo>
                    <a:lnTo>
                      <a:pt x="87" y="2"/>
                    </a:lnTo>
                    <a:lnTo>
                      <a:pt x="106" y="14"/>
                    </a:lnTo>
                    <a:lnTo>
                      <a:pt x="114" y="29"/>
                    </a:lnTo>
                    <a:lnTo>
                      <a:pt x="121" y="48"/>
                    </a:lnTo>
                    <a:lnTo>
                      <a:pt x="124" y="75"/>
                    </a:lnTo>
                    <a:lnTo>
                      <a:pt x="120" y="81"/>
                    </a:lnTo>
                    <a:lnTo>
                      <a:pt x="122" y="89"/>
                    </a:lnTo>
                    <a:lnTo>
                      <a:pt x="121" y="103"/>
                    </a:lnTo>
                    <a:lnTo>
                      <a:pt x="117" y="118"/>
                    </a:lnTo>
                    <a:lnTo>
                      <a:pt x="98" y="143"/>
                    </a:lnTo>
                    <a:lnTo>
                      <a:pt x="84" y="148"/>
                    </a:lnTo>
                    <a:lnTo>
                      <a:pt x="68" y="153"/>
                    </a:lnTo>
                    <a:lnTo>
                      <a:pt x="54" y="156"/>
                    </a:lnTo>
                    <a:lnTo>
                      <a:pt x="0" y="115"/>
                    </a:lnTo>
                  </a:path>
                </a:pathLst>
              </a:custGeom>
              <a:solidFill>
                <a:srgbClr val="BF7F3F"/>
              </a:solidFill>
              <a:ln w="9525" cap="rnd">
                <a:noFill/>
                <a:round/>
                <a:headEnd/>
                <a:tailEnd/>
              </a:ln>
              <a:effectLst/>
            </p:spPr>
            <p:txBody>
              <a:bodyPr/>
              <a:lstStyle/>
              <a:p>
                <a:endParaRPr lang="en-IN"/>
              </a:p>
            </p:txBody>
          </p:sp>
          <p:sp>
            <p:nvSpPr>
              <p:cNvPr id="353456" name="Freeform 176"/>
              <p:cNvSpPr>
                <a:spLocks/>
              </p:cNvSpPr>
              <p:nvPr/>
            </p:nvSpPr>
            <p:spPr bwMode="auto">
              <a:xfrm>
                <a:off x="2694" y="2447"/>
                <a:ext cx="123" cy="128"/>
              </a:xfrm>
              <a:custGeom>
                <a:avLst/>
                <a:gdLst/>
                <a:ahLst/>
                <a:cxnLst>
                  <a:cxn ang="0">
                    <a:pos x="6" y="110"/>
                  </a:cxn>
                  <a:cxn ang="0">
                    <a:pos x="1" y="79"/>
                  </a:cxn>
                  <a:cxn ang="0">
                    <a:pos x="0" y="62"/>
                  </a:cxn>
                  <a:cxn ang="0">
                    <a:pos x="4" y="38"/>
                  </a:cxn>
                  <a:cxn ang="0">
                    <a:pos x="11" y="19"/>
                  </a:cxn>
                  <a:cxn ang="0">
                    <a:pos x="26" y="5"/>
                  </a:cxn>
                  <a:cxn ang="0">
                    <a:pos x="44" y="1"/>
                  </a:cxn>
                  <a:cxn ang="0">
                    <a:pos x="68" y="0"/>
                  </a:cxn>
                  <a:cxn ang="0">
                    <a:pos x="81" y="2"/>
                  </a:cxn>
                  <a:cxn ang="0">
                    <a:pos x="94" y="6"/>
                  </a:cxn>
                  <a:cxn ang="0">
                    <a:pos x="105" y="12"/>
                  </a:cxn>
                  <a:cxn ang="0">
                    <a:pos x="116" y="20"/>
                  </a:cxn>
                  <a:cxn ang="0">
                    <a:pos x="119" y="27"/>
                  </a:cxn>
                  <a:cxn ang="0">
                    <a:pos x="107" y="20"/>
                  </a:cxn>
                  <a:cxn ang="0">
                    <a:pos x="95" y="19"/>
                  </a:cxn>
                  <a:cxn ang="0">
                    <a:pos x="91" y="19"/>
                  </a:cxn>
                  <a:cxn ang="0">
                    <a:pos x="101" y="26"/>
                  </a:cxn>
                  <a:cxn ang="0">
                    <a:pos x="107" y="34"/>
                  </a:cxn>
                  <a:cxn ang="0">
                    <a:pos x="110" y="42"/>
                  </a:cxn>
                  <a:cxn ang="0">
                    <a:pos x="115" y="48"/>
                  </a:cxn>
                  <a:cxn ang="0">
                    <a:pos x="120" y="55"/>
                  </a:cxn>
                  <a:cxn ang="0">
                    <a:pos x="121" y="62"/>
                  </a:cxn>
                  <a:cxn ang="0">
                    <a:pos x="122" y="70"/>
                  </a:cxn>
                  <a:cxn ang="0">
                    <a:pos x="117" y="86"/>
                  </a:cxn>
                  <a:cxn ang="0">
                    <a:pos x="112" y="96"/>
                  </a:cxn>
                  <a:cxn ang="0">
                    <a:pos x="106" y="93"/>
                  </a:cxn>
                  <a:cxn ang="0">
                    <a:pos x="108" y="89"/>
                  </a:cxn>
                  <a:cxn ang="0">
                    <a:pos x="108" y="83"/>
                  </a:cxn>
                  <a:cxn ang="0">
                    <a:pos x="104" y="78"/>
                  </a:cxn>
                  <a:cxn ang="0">
                    <a:pos x="95" y="81"/>
                  </a:cxn>
                  <a:cxn ang="0">
                    <a:pos x="82" y="88"/>
                  </a:cxn>
                  <a:cxn ang="0">
                    <a:pos x="78" y="103"/>
                  </a:cxn>
                  <a:cxn ang="0">
                    <a:pos x="75" y="109"/>
                  </a:cxn>
                  <a:cxn ang="0">
                    <a:pos x="78" y="114"/>
                  </a:cxn>
                  <a:cxn ang="0">
                    <a:pos x="82" y="116"/>
                  </a:cxn>
                  <a:cxn ang="0">
                    <a:pos x="62" y="123"/>
                  </a:cxn>
                  <a:cxn ang="0">
                    <a:pos x="46" y="125"/>
                  </a:cxn>
                  <a:cxn ang="0">
                    <a:pos x="33" y="127"/>
                  </a:cxn>
                  <a:cxn ang="0">
                    <a:pos x="18" y="118"/>
                  </a:cxn>
                  <a:cxn ang="0">
                    <a:pos x="6" y="110"/>
                  </a:cxn>
                </a:cxnLst>
                <a:rect l="0" t="0" r="r" b="b"/>
                <a:pathLst>
                  <a:path w="123" h="128">
                    <a:moveTo>
                      <a:pt x="6" y="110"/>
                    </a:moveTo>
                    <a:lnTo>
                      <a:pt x="1" y="79"/>
                    </a:lnTo>
                    <a:lnTo>
                      <a:pt x="0" y="62"/>
                    </a:lnTo>
                    <a:lnTo>
                      <a:pt x="4" y="38"/>
                    </a:lnTo>
                    <a:lnTo>
                      <a:pt x="11" y="19"/>
                    </a:lnTo>
                    <a:lnTo>
                      <a:pt x="26" y="5"/>
                    </a:lnTo>
                    <a:lnTo>
                      <a:pt x="44" y="1"/>
                    </a:lnTo>
                    <a:lnTo>
                      <a:pt x="68" y="0"/>
                    </a:lnTo>
                    <a:lnTo>
                      <a:pt x="81" y="2"/>
                    </a:lnTo>
                    <a:lnTo>
                      <a:pt x="94" y="6"/>
                    </a:lnTo>
                    <a:lnTo>
                      <a:pt x="105" y="12"/>
                    </a:lnTo>
                    <a:lnTo>
                      <a:pt x="116" y="20"/>
                    </a:lnTo>
                    <a:lnTo>
                      <a:pt x="119" y="27"/>
                    </a:lnTo>
                    <a:lnTo>
                      <a:pt x="107" y="20"/>
                    </a:lnTo>
                    <a:lnTo>
                      <a:pt x="95" y="19"/>
                    </a:lnTo>
                    <a:lnTo>
                      <a:pt x="91" y="19"/>
                    </a:lnTo>
                    <a:lnTo>
                      <a:pt x="101" y="26"/>
                    </a:lnTo>
                    <a:lnTo>
                      <a:pt x="107" y="34"/>
                    </a:lnTo>
                    <a:lnTo>
                      <a:pt x="110" y="42"/>
                    </a:lnTo>
                    <a:lnTo>
                      <a:pt x="115" y="48"/>
                    </a:lnTo>
                    <a:lnTo>
                      <a:pt x="120" y="55"/>
                    </a:lnTo>
                    <a:lnTo>
                      <a:pt x="121" y="62"/>
                    </a:lnTo>
                    <a:lnTo>
                      <a:pt x="122" y="70"/>
                    </a:lnTo>
                    <a:lnTo>
                      <a:pt x="117" y="86"/>
                    </a:lnTo>
                    <a:lnTo>
                      <a:pt x="112" y="96"/>
                    </a:lnTo>
                    <a:lnTo>
                      <a:pt x="106" y="93"/>
                    </a:lnTo>
                    <a:lnTo>
                      <a:pt x="108" y="89"/>
                    </a:lnTo>
                    <a:lnTo>
                      <a:pt x="108" y="83"/>
                    </a:lnTo>
                    <a:lnTo>
                      <a:pt x="104" y="78"/>
                    </a:lnTo>
                    <a:lnTo>
                      <a:pt x="95" y="81"/>
                    </a:lnTo>
                    <a:lnTo>
                      <a:pt x="82" y="88"/>
                    </a:lnTo>
                    <a:lnTo>
                      <a:pt x="78" y="103"/>
                    </a:lnTo>
                    <a:lnTo>
                      <a:pt x="75" y="109"/>
                    </a:lnTo>
                    <a:lnTo>
                      <a:pt x="78" y="114"/>
                    </a:lnTo>
                    <a:lnTo>
                      <a:pt x="82" y="116"/>
                    </a:lnTo>
                    <a:lnTo>
                      <a:pt x="62" y="123"/>
                    </a:lnTo>
                    <a:lnTo>
                      <a:pt x="46" y="125"/>
                    </a:lnTo>
                    <a:lnTo>
                      <a:pt x="33" y="127"/>
                    </a:lnTo>
                    <a:lnTo>
                      <a:pt x="18" y="118"/>
                    </a:lnTo>
                    <a:lnTo>
                      <a:pt x="6" y="110"/>
                    </a:lnTo>
                  </a:path>
                </a:pathLst>
              </a:custGeom>
              <a:solidFill>
                <a:srgbClr val="3F3F3F"/>
              </a:solidFill>
              <a:ln w="9525" cap="rnd">
                <a:noFill/>
                <a:round/>
                <a:headEnd/>
                <a:tailEnd/>
              </a:ln>
              <a:effectLst/>
            </p:spPr>
            <p:txBody>
              <a:bodyPr/>
              <a:lstStyle/>
              <a:p>
                <a:endParaRPr lang="en-IN"/>
              </a:p>
            </p:txBody>
          </p:sp>
          <p:sp>
            <p:nvSpPr>
              <p:cNvPr id="353457" name="Freeform 177"/>
              <p:cNvSpPr>
                <a:spLocks/>
              </p:cNvSpPr>
              <p:nvPr/>
            </p:nvSpPr>
            <p:spPr bwMode="auto">
              <a:xfrm>
                <a:off x="2654" y="2563"/>
                <a:ext cx="102" cy="47"/>
              </a:xfrm>
              <a:custGeom>
                <a:avLst/>
                <a:gdLst/>
                <a:ahLst/>
                <a:cxnLst>
                  <a:cxn ang="0">
                    <a:pos x="0" y="32"/>
                  </a:cxn>
                  <a:cxn ang="0">
                    <a:pos x="23" y="21"/>
                  </a:cxn>
                  <a:cxn ang="0">
                    <a:pos x="42" y="0"/>
                  </a:cxn>
                  <a:cxn ang="0">
                    <a:pos x="101" y="46"/>
                  </a:cxn>
                </a:cxnLst>
                <a:rect l="0" t="0" r="r" b="b"/>
                <a:pathLst>
                  <a:path w="102" h="47">
                    <a:moveTo>
                      <a:pt x="0" y="32"/>
                    </a:moveTo>
                    <a:lnTo>
                      <a:pt x="23" y="21"/>
                    </a:lnTo>
                    <a:lnTo>
                      <a:pt x="42" y="0"/>
                    </a:lnTo>
                    <a:lnTo>
                      <a:pt x="101" y="46"/>
                    </a:lnTo>
                  </a:path>
                </a:pathLst>
              </a:custGeom>
              <a:noFill/>
              <a:ln w="12700" cap="rnd" cmpd="sng">
                <a:solidFill>
                  <a:srgbClr val="000000"/>
                </a:solidFill>
                <a:prstDash val="solid"/>
                <a:round/>
                <a:headEnd type="none" w="sm" len="sm"/>
                <a:tailEnd type="none" w="sm" len="sm"/>
              </a:ln>
              <a:effectLst/>
            </p:spPr>
            <p:txBody>
              <a:bodyPr/>
              <a:lstStyle/>
              <a:p>
                <a:endParaRPr lang="en-IN"/>
              </a:p>
            </p:txBody>
          </p:sp>
        </p:grpSp>
        <p:grpSp>
          <p:nvGrpSpPr>
            <p:cNvPr id="353306" name="Group 178"/>
            <p:cNvGrpSpPr>
              <a:grpSpLocks/>
            </p:cNvGrpSpPr>
            <p:nvPr/>
          </p:nvGrpSpPr>
          <p:grpSpPr bwMode="auto">
            <a:xfrm>
              <a:off x="2896" y="2232"/>
              <a:ext cx="298" cy="582"/>
              <a:chOff x="2896" y="2232"/>
              <a:chExt cx="298" cy="582"/>
            </a:xfrm>
          </p:grpSpPr>
          <p:sp>
            <p:nvSpPr>
              <p:cNvPr id="353459" name="Freeform 179"/>
              <p:cNvSpPr>
                <a:spLocks/>
              </p:cNvSpPr>
              <p:nvPr/>
            </p:nvSpPr>
            <p:spPr bwMode="auto">
              <a:xfrm>
                <a:off x="2918" y="2670"/>
                <a:ext cx="218" cy="144"/>
              </a:xfrm>
              <a:custGeom>
                <a:avLst/>
                <a:gdLst/>
                <a:ahLst/>
                <a:cxnLst>
                  <a:cxn ang="0">
                    <a:pos x="18" y="0"/>
                  </a:cxn>
                  <a:cxn ang="0">
                    <a:pos x="0" y="143"/>
                  </a:cxn>
                  <a:cxn ang="0">
                    <a:pos x="217" y="143"/>
                  </a:cxn>
                  <a:cxn ang="0">
                    <a:pos x="209" y="2"/>
                  </a:cxn>
                  <a:cxn ang="0">
                    <a:pos x="18" y="0"/>
                  </a:cxn>
                </a:cxnLst>
                <a:rect l="0" t="0" r="r" b="b"/>
                <a:pathLst>
                  <a:path w="218" h="144">
                    <a:moveTo>
                      <a:pt x="18" y="0"/>
                    </a:moveTo>
                    <a:lnTo>
                      <a:pt x="0" y="143"/>
                    </a:lnTo>
                    <a:lnTo>
                      <a:pt x="217" y="143"/>
                    </a:lnTo>
                    <a:lnTo>
                      <a:pt x="209" y="2"/>
                    </a:lnTo>
                    <a:lnTo>
                      <a:pt x="18" y="0"/>
                    </a:lnTo>
                  </a:path>
                </a:pathLst>
              </a:custGeom>
              <a:solidFill>
                <a:srgbClr val="005F5F"/>
              </a:solidFill>
              <a:ln w="9525" cap="rnd">
                <a:noFill/>
                <a:round/>
                <a:headEnd/>
                <a:tailEnd/>
              </a:ln>
              <a:effectLst/>
            </p:spPr>
            <p:txBody>
              <a:bodyPr/>
              <a:lstStyle/>
              <a:p>
                <a:endParaRPr lang="en-IN"/>
              </a:p>
            </p:txBody>
          </p:sp>
          <p:grpSp>
            <p:nvGrpSpPr>
              <p:cNvPr id="353307" name="Group 180"/>
              <p:cNvGrpSpPr>
                <a:grpSpLocks/>
              </p:cNvGrpSpPr>
              <p:nvPr/>
            </p:nvGrpSpPr>
            <p:grpSpPr bwMode="auto">
              <a:xfrm>
                <a:off x="2896" y="2232"/>
                <a:ext cx="256" cy="452"/>
                <a:chOff x="2896" y="2232"/>
                <a:chExt cx="256" cy="452"/>
              </a:xfrm>
            </p:grpSpPr>
            <p:grpSp>
              <p:nvGrpSpPr>
                <p:cNvPr id="353311" name="Group 181"/>
                <p:cNvGrpSpPr>
                  <a:grpSpLocks/>
                </p:cNvGrpSpPr>
                <p:nvPr/>
              </p:nvGrpSpPr>
              <p:grpSpPr bwMode="auto">
                <a:xfrm>
                  <a:off x="2987" y="2372"/>
                  <a:ext cx="96" cy="110"/>
                  <a:chOff x="2987" y="2372"/>
                  <a:chExt cx="96" cy="110"/>
                </a:xfrm>
              </p:grpSpPr>
              <p:sp>
                <p:nvSpPr>
                  <p:cNvPr id="353462" name="Freeform 182"/>
                  <p:cNvSpPr>
                    <a:spLocks/>
                  </p:cNvSpPr>
                  <p:nvPr/>
                </p:nvSpPr>
                <p:spPr bwMode="auto">
                  <a:xfrm>
                    <a:off x="2987" y="2372"/>
                    <a:ext cx="96" cy="110"/>
                  </a:xfrm>
                  <a:custGeom>
                    <a:avLst/>
                    <a:gdLst/>
                    <a:ahLst/>
                    <a:cxnLst>
                      <a:cxn ang="0">
                        <a:pos x="18" y="0"/>
                      </a:cxn>
                      <a:cxn ang="0">
                        <a:pos x="12" y="29"/>
                      </a:cxn>
                      <a:cxn ang="0">
                        <a:pos x="10" y="32"/>
                      </a:cxn>
                      <a:cxn ang="0">
                        <a:pos x="5" y="35"/>
                      </a:cxn>
                      <a:cxn ang="0">
                        <a:pos x="0" y="37"/>
                      </a:cxn>
                      <a:cxn ang="0">
                        <a:pos x="6" y="65"/>
                      </a:cxn>
                      <a:cxn ang="0">
                        <a:pos x="8" y="79"/>
                      </a:cxn>
                      <a:cxn ang="0">
                        <a:pos x="11" y="87"/>
                      </a:cxn>
                      <a:cxn ang="0">
                        <a:pos x="14" y="94"/>
                      </a:cxn>
                      <a:cxn ang="0">
                        <a:pos x="21" y="99"/>
                      </a:cxn>
                      <a:cxn ang="0">
                        <a:pos x="33" y="104"/>
                      </a:cxn>
                      <a:cxn ang="0">
                        <a:pos x="46" y="108"/>
                      </a:cxn>
                      <a:cxn ang="0">
                        <a:pos x="56" y="109"/>
                      </a:cxn>
                      <a:cxn ang="0">
                        <a:pos x="65" y="108"/>
                      </a:cxn>
                      <a:cxn ang="0">
                        <a:pos x="76" y="105"/>
                      </a:cxn>
                      <a:cxn ang="0">
                        <a:pos x="83" y="101"/>
                      </a:cxn>
                      <a:cxn ang="0">
                        <a:pos x="93" y="87"/>
                      </a:cxn>
                      <a:cxn ang="0">
                        <a:pos x="95" y="76"/>
                      </a:cxn>
                      <a:cxn ang="0">
                        <a:pos x="94" y="59"/>
                      </a:cxn>
                      <a:cxn ang="0">
                        <a:pos x="90" y="53"/>
                      </a:cxn>
                      <a:cxn ang="0">
                        <a:pos x="79" y="42"/>
                      </a:cxn>
                      <a:cxn ang="0">
                        <a:pos x="76" y="38"/>
                      </a:cxn>
                      <a:cxn ang="0">
                        <a:pos x="75" y="22"/>
                      </a:cxn>
                      <a:cxn ang="0">
                        <a:pos x="77" y="12"/>
                      </a:cxn>
                      <a:cxn ang="0">
                        <a:pos x="18" y="0"/>
                      </a:cxn>
                    </a:cxnLst>
                    <a:rect l="0" t="0" r="r" b="b"/>
                    <a:pathLst>
                      <a:path w="96" h="110">
                        <a:moveTo>
                          <a:pt x="18" y="0"/>
                        </a:moveTo>
                        <a:lnTo>
                          <a:pt x="12" y="29"/>
                        </a:lnTo>
                        <a:lnTo>
                          <a:pt x="10" y="32"/>
                        </a:lnTo>
                        <a:lnTo>
                          <a:pt x="5" y="35"/>
                        </a:lnTo>
                        <a:lnTo>
                          <a:pt x="0" y="37"/>
                        </a:lnTo>
                        <a:lnTo>
                          <a:pt x="6" y="65"/>
                        </a:lnTo>
                        <a:lnTo>
                          <a:pt x="8" y="79"/>
                        </a:lnTo>
                        <a:lnTo>
                          <a:pt x="11" y="87"/>
                        </a:lnTo>
                        <a:lnTo>
                          <a:pt x="14" y="94"/>
                        </a:lnTo>
                        <a:lnTo>
                          <a:pt x="21" y="99"/>
                        </a:lnTo>
                        <a:lnTo>
                          <a:pt x="33" y="104"/>
                        </a:lnTo>
                        <a:lnTo>
                          <a:pt x="46" y="108"/>
                        </a:lnTo>
                        <a:lnTo>
                          <a:pt x="56" y="109"/>
                        </a:lnTo>
                        <a:lnTo>
                          <a:pt x="65" y="108"/>
                        </a:lnTo>
                        <a:lnTo>
                          <a:pt x="76" y="105"/>
                        </a:lnTo>
                        <a:lnTo>
                          <a:pt x="83" y="101"/>
                        </a:lnTo>
                        <a:lnTo>
                          <a:pt x="93" y="87"/>
                        </a:lnTo>
                        <a:lnTo>
                          <a:pt x="95" y="76"/>
                        </a:lnTo>
                        <a:lnTo>
                          <a:pt x="94" y="59"/>
                        </a:lnTo>
                        <a:lnTo>
                          <a:pt x="90" y="53"/>
                        </a:lnTo>
                        <a:lnTo>
                          <a:pt x="79" y="42"/>
                        </a:lnTo>
                        <a:lnTo>
                          <a:pt x="76" y="38"/>
                        </a:lnTo>
                        <a:lnTo>
                          <a:pt x="75" y="22"/>
                        </a:lnTo>
                        <a:lnTo>
                          <a:pt x="77" y="12"/>
                        </a:lnTo>
                        <a:lnTo>
                          <a:pt x="18" y="0"/>
                        </a:lnTo>
                      </a:path>
                    </a:pathLst>
                  </a:custGeom>
                  <a:solidFill>
                    <a:srgbClr val="FF9F7F"/>
                  </a:solidFill>
                  <a:ln w="9525" cap="rnd">
                    <a:noFill/>
                    <a:round/>
                    <a:headEnd/>
                    <a:tailEnd/>
                  </a:ln>
                  <a:effectLst/>
                </p:spPr>
                <p:txBody>
                  <a:bodyPr/>
                  <a:lstStyle/>
                  <a:p>
                    <a:endParaRPr lang="en-IN"/>
                  </a:p>
                </p:txBody>
              </p:sp>
              <p:sp>
                <p:nvSpPr>
                  <p:cNvPr id="353463" name="Freeform 183"/>
                  <p:cNvSpPr>
                    <a:spLocks/>
                  </p:cNvSpPr>
                  <p:nvPr/>
                </p:nvSpPr>
                <p:spPr bwMode="auto">
                  <a:xfrm>
                    <a:off x="2987" y="2372"/>
                    <a:ext cx="78" cy="95"/>
                  </a:xfrm>
                  <a:custGeom>
                    <a:avLst/>
                    <a:gdLst/>
                    <a:ahLst/>
                    <a:cxnLst>
                      <a:cxn ang="0">
                        <a:pos x="18" y="0"/>
                      </a:cxn>
                      <a:cxn ang="0">
                        <a:pos x="13" y="29"/>
                      </a:cxn>
                      <a:cxn ang="0">
                        <a:pos x="10" y="32"/>
                      </a:cxn>
                      <a:cxn ang="0">
                        <a:pos x="5" y="35"/>
                      </a:cxn>
                      <a:cxn ang="0">
                        <a:pos x="0" y="37"/>
                      </a:cxn>
                      <a:cxn ang="0">
                        <a:pos x="6" y="65"/>
                      </a:cxn>
                      <a:cxn ang="0">
                        <a:pos x="9" y="79"/>
                      </a:cxn>
                      <a:cxn ang="0">
                        <a:pos x="11" y="87"/>
                      </a:cxn>
                      <a:cxn ang="0">
                        <a:pos x="15" y="94"/>
                      </a:cxn>
                      <a:cxn ang="0">
                        <a:pos x="15" y="88"/>
                      </a:cxn>
                      <a:cxn ang="0">
                        <a:pos x="15" y="83"/>
                      </a:cxn>
                      <a:cxn ang="0">
                        <a:pos x="17" y="77"/>
                      </a:cxn>
                      <a:cxn ang="0">
                        <a:pos x="18" y="74"/>
                      </a:cxn>
                      <a:cxn ang="0">
                        <a:pos x="19" y="67"/>
                      </a:cxn>
                      <a:cxn ang="0">
                        <a:pos x="20" y="61"/>
                      </a:cxn>
                      <a:cxn ang="0">
                        <a:pos x="22" y="53"/>
                      </a:cxn>
                      <a:cxn ang="0">
                        <a:pos x="25" y="48"/>
                      </a:cxn>
                      <a:cxn ang="0">
                        <a:pos x="30" y="43"/>
                      </a:cxn>
                      <a:cxn ang="0">
                        <a:pos x="35" y="39"/>
                      </a:cxn>
                      <a:cxn ang="0">
                        <a:pos x="40" y="34"/>
                      </a:cxn>
                      <a:cxn ang="0">
                        <a:pos x="48" y="30"/>
                      </a:cxn>
                      <a:cxn ang="0">
                        <a:pos x="77" y="12"/>
                      </a:cxn>
                      <a:cxn ang="0">
                        <a:pos x="18" y="0"/>
                      </a:cxn>
                    </a:cxnLst>
                    <a:rect l="0" t="0" r="r" b="b"/>
                    <a:pathLst>
                      <a:path w="78" h="95">
                        <a:moveTo>
                          <a:pt x="18" y="0"/>
                        </a:moveTo>
                        <a:lnTo>
                          <a:pt x="13" y="29"/>
                        </a:lnTo>
                        <a:lnTo>
                          <a:pt x="10" y="32"/>
                        </a:lnTo>
                        <a:lnTo>
                          <a:pt x="5" y="35"/>
                        </a:lnTo>
                        <a:lnTo>
                          <a:pt x="0" y="37"/>
                        </a:lnTo>
                        <a:lnTo>
                          <a:pt x="6" y="65"/>
                        </a:lnTo>
                        <a:lnTo>
                          <a:pt x="9" y="79"/>
                        </a:lnTo>
                        <a:lnTo>
                          <a:pt x="11" y="87"/>
                        </a:lnTo>
                        <a:lnTo>
                          <a:pt x="15" y="94"/>
                        </a:lnTo>
                        <a:lnTo>
                          <a:pt x="15" y="88"/>
                        </a:lnTo>
                        <a:lnTo>
                          <a:pt x="15" y="83"/>
                        </a:lnTo>
                        <a:lnTo>
                          <a:pt x="17" y="77"/>
                        </a:lnTo>
                        <a:lnTo>
                          <a:pt x="18" y="74"/>
                        </a:lnTo>
                        <a:lnTo>
                          <a:pt x="19" y="67"/>
                        </a:lnTo>
                        <a:lnTo>
                          <a:pt x="20" y="61"/>
                        </a:lnTo>
                        <a:lnTo>
                          <a:pt x="22" y="53"/>
                        </a:lnTo>
                        <a:lnTo>
                          <a:pt x="25" y="48"/>
                        </a:lnTo>
                        <a:lnTo>
                          <a:pt x="30" y="43"/>
                        </a:lnTo>
                        <a:lnTo>
                          <a:pt x="35" y="39"/>
                        </a:lnTo>
                        <a:lnTo>
                          <a:pt x="40" y="34"/>
                        </a:lnTo>
                        <a:lnTo>
                          <a:pt x="48" y="30"/>
                        </a:lnTo>
                        <a:lnTo>
                          <a:pt x="77" y="12"/>
                        </a:lnTo>
                        <a:lnTo>
                          <a:pt x="18" y="0"/>
                        </a:lnTo>
                      </a:path>
                    </a:pathLst>
                  </a:custGeom>
                  <a:solidFill>
                    <a:srgbClr val="FF7F3F"/>
                  </a:solidFill>
                  <a:ln w="9525" cap="rnd">
                    <a:noFill/>
                    <a:round/>
                    <a:headEnd/>
                    <a:tailEnd/>
                  </a:ln>
                  <a:effectLst/>
                </p:spPr>
                <p:txBody>
                  <a:bodyPr/>
                  <a:lstStyle/>
                  <a:p>
                    <a:endParaRPr lang="en-IN"/>
                  </a:p>
                </p:txBody>
              </p:sp>
              <p:sp>
                <p:nvSpPr>
                  <p:cNvPr id="353464" name="Freeform 184"/>
                  <p:cNvSpPr>
                    <a:spLocks/>
                  </p:cNvSpPr>
                  <p:nvPr/>
                </p:nvSpPr>
                <p:spPr bwMode="auto">
                  <a:xfrm>
                    <a:off x="2987" y="2372"/>
                    <a:ext cx="78" cy="80"/>
                  </a:xfrm>
                  <a:custGeom>
                    <a:avLst/>
                    <a:gdLst/>
                    <a:ahLst/>
                    <a:cxnLst>
                      <a:cxn ang="0">
                        <a:pos x="18" y="0"/>
                      </a:cxn>
                      <a:cxn ang="0">
                        <a:pos x="12" y="29"/>
                      </a:cxn>
                      <a:cxn ang="0">
                        <a:pos x="10" y="32"/>
                      </a:cxn>
                      <a:cxn ang="0">
                        <a:pos x="5" y="35"/>
                      </a:cxn>
                      <a:cxn ang="0">
                        <a:pos x="0" y="37"/>
                      </a:cxn>
                      <a:cxn ang="0">
                        <a:pos x="6" y="65"/>
                      </a:cxn>
                      <a:cxn ang="0">
                        <a:pos x="8" y="79"/>
                      </a:cxn>
                      <a:cxn ang="0">
                        <a:pos x="9" y="71"/>
                      </a:cxn>
                      <a:cxn ang="0">
                        <a:pos x="10" y="64"/>
                      </a:cxn>
                      <a:cxn ang="0">
                        <a:pos x="12" y="58"/>
                      </a:cxn>
                      <a:cxn ang="0">
                        <a:pos x="12" y="52"/>
                      </a:cxn>
                      <a:cxn ang="0">
                        <a:pos x="14" y="47"/>
                      </a:cxn>
                      <a:cxn ang="0">
                        <a:pos x="18" y="42"/>
                      </a:cxn>
                      <a:cxn ang="0">
                        <a:pos x="22" y="40"/>
                      </a:cxn>
                      <a:cxn ang="0">
                        <a:pos x="27" y="37"/>
                      </a:cxn>
                      <a:cxn ang="0">
                        <a:pos x="32" y="35"/>
                      </a:cxn>
                      <a:cxn ang="0">
                        <a:pos x="39" y="31"/>
                      </a:cxn>
                      <a:cxn ang="0">
                        <a:pos x="46" y="28"/>
                      </a:cxn>
                      <a:cxn ang="0">
                        <a:pos x="77" y="12"/>
                      </a:cxn>
                      <a:cxn ang="0">
                        <a:pos x="18" y="0"/>
                      </a:cxn>
                    </a:cxnLst>
                    <a:rect l="0" t="0" r="r" b="b"/>
                    <a:pathLst>
                      <a:path w="78" h="80">
                        <a:moveTo>
                          <a:pt x="18" y="0"/>
                        </a:moveTo>
                        <a:lnTo>
                          <a:pt x="12" y="29"/>
                        </a:lnTo>
                        <a:lnTo>
                          <a:pt x="10" y="32"/>
                        </a:lnTo>
                        <a:lnTo>
                          <a:pt x="5" y="35"/>
                        </a:lnTo>
                        <a:lnTo>
                          <a:pt x="0" y="37"/>
                        </a:lnTo>
                        <a:lnTo>
                          <a:pt x="6" y="65"/>
                        </a:lnTo>
                        <a:lnTo>
                          <a:pt x="8" y="79"/>
                        </a:lnTo>
                        <a:lnTo>
                          <a:pt x="9" y="71"/>
                        </a:lnTo>
                        <a:lnTo>
                          <a:pt x="10" y="64"/>
                        </a:lnTo>
                        <a:lnTo>
                          <a:pt x="12" y="58"/>
                        </a:lnTo>
                        <a:lnTo>
                          <a:pt x="12" y="52"/>
                        </a:lnTo>
                        <a:lnTo>
                          <a:pt x="14" y="47"/>
                        </a:lnTo>
                        <a:lnTo>
                          <a:pt x="18" y="42"/>
                        </a:lnTo>
                        <a:lnTo>
                          <a:pt x="22" y="40"/>
                        </a:lnTo>
                        <a:lnTo>
                          <a:pt x="27" y="37"/>
                        </a:lnTo>
                        <a:lnTo>
                          <a:pt x="32" y="35"/>
                        </a:lnTo>
                        <a:lnTo>
                          <a:pt x="39" y="31"/>
                        </a:lnTo>
                        <a:lnTo>
                          <a:pt x="46" y="28"/>
                        </a:lnTo>
                        <a:lnTo>
                          <a:pt x="77" y="12"/>
                        </a:lnTo>
                        <a:lnTo>
                          <a:pt x="18" y="0"/>
                        </a:lnTo>
                      </a:path>
                    </a:pathLst>
                  </a:custGeom>
                  <a:solidFill>
                    <a:srgbClr val="FF9F1F"/>
                  </a:solidFill>
                  <a:ln w="9525" cap="rnd">
                    <a:noFill/>
                    <a:round/>
                    <a:headEnd/>
                    <a:tailEnd/>
                  </a:ln>
                  <a:effectLst/>
                </p:spPr>
                <p:txBody>
                  <a:bodyPr/>
                  <a:lstStyle/>
                  <a:p>
                    <a:endParaRPr lang="en-IN"/>
                  </a:p>
                </p:txBody>
              </p:sp>
            </p:grpSp>
            <p:grpSp>
              <p:nvGrpSpPr>
                <p:cNvPr id="353506" name="Group 185"/>
                <p:cNvGrpSpPr>
                  <a:grpSpLocks/>
                </p:cNvGrpSpPr>
                <p:nvPr/>
              </p:nvGrpSpPr>
              <p:grpSpPr bwMode="auto">
                <a:xfrm>
                  <a:off x="2975" y="2232"/>
                  <a:ext cx="148" cy="168"/>
                  <a:chOff x="2975" y="2232"/>
                  <a:chExt cx="148" cy="168"/>
                </a:xfrm>
              </p:grpSpPr>
              <p:grpSp>
                <p:nvGrpSpPr>
                  <p:cNvPr id="353511" name="Group 186"/>
                  <p:cNvGrpSpPr>
                    <a:grpSpLocks/>
                  </p:cNvGrpSpPr>
                  <p:nvPr/>
                </p:nvGrpSpPr>
                <p:grpSpPr bwMode="auto">
                  <a:xfrm>
                    <a:off x="2984" y="2258"/>
                    <a:ext cx="108" cy="142"/>
                    <a:chOff x="2984" y="2258"/>
                    <a:chExt cx="108" cy="142"/>
                  </a:xfrm>
                </p:grpSpPr>
                <p:grpSp>
                  <p:nvGrpSpPr>
                    <p:cNvPr id="353516" name="Group 187"/>
                    <p:cNvGrpSpPr>
                      <a:grpSpLocks/>
                    </p:cNvGrpSpPr>
                    <p:nvPr/>
                  </p:nvGrpSpPr>
                  <p:grpSpPr bwMode="auto">
                    <a:xfrm>
                      <a:off x="2984" y="2258"/>
                      <a:ext cx="108" cy="142"/>
                      <a:chOff x="2984" y="2258"/>
                      <a:chExt cx="108" cy="142"/>
                    </a:xfrm>
                  </p:grpSpPr>
                  <p:sp>
                    <p:nvSpPr>
                      <p:cNvPr id="353468" name="Freeform 188"/>
                      <p:cNvSpPr>
                        <a:spLocks/>
                      </p:cNvSpPr>
                      <p:nvPr/>
                    </p:nvSpPr>
                    <p:spPr bwMode="auto">
                      <a:xfrm>
                        <a:off x="3006" y="2376"/>
                        <a:ext cx="57" cy="24"/>
                      </a:xfrm>
                      <a:custGeom>
                        <a:avLst/>
                        <a:gdLst/>
                        <a:ahLst/>
                        <a:cxnLst>
                          <a:cxn ang="0">
                            <a:pos x="0" y="0"/>
                          </a:cxn>
                          <a:cxn ang="0">
                            <a:pos x="1" y="3"/>
                          </a:cxn>
                          <a:cxn ang="0">
                            <a:pos x="2" y="6"/>
                          </a:cxn>
                          <a:cxn ang="0">
                            <a:pos x="4" y="9"/>
                          </a:cxn>
                          <a:cxn ang="0">
                            <a:pos x="7" y="13"/>
                          </a:cxn>
                          <a:cxn ang="0">
                            <a:pos x="11" y="15"/>
                          </a:cxn>
                          <a:cxn ang="0">
                            <a:pos x="14" y="17"/>
                          </a:cxn>
                          <a:cxn ang="0">
                            <a:pos x="19" y="20"/>
                          </a:cxn>
                          <a:cxn ang="0">
                            <a:pos x="23" y="21"/>
                          </a:cxn>
                          <a:cxn ang="0">
                            <a:pos x="29" y="22"/>
                          </a:cxn>
                          <a:cxn ang="0">
                            <a:pos x="34" y="23"/>
                          </a:cxn>
                          <a:cxn ang="0">
                            <a:pos x="41" y="22"/>
                          </a:cxn>
                          <a:cxn ang="0">
                            <a:pos x="45" y="21"/>
                          </a:cxn>
                          <a:cxn ang="0">
                            <a:pos x="48" y="20"/>
                          </a:cxn>
                          <a:cxn ang="0">
                            <a:pos x="52" y="17"/>
                          </a:cxn>
                          <a:cxn ang="0">
                            <a:pos x="56" y="13"/>
                          </a:cxn>
                          <a:cxn ang="0">
                            <a:pos x="0" y="0"/>
                          </a:cxn>
                        </a:cxnLst>
                        <a:rect l="0" t="0" r="r" b="b"/>
                        <a:pathLst>
                          <a:path w="57" h="24">
                            <a:moveTo>
                              <a:pt x="0" y="0"/>
                            </a:moveTo>
                            <a:lnTo>
                              <a:pt x="1" y="3"/>
                            </a:lnTo>
                            <a:lnTo>
                              <a:pt x="2" y="6"/>
                            </a:lnTo>
                            <a:lnTo>
                              <a:pt x="4" y="9"/>
                            </a:lnTo>
                            <a:lnTo>
                              <a:pt x="7" y="13"/>
                            </a:lnTo>
                            <a:lnTo>
                              <a:pt x="11" y="15"/>
                            </a:lnTo>
                            <a:lnTo>
                              <a:pt x="14" y="17"/>
                            </a:lnTo>
                            <a:lnTo>
                              <a:pt x="19" y="20"/>
                            </a:lnTo>
                            <a:lnTo>
                              <a:pt x="23" y="21"/>
                            </a:lnTo>
                            <a:lnTo>
                              <a:pt x="29" y="22"/>
                            </a:lnTo>
                            <a:lnTo>
                              <a:pt x="34" y="23"/>
                            </a:lnTo>
                            <a:lnTo>
                              <a:pt x="41" y="22"/>
                            </a:lnTo>
                            <a:lnTo>
                              <a:pt x="45" y="21"/>
                            </a:lnTo>
                            <a:lnTo>
                              <a:pt x="48" y="20"/>
                            </a:lnTo>
                            <a:lnTo>
                              <a:pt x="52" y="17"/>
                            </a:lnTo>
                            <a:lnTo>
                              <a:pt x="56" y="13"/>
                            </a:lnTo>
                            <a:lnTo>
                              <a:pt x="0" y="0"/>
                            </a:lnTo>
                          </a:path>
                        </a:pathLst>
                      </a:custGeom>
                      <a:solidFill>
                        <a:srgbClr val="7F3F00"/>
                      </a:solidFill>
                      <a:ln w="12700" cap="rnd" cmpd="sng">
                        <a:solidFill>
                          <a:srgbClr val="7F3F00"/>
                        </a:solidFill>
                        <a:prstDash val="solid"/>
                        <a:round/>
                        <a:headEnd/>
                        <a:tailEnd/>
                      </a:ln>
                      <a:effectLst/>
                    </p:spPr>
                    <p:txBody>
                      <a:bodyPr/>
                      <a:lstStyle/>
                      <a:p>
                        <a:endParaRPr lang="en-IN"/>
                      </a:p>
                    </p:txBody>
                  </p:sp>
                  <p:sp>
                    <p:nvSpPr>
                      <p:cNvPr id="353469" name="Freeform 189"/>
                      <p:cNvSpPr>
                        <a:spLocks/>
                      </p:cNvSpPr>
                      <p:nvPr/>
                    </p:nvSpPr>
                    <p:spPr bwMode="auto">
                      <a:xfrm>
                        <a:off x="2984" y="2258"/>
                        <a:ext cx="108" cy="142"/>
                      </a:xfrm>
                      <a:custGeom>
                        <a:avLst/>
                        <a:gdLst/>
                        <a:ahLst/>
                        <a:cxnLst>
                          <a:cxn ang="0">
                            <a:pos x="80" y="129"/>
                          </a:cxn>
                          <a:cxn ang="0">
                            <a:pos x="82" y="125"/>
                          </a:cxn>
                          <a:cxn ang="0">
                            <a:pos x="85" y="120"/>
                          </a:cxn>
                          <a:cxn ang="0">
                            <a:pos x="90" y="109"/>
                          </a:cxn>
                          <a:cxn ang="0">
                            <a:pos x="98" y="90"/>
                          </a:cxn>
                          <a:cxn ang="0">
                            <a:pos x="102" y="75"/>
                          </a:cxn>
                          <a:cxn ang="0">
                            <a:pos x="104" y="62"/>
                          </a:cxn>
                          <a:cxn ang="0">
                            <a:pos x="107" y="43"/>
                          </a:cxn>
                          <a:cxn ang="0">
                            <a:pos x="106" y="26"/>
                          </a:cxn>
                          <a:cxn ang="0">
                            <a:pos x="103" y="16"/>
                          </a:cxn>
                          <a:cxn ang="0">
                            <a:pos x="95" y="9"/>
                          </a:cxn>
                          <a:cxn ang="0">
                            <a:pos x="83" y="3"/>
                          </a:cxn>
                          <a:cxn ang="0">
                            <a:pos x="72" y="1"/>
                          </a:cxn>
                          <a:cxn ang="0">
                            <a:pos x="61" y="0"/>
                          </a:cxn>
                          <a:cxn ang="0">
                            <a:pos x="50" y="1"/>
                          </a:cxn>
                          <a:cxn ang="0">
                            <a:pos x="40" y="2"/>
                          </a:cxn>
                          <a:cxn ang="0">
                            <a:pos x="32" y="5"/>
                          </a:cxn>
                          <a:cxn ang="0">
                            <a:pos x="25" y="10"/>
                          </a:cxn>
                          <a:cxn ang="0">
                            <a:pos x="19" y="17"/>
                          </a:cxn>
                          <a:cxn ang="0">
                            <a:pos x="14" y="26"/>
                          </a:cxn>
                          <a:cxn ang="0">
                            <a:pos x="11" y="35"/>
                          </a:cxn>
                          <a:cxn ang="0">
                            <a:pos x="8" y="44"/>
                          </a:cxn>
                          <a:cxn ang="0">
                            <a:pos x="7" y="55"/>
                          </a:cxn>
                          <a:cxn ang="0">
                            <a:pos x="7" y="61"/>
                          </a:cxn>
                          <a:cxn ang="0">
                            <a:pos x="7" y="66"/>
                          </a:cxn>
                          <a:cxn ang="0">
                            <a:pos x="3" y="67"/>
                          </a:cxn>
                          <a:cxn ang="0">
                            <a:pos x="1" y="69"/>
                          </a:cxn>
                          <a:cxn ang="0">
                            <a:pos x="0" y="72"/>
                          </a:cxn>
                          <a:cxn ang="0">
                            <a:pos x="3" y="78"/>
                          </a:cxn>
                          <a:cxn ang="0">
                            <a:pos x="5" y="81"/>
                          </a:cxn>
                          <a:cxn ang="0">
                            <a:pos x="8" y="85"/>
                          </a:cxn>
                          <a:cxn ang="0">
                            <a:pos x="12" y="88"/>
                          </a:cxn>
                          <a:cxn ang="0">
                            <a:pos x="17" y="88"/>
                          </a:cxn>
                          <a:cxn ang="0">
                            <a:pos x="15" y="95"/>
                          </a:cxn>
                          <a:cxn ang="0">
                            <a:pos x="17" y="104"/>
                          </a:cxn>
                          <a:cxn ang="0">
                            <a:pos x="19" y="112"/>
                          </a:cxn>
                          <a:cxn ang="0">
                            <a:pos x="21" y="117"/>
                          </a:cxn>
                          <a:cxn ang="0">
                            <a:pos x="23" y="122"/>
                          </a:cxn>
                          <a:cxn ang="0">
                            <a:pos x="25" y="125"/>
                          </a:cxn>
                          <a:cxn ang="0">
                            <a:pos x="28" y="128"/>
                          </a:cxn>
                          <a:cxn ang="0">
                            <a:pos x="31" y="132"/>
                          </a:cxn>
                          <a:cxn ang="0">
                            <a:pos x="35" y="135"/>
                          </a:cxn>
                          <a:cxn ang="0">
                            <a:pos x="39" y="137"/>
                          </a:cxn>
                          <a:cxn ang="0">
                            <a:pos x="42" y="138"/>
                          </a:cxn>
                          <a:cxn ang="0">
                            <a:pos x="46" y="139"/>
                          </a:cxn>
                          <a:cxn ang="0">
                            <a:pos x="50" y="140"/>
                          </a:cxn>
                          <a:cxn ang="0">
                            <a:pos x="54" y="140"/>
                          </a:cxn>
                          <a:cxn ang="0">
                            <a:pos x="59" y="141"/>
                          </a:cxn>
                          <a:cxn ang="0">
                            <a:pos x="64" y="140"/>
                          </a:cxn>
                          <a:cxn ang="0">
                            <a:pos x="69" y="139"/>
                          </a:cxn>
                          <a:cxn ang="0">
                            <a:pos x="72" y="137"/>
                          </a:cxn>
                          <a:cxn ang="0">
                            <a:pos x="76" y="133"/>
                          </a:cxn>
                          <a:cxn ang="0">
                            <a:pos x="80" y="129"/>
                          </a:cxn>
                        </a:cxnLst>
                        <a:rect l="0" t="0" r="r" b="b"/>
                        <a:pathLst>
                          <a:path w="108" h="142">
                            <a:moveTo>
                              <a:pt x="80" y="129"/>
                            </a:moveTo>
                            <a:lnTo>
                              <a:pt x="82" y="125"/>
                            </a:lnTo>
                            <a:lnTo>
                              <a:pt x="85" y="120"/>
                            </a:lnTo>
                            <a:lnTo>
                              <a:pt x="90" y="109"/>
                            </a:lnTo>
                            <a:lnTo>
                              <a:pt x="98" y="90"/>
                            </a:lnTo>
                            <a:lnTo>
                              <a:pt x="102" y="75"/>
                            </a:lnTo>
                            <a:lnTo>
                              <a:pt x="104" y="62"/>
                            </a:lnTo>
                            <a:lnTo>
                              <a:pt x="107" y="43"/>
                            </a:lnTo>
                            <a:lnTo>
                              <a:pt x="106" y="26"/>
                            </a:lnTo>
                            <a:lnTo>
                              <a:pt x="103" y="16"/>
                            </a:lnTo>
                            <a:lnTo>
                              <a:pt x="95" y="9"/>
                            </a:lnTo>
                            <a:lnTo>
                              <a:pt x="83" y="3"/>
                            </a:lnTo>
                            <a:lnTo>
                              <a:pt x="72" y="1"/>
                            </a:lnTo>
                            <a:lnTo>
                              <a:pt x="61" y="0"/>
                            </a:lnTo>
                            <a:lnTo>
                              <a:pt x="50" y="1"/>
                            </a:lnTo>
                            <a:lnTo>
                              <a:pt x="40" y="2"/>
                            </a:lnTo>
                            <a:lnTo>
                              <a:pt x="32" y="5"/>
                            </a:lnTo>
                            <a:lnTo>
                              <a:pt x="25" y="10"/>
                            </a:lnTo>
                            <a:lnTo>
                              <a:pt x="19" y="17"/>
                            </a:lnTo>
                            <a:lnTo>
                              <a:pt x="14" y="26"/>
                            </a:lnTo>
                            <a:lnTo>
                              <a:pt x="11" y="35"/>
                            </a:lnTo>
                            <a:lnTo>
                              <a:pt x="8" y="44"/>
                            </a:lnTo>
                            <a:lnTo>
                              <a:pt x="7" y="55"/>
                            </a:lnTo>
                            <a:lnTo>
                              <a:pt x="7" y="61"/>
                            </a:lnTo>
                            <a:lnTo>
                              <a:pt x="7" y="66"/>
                            </a:lnTo>
                            <a:lnTo>
                              <a:pt x="3" y="67"/>
                            </a:lnTo>
                            <a:lnTo>
                              <a:pt x="1" y="69"/>
                            </a:lnTo>
                            <a:lnTo>
                              <a:pt x="0" y="72"/>
                            </a:lnTo>
                            <a:lnTo>
                              <a:pt x="3" y="78"/>
                            </a:lnTo>
                            <a:lnTo>
                              <a:pt x="5" y="81"/>
                            </a:lnTo>
                            <a:lnTo>
                              <a:pt x="8" y="85"/>
                            </a:lnTo>
                            <a:lnTo>
                              <a:pt x="12" y="88"/>
                            </a:lnTo>
                            <a:lnTo>
                              <a:pt x="17" y="88"/>
                            </a:lnTo>
                            <a:lnTo>
                              <a:pt x="15" y="95"/>
                            </a:lnTo>
                            <a:lnTo>
                              <a:pt x="17" y="104"/>
                            </a:lnTo>
                            <a:lnTo>
                              <a:pt x="19" y="112"/>
                            </a:lnTo>
                            <a:lnTo>
                              <a:pt x="21" y="117"/>
                            </a:lnTo>
                            <a:lnTo>
                              <a:pt x="23" y="122"/>
                            </a:lnTo>
                            <a:lnTo>
                              <a:pt x="25" y="125"/>
                            </a:lnTo>
                            <a:lnTo>
                              <a:pt x="28" y="128"/>
                            </a:lnTo>
                            <a:lnTo>
                              <a:pt x="31" y="132"/>
                            </a:lnTo>
                            <a:lnTo>
                              <a:pt x="35" y="135"/>
                            </a:lnTo>
                            <a:lnTo>
                              <a:pt x="39" y="137"/>
                            </a:lnTo>
                            <a:lnTo>
                              <a:pt x="42" y="138"/>
                            </a:lnTo>
                            <a:lnTo>
                              <a:pt x="46" y="139"/>
                            </a:lnTo>
                            <a:lnTo>
                              <a:pt x="50" y="140"/>
                            </a:lnTo>
                            <a:lnTo>
                              <a:pt x="54" y="140"/>
                            </a:lnTo>
                            <a:lnTo>
                              <a:pt x="59" y="141"/>
                            </a:lnTo>
                            <a:lnTo>
                              <a:pt x="64" y="140"/>
                            </a:lnTo>
                            <a:lnTo>
                              <a:pt x="69" y="139"/>
                            </a:lnTo>
                            <a:lnTo>
                              <a:pt x="72" y="137"/>
                            </a:lnTo>
                            <a:lnTo>
                              <a:pt x="76" y="133"/>
                            </a:lnTo>
                            <a:lnTo>
                              <a:pt x="80" y="129"/>
                            </a:lnTo>
                          </a:path>
                        </a:pathLst>
                      </a:custGeom>
                      <a:solidFill>
                        <a:srgbClr val="FF9F7F"/>
                      </a:solidFill>
                      <a:ln w="9525" cap="rnd">
                        <a:noFill/>
                        <a:round/>
                        <a:headEnd/>
                        <a:tailEnd/>
                      </a:ln>
                      <a:effectLst/>
                    </p:spPr>
                    <p:txBody>
                      <a:bodyPr/>
                      <a:lstStyle/>
                      <a:p>
                        <a:endParaRPr lang="en-IN"/>
                      </a:p>
                    </p:txBody>
                  </p:sp>
                  <p:sp>
                    <p:nvSpPr>
                      <p:cNvPr id="353470" name="Freeform 190"/>
                      <p:cNvSpPr>
                        <a:spLocks/>
                      </p:cNvSpPr>
                      <p:nvPr/>
                    </p:nvSpPr>
                    <p:spPr bwMode="auto">
                      <a:xfrm>
                        <a:off x="3030" y="2348"/>
                        <a:ext cx="53" cy="52"/>
                      </a:xfrm>
                      <a:custGeom>
                        <a:avLst/>
                        <a:gdLst/>
                        <a:ahLst/>
                        <a:cxnLst>
                          <a:cxn ang="0">
                            <a:pos x="34" y="39"/>
                          </a:cxn>
                          <a:cxn ang="0">
                            <a:pos x="36" y="35"/>
                          </a:cxn>
                          <a:cxn ang="0">
                            <a:pos x="39" y="31"/>
                          </a:cxn>
                          <a:cxn ang="0">
                            <a:pos x="44" y="19"/>
                          </a:cxn>
                          <a:cxn ang="0">
                            <a:pos x="52" y="0"/>
                          </a:cxn>
                          <a:cxn ang="0">
                            <a:pos x="47" y="8"/>
                          </a:cxn>
                          <a:cxn ang="0">
                            <a:pos x="41" y="16"/>
                          </a:cxn>
                          <a:cxn ang="0">
                            <a:pos x="39" y="21"/>
                          </a:cxn>
                          <a:cxn ang="0">
                            <a:pos x="38" y="26"/>
                          </a:cxn>
                          <a:cxn ang="0">
                            <a:pos x="35" y="31"/>
                          </a:cxn>
                          <a:cxn ang="0">
                            <a:pos x="32" y="37"/>
                          </a:cxn>
                          <a:cxn ang="0">
                            <a:pos x="29" y="40"/>
                          </a:cxn>
                          <a:cxn ang="0">
                            <a:pos x="26" y="42"/>
                          </a:cxn>
                          <a:cxn ang="0">
                            <a:pos x="23" y="44"/>
                          </a:cxn>
                          <a:cxn ang="0">
                            <a:pos x="18" y="43"/>
                          </a:cxn>
                          <a:cxn ang="0">
                            <a:pos x="17" y="40"/>
                          </a:cxn>
                          <a:cxn ang="0">
                            <a:pos x="13" y="36"/>
                          </a:cxn>
                          <a:cxn ang="0">
                            <a:pos x="14" y="42"/>
                          </a:cxn>
                          <a:cxn ang="0">
                            <a:pos x="12" y="46"/>
                          </a:cxn>
                          <a:cxn ang="0">
                            <a:pos x="9" y="48"/>
                          </a:cxn>
                          <a:cxn ang="0">
                            <a:pos x="0" y="49"/>
                          </a:cxn>
                          <a:cxn ang="0">
                            <a:pos x="4" y="50"/>
                          </a:cxn>
                          <a:cxn ang="0">
                            <a:pos x="8" y="51"/>
                          </a:cxn>
                          <a:cxn ang="0">
                            <a:pos x="13" y="51"/>
                          </a:cxn>
                          <a:cxn ang="0">
                            <a:pos x="18" y="50"/>
                          </a:cxn>
                          <a:cxn ang="0">
                            <a:pos x="23" y="49"/>
                          </a:cxn>
                          <a:cxn ang="0">
                            <a:pos x="26" y="47"/>
                          </a:cxn>
                          <a:cxn ang="0">
                            <a:pos x="30" y="43"/>
                          </a:cxn>
                          <a:cxn ang="0">
                            <a:pos x="34" y="39"/>
                          </a:cxn>
                        </a:cxnLst>
                        <a:rect l="0" t="0" r="r" b="b"/>
                        <a:pathLst>
                          <a:path w="53" h="52">
                            <a:moveTo>
                              <a:pt x="34" y="39"/>
                            </a:moveTo>
                            <a:lnTo>
                              <a:pt x="36" y="35"/>
                            </a:lnTo>
                            <a:lnTo>
                              <a:pt x="39" y="31"/>
                            </a:lnTo>
                            <a:lnTo>
                              <a:pt x="44" y="19"/>
                            </a:lnTo>
                            <a:lnTo>
                              <a:pt x="52" y="0"/>
                            </a:lnTo>
                            <a:lnTo>
                              <a:pt x="47" y="8"/>
                            </a:lnTo>
                            <a:lnTo>
                              <a:pt x="41" y="16"/>
                            </a:lnTo>
                            <a:lnTo>
                              <a:pt x="39" y="21"/>
                            </a:lnTo>
                            <a:lnTo>
                              <a:pt x="38" y="26"/>
                            </a:lnTo>
                            <a:lnTo>
                              <a:pt x="35" y="31"/>
                            </a:lnTo>
                            <a:lnTo>
                              <a:pt x="32" y="37"/>
                            </a:lnTo>
                            <a:lnTo>
                              <a:pt x="29" y="40"/>
                            </a:lnTo>
                            <a:lnTo>
                              <a:pt x="26" y="42"/>
                            </a:lnTo>
                            <a:lnTo>
                              <a:pt x="23" y="44"/>
                            </a:lnTo>
                            <a:lnTo>
                              <a:pt x="18" y="43"/>
                            </a:lnTo>
                            <a:lnTo>
                              <a:pt x="17" y="40"/>
                            </a:lnTo>
                            <a:lnTo>
                              <a:pt x="13" y="36"/>
                            </a:lnTo>
                            <a:lnTo>
                              <a:pt x="14" y="42"/>
                            </a:lnTo>
                            <a:lnTo>
                              <a:pt x="12" y="46"/>
                            </a:lnTo>
                            <a:lnTo>
                              <a:pt x="9" y="48"/>
                            </a:lnTo>
                            <a:lnTo>
                              <a:pt x="0" y="49"/>
                            </a:lnTo>
                            <a:lnTo>
                              <a:pt x="4" y="50"/>
                            </a:lnTo>
                            <a:lnTo>
                              <a:pt x="8" y="51"/>
                            </a:lnTo>
                            <a:lnTo>
                              <a:pt x="13" y="51"/>
                            </a:lnTo>
                            <a:lnTo>
                              <a:pt x="18" y="50"/>
                            </a:lnTo>
                            <a:lnTo>
                              <a:pt x="23" y="49"/>
                            </a:lnTo>
                            <a:lnTo>
                              <a:pt x="26" y="47"/>
                            </a:lnTo>
                            <a:lnTo>
                              <a:pt x="30" y="43"/>
                            </a:lnTo>
                            <a:lnTo>
                              <a:pt x="34" y="39"/>
                            </a:lnTo>
                          </a:path>
                        </a:pathLst>
                      </a:custGeom>
                      <a:solidFill>
                        <a:srgbClr val="FF7F3F"/>
                      </a:solidFill>
                      <a:ln w="9525" cap="rnd">
                        <a:noFill/>
                        <a:round/>
                        <a:headEnd/>
                        <a:tailEnd/>
                      </a:ln>
                      <a:effectLst/>
                    </p:spPr>
                    <p:txBody>
                      <a:bodyPr/>
                      <a:lstStyle/>
                      <a:p>
                        <a:endParaRPr lang="en-IN"/>
                      </a:p>
                    </p:txBody>
                  </p:sp>
                </p:grpSp>
                <p:sp>
                  <p:nvSpPr>
                    <p:cNvPr id="353471" name="Freeform 191"/>
                    <p:cNvSpPr>
                      <a:spLocks/>
                    </p:cNvSpPr>
                    <p:nvPr/>
                  </p:nvSpPr>
                  <p:spPr bwMode="auto">
                    <a:xfrm>
                      <a:off x="2985" y="2328"/>
                      <a:ext cx="23" cy="49"/>
                    </a:xfrm>
                    <a:custGeom>
                      <a:avLst/>
                      <a:gdLst/>
                      <a:ahLst/>
                      <a:cxnLst>
                        <a:cxn ang="0">
                          <a:pos x="20" y="39"/>
                        </a:cxn>
                        <a:cxn ang="0">
                          <a:pos x="19" y="36"/>
                        </a:cxn>
                        <a:cxn ang="0">
                          <a:pos x="19" y="32"/>
                        </a:cxn>
                        <a:cxn ang="0">
                          <a:pos x="20" y="29"/>
                        </a:cxn>
                        <a:cxn ang="0">
                          <a:pos x="20" y="26"/>
                        </a:cxn>
                        <a:cxn ang="0">
                          <a:pos x="21" y="22"/>
                        </a:cxn>
                        <a:cxn ang="0">
                          <a:pos x="21" y="19"/>
                        </a:cxn>
                        <a:cxn ang="0">
                          <a:pos x="21" y="16"/>
                        </a:cxn>
                        <a:cxn ang="0">
                          <a:pos x="22" y="12"/>
                        </a:cxn>
                        <a:cxn ang="0">
                          <a:pos x="21" y="11"/>
                        </a:cxn>
                        <a:cxn ang="0">
                          <a:pos x="19" y="9"/>
                        </a:cxn>
                        <a:cxn ang="0">
                          <a:pos x="17" y="6"/>
                        </a:cxn>
                        <a:cxn ang="0">
                          <a:pos x="17" y="5"/>
                        </a:cxn>
                        <a:cxn ang="0">
                          <a:pos x="16" y="3"/>
                        </a:cxn>
                        <a:cxn ang="0">
                          <a:pos x="14" y="1"/>
                        </a:cxn>
                        <a:cxn ang="0">
                          <a:pos x="12" y="2"/>
                        </a:cxn>
                        <a:cxn ang="0">
                          <a:pos x="0" y="0"/>
                        </a:cxn>
                        <a:cxn ang="0">
                          <a:pos x="0" y="2"/>
                        </a:cxn>
                        <a:cxn ang="0">
                          <a:pos x="2" y="9"/>
                        </a:cxn>
                        <a:cxn ang="0">
                          <a:pos x="5" y="12"/>
                        </a:cxn>
                        <a:cxn ang="0">
                          <a:pos x="7" y="16"/>
                        </a:cxn>
                        <a:cxn ang="0">
                          <a:pos x="11" y="18"/>
                        </a:cxn>
                        <a:cxn ang="0">
                          <a:pos x="16" y="18"/>
                        </a:cxn>
                        <a:cxn ang="0">
                          <a:pos x="15" y="26"/>
                        </a:cxn>
                        <a:cxn ang="0">
                          <a:pos x="16" y="34"/>
                        </a:cxn>
                        <a:cxn ang="0">
                          <a:pos x="19" y="42"/>
                        </a:cxn>
                        <a:cxn ang="0">
                          <a:pos x="20" y="48"/>
                        </a:cxn>
                        <a:cxn ang="0">
                          <a:pos x="20" y="39"/>
                        </a:cxn>
                      </a:cxnLst>
                      <a:rect l="0" t="0" r="r" b="b"/>
                      <a:pathLst>
                        <a:path w="23" h="49">
                          <a:moveTo>
                            <a:pt x="20" y="39"/>
                          </a:moveTo>
                          <a:lnTo>
                            <a:pt x="19" y="36"/>
                          </a:lnTo>
                          <a:lnTo>
                            <a:pt x="19" y="32"/>
                          </a:lnTo>
                          <a:lnTo>
                            <a:pt x="20" y="29"/>
                          </a:lnTo>
                          <a:lnTo>
                            <a:pt x="20" y="26"/>
                          </a:lnTo>
                          <a:lnTo>
                            <a:pt x="21" y="22"/>
                          </a:lnTo>
                          <a:lnTo>
                            <a:pt x="21" y="19"/>
                          </a:lnTo>
                          <a:lnTo>
                            <a:pt x="21" y="16"/>
                          </a:lnTo>
                          <a:lnTo>
                            <a:pt x="22" y="12"/>
                          </a:lnTo>
                          <a:lnTo>
                            <a:pt x="21" y="11"/>
                          </a:lnTo>
                          <a:lnTo>
                            <a:pt x="19" y="9"/>
                          </a:lnTo>
                          <a:lnTo>
                            <a:pt x="17" y="6"/>
                          </a:lnTo>
                          <a:lnTo>
                            <a:pt x="17" y="5"/>
                          </a:lnTo>
                          <a:lnTo>
                            <a:pt x="16" y="3"/>
                          </a:lnTo>
                          <a:lnTo>
                            <a:pt x="14" y="1"/>
                          </a:lnTo>
                          <a:lnTo>
                            <a:pt x="12" y="2"/>
                          </a:lnTo>
                          <a:lnTo>
                            <a:pt x="0" y="0"/>
                          </a:lnTo>
                          <a:lnTo>
                            <a:pt x="0" y="2"/>
                          </a:lnTo>
                          <a:lnTo>
                            <a:pt x="2" y="9"/>
                          </a:lnTo>
                          <a:lnTo>
                            <a:pt x="5" y="12"/>
                          </a:lnTo>
                          <a:lnTo>
                            <a:pt x="7" y="16"/>
                          </a:lnTo>
                          <a:lnTo>
                            <a:pt x="11" y="18"/>
                          </a:lnTo>
                          <a:lnTo>
                            <a:pt x="16" y="18"/>
                          </a:lnTo>
                          <a:lnTo>
                            <a:pt x="15" y="26"/>
                          </a:lnTo>
                          <a:lnTo>
                            <a:pt x="16" y="34"/>
                          </a:lnTo>
                          <a:lnTo>
                            <a:pt x="19" y="42"/>
                          </a:lnTo>
                          <a:lnTo>
                            <a:pt x="20" y="48"/>
                          </a:lnTo>
                          <a:lnTo>
                            <a:pt x="20" y="39"/>
                          </a:lnTo>
                        </a:path>
                      </a:pathLst>
                    </a:custGeom>
                    <a:solidFill>
                      <a:srgbClr val="FF7F3F"/>
                    </a:solidFill>
                    <a:ln w="9525" cap="rnd">
                      <a:noFill/>
                      <a:round/>
                      <a:headEnd/>
                      <a:tailEnd/>
                    </a:ln>
                    <a:effectLst/>
                  </p:spPr>
                  <p:txBody>
                    <a:bodyPr/>
                    <a:lstStyle/>
                    <a:p>
                      <a:endParaRPr lang="en-IN"/>
                    </a:p>
                  </p:txBody>
                </p:sp>
              </p:grpSp>
              <p:grpSp>
                <p:nvGrpSpPr>
                  <p:cNvPr id="353519" name="Group 192"/>
                  <p:cNvGrpSpPr>
                    <a:grpSpLocks/>
                  </p:cNvGrpSpPr>
                  <p:nvPr/>
                </p:nvGrpSpPr>
                <p:grpSpPr bwMode="auto">
                  <a:xfrm>
                    <a:off x="3010" y="2304"/>
                    <a:ext cx="67" cy="82"/>
                    <a:chOff x="3010" y="2304"/>
                    <a:chExt cx="67" cy="82"/>
                  </a:xfrm>
                </p:grpSpPr>
                <p:grpSp>
                  <p:nvGrpSpPr>
                    <p:cNvPr id="353520" name="Group 193"/>
                    <p:cNvGrpSpPr>
                      <a:grpSpLocks/>
                    </p:cNvGrpSpPr>
                    <p:nvPr/>
                  </p:nvGrpSpPr>
                  <p:grpSpPr bwMode="auto">
                    <a:xfrm>
                      <a:off x="3025" y="2363"/>
                      <a:ext cx="28" cy="23"/>
                      <a:chOff x="3025" y="2363"/>
                      <a:chExt cx="28" cy="23"/>
                    </a:xfrm>
                  </p:grpSpPr>
                  <p:sp>
                    <p:nvSpPr>
                      <p:cNvPr id="353474" name="Oval 194"/>
                      <p:cNvSpPr>
                        <a:spLocks noChangeArrowheads="1"/>
                      </p:cNvSpPr>
                      <p:nvPr/>
                    </p:nvSpPr>
                    <p:spPr bwMode="auto">
                      <a:xfrm>
                        <a:off x="3028" y="2368"/>
                        <a:ext cx="19" cy="6"/>
                      </a:xfrm>
                      <a:prstGeom prst="ellipse">
                        <a:avLst/>
                      </a:prstGeom>
                      <a:solidFill>
                        <a:srgbClr val="FFFFFF"/>
                      </a:solidFill>
                      <a:ln w="9525">
                        <a:noFill/>
                        <a:round/>
                        <a:headEnd/>
                        <a:tailEnd/>
                      </a:ln>
                      <a:effectLst/>
                    </p:spPr>
                    <p:txBody>
                      <a:bodyPr wrap="none" anchor="ctr"/>
                      <a:lstStyle/>
                      <a:p>
                        <a:endParaRPr lang="en-IN"/>
                      </a:p>
                    </p:txBody>
                  </p:sp>
                  <p:sp>
                    <p:nvSpPr>
                      <p:cNvPr id="353475" name="Freeform 195"/>
                      <p:cNvSpPr>
                        <a:spLocks/>
                      </p:cNvSpPr>
                      <p:nvPr/>
                    </p:nvSpPr>
                    <p:spPr bwMode="auto">
                      <a:xfrm>
                        <a:off x="3025" y="2363"/>
                        <a:ext cx="28" cy="17"/>
                      </a:xfrm>
                      <a:custGeom>
                        <a:avLst/>
                        <a:gdLst/>
                        <a:ahLst/>
                        <a:cxnLst>
                          <a:cxn ang="0">
                            <a:pos x="0" y="9"/>
                          </a:cxn>
                          <a:cxn ang="0">
                            <a:pos x="2" y="6"/>
                          </a:cxn>
                          <a:cxn ang="0">
                            <a:pos x="4" y="4"/>
                          </a:cxn>
                          <a:cxn ang="0">
                            <a:pos x="6" y="3"/>
                          </a:cxn>
                          <a:cxn ang="0">
                            <a:pos x="8" y="1"/>
                          </a:cxn>
                          <a:cxn ang="0">
                            <a:pos x="10" y="0"/>
                          </a:cxn>
                          <a:cxn ang="0">
                            <a:pos x="12" y="1"/>
                          </a:cxn>
                          <a:cxn ang="0">
                            <a:pos x="14" y="3"/>
                          </a:cxn>
                          <a:cxn ang="0">
                            <a:pos x="16" y="3"/>
                          </a:cxn>
                          <a:cxn ang="0">
                            <a:pos x="17" y="3"/>
                          </a:cxn>
                          <a:cxn ang="0">
                            <a:pos x="20" y="3"/>
                          </a:cxn>
                          <a:cxn ang="0">
                            <a:pos x="22" y="4"/>
                          </a:cxn>
                          <a:cxn ang="0">
                            <a:pos x="23" y="8"/>
                          </a:cxn>
                          <a:cxn ang="0">
                            <a:pos x="24" y="11"/>
                          </a:cxn>
                          <a:cxn ang="0">
                            <a:pos x="25" y="12"/>
                          </a:cxn>
                          <a:cxn ang="0">
                            <a:pos x="27" y="16"/>
                          </a:cxn>
                          <a:cxn ang="0">
                            <a:pos x="19" y="14"/>
                          </a:cxn>
                          <a:cxn ang="0">
                            <a:pos x="17" y="12"/>
                          </a:cxn>
                          <a:cxn ang="0">
                            <a:pos x="15" y="11"/>
                          </a:cxn>
                          <a:cxn ang="0">
                            <a:pos x="13" y="11"/>
                          </a:cxn>
                          <a:cxn ang="0">
                            <a:pos x="11" y="11"/>
                          </a:cxn>
                          <a:cxn ang="0">
                            <a:pos x="9" y="11"/>
                          </a:cxn>
                          <a:cxn ang="0">
                            <a:pos x="6" y="11"/>
                          </a:cxn>
                          <a:cxn ang="0">
                            <a:pos x="4" y="11"/>
                          </a:cxn>
                          <a:cxn ang="0">
                            <a:pos x="0" y="9"/>
                          </a:cxn>
                        </a:cxnLst>
                        <a:rect l="0" t="0" r="r" b="b"/>
                        <a:pathLst>
                          <a:path w="28" h="17">
                            <a:moveTo>
                              <a:pt x="0" y="9"/>
                            </a:moveTo>
                            <a:lnTo>
                              <a:pt x="2" y="6"/>
                            </a:lnTo>
                            <a:lnTo>
                              <a:pt x="4" y="4"/>
                            </a:lnTo>
                            <a:lnTo>
                              <a:pt x="6" y="3"/>
                            </a:lnTo>
                            <a:lnTo>
                              <a:pt x="8" y="1"/>
                            </a:lnTo>
                            <a:lnTo>
                              <a:pt x="10" y="0"/>
                            </a:lnTo>
                            <a:lnTo>
                              <a:pt x="12" y="1"/>
                            </a:lnTo>
                            <a:lnTo>
                              <a:pt x="14" y="3"/>
                            </a:lnTo>
                            <a:lnTo>
                              <a:pt x="16" y="3"/>
                            </a:lnTo>
                            <a:lnTo>
                              <a:pt x="17" y="3"/>
                            </a:lnTo>
                            <a:lnTo>
                              <a:pt x="20" y="3"/>
                            </a:lnTo>
                            <a:lnTo>
                              <a:pt x="22" y="4"/>
                            </a:lnTo>
                            <a:lnTo>
                              <a:pt x="23" y="8"/>
                            </a:lnTo>
                            <a:lnTo>
                              <a:pt x="24" y="11"/>
                            </a:lnTo>
                            <a:lnTo>
                              <a:pt x="25" y="12"/>
                            </a:lnTo>
                            <a:lnTo>
                              <a:pt x="27" y="16"/>
                            </a:lnTo>
                            <a:lnTo>
                              <a:pt x="19" y="14"/>
                            </a:lnTo>
                            <a:lnTo>
                              <a:pt x="17" y="12"/>
                            </a:lnTo>
                            <a:lnTo>
                              <a:pt x="15" y="11"/>
                            </a:lnTo>
                            <a:lnTo>
                              <a:pt x="13" y="11"/>
                            </a:lnTo>
                            <a:lnTo>
                              <a:pt x="11" y="11"/>
                            </a:lnTo>
                            <a:lnTo>
                              <a:pt x="9" y="11"/>
                            </a:lnTo>
                            <a:lnTo>
                              <a:pt x="6" y="11"/>
                            </a:lnTo>
                            <a:lnTo>
                              <a:pt x="4" y="11"/>
                            </a:lnTo>
                            <a:lnTo>
                              <a:pt x="0" y="9"/>
                            </a:lnTo>
                          </a:path>
                        </a:pathLst>
                      </a:custGeom>
                      <a:solidFill>
                        <a:srgbClr val="FF0000"/>
                      </a:solidFill>
                      <a:ln w="9525" cap="rnd">
                        <a:noFill/>
                        <a:round/>
                        <a:headEnd/>
                        <a:tailEnd/>
                      </a:ln>
                      <a:effectLst/>
                    </p:spPr>
                    <p:txBody>
                      <a:bodyPr/>
                      <a:lstStyle/>
                      <a:p>
                        <a:endParaRPr lang="en-IN"/>
                      </a:p>
                    </p:txBody>
                  </p:sp>
                  <p:sp>
                    <p:nvSpPr>
                      <p:cNvPr id="353476" name="Freeform 196"/>
                      <p:cNvSpPr>
                        <a:spLocks/>
                      </p:cNvSpPr>
                      <p:nvPr/>
                    </p:nvSpPr>
                    <p:spPr bwMode="auto">
                      <a:xfrm>
                        <a:off x="3025" y="2369"/>
                        <a:ext cx="27" cy="17"/>
                      </a:xfrm>
                      <a:custGeom>
                        <a:avLst/>
                        <a:gdLst/>
                        <a:ahLst/>
                        <a:cxnLst>
                          <a:cxn ang="0">
                            <a:pos x="0" y="0"/>
                          </a:cxn>
                          <a:cxn ang="0">
                            <a:pos x="3" y="0"/>
                          </a:cxn>
                          <a:cxn ang="0">
                            <a:pos x="5" y="1"/>
                          </a:cxn>
                          <a:cxn ang="0">
                            <a:pos x="7" y="1"/>
                          </a:cxn>
                          <a:cxn ang="0">
                            <a:pos x="9" y="1"/>
                          </a:cxn>
                          <a:cxn ang="0">
                            <a:pos x="11" y="3"/>
                          </a:cxn>
                          <a:cxn ang="0">
                            <a:pos x="12" y="3"/>
                          </a:cxn>
                          <a:cxn ang="0">
                            <a:pos x="14" y="3"/>
                          </a:cxn>
                          <a:cxn ang="0">
                            <a:pos x="16" y="3"/>
                          </a:cxn>
                          <a:cxn ang="0">
                            <a:pos x="19" y="5"/>
                          </a:cxn>
                          <a:cxn ang="0">
                            <a:pos x="21" y="5"/>
                          </a:cxn>
                          <a:cxn ang="0">
                            <a:pos x="24" y="5"/>
                          </a:cxn>
                          <a:cxn ang="0">
                            <a:pos x="26" y="7"/>
                          </a:cxn>
                          <a:cxn ang="0">
                            <a:pos x="25" y="10"/>
                          </a:cxn>
                          <a:cxn ang="0">
                            <a:pos x="21" y="14"/>
                          </a:cxn>
                          <a:cxn ang="0">
                            <a:pos x="19" y="16"/>
                          </a:cxn>
                          <a:cxn ang="0">
                            <a:pos x="16" y="16"/>
                          </a:cxn>
                          <a:cxn ang="0">
                            <a:pos x="14" y="16"/>
                          </a:cxn>
                          <a:cxn ang="0">
                            <a:pos x="12" y="16"/>
                          </a:cxn>
                          <a:cxn ang="0">
                            <a:pos x="9" y="16"/>
                          </a:cxn>
                          <a:cxn ang="0">
                            <a:pos x="7" y="12"/>
                          </a:cxn>
                          <a:cxn ang="0">
                            <a:pos x="5" y="10"/>
                          </a:cxn>
                          <a:cxn ang="0">
                            <a:pos x="3" y="5"/>
                          </a:cxn>
                          <a:cxn ang="0">
                            <a:pos x="2" y="3"/>
                          </a:cxn>
                          <a:cxn ang="0">
                            <a:pos x="0" y="0"/>
                          </a:cxn>
                        </a:cxnLst>
                        <a:rect l="0" t="0" r="r" b="b"/>
                        <a:pathLst>
                          <a:path w="27" h="17">
                            <a:moveTo>
                              <a:pt x="0" y="0"/>
                            </a:moveTo>
                            <a:lnTo>
                              <a:pt x="3" y="0"/>
                            </a:lnTo>
                            <a:lnTo>
                              <a:pt x="5" y="1"/>
                            </a:lnTo>
                            <a:lnTo>
                              <a:pt x="7" y="1"/>
                            </a:lnTo>
                            <a:lnTo>
                              <a:pt x="9" y="1"/>
                            </a:lnTo>
                            <a:lnTo>
                              <a:pt x="11" y="3"/>
                            </a:lnTo>
                            <a:lnTo>
                              <a:pt x="12" y="3"/>
                            </a:lnTo>
                            <a:lnTo>
                              <a:pt x="14" y="3"/>
                            </a:lnTo>
                            <a:lnTo>
                              <a:pt x="16" y="3"/>
                            </a:lnTo>
                            <a:lnTo>
                              <a:pt x="19" y="5"/>
                            </a:lnTo>
                            <a:lnTo>
                              <a:pt x="21" y="5"/>
                            </a:lnTo>
                            <a:lnTo>
                              <a:pt x="24" y="5"/>
                            </a:lnTo>
                            <a:lnTo>
                              <a:pt x="26" y="7"/>
                            </a:lnTo>
                            <a:lnTo>
                              <a:pt x="25" y="10"/>
                            </a:lnTo>
                            <a:lnTo>
                              <a:pt x="21" y="14"/>
                            </a:lnTo>
                            <a:lnTo>
                              <a:pt x="19" y="16"/>
                            </a:lnTo>
                            <a:lnTo>
                              <a:pt x="16" y="16"/>
                            </a:lnTo>
                            <a:lnTo>
                              <a:pt x="14" y="16"/>
                            </a:lnTo>
                            <a:lnTo>
                              <a:pt x="12" y="16"/>
                            </a:lnTo>
                            <a:lnTo>
                              <a:pt x="9" y="16"/>
                            </a:lnTo>
                            <a:lnTo>
                              <a:pt x="7" y="12"/>
                            </a:lnTo>
                            <a:lnTo>
                              <a:pt x="5" y="10"/>
                            </a:lnTo>
                            <a:lnTo>
                              <a:pt x="3" y="5"/>
                            </a:lnTo>
                            <a:lnTo>
                              <a:pt x="2" y="3"/>
                            </a:lnTo>
                            <a:lnTo>
                              <a:pt x="0" y="0"/>
                            </a:lnTo>
                          </a:path>
                        </a:pathLst>
                      </a:custGeom>
                      <a:solidFill>
                        <a:srgbClr val="FF001F"/>
                      </a:solidFill>
                      <a:ln w="9525" cap="rnd">
                        <a:noFill/>
                        <a:round/>
                        <a:headEnd/>
                        <a:tailEnd/>
                      </a:ln>
                      <a:effectLst/>
                    </p:spPr>
                    <p:txBody>
                      <a:bodyPr/>
                      <a:lstStyle/>
                      <a:p>
                        <a:endParaRPr lang="en-IN"/>
                      </a:p>
                    </p:txBody>
                  </p:sp>
                </p:grpSp>
                <p:grpSp>
                  <p:nvGrpSpPr>
                    <p:cNvPr id="353528" name="Group 197"/>
                    <p:cNvGrpSpPr>
                      <a:grpSpLocks/>
                    </p:cNvGrpSpPr>
                    <p:nvPr/>
                  </p:nvGrpSpPr>
                  <p:grpSpPr bwMode="auto">
                    <a:xfrm>
                      <a:off x="3010" y="2304"/>
                      <a:ext cx="67" cy="41"/>
                      <a:chOff x="3010" y="2304"/>
                      <a:chExt cx="67" cy="41"/>
                    </a:xfrm>
                  </p:grpSpPr>
                  <p:grpSp>
                    <p:nvGrpSpPr>
                      <p:cNvPr id="353535" name="Group 198"/>
                      <p:cNvGrpSpPr>
                        <a:grpSpLocks/>
                      </p:cNvGrpSpPr>
                      <p:nvPr/>
                    </p:nvGrpSpPr>
                    <p:grpSpPr bwMode="auto">
                      <a:xfrm>
                        <a:off x="3010" y="2304"/>
                        <a:ext cx="28" cy="32"/>
                        <a:chOff x="3010" y="2304"/>
                        <a:chExt cx="28" cy="32"/>
                      </a:xfrm>
                    </p:grpSpPr>
                    <p:sp>
                      <p:nvSpPr>
                        <p:cNvPr id="353479" name="Freeform 199"/>
                        <p:cNvSpPr>
                          <a:spLocks/>
                        </p:cNvSpPr>
                        <p:nvPr/>
                      </p:nvSpPr>
                      <p:spPr bwMode="auto">
                        <a:xfrm>
                          <a:off x="3012" y="2304"/>
                          <a:ext cx="26" cy="17"/>
                        </a:xfrm>
                        <a:custGeom>
                          <a:avLst/>
                          <a:gdLst/>
                          <a:ahLst/>
                          <a:cxnLst>
                            <a:cxn ang="0">
                              <a:pos x="1" y="3"/>
                            </a:cxn>
                            <a:cxn ang="0">
                              <a:pos x="7" y="1"/>
                            </a:cxn>
                            <a:cxn ang="0">
                              <a:pos x="10" y="0"/>
                            </a:cxn>
                            <a:cxn ang="0">
                              <a:pos x="12" y="0"/>
                            </a:cxn>
                            <a:cxn ang="0">
                              <a:pos x="16" y="1"/>
                            </a:cxn>
                            <a:cxn ang="0">
                              <a:pos x="19" y="3"/>
                            </a:cxn>
                            <a:cxn ang="0">
                              <a:pos x="21" y="5"/>
                            </a:cxn>
                            <a:cxn ang="0">
                              <a:pos x="23" y="9"/>
                            </a:cxn>
                            <a:cxn ang="0">
                              <a:pos x="25" y="12"/>
                            </a:cxn>
                            <a:cxn ang="0">
                              <a:pos x="25" y="16"/>
                            </a:cxn>
                            <a:cxn ang="0">
                              <a:pos x="21" y="12"/>
                            </a:cxn>
                            <a:cxn ang="0">
                              <a:pos x="18" y="8"/>
                            </a:cxn>
                            <a:cxn ang="0">
                              <a:pos x="16" y="5"/>
                            </a:cxn>
                            <a:cxn ang="0">
                              <a:pos x="13" y="3"/>
                            </a:cxn>
                            <a:cxn ang="0">
                              <a:pos x="9" y="2"/>
                            </a:cxn>
                            <a:cxn ang="0">
                              <a:pos x="6" y="3"/>
                            </a:cxn>
                            <a:cxn ang="0">
                              <a:pos x="0" y="5"/>
                            </a:cxn>
                            <a:cxn ang="0">
                              <a:pos x="1" y="3"/>
                            </a:cxn>
                          </a:cxnLst>
                          <a:rect l="0" t="0" r="r" b="b"/>
                          <a:pathLst>
                            <a:path w="26" h="17">
                              <a:moveTo>
                                <a:pt x="1" y="3"/>
                              </a:moveTo>
                              <a:lnTo>
                                <a:pt x="7" y="1"/>
                              </a:lnTo>
                              <a:lnTo>
                                <a:pt x="10" y="0"/>
                              </a:lnTo>
                              <a:lnTo>
                                <a:pt x="12" y="0"/>
                              </a:lnTo>
                              <a:lnTo>
                                <a:pt x="16" y="1"/>
                              </a:lnTo>
                              <a:lnTo>
                                <a:pt x="19" y="3"/>
                              </a:lnTo>
                              <a:lnTo>
                                <a:pt x="21" y="5"/>
                              </a:lnTo>
                              <a:lnTo>
                                <a:pt x="23" y="9"/>
                              </a:lnTo>
                              <a:lnTo>
                                <a:pt x="25" y="12"/>
                              </a:lnTo>
                              <a:lnTo>
                                <a:pt x="25" y="16"/>
                              </a:lnTo>
                              <a:lnTo>
                                <a:pt x="21" y="12"/>
                              </a:lnTo>
                              <a:lnTo>
                                <a:pt x="18" y="8"/>
                              </a:lnTo>
                              <a:lnTo>
                                <a:pt x="16" y="5"/>
                              </a:lnTo>
                              <a:lnTo>
                                <a:pt x="13" y="3"/>
                              </a:lnTo>
                              <a:lnTo>
                                <a:pt x="9" y="2"/>
                              </a:lnTo>
                              <a:lnTo>
                                <a:pt x="6" y="3"/>
                              </a:lnTo>
                              <a:lnTo>
                                <a:pt x="0" y="5"/>
                              </a:lnTo>
                              <a:lnTo>
                                <a:pt x="1" y="3"/>
                              </a:lnTo>
                            </a:path>
                          </a:pathLst>
                        </a:custGeom>
                        <a:solidFill>
                          <a:srgbClr val="000000"/>
                        </a:solidFill>
                        <a:ln w="9525" cap="rnd">
                          <a:noFill/>
                          <a:round/>
                          <a:headEnd/>
                          <a:tailEnd/>
                        </a:ln>
                        <a:effectLst/>
                      </p:spPr>
                      <p:txBody>
                        <a:bodyPr/>
                        <a:lstStyle/>
                        <a:p>
                          <a:endParaRPr lang="en-IN"/>
                        </a:p>
                      </p:txBody>
                    </p:sp>
                    <p:sp>
                      <p:nvSpPr>
                        <p:cNvPr id="353480" name="Freeform 200"/>
                        <p:cNvSpPr>
                          <a:spLocks/>
                        </p:cNvSpPr>
                        <p:nvPr/>
                      </p:nvSpPr>
                      <p:spPr bwMode="auto">
                        <a:xfrm>
                          <a:off x="3010" y="2313"/>
                          <a:ext cx="25" cy="17"/>
                        </a:xfrm>
                        <a:custGeom>
                          <a:avLst/>
                          <a:gdLst/>
                          <a:ahLst/>
                          <a:cxnLst>
                            <a:cxn ang="0">
                              <a:pos x="0" y="4"/>
                            </a:cxn>
                            <a:cxn ang="0">
                              <a:pos x="4" y="4"/>
                            </a:cxn>
                            <a:cxn ang="0">
                              <a:pos x="6" y="3"/>
                            </a:cxn>
                            <a:cxn ang="0">
                              <a:pos x="8" y="1"/>
                            </a:cxn>
                            <a:cxn ang="0">
                              <a:pos x="11" y="0"/>
                            </a:cxn>
                            <a:cxn ang="0">
                              <a:pos x="14" y="0"/>
                            </a:cxn>
                            <a:cxn ang="0">
                              <a:pos x="17" y="1"/>
                            </a:cxn>
                            <a:cxn ang="0">
                              <a:pos x="19" y="3"/>
                            </a:cxn>
                            <a:cxn ang="0">
                              <a:pos x="21" y="6"/>
                            </a:cxn>
                            <a:cxn ang="0">
                              <a:pos x="23" y="9"/>
                            </a:cxn>
                            <a:cxn ang="0">
                              <a:pos x="24" y="12"/>
                            </a:cxn>
                            <a:cxn ang="0">
                              <a:pos x="24" y="14"/>
                            </a:cxn>
                            <a:cxn ang="0">
                              <a:pos x="22" y="16"/>
                            </a:cxn>
                            <a:cxn ang="0">
                              <a:pos x="20" y="9"/>
                            </a:cxn>
                            <a:cxn ang="0">
                              <a:pos x="18" y="8"/>
                            </a:cxn>
                            <a:cxn ang="0">
                              <a:pos x="17" y="11"/>
                            </a:cxn>
                            <a:cxn ang="0">
                              <a:pos x="15" y="12"/>
                            </a:cxn>
                            <a:cxn ang="0">
                              <a:pos x="13" y="12"/>
                            </a:cxn>
                            <a:cxn ang="0">
                              <a:pos x="11" y="11"/>
                            </a:cxn>
                            <a:cxn ang="0">
                              <a:pos x="10" y="9"/>
                            </a:cxn>
                            <a:cxn ang="0">
                              <a:pos x="10" y="6"/>
                            </a:cxn>
                            <a:cxn ang="0">
                              <a:pos x="7" y="8"/>
                            </a:cxn>
                            <a:cxn ang="0">
                              <a:pos x="4" y="8"/>
                            </a:cxn>
                            <a:cxn ang="0">
                              <a:pos x="2" y="8"/>
                            </a:cxn>
                            <a:cxn ang="0">
                              <a:pos x="0" y="4"/>
                            </a:cxn>
                          </a:cxnLst>
                          <a:rect l="0" t="0" r="r" b="b"/>
                          <a:pathLst>
                            <a:path w="25" h="17">
                              <a:moveTo>
                                <a:pt x="0" y="4"/>
                              </a:moveTo>
                              <a:lnTo>
                                <a:pt x="4" y="4"/>
                              </a:lnTo>
                              <a:lnTo>
                                <a:pt x="6" y="3"/>
                              </a:lnTo>
                              <a:lnTo>
                                <a:pt x="8" y="1"/>
                              </a:lnTo>
                              <a:lnTo>
                                <a:pt x="11" y="0"/>
                              </a:lnTo>
                              <a:lnTo>
                                <a:pt x="14" y="0"/>
                              </a:lnTo>
                              <a:lnTo>
                                <a:pt x="17" y="1"/>
                              </a:lnTo>
                              <a:lnTo>
                                <a:pt x="19" y="3"/>
                              </a:lnTo>
                              <a:lnTo>
                                <a:pt x="21" y="6"/>
                              </a:lnTo>
                              <a:lnTo>
                                <a:pt x="23" y="9"/>
                              </a:lnTo>
                              <a:lnTo>
                                <a:pt x="24" y="12"/>
                              </a:lnTo>
                              <a:lnTo>
                                <a:pt x="24" y="14"/>
                              </a:lnTo>
                              <a:lnTo>
                                <a:pt x="22" y="16"/>
                              </a:lnTo>
                              <a:lnTo>
                                <a:pt x="20" y="9"/>
                              </a:lnTo>
                              <a:lnTo>
                                <a:pt x="18" y="8"/>
                              </a:lnTo>
                              <a:lnTo>
                                <a:pt x="17" y="11"/>
                              </a:lnTo>
                              <a:lnTo>
                                <a:pt x="15" y="12"/>
                              </a:lnTo>
                              <a:lnTo>
                                <a:pt x="13" y="12"/>
                              </a:lnTo>
                              <a:lnTo>
                                <a:pt x="11" y="11"/>
                              </a:lnTo>
                              <a:lnTo>
                                <a:pt x="10" y="9"/>
                              </a:lnTo>
                              <a:lnTo>
                                <a:pt x="10" y="6"/>
                              </a:lnTo>
                              <a:lnTo>
                                <a:pt x="7" y="8"/>
                              </a:lnTo>
                              <a:lnTo>
                                <a:pt x="4" y="8"/>
                              </a:lnTo>
                              <a:lnTo>
                                <a:pt x="2" y="8"/>
                              </a:lnTo>
                              <a:lnTo>
                                <a:pt x="0" y="4"/>
                              </a:lnTo>
                            </a:path>
                          </a:pathLst>
                        </a:custGeom>
                        <a:solidFill>
                          <a:srgbClr val="000000"/>
                        </a:solidFill>
                        <a:ln w="9525" cap="rnd">
                          <a:noFill/>
                          <a:round/>
                          <a:headEnd/>
                          <a:tailEnd/>
                        </a:ln>
                        <a:effectLst/>
                      </p:spPr>
                      <p:txBody>
                        <a:bodyPr/>
                        <a:lstStyle/>
                        <a:p>
                          <a:endParaRPr lang="en-IN"/>
                        </a:p>
                      </p:txBody>
                    </p:sp>
                    <p:sp>
                      <p:nvSpPr>
                        <p:cNvPr id="353481" name="Freeform 201"/>
                        <p:cNvSpPr>
                          <a:spLocks/>
                        </p:cNvSpPr>
                        <p:nvPr/>
                      </p:nvSpPr>
                      <p:spPr bwMode="auto">
                        <a:xfrm>
                          <a:off x="3015" y="2319"/>
                          <a:ext cx="17" cy="17"/>
                        </a:xfrm>
                        <a:custGeom>
                          <a:avLst/>
                          <a:gdLst/>
                          <a:ahLst/>
                          <a:cxnLst>
                            <a:cxn ang="0">
                              <a:pos x="0" y="0"/>
                            </a:cxn>
                            <a:cxn ang="0">
                              <a:pos x="2" y="4"/>
                            </a:cxn>
                            <a:cxn ang="0">
                              <a:pos x="5" y="8"/>
                            </a:cxn>
                            <a:cxn ang="0">
                              <a:pos x="7" y="12"/>
                            </a:cxn>
                            <a:cxn ang="0">
                              <a:pos x="10" y="12"/>
                            </a:cxn>
                            <a:cxn ang="0">
                              <a:pos x="13" y="12"/>
                            </a:cxn>
                            <a:cxn ang="0">
                              <a:pos x="16" y="12"/>
                            </a:cxn>
                            <a:cxn ang="0">
                              <a:pos x="13" y="16"/>
                            </a:cxn>
                            <a:cxn ang="0">
                              <a:pos x="11" y="16"/>
                            </a:cxn>
                            <a:cxn ang="0">
                              <a:pos x="8" y="16"/>
                            </a:cxn>
                            <a:cxn ang="0">
                              <a:pos x="4" y="8"/>
                            </a:cxn>
                            <a:cxn ang="0">
                              <a:pos x="0" y="0"/>
                            </a:cxn>
                          </a:cxnLst>
                          <a:rect l="0" t="0" r="r" b="b"/>
                          <a:pathLst>
                            <a:path w="17" h="17">
                              <a:moveTo>
                                <a:pt x="0" y="0"/>
                              </a:moveTo>
                              <a:lnTo>
                                <a:pt x="2" y="4"/>
                              </a:lnTo>
                              <a:lnTo>
                                <a:pt x="5" y="8"/>
                              </a:lnTo>
                              <a:lnTo>
                                <a:pt x="7" y="12"/>
                              </a:lnTo>
                              <a:lnTo>
                                <a:pt x="10" y="12"/>
                              </a:lnTo>
                              <a:lnTo>
                                <a:pt x="13" y="12"/>
                              </a:lnTo>
                              <a:lnTo>
                                <a:pt x="16" y="12"/>
                              </a:lnTo>
                              <a:lnTo>
                                <a:pt x="13" y="16"/>
                              </a:lnTo>
                              <a:lnTo>
                                <a:pt x="11" y="16"/>
                              </a:lnTo>
                              <a:lnTo>
                                <a:pt x="8" y="16"/>
                              </a:lnTo>
                              <a:lnTo>
                                <a:pt x="4" y="8"/>
                              </a:lnTo>
                              <a:lnTo>
                                <a:pt x="0" y="0"/>
                              </a:lnTo>
                            </a:path>
                          </a:pathLst>
                        </a:custGeom>
                        <a:solidFill>
                          <a:srgbClr val="000000"/>
                        </a:solidFill>
                        <a:ln w="9525" cap="rnd">
                          <a:noFill/>
                          <a:round/>
                          <a:headEnd/>
                          <a:tailEnd/>
                        </a:ln>
                        <a:effectLst/>
                      </p:spPr>
                      <p:txBody>
                        <a:bodyPr/>
                        <a:lstStyle/>
                        <a:p>
                          <a:endParaRPr lang="en-IN"/>
                        </a:p>
                      </p:txBody>
                    </p:sp>
                  </p:grpSp>
                  <p:grpSp>
                    <p:nvGrpSpPr>
                      <p:cNvPr id="353536" name="Group 202"/>
                      <p:cNvGrpSpPr>
                        <a:grpSpLocks/>
                      </p:cNvGrpSpPr>
                      <p:nvPr/>
                    </p:nvGrpSpPr>
                    <p:grpSpPr bwMode="auto">
                      <a:xfrm>
                        <a:off x="3050" y="2314"/>
                        <a:ext cx="27" cy="31"/>
                        <a:chOff x="3050" y="2314"/>
                        <a:chExt cx="27" cy="31"/>
                      </a:xfrm>
                    </p:grpSpPr>
                    <p:sp>
                      <p:nvSpPr>
                        <p:cNvPr id="353483" name="Freeform 203"/>
                        <p:cNvSpPr>
                          <a:spLocks/>
                        </p:cNvSpPr>
                        <p:nvPr/>
                      </p:nvSpPr>
                      <p:spPr bwMode="auto">
                        <a:xfrm>
                          <a:off x="3050" y="2314"/>
                          <a:ext cx="27" cy="17"/>
                        </a:xfrm>
                        <a:custGeom>
                          <a:avLst/>
                          <a:gdLst/>
                          <a:ahLst/>
                          <a:cxnLst>
                            <a:cxn ang="0">
                              <a:pos x="1" y="16"/>
                            </a:cxn>
                            <a:cxn ang="0">
                              <a:pos x="0" y="13"/>
                            </a:cxn>
                            <a:cxn ang="0">
                              <a:pos x="2" y="8"/>
                            </a:cxn>
                            <a:cxn ang="0">
                              <a:pos x="4" y="4"/>
                            </a:cxn>
                            <a:cxn ang="0">
                              <a:pos x="6" y="2"/>
                            </a:cxn>
                            <a:cxn ang="0">
                              <a:pos x="10" y="1"/>
                            </a:cxn>
                            <a:cxn ang="0">
                              <a:pos x="14" y="0"/>
                            </a:cxn>
                            <a:cxn ang="0">
                              <a:pos x="19" y="0"/>
                            </a:cxn>
                            <a:cxn ang="0">
                              <a:pos x="22" y="0"/>
                            </a:cxn>
                            <a:cxn ang="0">
                              <a:pos x="25" y="1"/>
                            </a:cxn>
                            <a:cxn ang="0">
                              <a:pos x="26" y="3"/>
                            </a:cxn>
                            <a:cxn ang="0">
                              <a:pos x="25" y="2"/>
                            </a:cxn>
                            <a:cxn ang="0">
                              <a:pos x="21" y="1"/>
                            </a:cxn>
                            <a:cxn ang="0">
                              <a:pos x="17" y="1"/>
                            </a:cxn>
                            <a:cxn ang="0">
                              <a:pos x="13" y="2"/>
                            </a:cxn>
                            <a:cxn ang="0">
                              <a:pos x="10" y="4"/>
                            </a:cxn>
                            <a:cxn ang="0">
                              <a:pos x="8" y="6"/>
                            </a:cxn>
                            <a:cxn ang="0">
                              <a:pos x="6" y="7"/>
                            </a:cxn>
                            <a:cxn ang="0">
                              <a:pos x="4" y="9"/>
                            </a:cxn>
                            <a:cxn ang="0">
                              <a:pos x="3" y="13"/>
                            </a:cxn>
                            <a:cxn ang="0">
                              <a:pos x="1" y="16"/>
                            </a:cxn>
                          </a:cxnLst>
                          <a:rect l="0" t="0" r="r" b="b"/>
                          <a:pathLst>
                            <a:path w="27" h="17">
                              <a:moveTo>
                                <a:pt x="1" y="16"/>
                              </a:moveTo>
                              <a:lnTo>
                                <a:pt x="0" y="13"/>
                              </a:lnTo>
                              <a:lnTo>
                                <a:pt x="2" y="8"/>
                              </a:lnTo>
                              <a:lnTo>
                                <a:pt x="4" y="4"/>
                              </a:lnTo>
                              <a:lnTo>
                                <a:pt x="6" y="2"/>
                              </a:lnTo>
                              <a:lnTo>
                                <a:pt x="10" y="1"/>
                              </a:lnTo>
                              <a:lnTo>
                                <a:pt x="14" y="0"/>
                              </a:lnTo>
                              <a:lnTo>
                                <a:pt x="19" y="0"/>
                              </a:lnTo>
                              <a:lnTo>
                                <a:pt x="22" y="0"/>
                              </a:lnTo>
                              <a:lnTo>
                                <a:pt x="25" y="1"/>
                              </a:lnTo>
                              <a:lnTo>
                                <a:pt x="26" y="3"/>
                              </a:lnTo>
                              <a:lnTo>
                                <a:pt x="25" y="2"/>
                              </a:lnTo>
                              <a:lnTo>
                                <a:pt x="21" y="1"/>
                              </a:lnTo>
                              <a:lnTo>
                                <a:pt x="17" y="1"/>
                              </a:lnTo>
                              <a:lnTo>
                                <a:pt x="13" y="2"/>
                              </a:lnTo>
                              <a:lnTo>
                                <a:pt x="10" y="4"/>
                              </a:lnTo>
                              <a:lnTo>
                                <a:pt x="8" y="6"/>
                              </a:lnTo>
                              <a:lnTo>
                                <a:pt x="6" y="7"/>
                              </a:lnTo>
                              <a:lnTo>
                                <a:pt x="4" y="9"/>
                              </a:lnTo>
                              <a:lnTo>
                                <a:pt x="3" y="13"/>
                              </a:lnTo>
                              <a:lnTo>
                                <a:pt x="1" y="16"/>
                              </a:lnTo>
                            </a:path>
                          </a:pathLst>
                        </a:custGeom>
                        <a:solidFill>
                          <a:srgbClr val="000000"/>
                        </a:solidFill>
                        <a:ln w="9525" cap="rnd">
                          <a:noFill/>
                          <a:round/>
                          <a:headEnd/>
                          <a:tailEnd/>
                        </a:ln>
                        <a:effectLst/>
                      </p:spPr>
                      <p:txBody>
                        <a:bodyPr/>
                        <a:lstStyle/>
                        <a:p>
                          <a:endParaRPr lang="en-IN"/>
                        </a:p>
                      </p:txBody>
                    </p:sp>
                    <p:sp>
                      <p:nvSpPr>
                        <p:cNvPr id="353484" name="Freeform 204"/>
                        <p:cNvSpPr>
                          <a:spLocks/>
                        </p:cNvSpPr>
                        <p:nvPr/>
                      </p:nvSpPr>
                      <p:spPr bwMode="auto">
                        <a:xfrm>
                          <a:off x="3056" y="2321"/>
                          <a:ext cx="21" cy="17"/>
                        </a:xfrm>
                        <a:custGeom>
                          <a:avLst/>
                          <a:gdLst/>
                          <a:ahLst/>
                          <a:cxnLst>
                            <a:cxn ang="0">
                              <a:pos x="0" y="8"/>
                            </a:cxn>
                            <a:cxn ang="0">
                              <a:pos x="0" y="5"/>
                            </a:cxn>
                            <a:cxn ang="0">
                              <a:pos x="3" y="2"/>
                            </a:cxn>
                            <a:cxn ang="0">
                              <a:pos x="5" y="1"/>
                            </a:cxn>
                            <a:cxn ang="0">
                              <a:pos x="9" y="0"/>
                            </a:cxn>
                            <a:cxn ang="0">
                              <a:pos x="12" y="1"/>
                            </a:cxn>
                            <a:cxn ang="0">
                              <a:pos x="15" y="2"/>
                            </a:cxn>
                            <a:cxn ang="0">
                              <a:pos x="18" y="2"/>
                            </a:cxn>
                            <a:cxn ang="0">
                              <a:pos x="16" y="4"/>
                            </a:cxn>
                            <a:cxn ang="0">
                              <a:pos x="18" y="6"/>
                            </a:cxn>
                            <a:cxn ang="0">
                              <a:pos x="19" y="9"/>
                            </a:cxn>
                            <a:cxn ang="0">
                              <a:pos x="19" y="12"/>
                            </a:cxn>
                            <a:cxn ang="0">
                              <a:pos x="20" y="13"/>
                            </a:cxn>
                            <a:cxn ang="0">
                              <a:pos x="19" y="16"/>
                            </a:cxn>
                            <a:cxn ang="0">
                              <a:pos x="17" y="14"/>
                            </a:cxn>
                            <a:cxn ang="0">
                              <a:pos x="16" y="10"/>
                            </a:cxn>
                            <a:cxn ang="0">
                              <a:pos x="15" y="9"/>
                            </a:cxn>
                            <a:cxn ang="0">
                              <a:pos x="13" y="9"/>
                            </a:cxn>
                            <a:cxn ang="0">
                              <a:pos x="12" y="10"/>
                            </a:cxn>
                            <a:cxn ang="0">
                              <a:pos x="10" y="10"/>
                            </a:cxn>
                            <a:cxn ang="0">
                              <a:pos x="8" y="10"/>
                            </a:cxn>
                            <a:cxn ang="0">
                              <a:pos x="6" y="9"/>
                            </a:cxn>
                            <a:cxn ang="0">
                              <a:pos x="5" y="8"/>
                            </a:cxn>
                            <a:cxn ang="0">
                              <a:pos x="5" y="5"/>
                            </a:cxn>
                            <a:cxn ang="0">
                              <a:pos x="2" y="6"/>
                            </a:cxn>
                            <a:cxn ang="0">
                              <a:pos x="0" y="8"/>
                            </a:cxn>
                          </a:cxnLst>
                          <a:rect l="0" t="0" r="r" b="b"/>
                          <a:pathLst>
                            <a:path w="21" h="17">
                              <a:moveTo>
                                <a:pt x="0" y="8"/>
                              </a:moveTo>
                              <a:lnTo>
                                <a:pt x="0" y="5"/>
                              </a:lnTo>
                              <a:lnTo>
                                <a:pt x="3" y="2"/>
                              </a:lnTo>
                              <a:lnTo>
                                <a:pt x="5" y="1"/>
                              </a:lnTo>
                              <a:lnTo>
                                <a:pt x="9" y="0"/>
                              </a:lnTo>
                              <a:lnTo>
                                <a:pt x="12" y="1"/>
                              </a:lnTo>
                              <a:lnTo>
                                <a:pt x="15" y="2"/>
                              </a:lnTo>
                              <a:lnTo>
                                <a:pt x="18" y="2"/>
                              </a:lnTo>
                              <a:lnTo>
                                <a:pt x="16" y="4"/>
                              </a:lnTo>
                              <a:lnTo>
                                <a:pt x="18" y="6"/>
                              </a:lnTo>
                              <a:lnTo>
                                <a:pt x="19" y="9"/>
                              </a:lnTo>
                              <a:lnTo>
                                <a:pt x="19" y="12"/>
                              </a:lnTo>
                              <a:lnTo>
                                <a:pt x="20" y="13"/>
                              </a:lnTo>
                              <a:lnTo>
                                <a:pt x="19" y="16"/>
                              </a:lnTo>
                              <a:lnTo>
                                <a:pt x="17" y="14"/>
                              </a:lnTo>
                              <a:lnTo>
                                <a:pt x="16" y="10"/>
                              </a:lnTo>
                              <a:lnTo>
                                <a:pt x="15" y="9"/>
                              </a:lnTo>
                              <a:lnTo>
                                <a:pt x="13" y="9"/>
                              </a:lnTo>
                              <a:lnTo>
                                <a:pt x="12" y="10"/>
                              </a:lnTo>
                              <a:lnTo>
                                <a:pt x="10" y="10"/>
                              </a:lnTo>
                              <a:lnTo>
                                <a:pt x="8" y="10"/>
                              </a:lnTo>
                              <a:lnTo>
                                <a:pt x="6" y="9"/>
                              </a:lnTo>
                              <a:lnTo>
                                <a:pt x="5" y="8"/>
                              </a:lnTo>
                              <a:lnTo>
                                <a:pt x="5" y="5"/>
                              </a:lnTo>
                              <a:lnTo>
                                <a:pt x="2" y="6"/>
                              </a:lnTo>
                              <a:lnTo>
                                <a:pt x="0" y="8"/>
                              </a:lnTo>
                            </a:path>
                          </a:pathLst>
                        </a:custGeom>
                        <a:solidFill>
                          <a:srgbClr val="000000"/>
                        </a:solidFill>
                        <a:ln w="9525" cap="rnd">
                          <a:noFill/>
                          <a:round/>
                          <a:headEnd/>
                          <a:tailEnd/>
                        </a:ln>
                        <a:effectLst/>
                      </p:spPr>
                      <p:txBody>
                        <a:bodyPr/>
                        <a:lstStyle/>
                        <a:p>
                          <a:endParaRPr lang="en-IN"/>
                        </a:p>
                      </p:txBody>
                    </p:sp>
                    <p:sp>
                      <p:nvSpPr>
                        <p:cNvPr id="353485" name="Freeform 205"/>
                        <p:cNvSpPr>
                          <a:spLocks/>
                        </p:cNvSpPr>
                        <p:nvPr/>
                      </p:nvSpPr>
                      <p:spPr bwMode="auto">
                        <a:xfrm>
                          <a:off x="3054" y="2328"/>
                          <a:ext cx="17" cy="17"/>
                        </a:xfrm>
                        <a:custGeom>
                          <a:avLst/>
                          <a:gdLst/>
                          <a:ahLst/>
                          <a:cxnLst>
                            <a:cxn ang="0">
                              <a:pos x="16" y="0"/>
                            </a:cxn>
                            <a:cxn ang="0">
                              <a:pos x="0" y="8"/>
                            </a:cxn>
                            <a:cxn ang="0">
                              <a:pos x="0" y="16"/>
                            </a:cxn>
                            <a:cxn ang="0">
                              <a:pos x="8" y="16"/>
                            </a:cxn>
                            <a:cxn ang="0">
                              <a:pos x="8" y="0"/>
                            </a:cxn>
                            <a:cxn ang="0">
                              <a:pos x="16" y="0"/>
                            </a:cxn>
                          </a:cxnLst>
                          <a:rect l="0" t="0" r="r" b="b"/>
                          <a:pathLst>
                            <a:path w="17" h="17">
                              <a:moveTo>
                                <a:pt x="16" y="0"/>
                              </a:moveTo>
                              <a:lnTo>
                                <a:pt x="0" y="8"/>
                              </a:lnTo>
                              <a:lnTo>
                                <a:pt x="0" y="16"/>
                              </a:lnTo>
                              <a:lnTo>
                                <a:pt x="8" y="16"/>
                              </a:lnTo>
                              <a:lnTo>
                                <a:pt x="8" y="0"/>
                              </a:lnTo>
                              <a:lnTo>
                                <a:pt x="16" y="0"/>
                              </a:lnTo>
                            </a:path>
                          </a:pathLst>
                        </a:custGeom>
                        <a:solidFill>
                          <a:srgbClr val="000000"/>
                        </a:solidFill>
                        <a:ln w="9525" cap="rnd">
                          <a:noFill/>
                          <a:round/>
                          <a:headEnd/>
                          <a:tailEnd/>
                        </a:ln>
                        <a:effectLst/>
                      </p:spPr>
                      <p:txBody>
                        <a:bodyPr/>
                        <a:lstStyle/>
                        <a:p>
                          <a:endParaRPr lang="en-IN"/>
                        </a:p>
                      </p:txBody>
                    </p:sp>
                  </p:grpSp>
                </p:grpSp>
                <p:sp>
                  <p:nvSpPr>
                    <p:cNvPr id="353486" name="Freeform 206"/>
                    <p:cNvSpPr>
                      <a:spLocks/>
                    </p:cNvSpPr>
                    <p:nvPr/>
                  </p:nvSpPr>
                  <p:spPr bwMode="auto">
                    <a:xfrm>
                      <a:off x="3032" y="2342"/>
                      <a:ext cx="20" cy="17"/>
                    </a:xfrm>
                    <a:custGeom>
                      <a:avLst/>
                      <a:gdLst/>
                      <a:ahLst/>
                      <a:cxnLst>
                        <a:cxn ang="0">
                          <a:pos x="5" y="0"/>
                        </a:cxn>
                        <a:cxn ang="0">
                          <a:pos x="3" y="1"/>
                        </a:cxn>
                        <a:cxn ang="0">
                          <a:pos x="1" y="1"/>
                        </a:cxn>
                        <a:cxn ang="0">
                          <a:pos x="0" y="4"/>
                        </a:cxn>
                        <a:cxn ang="0">
                          <a:pos x="0" y="7"/>
                        </a:cxn>
                        <a:cxn ang="0">
                          <a:pos x="0" y="10"/>
                        </a:cxn>
                        <a:cxn ang="0">
                          <a:pos x="3" y="10"/>
                        </a:cxn>
                        <a:cxn ang="0">
                          <a:pos x="5" y="11"/>
                        </a:cxn>
                        <a:cxn ang="0">
                          <a:pos x="7" y="13"/>
                        </a:cxn>
                        <a:cxn ang="0">
                          <a:pos x="9" y="16"/>
                        </a:cxn>
                        <a:cxn ang="0">
                          <a:pos x="12" y="14"/>
                        </a:cxn>
                        <a:cxn ang="0">
                          <a:pos x="14" y="13"/>
                        </a:cxn>
                        <a:cxn ang="0">
                          <a:pos x="17" y="11"/>
                        </a:cxn>
                        <a:cxn ang="0">
                          <a:pos x="19" y="11"/>
                        </a:cxn>
                      </a:cxnLst>
                      <a:rect l="0" t="0" r="r" b="b"/>
                      <a:pathLst>
                        <a:path w="20" h="17">
                          <a:moveTo>
                            <a:pt x="5" y="0"/>
                          </a:moveTo>
                          <a:lnTo>
                            <a:pt x="3" y="1"/>
                          </a:lnTo>
                          <a:lnTo>
                            <a:pt x="1" y="1"/>
                          </a:lnTo>
                          <a:lnTo>
                            <a:pt x="0" y="4"/>
                          </a:lnTo>
                          <a:lnTo>
                            <a:pt x="0" y="7"/>
                          </a:lnTo>
                          <a:lnTo>
                            <a:pt x="0" y="10"/>
                          </a:lnTo>
                          <a:lnTo>
                            <a:pt x="3" y="10"/>
                          </a:lnTo>
                          <a:lnTo>
                            <a:pt x="5" y="11"/>
                          </a:lnTo>
                          <a:lnTo>
                            <a:pt x="7" y="13"/>
                          </a:lnTo>
                          <a:lnTo>
                            <a:pt x="9" y="16"/>
                          </a:lnTo>
                          <a:lnTo>
                            <a:pt x="12" y="14"/>
                          </a:lnTo>
                          <a:lnTo>
                            <a:pt x="14" y="13"/>
                          </a:lnTo>
                          <a:lnTo>
                            <a:pt x="17" y="11"/>
                          </a:lnTo>
                          <a:lnTo>
                            <a:pt x="19" y="11"/>
                          </a:lnTo>
                        </a:path>
                      </a:pathLst>
                    </a:custGeom>
                    <a:noFill/>
                    <a:ln w="12700" cap="rnd" cmpd="sng">
                      <a:solidFill>
                        <a:srgbClr val="FF7F3F"/>
                      </a:solidFill>
                      <a:prstDash val="solid"/>
                      <a:round/>
                      <a:headEnd type="none" w="sm" len="sm"/>
                      <a:tailEnd type="none" w="sm" len="sm"/>
                    </a:ln>
                    <a:effectLst/>
                  </p:spPr>
                  <p:txBody>
                    <a:bodyPr/>
                    <a:lstStyle/>
                    <a:p>
                      <a:endParaRPr lang="en-IN"/>
                    </a:p>
                  </p:txBody>
                </p:sp>
              </p:grpSp>
              <p:grpSp>
                <p:nvGrpSpPr>
                  <p:cNvPr id="353543" name="Group 207"/>
                  <p:cNvGrpSpPr>
                    <a:grpSpLocks/>
                  </p:cNvGrpSpPr>
                  <p:nvPr/>
                </p:nvGrpSpPr>
                <p:grpSpPr bwMode="auto">
                  <a:xfrm>
                    <a:off x="2975" y="2232"/>
                    <a:ext cx="148" cy="144"/>
                    <a:chOff x="2975" y="2232"/>
                    <a:chExt cx="148" cy="144"/>
                  </a:xfrm>
                </p:grpSpPr>
                <p:sp>
                  <p:nvSpPr>
                    <p:cNvPr id="353488" name="Freeform 208"/>
                    <p:cNvSpPr>
                      <a:spLocks/>
                    </p:cNvSpPr>
                    <p:nvPr/>
                  </p:nvSpPr>
                  <p:spPr bwMode="auto">
                    <a:xfrm>
                      <a:off x="2975" y="2232"/>
                      <a:ext cx="148" cy="144"/>
                    </a:xfrm>
                    <a:custGeom>
                      <a:avLst/>
                      <a:gdLst/>
                      <a:ahLst/>
                      <a:cxnLst>
                        <a:cxn ang="0">
                          <a:pos x="22" y="131"/>
                        </a:cxn>
                        <a:cxn ang="0">
                          <a:pos x="18" y="125"/>
                        </a:cxn>
                        <a:cxn ang="0">
                          <a:pos x="13" y="117"/>
                        </a:cxn>
                        <a:cxn ang="0">
                          <a:pos x="10" y="108"/>
                        </a:cxn>
                        <a:cxn ang="0">
                          <a:pos x="7" y="101"/>
                        </a:cxn>
                        <a:cxn ang="0">
                          <a:pos x="5" y="77"/>
                        </a:cxn>
                        <a:cxn ang="0">
                          <a:pos x="0" y="66"/>
                        </a:cxn>
                        <a:cxn ang="0">
                          <a:pos x="0" y="53"/>
                        </a:cxn>
                        <a:cxn ang="0">
                          <a:pos x="12" y="41"/>
                        </a:cxn>
                        <a:cxn ang="0">
                          <a:pos x="19" y="24"/>
                        </a:cxn>
                        <a:cxn ang="0">
                          <a:pos x="26" y="15"/>
                        </a:cxn>
                        <a:cxn ang="0">
                          <a:pos x="38" y="11"/>
                        </a:cxn>
                        <a:cxn ang="0">
                          <a:pos x="56" y="1"/>
                        </a:cxn>
                        <a:cxn ang="0">
                          <a:pos x="68" y="0"/>
                        </a:cxn>
                        <a:cxn ang="0">
                          <a:pos x="79" y="1"/>
                        </a:cxn>
                        <a:cxn ang="0">
                          <a:pos x="95" y="6"/>
                        </a:cxn>
                        <a:cxn ang="0">
                          <a:pos x="110" y="12"/>
                        </a:cxn>
                        <a:cxn ang="0">
                          <a:pos x="121" y="23"/>
                        </a:cxn>
                        <a:cxn ang="0">
                          <a:pos x="126" y="34"/>
                        </a:cxn>
                        <a:cxn ang="0">
                          <a:pos x="132" y="44"/>
                        </a:cxn>
                        <a:cxn ang="0">
                          <a:pos x="141" y="60"/>
                        </a:cxn>
                        <a:cxn ang="0">
                          <a:pos x="147" y="75"/>
                        </a:cxn>
                        <a:cxn ang="0">
                          <a:pos x="143" y="87"/>
                        </a:cxn>
                        <a:cxn ang="0">
                          <a:pos x="141" y="100"/>
                        </a:cxn>
                        <a:cxn ang="0">
                          <a:pos x="131" y="109"/>
                        </a:cxn>
                        <a:cxn ang="0">
                          <a:pos x="116" y="125"/>
                        </a:cxn>
                        <a:cxn ang="0">
                          <a:pos x="110" y="135"/>
                        </a:cxn>
                        <a:cxn ang="0">
                          <a:pos x="96" y="143"/>
                        </a:cxn>
                        <a:cxn ang="0">
                          <a:pos x="107" y="115"/>
                        </a:cxn>
                        <a:cxn ang="0">
                          <a:pos x="113" y="92"/>
                        </a:cxn>
                        <a:cxn ang="0">
                          <a:pos x="111" y="79"/>
                        </a:cxn>
                        <a:cxn ang="0">
                          <a:pos x="110" y="63"/>
                        </a:cxn>
                        <a:cxn ang="0">
                          <a:pos x="96" y="66"/>
                        </a:cxn>
                        <a:cxn ang="0">
                          <a:pos x="81" y="70"/>
                        </a:cxn>
                        <a:cxn ang="0">
                          <a:pos x="60" y="69"/>
                        </a:cxn>
                        <a:cxn ang="0">
                          <a:pos x="51" y="66"/>
                        </a:cxn>
                        <a:cxn ang="0">
                          <a:pos x="39" y="68"/>
                        </a:cxn>
                        <a:cxn ang="0">
                          <a:pos x="36" y="76"/>
                        </a:cxn>
                        <a:cxn ang="0">
                          <a:pos x="30" y="82"/>
                        </a:cxn>
                        <a:cxn ang="0">
                          <a:pos x="26" y="96"/>
                        </a:cxn>
                        <a:cxn ang="0">
                          <a:pos x="21" y="100"/>
                        </a:cxn>
                        <a:cxn ang="0">
                          <a:pos x="16" y="101"/>
                        </a:cxn>
                        <a:cxn ang="0">
                          <a:pos x="15" y="105"/>
                        </a:cxn>
                        <a:cxn ang="0">
                          <a:pos x="17" y="111"/>
                        </a:cxn>
                        <a:cxn ang="0">
                          <a:pos x="25" y="114"/>
                        </a:cxn>
                        <a:cxn ang="0">
                          <a:pos x="28" y="134"/>
                        </a:cxn>
                      </a:cxnLst>
                      <a:rect l="0" t="0" r="r" b="b"/>
                      <a:pathLst>
                        <a:path w="148" h="144">
                          <a:moveTo>
                            <a:pt x="28" y="134"/>
                          </a:moveTo>
                          <a:lnTo>
                            <a:pt x="22" y="131"/>
                          </a:lnTo>
                          <a:lnTo>
                            <a:pt x="19" y="128"/>
                          </a:lnTo>
                          <a:lnTo>
                            <a:pt x="18" y="125"/>
                          </a:lnTo>
                          <a:lnTo>
                            <a:pt x="16" y="118"/>
                          </a:lnTo>
                          <a:lnTo>
                            <a:pt x="13" y="117"/>
                          </a:lnTo>
                          <a:lnTo>
                            <a:pt x="12" y="111"/>
                          </a:lnTo>
                          <a:lnTo>
                            <a:pt x="10" y="108"/>
                          </a:lnTo>
                          <a:lnTo>
                            <a:pt x="9" y="106"/>
                          </a:lnTo>
                          <a:lnTo>
                            <a:pt x="7" y="101"/>
                          </a:lnTo>
                          <a:lnTo>
                            <a:pt x="2" y="92"/>
                          </a:lnTo>
                          <a:lnTo>
                            <a:pt x="5" y="77"/>
                          </a:lnTo>
                          <a:lnTo>
                            <a:pt x="2" y="75"/>
                          </a:lnTo>
                          <a:lnTo>
                            <a:pt x="0" y="66"/>
                          </a:lnTo>
                          <a:lnTo>
                            <a:pt x="0" y="60"/>
                          </a:lnTo>
                          <a:lnTo>
                            <a:pt x="0" y="53"/>
                          </a:lnTo>
                          <a:lnTo>
                            <a:pt x="4" y="46"/>
                          </a:lnTo>
                          <a:lnTo>
                            <a:pt x="12" y="41"/>
                          </a:lnTo>
                          <a:lnTo>
                            <a:pt x="12" y="34"/>
                          </a:lnTo>
                          <a:lnTo>
                            <a:pt x="19" y="24"/>
                          </a:lnTo>
                          <a:lnTo>
                            <a:pt x="22" y="21"/>
                          </a:lnTo>
                          <a:lnTo>
                            <a:pt x="26" y="15"/>
                          </a:lnTo>
                          <a:lnTo>
                            <a:pt x="32" y="11"/>
                          </a:lnTo>
                          <a:lnTo>
                            <a:pt x="38" y="11"/>
                          </a:lnTo>
                          <a:lnTo>
                            <a:pt x="48" y="2"/>
                          </a:lnTo>
                          <a:lnTo>
                            <a:pt x="56" y="1"/>
                          </a:lnTo>
                          <a:lnTo>
                            <a:pt x="62" y="0"/>
                          </a:lnTo>
                          <a:lnTo>
                            <a:pt x="68" y="0"/>
                          </a:lnTo>
                          <a:lnTo>
                            <a:pt x="73" y="1"/>
                          </a:lnTo>
                          <a:lnTo>
                            <a:pt x="79" y="1"/>
                          </a:lnTo>
                          <a:lnTo>
                            <a:pt x="87" y="2"/>
                          </a:lnTo>
                          <a:lnTo>
                            <a:pt x="95" y="6"/>
                          </a:lnTo>
                          <a:lnTo>
                            <a:pt x="100" y="9"/>
                          </a:lnTo>
                          <a:lnTo>
                            <a:pt x="110" y="12"/>
                          </a:lnTo>
                          <a:lnTo>
                            <a:pt x="117" y="18"/>
                          </a:lnTo>
                          <a:lnTo>
                            <a:pt x="121" y="23"/>
                          </a:lnTo>
                          <a:lnTo>
                            <a:pt x="124" y="29"/>
                          </a:lnTo>
                          <a:lnTo>
                            <a:pt x="126" y="34"/>
                          </a:lnTo>
                          <a:lnTo>
                            <a:pt x="129" y="39"/>
                          </a:lnTo>
                          <a:lnTo>
                            <a:pt x="132" y="44"/>
                          </a:lnTo>
                          <a:lnTo>
                            <a:pt x="138" y="50"/>
                          </a:lnTo>
                          <a:lnTo>
                            <a:pt x="141" y="60"/>
                          </a:lnTo>
                          <a:lnTo>
                            <a:pt x="144" y="69"/>
                          </a:lnTo>
                          <a:lnTo>
                            <a:pt x="147" y="75"/>
                          </a:lnTo>
                          <a:lnTo>
                            <a:pt x="146" y="79"/>
                          </a:lnTo>
                          <a:lnTo>
                            <a:pt x="143" y="87"/>
                          </a:lnTo>
                          <a:lnTo>
                            <a:pt x="140" y="92"/>
                          </a:lnTo>
                          <a:lnTo>
                            <a:pt x="141" y="100"/>
                          </a:lnTo>
                          <a:lnTo>
                            <a:pt x="139" y="104"/>
                          </a:lnTo>
                          <a:lnTo>
                            <a:pt x="131" y="109"/>
                          </a:lnTo>
                          <a:lnTo>
                            <a:pt x="129" y="114"/>
                          </a:lnTo>
                          <a:lnTo>
                            <a:pt x="116" y="125"/>
                          </a:lnTo>
                          <a:lnTo>
                            <a:pt x="116" y="129"/>
                          </a:lnTo>
                          <a:lnTo>
                            <a:pt x="110" y="135"/>
                          </a:lnTo>
                          <a:lnTo>
                            <a:pt x="101" y="140"/>
                          </a:lnTo>
                          <a:lnTo>
                            <a:pt x="96" y="143"/>
                          </a:lnTo>
                          <a:lnTo>
                            <a:pt x="102" y="129"/>
                          </a:lnTo>
                          <a:lnTo>
                            <a:pt x="107" y="115"/>
                          </a:lnTo>
                          <a:lnTo>
                            <a:pt x="110" y="104"/>
                          </a:lnTo>
                          <a:lnTo>
                            <a:pt x="113" y="92"/>
                          </a:lnTo>
                          <a:lnTo>
                            <a:pt x="113" y="86"/>
                          </a:lnTo>
                          <a:lnTo>
                            <a:pt x="111" y="79"/>
                          </a:lnTo>
                          <a:lnTo>
                            <a:pt x="112" y="67"/>
                          </a:lnTo>
                          <a:lnTo>
                            <a:pt x="110" y="63"/>
                          </a:lnTo>
                          <a:lnTo>
                            <a:pt x="107" y="60"/>
                          </a:lnTo>
                          <a:lnTo>
                            <a:pt x="96" y="66"/>
                          </a:lnTo>
                          <a:lnTo>
                            <a:pt x="90" y="69"/>
                          </a:lnTo>
                          <a:lnTo>
                            <a:pt x="81" y="70"/>
                          </a:lnTo>
                          <a:lnTo>
                            <a:pt x="69" y="70"/>
                          </a:lnTo>
                          <a:lnTo>
                            <a:pt x="60" y="69"/>
                          </a:lnTo>
                          <a:lnTo>
                            <a:pt x="55" y="68"/>
                          </a:lnTo>
                          <a:lnTo>
                            <a:pt x="51" y="66"/>
                          </a:lnTo>
                          <a:lnTo>
                            <a:pt x="45" y="66"/>
                          </a:lnTo>
                          <a:lnTo>
                            <a:pt x="39" y="68"/>
                          </a:lnTo>
                          <a:lnTo>
                            <a:pt x="37" y="71"/>
                          </a:lnTo>
                          <a:lnTo>
                            <a:pt x="36" y="76"/>
                          </a:lnTo>
                          <a:lnTo>
                            <a:pt x="33" y="81"/>
                          </a:lnTo>
                          <a:lnTo>
                            <a:pt x="30" y="82"/>
                          </a:lnTo>
                          <a:lnTo>
                            <a:pt x="27" y="87"/>
                          </a:lnTo>
                          <a:lnTo>
                            <a:pt x="26" y="96"/>
                          </a:lnTo>
                          <a:lnTo>
                            <a:pt x="24" y="98"/>
                          </a:lnTo>
                          <a:lnTo>
                            <a:pt x="21" y="100"/>
                          </a:lnTo>
                          <a:lnTo>
                            <a:pt x="19" y="100"/>
                          </a:lnTo>
                          <a:lnTo>
                            <a:pt x="16" y="101"/>
                          </a:lnTo>
                          <a:lnTo>
                            <a:pt x="15" y="103"/>
                          </a:lnTo>
                          <a:lnTo>
                            <a:pt x="15" y="105"/>
                          </a:lnTo>
                          <a:lnTo>
                            <a:pt x="15" y="108"/>
                          </a:lnTo>
                          <a:lnTo>
                            <a:pt x="17" y="111"/>
                          </a:lnTo>
                          <a:lnTo>
                            <a:pt x="21" y="114"/>
                          </a:lnTo>
                          <a:lnTo>
                            <a:pt x="25" y="114"/>
                          </a:lnTo>
                          <a:lnTo>
                            <a:pt x="26" y="126"/>
                          </a:lnTo>
                          <a:lnTo>
                            <a:pt x="28" y="134"/>
                          </a:lnTo>
                        </a:path>
                      </a:pathLst>
                    </a:custGeom>
                    <a:solidFill>
                      <a:srgbClr val="7F5F3F"/>
                    </a:solidFill>
                    <a:ln w="9525" cap="rnd">
                      <a:noFill/>
                      <a:round/>
                      <a:headEnd/>
                      <a:tailEnd/>
                    </a:ln>
                    <a:effectLst/>
                  </p:spPr>
                  <p:txBody>
                    <a:bodyPr/>
                    <a:lstStyle/>
                    <a:p>
                      <a:endParaRPr lang="en-IN"/>
                    </a:p>
                  </p:txBody>
                </p:sp>
                <p:grpSp>
                  <p:nvGrpSpPr>
                    <p:cNvPr id="353544" name="Group 209"/>
                    <p:cNvGrpSpPr>
                      <a:grpSpLocks/>
                    </p:cNvGrpSpPr>
                    <p:nvPr/>
                  </p:nvGrpSpPr>
                  <p:grpSpPr bwMode="auto">
                    <a:xfrm>
                      <a:off x="2979" y="2237"/>
                      <a:ext cx="139" cy="101"/>
                      <a:chOff x="2979" y="2237"/>
                      <a:chExt cx="139" cy="101"/>
                    </a:xfrm>
                  </p:grpSpPr>
                  <p:sp>
                    <p:nvSpPr>
                      <p:cNvPr id="353490" name="Freeform 210"/>
                      <p:cNvSpPr>
                        <a:spLocks/>
                      </p:cNvSpPr>
                      <p:nvPr/>
                    </p:nvSpPr>
                    <p:spPr bwMode="auto">
                      <a:xfrm>
                        <a:off x="2979" y="2275"/>
                        <a:ext cx="59" cy="41"/>
                      </a:xfrm>
                      <a:custGeom>
                        <a:avLst/>
                        <a:gdLst/>
                        <a:ahLst/>
                        <a:cxnLst>
                          <a:cxn ang="0">
                            <a:pos x="2" y="40"/>
                          </a:cxn>
                          <a:cxn ang="0">
                            <a:pos x="13" y="40"/>
                          </a:cxn>
                          <a:cxn ang="0">
                            <a:pos x="29" y="31"/>
                          </a:cxn>
                          <a:cxn ang="0">
                            <a:pos x="17" y="30"/>
                          </a:cxn>
                          <a:cxn ang="0">
                            <a:pos x="8" y="29"/>
                          </a:cxn>
                          <a:cxn ang="0">
                            <a:pos x="4" y="27"/>
                          </a:cxn>
                          <a:cxn ang="0">
                            <a:pos x="0" y="22"/>
                          </a:cxn>
                          <a:cxn ang="0">
                            <a:pos x="1" y="13"/>
                          </a:cxn>
                          <a:cxn ang="0">
                            <a:pos x="8" y="16"/>
                          </a:cxn>
                          <a:cxn ang="0">
                            <a:pos x="13" y="19"/>
                          </a:cxn>
                          <a:cxn ang="0">
                            <a:pos x="21" y="20"/>
                          </a:cxn>
                          <a:cxn ang="0">
                            <a:pos x="27" y="20"/>
                          </a:cxn>
                          <a:cxn ang="0">
                            <a:pos x="35" y="24"/>
                          </a:cxn>
                          <a:cxn ang="0">
                            <a:pos x="29" y="17"/>
                          </a:cxn>
                          <a:cxn ang="0">
                            <a:pos x="24" y="13"/>
                          </a:cxn>
                          <a:cxn ang="0">
                            <a:pos x="18" y="10"/>
                          </a:cxn>
                          <a:cxn ang="0">
                            <a:pos x="19" y="2"/>
                          </a:cxn>
                          <a:cxn ang="0">
                            <a:pos x="18" y="0"/>
                          </a:cxn>
                          <a:cxn ang="0">
                            <a:pos x="27" y="0"/>
                          </a:cxn>
                          <a:cxn ang="0">
                            <a:pos x="27" y="6"/>
                          </a:cxn>
                          <a:cxn ang="0">
                            <a:pos x="28" y="11"/>
                          </a:cxn>
                          <a:cxn ang="0">
                            <a:pos x="31" y="15"/>
                          </a:cxn>
                          <a:cxn ang="0">
                            <a:pos x="36" y="17"/>
                          </a:cxn>
                          <a:cxn ang="0">
                            <a:pos x="44" y="20"/>
                          </a:cxn>
                          <a:cxn ang="0">
                            <a:pos x="54" y="24"/>
                          </a:cxn>
                          <a:cxn ang="0">
                            <a:pos x="58" y="25"/>
                          </a:cxn>
                        </a:cxnLst>
                        <a:rect l="0" t="0" r="r" b="b"/>
                        <a:pathLst>
                          <a:path w="59" h="41">
                            <a:moveTo>
                              <a:pt x="2" y="40"/>
                            </a:moveTo>
                            <a:lnTo>
                              <a:pt x="13" y="40"/>
                            </a:lnTo>
                            <a:lnTo>
                              <a:pt x="29" y="31"/>
                            </a:lnTo>
                            <a:lnTo>
                              <a:pt x="17" y="30"/>
                            </a:lnTo>
                            <a:lnTo>
                              <a:pt x="8" y="29"/>
                            </a:lnTo>
                            <a:lnTo>
                              <a:pt x="4" y="27"/>
                            </a:lnTo>
                            <a:lnTo>
                              <a:pt x="0" y="22"/>
                            </a:lnTo>
                            <a:lnTo>
                              <a:pt x="1" y="13"/>
                            </a:lnTo>
                            <a:lnTo>
                              <a:pt x="8" y="16"/>
                            </a:lnTo>
                            <a:lnTo>
                              <a:pt x="13" y="19"/>
                            </a:lnTo>
                            <a:lnTo>
                              <a:pt x="21" y="20"/>
                            </a:lnTo>
                            <a:lnTo>
                              <a:pt x="27" y="20"/>
                            </a:lnTo>
                            <a:lnTo>
                              <a:pt x="35" y="24"/>
                            </a:lnTo>
                            <a:lnTo>
                              <a:pt x="29" y="17"/>
                            </a:lnTo>
                            <a:lnTo>
                              <a:pt x="24" y="13"/>
                            </a:lnTo>
                            <a:lnTo>
                              <a:pt x="18" y="10"/>
                            </a:lnTo>
                            <a:lnTo>
                              <a:pt x="19" y="2"/>
                            </a:lnTo>
                            <a:lnTo>
                              <a:pt x="18" y="0"/>
                            </a:lnTo>
                            <a:lnTo>
                              <a:pt x="27" y="0"/>
                            </a:lnTo>
                            <a:lnTo>
                              <a:pt x="27" y="6"/>
                            </a:lnTo>
                            <a:lnTo>
                              <a:pt x="28" y="11"/>
                            </a:lnTo>
                            <a:lnTo>
                              <a:pt x="31" y="15"/>
                            </a:lnTo>
                            <a:lnTo>
                              <a:pt x="36" y="17"/>
                            </a:lnTo>
                            <a:lnTo>
                              <a:pt x="44" y="20"/>
                            </a:lnTo>
                            <a:lnTo>
                              <a:pt x="54" y="24"/>
                            </a:lnTo>
                            <a:lnTo>
                              <a:pt x="58" y="25"/>
                            </a:lnTo>
                          </a:path>
                        </a:pathLst>
                      </a:custGeom>
                      <a:noFill/>
                      <a:ln w="12700" cap="rnd" cmpd="sng">
                        <a:solidFill>
                          <a:srgbClr val="5F3F1F"/>
                        </a:solidFill>
                        <a:prstDash val="solid"/>
                        <a:round/>
                        <a:headEnd type="none" w="sm" len="sm"/>
                        <a:tailEnd type="none" w="sm" len="sm"/>
                      </a:ln>
                      <a:effectLst/>
                    </p:spPr>
                    <p:txBody>
                      <a:bodyPr/>
                      <a:lstStyle/>
                      <a:p>
                        <a:endParaRPr lang="en-IN"/>
                      </a:p>
                    </p:txBody>
                  </p:sp>
                  <p:sp>
                    <p:nvSpPr>
                      <p:cNvPr id="353491" name="Freeform 211"/>
                      <p:cNvSpPr>
                        <a:spLocks/>
                      </p:cNvSpPr>
                      <p:nvPr/>
                    </p:nvSpPr>
                    <p:spPr bwMode="auto">
                      <a:xfrm>
                        <a:off x="2989" y="2257"/>
                        <a:ext cx="113" cy="34"/>
                      </a:xfrm>
                      <a:custGeom>
                        <a:avLst/>
                        <a:gdLst/>
                        <a:ahLst/>
                        <a:cxnLst>
                          <a:cxn ang="0">
                            <a:pos x="0" y="15"/>
                          </a:cxn>
                          <a:cxn ang="0">
                            <a:pos x="7" y="13"/>
                          </a:cxn>
                          <a:cxn ang="0">
                            <a:pos x="18" y="13"/>
                          </a:cxn>
                          <a:cxn ang="0">
                            <a:pos x="26" y="12"/>
                          </a:cxn>
                          <a:cxn ang="0">
                            <a:pos x="23" y="19"/>
                          </a:cxn>
                          <a:cxn ang="0">
                            <a:pos x="27" y="25"/>
                          </a:cxn>
                          <a:cxn ang="0">
                            <a:pos x="34" y="19"/>
                          </a:cxn>
                          <a:cxn ang="0">
                            <a:pos x="41" y="12"/>
                          </a:cxn>
                          <a:cxn ang="0">
                            <a:pos x="49" y="7"/>
                          </a:cxn>
                          <a:cxn ang="0">
                            <a:pos x="60" y="1"/>
                          </a:cxn>
                          <a:cxn ang="0">
                            <a:pos x="63" y="0"/>
                          </a:cxn>
                          <a:cxn ang="0">
                            <a:pos x="87" y="6"/>
                          </a:cxn>
                          <a:cxn ang="0">
                            <a:pos x="95" y="17"/>
                          </a:cxn>
                          <a:cxn ang="0">
                            <a:pos x="98" y="20"/>
                          </a:cxn>
                          <a:cxn ang="0">
                            <a:pos x="98" y="32"/>
                          </a:cxn>
                          <a:cxn ang="0">
                            <a:pos x="103" y="33"/>
                          </a:cxn>
                          <a:cxn ang="0">
                            <a:pos x="110" y="24"/>
                          </a:cxn>
                          <a:cxn ang="0">
                            <a:pos x="112" y="18"/>
                          </a:cxn>
                          <a:cxn ang="0">
                            <a:pos x="111" y="11"/>
                          </a:cxn>
                        </a:cxnLst>
                        <a:rect l="0" t="0" r="r" b="b"/>
                        <a:pathLst>
                          <a:path w="113" h="34">
                            <a:moveTo>
                              <a:pt x="0" y="15"/>
                            </a:moveTo>
                            <a:lnTo>
                              <a:pt x="7" y="13"/>
                            </a:lnTo>
                            <a:lnTo>
                              <a:pt x="18" y="13"/>
                            </a:lnTo>
                            <a:lnTo>
                              <a:pt x="26" y="12"/>
                            </a:lnTo>
                            <a:lnTo>
                              <a:pt x="23" y="19"/>
                            </a:lnTo>
                            <a:lnTo>
                              <a:pt x="27" y="25"/>
                            </a:lnTo>
                            <a:lnTo>
                              <a:pt x="34" y="19"/>
                            </a:lnTo>
                            <a:lnTo>
                              <a:pt x="41" y="12"/>
                            </a:lnTo>
                            <a:lnTo>
                              <a:pt x="49" y="7"/>
                            </a:lnTo>
                            <a:lnTo>
                              <a:pt x="60" y="1"/>
                            </a:lnTo>
                            <a:lnTo>
                              <a:pt x="63" y="0"/>
                            </a:lnTo>
                            <a:lnTo>
                              <a:pt x="87" y="6"/>
                            </a:lnTo>
                            <a:lnTo>
                              <a:pt x="95" y="17"/>
                            </a:lnTo>
                            <a:lnTo>
                              <a:pt x="98" y="20"/>
                            </a:lnTo>
                            <a:lnTo>
                              <a:pt x="98" y="32"/>
                            </a:lnTo>
                            <a:lnTo>
                              <a:pt x="103" y="33"/>
                            </a:lnTo>
                            <a:lnTo>
                              <a:pt x="110" y="24"/>
                            </a:lnTo>
                            <a:lnTo>
                              <a:pt x="112" y="18"/>
                            </a:lnTo>
                            <a:lnTo>
                              <a:pt x="111" y="11"/>
                            </a:lnTo>
                          </a:path>
                        </a:pathLst>
                      </a:custGeom>
                      <a:noFill/>
                      <a:ln w="12700" cap="rnd" cmpd="sng">
                        <a:solidFill>
                          <a:srgbClr val="5F3F1F"/>
                        </a:solidFill>
                        <a:prstDash val="solid"/>
                        <a:round/>
                        <a:headEnd type="none" w="sm" len="sm"/>
                        <a:tailEnd type="none" w="sm" len="sm"/>
                      </a:ln>
                      <a:effectLst/>
                    </p:spPr>
                    <p:txBody>
                      <a:bodyPr/>
                      <a:lstStyle/>
                      <a:p>
                        <a:endParaRPr lang="en-IN"/>
                      </a:p>
                    </p:txBody>
                  </p:sp>
                  <p:sp>
                    <p:nvSpPr>
                      <p:cNvPr id="353492" name="Freeform 212"/>
                      <p:cNvSpPr>
                        <a:spLocks/>
                      </p:cNvSpPr>
                      <p:nvPr/>
                    </p:nvSpPr>
                    <p:spPr bwMode="auto">
                      <a:xfrm>
                        <a:off x="2995" y="2237"/>
                        <a:ext cx="99" cy="42"/>
                      </a:xfrm>
                      <a:custGeom>
                        <a:avLst/>
                        <a:gdLst/>
                        <a:ahLst/>
                        <a:cxnLst>
                          <a:cxn ang="0">
                            <a:pos x="34" y="28"/>
                          </a:cxn>
                          <a:cxn ang="0">
                            <a:pos x="26" y="24"/>
                          </a:cxn>
                          <a:cxn ang="0">
                            <a:pos x="13" y="24"/>
                          </a:cxn>
                          <a:cxn ang="0">
                            <a:pos x="0" y="26"/>
                          </a:cxn>
                          <a:cxn ang="0">
                            <a:pos x="21" y="19"/>
                          </a:cxn>
                          <a:cxn ang="0">
                            <a:pos x="37" y="18"/>
                          </a:cxn>
                          <a:cxn ang="0">
                            <a:pos x="31" y="14"/>
                          </a:cxn>
                          <a:cxn ang="0">
                            <a:pos x="19" y="11"/>
                          </a:cxn>
                          <a:cxn ang="0">
                            <a:pos x="35" y="10"/>
                          </a:cxn>
                          <a:cxn ang="0">
                            <a:pos x="41" y="13"/>
                          </a:cxn>
                          <a:cxn ang="0">
                            <a:pos x="49" y="16"/>
                          </a:cxn>
                          <a:cxn ang="0">
                            <a:pos x="54" y="12"/>
                          </a:cxn>
                          <a:cxn ang="0">
                            <a:pos x="44" y="2"/>
                          </a:cxn>
                          <a:cxn ang="0">
                            <a:pos x="51" y="0"/>
                          </a:cxn>
                          <a:cxn ang="0">
                            <a:pos x="57" y="0"/>
                          </a:cxn>
                          <a:cxn ang="0">
                            <a:pos x="62" y="13"/>
                          </a:cxn>
                          <a:cxn ang="0">
                            <a:pos x="66" y="8"/>
                          </a:cxn>
                          <a:cxn ang="0">
                            <a:pos x="68" y="4"/>
                          </a:cxn>
                          <a:cxn ang="0">
                            <a:pos x="73" y="9"/>
                          </a:cxn>
                          <a:cxn ang="0">
                            <a:pos x="76" y="15"/>
                          </a:cxn>
                          <a:cxn ang="0">
                            <a:pos x="78" y="17"/>
                          </a:cxn>
                          <a:cxn ang="0">
                            <a:pos x="80" y="21"/>
                          </a:cxn>
                          <a:cxn ang="0">
                            <a:pos x="83" y="22"/>
                          </a:cxn>
                          <a:cxn ang="0">
                            <a:pos x="85" y="12"/>
                          </a:cxn>
                          <a:cxn ang="0">
                            <a:pos x="91" y="14"/>
                          </a:cxn>
                          <a:cxn ang="0">
                            <a:pos x="90" y="22"/>
                          </a:cxn>
                          <a:cxn ang="0">
                            <a:pos x="89" y="26"/>
                          </a:cxn>
                          <a:cxn ang="0">
                            <a:pos x="93" y="31"/>
                          </a:cxn>
                          <a:cxn ang="0">
                            <a:pos x="98" y="41"/>
                          </a:cxn>
                        </a:cxnLst>
                        <a:rect l="0" t="0" r="r" b="b"/>
                        <a:pathLst>
                          <a:path w="99" h="42">
                            <a:moveTo>
                              <a:pt x="34" y="28"/>
                            </a:moveTo>
                            <a:lnTo>
                              <a:pt x="26" y="24"/>
                            </a:lnTo>
                            <a:lnTo>
                              <a:pt x="13" y="24"/>
                            </a:lnTo>
                            <a:lnTo>
                              <a:pt x="0" y="26"/>
                            </a:lnTo>
                            <a:lnTo>
                              <a:pt x="21" y="19"/>
                            </a:lnTo>
                            <a:lnTo>
                              <a:pt x="37" y="18"/>
                            </a:lnTo>
                            <a:lnTo>
                              <a:pt x="31" y="14"/>
                            </a:lnTo>
                            <a:lnTo>
                              <a:pt x="19" y="11"/>
                            </a:lnTo>
                            <a:lnTo>
                              <a:pt x="35" y="10"/>
                            </a:lnTo>
                            <a:lnTo>
                              <a:pt x="41" y="13"/>
                            </a:lnTo>
                            <a:lnTo>
                              <a:pt x="49" y="16"/>
                            </a:lnTo>
                            <a:lnTo>
                              <a:pt x="54" y="12"/>
                            </a:lnTo>
                            <a:lnTo>
                              <a:pt x="44" y="2"/>
                            </a:lnTo>
                            <a:lnTo>
                              <a:pt x="51" y="0"/>
                            </a:lnTo>
                            <a:lnTo>
                              <a:pt x="57" y="0"/>
                            </a:lnTo>
                            <a:lnTo>
                              <a:pt x="62" y="13"/>
                            </a:lnTo>
                            <a:lnTo>
                              <a:pt x="66" y="8"/>
                            </a:lnTo>
                            <a:lnTo>
                              <a:pt x="68" y="4"/>
                            </a:lnTo>
                            <a:lnTo>
                              <a:pt x="73" y="9"/>
                            </a:lnTo>
                            <a:lnTo>
                              <a:pt x="76" y="15"/>
                            </a:lnTo>
                            <a:lnTo>
                              <a:pt x="78" y="17"/>
                            </a:lnTo>
                            <a:lnTo>
                              <a:pt x="80" y="21"/>
                            </a:lnTo>
                            <a:lnTo>
                              <a:pt x="83" y="22"/>
                            </a:lnTo>
                            <a:lnTo>
                              <a:pt x="85" y="12"/>
                            </a:lnTo>
                            <a:lnTo>
                              <a:pt x="91" y="14"/>
                            </a:lnTo>
                            <a:lnTo>
                              <a:pt x="90" y="22"/>
                            </a:lnTo>
                            <a:lnTo>
                              <a:pt x="89" y="26"/>
                            </a:lnTo>
                            <a:lnTo>
                              <a:pt x="93" y="31"/>
                            </a:lnTo>
                            <a:lnTo>
                              <a:pt x="98" y="41"/>
                            </a:lnTo>
                          </a:path>
                        </a:pathLst>
                      </a:custGeom>
                      <a:noFill/>
                      <a:ln w="12700" cap="rnd" cmpd="sng">
                        <a:solidFill>
                          <a:srgbClr val="5F3F1F"/>
                        </a:solidFill>
                        <a:prstDash val="solid"/>
                        <a:round/>
                        <a:headEnd type="none" w="sm" len="sm"/>
                        <a:tailEnd type="none" w="sm" len="sm"/>
                      </a:ln>
                      <a:effectLst/>
                    </p:spPr>
                    <p:txBody>
                      <a:bodyPr/>
                      <a:lstStyle/>
                      <a:p>
                        <a:endParaRPr lang="en-IN"/>
                      </a:p>
                    </p:txBody>
                  </p:sp>
                  <p:sp>
                    <p:nvSpPr>
                      <p:cNvPr id="353493" name="Freeform 213"/>
                      <p:cNvSpPr>
                        <a:spLocks/>
                      </p:cNvSpPr>
                      <p:nvPr/>
                    </p:nvSpPr>
                    <p:spPr bwMode="auto">
                      <a:xfrm>
                        <a:off x="3090" y="2275"/>
                        <a:ext cx="28" cy="63"/>
                      </a:xfrm>
                      <a:custGeom>
                        <a:avLst/>
                        <a:gdLst/>
                        <a:ahLst/>
                        <a:cxnLst>
                          <a:cxn ang="0">
                            <a:pos x="14" y="0"/>
                          </a:cxn>
                          <a:cxn ang="0">
                            <a:pos x="21" y="15"/>
                          </a:cxn>
                          <a:cxn ang="0">
                            <a:pos x="24" y="23"/>
                          </a:cxn>
                          <a:cxn ang="0">
                            <a:pos x="27" y="30"/>
                          </a:cxn>
                          <a:cxn ang="0">
                            <a:pos x="27" y="36"/>
                          </a:cxn>
                          <a:cxn ang="0">
                            <a:pos x="26" y="43"/>
                          </a:cxn>
                          <a:cxn ang="0">
                            <a:pos x="23" y="46"/>
                          </a:cxn>
                          <a:cxn ang="0">
                            <a:pos x="21" y="36"/>
                          </a:cxn>
                          <a:cxn ang="0">
                            <a:pos x="18" y="28"/>
                          </a:cxn>
                          <a:cxn ang="0">
                            <a:pos x="13" y="19"/>
                          </a:cxn>
                          <a:cxn ang="0">
                            <a:pos x="8" y="11"/>
                          </a:cxn>
                          <a:cxn ang="0">
                            <a:pos x="5" y="27"/>
                          </a:cxn>
                          <a:cxn ang="0">
                            <a:pos x="12" y="37"/>
                          </a:cxn>
                          <a:cxn ang="0">
                            <a:pos x="15" y="41"/>
                          </a:cxn>
                          <a:cxn ang="0">
                            <a:pos x="18" y="62"/>
                          </a:cxn>
                          <a:cxn ang="0">
                            <a:pos x="6" y="57"/>
                          </a:cxn>
                          <a:cxn ang="0">
                            <a:pos x="3" y="49"/>
                          </a:cxn>
                          <a:cxn ang="0">
                            <a:pos x="0" y="40"/>
                          </a:cxn>
                        </a:cxnLst>
                        <a:rect l="0" t="0" r="r" b="b"/>
                        <a:pathLst>
                          <a:path w="28" h="63">
                            <a:moveTo>
                              <a:pt x="14" y="0"/>
                            </a:moveTo>
                            <a:lnTo>
                              <a:pt x="21" y="15"/>
                            </a:lnTo>
                            <a:lnTo>
                              <a:pt x="24" y="23"/>
                            </a:lnTo>
                            <a:lnTo>
                              <a:pt x="27" y="30"/>
                            </a:lnTo>
                            <a:lnTo>
                              <a:pt x="27" y="36"/>
                            </a:lnTo>
                            <a:lnTo>
                              <a:pt x="26" y="43"/>
                            </a:lnTo>
                            <a:lnTo>
                              <a:pt x="23" y="46"/>
                            </a:lnTo>
                            <a:lnTo>
                              <a:pt x="21" y="36"/>
                            </a:lnTo>
                            <a:lnTo>
                              <a:pt x="18" y="28"/>
                            </a:lnTo>
                            <a:lnTo>
                              <a:pt x="13" y="19"/>
                            </a:lnTo>
                            <a:lnTo>
                              <a:pt x="8" y="11"/>
                            </a:lnTo>
                            <a:lnTo>
                              <a:pt x="5" y="27"/>
                            </a:lnTo>
                            <a:lnTo>
                              <a:pt x="12" y="37"/>
                            </a:lnTo>
                            <a:lnTo>
                              <a:pt x="15" y="41"/>
                            </a:lnTo>
                            <a:lnTo>
                              <a:pt x="18" y="62"/>
                            </a:lnTo>
                            <a:lnTo>
                              <a:pt x="6" y="57"/>
                            </a:lnTo>
                            <a:lnTo>
                              <a:pt x="3" y="49"/>
                            </a:lnTo>
                            <a:lnTo>
                              <a:pt x="0" y="40"/>
                            </a:lnTo>
                          </a:path>
                        </a:pathLst>
                      </a:custGeom>
                      <a:noFill/>
                      <a:ln w="12700" cap="rnd" cmpd="sng">
                        <a:solidFill>
                          <a:srgbClr val="5F3F1F"/>
                        </a:solidFill>
                        <a:prstDash val="solid"/>
                        <a:round/>
                        <a:headEnd type="none" w="sm" len="sm"/>
                        <a:tailEnd type="none" w="sm" len="sm"/>
                      </a:ln>
                      <a:effectLst/>
                    </p:spPr>
                    <p:txBody>
                      <a:bodyPr/>
                      <a:lstStyle/>
                      <a:p>
                        <a:endParaRPr lang="en-IN"/>
                      </a:p>
                    </p:txBody>
                  </p:sp>
                </p:grpSp>
              </p:grpSp>
              <p:sp>
                <p:nvSpPr>
                  <p:cNvPr id="353494" name="Oval 214"/>
                  <p:cNvSpPr>
                    <a:spLocks noChangeArrowheads="1"/>
                  </p:cNvSpPr>
                  <p:nvPr/>
                </p:nvSpPr>
                <p:spPr bwMode="auto">
                  <a:xfrm>
                    <a:off x="2998" y="2345"/>
                    <a:ext cx="0" cy="1"/>
                  </a:xfrm>
                  <a:prstGeom prst="ellipse">
                    <a:avLst/>
                  </a:prstGeom>
                  <a:solidFill>
                    <a:srgbClr val="FF5FBF"/>
                  </a:solidFill>
                  <a:ln w="12700">
                    <a:solidFill>
                      <a:srgbClr val="FF009F"/>
                    </a:solidFill>
                    <a:round/>
                    <a:headEnd/>
                    <a:tailEnd/>
                  </a:ln>
                  <a:effectLst/>
                </p:spPr>
                <p:txBody>
                  <a:bodyPr wrap="none" anchor="ctr"/>
                  <a:lstStyle/>
                  <a:p>
                    <a:endParaRPr lang="en-IN"/>
                  </a:p>
                </p:txBody>
              </p:sp>
            </p:grpSp>
            <p:grpSp>
              <p:nvGrpSpPr>
                <p:cNvPr id="353545" name="Group 215"/>
                <p:cNvGrpSpPr>
                  <a:grpSpLocks/>
                </p:cNvGrpSpPr>
                <p:nvPr/>
              </p:nvGrpSpPr>
              <p:grpSpPr bwMode="auto">
                <a:xfrm>
                  <a:off x="2896" y="2370"/>
                  <a:ext cx="256" cy="314"/>
                  <a:chOff x="2896" y="2370"/>
                  <a:chExt cx="256" cy="314"/>
                </a:xfrm>
              </p:grpSpPr>
              <p:sp>
                <p:nvSpPr>
                  <p:cNvPr id="353496" name="Freeform 216"/>
                  <p:cNvSpPr>
                    <a:spLocks/>
                  </p:cNvSpPr>
                  <p:nvPr/>
                </p:nvSpPr>
                <p:spPr bwMode="auto">
                  <a:xfrm>
                    <a:off x="3016" y="2370"/>
                    <a:ext cx="25" cy="98"/>
                  </a:xfrm>
                  <a:custGeom>
                    <a:avLst/>
                    <a:gdLst/>
                    <a:ahLst/>
                    <a:cxnLst>
                      <a:cxn ang="0">
                        <a:pos x="24" y="1"/>
                      </a:cxn>
                      <a:cxn ang="0">
                        <a:pos x="5" y="94"/>
                      </a:cxn>
                      <a:cxn ang="0">
                        <a:pos x="0" y="97"/>
                      </a:cxn>
                      <a:cxn ang="0">
                        <a:pos x="20" y="0"/>
                      </a:cxn>
                      <a:cxn ang="0">
                        <a:pos x="21" y="0"/>
                      </a:cxn>
                      <a:cxn ang="0">
                        <a:pos x="23" y="0"/>
                      </a:cxn>
                      <a:cxn ang="0">
                        <a:pos x="24" y="1"/>
                      </a:cxn>
                    </a:cxnLst>
                    <a:rect l="0" t="0" r="r" b="b"/>
                    <a:pathLst>
                      <a:path w="25" h="98">
                        <a:moveTo>
                          <a:pt x="24" y="1"/>
                        </a:moveTo>
                        <a:lnTo>
                          <a:pt x="5" y="94"/>
                        </a:lnTo>
                        <a:lnTo>
                          <a:pt x="0" y="97"/>
                        </a:lnTo>
                        <a:lnTo>
                          <a:pt x="20" y="0"/>
                        </a:lnTo>
                        <a:lnTo>
                          <a:pt x="21" y="0"/>
                        </a:lnTo>
                        <a:lnTo>
                          <a:pt x="23" y="0"/>
                        </a:lnTo>
                        <a:lnTo>
                          <a:pt x="24" y="1"/>
                        </a:lnTo>
                      </a:path>
                    </a:pathLst>
                  </a:custGeom>
                  <a:solidFill>
                    <a:srgbClr val="BF7F1F"/>
                  </a:solidFill>
                  <a:ln w="9525" cap="rnd">
                    <a:noFill/>
                    <a:round/>
                    <a:headEnd/>
                    <a:tailEnd/>
                  </a:ln>
                  <a:effectLst/>
                </p:spPr>
                <p:txBody>
                  <a:bodyPr/>
                  <a:lstStyle/>
                  <a:p>
                    <a:endParaRPr lang="en-IN"/>
                  </a:p>
                </p:txBody>
              </p:sp>
              <p:grpSp>
                <p:nvGrpSpPr>
                  <p:cNvPr id="353546" name="Group 217"/>
                  <p:cNvGrpSpPr>
                    <a:grpSpLocks/>
                  </p:cNvGrpSpPr>
                  <p:nvPr/>
                </p:nvGrpSpPr>
                <p:grpSpPr bwMode="auto">
                  <a:xfrm>
                    <a:off x="2896" y="2406"/>
                    <a:ext cx="256" cy="278"/>
                    <a:chOff x="2896" y="2406"/>
                    <a:chExt cx="256" cy="278"/>
                  </a:xfrm>
                </p:grpSpPr>
                <p:sp>
                  <p:nvSpPr>
                    <p:cNvPr id="353498" name="Freeform 218"/>
                    <p:cNvSpPr>
                      <a:spLocks/>
                    </p:cNvSpPr>
                    <p:nvPr/>
                  </p:nvSpPr>
                  <p:spPr bwMode="auto">
                    <a:xfrm>
                      <a:off x="2896" y="2406"/>
                      <a:ext cx="256" cy="278"/>
                    </a:xfrm>
                    <a:custGeom>
                      <a:avLst/>
                      <a:gdLst/>
                      <a:ahLst/>
                      <a:cxnLst>
                        <a:cxn ang="0">
                          <a:pos x="89" y="3"/>
                        </a:cxn>
                        <a:cxn ang="0">
                          <a:pos x="76" y="6"/>
                        </a:cxn>
                        <a:cxn ang="0">
                          <a:pos x="63" y="9"/>
                        </a:cxn>
                        <a:cxn ang="0">
                          <a:pos x="53" y="12"/>
                        </a:cxn>
                        <a:cxn ang="0">
                          <a:pos x="45" y="16"/>
                        </a:cxn>
                        <a:cxn ang="0">
                          <a:pos x="38" y="21"/>
                        </a:cxn>
                        <a:cxn ang="0">
                          <a:pos x="31" y="28"/>
                        </a:cxn>
                        <a:cxn ang="0">
                          <a:pos x="22" y="42"/>
                        </a:cxn>
                        <a:cxn ang="0">
                          <a:pos x="0" y="79"/>
                        </a:cxn>
                        <a:cxn ang="0">
                          <a:pos x="6" y="85"/>
                        </a:cxn>
                        <a:cxn ang="0">
                          <a:pos x="63" y="112"/>
                        </a:cxn>
                        <a:cxn ang="0">
                          <a:pos x="61" y="171"/>
                        </a:cxn>
                        <a:cxn ang="0">
                          <a:pos x="56" y="213"/>
                        </a:cxn>
                        <a:cxn ang="0">
                          <a:pos x="41" y="254"/>
                        </a:cxn>
                        <a:cxn ang="0">
                          <a:pos x="240" y="277"/>
                        </a:cxn>
                        <a:cxn ang="0">
                          <a:pos x="208" y="172"/>
                        </a:cxn>
                        <a:cxn ang="0">
                          <a:pos x="219" y="162"/>
                        </a:cxn>
                        <a:cxn ang="0">
                          <a:pos x="224" y="145"/>
                        </a:cxn>
                        <a:cxn ang="0">
                          <a:pos x="225" y="129"/>
                        </a:cxn>
                        <a:cxn ang="0">
                          <a:pos x="226" y="114"/>
                        </a:cxn>
                        <a:cxn ang="0">
                          <a:pos x="237" y="36"/>
                        </a:cxn>
                        <a:cxn ang="0">
                          <a:pos x="229" y="23"/>
                        </a:cxn>
                        <a:cxn ang="0">
                          <a:pos x="217" y="15"/>
                        </a:cxn>
                        <a:cxn ang="0">
                          <a:pos x="180" y="4"/>
                        </a:cxn>
                        <a:cxn ang="0">
                          <a:pos x="173" y="1"/>
                        </a:cxn>
                        <a:cxn ang="0">
                          <a:pos x="166" y="0"/>
                        </a:cxn>
                        <a:cxn ang="0">
                          <a:pos x="168" y="8"/>
                        </a:cxn>
                        <a:cxn ang="0">
                          <a:pos x="173" y="15"/>
                        </a:cxn>
                        <a:cxn ang="0">
                          <a:pos x="178" y="24"/>
                        </a:cxn>
                        <a:cxn ang="0">
                          <a:pos x="180" y="31"/>
                        </a:cxn>
                        <a:cxn ang="0">
                          <a:pos x="181" y="40"/>
                        </a:cxn>
                        <a:cxn ang="0">
                          <a:pos x="178" y="49"/>
                        </a:cxn>
                        <a:cxn ang="0">
                          <a:pos x="172" y="56"/>
                        </a:cxn>
                        <a:cxn ang="0">
                          <a:pos x="162" y="61"/>
                        </a:cxn>
                        <a:cxn ang="0">
                          <a:pos x="152" y="64"/>
                        </a:cxn>
                        <a:cxn ang="0">
                          <a:pos x="140" y="64"/>
                        </a:cxn>
                        <a:cxn ang="0">
                          <a:pos x="129" y="61"/>
                        </a:cxn>
                        <a:cxn ang="0">
                          <a:pos x="115" y="54"/>
                        </a:cxn>
                        <a:cxn ang="0">
                          <a:pos x="106" y="46"/>
                        </a:cxn>
                        <a:cxn ang="0">
                          <a:pos x="102" y="35"/>
                        </a:cxn>
                        <a:cxn ang="0">
                          <a:pos x="98" y="23"/>
                        </a:cxn>
                        <a:cxn ang="0">
                          <a:pos x="94" y="10"/>
                        </a:cxn>
                        <a:cxn ang="0">
                          <a:pos x="93" y="1"/>
                        </a:cxn>
                      </a:cxnLst>
                      <a:rect l="0" t="0" r="r" b="b"/>
                      <a:pathLst>
                        <a:path w="256" h="278">
                          <a:moveTo>
                            <a:pt x="93" y="1"/>
                          </a:moveTo>
                          <a:lnTo>
                            <a:pt x="89" y="3"/>
                          </a:lnTo>
                          <a:lnTo>
                            <a:pt x="82" y="4"/>
                          </a:lnTo>
                          <a:lnTo>
                            <a:pt x="76" y="6"/>
                          </a:lnTo>
                          <a:lnTo>
                            <a:pt x="69" y="7"/>
                          </a:lnTo>
                          <a:lnTo>
                            <a:pt x="63" y="9"/>
                          </a:lnTo>
                          <a:lnTo>
                            <a:pt x="57" y="10"/>
                          </a:lnTo>
                          <a:lnTo>
                            <a:pt x="53" y="12"/>
                          </a:lnTo>
                          <a:lnTo>
                            <a:pt x="49" y="14"/>
                          </a:lnTo>
                          <a:lnTo>
                            <a:pt x="45" y="16"/>
                          </a:lnTo>
                          <a:lnTo>
                            <a:pt x="41" y="19"/>
                          </a:lnTo>
                          <a:lnTo>
                            <a:pt x="38" y="21"/>
                          </a:lnTo>
                          <a:lnTo>
                            <a:pt x="35" y="24"/>
                          </a:lnTo>
                          <a:lnTo>
                            <a:pt x="31" y="28"/>
                          </a:lnTo>
                          <a:lnTo>
                            <a:pt x="28" y="33"/>
                          </a:lnTo>
                          <a:lnTo>
                            <a:pt x="22" y="42"/>
                          </a:lnTo>
                          <a:lnTo>
                            <a:pt x="12" y="59"/>
                          </a:lnTo>
                          <a:lnTo>
                            <a:pt x="0" y="79"/>
                          </a:lnTo>
                          <a:lnTo>
                            <a:pt x="2" y="82"/>
                          </a:lnTo>
                          <a:lnTo>
                            <a:pt x="6" y="85"/>
                          </a:lnTo>
                          <a:lnTo>
                            <a:pt x="61" y="106"/>
                          </a:lnTo>
                          <a:lnTo>
                            <a:pt x="63" y="112"/>
                          </a:lnTo>
                          <a:lnTo>
                            <a:pt x="63" y="137"/>
                          </a:lnTo>
                          <a:lnTo>
                            <a:pt x="61" y="171"/>
                          </a:lnTo>
                          <a:lnTo>
                            <a:pt x="58" y="196"/>
                          </a:lnTo>
                          <a:lnTo>
                            <a:pt x="56" y="213"/>
                          </a:lnTo>
                          <a:lnTo>
                            <a:pt x="50" y="236"/>
                          </a:lnTo>
                          <a:lnTo>
                            <a:pt x="41" y="254"/>
                          </a:lnTo>
                          <a:lnTo>
                            <a:pt x="29" y="277"/>
                          </a:lnTo>
                          <a:lnTo>
                            <a:pt x="240" y="277"/>
                          </a:lnTo>
                          <a:lnTo>
                            <a:pt x="218" y="220"/>
                          </a:lnTo>
                          <a:lnTo>
                            <a:pt x="208" y="172"/>
                          </a:lnTo>
                          <a:lnTo>
                            <a:pt x="213" y="168"/>
                          </a:lnTo>
                          <a:lnTo>
                            <a:pt x="219" y="162"/>
                          </a:lnTo>
                          <a:lnTo>
                            <a:pt x="222" y="154"/>
                          </a:lnTo>
                          <a:lnTo>
                            <a:pt x="224" y="145"/>
                          </a:lnTo>
                          <a:lnTo>
                            <a:pt x="225" y="137"/>
                          </a:lnTo>
                          <a:lnTo>
                            <a:pt x="225" y="129"/>
                          </a:lnTo>
                          <a:lnTo>
                            <a:pt x="225" y="122"/>
                          </a:lnTo>
                          <a:lnTo>
                            <a:pt x="226" y="114"/>
                          </a:lnTo>
                          <a:lnTo>
                            <a:pt x="255" y="90"/>
                          </a:lnTo>
                          <a:lnTo>
                            <a:pt x="237" y="36"/>
                          </a:lnTo>
                          <a:lnTo>
                            <a:pt x="234" y="29"/>
                          </a:lnTo>
                          <a:lnTo>
                            <a:pt x="229" y="23"/>
                          </a:lnTo>
                          <a:lnTo>
                            <a:pt x="224" y="18"/>
                          </a:lnTo>
                          <a:lnTo>
                            <a:pt x="217" y="15"/>
                          </a:lnTo>
                          <a:lnTo>
                            <a:pt x="185" y="6"/>
                          </a:lnTo>
                          <a:lnTo>
                            <a:pt x="180" y="4"/>
                          </a:lnTo>
                          <a:lnTo>
                            <a:pt x="176" y="2"/>
                          </a:lnTo>
                          <a:lnTo>
                            <a:pt x="173" y="1"/>
                          </a:lnTo>
                          <a:lnTo>
                            <a:pt x="169" y="1"/>
                          </a:lnTo>
                          <a:lnTo>
                            <a:pt x="166" y="0"/>
                          </a:lnTo>
                          <a:lnTo>
                            <a:pt x="166" y="5"/>
                          </a:lnTo>
                          <a:lnTo>
                            <a:pt x="168" y="8"/>
                          </a:lnTo>
                          <a:lnTo>
                            <a:pt x="170" y="11"/>
                          </a:lnTo>
                          <a:lnTo>
                            <a:pt x="173" y="15"/>
                          </a:lnTo>
                          <a:lnTo>
                            <a:pt x="175" y="19"/>
                          </a:lnTo>
                          <a:lnTo>
                            <a:pt x="178" y="24"/>
                          </a:lnTo>
                          <a:lnTo>
                            <a:pt x="179" y="28"/>
                          </a:lnTo>
                          <a:lnTo>
                            <a:pt x="180" y="31"/>
                          </a:lnTo>
                          <a:lnTo>
                            <a:pt x="181" y="35"/>
                          </a:lnTo>
                          <a:lnTo>
                            <a:pt x="181" y="40"/>
                          </a:lnTo>
                          <a:lnTo>
                            <a:pt x="179" y="44"/>
                          </a:lnTo>
                          <a:lnTo>
                            <a:pt x="178" y="49"/>
                          </a:lnTo>
                          <a:lnTo>
                            <a:pt x="175" y="53"/>
                          </a:lnTo>
                          <a:lnTo>
                            <a:pt x="172" y="56"/>
                          </a:lnTo>
                          <a:lnTo>
                            <a:pt x="167" y="59"/>
                          </a:lnTo>
                          <a:lnTo>
                            <a:pt x="162" y="61"/>
                          </a:lnTo>
                          <a:lnTo>
                            <a:pt x="157" y="63"/>
                          </a:lnTo>
                          <a:lnTo>
                            <a:pt x="152" y="64"/>
                          </a:lnTo>
                          <a:lnTo>
                            <a:pt x="147" y="65"/>
                          </a:lnTo>
                          <a:lnTo>
                            <a:pt x="140" y="64"/>
                          </a:lnTo>
                          <a:lnTo>
                            <a:pt x="134" y="63"/>
                          </a:lnTo>
                          <a:lnTo>
                            <a:pt x="129" y="61"/>
                          </a:lnTo>
                          <a:lnTo>
                            <a:pt x="123" y="58"/>
                          </a:lnTo>
                          <a:lnTo>
                            <a:pt x="115" y="54"/>
                          </a:lnTo>
                          <a:lnTo>
                            <a:pt x="111" y="51"/>
                          </a:lnTo>
                          <a:lnTo>
                            <a:pt x="106" y="46"/>
                          </a:lnTo>
                          <a:lnTo>
                            <a:pt x="105" y="40"/>
                          </a:lnTo>
                          <a:lnTo>
                            <a:pt x="102" y="35"/>
                          </a:lnTo>
                          <a:lnTo>
                            <a:pt x="100" y="29"/>
                          </a:lnTo>
                          <a:lnTo>
                            <a:pt x="98" y="23"/>
                          </a:lnTo>
                          <a:lnTo>
                            <a:pt x="96" y="17"/>
                          </a:lnTo>
                          <a:lnTo>
                            <a:pt x="94" y="10"/>
                          </a:lnTo>
                          <a:lnTo>
                            <a:pt x="93" y="4"/>
                          </a:lnTo>
                          <a:lnTo>
                            <a:pt x="93" y="1"/>
                          </a:lnTo>
                        </a:path>
                      </a:pathLst>
                    </a:custGeom>
                    <a:solidFill>
                      <a:srgbClr val="FFFF00"/>
                    </a:solidFill>
                    <a:ln w="9525" cap="rnd">
                      <a:noFill/>
                      <a:round/>
                      <a:headEnd/>
                      <a:tailEnd/>
                    </a:ln>
                    <a:effectLst/>
                  </p:spPr>
                  <p:txBody>
                    <a:bodyPr/>
                    <a:lstStyle/>
                    <a:p>
                      <a:endParaRPr lang="en-IN"/>
                    </a:p>
                  </p:txBody>
                </p:sp>
                <p:grpSp>
                  <p:nvGrpSpPr>
                    <p:cNvPr id="353547" name="Group 219"/>
                    <p:cNvGrpSpPr>
                      <a:grpSpLocks/>
                    </p:cNvGrpSpPr>
                    <p:nvPr/>
                  </p:nvGrpSpPr>
                  <p:grpSpPr bwMode="auto">
                    <a:xfrm>
                      <a:off x="2905" y="2451"/>
                      <a:ext cx="139" cy="204"/>
                      <a:chOff x="2905" y="2451"/>
                      <a:chExt cx="139" cy="204"/>
                    </a:xfrm>
                  </p:grpSpPr>
                  <p:sp>
                    <p:nvSpPr>
                      <p:cNvPr id="353500" name="Freeform 220"/>
                      <p:cNvSpPr>
                        <a:spLocks/>
                      </p:cNvSpPr>
                      <p:nvPr/>
                    </p:nvSpPr>
                    <p:spPr bwMode="auto">
                      <a:xfrm>
                        <a:off x="2905" y="2451"/>
                        <a:ext cx="139" cy="204"/>
                      </a:xfrm>
                      <a:custGeom>
                        <a:avLst/>
                        <a:gdLst/>
                        <a:ahLst/>
                        <a:cxnLst>
                          <a:cxn ang="0">
                            <a:pos x="1" y="47"/>
                          </a:cxn>
                          <a:cxn ang="0">
                            <a:pos x="0" y="74"/>
                          </a:cxn>
                          <a:cxn ang="0">
                            <a:pos x="3" y="123"/>
                          </a:cxn>
                          <a:cxn ang="0">
                            <a:pos x="0" y="149"/>
                          </a:cxn>
                          <a:cxn ang="0">
                            <a:pos x="3" y="178"/>
                          </a:cxn>
                          <a:cxn ang="0">
                            <a:pos x="13" y="203"/>
                          </a:cxn>
                          <a:cxn ang="0">
                            <a:pos x="39" y="200"/>
                          </a:cxn>
                          <a:cxn ang="0">
                            <a:pos x="69" y="180"/>
                          </a:cxn>
                          <a:cxn ang="0">
                            <a:pos x="117" y="107"/>
                          </a:cxn>
                          <a:cxn ang="0">
                            <a:pos x="127" y="92"/>
                          </a:cxn>
                          <a:cxn ang="0">
                            <a:pos x="130" y="84"/>
                          </a:cxn>
                          <a:cxn ang="0">
                            <a:pos x="135" y="68"/>
                          </a:cxn>
                          <a:cxn ang="0">
                            <a:pos x="135" y="63"/>
                          </a:cxn>
                          <a:cxn ang="0">
                            <a:pos x="132" y="58"/>
                          </a:cxn>
                          <a:cxn ang="0">
                            <a:pos x="127" y="52"/>
                          </a:cxn>
                          <a:cxn ang="0">
                            <a:pos x="124" y="47"/>
                          </a:cxn>
                          <a:cxn ang="0">
                            <a:pos x="125" y="42"/>
                          </a:cxn>
                          <a:cxn ang="0">
                            <a:pos x="130" y="44"/>
                          </a:cxn>
                          <a:cxn ang="0">
                            <a:pos x="133" y="50"/>
                          </a:cxn>
                          <a:cxn ang="0">
                            <a:pos x="135" y="53"/>
                          </a:cxn>
                          <a:cxn ang="0">
                            <a:pos x="138" y="52"/>
                          </a:cxn>
                          <a:cxn ang="0">
                            <a:pos x="137" y="46"/>
                          </a:cxn>
                          <a:cxn ang="0">
                            <a:pos x="136" y="33"/>
                          </a:cxn>
                          <a:cxn ang="0">
                            <a:pos x="134" y="27"/>
                          </a:cxn>
                          <a:cxn ang="0">
                            <a:pos x="130" y="24"/>
                          </a:cxn>
                          <a:cxn ang="0">
                            <a:pos x="127" y="13"/>
                          </a:cxn>
                          <a:cxn ang="0">
                            <a:pos x="124" y="6"/>
                          </a:cxn>
                          <a:cxn ang="0">
                            <a:pos x="123" y="1"/>
                          </a:cxn>
                          <a:cxn ang="0">
                            <a:pos x="118" y="0"/>
                          </a:cxn>
                          <a:cxn ang="0">
                            <a:pos x="101" y="26"/>
                          </a:cxn>
                          <a:cxn ang="0">
                            <a:pos x="96" y="33"/>
                          </a:cxn>
                          <a:cxn ang="0">
                            <a:pos x="95" y="38"/>
                          </a:cxn>
                          <a:cxn ang="0">
                            <a:pos x="101" y="60"/>
                          </a:cxn>
                          <a:cxn ang="0">
                            <a:pos x="107" y="80"/>
                          </a:cxn>
                          <a:cxn ang="0">
                            <a:pos x="53" y="124"/>
                          </a:cxn>
                          <a:cxn ang="0">
                            <a:pos x="53" y="61"/>
                          </a:cxn>
                        </a:cxnLst>
                        <a:rect l="0" t="0" r="r" b="b"/>
                        <a:pathLst>
                          <a:path w="139" h="204">
                            <a:moveTo>
                              <a:pt x="5" y="35"/>
                            </a:moveTo>
                            <a:lnTo>
                              <a:pt x="1" y="47"/>
                            </a:lnTo>
                            <a:lnTo>
                              <a:pt x="1" y="57"/>
                            </a:lnTo>
                            <a:lnTo>
                              <a:pt x="0" y="74"/>
                            </a:lnTo>
                            <a:lnTo>
                              <a:pt x="3" y="96"/>
                            </a:lnTo>
                            <a:lnTo>
                              <a:pt x="3" y="123"/>
                            </a:lnTo>
                            <a:lnTo>
                              <a:pt x="1" y="137"/>
                            </a:lnTo>
                            <a:lnTo>
                              <a:pt x="0" y="149"/>
                            </a:lnTo>
                            <a:lnTo>
                              <a:pt x="1" y="164"/>
                            </a:lnTo>
                            <a:lnTo>
                              <a:pt x="3" y="178"/>
                            </a:lnTo>
                            <a:lnTo>
                              <a:pt x="7" y="191"/>
                            </a:lnTo>
                            <a:lnTo>
                              <a:pt x="13" y="203"/>
                            </a:lnTo>
                            <a:lnTo>
                              <a:pt x="27" y="201"/>
                            </a:lnTo>
                            <a:lnTo>
                              <a:pt x="39" y="200"/>
                            </a:lnTo>
                            <a:lnTo>
                              <a:pt x="55" y="195"/>
                            </a:lnTo>
                            <a:lnTo>
                              <a:pt x="69" y="180"/>
                            </a:lnTo>
                            <a:lnTo>
                              <a:pt x="78" y="167"/>
                            </a:lnTo>
                            <a:lnTo>
                              <a:pt x="117" y="107"/>
                            </a:lnTo>
                            <a:lnTo>
                              <a:pt x="125" y="95"/>
                            </a:lnTo>
                            <a:lnTo>
                              <a:pt x="127" y="92"/>
                            </a:lnTo>
                            <a:lnTo>
                              <a:pt x="128" y="88"/>
                            </a:lnTo>
                            <a:lnTo>
                              <a:pt x="130" y="84"/>
                            </a:lnTo>
                            <a:lnTo>
                              <a:pt x="131" y="80"/>
                            </a:lnTo>
                            <a:lnTo>
                              <a:pt x="135" y="68"/>
                            </a:lnTo>
                            <a:lnTo>
                              <a:pt x="135" y="66"/>
                            </a:lnTo>
                            <a:lnTo>
                              <a:pt x="135" y="63"/>
                            </a:lnTo>
                            <a:lnTo>
                              <a:pt x="133" y="60"/>
                            </a:lnTo>
                            <a:lnTo>
                              <a:pt x="132" y="58"/>
                            </a:lnTo>
                            <a:lnTo>
                              <a:pt x="130" y="55"/>
                            </a:lnTo>
                            <a:lnTo>
                              <a:pt x="127" y="52"/>
                            </a:lnTo>
                            <a:lnTo>
                              <a:pt x="126" y="49"/>
                            </a:lnTo>
                            <a:lnTo>
                              <a:pt x="124" y="47"/>
                            </a:lnTo>
                            <a:lnTo>
                              <a:pt x="121" y="44"/>
                            </a:lnTo>
                            <a:lnTo>
                              <a:pt x="125" y="42"/>
                            </a:lnTo>
                            <a:lnTo>
                              <a:pt x="128" y="41"/>
                            </a:lnTo>
                            <a:lnTo>
                              <a:pt x="130" y="44"/>
                            </a:lnTo>
                            <a:lnTo>
                              <a:pt x="132" y="47"/>
                            </a:lnTo>
                            <a:lnTo>
                              <a:pt x="133" y="50"/>
                            </a:lnTo>
                            <a:lnTo>
                              <a:pt x="134" y="52"/>
                            </a:lnTo>
                            <a:lnTo>
                              <a:pt x="135" y="53"/>
                            </a:lnTo>
                            <a:lnTo>
                              <a:pt x="137" y="54"/>
                            </a:lnTo>
                            <a:lnTo>
                              <a:pt x="138" y="52"/>
                            </a:lnTo>
                            <a:lnTo>
                              <a:pt x="138" y="50"/>
                            </a:lnTo>
                            <a:lnTo>
                              <a:pt x="137" y="46"/>
                            </a:lnTo>
                            <a:lnTo>
                              <a:pt x="136" y="40"/>
                            </a:lnTo>
                            <a:lnTo>
                              <a:pt x="136" y="33"/>
                            </a:lnTo>
                            <a:lnTo>
                              <a:pt x="134" y="32"/>
                            </a:lnTo>
                            <a:lnTo>
                              <a:pt x="134" y="27"/>
                            </a:lnTo>
                            <a:lnTo>
                              <a:pt x="134" y="26"/>
                            </a:lnTo>
                            <a:lnTo>
                              <a:pt x="130" y="24"/>
                            </a:lnTo>
                            <a:lnTo>
                              <a:pt x="128" y="18"/>
                            </a:lnTo>
                            <a:lnTo>
                              <a:pt x="127" y="13"/>
                            </a:lnTo>
                            <a:lnTo>
                              <a:pt x="125" y="9"/>
                            </a:lnTo>
                            <a:lnTo>
                              <a:pt x="124" y="6"/>
                            </a:lnTo>
                            <a:lnTo>
                              <a:pt x="124" y="3"/>
                            </a:lnTo>
                            <a:lnTo>
                              <a:pt x="123" y="1"/>
                            </a:lnTo>
                            <a:lnTo>
                              <a:pt x="121" y="0"/>
                            </a:lnTo>
                            <a:lnTo>
                              <a:pt x="118" y="0"/>
                            </a:lnTo>
                            <a:lnTo>
                              <a:pt x="117" y="8"/>
                            </a:lnTo>
                            <a:lnTo>
                              <a:pt x="101" y="26"/>
                            </a:lnTo>
                            <a:lnTo>
                              <a:pt x="97" y="31"/>
                            </a:lnTo>
                            <a:lnTo>
                              <a:pt x="96" y="33"/>
                            </a:lnTo>
                            <a:lnTo>
                              <a:pt x="95" y="36"/>
                            </a:lnTo>
                            <a:lnTo>
                              <a:pt x="95" y="38"/>
                            </a:lnTo>
                            <a:lnTo>
                              <a:pt x="97" y="46"/>
                            </a:lnTo>
                            <a:lnTo>
                              <a:pt x="101" y="60"/>
                            </a:lnTo>
                            <a:lnTo>
                              <a:pt x="104" y="68"/>
                            </a:lnTo>
                            <a:lnTo>
                              <a:pt x="107" y="80"/>
                            </a:lnTo>
                            <a:lnTo>
                              <a:pt x="83" y="99"/>
                            </a:lnTo>
                            <a:lnTo>
                              <a:pt x="53" y="124"/>
                            </a:lnTo>
                            <a:lnTo>
                              <a:pt x="55" y="94"/>
                            </a:lnTo>
                            <a:lnTo>
                              <a:pt x="53" y="61"/>
                            </a:lnTo>
                            <a:lnTo>
                              <a:pt x="5" y="35"/>
                            </a:lnTo>
                          </a:path>
                        </a:pathLst>
                      </a:custGeom>
                      <a:solidFill>
                        <a:srgbClr val="FF9F7F"/>
                      </a:solidFill>
                      <a:ln w="12700" cap="rnd" cmpd="sng">
                        <a:solidFill>
                          <a:srgbClr val="BF3F00"/>
                        </a:solidFill>
                        <a:prstDash val="solid"/>
                        <a:round/>
                        <a:headEnd/>
                        <a:tailEnd/>
                      </a:ln>
                      <a:effectLst/>
                    </p:spPr>
                    <p:txBody>
                      <a:bodyPr/>
                      <a:lstStyle/>
                      <a:p>
                        <a:endParaRPr lang="en-IN"/>
                      </a:p>
                    </p:txBody>
                  </p:sp>
                  <p:sp>
                    <p:nvSpPr>
                      <p:cNvPr id="353501" name="Freeform 221"/>
                      <p:cNvSpPr>
                        <a:spLocks/>
                      </p:cNvSpPr>
                      <p:nvPr/>
                    </p:nvSpPr>
                    <p:spPr bwMode="auto">
                      <a:xfrm>
                        <a:off x="3016" y="2476"/>
                        <a:ext cx="20" cy="17"/>
                      </a:xfrm>
                      <a:custGeom>
                        <a:avLst/>
                        <a:gdLst/>
                        <a:ahLst/>
                        <a:cxnLst>
                          <a:cxn ang="0">
                            <a:pos x="0" y="16"/>
                          </a:cxn>
                          <a:cxn ang="0">
                            <a:pos x="12" y="0"/>
                          </a:cxn>
                          <a:cxn ang="0">
                            <a:pos x="19" y="0"/>
                          </a:cxn>
                        </a:cxnLst>
                        <a:rect l="0" t="0" r="r" b="b"/>
                        <a:pathLst>
                          <a:path w="20" h="17">
                            <a:moveTo>
                              <a:pt x="0" y="16"/>
                            </a:moveTo>
                            <a:lnTo>
                              <a:pt x="12" y="0"/>
                            </a:lnTo>
                            <a:lnTo>
                              <a:pt x="19" y="0"/>
                            </a:lnTo>
                          </a:path>
                        </a:pathLst>
                      </a:custGeom>
                      <a:noFill/>
                      <a:ln w="12700" cap="rnd" cmpd="sng">
                        <a:solidFill>
                          <a:srgbClr val="BF3F00"/>
                        </a:solidFill>
                        <a:prstDash val="solid"/>
                        <a:round/>
                        <a:headEnd type="none" w="sm" len="sm"/>
                        <a:tailEnd type="none" w="sm" len="sm"/>
                      </a:ln>
                      <a:effectLst/>
                    </p:spPr>
                    <p:txBody>
                      <a:bodyPr/>
                      <a:lstStyle/>
                      <a:p>
                        <a:endParaRPr lang="en-IN"/>
                      </a:p>
                    </p:txBody>
                  </p:sp>
                  <p:sp>
                    <p:nvSpPr>
                      <p:cNvPr id="353502" name="Freeform 222"/>
                      <p:cNvSpPr>
                        <a:spLocks/>
                      </p:cNvSpPr>
                      <p:nvPr/>
                    </p:nvSpPr>
                    <p:spPr bwMode="auto">
                      <a:xfrm>
                        <a:off x="3013" y="2484"/>
                        <a:ext cx="27" cy="17"/>
                      </a:xfrm>
                      <a:custGeom>
                        <a:avLst/>
                        <a:gdLst/>
                        <a:ahLst/>
                        <a:cxnLst>
                          <a:cxn ang="0">
                            <a:pos x="0" y="16"/>
                          </a:cxn>
                          <a:cxn ang="0">
                            <a:pos x="15" y="5"/>
                          </a:cxn>
                          <a:cxn ang="0">
                            <a:pos x="26" y="0"/>
                          </a:cxn>
                        </a:cxnLst>
                        <a:rect l="0" t="0" r="r" b="b"/>
                        <a:pathLst>
                          <a:path w="27" h="17">
                            <a:moveTo>
                              <a:pt x="0" y="16"/>
                            </a:moveTo>
                            <a:lnTo>
                              <a:pt x="15" y="5"/>
                            </a:lnTo>
                            <a:lnTo>
                              <a:pt x="26" y="0"/>
                            </a:lnTo>
                          </a:path>
                        </a:pathLst>
                      </a:custGeom>
                      <a:noFill/>
                      <a:ln w="12700" cap="rnd" cmpd="sng">
                        <a:solidFill>
                          <a:srgbClr val="BF3F00"/>
                        </a:solidFill>
                        <a:prstDash val="solid"/>
                        <a:round/>
                        <a:headEnd type="none" w="sm" len="sm"/>
                        <a:tailEnd type="none" w="sm" len="sm"/>
                      </a:ln>
                      <a:effectLst/>
                    </p:spPr>
                    <p:txBody>
                      <a:bodyPr/>
                      <a:lstStyle/>
                      <a:p>
                        <a:endParaRPr lang="en-IN"/>
                      </a:p>
                    </p:txBody>
                  </p:sp>
                  <p:sp>
                    <p:nvSpPr>
                      <p:cNvPr id="353503" name="Freeform 223"/>
                      <p:cNvSpPr>
                        <a:spLocks/>
                      </p:cNvSpPr>
                      <p:nvPr/>
                    </p:nvSpPr>
                    <p:spPr bwMode="auto">
                      <a:xfrm>
                        <a:off x="3015" y="2472"/>
                        <a:ext cx="17" cy="17"/>
                      </a:xfrm>
                      <a:custGeom>
                        <a:avLst/>
                        <a:gdLst/>
                        <a:ahLst/>
                        <a:cxnLst>
                          <a:cxn ang="0">
                            <a:pos x="0" y="16"/>
                          </a:cxn>
                          <a:cxn ang="0">
                            <a:pos x="14" y="0"/>
                          </a:cxn>
                          <a:cxn ang="0">
                            <a:pos x="16" y="8"/>
                          </a:cxn>
                        </a:cxnLst>
                        <a:rect l="0" t="0" r="r" b="b"/>
                        <a:pathLst>
                          <a:path w="17" h="17">
                            <a:moveTo>
                              <a:pt x="0" y="16"/>
                            </a:moveTo>
                            <a:lnTo>
                              <a:pt x="14" y="0"/>
                            </a:lnTo>
                            <a:lnTo>
                              <a:pt x="16" y="8"/>
                            </a:lnTo>
                          </a:path>
                        </a:pathLst>
                      </a:custGeom>
                      <a:noFill/>
                      <a:ln w="12700" cap="rnd" cmpd="sng">
                        <a:solidFill>
                          <a:srgbClr val="BF3F00"/>
                        </a:solidFill>
                        <a:prstDash val="solid"/>
                        <a:round/>
                        <a:headEnd type="none" w="sm" len="sm"/>
                        <a:tailEnd type="none" w="sm" len="sm"/>
                      </a:ln>
                      <a:effectLst/>
                    </p:spPr>
                    <p:txBody>
                      <a:bodyPr/>
                      <a:lstStyle/>
                      <a:p>
                        <a:endParaRPr lang="en-IN"/>
                      </a:p>
                    </p:txBody>
                  </p:sp>
                  <p:sp>
                    <p:nvSpPr>
                      <p:cNvPr id="353504" name="Line 224"/>
                      <p:cNvSpPr>
                        <a:spLocks noChangeShapeType="1"/>
                      </p:cNvSpPr>
                      <p:nvPr/>
                    </p:nvSpPr>
                    <p:spPr bwMode="auto">
                      <a:xfrm flipH="1" flipV="1">
                        <a:off x="3024" y="2459"/>
                        <a:ext cx="5" cy="2"/>
                      </a:xfrm>
                      <a:prstGeom prst="line">
                        <a:avLst/>
                      </a:prstGeom>
                      <a:noFill/>
                      <a:ln w="12700">
                        <a:solidFill>
                          <a:srgbClr val="BF3F00"/>
                        </a:solidFill>
                        <a:round/>
                        <a:headEnd type="none" w="sm" len="sm"/>
                        <a:tailEnd type="none" w="sm" len="sm"/>
                      </a:ln>
                      <a:effectLst/>
                    </p:spPr>
                    <p:txBody>
                      <a:bodyPr wrap="none" anchor="ctr"/>
                      <a:lstStyle/>
                      <a:p>
                        <a:endParaRPr lang="en-IN"/>
                      </a:p>
                    </p:txBody>
                  </p:sp>
                </p:grpSp>
                <p:sp>
                  <p:nvSpPr>
                    <p:cNvPr id="353505" name="Freeform 225"/>
                    <p:cNvSpPr>
                      <a:spLocks/>
                    </p:cNvSpPr>
                    <p:nvPr/>
                  </p:nvSpPr>
                  <p:spPr bwMode="auto">
                    <a:xfrm>
                      <a:off x="2896" y="2474"/>
                      <a:ext cx="66" cy="42"/>
                    </a:xfrm>
                    <a:custGeom>
                      <a:avLst/>
                      <a:gdLst/>
                      <a:ahLst/>
                      <a:cxnLst>
                        <a:cxn ang="0">
                          <a:pos x="30" y="15"/>
                        </a:cxn>
                        <a:cxn ang="0">
                          <a:pos x="6" y="0"/>
                        </a:cxn>
                        <a:cxn ang="0">
                          <a:pos x="0" y="11"/>
                        </a:cxn>
                        <a:cxn ang="0">
                          <a:pos x="2" y="14"/>
                        </a:cxn>
                        <a:cxn ang="0">
                          <a:pos x="6" y="17"/>
                        </a:cxn>
                        <a:cxn ang="0">
                          <a:pos x="65" y="41"/>
                        </a:cxn>
                        <a:cxn ang="0">
                          <a:pos x="65" y="35"/>
                        </a:cxn>
                        <a:cxn ang="0">
                          <a:pos x="30" y="15"/>
                        </a:cxn>
                      </a:cxnLst>
                      <a:rect l="0" t="0" r="r" b="b"/>
                      <a:pathLst>
                        <a:path w="66" h="42">
                          <a:moveTo>
                            <a:pt x="30" y="15"/>
                          </a:moveTo>
                          <a:lnTo>
                            <a:pt x="6" y="0"/>
                          </a:lnTo>
                          <a:lnTo>
                            <a:pt x="0" y="11"/>
                          </a:lnTo>
                          <a:lnTo>
                            <a:pt x="2" y="14"/>
                          </a:lnTo>
                          <a:lnTo>
                            <a:pt x="6" y="17"/>
                          </a:lnTo>
                          <a:lnTo>
                            <a:pt x="65" y="41"/>
                          </a:lnTo>
                          <a:lnTo>
                            <a:pt x="65" y="35"/>
                          </a:lnTo>
                          <a:lnTo>
                            <a:pt x="30" y="15"/>
                          </a:lnTo>
                        </a:path>
                      </a:pathLst>
                    </a:custGeom>
                    <a:solidFill>
                      <a:srgbClr val="FFFF00"/>
                    </a:solidFill>
                    <a:ln w="9525" cap="rnd">
                      <a:noFill/>
                      <a:round/>
                      <a:headEnd/>
                      <a:tailEnd/>
                    </a:ln>
                    <a:effectLst/>
                  </p:spPr>
                  <p:txBody>
                    <a:bodyPr/>
                    <a:lstStyle/>
                    <a:p>
                      <a:endParaRPr lang="en-IN"/>
                    </a:p>
                  </p:txBody>
                </p:sp>
              </p:grpSp>
              <p:grpSp>
                <p:nvGrpSpPr>
                  <p:cNvPr id="353548" name="Group 226"/>
                  <p:cNvGrpSpPr>
                    <a:grpSpLocks/>
                  </p:cNvGrpSpPr>
                  <p:nvPr/>
                </p:nvGrpSpPr>
                <p:grpSpPr bwMode="auto">
                  <a:xfrm>
                    <a:off x="3003" y="2430"/>
                    <a:ext cx="33" cy="48"/>
                    <a:chOff x="3003" y="2430"/>
                    <a:chExt cx="33" cy="48"/>
                  </a:xfrm>
                </p:grpSpPr>
                <p:sp>
                  <p:nvSpPr>
                    <p:cNvPr id="353507" name="Freeform 227"/>
                    <p:cNvSpPr>
                      <a:spLocks/>
                    </p:cNvSpPr>
                    <p:nvPr/>
                  </p:nvSpPr>
                  <p:spPr bwMode="auto">
                    <a:xfrm>
                      <a:off x="3003" y="2431"/>
                      <a:ext cx="26" cy="47"/>
                    </a:xfrm>
                    <a:custGeom>
                      <a:avLst/>
                      <a:gdLst/>
                      <a:ahLst/>
                      <a:cxnLst>
                        <a:cxn ang="0">
                          <a:pos x="24" y="0"/>
                        </a:cxn>
                        <a:cxn ang="0">
                          <a:pos x="16" y="3"/>
                        </a:cxn>
                        <a:cxn ang="0">
                          <a:pos x="9" y="7"/>
                        </a:cxn>
                        <a:cxn ang="0">
                          <a:pos x="4" y="15"/>
                        </a:cxn>
                        <a:cxn ang="0">
                          <a:pos x="0" y="20"/>
                        </a:cxn>
                        <a:cxn ang="0">
                          <a:pos x="1" y="27"/>
                        </a:cxn>
                        <a:cxn ang="0">
                          <a:pos x="2" y="39"/>
                        </a:cxn>
                        <a:cxn ang="0">
                          <a:pos x="3" y="46"/>
                        </a:cxn>
                        <a:cxn ang="0">
                          <a:pos x="12" y="38"/>
                        </a:cxn>
                        <a:cxn ang="0">
                          <a:pos x="12" y="30"/>
                        </a:cxn>
                        <a:cxn ang="0">
                          <a:pos x="11" y="27"/>
                        </a:cxn>
                        <a:cxn ang="0">
                          <a:pos x="10" y="24"/>
                        </a:cxn>
                        <a:cxn ang="0">
                          <a:pos x="12" y="23"/>
                        </a:cxn>
                        <a:cxn ang="0">
                          <a:pos x="13" y="21"/>
                        </a:cxn>
                        <a:cxn ang="0">
                          <a:pos x="15" y="18"/>
                        </a:cxn>
                        <a:cxn ang="0">
                          <a:pos x="16" y="15"/>
                        </a:cxn>
                        <a:cxn ang="0">
                          <a:pos x="17" y="12"/>
                        </a:cxn>
                        <a:cxn ang="0">
                          <a:pos x="19" y="11"/>
                        </a:cxn>
                        <a:cxn ang="0">
                          <a:pos x="22" y="10"/>
                        </a:cxn>
                        <a:cxn ang="0">
                          <a:pos x="24" y="8"/>
                        </a:cxn>
                        <a:cxn ang="0">
                          <a:pos x="25" y="6"/>
                        </a:cxn>
                        <a:cxn ang="0">
                          <a:pos x="25" y="3"/>
                        </a:cxn>
                        <a:cxn ang="0">
                          <a:pos x="24" y="0"/>
                        </a:cxn>
                      </a:cxnLst>
                      <a:rect l="0" t="0" r="r" b="b"/>
                      <a:pathLst>
                        <a:path w="26" h="47">
                          <a:moveTo>
                            <a:pt x="24" y="0"/>
                          </a:moveTo>
                          <a:lnTo>
                            <a:pt x="16" y="3"/>
                          </a:lnTo>
                          <a:lnTo>
                            <a:pt x="9" y="7"/>
                          </a:lnTo>
                          <a:lnTo>
                            <a:pt x="4" y="15"/>
                          </a:lnTo>
                          <a:lnTo>
                            <a:pt x="0" y="20"/>
                          </a:lnTo>
                          <a:lnTo>
                            <a:pt x="1" y="27"/>
                          </a:lnTo>
                          <a:lnTo>
                            <a:pt x="2" y="39"/>
                          </a:lnTo>
                          <a:lnTo>
                            <a:pt x="3" y="46"/>
                          </a:lnTo>
                          <a:lnTo>
                            <a:pt x="12" y="38"/>
                          </a:lnTo>
                          <a:lnTo>
                            <a:pt x="12" y="30"/>
                          </a:lnTo>
                          <a:lnTo>
                            <a:pt x="11" y="27"/>
                          </a:lnTo>
                          <a:lnTo>
                            <a:pt x="10" y="24"/>
                          </a:lnTo>
                          <a:lnTo>
                            <a:pt x="12" y="23"/>
                          </a:lnTo>
                          <a:lnTo>
                            <a:pt x="13" y="21"/>
                          </a:lnTo>
                          <a:lnTo>
                            <a:pt x="15" y="18"/>
                          </a:lnTo>
                          <a:lnTo>
                            <a:pt x="16" y="15"/>
                          </a:lnTo>
                          <a:lnTo>
                            <a:pt x="17" y="12"/>
                          </a:lnTo>
                          <a:lnTo>
                            <a:pt x="19" y="11"/>
                          </a:lnTo>
                          <a:lnTo>
                            <a:pt x="22" y="10"/>
                          </a:lnTo>
                          <a:lnTo>
                            <a:pt x="24" y="8"/>
                          </a:lnTo>
                          <a:lnTo>
                            <a:pt x="25" y="6"/>
                          </a:lnTo>
                          <a:lnTo>
                            <a:pt x="25" y="3"/>
                          </a:lnTo>
                          <a:lnTo>
                            <a:pt x="24" y="0"/>
                          </a:lnTo>
                        </a:path>
                      </a:pathLst>
                    </a:custGeom>
                    <a:solidFill>
                      <a:srgbClr val="FF9F7F"/>
                    </a:solidFill>
                    <a:ln w="12700" cap="rnd" cmpd="sng">
                      <a:solidFill>
                        <a:srgbClr val="BF3F00"/>
                      </a:solidFill>
                      <a:prstDash val="solid"/>
                      <a:round/>
                      <a:headEnd/>
                      <a:tailEnd/>
                    </a:ln>
                    <a:effectLst/>
                  </p:spPr>
                  <p:txBody>
                    <a:bodyPr/>
                    <a:lstStyle/>
                    <a:p>
                      <a:endParaRPr lang="en-IN"/>
                    </a:p>
                  </p:txBody>
                </p:sp>
                <p:sp>
                  <p:nvSpPr>
                    <p:cNvPr id="353508" name="Freeform 228"/>
                    <p:cNvSpPr>
                      <a:spLocks/>
                    </p:cNvSpPr>
                    <p:nvPr/>
                  </p:nvSpPr>
                  <p:spPr bwMode="auto">
                    <a:xfrm>
                      <a:off x="3019" y="2430"/>
                      <a:ext cx="17" cy="17"/>
                    </a:xfrm>
                    <a:custGeom>
                      <a:avLst/>
                      <a:gdLst/>
                      <a:ahLst/>
                      <a:cxnLst>
                        <a:cxn ang="0">
                          <a:pos x="0" y="12"/>
                        </a:cxn>
                        <a:cxn ang="0">
                          <a:pos x="14" y="0"/>
                        </a:cxn>
                        <a:cxn ang="0">
                          <a:pos x="16" y="6"/>
                        </a:cxn>
                        <a:cxn ang="0">
                          <a:pos x="14" y="9"/>
                        </a:cxn>
                        <a:cxn ang="0">
                          <a:pos x="5" y="16"/>
                        </a:cxn>
                        <a:cxn ang="0">
                          <a:pos x="4" y="16"/>
                        </a:cxn>
                        <a:cxn ang="0">
                          <a:pos x="1" y="16"/>
                        </a:cxn>
                        <a:cxn ang="0">
                          <a:pos x="0" y="12"/>
                        </a:cxn>
                      </a:cxnLst>
                      <a:rect l="0" t="0" r="r" b="b"/>
                      <a:pathLst>
                        <a:path w="17" h="17">
                          <a:moveTo>
                            <a:pt x="0" y="12"/>
                          </a:moveTo>
                          <a:lnTo>
                            <a:pt x="14" y="0"/>
                          </a:lnTo>
                          <a:lnTo>
                            <a:pt x="16" y="6"/>
                          </a:lnTo>
                          <a:lnTo>
                            <a:pt x="14" y="9"/>
                          </a:lnTo>
                          <a:lnTo>
                            <a:pt x="5" y="16"/>
                          </a:lnTo>
                          <a:lnTo>
                            <a:pt x="4" y="16"/>
                          </a:lnTo>
                          <a:lnTo>
                            <a:pt x="1" y="16"/>
                          </a:lnTo>
                          <a:lnTo>
                            <a:pt x="0" y="12"/>
                          </a:lnTo>
                        </a:path>
                      </a:pathLst>
                    </a:custGeom>
                    <a:solidFill>
                      <a:srgbClr val="FF001F"/>
                    </a:solidFill>
                    <a:ln w="12700" cap="rnd" cmpd="sng">
                      <a:solidFill>
                        <a:srgbClr val="FF001F"/>
                      </a:solidFill>
                      <a:prstDash val="solid"/>
                      <a:round/>
                      <a:headEnd/>
                      <a:tailEnd/>
                    </a:ln>
                    <a:effectLst/>
                  </p:spPr>
                  <p:txBody>
                    <a:bodyPr/>
                    <a:lstStyle/>
                    <a:p>
                      <a:endParaRPr lang="en-IN"/>
                    </a:p>
                  </p:txBody>
                </p:sp>
              </p:grpSp>
            </p:grpSp>
          </p:grpSp>
          <p:sp>
            <p:nvSpPr>
              <p:cNvPr id="353509" name="Freeform 229"/>
              <p:cNvSpPr>
                <a:spLocks/>
              </p:cNvSpPr>
              <p:nvPr/>
            </p:nvSpPr>
            <p:spPr bwMode="auto">
              <a:xfrm>
                <a:off x="3026" y="2406"/>
                <a:ext cx="168" cy="201"/>
              </a:xfrm>
              <a:custGeom>
                <a:avLst/>
                <a:gdLst/>
                <a:ahLst/>
                <a:cxnLst>
                  <a:cxn ang="0">
                    <a:pos x="65" y="0"/>
                  </a:cxn>
                  <a:cxn ang="0">
                    <a:pos x="162" y="20"/>
                  </a:cxn>
                  <a:cxn ang="0">
                    <a:pos x="154" y="22"/>
                  </a:cxn>
                  <a:cxn ang="0">
                    <a:pos x="167" y="28"/>
                  </a:cxn>
                  <a:cxn ang="0">
                    <a:pos x="111" y="200"/>
                  </a:cxn>
                  <a:cxn ang="0">
                    <a:pos x="41" y="192"/>
                  </a:cxn>
                  <a:cxn ang="0">
                    <a:pos x="0" y="169"/>
                  </a:cxn>
                  <a:cxn ang="0">
                    <a:pos x="65" y="0"/>
                  </a:cxn>
                </a:cxnLst>
                <a:rect l="0" t="0" r="r" b="b"/>
                <a:pathLst>
                  <a:path w="168" h="201">
                    <a:moveTo>
                      <a:pt x="65" y="0"/>
                    </a:moveTo>
                    <a:lnTo>
                      <a:pt x="162" y="20"/>
                    </a:lnTo>
                    <a:lnTo>
                      <a:pt x="154" y="22"/>
                    </a:lnTo>
                    <a:lnTo>
                      <a:pt x="167" y="28"/>
                    </a:lnTo>
                    <a:lnTo>
                      <a:pt x="111" y="200"/>
                    </a:lnTo>
                    <a:lnTo>
                      <a:pt x="41" y="192"/>
                    </a:lnTo>
                    <a:lnTo>
                      <a:pt x="0" y="169"/>
                    </a:lnTo>
                    <a:lnTo>
                      <a:pt x="65" y="0"/>
                    </a:lnTo>
                  </a:path>
                </a:pathLst>
              </a:custGeom>
              <a:solidFill>
                <a:srgbClr val="9FBFFF"/>
              </a:solidFill>
              <a:ln w="9525" cap="rnd">
                <a:noFill/>
                <a:round/>
                <a:headEnd/>
                <a:tailEnd/>
              </a:ln>
              <a:effectLst/>
            </p:spPr>
            <p:txBody>
              <a:bodyPr/>
              <a:lstStyle/>
              <a:p>
                <a:endParaRPr lang="en-IN"/>
              </a:p>
            </p:txBody>
          </p:sp>
          <p:sp>
            <p:nvSpPr>
              <p:cNvPr id="353510" name="Freeform 230"/>
              <p:cNvSpPr>
                <a:spLocks/>
              </p:cNvSpPr>
              <p:nvPr/>
            </p:nvSpPr>
            <p:spPr bwMode="auto">
              <a:xfrm>
                <a:off x="3001" y="2530"/>
                <a:ext cx="174" cy="99"/>
              </a:xfrm>
              <a:custGeom>
                <a:avLst/>
                <a:gdLst/>
                <a:ahLst/>
                <a:cxnLst>
                  <a:cxn ang="0">
                    <a:pos x="160" y="7"/>
                  </a:cxn>
                  <a:cxn ang="0">
                    <a:pos x="165" y="40"/>
                  </a:cxn>
                  <a:cxn ang="0">
                    <a:pos x="171" y="67"/>
                  </a:cxn>
                  <a:cxn ang="0">
                    <a:pos x="173" y="82"/>
                  </a:cxn>
                  <a:cxn ang="0">
                    <a:pos x="170" y="91"/>
                  </a:cxn>
                  <a:cxn ang="0">
                    <a:pos x="144" y="97"/>
                  </a:cxn>
                  <a:cxn ang="0">
                    <a:pos x="92" y="94"/>
                  </a:cxn>
                  <a:cxn ang="0">
                    <a:pos x="65" y="98"/>
                  </a:cxn>
                  <a:cxn ang="0">
                    <a:pos x="44" y="95"/>
                  </a:cxn>
                  <a:cxn ang="0">
                    <a:pos x="17" y="93"/>
                  </a:cxn>
                  <a:cxn ang="0">
                    <a:pos x="10" y="81"/>
                  </a:cxn>
                  <a:cxn ang="0">
                    <a:pos x="4" y="72"/>
                  </a:cxn>
                  <a:cxn ang="0">
                    <a:pos x="1" y="59"/>
                  </a:cxn>
                  <a:cxn ang="0">
                    <a:pos x="0" y="51"/>
                  </a:cxn>
                  <a:cxn ang="0">
                    <a:pos x="4" y="49"/>
                  </a:cxn>
                  <a:cxn ang="0">
                    <a:pos x="8" y="53"/>
                  </a:cxn>
                  <a:cxn ang="0">
                    <a:pos x="19" y="58"/>
                  </a:cxn>
                  <a:cxn ang="0">
                    <a:pos x="13" y="51"/>
                  </a:cxn>
                  <a:cxn ang="0">
                    <a:pos x="21" y="47"/>
                  </a:cxn>
                  <a:cxn ang="0">
                    <a:pos x="37" y="45"/>
                  </a:cxn>
                  <a:cxn ang="0">
                    <a:pos x="50" y="45"/>
                  </a:cxn>
                  <a:cxn ang="0">
                    <a:pos x="38" y="43"/>
                  </a:cxn>
                  <a:cxn ang="0">
                    <a:pos x="29" y="43"/>
                  </a:cxn>
                  <a:cxn ang="0">
                    <a:pos x="23" y="40"/>
                  </a:cxn>
                  <a:cxn ang="0">
                    <a:pos x="31" y="35"/>
                  </a:cxn>
                  <a:cxn ang="0">
                    <a:pos x="53" y="33"/>
                  </a:cxn>
                  <a:cxn ang="0">
                    <a:pos x="66" y="37"/>
                  </a:cxn>
                  <a:cxn ang="0">
                    <a:pos x="74" y="48"/>
                  </a:cxn>
                  <a:cxn ang="0">
                    <a:pos x="88" y="56"/>
                  </a:cxn>
                  <a:cxn ang="0">
                    <a:pos x="110" y="57"/>
                  </a:cxn>
                  <a:cxn ang="0">
                    <a:pos x="136" y="51"/>
                  </a:cxn>
                  <a:cxn ang="0">
                    <a:pos x="148" y="23"/>
                  </a:cxn>
                </a:cxnLst>
                <a:rect l="0" t="0" r="r" b="b"/>
                <a:pathLst>
                  <a:path w="174" h="99">
                    <a:moveTo>
                      <a:pt x="157" y="0"/>
                    </a:moveTo>
                    <a:lnTo>
                      <a:pt x="160" y="7"/>
                    </a:lnTo>
                    <a:lnTo>
                      <a:pt x="163" y="26"/>
                    </a:lnTo>
                    <a:lnTo>
                      <a:pt x="165" y="40"/>
                    </a:lnTo>
                    <a:lnTo>
                      <a:pt x="168" y="59"/>
                    </a:lnTo>
                    <a:lnTo>
                      <a:pt x="171" y="67"/>
                    </a:lnTo>
                    <a:lnTo>
                      <a:pt x="173" y="75"/>
                    </a:lnTo>
                    <a:lnTo>
                      <a:pt x="173" y="82"/>
                    </a:lnTo>
                    <a:lnTo>
                      <a:pt x="173" y="86"/>
                    </a:lnTo>
                    <a:lnTo>
                      <a:pt x="170" y="91"/>
                    </a:lnTo>
                    <a:lnTo>
                      <a:pt x="165" y="94"/>
                    </a:lnTo>
                    <a:lnTo>
                      <a:pt x="144" y="97"/>
                    </a:lnTo>
                    <a:lnTo>
                      <a:pt x="119" y="97"/>
                    </a:lnTo>
                    <a:lnTo>
                      <a:pt x="92" y="94"/>
                    </a:lnTo>
                    <a:lnTo>
                      <a:pt x="75" y="97"/>
                    </a:lnTo>
                    <a:lnTo>
                      <a:pt x="65" y="98"/>
                    </a:lnTo>
                    <a:lnTo>
                      <a:pt x="54" y="97"/>
                    </a:lnTo>
                    <a:lnTo>
                      <a:pt x="44" y="95"/>
                    </a:lnTo>
                    <a:lnTo>
                      <a:pt x="36" y="94"/>
                    </a:lnTo>
                    <a:lnTo>
                      <a:pt x="17" y="93"/>
                    </a:lnTo>
                    <a:lnTo>
                      <a:pt x="10" y="87"/>
                    </a:lnTo>
                    <a:lnTo>
                      <a:pt x="10" y="81"/>
                    </a:lnTo>
                    <a:lnTo>
                      <a:pt x="6" y="76"/>
                    </a:lnTo>
                    <a:lnTo>
                      <a:pt x="4" y="72"/>
                    </a:lnTo>
                    <a:lnTo>
                      <a:pt x="4" y="65"/>
                    </a:lnTo>
                    <a:lnTo>
                      <a:pt x="1" y="59"/>
                    </a:lnTo>
                    <a:lnTo>
                      <a:pt x="0" y="54"/>
                    </a:lnTo>
                    <a:lnTo>
                      <a:pt x="0" y="51"/>
                    </a:lnTo>
                    <a:lnTo>
                      <a:pt x="2" y="49"/>
                    </a:lnTo>
                    <a:lnTo>
                      <a:pt x="4" y="49"/>
                    </a:lnTo>
                    <a:lnTo>
                      <a:pt x="6" y="50"/>
                    </a:lnTo>
                    <a:lnTo>
                      <a:pt x="8" y="53"/>
                    </a:lnTo>
                    <a:lnTo>
                      <a:pt x="12" y="55"/>
                    </a:lnTo>
                    <a:lnTo>
                      <a:pt x="19" y="58"/>
                    </a:lnTo>
                    <a:lnTo>
                      <a:pt x="15" y="55"/>
                    </a:lnTo>
                    <a:lnTo>
                      <a:pt x="13" y="51"/>
                    </a:lnTo>
                    <a:lnTo>
                      <a:pt x="16" y="48"/>
                    </a:lnTo>
                    <a:lnTo>
                      <a:pt x="21" y="47"/>
                    </a:lnTo>
                    <a:lnTo>
                      <a:pt x="28" y="47"/>
                    </a:lnTo>
                    <a:lnTo>
                      <a:pt x="37" y="45"/>
                    </a:lnTo>
                    <a:lnTo>
                      <a:pt x="47" y="45"/>
                    </a:lnTo>
                    <a:lnTo>
                      <a:pt x="50" y="45"/>
                    </a:lnTo>
                    <a:lnTo>
                      <a:pt x="45" y="43"/>
                    </a:lnTo>
                    <a:lnTo>
                      <a:pt x="38" y="43"/>
                    </a:lnTo>
                    <a:lnTo>
                      <a:pt x="34" y="43"/>
                    </a:lnTo>
                    <a:lnTo>
                      <a:pt x="29" y="43"/>
                    </a:lnTo>
                    <a:lnTo>
                      <a:pt x="24" y="42"/>
                    </a:lnTo>
                    <a:lnTo>
                      <a:pt x="23" y="40"/>
                    </a:lnTo>
                    <a:lnTo>
                      <a:pt x="22" y="36"/>
                    </a:lnTo>
                    <a:lnTo>
                      <a:pt x="31" y="35"/>
                    </a:lnTo>
                    <a:lnTo>
                      <a:pt x="44" y="34"/>
                    </a:lnTo>
                    <a:lnTo>
                      <a:pt x="53" y="33"/>
                    </a:lnTo>
                    <a:lnTo>
                      <a:pt x="60" y="35"/>
                    </a:lnTo>
                    <a:lnTo>
                      <a:pt x="66" y="37"/>
                    </a:lnTo>
                    <a:lnTo>
                      <a:pt x="70" y="44"/>
                    </a:lnTo>
                    <a:lnTo>
                      <a:pt x="74" y="48"/>
                    </a:lnTo>
                    <a:lnTo>
                      <a:pt x="80" y="53"/>
                    </a:lnTo>
                    <a:lnTo>
                      <a:pt x="88" y="56"/>
                    </a:lnTo>
                    <a:lnTo>
                      <a:pt x="99" y="58"/>
                    </a:lnTo>
                    <a:lnTo>
                      <a:pt x="110" y="57"/>
                    </a:lnTo>
                    <a:lnTo>
                      <a:pt x="133" y="51"/>
                    </a:lnTo>
                    <a:lnTo>
                      <a:pt x="136" y="51"/>
                    </a:lnTo>
                    <a:lnTo>
                      <a:pt x="145" y="38"/>
                    </a:lnTo>
                    <a:lnTo>
                      <a:pt x="148" y="23"/>
                    </a:lnTo>
                    <a:lnTo>
                      <a:pt x="157" y="0"/>
                    </a:lnTo>
                  </a:path>
                </a:pathLst>
              </a:custGeom>
              <a:solidFill>
                <a:srgbClr val="FF9F7F"/>
              </a:solidFill>
              <a:ln w="12700" cap="rnd" cmpd="sng">
                <a:solidFill>
                  <a:srgbClr val="BF3F00"/>
                </a:solidFill>
                <a:prstDash val="solid"/>
                <a:round/>
                <a:headEnd/>
                <a:tailEnd/>
              </a:ln>
              <a:effectLst/>
            </p:spPr>
            <p:txBody>
              <a:bodyPr/>
              <a:lstStyle/>
              <a:p>
                <a:endParaRPr lang="en-IN"/>
              </a:p>
            </p:txBody>
          </p:sp>
        </p:grpSp>
        <p:grpSp>
          <p:nvGrpSpPr>
            <p:cNvPr id="353549" name="Group 231"/>
            <p:cNvGrpSpPr>
              <a:grpSpLocks/>
            </p:cNvGrpSpPr>
            <p:nvPr/>
          </p:nvGrpSpPr>
          <p:grpSpPr bwMode="auto">
            <a:xfrm>
              <a:off x="2504" y="2549"/>
              <a:ext cx="193" cy="219"/>
              <a:chOff x="2504" y="2549"/>
              <a:chExt cx="193" cy="219"/>
            </a:xfrm>
          </p:grpSpPr>
          <p:sp>
            <p:nvSpPr>
              <p:cNvPr id="353512" name="Freeform 232"/>
              <p:cNvSpPr>
                <a:spLocks/>
              </p:cNvSpPr>
              <p:nvPr/>
            </p:nvSpPr>
            <p:spPr bwMode="auto">
              <a:xfrm>
                <a:off x="2527" y="2577"/>
                <a:ext cx="149" cy="174"/>
              </a:xfrm>
              <a:custGeom>
                <a:avLst/>
                <a:gdLst/>
                <a:ahLst/>
                <a:cxnLst>
                  <a:cxn ang="0">
                    <a:pos x="0" y="128"/>
                  </a:cxn>
                  <a:cxn ang="0">
                    <a:pos x="3" y="119"/>
                  </a:cxn>
                  <a:cxn ang="0">
                    <a:pos x="0" y="98"/>
                  </a:cxn>
                  <a:cxn ang="0">
                    <a:pos x="0" y="84"/>
                  </a:cxn>
                  <a:cxn ang="0">
                    <a:pos x="3" y="62"/>
                  </a:cxn>
                  <a:cxn ang="0">
                    <a:pos x="8" y="46"/>
                  </a:cxn>
                  <a:cxn ang="0">
                    <a:pos x="15" y="33"/>
                  </a:cxn>
                  <a:cxn ang="0">
                    <a:pos x="24" y="20"/>
                  </a:cxn>
                  <a:cxn ang="0">
                    <a:pos x="38" y="10"/>
                  </a:cxn>
                  <a:cxn ang="0">
                    <a:pos x="55" y="3"/>
                  </a:cxn>
                  <a:cxn ang="0">
                    <a:pos x="77" y="0"/>
                  </a:cxn>
                  <a:cxn ang="0">
                    <a:pos x="103" y="7"/>
                  </a:cxn>
                  <a:cxn ang="0">
                    <a:pos x="127" y="21"/>
                  </a:cxn>
                  <a:cxn ang="0">
                    <a:pos x="140" y="33"/>
                  </a:cxn>
                  <a:cxn ang="0">
                    <a:pos x="148" y="50"/>
                  </a:cxn>
                  <a:cxn ang="0">
                    <a:pos x="148" y="67"/>
                  </a:cxn>
                  <a:cxn ang="0">
                    <a:pos x="144" y="84"/>
                  </a:cxn>
                  <a:cxn ang="0">
                    <a:pos x="135" y="104"/>
                  </a:cxn>
                  <a:cxn ang="0">
                    <a:pos x="134" y="117"/>
                  </a:cxn>
                  <a:cxn ang="0">
                    <a:pos x="133" y="123"/>
                  </a:cxn>
                  <a:cxn ang="0">
                    <a:pos x="131" y="128"/>
                  </a:cxn>
                  <a:cxn ang="0">
                    <a:pos x="119" y="146"/>
                  </a:cxn>
                  <a:cxn ang="0">
                    <a:pos x="113" y="153"/>
                  </a:cxn>
                  <a:cxn ang="0">
                    <a:pos x="107" y="161"/>
                  </a:cxn>
                  <a:cxn ang="0">
                    <a:pos x="104" y="164"/>
                  </a:cxn>
                  <a:cxn ang="0">
                    <a:pos x="102" y="166"/>
                  </a:cxn>
                  <a:cxn ang="0">
                    <a:pos x="100" y="167"/>
                  </a:cxn>
                  <a:cxn ang="0">
                    <a:pos x="96" y="167"/>
                  </a:cxn>
                  <a:cxn ang="0">
                    <a:pos x="90" y="166"/>
                  </a:cxn>
                  <a:cxn ang="0">
                    <a:pos x="87" y="165"/>
                  </a:cxn>
                  <a:cxn ang="0">
                    <a:pos x="83" y="165"/>
                  </a:cxn>
                  <a:cxn ang="0">
                    <a:pos x="73" y="173"/>
                  </a:cxn>
                  <a:cxn ang="0">
                    <a:pos x="0" y="128"/>
                  </a:cxn>
                </a:cxnLst>
                <a:rect l="0" t="0" r="r" b="b"/>
                <a:pathLst>
                  <a:path w="149" h="174">
                    <a:moveTo>
                      <a:pt x="0" y="128"/>
                    </a:moveTo>
                    <a:lnTo>
                      <a:pt x="3" y="119"/>
                    </a:lnTo>
                    <a:lnTo>
                      <a:pt x="0" y="98"/>
                    </a:lnTo>
                    <a:lnTo>
                      <a:pt x="0" y="84"/>
                    </a:lnTo>
                    <a:lnTo>
                      <a:pt x="3" y="62"/>
                    </a:lnTo>
                    <a:lnTo>
                      <a:pt x="8" y="46"/>
                    </a:lnTo>
                    <a:lnTo>
                      <a:pt x="15" y="33"/>
                    </a:lnTo>
                    <a:lnTo>
                      <a:pt x="24" y="20"/>
                    </a:lnTo>
                    <a:lnTo>
                      <a:pt x="38" y="10"/>
                    </a:lnTo>
                    <a:lnTo>
                      <a:pt x="55" y="3"/>
                    </a:lnTo>
                    <a:lnTo>
                      <a:pt x="77" y="0"/>
                    </a:lnTo>
                    <a:lnTo>
                      <a:pt x="103" y="7"/>
                    </a:lnTo>
                    <a:lnTo>
                      <a:pt x="127" y="21"/>
                    </a:lnTo>
                    <a:lnTo>
                      <a:pt x="140" y="33"/>
                    </a:lnTo>
                    <a:lnTo>
                      <a:pt x="148" y="50"/>
                    </a:lnTo>
                    <a:lnTo>
                      <a:pt x="148" y="67"/>
                    </a:lnTo>
                    <a:lnTo>
                      <a:pt x="144" y="84"/>
                    </a:lnTo>
                    <a:lnTo>
                      <a:pt x="135" y="104"/>
                    </a:lnTo>
                    <a:lnTo>
                      <a:pt x="134" y="117"/>
                    </a:lnTo>
                    <a:lnTo>
                      <a:pt x="133" y="123"/>
                    </a:lnTo>
                    <a:lnTo>
                      <a:pt x="131" y="128"/>
                    </a:lnTo>
                    <a:lnTo>
                      <a:pt x="119" y="146"/>
                    </a:lnTo>
                    <a:lnTo>
                      <a:pt x="113" y="153"/>
                    </a:lnTo>
                    <a:lnTo>
                      <a:pt x="107" y="161"/>
                    </a:lnTo>
                    <a:lnTo>
                      <a:pt x="104" y="164"/>
                    </a:lnTo>
                    <a:lnTo>
                      <a:pt x="102" y="166"/>
                    </a:lnTo>
                    <a:lnTo>
                      <a:pt x="100" y="167"/>
                    </a:lnTo>
                    <a:lnTo>
                      <a:pt x="96" y="167"/>
                    </a:lnTo>
                    <a:lnTo>
                      <a:pt x="90" y="166"/>
                    </a:lnTo>
                    <a:lnTo>
                      <a:pt x="87" y="165"/>
                    </a:lnTo>
                    <a:lnTo>
                      <a:pt x="83" y="165"/>
                    </a:lnTo>
                    <a:lnTo>
                      <a:pt x="73" y="173"/>
                    </a:lnTo>
                    <a:lnTo>
                      <a:pt x="0" y="128"/>
                    </a:lnTo>
                  </a:path>
                </a:pathLst>
              </a:custGeom>
              <a:solidFill>
                <a:srgbClr val="FFBF7F"/>
              </a:solidFill>
              <a:ln w="9525" cap="rnd">
                <a:noFill/>
                <a:round/>
                <a:headEnd/>
                <a:tailEnd/>
              </a:ln>
              <a:effectLst/>
            </p:spPr>
            <p:txBody>
              <a:bodyPr/>
              <a:lstStyle/>
              <a:p>
                <a:endParaRPr lang="en-IN"/>
              </a:p>
            </p:txBody>
          </p:sp>
          <p:sp>
            <p:nvSpPr>
              <p:cNvPr id="353513" name="Oval 233"/>
              <p:cNvSpPr>
                <a:spLocks noChangeArrowheads="1"/>
              </p:cNvSpPr>
              <p:nvPr/>
            </p:nvSpPr>
            <p:spPr bwMode="auto">
              <a:xfrm>
                <a:off x="2613" y="2715"/>
                <a:ext cx="15" cy="18"/>
              </a:xfrm>
              <a:prstGeom prst="ellipse">
                <a:avLst/>
              </a:prstGeom>
              <a:noFill/>
              <a:ln w="12700">
                <a:solidFill>
                  <a:srgbClr val="000000"/>
                </a:solidFill>
                <a:round/>
                <a:headEnd/>
                <a:tailEnd/>
              </a:ln>
              <a:effectLst/>
            </p:spPr>
            <p:txBody>
              <a:bodyPr wrap="none" anchor="ctr"/>
              <a:lstStyle/>
              <a:p>
                <a:endParaRPr lang="en-IN"/>
              </a:p>
            </p:txBody>
          </p:sp>
          <p:sp>
            <p:nvSpPr>
              <p:cNvPr id="353514" name="Freeform 234"/>
              <p:cNvSpPr>
                <a:spLocks/>
              </p:cNvSpPr>
              <p:nvPr/>
            </p:nvSpPr>
            <p:spPr bwMode="auto">
              <a:xfrm>
                <a:off x="2608" y="2690"/>
                <a:ext cx="19" cy="34"/>
              </a:xfrm>
              <a:custGeom>
                <a:avLst/>
                <a:gdLst/>
                <a:ahLst/>
                <a:cxnLst>
                  <a:cxn ang="0">
                    <a:pos x="1" y="0"/>
                  </a:cxn>
                  <a:cxn ang="0">
                    <a:pos x="0" y="5"/>
                  </a:cxn>
                  <a:cxn ang="0">
                    <a:pos x="0" y="11"/>
                  </a:cxn>
                  <a:cxn ang="0">
                    <a:pos x="4" y="22"/>
                  </a:cxn>
                  <a:cxn ang="0">
                    <a:pos x="8" y="32"/>
                  </a:cxn>
                  <a:cxn ang="0">
                    <a:pos x="14" y="33"/>
                  </a:cxn>
                  <a:cxn ang="0">
                    <a:pos x="18" y="32"/>
                  </a:cxn>
                </a:cxnLst>
                <a:rect l="0" t="0" r="r" b="b"/>
                <a:pathLst>
                  <a:path w="19" h="34">
                    <a:moveTo>
                      <a:pt x="1" y="0"/>
                    </a:moveTo>
                    <a:lnTo>
                      <a:pt x="0" y="5"/>
                    </a:lnTo>
                    <a:lnTo>
                      <a:pt x="0" y="11"/>
                    </a:lnTo>
                    <a:lnTo>
                      <a:pt x="4" y="22"/>
                    </a:lnTo>
                    <a:lnTo>
                      <a:pt x="8" y="32"/>
                    </a:lnTo>
                    <a:lnTo>
                      <a:pt x="14" y="33"/>
                    </a:lnTo>
                    <a:lnTo>
                      <a:pt x="18" y="32"/>
                    </a:lnTo>
                  </a:path>
                </a:pathLst>
              </a:custGeom>
              <a:noFill/>
              <a:ln w="12700" cap="rnd" cmpd="sng">
                <a:solidFill>
                  <a:srgbClr val="FF7F3F"/>
                </a:solidFill>
                <a:prstDash val="solid"/>
                <a:round/>
                <a:headEnd type="none" w="sm" len="sm"/>
                <a:tailEnd type="none" w="sm" len="sm"/>
              </a:ln>
              <a:effectLst/>
            </p:spPr>
            <p:txBody>
              <a:bodyPr/>
              <a:lstStyle/>
              <a:p>
                <a:endParaRPr lang="en-IN"/>
              </a:p>
            </p:txBody>
          </p:sp>
          <p:sp>
            <p:nvSpPr>
              <p:cNvPr id="353515" name="Freeform 235"/>
              <p:cNvSpPr>
                <a:spLocks/>
              </p:cNvSpPr>
              <p:nvPr/>
            </p:nvSpPr>
            <p:spPr bwMode="auto">
              <a:xfrm>
                <a:off x="2516" y="2695"/>
                <a:ext cx="97" cy="73"/>
              </a:xfrm>
              <a:custGeom>
                <a:avLst/>
                <a:gdLst/>
                <a:ahLst/>
                <a:cxnLst>
                  <a:cxn ang="0">
                    <a:pos x="16" y="0"/>
                  </a:cxn>
                  <a:cxn ang="0">
                    <a:pos x="59" y="20"/>
                  </a:cxn>
                  <a:cxn ang="0">
                    <a:pos x="74" y="29"/>
                  </a:cxn>
                  <a:cxn ang="0">
                    <a:pos x="82" y="35"/>
                  </a:cxn>
                  <a:cxn ang="0">
                    <a:pos x="87" y="41"/>
                  </a:cxn>
                  <a:cxn ang="0">
                    <a:pos x="91" y="45"/>
                  </a:cxn>
                  <a:cxn ang="0">
                    <a:pos x="94" y="51"/>
                  </a:cxn>
                  <a:cxn ang="0">
                    <a:pos x="96" y="55"/>
                  </a:cxn>
                  <a:cxn ang="0">
                    <a:pos x="83" y="72"/>
                  </a:cxn>
                  <a:cxn ang="0">
                    <a:pos x="0" y="12"/>
                  </a:cxn>
                  <a:cxn ang="0">
                    <a:pos x="16" y="0"/>
                  </a:cxn>
                </a:cxnLst>
                <a:rect l="0" t="0" r="r" b="b"/>
                <a:pathLst>
                  <a:path w="97" h="73">
                    <a:moveTo>
                      <a:pt x="16" y="0"/>
                    </a:moveTo>
                    <a:lnTo>
                      <a:pt x="59" y="20"/>
                    </a:lnTo>
                    <a:lnTo>
                      <a:pt x="74" y="29"/>
                    </a:lnTo>
                    <a:lnTo>
                      <a:pt x="82" y="35"/>
                    </a:lnTo>
                    <a:lnTo>
                      <a:pt x="87" y="41"/>
                    </a:lnTo>
                    <a:lnTo>
                      <a:pt x="91" y="45"/>
                    </a:lnTo>
                    <a:lnTo>
                      <a:pt x="94" y="51"/>
                    </a:lnTo>
                    <a:lnTo>
                      <a:pt x="96" y="55"/>
                    </a:lnTo>
                    <a:lnTo>
                      <a:pt x="83" y="72"/>
                    </a:lnTo>
                    <a:lnTo>
                      <a:pt x="0" y="12"/>
                    </a:lnTo>
                    <a:lnTo>
                      <a:pt x="16" y="0"/>
                    </a:lnTo>
                  </a:path>
                </a:pathLst>
              </a:custGeom>
              <a:solidFill>
                <a:srgbClr val="5F3F1F"/>
              </a:solidFill>
              <a:ln w="9525" cap="rnd">
                <a:noFill/>
                <a:round/>
                <a:headEnd/>
                <a:tailEnd/>
              </a:ln>
              <a:effectLst/>
            </p:spPr>
            <p:txBody>
              <a:bodyPr/>
              <a:lstStyle/>
              <a:p>
                <a:endParaRPr lang="en-IN"/>
              </a:p>
            </p:txBody>
          </p:sp>
          <p:grpSp>
            <p:nvGrpSpPr>
              <p:cNvPr id="353550" name="Group 236"/>
              <p:cNvGrpSpPr>
                <a:grpSpLocks/>
              </p:cNvGrpSpPr>
              <p:nvPr/>
            </p:nvGrpSpPr>
            <p:grpSpPr bwMode="auto">
              <a:xfrm>
                <a:off x="2504" y="2549"/>
                <a:ext cx="193" cy="161"/>
                <a:chOff x="2504" y="2549"/>
                <a:chExt cx="193" cy="161"/>
              </a:xfrm>
            </p:grpSpPr>
            <p:sp>
              <p:nvSpPr>
                <p:cNvPr id="353517" name="Freeform 237"/>
                <p:cNvSpPr>
                  <a:spLocks/>
                </p:cNvSpPr>
                <p:nvPr/>
              </p:nvSpPr>
              <p:spPr bwMode="auto">
                <a:xfrm>
                  <a:off x="2504" y="2549"/>
                  <a:ext cx="193" cy="161"/>
                </a:xfrm>
                <a:custGeom>
                  <a:avLst/>
                  <a:gdLst/>
                  <a:ahLst/>
                  <a:cxnLst>
                    <a:cxn ang="0">
                      <a:pos x="90" y="5"/>
                    </a:cxn>
                    <a:cxn ang="0">
                      <a:pos x="98" y="0"/>
                    </a:cxn>
                    <a:cxn ang="0">
                      <a:pos x="114" y="8"/>
                    </a:cxn>
                    <a:cxn ang="0">
                      <a:pos x="137" y="20"/>
                    </a:cxn>
                    <a:cxn ang="0">
                      <a:pos x="181" y="70"/>
                    </a:cxn>
                    <a:cxn ang="0">
                      <a:pos x="188" y="78"/>
                    </a:cxn>
                    <a:cxn ang="0">
                      <a:pos x="191" y="87"/>
                    </a:cxn>
                    <a:cxn ang="0">
                      <a:pos x="192" y="95"/>
                    </a:cxn>
                    <a:cxn ang="0">
                      <a:pos x="191" y="103"/>
                    </a:cxn>
                    <a:cxn ang="0">
                      <a:pos x="189" y="109"/>
                    </a:cxn>
                    <a:cxn ang="0">
                      <a:pos x="186" y="116"/>
                    </a:cxn>
                    <a:cxn ang="0">
                      <a:pos x="181" y="120"/>
                    </a:cxn>
                    <a:cxn ang="0">
                      <a:pos x="158" y="134"/>
                    </a:cxn>
                    <a:cxn ang="0">
                      <a:pos x="153" y="136"/>
                    </a:cxn>
                    <a:cxn ang="0">
                      <a:pos x="147" y="136"/>
                    </a:cxn>
                    <a:cxn ang="0">
                      <a:pos x="137" y="143"/>
                    </a:cxn>
                    <a:cxn ang="0">
                      <a:pos x="122" y="143"/>
                    </a:cxn>
                    <a:cxn ang="0">
                      <a:pos x="117" y="145"/>
                    </a:cxn>
                    <a:cxn ang="0">
                      <a:pos x="115" y="139"/>
                    </a:cxn>
                    <a:cxn ang="0">
                      <a:pos x="110" y="138"/>
                    </a:cxn>
                    <a:cxn ang="0">
                      <a:pos x="105" y="139"/>
                    </a:cxn>
                    <a:cxn ang="0">
                      <a:pos x="102" y="143"/>
                    </a:cxn>
                    <a:cxn ang="0">
                      <a:pos x="101" y="146"/>
                    </a:cxn>
                    <a:cxn ang="0">
                      <a:pos x="102" y="149"/>
                    </a:cxn>
                    <a:cxn ang="0">
                      <a:pos x="94" y="151"/>
                    </a:cxn>
                    <a:cxn ang="0">
                      <a:pos x="86" y="155"/>
                    </a:cxn>
                    <a:cxn ang="0">
                      <a:pos x="74" y="156"/>
                    </a:cxn>
                    <a:cxn ang="0">
                      <a:pos x="62" y="158"/>
                    </a:cxn>
                    <a:cxn ang="0">
                      <a:pos x="47" y="160"/>
                    </a:cxn>
                    <a:cxn ang="0">
                      <a:pos x="28" y="155"/>
                    </a:cxn>
                    <a:cxn ang="0">
                      <a:pos x="12" y="149"/>
                    </a:cxn>
                    <a:cxn ang="0">
                      <a:pos x="10" y="143"/>
                    </a:cxn>
                    <a:cxn ang="0">
                      <a:pos x="7" y="138"/>
                    </a:cxn>
                    <a:cxn ang="0">
                      <a:pos x="6" y="129"/>
                    </a:cxn>
                    <a:cxn ang="0">
                      <a:pos x="2" y="111"/>
                    </a:cxn>
                    <a:cxn ang="0">
                      <a:pos x="1" y="103"/>
                    </a:cxn>
                    <a:cxn ang="0">
                      <a:pos x="0" y="95"/>
                    </a:cxn>
                    <a:cxn ang="0">
                      <a:pos x="2" y="88"/>
                    </a:cxn>
                    <a:cxn ang="0">
                      <a:pos x="6" y="79"/>
                    </a:cxn>
                    <a:cxn ang="0">
                      <a:pos x="10" y="69"/>
                    </a:cxn>
                    <a:cxn ang="0">
                      <a:pos x="18" y="54"/>
                    </a:cxn>
                    <a:cxn ang="0">
                      <a:pos x="34" y="34"/>
                    </a:cxn>
                    <a:cxn ang="0">
                      <a:pos x="48" y="22"/>
                    </a:cxn>
                    <a:cxn ang="0">
                      <a:pos x="68" y="11"/>
                    </a:cxn>
                    <a:cxn ang="0">
                      <a:pos x="80" y="8"/>
                    </a:cxn>
                    <a:cxn ang="0">
                      <a:pos x="90" y="5"/>
                    </a:cxn>
                  </a:cxnLst>
                  <a:rect l="0" t="0" r="r" b="b"/>
                  <a:pathLst>
                    <a:path w="193" h="161">
                      <a:moveTo>
                        <a:pt x="90" y="5"/>
                      </a:moveTo>
                      <a:lnTo>
                        <a:pt x="98" y="0"/>
                      </a:lnTo>
                      <a:lnTo>
                        <a:pt x="114" y="8"/>
                      </a:lnTo>
                      <a:lnTo>
                        <a:pt x="137" y="20"/>
                      </a:lnTo>
                      <a:lnTo>
                        <a:pt x="181" y="70"/>
                      </a:lnTo>
                      <a:lnTo>
                        <a:pt x="188" y="78"/>
                      </a:lnTo>
                      <a:lnTo>
                        <a:pt x="191" y="87"/>
                      </a:lnTo>
                      <a:lnTo>
                        <a:pt x="192" y="95"/>
                      </a:lnTo>
                      <a:lnTo>
                        <a:pt x="191" y="103"/>
                      </a:lnTo>
                      <a:lnTo>
                        <a:pt x="189" y="109"/>
                      </a:lnTo>
                      <a:lnTo>
                        <a:pt x="186" y="116"/>
                      </a:lnTo>
                      <a:lnTo>
                        <a:pt x="181" y="120"/>
                      </a:lnTo>
                      <a:lnTo>
                        <a:pt x="158" y="134"/>
                      </a:lnTo>
                      <a:lnTo>
                        <a:pt x="153" y="136"/>
                      </a:lnTo>
                      <a:lnTo>
                        <a:pt x="147" y="136"/>
                      </a:lnTo>
                      <a:lnTo>
                        <a:pt x="137" y="143"/>
                      </a:lnTo>
                      <a:lnTo>
                        <a:pt x="122" y="143"/>
                      </a:lnTo>
                      <a:lnTo>
                        <a:pt x="117" y="145"/>
                      </a:lnTo>
                      <a:lnTo>
                        <a:pt x="115" y="139"/>
                      </a:lnTo>
                      <a:lnTo>
                        <a:pt x="110" y="138"/>
                      </a:lnTo>
                      <a:lnTo>
                        <a:pt x="105" y="139"/>
                      </a:lnTo>
                      <a:lnTo>
                        <a:pt x="102" y="143"/>
                      </a:lnTo>
                      <a:lnTo>
                        <a:pt x="101" y="146"/>
                      </a:lnTo>
                      <a:lnTo>
                        <a:pt x="102" y="149"/>
                      </a:lnTo>
                      <a:lnTo>
                        <a:pt x="94" y="151"/>
                      </a:lnTo>
                      <a:lnTo>
                        <a:pt x="86" y="155"/>
                      </a:lnTo>
                      <a:lnTo>
                        <a:pt x="74" y="156"/>
                      </a:lnTo>
                      <a:lnTo>
                        <a:pt x="62" y="158"/>
                      </a:lnTo>
                      <a:lnTo>
                        <a:pt x="47" y="160"/>
                      </a:lnTo>
                      <a:lnTo>
                        <a:pt x="28" y="155"/>
                      </a:lnTo>
                      <a:lnTo>
                        <a:pt x="12" y="149"/>
                      </a:lnTo>
                      <a:lnTo>
                        <a:pt x="10" y="143"/>
                      </a:lnTo>
                      <a:lnTo>
                        <a:pt x="7" y="138"/>
                      </a:lnTo>
                      <a:lnTo>
                        <a:pt x="6" y="129"/>
                      </a:lnTo>
                      <a:lnTo>
                        <a:pt x="2" y="111"/>
                      </a:lnTo>
                      <a:lnTo>
                        <a:pt x="1" y="103"/>
                      </a:lnTo>
                      <a:lnTo>
                        <a:pt x="0" y="95"/>
                      </a:lnTo>
                      <a:lnTo>
                        <a:pt x="2" y="88"/>
                      </a:lnTo>
                      <a:lnTo>
                        <a:pt x="6" y="79"/>
                      </a:lnTo>
                      <a:lnTo>
                        <a:pt x="10" y="69"/>
                      </a:lnTo>
                      <a:lnTo>
                        <a:pt x="18" y="54"/>
                      </a:lnTo>
                      <a:lnTo>
                        <a:pt x="34" y="34"/>
                      </a:lnTo>
                      <a:lnTo>
                        <a:pt x="48" y="22"/>
                      </a:lnTo>
                      <a:lnTo>
                        <a:pt x="68" y="11"/>
                      </a:lnTo>
                      <a:lnTo>
                        <a:pt x="80" y="8"/>
                      </a:lnTo>
                      <a:lnTo>
                        <a:pt x="90" y="5"/>
                      </a:lnTo>
                    </a:path>
                  </a:pathLst>
                </a:custGeom>
                <a:solidFill>
                  <a:srgbClr val="9F7F5F"/>
                </a:solidFill>
                <a:ln w="9525" cap="rnd">
                  <a:noFill/>
                  <a:round/>
                  <a:headEnd/>
                  <a:tailEnd/>
                </a:ln>
                <a:effectLst/>
              </p:spPr>
              <p:txBody>
                <a:bodyPr/>
                <a:lstStyle/>
                <a:p>
                  <a:endParaRPr lang="en-IN"/>
                </a:p>
              </p:txBody>
            </p:sp>
            <p:sp>
              <p:nvSpPr>
                <p:cNvPr id="353518" name="Freeform 238"/>
                <p:cNvSpPr>
                  <a:spLocks/>
                </p:cNvSpPr>
                <p:nvPr/>
              </p:nvSpPr>
              <p:spPr bwMode="auto">
                <a:xfrm>
                  <a:off x="2652" y="2675"/>
                  <a:ext cx="28" cy="30"/>
                </a:xfrm>
                <a:custGeom>
                  <a:avLst/>
                  <a:gdLst/>
                  <a:ahLst/>
                  <a:cxnLst>
                    <a:cxn ang="0">
                      <a:pos x="5" y="4"/>
                    </a:cxn>
                    <a:cxn ang="0">
                      <a:pos x="22" y="4"/>
                    </a:cxn>
                    <a:cxn ang="0">
                      <a:pos x="20" y="0"/>
                    </a:cxn>
                    <a:cxn ang="0">
                      <a:pos x="23" y="0"/>
                    </a:cxn>
                    <a:cxn ang="0">
                      <a:pos x="27" y="4"/>
                    </a:cxn>
                    <a:cxn ang="0">
                      <a:pos x="27" y="7"/>
                    </a:cxn>
                    <a:cxn ang="0">
                      <a:pos x="24" y="8"/>
                    </a:cxn>
                    <a:cxn ang="0">
                      <a:pos x="24" y="12"/>
                    </a:cxn>
                    <a:cxn ang="0">
                      <a:pos x="23" y="17"/>
                    </a:cxn>
                    <a:cxn ang="0">
                      <a:pos x="21" y="21"/>
                    </a:cxn>
                    <a:cxn ang="0">
                      <a:pos x="20" y="23"/>
                    </a:cxn>
                    <a:cxn ang="0">
                      <a:pos x="18" y="25"/>
                    </a:cxn>
                    <a:cxn ang="0">
                      <a:pos x="16" y="26"/>
                    </a:cxn>
                    <a:cxn ang="0">
                      <a:pos x="14" y="28"/>
                    </a:cxn>
                    <a:cxn ang="0">
                      <a:pos x="11" y="29"/>
                    </a:cxn>
                    <a:cxn ang="0">
                      <a:pos x="9" y="29"/>
                    </a:cxn>
                    <a:cxn ang="0">
                      <a:pos x="7" y="29"/>
                    </a:cxn>
                    <a:cxn ang="0">
                      <a:pos x="9" y="26"/>
                    </a:cxn>
                    <a:cxn ang="0">
                      <a:pos x="11" y="26"/>
                    </a:cxn>
                    <a:cxn ang="0">
                      <a:pos x="14" y="24"/>
                    </a:cxn>
                    <a:cxn ang="0">
                      <a:pos x="17" y="23"/>
                    </a:cxn>
                    <a:cxn ang="0">
                      <a:pos x="18" y="21"/>
                    </a:cxn>
                    <a:cxn ang="0">
                      <a:pos x="19" y="19"/>
                    </a:cxn>
                    <a:cxn ang="0">
                      <a:pos x="20" y="15"/>
                    </a:cxn>
                    <a:cxn ang="0">
                      <a:pos x="21" y="11"/>
                    </a:cxn>
                    <a:cxn ang="0">
                      <a:pos x="22" y="8"/>
                    </a:cxn>
                    <a:cxn ang="0">
                      <a:pos x="0" y="10"/>
                    </a:cxn>
                    <a:cxn ang="0">
                      <a:pos x="5" y="4"/>
                    </a:cxn>
                  </a:cxnLst>
                  <a:rect l="0" t="0" r="r" b="b"/>
                  <a:pathLst>
                    <a:path w="28" h="30">
                      <a:moveTo>
                        <a:pt x="5" y="4"/>
                      </a:moveTo>
                      <a:lnTo>
                        <a:pt x="22" y="4"/>
                      </a:lnTo>
                      <a:lnTo>
                        <a:pt x="20" y="0"/>
                      </a:lnTo>
                      <a:lnTo>
                        <a:pt x="23" y="0"/>
                      </a:lnTo>
                      <a:lnTo>
                        <a:pt x="27" y="4"/>
                      </a:lnTo>
                      <a:lnTo>
                        <a:pt x="27" y="7"/>
                      </a:lnTo>
                      <a:lnTo>
                        <a:pt x="24" y="8"/>
                      </a:lnTo>
                      <a:lnTo>
                        <a:pt x="24" y="12"/>
                      </a:lnTo>
                      <a:lnTo>
                        <a:pt x="23" y="17"/>
                      </a:lnTo>
                      <a:lnTo>
                        <a:pt x="21" y="21"/>
                      </a:lnTo>
                      <a:lnTo>
                        <a:pt x="20" y="23"/>
                      </a:lnTo>
                      <a:lnTo>
                        <a:pt x="18" y="25"/>
                      </a:lnTo>
                      <a:lnTo>
                        <a:pt x="16" y="26"/>
                      </a:lnTo>
                      <a:lnTo>
                        <a:pt x="14" y="28"/>
                      </a:lnTo>
                      <a:lnTo>
                        <a:pt x="11" y="29"/>
                      </a:lnTo>
                      <a:lnTo>
                        <a:pt x="9" y="29"/>
                      </a:lnTo>
                      <a:lnTo>
                        <a:pt x="7" y="29"/>
                      </a:lnTo>
                      <a:lnTo>
                        <a:pt x="9" y="26"/>
                      </a:lnTo>
                      <a:lnTo>
                        <a:pt x="11" y="26"/>
                      </a:lnTo>
                      <a:lnTo>
                        <a:pt x="14" y="24"/>
                      </a:lnTo>
                      <a:lnTo>
                        <a:pt x="17" y="23"/>
                      </a:lnTo>
                      <a:lnTo>
                        <a:pt x="18" y="21"/>
                      </a:lnTo>
                      <a:lnTo>
                        <a:pt x="19" y="19"/>
                      </a:lnTo>
                      <a:lnTo>
                        <a:pt x="20" y="15"/>
                      </a:lnTo>
                      <a:lnTo>
                        <a:pt x="21" y="11"/>
                      </a:lnTo>
                      <a:lnTo>
                        <a:pt x="22" y="8"/>
                      </a:lnTo>
                      <a:lnTo>
                        <a:pt x="0" y="10"/>
                      </a:lnTo>
                      <a:lnTo>
                        <a:pt x="5" y="4"/>
                      </a:lnTo>
                    </a:path>
                  </a:pathLst>
                </a:custGeom>
                <a:solidFill>
                  <a:srgbClr val="9F7F5F"/>
                </a:solidFill>
                <a:ln w="9525" cap="rnd">
                  <a:noFill/>
                  <a:round/>
                  <a:headEnd/>
                  <a:tailEnd/>
                </a:ln>
                <a:effectLst/>
              </p:spPr>
              <p:txBody>
                <a:bodyPr/>
                <a:lstStyle/>
                <a:p>
                  <a:endParaRPr lang="en-IN"/>
                </a:p>
              </p:txBody>
            </p:sp>
          </p:grpSp>
        </p:grpSp>
        <p:grpSp>
          <p:nvGrpSpPr>
            <p:cNvPr id="353551" name="Group 239"/>
            <p:cNvGrpSpPr>
              <a:grpSpLocks/>
            </p:cNvGrpSpPr>
            <p:nvPr/>
          </p:nvGrpSpPr>
          <p:grpSpPr bwMode="auto">
            <a:xfrm>
              <a:off x="2717" y="2586"/>
              <a:ext cx="187" cy="214"/>
              <a:chOff x="2717" y="2586"/>
              <a:chExt cx="187" cy="214"/>
            </a:xfrm>
          </p:grpSpPr>
          <p:grpSp>
            <p:nvGrpSpPr>
              <p:cNvPr id="353552" name="Group 240"/>
              <p:cNvGrpSpPr>
                <a:grpSpLocks/>
              </p:cNvGrpSpPr>
              <p:nvPr/>
            </p:nvGrpSpPr>
            <p:grpSpPr bwMode="auto">
              <a:xfrm>
                <a:off x="2717" y="2586"/>
                <a:ext cx="178" cy="214"/>
                <a:chOff x="2717" y="2586"/>
                <a:chExt cx="178" cy="214"/>
              </a:xfrm>
            </p:grpSpPr>
            <p:sp>
              <p:nvSpPr>
                <p:cNvPr id="353521" name="Freeform 241"/>
                <p:cNvSpPr>
                  <a:spLocks/>
                </p:cNvSpPr>
                <p:nvPr/>
              </p:nvSpPr>
              <p:spPr bwMode="auto">
                <a:xfrm>
                  <a:off x="2730" y="2595"/>
                  <a:ext cx="165" cy="205"/>
                </a:xfrm>
                <a:custGeom>
                  <a:avLst/>
                  <a:gdLst/>
                  <a:ahLst/>
                  <a:cxnLst>
                    <a:cxn ang="0">
                      <a:pos x="142" y="29"/>
                    </a:cxn>
                    <a:cxn ang="0">
                      <a:pos x="153" y="58"/>
                    </a:cxn>
                    <a:cxn ang="0">
                      <a:pos x="154" y="68"/>
                    </a:cxn>
                    <a:cxn ang="0">
                      <a:pos x="151" y="78"/>
                    </a:cxn>
                    <a:cxn ang="0">
                      <a:pos x="153" y="93"/>
                    </a:cxn>
                    <a:cxn ang="0">
                      <a:pos x="164" y="115"/>
                    </a:cxn>
                    <a:cxn ang="0">
                      <a:pos x="156" y="126"/>
                    </a:cxn>
                    <a:cxn ang="0">
                      <a:pos x="159" y="131"/>
                    </a:cxn>
                    <a:cxn ang="0">
                      <a:pos x="157" y="144"/>
                    </a:cxn>
                    <a:cxn ang="0">
                      <a:pos x="155" y="155"/>
                    </a:cxn>
                    <a:cxn ang="0">
                      <a:pos x="154" y="162"/>
                    </a:cxn>
                    <a:cxn ang="0">
                      <a:pos x="155" y="172"/>
                    </a:cxn>
                    <a:cxn ang="0">
                      <a:pos x="151" y="181"/>
                    </a:cxn>
                    <a:cxn ang="0">
                      <a:pos x="144" y="184"/>
                    </a:cxn>
                    <a:cxn ang="0">
                      <a:pos x="133" y="186"/>
                    </a:cxn>
                    <a:cxn ang="0">
                      <a:pos x="101" y="204"/>
                    </a:cxn>
                    <a:cxn ang="0">
                      <a:pos x="11" y="148"/>
                    </a:cxn>
                    <a:cxn ang="0">
                      <a:pos x="10" y="126"/>
                    </a:cxn>
                    <a:cxn ang="0">
                      <a:pos x="4" y="110"/>
                    </a:cxn>
                    <a:cxn ang="0">
                      <a:pos x="3" y="99"/>
                    </a:cxn>
                    <a:cxn ang="0">
                      <a:pos x="0" y="85"/>
                    </a:cxn>
                    <a:cxn ang="0">
                      <a:pos x="3" y="66"/>
                    </a:cxn>
                    <a:cxn ang="0">
                      <a:pos x="7" y="46"/>
                    </a:cxn>
                    <a:cxn ang="0">
                      <a:pos x="13" y="33"/>
                    </a:cxn>
                    <a:cxn ang="0">
                      <a:pos x="23" y="22"/>
                    </a:cxn>
                    <a:cxn ang="0">
                      <a:pos x="35" y="11"/>
                    </a:cxn>
                    <a:cxn ang="0">
                      <a:pos x="49" y="4"/>
                    </a:cxn>
                    <a:cxn ang="0">
                      <a:pos x="67" y="1"/>
                    </a:cxn>
                    <a:cxn ang="0">
                      <a:pos x="81" y="0"/>
                    </a:cxn>
                    <a:cxn ang="0">
                      <a:pos x="97" y="1"/>
                    </a:cxn>
                    <a:cxn ang="0">
                      <a:pos x="116" y="5"/>
                    </a:cxn>
                    <a:cxn ang="0">
                      <a:pos x="130" y="13"/>
                    </a:cxn>
                    <a:cxn ang="0">
                      <a:pos x="142" y="29"/>
                    </a:cxn>
                  </a:cxnLst>
                  <a:rect l="0" t="0" r="r" b="b"/>
                  <a:pathLst>
                    <a:path w="165" h="205">
                      <a:moveTo>
                        <a:pt x="142" y="29"/>
                      </a:moveTo>
                      <a:lnTo>
                        <a:pt x="153" y="58"/>
                      </a:lnTo>
                      <a:lnTo>
                        <a:pt x="154" y="68"/>
                      </a:lnTo>
                      <a:lnTo>
                        <a:pt x="151" y="78"/>
                      </a:lnTo>
                      <a:lnTo>
                        <a:pt x="153" y="93"/>
                      </a:lnTo>
                      <a:lnTo>
                        <a:pt x="164" y="115"/>
                      </a:lnTo>
                      <a:lnTo>
                        <a:pt x="156" y="126"/>
                      </a:lnTo>
                      <a:lnTo>
                        <a:pt x="159" y="131"/>
                      </a:lnTo>
                      <a:lnTo>
                        <a:pt x="157" y="144"/>
                      </a:lnTo>
                      <a:lnTo>
                        <a:pt x="155" y="155"/>
                      </a:lnTo>
                      <a:lnTo>
                        <a:pt x="154" y="162"/>
                      </a:lnTo>
                      <a:lnTo>
                        <a:pt x="155" y="172"/>
                      </a:lnTo>
                      <a:lnTo>
                        <a:pt x="151" y="181"/>
                      </a:lnTo>
                      <a:lnTo>
                        <a:pt x="144" y="184"/>
                      </a:lnTo>
                      <a:lnTo>
                        <a:pt x="133" y="186"/>
                      </a:lnTo>
                      <a:lnTo>
                        <a:pt x="101" y="204"/>
                      </a:lnTo>
                      <a:lnTo>
                        <a:pt x="11" y="148"/>
                      </a:lnTo>
                      <a:lnTo>
                        <a:pt x="10" y="126"/>
                      </a:lnTo>
                      <a:lnTo>
                        <a:pt x="4" y="110"/>
                      </a:lnTo>
                      <a:lnTo>
                        <a:pt x="3" y="99"/>
                      </a:lnTo>
                      <a:lnTo>
                        <a:pt x="0" y="85"/>
                      </a:lnTo>
                      <a:lnTo>
                        <a:pt x="3" y="66"/>
                      </a:lnTo>
                      <a:lnTo>
                        <a:pt x="7" y="46"/>
                      </a:lnTo>
                      <a:lnTo>
                        <a:pt x="13" y="33"/>
                      </a:lnTo>
                      <a:lnTo>
                        <a:pt x="23" y="22"/>
                      </a:lnTo>
                      <a:lnTo>
                        <a:pt x="35" y="11"/>
                      </a:lnTo>
                      <a:lnTo>
                        <a:pt x="49" y="4"/>
                      </a:lnTo>
                      <a:lnTo>
                        <a:pt x="67" y="1"/>
                      </a:lnTo>
                      <a:lnTo>
                        <a:pt x="81" y="0"/>
                      </a:lnTo>
                      <a:lnTo>
                        <a:pt x="97" y="1"/>
                      </a:lnTo>
                      <a:lnTo>
                        <a:pt x="116" y="5"/>
                      </a:lnTo>
                      <a:lnTo>
                        <a:pt x="130" y="13"/>
                      </a:lnTo>
                      <a:lnTo>
                        <a:pt x="142" y="29"/>
                      </a:lnTo>
                    </a:path>
                  </a:pathLst>
                </a:custGeom>
                <a:solidFill>
                  <a:srgbClr val="BF7F3F"/>
                </a:solidFill>
                <a:ln w="9525" cap="rnd">
                  <a:noFill/>
                  <a:round/>
                  <a:headEnd/>
                  <a:tailEnd/>
                </a:ln>
                <a:effectLst/>
              </p:spPr>
              <p:txBody>
                <a:bodyPr/>
                <a:lstStyle/>
                <a:p>
                  <a:endParaRPr lang="en-IN"/>
                </a:p>
              </p:txBody>
            </p:sp>
            <p:sp>
              <p:nvSpPr>
                <p:cNvPr id="353522" name="Freeform 242"/>
                <p:cNvSpPr>
                  <a:spLocks/>
                </p:cNvSpPr>
                <p:nvPr/>
              </p:nvSpPr>
              <p:spPr bwMode="auto">
                <a:xfrm>
                  <a:off x="2717" y="2586"/>
                  <a:ext cx="169" cy="173"/>
                </a:xfrm>
                <a:custGeom>
                  <a:avLst/>
                  <a:gdLst/>
                  <a:ahLst/>
                  <a:cxnLst>
                    <a:cxn ang="0">
                      <a:pos x="14" y="152"/>
                    </a:cxn>
                    <a:cxn ang="0">
                      <a:pos x="11" y="131"/>
                    </a:cxn>
                    <a:cxn ang="0">
                      <a:pos x="7" y="122"/>
                    </a:cxn>
                    <a:cxn ang="0">
                      <a:pos x="2" y="108"/>
                    </a:cxn>
                    <a:cxn ang="0">
                      <a:pos x="0" y="97"/>
                    </a:cxn>
                    <a:cxn ang="0">
                      <a:pos x="0" y="83"/>
                    </a:cxn>
                    <a:cxn ang="0">
                      <a:pos x="3" y="65"/>
                    </a:cxn>
                    <a:cxn ang="0">
                      <a:pos x="9" y="47"/>
                    </a:cxn>
                    <a:cxn ang="0">
                      <a:pos x="17" y="31"/>
                    </a:cxn>
                    <a:cxn ang="0">
                      <a:pos x="28" y="18"/>
                    </a:cxn>
                    <a:cxn ang="0">
                      <a:pos x="37" y="10"/>
                    </a:cxn>
                    <a:cxn ang="0">
                      <a:pos x="50" y="3"/>
                    </a:cxn>
                    <a:cxn ang="0">
                      <a:pos x="64" y="0"/>
                    </a:cxn>
                    <a:cxn ang="0">
                      <a:pos x="85" y="0"/>
                    </a:cxn>
                    <a:cxn ang="0">
                      <a:pos x="108" y="3"/>
                    </a:cxn>
                    <a:cxn ang="0">
                      <a:pos x="125" y="3"/>
                    </a:cxn>
                    <a:cxn ang="0">
                      <a:pos x="140" y="5"/>
                    </a:cxn>
                    <a:cxn ang="0">
                      <a:pos x="147" y="6"/>
                    </a:cxn>
                    <a:cxn ang="0">
                      <a:pos x="153" y="11"/>
                    </a:cxn>
                    <a:cxn ang="0">
                      <a:pos x="159" y="21"/>
                    </a:cxn>
                    <a:cxn ang="0">
                      <a:pos x="163" y="29"/>
                    </a:cxn>
                    <a:cxn ang="0">
                      <a:pos x="168" y="37"/>
                    </a:cxn>
                    <a:cxn ang="0">
                      <a:pos x="164" y="49"/>
                    </a:cxn>
                    <a:cxn ang="0">
                      <a:pos x="160" y="60"/>
                    </a:cxn>
                    <a:cxn ang="0">
                      <a:pos x="160" y="66"/>
                    </a:cxn>
                    <a:cxn ang="0">
                      <a:pos x="157" y="73"/>
                    </a:cxn>
                    <a:cxn ang="0">
                      <a:pos x="156" y="82"/>
                    </a:cxn>
                    <a:cxn ang="0">
                      <a:pos x="151" y="86"/>
                    </a:cxn>
                    <a:cxn ang="0">
                      <a:pos x="148" y="113"/>
                    </a:cxn>
                    <a:cxn ang="0">
                      <a:pos x="143" y="118"/>
                    </a:cxn>
                    <a:cxn ang="0">
                      <a:pos x="138" y="117"/>
                    </a:cxn>
                    <a:cxn ang="0">
                      <a:pos x="135" y="111"/>
                    </a:cxn>
                    <a:cxn ang="0">
                      <a:pos x="130" y="103"/>
                    </a:cxn>
                    <a:cxn ang="0">
                      <a:pos x="124" y="103"/>
                    </a:cxn>
                    <a:cxn ang="0">
                      <a:pos x="121" y="113"/>
                    </a:cxn>
                    <a:cxn ang="0">
                      <a:pos x="119" y="127"/>
                    </a:cxn>
                    <a:cxn ang="0">
                      <a:pos x="121" y="138"/>
                    </a:cxn>
                    <a:cxn ang="0">
                      <a:pos x="123" y="144"/>
                    </a:cxn>
                    <a:cxn ang="0">
                      <a:pos x="128" y="149"/>
                    </a:cxn>
                    <a:cxn ang="0">
                      <a:pos x="137" y="155"/>
                    </a:cxn>
                    <a:cxn ang="0">
                      <a:pos x="124" y="153"/>
                    </a:cxn>
                    <a:cxn ang="0">
                      <a:pos x="117" y="153"/>
                    </a:cxn>
                    <a:cxn ang="0">
                      <a:pos x="116" y="155"/>
                    </a:cxn>
                    <a:cxn ang="0">
                      <a:pos x="106" y="165"/>
                    </a:cxn>
                    <a:cxn ang="0">
                      <a:pos x="100" y="167"/>
                    </a:cxn>
                    <a:cxn ang="0">
                      <a:pos x="92" y="170"/>
                    </a:cxn>
                    <a:cxn ang="0">
                      <a:pos x="85" y="172"/>
                    </a:cxn>
                    <a:cxn ang="0">
                      <a:pos x="59" y="169"/>
                    </a:cxn>
                    <a:cxn ang="0">
                      <a:pos x="48" y="168"/>
                    </a:cxn>
                    <a:cxn ang="0">
                      <a:pos x="46" y="165"/>
                    </a:cxn>
                    <a:cxn ang="0">
                      <a:pos x="33" y="160"/>
                    </a:cxn>
                    <a:cxn ang="0">
                      <a:pos x="23" y="158"/>
                    </a:cxn>
                    <a:cxn ang="0">
                      <a:pos x="14" y="152"/>
                    </a:cxn>
                  </a:cxnLst>
                  <a:rect l="0" t="0" r="r" b="b"/>
                  <a:pathLst>
                    <a:path w="169" h="173">
                      <a:moveTo>
                        <a:pt x="14" y="152"/>
                      </a:moveTo>
                      <a:lnTo>
                        <a:pt x="11" y="131"/>
                      </a:lnTo>
                      <a:lnTo>
                        <a:pt x="7" y="122"/>
                      </a:lnTo>
                      <a:lnTo>
                        <a:pt x="2" y="108"/>
                      </a:lnTo>
                      <a:lnTo>
                        <a:pt x="0" y="97"/>
                      </a:lnTo>
                      <a:lnTo>
                        <a:pt x="0" y="83"/>
                      </a:lnTo>
                      <a:lnTo>
                        <a:pt x="3" y="65"/>
                      </a:lnTo>
                      <a:lnTo>
                        <a:pt x="9" y="47"/>
                      </a:lnTo>
                      <a:lnTo>
                        <a:pt x="17" y="31"/>
                      </a:lnTo>
                      <a:lnTo>
                        <a:pt x="28" y="18"/>
                      </a:lnTo>
                      <a:lnTo>
                        <a:pt x="37" y="10"/>
                      </a:lnTo>
                      <a:lnTo>
                        <a:pt x="50" y="3"/>
                      </a:lnTo>
                      <a:lnTo>
                        <a:pt x="64" y="0"/>
                      </a:lnTo>
                      <a:lnTo>
                        <a:pt x="85" y="0"/>
                      </a:lnTo>
                      <a:lnTo>
                        <a:pt x="108" y="3"/>
                      </a:lnTo>
                      <a:lnTo>
                        <a:pt x="125" y="3"/>
                      </a:lnTo>
                      <a:lnTo>
                        <a:pt x="140" y="5"/>
                      </a:lnTo>
                      <a:lnTo>
                        <a:pt x="147" y="6"/>
                      </a:lnTo>
                      <a:lnTo>
                        <a:pt x="153" y="11"/>
                      </a:lnTo>
                      <a:lnTo>
                        <a:pt x="159" y="21"/>
                      </a:lnTo>
                      <a:lnTo>
                        <a:pt x="163" y="29"/>
                      </a:lnTo>
                      <a:lnTo>
                        <a:pt x="168" y="37"/>
                      </a:lnTo>
                      <a:lnTo>
                        <a:pt x="164" y="49"/>
                      </a:lnTo>
                      <a:lnTo>
                        <a:pt x="160" y="60"/>
                      </a:lnTo>
                      <a:lnTo>
                        <a:pt x="160" y="66"/>
                      </a:lnTo>
                      <a:lnTo>
                        <a:pt x="157" y="73"/>
                      </a:lnTo>
                      <a:lnTo>
                        <a:pt x="156" y="82"/>
                      </a:lnTo>
                      <a:lnTo>
                        <a:pt x="151" y="86"/>
                      </a:lnTo>
                      <a:lnTo>
                        <a:pt x="148" y="113"/>
                      </a:lnTo>
                      <a:lnTo>
                        <a:pt x="143" y="118"/>
                      </a:lnTo>
                      <a:lnTo>
                        <a:pt x="138" y="117"/>
                      </a:lnTo>
                      <a:lnTo>
                        <a:pt x="135" y="111"/>
                      </a:lnTo>
                      <a:lnTo>
                        <a:pt x="130" y="103"/>
                      </a:lnTo>
                      <a:lnTo>
                        <a:pt x="124" y="103"/>
                      </a:lnTo>
                      <a:lnTo>
                        <a:pt x="121" y="113"/>
                      </a:lnTo>
                      <a:lnTo>
                        <a:pt x="119" y="127"/>
                      </a:lnTo>
                      <a:lnTo>
                        <a:pt x="121" y="138"/>
                      </a:lnTo>
                      <a:lnTo>
                        <a:pt x="123" y="144"/>
                      </a:lnTo>
                      <a:lnTo>
                        <a:pt x="128" y="149"/>
                      </a:lnTo>
                      <a:lnTo>
                        <a:pt x="137" y="155"/>
                      </a:lnTo>
                      <a:lnTo>
                        <a:pt x="124" y="153"/>
                      </a:lnTo>
                      <a:lnTo>
                        <a:pt x="117" y="153"/>
                      </a:lnTo>
                      <a:lnTo>
                        <a:pt x="116" y="155"/>
                      </a:lnTo>
                      <a:lnTo>
                        <a:pt x="106" y="165"/>
                      </a:lnTo>
                      <a:lnTo>
                        <a:pt x="100" y="167"/>
                      </a:lnTo>
                      <a:lnTo>
                        <a:pt x="92" y="170"/>
                      </a:lnTo>
                      <a:lnTo>
                        <a:pt x="85" y="172"/>
                      </a:lnTo>
                      <a:lnTo>
                        <a:pt x="59" y="169"/>
                      </a:lnTo>
                      <a:lnTo>
                        <a:pt x="48" y="168"/>
                      </a:lnTo>
                      <a:lnTo>
                        <a:pt x="46" y="165"/>
                      </a:lnTo>
                      <a:lnTo>
                        <a:pt x="33" y="160"/>
                      </a:lnTo>
                      <a:lnTo>
                        <a:pt x="23" y="158"/>
                      </a:lnTo>
                      <a:lnTo>
                        <a:pt x="14" y="152"/>
                      </a:lnTo>
                    </a:path>
                  </a:pathLst>
                </a:custGeom>
                <a:solidFill>
                  <a:srgbClr val="5F5F5F"/>
                </a:solidFill>
                <a:ln w="9525" cap="rnd">
                  <a:noFill/>
                  <a:round/>
                  <a:headEnd/>
                  <a:tailEnd/>
                </a:ln>
                <a:effectLst/>
              </p:spPr>
              <p:txBody>
                <a:bodyPr/>
                <a:lstStyle/>
                <a:p>
                  <a:endParaRPr lang="en-IN"/>
                </a:p>
              </p:txBody>
            </p:sp>
          </p:grpSp>
          <p:sp>
            <p:nvSpPr>
              <p:cNvPr id="353523" name="Freeform 243"/>
              <p:cNvSpPr>
                <a:spLocks/>
              </p:cNvSpPr>
              <p:nvPr/>
            </p:nvSpPr>
            <p:spPr bwMode="auto">
              <a:xfrm>
                <a:off x="2860" y="2658"/>
                <a:ext cx="44" cy="52"/>
              </a:xfrm>
              <a:custGeom>
                <a:avLst/>
                <a:gdLst/>
                <a:ahLst/>
                <a:cxnLst>
                  <a:cxn ang="0">
                    <a:pos x="5" y="16"/>
                  </a:cxn>
                  <a:cxn ang="0">
                    <a:pos x="32" y="4"/>
                  </a:cxn>
                  <a:cxn ang="0">
                    <a:pos x="22" y="4"/>
                  </a:cxn>
                  <a:cxn ang="0">
                    <a:pos x="23" y="0"/>
                  </a:cxn>
                  <a:cxn ang="0">
                    <a:pos x="43" y="0"/>
                  </a:cxn>
                  <a:cxn ang="0">
                    <a:pos x="43" y="4"/>
                  </a:cxn>
                  <a:cxn ang="0">
                    <a:pos x="40" y="9"/>
                  </a:cxn>
                  <a:cxn ang="0">
                    <a:pos x="41" y="19"/>
                  </a:cxn>
                  <a:cxn ang="0">
                    <a:pos x="41" y="29"/>
                  </a:cxn>
                  <a:cxn ang="0">
                    <a:pos x="40" y="36"/>
                  </a:cxn>
                  <a:cxn ang="0">
                    <a:pos x="38" y="42"/>
                  </a:cxn>
                  <a:cxn ang="0">
                    <a:pos x="35" y="46"/>
                  </a:cxn>
                  <a:cxn ang="0">
                    <a:pos x="32" y="49"/>
                  </a:cxn>
                  <a:cxn ang="0">
                    <a:pos x="28" y="51"/>
                  </a:cxn>
                  <a:cxn ang="0">
                    <a:pos x="24" y="51"/>
                  </a:cxn>
                  <a:cxn ang="0">
                    <a:pos x="24" y="49"/>
                  </a:cxn>
                  <a:cxn ang="0">
                    <a:pos x="30" y="46"/>
                  </a:cxn>
                  <a:cxn ang="0">
                    <a:pos x="34" y="41"/>
                  </a:cxn>
                  <a:cxn ang="0">
                    <a:pos x="37" y="30"/>
                  </a:cxn>
                  <a:cxn ang="0">
                    <a:pos x="37" y="22"/>
                  </a:cxn>
                  <a:cxn ang="0">
                    <a:pos x="36" y="14"/>
                  </a:cxn>
                  <a:cxn ang="0">
                    <a:pos x="0" y="33"/>
                  </a:cxn>
                  <a:cxn ang="0">
                    <a:pos x="5" y="16"/>
                  </a:cxn>
                </a:cxnLst>
                <a:rect l="0" t="0" r="r" b="b"/>
                <a:pathLst>
                  <a:path w="44" h="52">
                    <a:moveTo>
                      <a:pt x="5" y="16"/>
                    </a:moveTo>
                    <a:lnTo>
                      <a:pt x="32" y="4"/>
                    </a:lnTo>
                    <a:lnTo>
                      <a:pt x="22" y="4"/>
                    </a:lnTo>
                    <a:lnTo>
                      <a:pt x="23" y="0"/>
                    </a:lnTo>
                    <a:lnTo>
                      <a:pt x="43" y="0"/>
                    </a:lnTo>
                    <a:lnTo>
                      <a:pt x="43" y="4"/>
                    </a:lnTo>
                    <a:lnTo>
                      <a:pt x="40" y="9"/>
                    </a:lnTo>
                    <a:lnTo>
                      <a:pt x="41" y="19"/>
                    </a:lnTo>
                    <a:lnTo>
                      <a:pt x="41" y="29"/>
                    </a:lnTo>
                    <a:lnTo>
                      <a:pt x="40" y="36"/>
                    </a:lnTo>
                    <a:lnTo>
                      <a:pt x="38" y="42"/>
                    </a:lnTo>
                    <a:lnTo>
                      <a:pt x="35" y="46"/>
                    </a:lnTo>
                    <a:lnTo>
                      <a:pt x="32" y="49"/>
                    </a:lnTo>
                    <a:lnTo>
                      <a:pt x="28" y="51"/>
                    </a:lnTo>
                    <a:lnTo>
                      <a:pt x="24" y="51"/>
                    </a:lnTo>
                    <a:lnTo>
                      <a:pt x="24" y="49"/>
                    </a:lnTo>
                    <a:lnTo>
                      <a:pt x="30" y="46"/>
                    </a:lnTo>
                    <a:lnTo>
                      <a:pt x="34" y="41"/>
                    </a:lnTo>
                    <a:lnTo>
                      <a:pt x="37" y="30"/>
                    </a:lnTo>
                    <a:lnTo>
                      <a:pt x="37" y="22"/>
                    </a:lnTo>
                    <a:lnTo>
                      <a:pt x="36" y="14"/>
                    </a:lnTo>
                    <a:lnTo>
                      <a:pt x="0" y="33"/>
                    </a:lnTo>
                    <a:lnTo>
                      <a:pt x="5" y="16"/>
                    </a:lnTo>
                  </a:path>
                </a:pathLst>
              </a:custGeom>
              <a:solidFill>
                <a:srgbClr val="9F9F9F"/>
              </a:solidFill>
              <a:ln w="9525" cap="rnd">
                <a:noFill/>
                <a:round/>
                <a:headEnd/>
                <a:tailEnd/>
              </a:ln>
              <a:effectLst/>
            </p:spPr>
            <p:txBody>
              <a:bodyPr/>
              <a:lstStyle/>
              <a:p>
                <a:endParaRPr lang="en-IN"/>
              </a:p>
            </p:txBody>
          </p:sp>
        </p:grpSp>
        <p:sp>
          <p:nvSpPr>
            <p:cNvPr id="353524" name="Rectangle 244"/>
            <p:cNvSpPr>
              <a:spLocks noChangeArrowheads="1"/>
            </p:cNvSpPr>
            <p:nvPr/>
          </p:nvSpPr>
          <p:spPr bwMode="auto">
            <a:xfrm>
              <a:off x="3039" y="2535"/>
              <a:ext cx="8" cy="7"/>
            </a:xfrm>
            <a:prstGeom prst="rect">
              <a:avLst/>
            </a:prstGeom>
            <a:solidFill>
              <a:srgbClr val="FADB3A"/>
            </a:solidFill>
            <a:ln w="9525">
              <a:noFill/>
              <a:miter lim="800000"/>
              <a:headEnd/>
              <a:tailEnd/>
            </a:ln>
            <a:effectLst/>
          </p:spPr>
          <p:txBody>
            <a:bodyPr wrap="none" anchor="ctr"/>
            <a:lstStyle/>
            <a:p>
              <a:endParaRPr lang="en-IN"/>
            </a:p>
          </p:txBody>
        </p:sp>
        <p:sp>
          <p:nvSpPr>
            <p:cNvPr id="353525" name="Freeform 245"/>
            <p:cNvSpPr>
              <a:spLocks/>
            </p:cNvSpPr>
            <p:nvPr/>
          </p:nvSpPr>
          <p:spPr bwMode="auto">
            <a:xfrm>
              <a:off x="3017" y="2439"/>
              <a:ext cx="17" cy="26"/>
            </a:xfrm>
            <a:custGeom>
              <a:avLst/>
              <a:gdLst/>
              <a:ahLst/>
              <a:cxnLst>
                <a:cxn ang="0">
                  <a:pos x="0" y="25"/>
                </a:cxn>
                <a:cxn ang="0">
                  <a:pos x="8" y="4"/>
                </a:cxn>
                <a:cxn ang="0">
                  <a:pos x="10" y="2"/>
                </a:cxn>
                <a:cxn ang="0">
                  <a:pos x="16" y="0"/>
                </a:cxn>
                <a:cxn ang="0">
                  <a:pos x="8" y="21"/>
                </a:cxn>
                <a:cxn ang="0">
                  <a:pos x="0" y="25"/>
                </a:cxn>
              </a:cxnLst>
              <a:rect l="0" t="0" r="r" b="b"/>
              <a:pathLst>
                <a:path w="17" h="26">
                  <a:moveTo>
                    <a:pt x="0" y="25"/>
                  </a:moveTo>
                  <a:lnTo>
                    <a:pt x="8" y="4"/>
                  </a:lnTo>
                  <a:lnTo>
                    <a:pt x="10" y="2"/>
                  </a:lnTo>
                  <a:lnTo>
                    <a:pt x="16" y="0"/>
                  </a:lnTo>
                  <a:lnTo>
                    <a:pt x="8" y="21"/>
                  </a:lnTo>
                  <a:lnTo>
                    <a:pt x="0" y="25"/>
                  </a:lnTo>
                </a:path>
              </a:pathLst>
            </a:custGeom>
            <a:solidFill>
              <a:srgbClr val="E56C00"/>
            </a:solidFill>
            <a:ln w="9525" cap="rnd">
              <a:noFill/>
              <a:round/>
              <a:headEnd/>
              <a:tailEnd/>
            </a:ln>
            <a:effectLst/>
          </p:spPr>
          <p:txBody>
            <a:bodyPr/>
            <a:lstStyle/>
            <a:p>
              <a:endParaRPr lang="en-IN"/>
            </a:p>
          </p:txBody>
        </p:sp>
        <p:sp>
          <p:nvSpPr>
            <p:cNvPr id="353526" name="Freeform 246"/>
            <p:cNvSpPr>
              <a:spLocks/>
            </p:cNvSpPr>
            <p:nvPr/>
          </p:nvSpPr>
          <p:spPr bwMode="auto">
            <a:xfrm>
              <a:off x="2666" y="2672"/>
              <a:ext cx="17" cy="17"/>
            </a:xfrm>
            <a:custGeom>
              <a:avLst/>
              <a:gdLst/>
              <a:ahLst/>
              <a:cxnLst>
                <a:cxn ang="0">
                  <a:pos x="0" y="16"/>
                </a:cxn>
                <a:cxn ang="0">
                  <a:pos x="13" y="0"/>
                </a:cxn>
                <a:cxn ang="0">
                  <a:pos x="16" y="13"/>
                </a:cxn>
                <a:cxn ang="0">
                  <a:pos x="0" y="16"/>
                </a:cxn>
              </a:cxnLst>
              <a:rect l="0" t="0" r="r" b="b"/>
              <a:pathLst>
                <a:path w="17" h="17">
                  <a:moveTo>
                    <a:pt x="0" y="16"/>
                  </a:moveTo>
                  <a:lnTo>
                    <a:pt x="13" y="0"/>
                  </a:lnTo>
                  <a:lnTo>
                    <a:pt x="16" y="13"/>
                  </a:lnTo>
                  <a:lnTo>
                    <a:pt x="0" y="16"/>
                  </a:lnTo>
                </a:path>
              </a:pathLst>
            </a:custGeom>
            <a:solidFill>
              <a:srgbClr val="000000"/>
            </a:solidFill>
            <a:ln w="9525" cap="rnd">
              <a:noFill/>
              <a:round/>
              <a:headEnd/>
              <a:tailEnd/>
            </a:ln>
            <a:effectLst/>
          </p:spPr>
          <p:txBody>
            <a:bodyPr/>
            <a:lstStyle/>
            <a:p>
              <a:endParaRPr lang="en-IN"/>
            </a:p>
          </p:txBody>
        </p:sp>
        <p:sp>
          <p:nvSpPr>
            <p:cNvPr id="353527" name="Freeform 247"/>
            <p:cNvSpPr>
              <a:spLocks/>
            </p:cNvSpPr>
            <p:nvPr/>
          </p:nvSpPr>
          <p:spPr bwMode="auto">
            <a:xfrm>
              <a:off x="3095" y="2586"/>
              <a:ext cx="23" cy="44"/>
            </a:xfrm>
            <a:custGeom>
              <a:avLst/>
              <a:gdLst/>
              <a:ahLst/>
              <a:cxnLst>
                <a:cxn ang="0">
                  <a:pos x="7" y="2"/>
                </a:cxn>
                <a:cxn ang="0">
                  <a:pos x="8" y="6"/>
                </a:cxn>
                <a:cxn ang="0">
                  <a:pos x="10" y="11"/>
                </a:cxn>
                <a:cxn ang="0">
                  <a:pos x="10" y="16"/>
                </a:cxn>
                <a:cxn ang="0">
                  <a:pos x="10" y="20"/>
                </a:cxn>
                <a:cxn ang="0">
                  <a:pos x="9" y="27"/>
                </a:cxn>
                <a:cxn ang="0">
                  <a:pos x="7" y="30"/>
                </a:cxn>
                <a:cxn ang="0">
                  <a:pos x="4" y="35"/>
                </a:cxn>
                <a:cxn ang="0">
                  <a:pos x="0" y="38"/>
                </a:cxn>
                <a:cxn ang="0">
                  <a:pos x="2" y="41"/>
                </a:cxn>
                <a:cxn ang="0">
                  <a:pos x="4" y="42"/>
                </a:cxn>
                <a:cxn ang="0">
                  <a:pos x="6" y="42"/>
                </a:cxn>
                <a:cxn ang="0">
                  <a:pos x="7" y="42"/>
                </a:cxn>
                <a:cxn ang="0">
                  <a:pos x="9" y="41"/>
                </a:cxn>
                <a:cxn ang="0">
                  <a:pos x="10" y="41"/>
                </a:cxn>
                <a:cxn ang="0">
                  <a:pos x="13" y="41"/>
                </a:cxn>
                <a:cxn ang="0">
                  <a:pos x="14" y="41"/>
                </a:cxn>
                <a:cxn ang="0">
                  <a:pos x="14" y="42"/>
                </a:cxn>
                <a:cxn ang="0">
                  <a:pos x="17" y="43"/>
                </a:cxn>
                <a:cxn ang="0">
                  <a:pos x="19" y="42"/>
                </a:cxn>
                <a:cxn ang="0">
                  <a:pos x="20" y="38"/>
                </a:cxn>
                <a:cxn ang="0">
                  <a:pos x="21" y="32"/>
                </a:cxn>
                <a:cxn ang="0">
                  <a:pos x="22" y="25"/>
                </a:cxn>
                <a:cxn ang="0">
                  <a:pos x="21" y="17"/>
                </a:cxn>
                <a:cxn ang="0">
                  <a:pos x="21" y="12"/>
                </a:cxn>
                <a:cxn ang="0">
                  <a:pos x="18" y="5"/>
                </a:cxn>
                <a:cxn ang="0">
                  <a:pos x="17" y="2"/>
                </a:cxn>
                <a:cxn ang="0">
                  <a:pos x="16" y="0"/>
                </a:cxn>
                <a:cxn ang="0">
                  <a:pos x="14" y="0"/>
                </a:cxn>
                <a:cxn ang="0">
                  <a:pos x="11" y="0"/>
                </a:cxn>
                <a:cxn ang="0">
                  <a:pos x="8" y="0"/>
                </a:cxn>
                <a:cxn ang="0">
                  <a:pos x="7" y="2"/>
                </a:cxn>
              </a:cxnLst>
              <a:rect l="0" t="0" r="r" b="b"/>
              <a:pathLst>
                <a:path w="23" h="44">
                  <a:moveTo>
                    <a:pt x="7" y="2"/>
                  </a:moveTo>
                  <a:lnTo>
                    <a:pt x="8" y="6"/>
                  </a:lnTo>
                  <a:lnTo>
                    <a:pt x="10" y="11"/>
                  </a:lnTo>
                  <a:lnTo>
                    <a:pt x="10" y="16"/>
                  </a:lnTo>
                  <a:lnTo>
                    <a:pt x="10" y="20"/>
                  </a:lnTo>
                  <a:lnTo>
                    <a:pt x="9" y="27"/>
                  </a:lnTo>
                  <a:lnTo>
                    <a:pt x="7" y="30"/>
                  </a:lnTo>
                  <a:lnTo>
                    <a:pt x="4" y="35"/>
                  </a:lnTo>
                  <a:lnTo>
                    <a:pt x="0" y="38"/>
                  </a:lnTo>
                  <a:lnTo>
                    <a:pt x="2" y="41"/>
                  </a:lnTo>
                  <a:lnTo>
                    <a:pt x="4" y="42"/>
                  </a:lnTo>
                  <a:lnTo>
                    <a:pt x="6" y="42"/>
                  </a:lnTo>
                  <a:lnTo>
                    <a:pt x="7" y="42"/>
                  </a:lnTo>
                  <a:lnTo>
                    <a:pt x="9" y="41"/>
                  </a:lnTo>
                  <a:lnTo>
                    <a:pt x="10" y="41"/>
                  </a:lnTo>
                  <a:lnTo>
                    <a:pt x="13" y="41"/>
                  </a:lnTo>
                  <a:lnTo>
                    <a:pt x="14" y="41"/>
                  </a:lnTo>
                  <a:lnTo>
                    <a:pt x="14" y="42"/>
                  </a:lnTo>
                  <a:lnTo>
                    <a:pt x="17" y="43"/>
                  </a:lnTo>
                  <a:lnTo>
                    <a:pt x="19" y="42"/>
                  </a:lnTo>
                  <a:lnTo>
                    <a:pt x="20" y="38"/>
                  </a:lnTo>
                  <a:lnTo>
                    <a:pt x="21" y="32"/>
                  </a:lnTo>
                  <a:lnTo>
                    <a:pt x="22" y="25"/>
                  </a:lnTo>
                  <a:lnTo>
                    <a:pt x="21" y="17"/>
                  </a:lnTo>
                  <a:lnTo>
                    <a:pt x="21" y="12"/>
                  </a:lnTo>
                  <a:lnTo>
                    <a:pt x="18" y="5"/>
                  </a:lnTo>
                  <a:lnTo>
                    <a:pt x="17" y="2"/>
                  </a:lnTo>
                  <a:lnTo>
                    <a:pt x="16" y="0"/>
                  </a:lnTo>
                  <a:lnTo>
                    <a:pt x="14" y="0"/>
                  </a:lnTo>
                  <a:lnTo>
                    <a:pt x="11" y="0"/>
                  </a:lnTo>
                  <a:lnTo>
                    <a:pt x="8" y="0"/>
                  </a:lnTo>
                  <a:lnTo>
                    <a:pt x="7" y="2"/>
                  </a:lnTo>
                </a:path>
              </a:pathLst>
            </a:custGeom>
            <a:solidFill>
              <a:srgbClr val="7F5F3F"/>
            </a:solidFill>
            <a:ln w="12700" cap="rnd" cmpd="sng">
              <a:solidFill>
                <a:srgbClr val="3F1F00"/>
              </a:solidFill>
              <a:prstDash val="solid"/>
              <a:round/>
              <a:headEnd/>
              <a:tailEnd/>
            </a:ln>
            <a:effectLst/>
          </p:spPr>
          <p:txBody>
            <a:bodyPr/>
            <a:lstStyle/>
            <a:p>
              <a:endParaRPr lang="en-IN"/>
            </a:p>
          </p:txBody>
        </p:sp>
        <p:grpSp>
          <p:nvGrpSpPr>
            <p:cNvPr id="353553" name="Group 248"/>
            <p:cNvGrpSpPr>
              <a:grpSpLocks/>
            </p:cNvGrpSpPr>
            <p:nvPr/>
          </p:nvGrpSpPr>
          <p:grpSpPr bwMode="auto">
            <a:xfrm>
              <a:off x="2955" y="2563"/>
              <a:ext cx="164" cy="222"/>
              <a:chOff x="2955" y="2563"/>
              <a:chExt cx="164" cy="222"/>
            </a:xfrm>
          </p:grpSpPr>
          <p:sp>
            <p:nvSpPr>
              <p:cNvPr id="353529" name="Freeform 249"/>
              <p:cNvSpPr>
                <a:spLocks/>
              </p:cNvSpPr>
              <p:nvPr/>
            </p:nvSpPr>
            <p:spPr bwMode="auto">
              <a:xfrm>
                <a:off x="2955" y="2571"/>
                <a:ext cx="157" cy="214"/>
              </a:xfrm>
              <a:custGeom>
                <a:avLst/>
                <a:gdLst/>
                <a:ahLst/>
                <a:cxnLst>
                  <a:cxn ang="0">
                    <a:pos x="15" y="54"/>
                  </a:cxn>
                  <a:cxn ang="0">
                    <a:pos x="8" y="81"/>
                  </a:cxn>
                  <a:cxn ang="0">
                    <a:pos x="5" y="97"/>
                  </a:cxn>
                  <a:cxn ang="0">
                    <a:pos x="1" y="114"/>
                  </a:cxn>
                  <a:cxn ang="0">
                    <a:pos x="0" y="131"/>
                  </a:cxn>
                  <a:cxn ang="0">
                    <a:pos x="2" y="144"/>
                  </a:cxn>
                  <a:cxn ang="0">
                    <a:pos x="4" y="152"/>
                  </a:cxn>
                  <a:cxn ang="0">
                    <a:pos x="5" y="165"/>
                  </a:cxn>
                  <a:cxn ang="0">
                    <a:pos x="12" y="173"/>
                  </a:cxn>
                  <a:cxn ang="0">
                    <a:pos x="18" y="186"/>
                  </a:cxn>
                  <a:cxn ang="0">
                    <a:pos x="31" y="213"/>
                  </a:cxn>
                  <a:cxn ang="0">
                    <a:pos x="141" y="190"/>
                  </a:cxn>
                  <a:cxn ang="0">
                    <a:pos x="136" y="169"/>
                  </a:cxn>
                  <a:cxn ang="0">
                    <a:pos x="143" y="152"/>
                  </a:cxn>
                  <a:cxn ang="0">
                    <a:pos x="150" y="129"/>
                  </a:cxn>
                  <a:cxn ang="0">
                    <a:pos x="155" y="103"/>
                  </a:cxn>
                  <a:cxn ang="0">
                    <a:pos x="156" y="80"/>
                  </a:cxn>
                  <a:cxn ang="0">
                    <a:pos x="152" y="56"/>
                  </a:cxn>
                  <a:cxn ang="0">
                    <a:pos x="146" y="38"/>
                  </a:cxn>
                  <a:cxn ang="0">
                    <a:pos x="132" y="19"/>
                  </a:cxn>
                  <a:cxn ang="0">
                    <a:pos x="118" y="8"/>
                  </a:cxn>
                  <a:cxn ang="0">
                    <a:pos x="105" y="3"/>
                  </a:cxn>
                  <a:cxn ang="0">
                    <a:pos x="88" y="0"/>
                  </a:cxn>
                  <a:cxn ang="0">
                    <a:pos x="68" y="0"/>
                  </a:cxn>
                  <a:cxn ang="0">
                    <a:pos x="53" y="3"/>
                  </a:cxn>
                  <a:cxn ang="0">
                    <a:pos x="41" y="10"/>
                  </a:cxn>
                  <a:cxn ang="0">
                    <a:pos x="29" y="20"/>
                  </a:cxn>
                  <a:cxn ang="0">
                    <a:pos x="23" y="30"/>
                  </a:cxn>
                  <a:cxn ang="0">
                    <a:pos x="17" y="43"/>
                  </a:cxn>
                  <a:cxn ang="0">
                    <a:pos x="15" y="54"/>
                  </a:cxn>
                </a:cxnLst>
                <a:rect l="0" t="0" r="r" b="b"/>
                <a:pathLst>
                  <a:path w="157" h="214">
                    <a:moveTo>
                      <a:pt x="15" y="54"/>
                    </a:moveTo>
                    <a:lnTo>
                      <a:pt x="8" y="81"/>
                    </a:lnTo>
                    <a:lnTo>
                      <a:pt x="5" y="97"/>
                    </a:lnTo>
                    <a:lnTo>
                      <a:pt x="1" y="114"/>
                    </a:lnTo>
                    <a:lnTo>
                      <a:pt x="0" y="131"/>
                    </a:lnTo>
                    <a:lnTo>
                      <a:pt x="2" y="144"/>
                    </a:lnTo>
                    <a:lnTo>
                      <a:pt x="4" y="152"/>
                    </a:lnTo>
                    <a:lnTo>
                      <a:pt x="5" y="165"/>
                    </a:lnTo>
                    <a:lnTo>
                      <a:pt x="12" y="173"/>
                    </a:lnTo>
                    <a:lnTo>
                      <a:pt x="18" y="186"/>
                    </a:lnTo>
                    <a:lnTo>
                      <a:pt x="31" y="213"/>
                    </a:lnTo>
                    <a:lnTo>
                      <a:pt x="141" y="190"/>
                    </a:lnTo>
                    <a:lnTo>
                      <a:pt x="136" y="169"/>
                    </a:lnTo>
                    <a:lnTo>
                      <a:pt x="143" y="152"/>
                    </a:lnTo>
                    <a:lnTo>
                      <a:pt x="150" y="129"/>
                    </a:lnTo>
                    <a:lnTo>
                      <a:pt x="155" y="103"/>
                    </a:lnTo>
                    <a:lnTo>
                      <a:pt x="156" y="80"/>
                    </a:lnTo>
                    <a:lnTo>
                      <a:pt x="152" y="56"/>
                    </a:lnTo>
                    <a:lnTo>
                      <a:pt x="146" y="38"/>
                    </a:lnTo>
                    <a:lnTo>
                      <a:pt x="132" y="19"/>
                    </a:lnTo>
                    <a:lnTo>
                      <a:pt x="118" y="8"/>
                    </a:lnTo>
                    <a:lnTo>
                      <a:pt x="105" y="3"/>
                    </a:lnTo>
                    <a:lnTo>
                      <a:pt x="88" y="0"/>
                    </a:lnTo>
                    <a:lnTo>
                      <a:pt x="68" y="0"/>
                    </a:lnTo>
                    <a:lnTo>
                      <a:pt x="53" y="3"/>
                    </a:lnTo>
                    <a:lnTo>
                      <a:pt x="41" y="10"/>
                    </a:lnTo>
                    <a:lnTo>
                      <a:pt x="29" y="20"/>
                    </a:lnTo>
                    <a:lnTo>
                      <a:pt x="23" y="30"/>
                    </a:lnTo>
                    <a:lnTo>
                      <a:pt x="17" y="43"/>
                    </a:lnTo>
                    <a:lnTo>
                      <a:pt x="15" y="54"/>
                    </a:lnTo>
                  </a:path>
                </a:pathLst>
              </a:custGeom>
              <a:solidFill>
                <a:srgbClr val="FFBF5F"/>
              </a:solidFill>
              <a:ln w="9525" cap="rnd">
                <a:noFill/>
                <a:round/>
                <a:headEnd/>
                <a:tailEnd/>
              </a:ln>
              <a:effectLst/>
            </p:spPr>
            <p:txBody>
              <a:bodyPr/>
              <a:lstStyle/>
              <a:p>
                <a:endParaRPr lang="en-IN"/>
              </a:p>
            </p:txBody>
          </p:sp>
          <p:sp>
            <p:nvSpPr>
              <p:cNvPr id="353530" name="Freeform 250"/>
              <p:cNvSpPr>
                <a:spLocks/>
              </p:cNvSpPr>
              <p:nvPr/>
            </p:nvSpPr>
            <p:spPr bwMode="auto">
              <a:xfrm>
                <a:off x="2955" y="2563"/>
                <a:ext cx="164" cy="194"/>
              </a:xfrm>
              <a:custGeom>
                <a:avLst/>
                <a:gdLst/>
                <a:ahLst/>
                <a:cxnLst>
                  <a:cxn ang="0">
                    <a:pos x="23" y="25"/>
                  </a:cxn>
                  <a:cxn ang="0">
                    <a:pos x="38" y="7"/>
                  </a:cxn>
                  <a:cxn ang="0">
                    <a:pos x="63" y="0"/>
                  </a:cxn>
                  <a:cxn ang="0">
                    <a:pos x="91" y="0"/>
                  </a:cxn>
                  <a:cxn ang="0">
                    <a:pos x="111" y="6"/>
                  </a:cxn>
                  <a:cxn ang="0">
                    <a:pos x="126" y="16"/>
                  </a:cxn>
                  <a:cxn ang="0">
                    <a:pos x="141" y="29"/>
                  </a:cxn>
                  <a:cxn ang="0">
                    <a:pos x="154" y="48"/>
                  </a:cxn>
                  <a:cxn ang="0">
                    <a:pos x="161" y="77"/>
                  </a:cxn>
                  <a:cxn ang="0">
                    <a:pos x="162" y="104"/>
                  </a:cxn>
                  <a:cxn ang="0">
                    <a:pos x="157" y="133"/>
                  </a:cxn>
                  <a:cxn ang="0">
                    <a:pos x="150" y="165"/>
                  </a:cxn>
                  <a:cxn ang="0">
                    <a:pos x="136" y="181"/>
                  </a:cxn>
                  <a:cxn ang="0">
                    <a:pos x="117" y="188"/>
                  </a:cxn>
                  <a:cxn ang="0">
                    <a:pos x="102" y="193"/>
                  </a:cxn>
                  <a:cxn ang="0">
                    <a:pos x="82" y="189"/>
                  </a:cxn>
                  <a:cxn ang="0">
                    <a:pos x="68" y="187"/>
                  </a:cxn>
                  <a:cxn ang="0">
                    <a:pos x="41" y="186"/>
                  </a:cxn>
                  <a:cxn ang="0">
                    <a:pos x="44" y="171"/>
                  </a:cxn>
                  <a:cxn ang="0">
                    <a:pos x="43" y="162"/>
                  </a:cxn>
                  <a:cxn ang="0">
                    <a:pos x="39" y="156"/>
                  </a:cxn>
                  <a:cxn ang="0">
                    <a:pos x="45" y="147"/>
                  </a:cxn>
                  <a:cxn ang="0">
                    <a:pos x="44" y="134"/>
                  </a:cxn>
                  <a:cxn ang="0">
                    <a:pos x="37" y="114"/>
                  </a:cxn>
                  <a:cxn ang="0">
                    <a:pos x="21" y="105"/>
                  </a:cxn>
                  <a:cxn ang="0">
                    <a:pos x="10" y="112"/>
                  </a:cxn>
                  <a:cxn ang="0">
                    <a:pos x="13" y="129"/>
                  </a:cxn>
                  <a:cxn ang="0">
                    <a:pos x="11" y="140"/>
                  </a:cxn>
                  <a:cxn ang="0">
                    <a:pos x="5" y="113"/>
                  </a:cxn>
                  <a:cxn ang="0">
                    <a:pos x="3" y="83"/>
                  </a:cxn>
                  <a:cxn ang="0">
                    <a:pos x="8" y="54"/>
                  </a:cxn>
                  <a:cxn ang="0">
                    <a:pos x="20" y="37"/>
                  </a:cxn>
                </a:cxnLst>
                <a:rect l="0" t="0" r="r" b="b"/>
                <a:pathLst>
                  <a:path w="164" h="194">
                    <a:moveTo>
                      <a:pt x="20" y="37"/>
                    </a:moveTo>
                    <a:lnTo>
                      <a:pt x="23" y="25"/>
                    </a:lnTo>
                    <a:lnTo>
                      <a:pt x="30" y="12"/>
                    </a:lnTo>
                    <a:lnTo>
                      <a:pt x="38" y="7"/>
                    </a:lnTo>
                    <a:lnTo>
                      <a:pt x="47" y="3"/>
                    </a:lnTo>
                    <a:lnTo>
                      <a:pt x="63" y="0"/>
                    </a:lnTo>
                    <a:lnTo>
                      <a:pt x="75" y="0"/>
                    </a:lnTo>
                    <a:lnTo>
                      <a:pt x="91" y="0"/>
                    </a:lnTo>
                    <a:lnTo>
                      <a:pt x="103" y="2"/>
                    </a:lnTo>
                    <a:lnTo>
                      <a:pt x="111" y="6"/>
                    </a:lnTo>
                    <a:lnTo>
                      <a:pt x="117" y="9"/>
                    </a:lnTo>
                    <a:lnTo>
                      <a:pt x="126" y="16"/>
                    </a:lnTo>
                    <a:lnTo>
                      <a:pt x="134" y="24"/>
                    </a:lnTo>
                    <a:lnTo>
                      <a:pt x="141" y="29"/>
                    </a:lnTo>
                    <a:lnTo>
                      <a:pt x="147" y="37"/>
                    </a:lnTo>
                    <a:lnTo>
                      <a:pt x="154" y="48"/>
                    </a:lnTo>
                    <a:lnTo>
                      <a:pt x="157" y="60"/>
                    </a:lnTo>
                    <a:lnTo>
                      <a:pt x="161" y="77"/>
                    </a:lnTo>
                    <a:lnTo>
                      <a:pt x="163" y="90"/>
                    </a:lnTo>
                    <a:lnTo>
                      <a:pt x="162" y="104"/>
                    </a:lnTo>
                    <a:lnTo>
                      <a:pt x="161" y="118"/>
                    </a:lnTo>
                    <a:lnTo>
                      <a:pt x="157" y="133"/>
                    </a:lnTo>
                    <a:lnTo>
                      <a:pt x="153" y="149"/>
                    </a:lnTo>
                    <a:lnTo>
                      <a:pt x="150" y="165"/>
                    </a:lnTo>
                    <a:lnTo>
                      <a:pt x="143" y="176"/>
                    </a:lnTo>
                    <a:lnTo>
                      <a:pt x="136" y="181"/>
                    </a:lnTo>
                    <a:lnTo>
                      <a:pt x="127" y="185"/>
                    </a:lnTo>
                    <a:lnTo>
                      <a:pt x="117" y="188"/>
                    </a:lnTo>
                    <a:lnTo>
                      <a:pt x="111" y="191"/>
                    </a:lnTo>
                    <a:lnTo>
                      <a:pt x="102" y="193"/>
                    </a:lnTo>
                    <a:lnTo>
                      <a:pt x="94" y="192"/>
                    </a:lnTo>
                    <a:lnTo>
                      <a:pt x="82" y="189"/>
                    </a:lnTo>
                    <a:lnTo>
                      <a:pt x="72" y="188"/>
                    </a:lnTo>
                    <a:lnTo>
                      <a:pt x="68" y="187"/>
                    </a:lnTo>
                    <a:lnTo>
                      <a:pt x="69" y="190"/>
                    </a:lnTo>
                    <a:lnTo>
                      <a:pt x="41" y="186"/>
                    </a:lnTo>
                    <a:lnTo>
                      <a:pt x="44" y="176"/>
                    </a:lnTo>
                    <a:lnTo>
                      <a:pt x="44" y="171"/>
                    </a:lnTo>
                    <a:lnTo>
                      <a:pt x="44" y="167"/>
                    </a:lnTo>
                    <a:lnTo>
                      <a:pt x="43" y="162"/>
                    </a:lnTo>
                    <a:lnTo>
                      <a:pt x="41" y="159"/>
                    </a:lnTo>
                    <a:lnTo>
                      <a:pt x="39" y="156"/>
                    </a:lnTo>
                    <a:lnTo>
                      <a:pt x="42" y="152"/>
                    </a:lnTo>
                    <a:lnTo>
                      <a:pt x="45" y="147"/>
                    </a:lnTo>
                    <a:lnTo>
                      <a:pt x="46" y="143"/>
                    </a:lnTo>
                    <a:lnTo>
                      <a:pt x="44" y="134"/>
                    </a:lnTo>
                    <a:lnTo>
                      <a:pt x="43" y="122"/>
                    </a:lnTo>
                    <a:lnTo>
                      <a:pt x="37" y="114"/>
                    </a:lnTo>
                    <a:lnTo>
                      <a:pt x="29" y="112"/>
                    </a:lnTo>
                    <a:lnTo>
                      <a:pt x="21" y="105"/>
                    </a:lnTo>
                    <a:lnTo>
                      <a:pt x="15" y="105"/>
                    </a:lnTo>
                    <a:lnTo>
                      <a:pt x="10" y="112"/>
                    </a:lnTo>
                    <a:lnTo>
                      <a:pt x="10" y="122"/>
                    </a:lnTo>
                    <a:lnTo>
                      <a:pt x="13" y="129"/>
                    </a:lnTo>
                    <a:lnTo>
                      <a:pt x="14" y="141"/>
                    </a:lnTo>
                    <a:lnTo>
                      <a:pt x="11" y="140"/>
                    </a:lnTo>
                    <a:lnTo>
                      <a:pt x="8" y="138"/>
                    </a:lnTo>
                    <a:lnTo>
                      <a:pt x="5" y="113"/>
                    </a:lnTo>
                    <a:lnTo>
                      <a:pt x="0" y="96"/>
                    </a:lnTo>
                    <a:lnTo>
                      <a:pt x="3" y="83"/>
                    </a:lnTo>
                    <a:lnTo>
                      <a:pt x="6" y="69"/>
                    </a:lnTo>
                    <a:lnTo>
                      <a:pt x="8" y="54"/>
                    </a:lnTo>
                    <a:lnTo>
                      <a:pt x="8" y="46"/>
                    </a:lnTo>
                    <a:lnTo>
                      <a:pt x="20" y="37"/>
                    </a:lnTo>
                  </a:path>
                </a:pathLst>
              </a:custGeom>
              <a:solidFill>
                <a:srgbClr val="5F3F1F"/>
              </a:solidFill>
              <a:ln w="9525" cap="rnd">
                <a:noFill/>
                <a:round/>
                <a:headEnd/>
                <a:tailEnd/>
              </a:ln>
              <a:effectLst/>
            </p:spPr>
            <p:txBody>
              <a:bodyPr/>
              <a:lstStyle/>
              <a:p>
                <a:endParaRPr lang="en-IN"/>
              </a:p>
            </p:txBody>
          </p:sp>
        </p:grpSp>
        <p:sp>
          <p:nvSpPr>
            <p:cNvPr id="353531" name="Freeform 251"/>
            <p:cNvSpPr>
              <a:spLocks/>
            </p:cNvSpPr>
            <p:nvPr/>
          </p:nvSpPr>
          <p:spPr bwMode="auto">
            <a:xfrm>
              <a:off x="2730" y="2728"/>
              <a:ext cx="115" cy="51"/>
            </a:xfrm>
            <a:custGeom>
              <a:avLst/>
              <a:gdLst/>
              <a:ahLst/>
              <a:cxnLst>
                <a:cxn ang="0">
                  <a:pos x="0" y="6"/>
                </a:cxn>
                <a:cxn ang="0">
                  <a:pos x="2" y="0"/>
                </a:cxn>
                <a:cxn ang="0">
                  <a:pos x="16" y="1"/>
                </a:cxn>
                <a:cxn ang="0">
                  <a:pos x="32" y="4"/>
                </a:cxn>
                <a:cxn ang="0">
                  <a:pos x="55" y="12"/>
                </a:cxn>
                <a:cxn ang="0">
                  <a:pos x="67" y="17"/>
                </a:cxn>
                <a:cxn ang="0">
                  <a:pos x="81" y="23"/>
                </a:cxn>
                <a:cxn ang="0">
                  <a:pos x="96" y="30"/>
                </a:cxn>
                <a:cxn ang="0">
                  <a:pos x="108" y="37"/>
                </a:cxn>
                <a:cxn ang="0">
                  <a:pos x="113" y="42"/>
                </a:cxn>
                <a:cxn ang="0">
                  <a:pos x="114" y="50"/>
                </a:cxn>
                <a:cxn ang="0">
                  <a:pos x="0" y="6"/>
                </a:cxn>
              </a:cxnLst>
              <a:rect l="0" t="0" r="r" b="b"/>
              <a:pathLst>
                <a:path w="115" h="51">
                  <a:moveTo>
                    <a:pt x="0" y="6"/>
                  </a:moveTo>
                  <a:lnTo>
                    <a:pt x="2" y="0"/>
                  </a:lnTo>
                  <a:lnTo>
                    <a:pt x="16" y="1"/>
                  </a:lnTo>
                  <a:lnTo>
                    <a:pt x="32" y="4"/>
                  </a:lnTo>
                  <a:lnTo>
                    <a:pt x="55" y="12"/>
                  </a:lnTo>
                  <a:lnTo>
                    <a:pt x="67" y="17"/>
                  </a:lnTo>
                  <a:lnTo>
                    <a:pt x="81" y="23"/>
                  </a:lnTo>
                  <a:lnTo>
                    <a:pt x="96" y="30"/>
                  </a:lnTo>
                  <a:lnTo>
                    <a:pt x="108" y="37"/>
                  </a:lnTo>
                  <a:lnTo>
                    <a:pt x="113" y="42"/>
                  </a:lnTo>
                  <a:lnTo>
                    <a:pt x="114" y="50"/>
                  </a:lnTo>
                  <a:lnTo>
                    <a:pt x="0" y="6"/>
                  </a:lnTo>
                </a:path>
              </a:pathLst>
            </a:custGeom>
            <a:solidFill>
              <a:srgbClr val="FFFFFF"/>
            </a:solidFill>
            <a:ln w="9525" cap="rnd">
              <a:noFill/>
              <a:round/>
              <a:headEnd/>
              <a:tailEnd/>
            </a:ln>
            <a:effectLst/>
          </p:spPr>
          <p:txBody>
            <a:bodyPr/>
            <a:lstStyle/>
            <a:p>
              <a:endParaRPr lang="en-IN"/>
            </a:p>
          </p:txBody>
        </p:sp>
        <p:sp>
          <p:nvSpPr>
            <p:cNvPr id="353532" name="Freeform 252"/>
            <p:cNvSpPr>
              <a:spLocks/>
            </p:cNvSpPr>
            <p:nvPr/>
          </p:nvSpPr>
          <p:spPr bwMode="auto">
            <a:xfrm>
              <a:off x="2422" y="2698"/>
              <a:ext cx="759" cy="124"/>
            </a:xfrm>
            <a:custGeom>
              <a:avLst/>
              <a:gdLst/>
              <a:ahLst/>
              <a:cxnLst>
                <a:cxn ang="0">
                  <a:pos x="3" y="89"/>
                </a:cxn>
                <a:cxn ang="0">
                  <a:pos x="32" y="53"/>
                </a:cxn>
                <a:cxn ang="0">
                  <a:pos x="49" y="38"/>
                </a:cxn>
                <a:cxn ang="0">
                  <a:pos x="63" y="26"/>
                </a:cxn>
                <a:cxn ang="0">
                  <a:pos x="85" y="7"/>
                </a:cxn>
                <a:cxn ang="0">
                  <a:pos x="95" y="0"/>
                </a:cxn>
                <a:cxn ang="0">
                  <a:pos x="161" y="32"/>
                </a:cxn>
                <a:cxn ang="0">
                  <a:pos x="176" y="50"/>
                </a:cxn>
                <a:cxn ang="0">
                  <a:pos x="187" y="63"/>
                </a:cxn>
                <a:cxn ang="0">
                  <a:pos x="200" y="79"/>
                </a:cxn>
                <a:cxn ang="0">
                  <a:pos x="207" y="89"/>
                </a:cxn>
                <a:cxn ang="0">
                  <a:pos x="247" y="67"/>
                </a:cxn>
                <a:cxn ang="0">
                  <a:pos x="265" y="57"/>
                </a:cxn>
                <a:cxn ang="0">
                  <a:pos x="289" y="48"/>
                </a:cxn>
                <a:cxn ang="0">
                  <a:pos x="308" y="32"/>
                </a:cxn>
                <a:cxn ang="0">
                  <a:pos x="339" y="41"/>
                </a:cxn>
                <a:cxn ang="0">
                  <a:pos x="364" y="51"/>
                </a:cxn>
                <a:cxn ang="0">
                  <a:pos x="390" y="62"/>
                </a:cxn>
                <a:cxn ang="0">
                  <a:pos x="394" y="63"/>
                </a:cxn>
                <a:cxn ang="0">
                  <a:pos x="413" y="67"/>
                </a:cxn>
                <a:cxn ang="0">
                  <a:pos x="434" y="89"/>
                </a:cxn>
                <a:cxn ang="0">
                  <a:pos x="445" y="102"/>
                </a:cxn>
                <a:cxn ang="0">
                  <a:pos x="473" y="116"/>
                </a:cxn>
                <a:cxn ang="0">
                  <a:pos x="550" y="76"/>
                </a:cxn>
                <a:cxn ang="0">
                  <a:pos x="663" y="50"/>
                </a:cxn>
                <a:cxn ang="0">
                  <a:pos x="705" y="63"/>
                </a:cxn>
                <a:cxn ang="0">
                  <a:pos x="747" y="91"/>
                </a:cxn>
                <a:cxn ang="0">
                  <a:pos x="758" y="123"/>
                </a:cxn>
                <a:cxn ang="0">
                  <a:pos x="0" y="123"/>
                </a:cxn>
                <a:cxn ang="0">
                  <a:pos x="3" y="89"/>
                </a:cxn>
              </a:cxnLst>
              <a:rect l="0" t="0" r="r" b="b"/>
              <a:pathLst>
                <a:path w="759" h="124">
                  <a:moveTo>
                    <a:pt x="3" y="89"/>
                  </a:moveTo>
                  <a:lnTo>
                    <a:pt x="32" y="53"/>
                  </a:lnTo>
                  <a:lnTo>
                    <a:pt x="49" y="38"/>
                  </a:lnTo>
                  <a:lnTo>
                    <a:pt x="63" y="26"/>
                  </a:lnTo>
                  <a:lnTo>
                    <a:pt x="85" y="7"/>
                  </a:lnTo>
                  <a:lnTo>
                    <a:pt x="95" y="0"/>
                  </a:lnTo>
                  <a:lnTo>
                    <a:pt x="161" y="32"/>
                  </a:lnTo>
                  <a:lnTo>
                    <a:pt x="176" y="50"/>
                  </a:lnTo>
                  <a:lnTo>
                    <a:pt x="187" y="63"/>
                  </a:lnTo>
                  <a:lnTo>
                    <a:pt x="200" y="79"/>
                  </a:lnTo>
                  <a:lnTo>
                    <a:pt x="207" y="89"/>
                  </a:lnTo>
                  <a:lnTo>
                    <a:pt x="247" y="67"/>
                  </a:lnTo>
                  <a:lnTo>
                    <a:pt x="265" y="57"/>
                  </a:lnTo>
                  <a:lnTo>
                    <a:pt x="289" y="48"/>
                  </a:lnTo>
                  <a:lnTo>
                    <a:pt x="308" y="32"/>
                  </a:lnTo>
                  <a:lnTo>
                    <a:pt x="339" y="41"/>
                  </a:lnTo>
                  <a:lnTo>
                    <a:pt x="364" y="51"/>
                  </a:lnTo>
                  <a:lnTo>
                    <a:pt x="390" y="62"/>
                  </a:lnTo>
                  <a:lnTo>
                    <a:pt x="394" y="63"/>
                  </a:lnTo>
                  <a:lnTo>
                    <a:pt x="413" y="67"/>
                  </a:lnTo>
                  <a:lnTo>
                    <a:pt x="434" y="89"/>
                  </a:lnTo>
                  <a:lnTo>
                    <a:pt x="445" y="102"/>
                  </a:lnTo>
                  <a:lnTo>
                    <a:pt x="473" y="116"/>
                  </a:lnTo>
                  <a:lnTo>
                    <a:pt x="550" y="76"/>
                  </a:lnTo>
                  <a:lnTo>
                    <a:pt x="663" y="50"/>
                  </a:lnTo>
                  <a:lnTo>
                    <a:pt x="705" y="63"/>
                  </a:lnTo>
                  <a:lnTo>
                    <a:pt x="747" y="91"/>
                  </a:lnTo>
                  <a:lnTo>
                    <a:pt x="758" y="123"/>
                  </a:lnTo>
                  <a:lnTo>
                    <a:pt x="0" y="123"/>
                  </a:lnTo>
                  <a:lnTo>
                    <a:pt x="3" y="89"/>
                  </a:lnTo>
                </a:path>
              </a:pathLst>
            </a:custGeom>
            <a:solidFill>
              <a:srgbClr val="5F5F5F"/>
            </a:solidFill>
            <a:ln w="9525" cap="rnd">
              <a:noFill/>
              <a:round/>
              <a:headEnd/>
              <a:tailEnd/>
            </a:ln>
            <a:effectLst/>
          </p:spPr>
          <p:txBody>
            <a:bodyPr/>
            <a:lstStyle/>
            <a:p>
              <a:endParaRPr lang="en-IN"/>
            </a:p>
          </p:txBody>
        </p:sp>
        <p:sp>
          <p:nvSpPr>
            <p:cNvPr id="353533" name="Freeform 253"/>
            <p:cNvSpPr>
              <a:spLocks/>
            </p:cNvSpPr>
            <p:nvPr/>
          </p:nvSpPr>
          <p:spPr bwMode="auto">
            <a:xfrm>
              <a:off x="2505" y="2733"/>
              <a:ext cx="96" cy="69"/>
            </a:xfrm>
            <a:custGeom>
              <a:avLst/>
              <a:gdLst/>
              <a:ahLst/>
              <a:cxnLst>
                <a:cxn ang="0">
                  <a:pos x="0" y="0"/>
                </a:cxn>
                <a:cxn ang="0">
                  <a:pos x="46" y="11"/>
                </a:cxn>
                <a:cxn ang="0">
                  <a:pos x="62" y="17"/>
                </a:cxn>
                <a:cxn ang="0">
                  <a:pos x="70" y="21"/>
                </a:cxn>
                <a:cxn ang="0">
                  <a:pos x="79" y="28"/>
                </a:cxn>
                <a:cxn ang="0">
                  <a:pos x="87" y="38"/>
                </a:cxn>
                <a:cxn ang="0">
                  <a:pos x="91" y="47"/>
                </a:cxn>
                <a:cxn ang="0">
                  <a:pos x="95" y="57"/>
                </a:cxn>
                <a:cxn ang="0">
                  <a:pos x="88" y="68"/>
                </a:cxn>
                <a:cxn ang="0">
                  <a:pos x="85" y="56"/>
                </a:cxn>
                <a:cxn ang="0">
                  <a:pos x="78" y="46"/>
                </a:cxn>
                <a:cxn ang="0">
                  <a:pos x="73" y="38"/>
                </a:cxn>
                <a:cxn ang="0">
                  <a:pos x="68" y="33"/>
                </a:cxn>
                <a:cxn ang="0">
                  <a:pos x="58" y="28"/>
                </a:cxn>
                <a:cxn ang="0">
                  <a:pos x="47" y="22"/>
                </a:cxn>
                <a:cxn ang="0">
                  <a:pos x="32" y="16"/>
                </a:cxn>
                <a:cxn ang="0">
                  <a:pos x="18" y="9"/>
                </a:cxn>
                <a:cxn ang="0">
                  <a:pos x="0" y="0"/>
                </a:cxn>
              </a:cxnLst>
              <a:rect l="0" t="0" r="r" b="b"/>
              <a:pathLst>
                <a:path w="96" h="69">
                  <a:moveTo>
                    <a:pt x="0" y="0"/>
                  </a:moveTo>
                  <a:lnTo>
                    <a:pt x="46" y="11"/>
                  </a:lnTo>
                  <a:lnTo>
                    <a:pt x="62" y="17"/>
                  </a:lnTo>
                  <a:lnTo>
                    <a:pt x="70" y="21"/>
                  </a:lnTo>
                  <a:lnTo>
                    <a:pt x="79" y="28"/>
                  </a:lnTo>
                  <a:lnTo>
                    <a:pt x="87" y="38"/>
                  </a:lnTo>
                  <a:lnTo>
                    <a:pt x="91" y="47"/>
                  </a:lnTo>
                  <a:lnTo>
                    <a:pt x="95" y="57"/>
                  </a:lnTo>
                  <a:lnTo>
                    <a:pt x="88" y="68"/>
                  </a:lnTo>
                  <a:lnTo>
                    <a:pt x="85" y="56"/>
                  </a:lnTo>
                  <a:lnTo>
                    <a:pt x="78" y="46"/>
                  </a:lnTo>
                  <a:lnTo>
                    <a:pt x="73" y="38"/>
                  </a:lnTo>
                  <a:lnTo>
                    <a:pt x="68" y="33"/>
                  </a:lnTo>
                  <a:lnTo>
                    <a:pt x="58" y="28"/>
                  </a:lnTo>
                  <a:lnTo>
                    <a:pt x="47" y="22"/>
                  </a:lnTo>
                  <a:lnTo>
                    <a:pt x="32" y="16"/>
                  </a:lnTo>
                  <a:lnTo>
                    <a:pt x="18" y="9"/>
                  </a:lnTo>
                  <a:lnTo>
                    <a:pt x="0" y="0"/>
                  </a:lnTo>
                </a:path>
              </a:pathLst>
            </a:custGeom>
            <a:solidFill>
              <a:srgbClr val="7F7F7F"/>
            </a:solidFill>
            <a:ln w="9525" cap="rnd">
              <a:noFill/>
              <a:round/>
              <a:headEnd/>
              <a:tailEnd/>
            </a:ln>
            <a:effectLst/>
          </p:spPr>
          <p:txBody>
            <a:bodyPr/>
            <a:lstStyle/>
            <a:p>
              <a:endParaRPr lang="en-IN"/>
            </a:p>
          </p:txBody>
        </p:sp>
        <p:sp>
          <p:nvSpPr>
            <p:cNvPr id="353534" name="Rectangle 254"/>
            <p:cNvSpPr>
              <a:spLocks noChangeArrowheads="1"/>
            </p:cNvSpPr>
            <p:nvPr/>
          </p:nvSpPr>
          <p:spPr bwMode="auto">
            <a:xfrm>
              <a:off x="2294" y="2879"/>
              <a:ext cx="1076" cy="212"/>
            </a:xfrm>
            <a:prstGeom prst="rect">
              <a:avLst/>
            </a:prstGeom>
            <a:noFill/>
            <a:ln w="9525">
              <a:noFill/>
              <a:miter lim="800000"/>
              <a:headEnd/>
              <a:tailEnd/>
            </a:ln>
            <a:effectLst/>
          </p:spPr>
          <p:txBody>
            <a:bodyPr wrap="none" lIns="92075" tIns="46038" rIns="92075" bIns="46038">
              <a:spAutoFit/>
            </a:bodyPr>
            <a:lstStyle/>
            <a:p>
              <a:r>
                <a:rPr lang="en-US" sz="1600" u="none">
                  <a:solidFill>
                    <a:srgbClr val="FFFF66"/>
                  </a:solidFill>
                  <a:latin typeface="Arial" charset="0"/>
                </a:rPr>
                <a:t>Professor Mellon</a:t>
              </a:r>
              <a:endParaRPr lang="en-US" sz="1600" u="none">
                <a:latin typeface="Arial" charset="0"/>
              </a:endParaRPr>
            </a:p>
          </p:txBody>
        </p:sp>
      </p:grpSp>
      <p:sp>
        <p:nvSpPr>
          <p:cNvPr id="353537" name="Rectangle 257"/>
          <p:cNvSpPr>
            <a:spLocks noChangeArrowheads="1"/>
          </p:cNvSpPr>
          <p:nvPr/>
        </p:nvSpPr>
        <p:spPr bwMode="auto">
          <a:xfrm>
            <a:off x="6705600" y="4038600"/>
            <a:ext cx="1981200" cy="1282700"/>
          </a:xfrm>
          <a:prstGeom prst="rect">
            <a:avLst/>
          </a:prstGeom>
          <a:noFill/>
          <a:ln w="28575">
            <a:solidFill>
              <a:schemeClr val="tx1"/>
            </a:solidFill>
            <a:miter lim="800000"/>
            <a:headEnd/>
            <a:tailEnd/>
          </a:ln>
          <a:effectLst/>
        </p:spPr>
        <p:txBody>
          <a:bodyPr wrap="none" anchor="ctr"/>
          <a:lstStyle/>
          <a:p>
            <a:endParaRPr lang="en-IN"/>
          </a:p>
        </p:txBody>
      </p:sp>
      <p:sp>
        <p:nvSpPr>
          <p:cNvPr id="353538" name="Text Box 258"/>
          <p:cNvSpPr txBox="1">
            <a:spLocks noChangeArrowheads="1"/>
          </p:cNvSpPr>
          <p:nvPr/>
        </p:nvSpPr>
        <p:spPr bwMode="auto">
          <a:xfrm>
            <a:off x="6896100" y="4113213"/>
            <a:ext cx="1600200" cy="457200"/>
          </a:xfrm>
          <a:prstGeom prst="rect">
            <a:avLst/>
          </a:prstGeom>
          <a:noFill/>
          <a:ln w="9525">
            <a:noFill/>
            <a:miter lim="800000"/>
            <a:headEnd/>
            <a:tailEnd/>
          </a:ln>
          <a:effectLst/>
        </p:spPr>
        <p:txBody>
          <a:bodyPr>
            <a:spAutoFit/>
          </a:bodyPr>
          <a:lstStyle/>
          <a:p>
            <a:pPr>
              <a:spcBef>
                <a:spcPct val="50000"/>
              </a:spcBef>
            </a:pPr>
            <a:r>
              <a:rPr lang="en-US" sz="2400" u="none">
                <a:latin typeface="Arial" charset="0"/>
              </a:rPr>
              <a:t>Professor</a:t>
            </a:r>
          </a:p>
        </p:txBody>
      </p:sp>
      <p:sp>
        <p:nvSpPr>
          <p:cNvPr id="353539" name="Line 259"/>
          <p:cNvSpPr>
            <a:spLocks noChangeShapeType="1"/>
          </p:cNvSpPr>
          <p:nvPr/>
        </p:nvSpPr>
        <p:spPr bwMode="auto">
          <a:xfrm>
            <a:off x="6705600" y="4724400"/>
            <a:ext cx="1981200" cy="0"/>
          </a:xfrm>
          <a:prstGeom prst="line">
            <a:avLst/>
          </a:prstGeom>
          <a:noFill/>
          <a:ln w="28575">
            <a:solidFill>
              <a:schemeClr val="tx1"/>
            </a:solidFill>
            <a:round/>
            <a:headEnd/>
            <a:tailEnd/>
          </a:ln>
          <a:effectLst/>
        </p:spPr>
        <p:txBody>
          <a:bodyPr wrap="none" lIns="107950" tIns="53975" rIns="107950" bIns="53975" anchor="ctr"/>
          <a:lstStyle/>
          <a:p>
            <a:endParaRPr lang="en-IN"/>
          </a:p>
        </p:txBody>
      </p:sp>
      <p:sp>
        <p:nvSpPr>
          <p:cNvPr id="353540" name="Line 260"/>
          <p:cNvSpPr>
            <a:spLocks noChangeShapeType="1"/>
          </p:cNvSpPr>
          <p:nvPr/>
        </p:nvSpPr>
        <p:spPr bwMode="auto">
          <a:xfrm>
            <a:off x="6705600" y="5029200"/>
            <a:ext cx="1981200" cy="0"/>
          </a:xfrm>
          <a:prstGeom prst="line">
            <a:avLst/>
          </a:prstGeom>
          <a:noFill/>
          <a:ln w="28575">
            <a:solidFill>
              <a:schemeClr val="tx1"/>
            </a:solidFill>
            <a:round/>
            <a:headEnd/>
            <a:tailEnd/>
          </a:ln>
          <a:effectLst/>
        </p:spPr>
        <p:txBody>
          <a:bodyPr wrap="none" lIns="107950" tIns="53975" rIns="107950" bIns="53975" anchor="ctr"/>
          <a:lstStyle/>
          <a:p>
            <a:endParaRPr lang="en-IN"/>
          </a:p>
        </p:txBody>
      </p:sp>
      <p:sp>
        <p:nvSpPr>
          <p:cNvPr id="353541" name="Rectangle 261"/>
          <p:cNvSpPr>
            <a:spLocks noGrp="1" noChangeArrowheads="1"/>
          </p:cNvSpPr>
          <p:nvPr>
            <p:ph type="title"/>
          </p:nvPr>
        </p:nvSpPr>
        <p:spPr/>
        <p:txBody>
          <a:bodyPr>
            <a:normAutofit fontScale="90000"/>
          </a:bodyPr>
          <a:lstStyle/>
          <a:p>
            <a:r>
              <a:rPr lang="en-US"/>
              <a:t>The Relationship Between Classes and Objects</a:t>
            </a:r>
          </a:p>
        </p:txBody>
      </p:sp>
      <p:sp>
        <p:nvSpPr>
          <p:cNvPr id="353542" name="Rectangle 262"/>
          <p:cNvSpPr>
            <a:spLocks noGrp="1" noChangeArrowheads="1"/>
          </p:cNvSpPr>
          <p:nvPr>
            <p:ph type="body" idx="1"/>
          </p:nvPr>
        </p:nvSpPr>
        <p:spPr/>
        <p:txBody>
          <a:bodyPr/>
          <a:lstStyle/>
          <a:p>
            <a:r>
              <a:rPr lang="en-US" dirty="0"/>
              <a:t>A class is an abstract definition of an object</a:t>
            </a:r>
          </a:p>
          <a:p>
            <a:pPr lvl="1"/>
            <a:r>
              <a:rPr lang="en-US" dirty="0"/>
              <a:t>It defines the structure and behavior of each object in the class</a:t>
            </a:r>
          </a:p>
          <a:p>
            <a:pPr lvl="1"/>
            <a:r>
              <a:rPr lang="en-US" dirty="0"/>
              <a:t>It serves as a template for creating objects </a:t>
            </a:r>
          </a:p>
          <a:p>
            <a:r>
              <a:rPr lang="en-US" dirty="0"/>
              <a:t>Objects are grouped into classes</a:t>
            </a:r>
          </a:p>
        </p:txBody>
      </p:sp>
    </p:spTree>
  </p:cSld>
  <p:clrMapOvr>
    <a:masterClrMapping/>
  </p:clrMapOvr>
  <p:transition spd="med">
    <p:dissolv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Factory Method</a:t>
            </a:r>
          </a:p>
        </p:txBody>
      </p:sp>
      <p:sp>
        <p:nvSpPr>
          <p:cNvPr id="294915" name="Rectangle 3"/>
          <p:cNvSpPr>
            <a:spLocks noGrp="1" noChangeArrowheads="1"/>
          </p:cNvSpPr>
          <p:nvPr>
            <p:ph idx="1"/>
          </p:nvPr>
        </p:nvSpPr>
        <p:spPr/>
        <p:txBody>
          <a:bodyPr>
            <a:normAutofit fontScale="92500" lnSpcReduction="10000"/>
          </a:bodyPr>
          <a:lstStyle/>
          <a:p>
            <a:pPr marL="274320" indent="-274320" eaLnBrk="1" fontAlgn="auto" hangingPunct="1">
              <a:spcAft>
                <a:spcPts val="0"/>
              </a:spcAft>
              <a:buClr>
                <a:schemeClr val="accent3"/>
              </a:buClr>
              <a:buFontTx/>
              <a:buNone/>
              <a:defRPr/>
            </a:pPr>
            <a:r>
              <a:rPr lang="en-US" sz="2000" i="1" dirty="0"/>
              <a:t>Definition</a:t>
            </a:r>
          </a:p>
          <a:p>
            <a:pPr>
              <a:defRPr/>
            </a:pPr>
            <a:r>
              <a:rPr lang="en-IN" sz="2000" dirty="0" smtClean="0"/>
              <a:t>A </a:t>
            </a:r>
            <a:r>
              <a:rPr lang="en-IN" sz="2000" b="1" dirty="0" smtClean="0"/>
              <a:t>Factory Pattern</a:t>
            </a:r>
            <a:r>
              <a:rPr lang="en-IN" sz="2000" dirty="0" smtClean="0"/>
              <a:t> or </a:t>
            </a:r>
            <a:r>
              <a:rPr lang="en-IN" sz="2000" b="1" dirty="0" smtClean="0"/>
              <a:t>Factory</a:t>
            </a:r>
            <a:r>
              <a:rPr lang="en-IN" sz="2000" dirty="0" smtClean="0"/>
              <a:t> Method </a:t>
            </a:r>
            <a:r>
              <a:rPr lang="en-IN" sz="2000" b="1" dirty="0" smtClean="0"/>
              <a:t>Pattern</a:t>
            </a:r>
            <a:r>
              <a:rPr lang="en-IN" sz="2000" dirty="0" smtClean="0"/>
              <a:t> says that just define an interface or abstract class for creating an object but let the subclasses decide which class to instantiate. In other words, subclasses are responsible to create the instance of the class</a:t>
            </a:r>
            <a:r>
              <a:rPr lang="en-US" dirty="0" smtClean="0"/>
              <a:t>  </a:t>
            </a:r>
            <a:endParaRPr lang="en-US" sz="2000" dirty="0"/>
          </a:p>
          <a:p>
            <a:pPr marL="274320" indent="-274320" eaLnBrk="1" fontAlgn="auto" hangingPunct="1">
              <a:spcAft>
                <a:spcPts val="0"/>
              </a:spcAft>
              <a:buClr>
                <a:schemeClr val="accent3"/>
              </a:buClr>
              <a:buFontTx/>
              <a:buNone/>
              <a:defRPr/>
            </a:pPr>
            <a:r>
              <a:rPr lang="en-US" sz="2000" i="1" dirty="0"/>
              <a:t>Problem &amp; Context</a:t>
            </a:r>
          </a:p>
          <a:p>
            <a:pPr marL="274320" indent="-274320" eaLnBrk="1" fontAlgn="auto" hangingPunct="1">
              <a:spcAft>
                <a:spcPts val="0"/>
              </a:spcAft>
              <a:buClr>
                <a:schemeClr val="accent3"/>
              </a:buClr>
              <a:buFont typeface="Wingdings 2"/>
              <a:buChar char=""/>
              <a:defRPr/>
            </a:pPr>
            <a:r>
              <a:rPr lang="en-US" sz="2000" dirty="0"/>
              <a:t>If an object needs to know the selection criteria to instantiate an appropriate class, this results in a high degree of coupling. Whenever the selection criteria change, every object that uses the class must be changed correspondingly</a:t>
            </a:r>
          </a:p>
          <a:p>
            <a:pPr marL="274320" indent="-274320" eaLnBrk="1" fontAlgn="auto" hangingPunct="1">
              <a:spcAft>
                <a:spcPts val="0"/>
              </a:spcAft>
              <a:buClr>
                <a:schemeClr val="accent3"/>
              </a:buClr>
              <a:buFontTx/>
              <a:buNone/>
              <a:defRPr/>
            </a:pPr>
            <a:r>
              <a:rPr lang="en-US" sz="2000" i="1" dirty="0"/>
              <a:t>Solution</a:t>
            </a:r>
          </a:p>
          <a:p>
            <a:pPr marL="274320" indent="-274320" eaLnBrk="1" fontAlgn="auto" hangingPunct="1">
              <a:spcAft>
                <a:spcPts val="0"/>
              </a:spcAft>
              <a:buClr>
                <a:schemeClr val="accent3"/>
              </a:buClr>
              <a:buFont typeface="Wingdings 2"/>
              <a:buChar char=""/>
              <a:defRPr/>
            </a:pPr>
            <a:r>
              <a:rPr lang="en-US" sz="2000" dirty="0"/>
              <a:t>Encapsulate the functionality required to select and instantiate the appropriate class. One way to do this is to create an abstract class or an interface that declares the factory method. Different subclasses can then implement the method in its entirety</a:t>
            </a:r>
          </a:p>
        </p:txBody>
      </p:sp>
      <p:sp>
        <p:nvSpPr>
          <p:cNvPr id="4" name="Slide Number Placeholder 3"/>
          <p:cNvSpPr>
            <a:spLocks noGrp="1"/>
          </p:cNvSpPr>
          <p:nvPr>
            <p:ph type="sldNum" sz="quarter" idx="12"/>
          </p:nvPr>
        </p:nvSpPr>
        <p:spPr/>
        <p:txBody>
          <a:bodyPr>
            <a:normAutofit/>
          </a:bodyPr>
          <a:lstStyle/>
          <a:p>
            <a:pPr>
              <a:defRPr/>
            </a:pPr>
            <a:fld id="{6DE8E1AE-E754-4013-9396-FBF3C83D9990}" type="slidenum">
              <a:rPr lang="en-US"/>
              <a:pPr>
                <a:defRPr/>
              </a:pPr>
              <a:t>80</a:t>
            </a:fld>
            <a:endParaRPr lang="en-US"/>
          </a:p>
        </p:txBody>
      </p:sp>
    </p:spTree>
  </p:cSld>
  <p:clrMapOvr>
    <a:masterClrMapping/>
  </p:clrMapOvr>
  <p:transition spd="med">
    <p:dissolv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0"/>
            <a:ext cx="9144000" cy="6857999"/>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Pros and cons factory pattern </a:t>
            </a:r>
            <a:endParaRPr lang="en-IN" dirty="0"/>
          </a:p>
        </p:txBody>
      </p:sp>
      <p:sp>
        <p:nvSpPr>
          <p:cNvPr id="3" name="Content Placeholder 2"/>
          <p:cNvSpPr>
            <a:spLocks noGrp="1"/>
          </p:cNvSpPr>
          <p:nvPr>
            <p:ph idx="1"/>
          </p:nvPr>
        </p:nvSpPr>
        <p:spPr/>
        <p:txBody>
          <a:bodyPr/>
          <a:lstStyle/>
          <a:p>
            <a:r>
              <a:rPr lang="en-IN" dirty="0" smtClean="0"/>
              <a:t>Pros</a:t>
            </a:r>
          </a:p>
          <a:p>
            <a:pPr lvl="1"/>
            <a:r>
              <a:rPr lang="en-IN" dirty="0" smtClean="0"/>
              <a:t>Abstraction, Polymorphism, Loosely coupling</a:t>
            </a:r>
          </a:p>
          <a:p>
            <a:pPr lvl="1"/>
            <a:r>
              <a:rPr lang="en-IN" dirty="0" smtClean="0"/>
              <a:t>Shields clients from concrete classes</a:t>
            </a:r>
          </a:p>
          <a:p>
            <a:pPr lvl="1"/>
            <a:r>
              <a:rPr lang="en-IN" dirty="0" smtClean="0"/>
              <a:t>  if a framework uses the Factory Method pattern, it enables third-party developers to plug-in new Shape.</a:t>
            </a:r>
          </a:p>
          <a:p>
            <a:r>
              <a:rPr lang="en-IN" dirty="0" smtClean="0"/>
              <a:t>Cons</a:t>
            </a:r>
          </a:p>
          <a:p>
            <a:pPr lvl="1"/>
            <a:r>
              <a:rPr lang="en-IN" dirty="0" smtClean="0"/>
              <a:t>Too much abstracts.</a:t>
            </a:r>
          </a:p>
          <a:p>
            <a:pPr lvl="1"/>
            <a:r>
              <a:rPr lang="en-IN" dirty="0" smtClean="0"/>
              <a:t>Inheritance based </a:t>
            </a:r>
          </a:p>
          <a:p>
            <a:pPr lvl="1"/>
            <a:r>
              <a:rPr lang="en-IN" dirty="0" smtClean="0"/>
              <a:t>one for the concrete Shape and one for the concrete Color</a:t>
            </a:r>
          </a:p>
          <a:p>
            <a:pPr lvl="1">
              <a:buNone/>
            </a:pPr>
            <a:endParaRPr lang="en-IN" dirty="0"/>
          </a:p>
        </p:txBody>
      </p:sp>
    </p:spTree>
  </p:cSld>
  <p:clrMapOvr>
    <a:masterClrMapping/>
  </p:clrMapOvr>
  <p:transition spd="med">
    <p:dissolv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Abstract Factory</a:t>
            </a:r>
          </a:p>
        </p:txBody>
      </p:sp>
      <p:sp>
        <p:nvSpPr>
          <p:cNvPr id="20483" name="Rectangle 3"/>
          <p:cNvSpPr>
            <a:spLocks noGrp="1" noChangeArrowheads="1"/>
          </p:cNvSpPr>
          <p:nvPr>
            <p:ph idx="1"/>
          </p:nvPr>
        </p:nvSpPr>
        <p:spPr/>
        <p:txBody>
          <a:bodyPr/>
          <a:lstStyle/>
          <a:p>
            <a:pPr eaLnBrk="1" hangingPunct="1">
              <a:buFontTx/>
              <a:buNone/>
            </a:pPr>
            <a:r>
              <a:rPr lang="en-US" sz="2000" i="1" dirty="0" smtClean="0"/>
              <a:t>Definition</a:t>
            </a:r>
          </a:p>
          <a:p>
            <a:pPr eaLnBrk="1" hangingPunct="1"/>
            <a:r>
              <a:rPr lang="en-US" sz="2000" b="1" dirty="0" smtClean="0"/>
              <a:t>Provides an interface for creating families of related or dependent objects without specifying their concrete sub classes</a:t>
            </a:r>
          </a:p>
          <a:p>
            <a:pPr eaLnBrk="1" hangingPunct="1">
              <a:buFontTx/>
              <a:buNone/>
            </a:pPr>
            <a:r>
              <a:rPr lang="en-US" sz="2000" i="1" dirty="0" smtClean="0"/>
              <a:t>Problem &amp; Context</a:t>
            </a:r>
          </a:p>
          <a:p>
            <a:pPr eaLnBrk="1" hangingPunct="1"/>
            <a:r>
              <a:rPr lang="en-US" sz="2000" dirty="0" smtClean="0"/>
              <a:t>Useful when an object wants to create an instance of a suite of related and dependent classes without having to know which specific concrete class is instantiated. In its absence, the required implementation needs to be present wherever such an instance is created</a:t>
            </a:r>
          </a:p>
          <a:p>
            <a:pPr eaLnBrk="1" hangingPunct="1">
              <a:buFontTx/>
              <a:buNone/>
            </a:pPr>
            <a:r>
              <a:rPr lang="en-US" sz="2000" i="1" dirty="0" smtClean="0"/>
              <a:t>Solution</a:t>
            </a:r>
          </a:p>
          <a:p>
            <a:pPr eaLnBrk="1" hangingPunct="1"/>
            <a:r>
              <a:rPr lang="en-US" sz="2000" dirty="0" smtClean="0"/>
              <a:t>Provide the necessary interface for creating instances. Different concrete factories implement this interface. In Java, it is an abstract class with its concrete subclasses as factories. Each factory is responsible for creating and providing access to the objects</a:t>
            </a:r>
          </a:p>
        </p:txBody>
      </p:sp>
      <p:sp>
        <p:nvSpPr>
          <p:cNvPr id="4" name="Slide Number Placeholder 3"/>
          <p:cNvSpPr>
            <a:spLocks noGrp="1"/>
          </p:cNvSpPr>
          <p:nvPr>
            <p:ph type="sldNum" sz="quarter" idx="12"/>
          </p:nvPr>
        </p:nvSpPr>
        <p:spPr/>
        <p:txBody>
          <a:bodyPr>
            <a:normAutofit/>
          </a:bodyPr>
          <a:lstStyle/>
          <a:p>
            <a:pPr>
              <a:defRPr/>
            </a:pPr>
            <a:fld id="{C112B4FD-80D1-4F41-AA93-03B51B51A804}" type="slidenum">
              <a:rPr lang="en-US"/>
              <a:pPr>
                <a:defRPr/>
              </a:pPr>
              <a:t>83</a:t>
            </a:fld>
            <a:endParaRPr lang="en-US"/>
          </a:p>
        </p:txBody>
      </p:sp>
    </p:spTree>
  </p:cSld>
  <p:clrMapOvr>
    <a:masterClrMapping/>
  </p:clrMapOvr>
  <p:transition spd="med">
    <p:dissolv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of Abstract factory pattern </a:t>
            </a:r>
            <a:endParaRPr lang="en-IN" dirty="0"/>
          </a:p>
        </p:txBody>
      </p:sp>
      <p:sp>
        <p:nvSpPr>
          <p:cNvPr id="3" name="Content Placeholder 2"/>
          <p:cNvSpPr>
            <a:spLocks noGrp="1"/>
          </p:cNvSpPr>
          <p:nvPr>
            <p:ph idx="1"/>
          </p:nvPr>
        </p:nvSpPr>
        <p:spPr/>
        <p:txBody>
          <a:bodyPr/>
          <a:lstStyle/>
          <a:p>
            <a:r>
              <a:rPr lang="en-IN" dirty="0" smtClean="0"/>
              <a:t>Abstract factory makes sense when you need to create different products of same family without actually knowing the family.</a:t>
            </a:r>
          </a:p>
          <a:p>
            <a:r>
              <a:rPr lang="en-IN" dirty="0" smtClean="0"/>
              <a:t>Abstract Factory pattern is a pattern to create Factory of Factory</a:t>
            </a:r>
          </a:p>
          <a:p>
            <a:endParaRPr lang="en-IN" dirty="0"/>
          </a:p>
        </p:txBody>
      </p:sp>
    </p:spTree>
  </p:cSld>
  <p:clrMapOvr>
    <a:masterClrMapping/>
  </p:clrMapOvr>
  <p:transition spd="med">
    <p:dissolv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 y="0"/>
            <a:ext cx="9144000" cy="685800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Pros and cons of abstract factory</a:t>
            </a:r>
            <a:endParaRPr lang="en-IN" dirty="0"/>
          </a:p>
        </p:txBody>
      </p:sp>
      <p:sp>
        <p:nvSpPr>
          <p:cNvPr id="3" name="Content Placeholder 2"/>
          <p:cNvSpPr>
            <a:spLocks noGrp="1"/>
          </p:cNvSpPr>
          <p:nvPr>
            <p:ph idx="1"/>
          </p:nvPr>
        </p:nvSpPr>
        <p:spPr/>
        <p:txBody>
          <a:bodyPr/>
          <a:lstStyle/>
          <a:p>
            <a:r>
              <a:rPr lang="en-IN" dirty="0" smtClean="0"/>
              <a:t>Pros</a:t>
            </a:r>
          </a:p>
          <a:p>
            <a:r>
              <a:rPr lang="en-IN" dirty="0" smtClean="0"/>
              <a:t> 	Shields clients from concrete classes.</a:t>
            </a:r>
          </a:p>
          <a:p>
            <a:pPr lvl="1"/>
            <a:r>
              <a:rPr lang="en-IN" dirty="0" smtClean="0"/>
              <a:t>Easy to switch product family at runtime</a:t>
            </a:r>
          </a:p>
          <a:p>
            <a:r>
              <a:rPr lang="en-IN" dirty="0" smtClean="0"/>
              <a:t> 	Just change concrete factory</a:t>
            </a:r>
          </a:p>
          <a:p>
            <a:pPr lvl="1"/>
            <a:r>
              <a:rPr lang="en-IN" dirty="0" smtClean="0"/>
              <a:t>Keep it in the family</a:t>
            </a:r>
          </a:p>
          <a:p>
            <a:r>
              <a:rPr lang="en-IN" dirty="0" smtClean="0"/>
              <a:t>Cons </a:t>
            </a:r>
          </a:p>
          <a:p>
            <a:pPr lvl="1"/>
            <a:r>
              <a:rPr lang="en-IN" dirty="0" smtClean="0"/>
              <a:t>Adding a new product means changing factory interface + all concrete factories</a:t>
            </a:r>
            <a:endParaRPr lang="en-IN" dirty="0"/>
          </a:p>
        </p:txBody>
      </p:sp>
    </p:spTree>
  </p:cSld>
  <p:clrMapOvr>
    <a:masterClrMapping/>
  </p:clrMapOvr>
  <p:transition spd="med">
    <p:dissolv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smtClean="0"/>
              <a:t>Factory method and Abstract factory</a:t>
            </a:r>
            <a:endParaRPr lang="en-IN" sz="4000" dirty="0"/>
          </a:p>
        </p:txBody>
      </p:sp>
      <p:sp>
        <p:nvSpPr>
          <p:cNvPr id="3" name="Content Placeholder 2"/>
          <p:cNvSpPr>
            <a:spLocks noGrp="1"/>
          </p:cNvSpPr>
          <p:nvPr>
            <p:ph idx="1"/>
          </p:nvPr>
        </p:nvSpPr>
        <p:spPr/>
        <p:txBody>
          <a:bodyPr/>
          <a:lstStyle/>
          <a:p>
            <a:r>
              <a:rPr lang="en-IN" dirty="0" smtClean="0"/>
              <a:t>Factory Method uses inheritance - the base class declares the abstract creation method and uses it internally, subclasses provide the definition for the creation method.</a:t>
            </a:r>
          </a:p>
          <a:p>
            <a:r>
              <a:rPr lang="en-IN" dirty="0" smtClean="0"/>
              <a:t>An Abstract Factory is used by composition - the base class often is a purely abstract class (or interface), and instances of concrete implementations are passed to its clients, which aren't related to the factories by inheritance.</a:t>
            </a:r>
            <a:br>
              <a:rPr lang="en-IN" dirty="0" smtClean="0"/>
            </a:br>
            <a:endParaRPr lang="en-IN" dirty="0"/>
          </a:p>
        </p:txBody>
      </p:sp>
    </p:spTree>
  </p:cSld>
  <p:clrMapOvr>
    <a:masterClrMapping/>
  </p:clrMapOvr>
  <p:transition spd="med">
    <p:dissolv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Real time example </a:t>
            </a:r>
            <a:endParaRPr lang="en-IN" dirty="0"/>
          </a:p>
        </p:txBody>
      </p:sp>
      <p:sp>
        <p:nvSpPr>
          <p:cNvPr id="3" name="Content Placeholder 2"/>
          <p:cNvSpPr>
            <a:spLocks noGrp="1"/>
          </p:cNvSpPr>
          <p:nvPr>
            <p:ph idx="1"/>
          </p:nvPr>
        </p:nvSpPr>
        <p:spPr/>
        <p:txBody>
          <a:bodyPr/>
          <a:lstStyle/>
          <a:p>
            <a:r>
              <a:rPr lang="en-IN" dirty="0" smtClean="0"/>
              <a:t>I would say "</a:t>
            </a:r>
            <a:r>
              <a:rPr lang="en-IN" dirty="0" err="1" smtClean="0"/>
              <a:t>Abstarct</a:t>
            </a:r>
            <a:r>
              <a:rPr lang="en-IN" dirty="0" smtClean="0"/>
              <a:t> factory is another layer of abstraction over factory". "It gives you Factory to create Objects". </a:t>
            </a:r>
          </a:p>
          <a:p>
            <a:r>
              <a:rPr lang="en-IN" dirty="0" smtClean="0"/>
              <a:t>In JAX-P</a:t>
            </a:r>
          </a:p>
          <a:p>
            <a:pPr lvl="1" fontAlgn="base"/>
            <a:r>
              <a:rPr lang="en-IN" dirty="0" err="1" smtClean="0"/>
              <a:t>DocumentBuilderFactory</a:t>
            </a:r>
            <a:r>
              <a:rPr lang="en-IN" dirty="0" smtClean="0"/>
              <a:t> dbf = </a:t>
            </a:r>
            <a:r>
              <a:rPr lang="en-IN" dirty="0" err="1" smtClean="0"/>
              <a:t>DocumentBuilderFactory.newInstance</a:t>
            </a:r>
            <a:r>
              <a:rPr lang="en-IN" dirty="0" smtClean="0"/>
              <a:t>();</a:t>
            </a:r>
          </a:p>
          <a:p>
            <a:pPr lvl="1" fontAlgn="base"/>
            <a:r>
              <a:rPr lang="en-IN" dirty="0" err="1" smtClean="0"/>
              <a:t>DocumentBuilder</a:t>
            </a:r>
            <a:r>
              <a:rPr lang="en-IN" dirty="0" smtClean="0"/>
              <a:t> db = </a:t>
            </a:r>
            <a:r>
              <a:rPr lang="en-IN" dirty="0" err="1" smtClean="0"/>
              <a:t>dbf.newDocumentBuilder</a:t>
            </a:r>
            <a:r>
              <a:rPr lang="en-IN" dirty="0" smtClean="0"/>
              <a:t>(); </a:t>
            </a:r>
          </a:p>
          <a:p>
            <a:pPr lvl="1" fontAlgn="base"/>
            <a:r>
              <a:rPr lang="en-IN" dirty="0" smtClean="0"/>
              <a:t>Document doc = </a:t>
            </a:r>
            <a:r>
              <a:rPr lang="en-IN" dirty="0" err="1" smtClean="0"/>
              <a:t>db.parse</a:t>
            </a:r>
            <a:r>
              <a:rPr lang="en-IN" dirty="0" smtClean="0"/>
              <a:t>(new File(“emp.xml”));</a:t>
            </a:r>
          </a:p>
          <a:p>
            <a:endParaRPr lang="en-IN" dirty="0"/>
          </a:p>
        </p:txBody>
      </p:sp>
    </p:spTree>
  </p:cSld>
  <p:clrMapOvr>
    <a:masterClrMapping/>
  </p:clrMapOvr>
  <p:transition spd="med">
    <p:dissolv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Builder</a:t>
            </a:r>
          </a:p>
        </p:txBody>
      </p:sp>
      <p:sp>
        <p:nvSpPr>
          <p:cNvPr id="296963" name="Rectangle 3"/>
          <p:cNvSpPr>
            <a:spLocks noGrp="1" noChangeArrowheads="1"/>
          </p:cNvSpPr>
          <p:nvPr>
            <p:ph idx="1"/>
          </p:nvPr>
        </p:nvSpPr>
        <p:spPr>
          <a:xfrm>
            <a:off x="304800" y="2057400"/>
            <a:ext cx="8375650" cy="4800600"/>
          </a:xfrm>
        </p:spPr>
        <p:txBody>
          <a:bodyPr>
            <a:normAutofit lnSpcReduction="10000"/>
          </a:bodyPr>
          <a:lstStyle/>
          <a:p>
            <a:pPr marL="274320" indent="-274320" eaLnBrk="1" fontAlgn="auto" hangingPunct="1">
              <a:spcAft>
                <a:spcPts val="0"/>
              </a:spcAft>
              <a:buClr>
                <a:schemeClr val="accent3"/>
              </a:buClr>
              <a:buFontTx/>
              <a:buNone/>
              <a:defRPr/>
            </a:pPr>
            <a:r>
              <a:rPr lang="en-US" sz="2000" i="1" dirty="0"/>
              <a:t>Definition</a:t>
            </a:r>
          </a:p>
          <a:p>
            <a:pPr marL="274320" indent="-274320" eaLnBrk="1" fontAlgn="auto" hangingPunct="1">
              <a:spcAft>
                <a:spcPts val="0"/>
              </a:spcAft>
              <a:buClr>
                <a:schemeClr val="accent3"/>
              </a:buClr>
              <a:buFont typeface="Wingdings 2"/>
              <a:buChar char=""/>
              <a:defRPr/>
            </a:pPr>
            <a:r>
              <a:rPr lang="en-US" sz="2000" b="1" dirty="0"/>
              <a:t>Separates the construction of a complex object from its representation so that the same construction process can create different representations</a:t>
            </a:r>
            <a:endParaRPr lang="en-US" sz="1800" b="1" dirty="0"/>
          </a:p>
          <a:p>
            <a:pPr marL="274320" indent="-274320" eaLnBrk="1" fontAlgn="auto" hangingPunct="1">
              <a:spcAft>
                <a:spcPts val="0"/>
              </a:spcAft>
              <a:buClr>
                <a:schemeClr val="accent3"/>
              </a:buClr>
              <a:buFontTx/>
              <a:buNone/>
              <a:defRPr/>
            </a:pPr>
            <a:r>
              <a:rPr lang="en-US" sz="2000" i="1" dirty="0"/>
              <a:t>Problem &amp; Context</a:t>
            </a:r>
          </a:p>
          <a:p>
            <a:pPr marL="274320" indent="-274320" eaLnBrk="1" fontAlgn="auto" hangingPunct="1">
              <a:spcAft>
                <a:spcPts val="0"/>
              </a:spcAft>
              <a:buClr>
                <a:schemeClr val="accent3"/>
              </a:buClr>
              <a:buFont typeface="Wingdings 2"/>
              <a:buChar char=""/>
              <a:defRPr/>
            </a:pPr>
            <a:r>
              <a:rPr lang="en-US" sz="2000" dirty="0"/>
              <a:t>Object construction details are kept within the object as part of its constructor. This may not be effective when the object being created is complex and the object creation process produces different representations of the object. The object can become bulky (construction bloat) and less modular</a:t>
            </a:r>
            <a:endParaRPr lang="en-US" sz="1800" dirty="0"/>
          </a:p>
          <a:p>
            <a:pPr marL="274320" indent="-274320" eaLnBrk="1" fontAlgn="auto" hangingPunct="1">
              <a:spcAft>
                <a:spcPts val="0"/>
              </a:spcAft>
              <a:buClr>
                <a:schemeClr val="accent3"/>
              </a:buClr>
              <a:buFontTx/>
              <a:buNone/>
              <a:defRPr/>
            </a:pPr>
            <a:r>
              <a:rPr lang="en-US" sz="2000" i="1" dirty="0"/>
              <a:t>Solution</a:t>
            </a:r>
          </a:p>
          <a:p>
            <a:pPr marL="274320" indent="-274320" eaLnBrk="1" fontAlgn="auto" hangingPunct="1">
              <a:spcAft>
                <a:spcPts val="0"/>
              </a:spcAft>
              <a:buClr>
                <a:schemeClr val="accent3"/>
              </a:buClr>
              <a:buFont typeface="Wingdings 2"/>
              <a:buChar char=""/>
              <a:defRPr/>
            </a:pPr>
            <a:r>
              <a:rPr lang="en-US" sz="2000" dirty="0"/>
              <a:t>Move the construction logic out of the object class to separate classes referred to as </a:t>
            </a:r>
            <a:r>
              <a:rPr lang="en-US" sz="2000" i="1" dirty="0"/>
              <a:t> builder</a:t>
            </a:r>
            <a:r>
              <a:rPr lang="en-US" sz="2000" dirty="0"/>
              <a:t> classes. A dedicated object referred to as a </a:t>
            </a:r>
            <a:r>
              <a:rPr lang="en-US" sz="2000" i="1" dirty="0"/>
              <a:t>Director</a:t>
            </a:r>
            <a:r>
              <a:rPr lang="en-US" sz="2000" dirty="0"/>
              <a:t>, is responsible for invoking different builder methods required for the construction of the final object. Different client objects can make use of the Director object to create the required object</a:t>
            </a:r>
          </a:p>
        </p:txBody>
      </p:sp>
      <p:sp>
        <p:nvSpPr>
          <p:cNvPr id="4" name="Slide Number Placeholder 3"/>
          <p:cNvSpPr>
            <a:spLocks noGrp="1"/>
          </p:cNvSpPr>
          <p:nvPr>
            <p:ph type="sldNum" sz="quarter" idx="12"/>
          </p:nvPr>
        </p:nvSpPr>
        <p:spPr/>
        <p:txBody>
          <a:bodyPr>
            <a:normAutofit/>
          </a:bodyPr>
          <a:lstStyle/>
          <a:p>
            <a:pPr>
              <a:defRPr/>
            </a:pPr>
            <a:fld id="{F41A1531-1447-40C6-BF62-F85D8C9CC616}" type="slidenum">
              <a:rPr lang="en-US"/>
              <a:pPr>
                <a:defRPr/>
              </a:pPr>
              <a:t>89</a:t>
            </a:fld>
            <a:endParaRPr lang="en-US"/>
          </a:p>
        </p:txBody>
      </p:sp>
    </p:spTree>
  </p:cSld>
  <p:clrMapOvr>
    <a:masterClrMapping/>
  </p:clrMapOvr>
  <p:transition spd="med">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9" name="AutoShape 3"/>
          <p:cNvSpPr>
            <a:spLocks noChangeArrowheads="1"/>
          </p:cNvSpPr>
          <p:nvPr/>
        </p:nvSpPr>
        <p:spPr bwMode="auto">
          <a:xfrm>
            <a:off x="4343400" y="3581400"/>
            <a:ext cx="762000" cy="762000"/>
          </a:xfrm>
          <a:prstGeom prst="rightArrow">
            <a:avLst>
              <a:gd name="adj1" fmla="val 43333"/>
              <a:gd name="adj2" fmla="val 51620"/>
            </a:avLst>
          </a:prstGeom>
          <a:solidFill>
            <a:srgbClr val="FF33CC"/>
          </a:solidFill>
          <a:ln w="28575">
            <a:noFill/>
            <a:miter lim="800000"/>
            <a:headEnd type="none" w="sm" len="sm"/>
            <a:tailEnd type="none" w="lg" len="lg"/>
          </a:ln>
          <a:effectLst/>
        </p:spPr>
        <p:txBody>
          <a:bodyPr wrap="none" anchor="ctr"/>
          <a:lstStyle/>
          <a:p>
            <a:endParaRPr lang="en-IN"/>
          </a:p>
        </p:txBody>
      </p:sp>
      <p:grpSp>
        <p:nvGrpSpPr>
          <p:cNvPr id="2" name="Group 4"/>
          <p:cNvGrpSpPr>
            <a:grpSpLocks/>
          </p:cNvGrpSpPr>
          <p:nvPr/>
        </p:nvGrpSpPr>
        <p:grpSpPr bwMode="auto">
          <a:xfrm>
            <a:off x="6019800" y="2286000"/>
            <a:ext cx="2590800" cy="1524000"/>
            <a:chOff x="192" y="1728"/>
            <a:chExt cx="1632" cy="960"/>
          </a:xfrm>
        </p:grpSpPr>
        <p:sp>
          <p:nvSpPr>
            <p:cNvPr id="357381" name="Rectangle 5"/>
            <p:cNvSpPr>
              <a:spLocks noChangeArrowheads="1"/>
            </p:cNvSpPr>
            <p:nvPr/>
          </p:nvSpPr>
          <p:spPr bwMode="auto">
            <a:xfrm>
              <a:off x="192" y="1728"/>
              <a:ext cx="1632" cy="960"/>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IN"/>
            </a:p>
          </p:txBody>
        </p:sp>
        <p:sp>
          <p:nvSpPr>
            <p:cNvPr id="357382" name="Text Box 6"/>
            <p:cNvSpPr txBox="1">
              <a:spLocks noChangeArrowheads="1"/>
            </p:cNvSpPr>
            <p:nvPr/>
          </p:nvSpPr>
          <p:spPr bwMode="auto">
            <a:xfrm>
              <a:off x="268" y="1776"/>
              <a:ext cx="1472" cy="230"/>
            </a:xfrm>
            <a:prstGeom prst="rect">
              <a:avLst/>
            </a:prstGeom>
            <a:noFill/>
            <a:ln w="28575">
              <a:noFill/>
              <a:miter lim="800000"/>
              <a:headEnd type="none" w="sm" len="sm"/>
              <a:tailEnd type="none" w="lg" len="lg"/>
            </a:ln>
            <a:effectLst/>
          </p:spPr>
          <p:txBody>
            <a:bodyPr wrap="none" lIns="0" tIns="0" rIns="0" bIns="0">
              <a:spAutoFit/>
            </a:bodyPr>
            <a:lstStyle/>
            <a:p>
              <a:pPr algn="ctr"/>
              <a:r>
                <a:rPr lang="en-US" sz="2400" b="1">
                  <a:latin typeface="Arial" charset="0"/>
                </a:rPr>
                <a:t>:CourseOffering</a:t>
              </a:r>
              <a:endParaRPr lang="en-US" sz="2400">
                <a:latin typeface="Arial" charset="0"/>
              </a:endParaRPr>
            </a:p>
          </p:txBody>
        </p:sp>
        <p:sp>
          <p:nvSpPr>
            <p:cNvPr id="357383" name="Line 7"/>
            <p:cNvSpPr>
              <a:spLocks noChangeShapeType="1"/>
            </p:cNvSpPr>
            <p:nvPr/>
          </p:nvSpPr>
          <p:spPr bwMode="auto">
            <a:xfrm>
              <a:off x="192" y="2064"/>
              <a:ext cx="1632" cy="0"/>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357384" name="Text Box 8"/>
            <p:cNvSpPr txBox="1">
              <a:spLocks noChangeArrowheads="1"/>
            </p:cNvSpPr>
            <p:nvPr/>
          </p:nvSpPr>
          <p:spPr bwMode="auto">
            <a:xfrm>
              <a:off x="192" y="2064"/>
              <a:ext cx="1632" cy="577"/>
            </a:xfrm>
            <a:prstGeom prst="rect">
              <a:avLst/>
            </a:prstGeom>
            <a:noFill/>
            <a:ln w="28575">
              <a:noFill/>
              <a:miter lim="800000"/>
              <a:headEnd type="none" w="sm" len="sm"/>
              <a:tailEnd type="none" w="lg" len="lg"/>
            </a:ln>
            <a:effectLst/>
          </p:spPr>
          <p:txBody>
            <a:bodyPr>
              <a:spAutoFit/>
            </a:bodyPr>
            <a:lstStyle/>
            <a:p>
              <a:r>
                <a:rPr lang="en-US" sz="1800" u="none">
                  <a:latin typeface="Arial" charset="0"/>
                </a:rPr>
                <a:t>number = 101</a:t>
              </a:r>
            </a:p>
            <a:p>
              <a:r>
                <a:rPr lang="en-US" sz="1800" u="none">
                  <a:latin typeface="Arial" charset="0"/>
                </a:rPr>
                <a:t>startTime = 900</a:t>
              </a:r>
            </a:p>
            <a:p>
              <a:r>
                <a:rPr lang="en-US" sz="1800" u="none">
                  <a:latin typeface="Arial" charset="0"/>
                </a:rPr>
                <a:t>endTime = 1100</a:t>
              </a:r>
            </a:p>
          </p:txBody>
        </p:sp>
      </p:grpSp>
      <p:grpSp>
        <p:nvGrpSpPr>
          <p:cNvPr id="3" name="Group 9"/>
          <p:cNvGrpSpPr>
            <a:grpSpLocks/>
          </p:cNvGrpSpPr>
          <p:nvPr/>
        </p:nvGrpSpPr>
        <p:grpSpPr bwMode="auto">
          <a:xfrm>
            <a:off x="6019800" y="4114800"/>
            <a:ext cx="2590800" cy="1524000"/>
            <a:chOff x="192" y="1728"/>
            <a:chExt cx="1632" cy="960"/>
          </a:xfrm>
        </p:grpSpPr>
        <p:sp>
          <p:nvSpPr>
            <p:cNvPr id="357386" name="Rectangle 10"/>
            <p:cNvSpPr>
              <a:spLocks noChangeArrowheads="1"/>
            </p:cNvSpPr>
            <p:nvPr/>
          </p:nvSpPr>
          <p:spPr bwMode="auto">
            <a:xfrm>
              <a:off x="192" y="1728"/>
              <a:ext cx="1632" cy="960"/>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IN"/>
            </a:p>
          </p:txBody>
        </p:sp>
        <p:sp>
          <p:nvSpPr>
            <p:cNvPr id="357387" name="Text Box 11"/>
            <p:cNvSpPr txBox="1">
              <a:spLocks noChangeArrowheads="1"/>
            </p:cNvSpPr>
            <p:nvPr/>
          </p:nvSpPr>
          <p:spPr bwMode="auto">
            <a:xfrm>
              <a:off x="268" y="1776"/>
              <a:ext cx="1472" cy="230"/>
            </a:xfrm>
            <a:prstGeom prst="rect">
              <a:avLst/>
            </a:prstGeom>
            <a:noFill/>
            <a:ln w="28575">
              <a:noFill/>
              <a:miter lim="800000"/>
              <a:headEnd type="none" w="sm" len="sm"/>
              <a:tailEnd type="none" w="lg" len="lg"/>
            </a:ln>
            <a:effectLst/>
          </p:spPr>
          <p:txBody>
            <a:bodyPr wrap="none" lIns="0" tIns="0" rIns="0" bIns="0">
              <a:spAutoFit/>
            </a:bodyPr>
            <a:lstStyle/>
            <a:p>
              <a:pPr algn="ctr"/>
              <a:r>
                <a:rPr lang="en-US" sz="2400" b="1">
                  <a:latin typeface="Arial" charset="0"/>
                </a:rPr>
                <a:t>:CourseOffering</a:t>
              </a:r>
              <a:endParaRPr lang="en-US" sz="2400">
                <a:latin typeface="Arial" charset="0"/>
              </a:endParaRPr>
            </a:p>
          </p:txBody>
        </p:sp>
        <p:sp>
          <p:nvSpPr>
            <p:cNvPr id="357388" name="Line 12"/>
            <p:cNvSpPr>
              <a:spLocks noChangeShapeType="1"/>
            </p:cNvSpPr>
            <p:nvPr/>
          </p:nvSpPr>
          <p:spPr bwMode="auto">
            <a:xfrm>
              <a:off x="192" y="2064"/>
              <a:ext cx="1632" cy="0"/>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357389" name="Text Box 13"/>
            <p:cNvSpPr txBox="1">
              <a:spLocks noChangeArrowheads="1"/>
            </p:cNvSpPr>
            <p:nvPr/>
          </p:nvSpPr>
          <p:spPr bwMode="auto">
            <a:xfrm>
              <a:off x="192" y="2064"/>
              <a:ext cx="1632" cy="577"/>
            </a:xfrm>
            <a:prstGeom prst="rect">
              <a:avLst/>
            </a:prstGeom>
            <a:noFill/>
            <a:ln w="28575">
              <a:noFill/>
              <a:miter lim="800000"/>
              <a:headEnd type="none" w="sm" len="sm"/>
              <a:tailEnd type="none" w="lg" len="lg"/>
            </a:ln>
            <a:effectLst/>
          </p:spPr>
          <p:txBody>
            <a:bodyPr>
              <a:spAutoFit/>
            </a:bodyPr>
            <a:lstStyle/>
            <a:p>
              <a:r>
                <a:rPr lang="en-US" sz="1800" u="none">
                  <a:latin typeface="Arial" charset="0"/>
                </a:rPr>
                <a:t>number = 104</a:t>
              </a:r>
            </a:p>
            <a:p>
              <a:r>
                <a:rPr lang="en-US" sz="1800" u="none">
                  <a:latin typeface="Arial" charset="0"/>
                </a:rPr>
                <a:t>startTime = 1300</a:t>
              </a:r>
            </a:p>
            <a:p>
              <a:r>
                <a:rPr lang="en-US" sz="1800" u="none">
                  <a:latin typeface="Arial" charset="0"/>
                </a:rPr>
                <a:t>endTime = 1500</a:t>
              </a:r>
            </a:p>
          </p:txBody>
        </p:sp>
      </p:grpSp>
      <p:grpSp>
        <p:nvGrpSpPr>
          <p:cNvPr id="4" name="Group 14"/>
          <p:cNvGrpSpPr>
            <a:grpSpLocks/>
          </p:cNvGrpSpPr>
          <p:nvPr/>
        </p:nvGrpSpPr>
        <p:grpSpPr bwMode="auto">
          <a:xfrm>
            <a:off x="990600" y="3200400"/>
            <a:ext cx="2362200" cy="1676400"/>
            <a:chOff x="576" y="1632"/>
            <a:chExt cx="1728" cy="1056"/>
          </a:xfrm>
        </p:grpSpPr>
        <p:grpSp>
          <p:nvGrpSpPr>
            <p:cNvPr id="5" name="Group 15"/>
            <p:cNvGrpSpPr>
              <a:grpSpLocks/>
            </p:cNvGrpSpPr>
            <p:nvPr/>
          </p:nvGrpSpPr>
          <p:grpSpPr bwMode="auto">
            <a:xfrm>
              <a:off x="576" y="1632"/>
              <a:ext cx="1728" cy="960"/>
              <a:chOff x="192" y="1728"/>
              <a:chExt cx="1632" cy="960"/>
            </a:xfrm>
          </p:grpSpPr>
          <p:sp>
            <p:nvSpPr>
              <p:cNvPr id="357392" name="Rectangle 16"/>
              <p:cNvSpPr>
                <a:spLocks noChangeArrowheads="1"/>
              </p:cNvSpPr>
              <p:nvPr/>
            </p:nvSpPr>
            <p:spPr bwMode="auto">
              <a:xfrm>
                <a:off x="192" y="1728"/>
                <a:ext cx="1632" cy="960"/>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IN"/>
              </a:p>
            </p:txBody>
          </p:sp>
          <p:sp>
            <p:nvSpPr>
              <p:cNvPr id="357393" name="Text Box 17"/>
              <p:cNvSpPr txBox="1">
                <a:spLocks noChangeArrowheads="1"/>
              </p:cNvSpPr>
              <p:nvPr/>
            </p:nvSpPr>
            <p:spPr bwMode="auto">
              <a:xfrm>
                <a:off x="232" y="1776"/>
                <a:ext cx="1544" cy="230"/>
              </a:xfrm>
              <a:prstGeom prst="rect">
                <a:avLst/>
              </a:prstGeom>
              <a:noFill/>
              <a:ln w="28575">
                <a:noFill/>
                <a:miter lim="800000"/>
                <a:headEnd type="none" w="sm" len="sm"/>
                <a:tailEnd type="none" w="lg" len="lg"/>
              </a:ln>
              <a:effectLst/>
            </p:spPr>
            <p:txBody>
              <a:bodyPr wrap="none" lIns="0" tIns="0" rIns="0" bIns="0">
                <a:spAutoFit/>
              </a:bodyPr>
              <a:lstStyle/>
              <a:p>
                <a:pPr algn="ctr"/>
                <a:r>
                  <a:rPr lang="en-US" sz="2400" b="1" u="none">
                    <a:latin typeface="Arial" charset="0"/>
                  </a:rPr>
                  <a:t>CourseOffering</a:t>
                </a:r>
                <a:endParaRPr lang="en-US" sz="2400" u="none">
                  <a:latin typeface="Arial" charset="0"/>
                </a:endParaRPr>
              </a:p>
            </p:txBody>
          </p:sp>
          <p:sp>
            <p:nvSpPr>
              <p:cNvPr id="357394" name="Line 18"/>
              <p:cNvSpPr>
                <a:spLocks noChangeShapeType="1"/>
              </p:cNvSpPr>
              <p:nvPr/>
            </p:nvSpPr>
            <p:spPr bwMode="auto">
              <a:xfrm>
                <a:off x="192" y="2064"/>
                <a:ext cx="1632" cy="0"/>
              </a:xfrm>
              <a:prstGeom prst="line">
                <a:avLst/>
              </a:prstGeom>
              <a:noFill/>
              <a:ln w="28575">
                <a:solidFill>
                  <a:schemeClr val="tx1"/>
                </a:solidFill>
                <a:round/>
                <a:headEnd type="none" w="sm" len="sm"/>
                <a:tailEnd type="none" w="lg" len="lg"/>
              </a:ln>
              <a:effectLst/>
            </p:spPr>
            <p:txBody>
              <a:bodyPr wrap="none" anchor="ctr"/>
              <a:lstStyle/>
              <a:p>
                <a:endParaRPr lang="en-IN"/>
              </a:p>
            </p:txBody>
          </p:sp>
          <p:sp>
            <p:nvSpPr>
              <p:cNvPr id="357395" name="Text Box 19"/>
              <p:cNvSpPr txBox="1">
                <a:spLocks noChangeArrowheads="1"/>
              </p:cNvSpPr>
              <p:nvPr/>
            </p:nvSpPr>
            <p:spPr bwMode="auto">
              <a:xfrm>
                <a:off x="192" y="2064"/>
                <a:ext cx="1632" cy="577"/>
              </a:xfrm>
              <a:prstGeom prst="rect">
                <a:avLst/>
              </a:prstGeom>
              <a:noFill/>
              <a:ln w="28575">
                <a:noFill/>
                <a:miter lim="800000"/>
                <a:headEnd type="none" w="sm" len="sm"/>
                <a:tailEnd type="none" w="lg" len="lg"/>
              </a:ln>
              <a:effectLst/>
            </p:spPr>
            <p:txBody>
              <a:bodyPr>
                <a:spAutoFit/>
              </a:bodyPr>
              <a:lstStyle/>
              <a:p>
                <a:r>
                  <a:rPr lang="en-US" sz="1800" u="none">
                    <a:latin typeface="Arial" charset="0"/>
                  </a:rPr>
                  <a:t>number</a:t>
                </a:r>
              </a:p>
              <a:p>
                <a:r>
                  <a:rPr lang="en-US" sz="1800" u="none">
                    <a:latin typeface="Arial" charset="0"/>
                  </a:rPr>
                  <a:t>startTime </a:t>
                </a:r>
              </a:p>
              <a:p>
                <a:r>
                  <a:rPr lang="en-US" sz="1800" u="none">
                    <a:latin typeface="Arial" charset="0"/>
                  </a:rPr>
                  <a:t>endTime</a:t>
                </a:r>
              </a:p>
            </p:txBody>
          </p:sp>
        </p:grpSp>
        <p:sp>
          <p:nvSpPr>
            <p:cNvPr id="357396" name="Rectangle 20"/>
            <p:cNvSpPr>
              <a:spLocks noChangeArrowheads="1"/>
            </p:cNvSpPr>
            <p:nvPr/>
          </p:nvSpPr>
          <p:spPr bwMode="auto">
            <a:xfrm>
              <a:off x="576" y="2592"/>
              <a:ext cx="1728" cy="96"/>
            </a:xfrm>
            <a:prstGeom prst="rect">
              <a:avLst/>
            </a:prstGeom>
            <a:noFill/>
            <a:ln w="28575">
              <a:solidFill>
                <a:schemeClr val="tx1"/>
              </a:solidFill>
              <a:miter lim="800000"/>
              <a:headEnd type="none" w="sm" len="sm"/>
              <a:tailEnd type="none" w="lg" len="lg"/>
            </a:ln>
            <a:effectLst/>
          </p:spPr>
          <p:txBody>
            <a:bodyPr wrap="none" anchor="ctr"/>
            <a:lstStyle/>
            <a:p>
              <a:endParaRPr lang="en-IN"/>
            </a:p>
          </p:txBody>
        </p:sp>
      </p:grpSp>
      <p:sp>
        <p:nvSpPr>
          <p:cNvPr id="357397" name="Text Box 21"/>
          <p:cNvSpPr txBox="1">
            <a:spLocks noChangeArrowheads="1"/>
          </p:cNvSpPr>
          <p:nvPr/>
        </p:nvSpPr>
        <p:spPr bwMode="auto">
          <a:xfrm>
            <a:off x="228600" y="1371600"/>
            <a:ext cx="2362200" cy="427038"/>
          </a:xfrm>
          <a:prstGeom prst="rect">
            <a:avLst/>
          </a:prstGeom>
          <a:noFill/>
          <a:ln w="12700">
            <a:noFill/>
            <a:miter lim="800000"/>
            <a:headEnd type="none" w="sm" len="sm"/>
            <a:tailEnd type="none" w="lg" len="lg"/>
          </a:ln>
          <a:effectLst/>
        </p:spPr>
        <p:txBody>
          <a:bodyPr>
            <a:spAutoFit/>
          </a:bodyPr>
          <a:lstStyle/>
          <a:p>
            <a:pPr>
              <a:spcBef>
                <a:spcPct val="50000"/>
              </a:spcBef>
            </a:pPr>
            <a:r>
              <a:rPr lang="en-US" sz="2200" b="1" i="1" u="none">
                <a:solidFill>
                  <a:schemeClr val="accent2"/>
                </a:solidFill>
                <a:latin typeface="Arial" charset="0"/>
              </a:rPr>
              <a:t>Class</a:t>
            </a:r>
            <a:endParaRPr lang="en-US" sz="1800" b="1" i="1" u="none">
              <a:solidFill>
                <a:schemeClr val="accent2"/>
              </a:solidFill>
              <a:latin typeface="Arial" charset="0"/>
            </a:endParaRPr>
          </a:p>
        </p:txBody>
      </p:sp>
      <p:sp>
        <p:nvSpPr>
          <p:cNvPr id="357398" name="Line 22"/>
          <p:cNvSpPr>
            <a:spLocks noChangeShapeType="1"/>
          </p:cNvSpPr>
          <p:nvPr/>
        </p:nvSpPr>
        <p:spPr bwMode="auto">
          <a:xfrm>
            <a:off x="1371600" y="1676400"/>
            <a:ext cx="1828800" cy="1524000"/>
          </a:xfrm>
          <a:prstGeom prst="line">
            <a:avLst/>
          </a:prstGeom>
          <a:noFill/>
          <a:ln w="12700">
            <a:solidFill>
              <a:schemeClr val="accent2"/>
            </a:solidFill>
            <a:round/>
            <a:headEnd type="none" w="sm" len="sm"/>
            <a:tailEnd type="triangle" w="lg" len="lg"/>
          </a:ln>
          <a:effectLst/>
        </p:spPr>
        <p:txBody>
          <a:bodyPr wrap="none" anchor="ctr"/>
          <a:lstStyle/>
          <a:p>
            <a:endParaRPr lang="en-IN"/>
          </a:p>
        </p:txBody>
      </p:sp>
      <p:sp>
        <p:nvSpPr>
          <p:cNvPr id="357399" name="Text Box 23"/>
          <p:cNvSpPr txBox="1">
            <a:spLocks noChangeArrowheads="1"/>
          </p:cNvSpPr>
          <p:nvPr/>
        </p:nvSpPr>
        <p:spPr bwMode="auto">
          <a:xfrm>
            <a:off x="304800" y="2057400"/>
            <a:ext cx="2362200" cy="427038"/>
          </a:xfrm>
          <a:prstGeom prst="rect">
            <a:avLst/>
          </a:prstGeom>
          <a:noFill/>
          <a:ln w="12700">
            <a:noFill/>
            <a:miter lim="800000"/>
            <a:headEnd type="none" w="sm" len="sm"/>
            <a:tailEnd type="none" w="lg" len="lg"/>
          </a:ln>
          <a:effectLst/>
        </p:spPr>
        <p:txBody>
          <a:bodyPr>
            <a:spAutoFit/>
          </a:bodyPr>
          <a:lstStyle/>
          <a:p>
            <a:pPr>
              <a:spcBef>
                <a:spcPct val="50000"/>
              </a:spcBef>
            </a:pPr>
            <a:r>
              <a:rPr lang="en-US" sz="2200" b="1" i="1" u="none">
                <a:solidFill>
                  <a:schemeClr val="accent2"/>
                </a:solidFill>
                <a:latin typeface="Arial" charset="0"/>
              </a:rPr>
              <a:t>Attribute</a:t>
            </a:r>
            <a:endParaRPr lang="en-US" sz="1800" b="1" i="1" u="none">
              <a:solidFill>
                <a:schemeClr val="accent2"/>
              </a:solidFill>
              <a:latin typeface="Arial" charset="0"/>
            </a:endParaRPr>
          </a:p>
        </p:txBody>
      </p:sp>
      <p:sp>
        <p:nvSpPr>
          <p:cNvPr id="357400" name="Line 24"/>
          <p:cNvSpPr>
            <a:spLocks noChangeShapeType="1"/>
          </p:cNvSpPr>
          <p:nvPr/>
        </p:nvSpPr>
        <p:spPr bwMode="auto">
          <a:xfrm>
            <a:off x="533400" y="2514600"/>
            <a:ext cx="533400" cy="1295400"/>
          </a:xfrm>
          <a:prstGeom prst="line">
            <a:avLst/>
          </a:prstGeom>
          <a:noFill/>
          <a:ln w="12700">
            <a:solidFill>
              <a:schemeClr val="accent2"/>
            </a:solidFill>
            <a:round/>
            <a:headEnd type="none" w="sm" len="sm"/>
            <a:tailEnd type="triangle" w="lg" len="lg"/>
          </a:ln>
          <a:effectLst/>
        </p:spPr>
        <p:txBody>
          <a:bodyPr wrap="none" anchor="ctr"/>
          <a:lstStyle/>
          <a:p>
            <a:endParaRPr lang="en-IN"/>
          </a:p>
        </p:txBody>
      </p:sp>
      <p:sp>
        <p:nvSpPr>
          <p:cNvPr id="357401" name="Text Box 25"/>
          <p:cNvSpPr txBox="1">
            <a:spLocks noChangeArrowheads="1"/>
          </p:cNvSpPr>
          <p:nvPr/>
        </p:nvSpPr>
        <p:spPr bwMode="auto">
          <a:xfrm>
            <a:off x="5181600" y="1219200"/>
            <a:ext cx="2362200" cy="427038"/>
          </a:xfrm>
          <a:prstGeom prst="rect">
            <a:avLst/>
          </a:prstGeom>
          <a:noFill/>
          <a:ln w="12700">
            <a:noFill/>
            <a:miter lim="800000"/>
            <a:headEnd type="none" w="sm" len="sm"/>
            <a:tailEnd type="none" w="lg" len="lg"/>
          </a:ln>
          <a:effectLst/>
        </p:spPr>
        <p:txBody>
          <a:bodyPr>
            <a:spAutoFit/>
          </a:bodyPr>
          <a:lstStyle/>
          <a:p>
            <a:pPr>
              <a:spcBef>
                <a:spcPct val="50000"/>
              </a:spcBef>
            </a:pPr>
            <a:r>
              <a:rPr lang="en-US" sz="2200" b="1" i="1" u="none">
                <a:solidFill>
                  <a:schemeClr val="accent2"/>
                </a:solidFill>
                <a:latin typeface="Arial" charset="0"/>
              </a:rPr>
              <a:t>Object</a:t>
            </a:r>
            <a:endParaRPr lang="en-US" sz="1800" b="1" i="1" u="none">
              <a:solidFill>
                <a:schemeClr val="accent2"/>
              </a:solidFill>
              <a:latin typeface="Arial" charset="0"/>
            </a:endParaRPr>
          </a:p>
        </p:txBody>
      </p:sp>
      <p:sp>
        <p:nvSpPr>
          <p:cNvPr id="357402" name="Line 26"/>
          <p:cNvSpPr>
            <a:spLocks noChangeShapeType="1"/>
          </p:cNvSpPr>
          <p:nvPr/>
        </p:nvSpPr>
        <p:spPr bwMode="auto">
          <a:xfrm>
            <a:off x="6248400" y="1600200"/>
            <a:ext cx="533400" cy="685800"/>
          </a:xfrm>
          <a:prstGeom prst="line">
            <a:avLst/>
          </a:prstGeom>
          <a:noFill/>
          <a:ln w="12700">
            <a:solidFill>
              <a:schemeClr val="accent2"/>
            </a:solidFill>
            <a:round/>
            <a:headEnd type="none" w="sm" len="sm"/>
            <a:tailEnd type="triangle" w="lg" len="lg"/>
          </a:ln>
          <a:effectLst/>
        </p:spPr>
        <p:txBody>
          <a:bodyPr wrap="none" anchor="ctr"/>
          <a:lstStyle/>
          <a:p>
            <a:endParaRPr lang="en-IN"/>
          </a:p>
        </p:txBody>
      </p:sp>
      <p:sp>
        <p:nvSpPr>
          <p:cNvPr id="357403" name="Text Box 27"/>
          <p:cNvSpPr txBox="1">
            <a:spLocks noChangeArrowheads="1"/>
          </p:cNvSpPr>
          <p:nvPr/>
        </p:nvSpPr>
        <p:spPr bwMode="auto">
          <a:xfrm>
            <a:off x="3581400" y="2133600"/>
            <a:ext cx="2362200" cy="427038"/>
          </a:xfrm>
          <a:prstGeom prst="rect">
            <a:avLst/>
          </a:prstGeom>
          <a:noFill/>
          <a:ln w="12700">
            <a:noFill/>
            <a:miter lim="800000"/>
            <a:headEnd type="none" w="sm" len="sm"/>
            <a:tailEnd type="none" w="lg" len="lg"/>
          </a:ln>
          <a:effectLst/>
        </p:spPr>
        <p:txBody>
          <a:bodyPr>
            <a:spAutoFit/>
          </a:bodyPr>
          <a:lstStyle/>
          <a:p>
            <a:pPr>
              <a:spcBef>
                <a:spcPct val="50000"/>
              </a:spcBef>
            </a:pPr>
            <a:r>
              <a:rPr lang="en-US" sz="2200" b="1" i="1" u="none">
                <a:solidFill>
                  <a:schemeClr val="accent2"/>
                </a:solidFill>
                <a:latin typeface="Arial" charset="0"/>
              </a:rPr>
              <a:t>Attribute Value</a:t>
            </a:r>
            <a:endParaRPr lang="en-US" sz="1800" b="1" i="1" u="none">
              <a:solidFill>
                <a:schemeClr val="accent2"/>
              </a:solidFill>
              <a:latin typeface="Arial" charset="0"/>
            </a:endParaRPr>
          </a:p>
        </p:txBody>
      </p:sp>
      <p:sp>
        <p:nvSpPr>
          <p:cNvPr id="357404" name="Line 28"/>
          <p:cNvSpPr>
            <a:spLocks noChangeShapeType="1"/>
          </p:cNvSpPr>
          <p:nvPr/>
        </p:nvSpPr>
        <p:spPr bwMode="auto">
          <a:xfrm>
            <a:off x="4876800" y="2590800"/>
            <a:ext cx="990600" cy="381000"/>
          </a:xfrm>
          <a:prstGeom prst="line">
            <a:avLst/>
          </a:prstGeom>
          <a:noFill/>
          <a:ln w="12700">
            <a:solidFill>
              <a:schemeClr val="accent2"/>
            </a:solidFill>
            <a:round/>
            <a:headEnd type="none" w="sm" len="sm"/>
            <a:tailEnd type="triangle" w="lg" len="lg"/>
          </a:ln>
          <a:effectLst/>
        </p:spPr>
        <p:txBody>
          <a:bodyPr wrap="none" anchor="ctr"/>
          <a:lstStyle/>
          <a:p>
            <a:endParaRPr lang="en-IN"/>
          </a:p>
        </p:txBody>
      </p:sp>
      <p:sp>
        <p:nvSpPr>
          <p:cNvPr id="357405" name="Rectangle 29"/>
          <p:cNvSpPr>
            <a:spLocks noGrp="1" noChangeArrowheads="1"/>
          </p:cNvSpPr>
          <p:nvPr>
            <p:ph type="title"/>
          </p:nvPr>
        </p:nvSpPr>
        <p:spPr/>
        <p:txBody>
          <a:bodyPr/>
          <a:lstStyle/>
          <a:p>
            <a:r>
              <a:rPr lang="en-US"/>
              <a:t>What is an Attribute?</a:t>
            </a:r>
          </a:p>
        </p:txBody>
      </p:sp>
    </p:spTree>
  </p:cSld>
  <p:clrMapOvr>
    <a:masterClrMapping/>
  </p:clrMapOvr>
  <p:transition spd="med">
    <p:dissolv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Builder pattern use </a:t>
            </a:r>
            <a:endParaRPr lang="en-IN" dirty="0"/>
          </a:p>
        </p:txBody>
      </p:sp>
      <p:sp>
        <p:nvSpPr>
          <p:cNvPr id="3" name="Content Placeholder 2"/>
          <p:cNvSpPr>
            <a:spLocks noGrp="1"/>
          </p:cNvSpPr>
          <p:nvPr>
            <p:ph idx="1"/>
          </p:nvPr>
        </p:nvSpPr>
        <p:spPr/>
        <p:txBody>
          <a:bodyPr/>
          <a:lstStyle/>
          <a:p>
            <a:r>
              <a:rPr lang="en-IN" dirty="0" smtClean="0"/>
              <a:t>Dealing with constructors that require too many parameters. </a:t>
            </a:r>
          </a:p>
          <a:p>
            <a:r>
              <a:rPr lang="en-IN" dirty="0" smtClean="0"/>
              <a:t>It provides clear separation between the construction and representation of an object.</a:t>
            </a:r>
          </a:p>
          <a:p>
            <a:r>
              <a:rPr lang="en-IN" dirty="0" smtClean="0"/>
              <a:t>It provides better control over construction process.</a:t>
            </a:r>
          </a:p>
          <a:p>
            <a:r>
              <a:rPr lang="en-IN" dirty="0" smtClean="0"/>
              <a:t>It supports to change the internal representation of objects.</a:t>
            </a:r>
          </a:p>
          <a:p>
            <a:endParaRPr lang="en-IN" dirty="0" smtClean="0"/>
          </a:p>
          <a:p>
            <a:endParaRPr lang="en-IN" dirty="0"/>
          </a:p>
        </p:txBody>
      </p:sp>
    </p:spTree>
  </p:cSld>
  <p:clrMapOvr>
    <a:masterClrMapping/>
  </p:clrMapOvr>
  <p:transition spd="med">
    <p:dissolv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0" y="0"/>
            <a:ext cx="9144000" cy="6857999"/>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Pts</a:t>
            </a:r>
            <a:endParaRPr lang="en-IN" dirty="0"/>
          </a:p>
        </p:txBody>
      </p:sp>
      <p:sp>
        <p:nvSpPr>
          <p:cNvPr id="3" name="Content Placeholder 2"/>
          <p:cNvSpPr>
            <a:spLocks noGrp="1"/>
          </p:cNvSpPr>
          <p:nvPr>
            <p:ph idx="1"/>
          </p:nvPr>
        </p:nvSpPr>
        <p:spPr/>
        <p:txBody>
          <a:bodyPr>
            <a:normAutofit fontScale="92500"/>
          </a:bodyPr>
          <a:lstStyle/>
          <a:p>
            <a:r>
              <a:rPr lang="en-IN" dirty="0" smtClean="0"/>
              <a:t>The Employee constructor is private, which means that this class can not be directly instantiated from the client code.</a:t>
            </a:r>
          </a:p>
          <a:p>
            <a:r>
              <a:rPr lang="en-IN" dirty="0" smtClean="0"/>
              <a:t>The class is once again immutable. All attributes are final and they’re set on the constructor. Additionally, we only provide getters for them.</a:t>
            </a:r>
          </a:p>
          <a:p>
            <a:r>
              <a:rPr lang="en-IN" dirty="0" smtClean="0"/>
              <a:t>The builder uses the </a:t>
            </a:r>
            <a:r>
              <a:rPr lang="en-IN" dirty="0" smtClean="0">
                <a:hlinkClick r:id="rId2"/>
              </a:rPr>
              <a:t>Fluent Interface</a:t>
            </a:r>
            <a:r>
              <a:rPr lang="en-IN" dirty="0" smtClean="0"/>
              <a:t> idiom to make the client code more readable.</a:t>
            </a:r>
          </a:p>
          <a:p>
            <a:r>
              <a:rPr lang="en-IN" dirty="0" smtClean="0"/>
              <a:t>The builder constructor only receives the required attributes and this attributes are the only ones that are defined “final” on the builder to ensure that their values are set on the constructor.</a:t>
            </a:r>
          </a:p>
          <a:p>
            <a:endParaRPr lang="en-IN" dirty="0"/>
          </a:p>
        </p:txBody>
      </p:sp>
    </p:spTree>
  </p:cSld>
  <p:clrMapOvr>
    <a:masterClrMapping/>
  </p:clrMapOvr>
  <p:transition spd="med">
    <p:dissolv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Real use of this pattern is </a:t>
            </a:r>
            <a:endParaRPr lang="en-IN" dirty="0"/>
          </a:p>
        </p:txBody>
      </p:sp>
      <p:sp>
        <p:nvSpPr>
          <p:cNvPr id="3" name="Content Placeholder 2"/>
          <p:cNvSpPr>
            <a:spLocks noGrp="1"/>
          </p:cNvSpPr>
          <p:nvPr>
            <p:ph idx="1"/>
          </p:nvPr>
        </p:nvSpPr>
        <p:spPr/>
        <p:txBody>
          <a:bodyPr/>
          <a:lstStyle/>
          <a:p>
            <a:r>
              <a:rPr lang="en-IN" dirty="0" err="1" smtClean="0"/>
              <a:t>StringBuilder</a:t>
            </a:r>
            <a:r>
              <a:rPr lang="en-IN" dirty="0" smtClean="0"/>
              <a:t> is pre-defined class internally implements Builder pattern. </a:t>
            </a:r>
          </a:p>
          <a:p>
            <a:r>
              <a:rPr lang="en-IN" dirty="0" smtClean="0"/>
              <a:t>Example </a:t>
            </a:r>
          </a:p>
          <a:p>
            <a:pPr lvl="1">
              <a:buNone/>
            </a:pPr>
            <a:r>
              <a:rPr lang="en-IN" dirty="0" err="1" smtClean="0"/>
              <a:t>SringBuilder</a:t>
            </a:r>
            <a:r>
              <a:rPr lang="en-IN" dirty="0" smtClean="0"/>
              <a:t> </a:t>
            </a:r>
            <a:r>
              <a:rPr lang="en-IN" dirty="0" err="1" smtClean="0"/>
              <a:t>sb</a:t>
            </a:r>
            <a:r>
              <a:rPr lang="en-IN" dirty="0" smtClean="0"/>
              <a:t> = new </a:t>
            </a:r>
            <a:r>
              <a:rPr lang="en-IN" dirty="0" err="1" smtClean="0"/>
              <a:t>StringBuilder</a:t>
            </a:r>
            <a:r>
              <a:rPr lang="en-IN" dirty="0" smtClean="0"/>
              <a:t>();</a:t>
            </a:r>
          </a:p>
          <a:p>
            <a:pPr lvl="1">
              <a:buNone/>
            </a:pPr>
            <a:r>
              <a:rPr lang="en-IN" dirty="0" smtClean="0"/>
              <a:t>String </a:t>
            </a:r>
            <a:r>
              <a:rPr lang="en-IN" dirty="0" err="1" smtClean="0"/>
              <a:t>msg</a:t>
            </a:r>
            <a:r>
              <a:rPr lang="en-IN" dirty="0" smtClean="0"/>
              <a:t> = </a:t>
            </a:r>
            <a:r>
              <a:rPr lang="en-IN" dirty="0" err="1" smtClean="0"/>
              <a:t>sb.append</a:t>
            </a:r>
            <a:r>
              <a:rPr lang="en-IN" dirty="0" smtClean="0"/>
              <a:t>("Hi").append("Hello, ").append("How r you").delete(0,1).</a:t>
            </a:r>
            <a:r>
              <a:rPr lang="en-IN" dirty="0" err="1" smtClean="0"/>
              <a:t>toString</a:t>
            </a:r>
            <a:r>
              <a:rPr lang="en-IN" dirty="0" smtClean="0"/>
              <a:t>();</a:t>
            </a:r>
          </a:p>
          <a:p>
            <a:pPr lvl="1">
              <a:buNone/>
            </a:pPr>
            <a:r>
              <a:rPr lang="en-IN" dirty="0" err="1" smtClean="0"/>
              <a:t>System.out.println</a:t>
            </a:r>
            <a:r>
              <a:rPr lang="en-IN" dirty="0" smtClean="0"/>
              <a:t>(</a:t>
            </a:r>
            <a:r>
              <a:rPr lang="en-IN" dirty="0" err="1" smtClean="0"/>
              <a:t>msg</a:t>
            </a:r>
            <a:r>
              <a:rPr lang="en-IN" dirty="0" smtClean="0"/>
              <a:t>);</a:t>
            </a:r>
          </a:p>
          <a:p>
            <a:pPr lvl="1">
              <a:buNone/>
            </a:pPr>
            <a:endParaRPr lang="en-IN" dirty="0" smtClean="0"/>
          </a:p>
          <a:p>
            <a:pPr lvl="1">
              <a:buNone/>
            </a:pPr>
            <a:endParaRPr lang="en-IN" dirty="0"/>
          </a:p>
        </p:txBody>
      </p:sp>
    </p:spTree>
  </p:cSld>
  <p:clrMapOvr>
    <a:masterClrMapping/>
  </p:clrMapOvr>
  <p:transition spd="med">
    <p:dissolv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Real time example in API</a:t>
            </a:r>
            <a:endParaRPr lang="en-IN" dirty="0"/>
          </a:p>
        </p:txBody>
      </p:sp>
      <p:sp>
        <p:nvSpPr>
          <p:cNvPr id="3" name="Content Placeholder 2"/>
          <p:cNvSpPr>
            <a:spLocks noGrp="1"/>
          </p:cNvSpPr>
          <p:nvPr>
            <p:ph idx="1"/>
          </p:nvPr>
        </p:nvSpPr>
        <p:spPr/>
        <p:txBody>
          <a:bodyPr>
            <a:normAutofit/>
          </a:bodyPr>
          <a:lstStyle/>
          <a:p>
            <a:pPr>
              <a:buNone/>
            </a:pPr>
            <a:r>
              <a:rPr lang="en-IN" sz="2000" dirty="0" smtClean="0"/>
              <a:t>@GET</a:t>
            </a:r>
          </a:p>
          <a:p>
            <a:pPr>
              <a:buNone/>
            </a:pPr>
            <a:r>
              <a:rPr lang="en-IN" sz="2000" b="1" dirty="0" smtClean="0"/>
              <a:t>public</a:t>
            </a:r>
            <a:r>
              <a:rPr lang="en-IN" sz="2000" dirty="0" smtClean="0"/>
              <a:t> Response </a:t>
            </a:r>
            <a:r>
              <a:rPr lang="en-IN" sz="2000" dirty="0" err="1" smtClean="0"/>
              <a:t>passIdResponse</a:t>
            </a:r>
            <a:r>
              <a:rPr lang="en-IN" sz="2000" dirty="0" smtClean="0"/>
              <a:t>(@</a:t>
            </a:r>
            <a:r>
              <a:rPr lang="en-IN" sz="2000" dirty="0" err="1" smtClean="0"/>
              <a:t>PathParam</a:t>
            </a:r>
            <a:r>
              <a:rPr lang="en-IN" sz="2000" dirty="0" smtClean="0"/>
              <a:t>("id") </a:t>
            </a:r>
            <a:r>
              <a:rPr lang="en-IN" sz="2000" b="1" dirty="0" err="1" smtClean="0"/>
              <a:t>int</a:t>
            </a:r>
            <a:r>
              <a:rPr lang="en-IN" sz="2000" dirty="0" smtClean="0"/>
              <a:t> id) {</a:t>
            </a:r>
          </a:p>
          <a:p>
            <a:pPr>
              <a:buNone/>
            </a:pPr>
            <a:r>
              <a:rPr lang="en-IN" sz="2000" dirty="0" smtClean="0"/>
              <a:t>		</a:t>
            </a:r>
            <a:r>
              <a:rPr lang="en-IN" sz="2000" dirty="0" err="1" smtClean="0"/>
              <a:t>System.</a:t>
            </a:r>
            <a:r>
              <a:rPr lang="en-IN" sz="2000" b="1" i="1" dirty="0" err="1" smtClean="0"/>
              <a:t>out</a:t>
            </a:r>
            <a:r>
              <a:rPr lang="en-IN" sz="2000" dirty="0" err="1" smtClean="0"/>
              <a:t>.println</a:t>
            </a:r>
            <a:r>
              <a:rPr lang="en-IN" sz="2000" dirty="0" smtClean="0"/>
              <a:t>("The employee id is "+id);</a:t>
            </a:r>
          </a:p>
          <a:p>
            <a:pPr>
              <a:buNone/>
            </a:pPr>
            <a:r>
              <a:rPr lang="en-IN" sz="2000" dirty="0" smtClean="0"/>
              <a:t>		String output="The employee id is "+id;</a:t>
            </a:r>
          </a:p>
          <a:p>
            <a:pPr>
              <a:buNone/>
            </a:pPr>
            <a:r>
              <a:rPr lang="en-IN" sz="2000" dirty="0" smtClean="0"/>
              <a:t>		</a:t>
            </a:r>
            <a:r>
              <a:rPr lang="en-IN" sz="2000" b="1" dirty="0" smtClean="0"/>
              <a:t>return</a:t>
            </a:r>
            <a:r>
              <a:rPr lang="en-IN" sz="2000" dirty="0" smtClean="0"/>
              <a:t> </a:t>
            </a:r>
            <a:r>
              <a:rPr lang="en-IN" sz="2000" dirty="0" err="1" smtClean="0"/>
              <a:t>Response.</a:t>
            </a:r>
            <a:r>
              <a:rPr lang="en-IN" sz="2000" i="1" dirty="0" err="1" smtClean="0"/>
              <a:t>status</a:t>
            </a:r>
            <a:r>
              <a:rPr lang="en-IN" sz="2000" dirty="0" smtClean="0"/>
              <a:t>(200).entity(output).build();</a:t>
            </a:r>
          </a:p>
          <a:p>
            <a:pPr>
              <a:buNone/>
            </a:pPr>
            <a:r>
              <a:rPr lang="en-IN" sz="2000" dirty="0" smtClean="0"/>
              <a:t>			Or</a:t>
            </a:r>
          </a:p>
          <a:p>
            <a:pPr>
              <a:buNone/>
            </a:pPr>
            <a:r>
              <a:rPr lang="en-IN" sz="2000" dirty="0" smtClean="0"/>
              <a:t>	</a:t>
            </a:r>
            <a:r>
              <a:rPr lang="en-IN" sz="2000" b="1" dirty="0" smtClean="0"/>
              <a:t> 	return</a:t>
            </a:r>
            <a:r>
              <a:rPr lang="en-IN" sz="2000" dirty="0" smtClean="0"/>
              <a:t> </a:t>
            </a:r>
            <a:r>
              <a:rPr lang="en-IN" sz="2000" dirty="0" err="1" smtClean="0"/>
              <a:t>Response.</a:t>
            </a:r>
            <a:r>
              <a:rPr lang="en-IN" sz="2000" i="1" dirty="0" err="1" smtClean="0"/>
              <a:t>status</a:t>
            </a:r>
            <a:r>
              <a:rPr lang="en-IN" sz="2000" dirty="0" smtClean="0"/>
              <a:t>(200).build();</a:t>
            </a:r>
          </a:p>
          <a:p>
            <a:pPr>
              <a:buNone/>
            </a:pPr>
            <a:r>
              <a:rPr lang="en-IN" sz="2000" dirty="0" smtClean="0"/>
              <a:t>			Or</a:t>
            </a:r>
          </a:p>
          <a:p>
            <a:pPr>
              <a:buNone/>
            </a:pPr>
            <a:r>
              <a:rPr lang="en-IN" sz="2000" dirty="0" smtClean="0"/>
              <a:t>		</a:t>
            </a:r>
            <a:r>
              <a:rPr lang="en-IN" sz="2000" b="1" dirty="0" smtClean="0"/>
              <a:t> return</a:t>
            </a:r>
            <a:r>
              <a:rPr lang="en-IN" sz="2000" dirty="0" smtClean="0"/>
              <a:t> </a:t>
            </a:r>
            <a:r>
              <a:rPr lang="en-IN" sz="2000" dirty="0" err="1" smtClean="0"/>
              <a:t>Response.</a:t>
            </a:r>
            <a:r>
              <a:rPr lang="en-IN" sz="2000" i="1" dirty="0" err="1" smtClean="0"/>
              <a:t>status</a:t>
            </a:r>
            <a:r>
              <a:rPr lang="en-IN" sz="2000" dirty="0" smtClean="0"/>
              <a:t>(200).cookie(</a:t>
            </a:r>
            <a:r>
              <a:rPr lang="en-IN" sz="2000" dirty="0" err="1" smtClean="0"/>
              <a:t>CookiesRef</a:t>
            </a:r>
            <a:r>
              <a:rPr lang="en-IN" sz="2000" dirty="0" smtClean="0"/>
              <a:t>).entity(output).build();</a:t>
            </a:r>
          </a:p>
          <a:p>
            <a:pPr>
              <a:buNone/>
            </a:pPr>
            <a:r>
              <a:rPr lang="en-IN" sz="2000" dirty="0" smtClean="0"/>
              <a:t>	}</a:t>
            </a:r>
          </a:p>
          <a:p>
            <a:endParaRPr lang="en-IN" sz="2000" dirty="0"/>
          </a:p>
        </p:txBody>
      </p:sp>
    </p:spTree>
  </p:cSld>
  <p:clrMapOvr>
    <a:masterClrMapping/>
  </p:clrMapOvr>
  <p:transition spd="med">
    <p:dissolv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Pros and cons of builder pattern</a:t>
            </a:r>
            <a:endParaRPr lang="en-IN" dirty="0"/>
          </a:p>
        </p:txBody>
      </p:sp>
      <p:sp>
        <p:nvSpPr>
          <p:cNvPr id="3" name="Content Placeholder 2"/>
          <p:cNvSpPr>
            <a:spLocks noGrp="1"/>
          </p:cNvSpPr>
          <p:nvPr>
            <p:ph idx="1"/>
          </p:nvPr>
        </p:nvSpPr>
        <p:spPr/>
        <p:txBody>
          <a:bodyPr/>
          <a:lstStyle/>
          <a:p>
            <a:r>
              <a:rPr lang="en-IN" dirty="0" smtClean="0"/>
              <a:t>Pros</a:t>
            </a:r>
          </a:p>
          <a:p>
            <a:pPr lvl="1"/>
            <a:r>
              <a:rPr lang="en-IN" dirty="0" smtClean="0"/>
              <a:t>The client code is easier to write and, more importantly, to read.</a:t>
            </a:r>
          </a:p>
          <a:p>
            <a:pPr lvl="1"/>
            <a:r>
              <a:rPr lang="en-IN" dirty="0" smtClean="0"/>
              <a:t>The fact that the builder class is usually a static member class of the class it builds, they can evolve together fairly easy.</a:t>
            </a:r>
          </a:p>
          <a:p>
            <a:r>
              <a:rPr lang="en-IN" dirty="0" smtClean="0"/>
              <a:t>Cons</a:t>
            </a:r>
          </a:p>
          <a:p>
            <a:pPr lvl="1"/>
            <a:r>
              <a:rPr lang="en-IN" dirty="0" smtClean="0"/>
              <a:t>The fact that you have to duplicate the class’ attributes on the builder.</a:t>
            </a:r>
            <a:endParaRPr lang="en-IN" dirty="0"/>
          </a:p>
        </p:txBody>
      </p:sp>
    </p:spTree>
  </p:cSld>
  <p:clrMapOvr>
    <a:masterClrMapping/>
  </p:clrMapOvr>
  <p:transition spd="med">
    <p:dissolv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 factory Vs Builder </a:t>
            </a:r>
            <a:endParaRPr lang="en-IN" dirty="0"/>
          </a:p>
        </p:txBody>
      </p:sp>
      <p:sp>
        <p:nvSpPr>
          <p:cNvPr id="3" name="Content Placeholder 2"/>
          <p:cNvSpPr>
            <a:spLocks noGrp="1"/>
          </p:cNvSpPr>
          <p:nvPr>
            <p:ph sz="half" idx="1"/>
          </p:nvPr>
        </p:nvSpPr>
        <p:spPr/>
        <p:txBody>
          <a:bodyPr/>
          <a:lstStyle/>
          <a:p>
            <a:r>
              <a:rPr lang="en-IN" dirty="0" smtClean="0"/>
              <a:t>Emphasizes a family of product objects (either simple or complex).</a:t>
            </a:r>
          </a:p>
          <a:p>
            <a:r>
              <a:rPr lang="en-IN" dirty="0" smtClean="0"/>
              <a:t> Focus on *what* is made.</a:t>
            </a:r>
          </a:p>
          <a:p>
            <a:r>
              <a:rPr lang="en-IN" dirty="0" smtClean="0"/>
              <a:t> *Every* method call creates and returns different objects</a:t>
            </a:r>
          </a:p>
          <a:p>
            <a:endParaRPr lang="en-IN" dirty="0"/>
          </a:p>
        </p:txBody>
      </p:sp>
      <p:sp>
        <p:nvSpPr>
          <p:cNvPr id="4" name="Content Placeholder 3"/>
          <p:cNvSpPr>
            <a:spLocks noGrp="1"/>
          </p:cNvSpPr>
          <p:nvPr>
            <p:ph sz="half" idx="2"/>
          </p:nvPr>
        </p:nvSpPr>
        <p:spPr/>
        <p:txBody>
          <a:bodyPr/>
          <a:lstStyle/>
          <a:p>
            <a:r>
              <a:rPr lang="en-IN" dirty="0" smtClean="0"/>
              <a:t> Focuses on constructing a complex object step by step.</a:t>
            </a:r>
          </a:p>
          <a:p>
            <a:r>
              <a:rPr lang="en-IN" dirty="0" smtClean="0"/>
              <a:t>Focus on *how* it is made.</a:t>
            </a:r>
          </a:p>
          <a:p>
            <a:r>
              <a:rPr lang="en-IN" dirty="0" smtClean="0"/>
              <a:t>Only the *last* method call returns the object, while other calls partially build the object</a:t>
            </a:r>
            <a:endParaRPr lang="en-IN" dirty="0"/>
          </a:p>
        </p:txBody>
      </p:sp>
    </p:spTree>
  </p:cSld>
  <p:clrMapOvr>
    <a:masterClrMapping/>
  </p:clrMapOvr>
  <p:transition spd="med">
    <p:dissolv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Prototype</a:t>
            </a:r>
          </a:p>
        </p:txBody>
      </p:sp>
      <p:sp>
        <p:nvSpPr>
          <p:cNvPr id="297987" name="Rectangle 3"/>
          <p:cNvSpPr>
            <a:spLocks noGrp="1" noChangeArrowheads="1"/>
          </p:cNvSpPr>
          <p:nvPr>
            <p:ph idx="1"/>
          </p:nvPr>
        </p:nvSpPr>
        <p:spPr/>
        <p:txBody>
          <a:bodyPr>
            <a:normAutofit fontScale="92500" lnSpcReduction="10000"/>
          </a:bodyPr>
          <a:lstStyle/>
          <a:p>
            <a:pPr marL="274320" indent="-274320" eaLnBrk="1" fontAlgn="auto" hangingPunct="1">
              <a:lnSpc>
                <a:spcPct val="90000"/>
              </a:lnSpc>
              <a:spcAft>
                <a:spcPts val="0"/>
              </a:spcAft>
              <a:buClr>
                <a:schemeClr val="accent3"/>
              </a:buClr>
              <a:buFontTx/>
              <a:buNone/>
              <a:defRPr/>
            </a:pPr>
            <a:r>
              <a:rPr lang="en-US" i="1" dirty="0"/>
              <a:t>Definition</a:t>
            </a:r>
          </a:p>
          <a:p>
            <a:pPr>
              <a:lnSpc>
                <a:spcPct val="90000"/>
              </a:lnSpc>
              <a:defRPr/>
            </a:pPr>
            <a:r>
              <a:rPr lang="en-IN" dirty="0" smtClean="0"/>
              <a:t>Specify the kinds of objects to create using a prototypical instance, and create new objects by copying this prototype</a:t>
            </a:r>
          </a:p>
          <a:p>
            <a:pPr>
              <a:lnSpc>
                <a:spcPct val="90000"/>
              </a:lnSpc>
              <a:buNone/>
              <a:defRPr/>
            </a:pPr>
            <a:r>
              <a:rPr lang="en-US" i="1" dirty="0" smtClean="0"/>
              <a:t>Problem </a:t>
            </a:r>
            <a:r>
              <a:rPr lang="en-US" i="1" dirty="0"/>
              <a:t>&amp; Context</a:t>
            </a:r>
          </a:p>
          <a:p>
            <a:pPr marL="274320" indent="-274320" eaLnBrk="1" fontAlgn="auto" hangingPunct="1">
              <a:lnSpc>
                <a:spcPct val="90000"/>
              </a:lnSpc>
              <a:spcAft>
                <a:spcPts val="0"/>
              </a:spcAft>
              <a:buClr>
                <a:schemeClr val="accent3"/>
              </a:buClr>
              <a:buFont typeface="Wingdings 2"/>
              <a:buChar char=""/>
              <a:defRPr/>
            </a:pPr>
            <a:r>
              <a:rPr lang="en-US" dirty="0"/>
              <a:t>When clients need to create a set of objects that are cost prohibitive and alike or differ only in terms of their state, create one object upfront and designate it as a prototype object or simply make a copy of the prototype object</a:t>
            </a:r>
            <a:endParaRPr lang="en-US" sz="2000" dirty="0"/>
          </a:p>
          <a:p>
            <a:pPr marL="274320" indent="-274320" eaLnBrk="1" fontAlgn="auto" hangingPunct="1">
              <a:lnSpc>
                <a:spcPct val="90000"/>
              </a:lnSpc>
              <a:spcAft>
                <a:spcPts val="0"/>
              </a:spcAft>
              <a:buClr>
                <a:schemeClr val="accent3"/>
              </a:buClr>
              <a:buFontTx/>
              <a:buNone/>
              <a:defRPr/>
            </a:pPr>
            <a:r>
              <a:rPr lang="en-US" i="1" dirty="0"/>
              <a:t>Solution</a:t>
            </a:r>
          </a:p>
          <a:p>
            <a:pPr marL="274320" indent="-274320" eaLnBrk="1" fontAlgn="auto" hangingPunct="1">
              <a:lnSpc>
                <a:spcPct val="90000"/>
              </a:lnSpc>
              <a:spcAft>
                <a:spcPts val="0"/>
              </a:spcAft>
              <a:buClr>
                <a:schemeClr val="accent3"/>
              </a:buClr>
              <a:buFont typeface="Wingdings 2"/>
              <a:buChar char=""/>
              <a:defRPr/>
            </a:pPr>
            <a:r>
              <a:rPr lang="en-US" dirty="0"/>
              <a:t>Provide a way for clients to create a copy of the prototype object. By default, all Java objects inherit the built in clone() method that creates a clone of the original object</a:t>
            </a:r>
          </a:p>
        </p:txBody>
      </p:sp>
      <p:sp>
        <p:nvSpPr>
          <p:cNvPr id="4" name="Slide Number Placeholder 3"/>
          <p:cNvSpPr>
            <a:spLocks noGrp="1"/>
          </p:cNvSpPr>
          <p:nvPr>
            <p:ph type="sldNum" sz="quarter" idx="12"/>
          </p:nvPr>
        </p:nvSpPr>
        <p:spPr/>
        <p:txBody>
          <a:bodyPr>
            <a:normAutofit/>
          </a:bodyPr>
          <a:lstStyle/>
          <a:p>
            <a:pPr>
              <a:defRPr/>
            </a:pPr>
            <a:fld id="{0B31623F-845D-45A7-8B83-74AF5A11C8AC}" type="slidenum">
              <a:rPr lang="en-US"/>
              <a:pPr>
                <a:defRPr/>
              </a:pPr>
              <a:t>97</a:t>
            </a:fld>
            <a:endParaRPr lang="en-US"/>
          </a:p>
        </p:txBody>
      </p:sp>
    </p:spTree>
  </p:cSld>
  <p:clrMapOvr>
    <a:masterClrMapping/>
  </p:clrMapOvr>
  <p:transition spd="med">
    <p:dissolv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Pts</a:t>
            </a:r>
            <a:endParaRPr lang="en-IN" dirty="0"/>
          </a:p>
        </p:txBody>
      </p:sp>
      <p:sp>
        <p:nvSpPr>
          <p:cNvPr id="3" name="Content Placeholder 2"/>
          <p:cNvSpPr>
            <a:spLocks noGrp="1"/>
          </p:cNvSpPr>
          <p:nvPr>
            <p:ph idx="1"/>
          </p:nvPr>
        </p:nvSpPr>
        <p:spPr/>
        <p:txBody>
          <a:bodyPr/>
          <a:lstStyle/>
          <a:p>
            <a:r>
              <a:rPr lang="en-IN" dirty="0" smtClean="0"/>
              <a:t>Prototype pattern may look similar to</a:t>
            </a:r>
            <a:r>
              <a:rPr lang="en-IN" dirty="0" smtClean="0">
                <a:hlinkClick r:id="rId2" tooltip="Builder Design Pattern"/>
              </a:rPr>
              <a:t> builder design pattern</a:t>
            </a:r>
            <a:r>
              <a:rPr lang="en-IN" dirty="0" smtClean="0"/>
              <a:t>. There is a huge difference to it. If you remember, “the same construction process can create different representations” is the key in builder pattern. But not in the case of prototype pattern.</a:t>
            </a:r>
          </a:p>
          <a:p>
            <a:r>
              <a:rPr lang="en-IN" dirty="0" smtClean="0"/>
              <a:t>You just have to copy the existing instance in hand.</a:t>
            </a:r>
          </a:p>
          <a:p>
            <a:pPr>
              <a:buNone/>
            </a:pPr>
            <a:endParaRPr lang="en-IN" dirty="0"/>
          </a:p>
        </p:txBody>
      </p:sp>
    </p:spTree>
  </p:cSld>
  <p:clrMapOvr>
    <a:masterClrMapping/>
  </p:clrMapOvr>
  <p:transition spd="med">
    <p:dissolv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Copy object</a:t>
            </a:r>
            <a:endParaRPr lang="en-IN" dirty="0"/>
          </a:p>
        </p:txBody>
      </p:sp>
      <p:sp>
        <p:nvSpPr>
          <p:cNvPr id="3" name="Content Placeholder 2"/>
          <p:cNvSpPr>
            <a:spLocks noGrp="1"/>
          </p:cNvSpPr>
          <p:nvPr>
            <p:ph idx="1"/>
          </p:nvPr>
        </p:nvSpPr>
        <p:spPr/>
        <p:txBody>
          <a:bodyPr>
            <a:normAutofit lnSpcReduction="10000"/>
          </a:bodyPr>
          <a:lstStyle/>
          <a:p>
            <a:r>
              <a:rPr lang="en-IN" dirty="0" smtClean="0"/>
              <a:t>Types of copy </a:t>
            </a:r>
          </a:p>
          <a:p>
            <a:r>
              <a:rPr lang="en-IN" dirty="0" smtClean="0"/>
              <a:t>Shallow copy:  Generally clone method of an object, creates a new instance of the same class and copies all the fields to the new instance and returns it. This is nothing but shallow copy. </a:t>
            </a:r>
          </a:p>
          <a:p>
            <a:r>
              <a:rPr lang="en-IN" dirty="0" smtClean="0"/>
              <a:t>Deep copy : When the copied object contains some other object its references are copied recursively in deep copy. When you implement deep copy be careful as you might fall for cyclic dependencies. If you don’t want to implement deep copy yourselves then you can go for </a:t>
            </a:r>
            <a:r>
              <a:rPr lang="en-IN" dirty="0" smtClean="0">
                <a:hlinkClick r:id="rId2" tooltip="Java Serialization"/>
              </a:rPr>
              <a:t>serialization</a:t>
            </a:r>
            <a:r>
              <a:rPr lang="en-IN" dirty="0" smtClean="0"/>
              <a:t>.</a:t>
            </a:r>
            <a:endParaRPr lang="en-IN" dirty="0"/>
          </a:p>
        </p:txBody>
      </p:sp>
    </p:spTree>
  </p:cSld>
  <p:clrMapOvr>
    <a:masterClrMapping/>
  </p:clrMapOvr>
  <p:transition spd="med">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3671</TotalTime>
  <Words>12546</Words>
  <Application>Microsoft Office PowerPoint</Application>
  <PresentationFormat>On-screen Show (4:3)</PresentationFormat>
  <Paragraphs>1710</Paragraphs>
  <Slides>254</Slides>
  <Notes>75</Notes>
  <HiddenSlides>2</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254</vt:i4>
      </vt:variant>
    </vt:vector>
  </HeadingPairs>
  <TitlesOfParts>
    <vt:vector size="257" baseType="lpstr">
      <vt:lpstr>Flow</vt:lpstr>
      <vt:lpstr>Clip</vt:lpstr>
      <vt:lpstr>Photo Editor Photo</vt:lpstr>
      <vt:lpstr>       Object Oriented Analysis and Design  Using the UML </vt:lpstr>
      <vt:lpstr>Introduction to Object Oriented Analysis and Design (OOAD)</vt:lpstr>
      <vt:lpstr>Basic Concepts of Object Orientation</vt:lpstr>
      <vt:lpstr>Basic Concepts of Object Orientation</vt:lpstr>
      <vt:lpstr>A More Formal Definition </vt:lpstr>
      <vt:lpstr>What is a Class?</vt:lpstr>
      <vt:lpstr>Class Compartments</vt:lpstr>
      <vt:lpstr>The Relationship Between Classes and Objects</vt:lpstr>
      <vt:lpstr>What is an Attribute?</vt:lpstr>
      <vt:lpstr>What is an Operation?</vt:lpstr>
      <vt:lpstr>Basic Principles of Object Orientation</vt:lpstr>
      <vt:lpstr>What is Abstraction?</vt:lpstr>
      <vt:lpstr>What is Encapsulation?</vt:lpstr>
      <vt:lpstr>What is Modularity?</vt:lpstr>
      <vt:lpstr>What is Hierarchy? </vt:lpstr>
      <vt:lpstr>What is Polymorphism?</vt:lpstr>
      <vt:lpstr>What is an Interface?</vt:lpstr>
      <vt:lpstr>What is a Component?</vt:lpstr>
      <vt:lpstr>What is a Package?</vt:lpstr>
      <vt:lpstr>What is a Subsystem?</vt:lpstr>
      <vt:lpstr>Subsystems and Components</vt:lpstr>
      <vt:lpstr>Relationships</vt:lpstr>
      <vt:lpstr>Relationships: Association</vt:lpstr>
      <vt:lpstr>Relationships: Aggregation</vt:lpstr>
      <vt:lpstr>Relationships: Composition</vt:lpstr>
      <vt:lpstr>Association: Multiplicity and Navigation</vt:lpstr>
      <vt:lpstr>Association: Multiplicity</vt:lpstr>
      <vt:lpstr>Example: Multiplicity and Navigation</vt:lpstr>
      <vt:lpstr>Relationships: Dependency</vt:lpstr>
      <vt:lpstr>Relationships: Generalization</vt:lpstr>
      <vt:lpstr>Example: Single Inheritance</vt:lpstr>
      <vt:lpstr>Example: Multiple Inheritance</vt:lpstr>
      <vt:lpstr>What Gets Inherited?</vt:lpstr>
      <vt:lpstr>Example: What Gets Inherited</vt:lpstr>
      <vt:lpstr>Relationships: Realization</vt:lpstr>
      <vt:lpstr>Strengths of Object Orientation</vt:lpstr>
      <vt:lpstr>Class Diagram for the Sales Example</vt:lpstr>
      <vt:lpstr>Stereotypes</vt:lpstr>
      <vt:lpstr>Example: Stereotypes</vt:lpstr>
      <vt:lpstr>Notes</vt:lpstr>
      <vt:lpstr>Tagged Values</vt:lpstr>
      <vt:lpstr>Constraints</vt:lpstr>
      <vt:lpstr>OOPs Design Principle </vt:lpstr>
      <vt:lpstr>                  Object Oriented Design Principle  </vt:lpstr>
      <vt:lpstr>Cohesion and Coupling</vt:lpstr>
      <vt:lpstr>Slide 46</vt:lpstr>
      <vt:lpstr>Cohesion Vs Coupling </vt:lpstr>
      <vt:lpstr>Continue…</vt:lpstr>
      <vt:lpstr>Slide 49</vt:lpstr>
      <vt:lpstr>Slide 50</vt:lpstr>
      <vt:lpstr>Slide 51</vt:lpstr>
      <vt:lpstr>Slide 52</vt:lpstr>
      <vt:lpstr>Conclusion </vt:lpstr>
      <vt:lpstr>Solid Principles    </vt:lpstr>
      <vt:lpstr>Single Responsibility Principle </vt:lpstr>
      <vt:lpstr>Slide 56</vt:lpstr>
      <vt:lpstr>Slide 57</vt:lpstr>
      <vt:lpstr>Open – closed Principle </vt:lpstr>
      <vt:lpstr>Slide 59</vt:lpstr>
      <vt:lpstr>Slide 60</vt:lpstr>
      <vt:lpstr>Slide 61</vt:lpstr>
      <vt:lpstr>Liskov Substitution Principle </vt:lpstr>
      <vt:lpstr>Slide 63</vt:lpstr>
      <vt:lpstr>Interface Segregation Principle </vt:lpstr>
      <vt:lpstr>Slide 65</vt:lpstr>
      <vt:lpstr>Slide 66</vt:lpstr>
      <vt:lpstr>Dependency Inversion principle </vt:lpstr>
      <vt:lpstr>Slide 68</vt:lpstr>
      <vt:lpstr>Slide 69</vt:lpstr>
      <vt:lpstr>Design Pattern </vt:lpstr>
      <vt:lpstr>What is Design Pattern </vt:lpstr>
      <vt:lpstr>Gang of Four Design Patterns</vt:lpstr>
      <vt:lpstr>Benefits &amp; Drawbacks</vt:lpstr>
      <vt:lpstr>Kinds of Patterns</vt:lpstr>
      <vt:lpstr>Design Pattern Classification</vt:lpstr>
      <vt:lpstr>CREATIONAL PATTERNS</vt:lpstr>
      <vt:lpstr>STRUCTURAL PATTERNS</vt:lpstr>
      <vt:lpstr>BEHAVIORAL PATTERNS</vt:lpstr>
      <vt:lpstr> Creational Patterns</vt:lpstr>
      <vt:lpstr>Factory Method</vt:lpstr>
      <vt:lpstr>Slide 81</vt:lpstr>
      <vt:lpstr>Pros and cons factory pattern </vt:lpstr>
      <vt:lpstr>Abstract Factory</vt:lpstr>
      <vt:lpstr>Use of Abstract factory pattern </vt:lpstr>
      <vt:lpstr>Slide 85</vt:lpstr>
      <vt:lpstr>Pros and cons of abstract factory</vt:lpstr>
      <vt:lpstr>Factory method and Abstract factory</vt:lpstr>
      <vt:lpstr>Real time example </vt:lpstr>
      <vt:lpstr>Builder</vt:lpstr>
      <vt:lpstr>Builder pattern use </vt:lpstr>
      <vt:lpstr>Slide 91</vt:lpstr>
      <vt:lpstr>Pts</vt:lpstr>
      <vt:lpstr>Real use of this pattern is </vt:lpstr>
      <vt:lpstr>Real time example in API</vt:lpstr>
      <vt:lpstr>Pros and cons of builder pattern</vt:lpstr>
      <vt:lpstr>Abstract factory Vs Builder </vt:lpstr>
      <vt:lpstr>Prototype</vt:lpstr>
      <vt:lpstr>Pts</vt:lpstr>
      <vt:lpstr>Copy object</vt:lpstr>
      <vt:lpstr>Slide 100</vt:lpstr>
      <vt:lpstr>Pros and cons prototype pattern </vt:lpstr>
      <vt:lpstr>Singleton</vt:lpstr>
      <vt:lpstr>Singleton pattern use</vt:lpstr>
      <vt:lpstr>Slide 104</vt:lpstr>
      <vt:lpstr>Pros and cons of singleton pattern</vt:lpstr>
      <vt:lpstr> Structural Patterns</vt:lpstr>
      <vt:lpstr>Adapter</vt:lpstr>
      <vt:lpstr>Use of Adapter pattern </vt:lpstr>
      <vt:lpstr>Slide 109</vt:lpstr>
      <vt:lpstr>Slide 110</vt:lpstr>
      <vt:lpstr>Real time API example of Adapter</vt:lpstr>
      <vt:lpstr>Pros and cons of adapter pattern </vt:lpstr>
      <vt:lpstr>Bridge</vt:lpstr>
      <vt:lpstr>Slide 114</vt:lpstr>
      <vt:lpstr>Slide 115</vt:lpstr>
      <vt:lpstr>Real time example of Bridge </vt:lpstr>
      <vt:lpstr>Composite</vt:lpstr>
      <vt:lpstr>Slide 118</vt:lpstr>
      <vt:lpstr>Use of composite pattern </vt:lpstr>
      <vt:lpstr>Slide 120</vt:lpstr>
      <vt:lpstr>Pros and cons of composite pattern</vt:lpstr>
      <vt:lpstr>Real use of composite pattern </vt:lpstr>
      <vt:lpstr>Decorator</vt:lpstr>
      <vt:lpstr>Slide 124</vt:lpstr>
      <vt:lpstr>Slide 125</vt:lpstr>
      <vt:lpstr>Pts</vt:lpstr>
      <vt:lpstr>Continue…</vt:lpstr>
      <vt:lpstr>Real time API for Decorator </vt:lpstr>
      <vt:lpstr>Façade</vt:lpstr>
      <vt:lpstr>Slide 130</vt:lpstr>
      <vt:lpstr>Slide 131</vt:lpstr>
      <vt:lpstr>Example of façade pattern</vt:lpstr>
      <vt:lpstr>Slide 133</vt:lpstr>
      <vt:lpstr>Uses of Façade Pattern </vt:lpstr>
      <vt:lpstr>Flyweight</vt:lpstr>
      <vt:lpstr>Flyweight state </vt:lpstr>
      <vt:lpstr>Slide 137</vt:lpstr>
      <vt:lpstr>Slide 138</vt:lpstr>
      <vt:lpstr>Slide 139</vt:lpstr>
      <vt:lpstr>Use of flyweight pattern </vt:lpstr>
      <vt:lpstr>Proxy</vt:lpstr>
      <vt:lpstr>Slide 142</vt:lpstr>
      <vt:lpstr>Types of proxies </vt:lpstr>
      <vt:lpstr>Slide 144</vt:lpstr>
      <vt:lpstr>Pts</vt:lpstr>
      <vt:lpstr>Pros and cons of proxy pattern </vt:lpstr>
      <vt:lpstr> Behavioural Patterns</vt:lpstr>
      <vt:lpstr>Chain of Responsibility</vt:lpstr>
      <vt:lpstr>Slide 149</vt:lpstr>
      <vt:lpstr>Command</vt:lpstr>
      <vt:lpstr>Use of a command pattern </vt:lpstr>
      <vt:lpstr>Slide 152</vt:lpstr>
      <vt:lpstr>Pros and cons of command pattern</vt:lpstr>
      <vt:lpstr>Interpreter</vt:lpstr>
      <vt:lpstr>Iterator</vt:lpstr>
      <vt:lpstr>Use of Iterator pattern </vt:lpstr>
      <vt:lpstr>Slide 157</vt:lpstr>
      <vt:lpstr>Mediator</vt:lpstr>
      <vt:lpstr>Slide 159</vt:lpstr>
      <vt:lpstr>Memento</vt:lpstr>
      <vt:lpstr>Slide 161</vt:lpstr>
      <vt:lpstr>Slide 162</vt:lpstr>
      <vt:lpstr>Observer</vt:lpstr>
      <vt:lpstr>Use of Observer Design pattern </vt:lpstr>
      <vt:lpstr>Slide 165</vt:lpstr>
      <vt:lpstr>Slide 166</vt:lpstr>
      <vt:lpstr>Pros and cons of Observer pattern</vt:lpstr>
      <vt:lpstr>State</vt:lpstr>
      <vt:lpstr>Slide 169</vt:lpstr>
      <vt:lpstr>Strategy</vt:lpstr>
      <vt:lpstr>Real world example of this pattern</vt:lpstr>
      <vt:lpstr>Slide 172</vt:lpstr>
      <vt:lpstr>Pros and Cons Strategy Pattern</vt:lpstr>
      <vt:lpstr>Template Method</vt:lpstr>
      <vt:lpstr>When to use this pattern </vt:lpstr>
      <vt:lpstr>Slide 176</vt:lpstr>
      <vt:lpstr>Slide 177</vt:lpstr>
      <vt:lpstr>Pts</vt:lpstr>
      <vt:lpstr>Pros and cons of Template pattern</vt:lpstr>
      <vt:lpstr>Visitor</vt:lpstr>
      <vt:lpstr>Slide 181</vt:lpstr>
      <vt:lpstr>Key Points</vt:lpstr>
      <vt:lpstr>References</vt:lpstr>
      <vt:lpstr>Core JEE Design Pattern</vt:lpstr>
      <vt:lpstr>Layered pattern </vt:lpstr>
      <vt:lpstr>Slide 186</vt:lpstr>
      <vt:lpstr>Pts</vt:lpstr>
      <vt:lpstr>Partitioning</vt:lpstr>
      <vt:lpstr>Slide 189</vt:lpstr>
      <vt:lpstr>JSP Model 1 Architecture </vt:lpstr>
      <vt:lpstr>Pros and Cons JSP Model 1 </vt:lpstr>
      <vt:lpstr>Partitioning</vt:lpstr>
      <vt:lpstr>Slide 193</vt:lpstr>
      <vt:lpstr>JSP Model 1 Architecture </vt:lpstr>
      <vt:lpstr>Pros and Cons JSP Model 1 </vt:lpstr>
      <vt:lpstr>JSP Model 2 (MVC) Design Pattern </vt:lpstr>
      <vt:lpstr>MVC (Model View Controller) </vt:lpstr>
      <vt:lpstr>Pros and Cons of MVC</vt:lpstr>
      <vt:lpstr>Core JEE Design Pattern </vt:lpstr>
      <vt:lpstr>Presentation Tier Pattern </vt:lpstr>
      <vt:lpstr>Business Tier Pattern </vt:lpstr>
      <vt:lpstr>Integration Tier Pattern </vt:lpstr>
      <vt:lpstr>Presentation Tier Pattern </vt:lpstr>
      <vt:lpstr>Interceptor Filter </vt:lpstr>
      <vt:lpstr>Pts</vt:lpstr>
      <vt:lpstr>Continue...</vt:lpstr>
      <vt:lpstr>Slide 207</vt:lpstr>
      <vt:lpstr>Slide 208</vt:lpstr>
      <vt:lpstr>Interceptor Filter API</vt:lpstr>
      <vt:lpstr>Slide 210</vt:lpstr>
      <vt:lpstr>Real time example </vt:lpstr>
      <vt:lpstr>Front Controller </vt:lpstr>
      <vt:lpstr>Slide 213</vt:lpstr>
      <vt:lpstr>Slide 214</vt:lpstr>
      <vt:lpstr>Pts</vt:lpstr>
      <vt:lpstr>Real time example </vt:lpstr>
      <vt:lpstr>Application Controller</vt:lpstr>
      <vt:lpstr>Slide 218</vt:lpstr>
      <vt:lpstr>Slide 219</vt:lpstr>
      <vt:lpstr>InteceptionFilter Vs Front Controller Vs ApplicationController</vt:lpstr>
      <vt:lpstr>Context object </vt:lpstr>
      <vt:lpstr>Slide 222</vt:lpstr>
      <vt:lpstr>Slide 223</vt:lpstr>
      <vt:lpstr>Slide 224</vt:lpstr>
      <vt:lpstr>View Helper</vt:lpstr>
      <vt:lpstr>Slide 226</vt:lpstr>
      <vt:lpstr>Slide 227</vt:lpstr>
      <vt:lpstr>Composite View </vt:lpstr>
      <vt:lpstr>Slide 229</vt:lpstr>
      <vt:lpstr>Participants </vt:lpstr>
      <vt:lpstr>Real time API</vt:lpstr>
      <vt:lpstr>Slide 232</vt:lpstr>
      <vt:lpstr>Business Tier Pattern </vt:lpstr>
      <vt:lpstr>Business Delegation </vt:lpstr>
      <vt:lpstr>Pts</vt:lpstr>
      <vt:lpstr>Slide 236</vt:lpstr>
      <vt:lpstr>Slide 237</vt:lpstr>
      <vt:lpstr>Service Locator </vt:lpstr>
      <vt:lpstr>Slide 239</vt:lpstr>
      <vt:lpstr>Slide 240</vt:lpstr>
      <vt:lpstr>Pts </vt:lpstr>
      <vt:lpstr>Slide 242</vt:lpstr>
      <vt:lpstr>When to use </vt:lpstr>
      <vt:lpstr>Integration Tier Pattern </vt:lpstr>
      <vt:lpstr>Data Access Object </vt:lpstr>
      <vt:lpstr>Slide 246</vt:lpstr>
      <vt:lpstr>Slide 247</vt:lpstr>
      <vt:lpstr>Service Activator </vt:lpstr>
      <vt:lpstr>Slide 249</vt:lpstr>
      <vt:lpstr>Domain Store </vt:lpstr>
      <vt:lpstr>Slide 251</vt:lpstr>
      <vt:lpstr>Web Service Broker </vt:lpstr>
      <vt:lpstr>Slide 253</vt:lpstr>
      <vt:lpstr>Slide 254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dc:title>
  <dc:creator>Akash</dc:creator>
  <cp:lastModifiedBy>Akash</cp:lastModifiedBy>
  <cp:revision>591</cp:revision>
  <dcterms:created xsi:type="dcterms:W3CDTF">2006-08-16T00:00:00Z</dcterms:created>
  <dcterms:modified xsi:type="dcterms:W3CDTF">2018-12-15T07:09:52Z</dcterms:modified>
</cp:coreProperties>
</file>