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7"/>
  </p:notesMasterIdLst>
  <p:sldIdLst>
    <p:sldId id="256" r:id="rId2"/>
    <p:sldId id="257" r:id="rId3"/>
    <p:sldId id="259" r:id="rId4"/>
    <p:sldId id="258" r:id="rId5"/>
    <p:sldId id="301" r:id="rId6"/>
    <p:sldId id="260" r:id="rId7"/>
    <p:sldId id="261" r:id="rId8"/>
    <p:sldId id="262" r:id="rId9"/>
    <p:sldId id="263" r:id="rId10"/>
    <p:sldId id="264" r:id="rId11"/>
    <p:sldId id="265" r:id="rId12"/>
    <p:sldId id="266" r:id="rId13"/>
    <p:sldId id="267" r:id="rId14"/>
    <p:sldId id="268" r:id="rId15"/>
    <p:sldId id="269" r:id="rId16"/>
    <p:sldId id="279" r:id="rId17"/>
    <p:sldId id="280" r:id="rId18"/>
    <p:sldId id="331"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341" r:id="rId33"/>
    <p:sldId id="342" r:id="rId34"/>
    <p:sldId id="343" r:id="rId35"/>
    <p:sldId id="344" r:id="rId36"/>
    <p:sldId id="346" r:id="rId37"/>
    <p:sldId id="345" r:id="rId38"/>
    <p:sldId id="294" r:id="rId39"/>
    <p:sldId id="347" r:id="rId40"/>
    <p:sldId id="295" r:id="rId41"/>
    <p:sldId id="296" r:id="rId42"/>
    <p:sldId id="297" r:id="rId43"/>
    <p:sldId id="462" r:id="rId44"/>
    <p:sldId id="463" r:id="rId45"/>
    <p:sldId id="298" r:id="rId46"/>
    <p:sldId id="460" r:id="rId47"/>
    <p:sldId id="461" r:id="rId48"/>
    <p:sldId id="483" r:id="rId49"/>
    <p:sldId id="484" r:id="rId50"/>
    <p:sldId id="485" r:id="rId51"/>
    <p:sldId id="486" r:id="rId52"/>
    <p:sldId id="487" r:id="rId53"/>
    <p:sldId id="488" r:id="rId54"/>
    <p:sldId id="489" r:id="rId55"/>
    <p:sldId id="490" r:id="rId56"/>
    <p:sldId id="491" r:id="rId57"/>
    <p:sldId id="492" r:id="rId58"/>
    <p:sldId id="493" r:id="rId59"/>
    <p:sldId id="494" r:id="rId60"/>
    <p:sldId id="495" r:id="rId61"/>
    <p:sldId id="496" r:id="rId62"/>
    <p:sldId id="497" r:id="rId63"/>
    <p:sldId id="498" r:id="rId64"/>
    <p:sldId id="348" r:id="rId65"/>
    <p:sldId id="464" r:id="rId66"/>
    <p:sldId id="465" r:id="rId67"/>
    <p:sldId id="466" r:id="rId68"/>
    <p:sldId id="467" r:id="rId69"/>
    <p:sldId id="468" r:id="rId70"/>
    <p:sldId id="469" r:id="rId71"/>
    <p:sldId id="470" r:id="rId72"/>
    <p:sldId id="471" r:id="rId73"/>
    <p:sldId id="553" r:id="rId74"/>
    <p:sldId id="388" r:id="rId75"/>
    <p:sldId id="382" r:id="rId76"/>
    <p:sldId id="383" r:id="rId77"/>
    <p:sldId id="387" r:id="rId78"/>
    <p:sldId id="480" r:id="rId79"/>
    <p:sldId id="481" r:id="rId80"/>
    <p:sldId id="482" r:id="rId81"/>
    <p:sldId id="511" r:id="rId82"/>
    <p:sldId id="512" r:id="rId83"/>
    <p:sldId id="472" r:id="rId84"/>
    <p:sldId id="499" r:id="rId85"/>
    <p:sldId id="500" r:id="rId86"/>
    <p:sldId id="501" r:id="rId87"/>
    <p:sldId id="502" r:id="rId88"/>
    <p:sldId id="503" r:id="rId89"/>
    <p:sldId id="504" r:id="rId90"/>
    <p:sldId id="473" r:id="rId91"/>
    <p:sldId id="505" r:id="rId92"/>
    <p:sldId id="506" r:id="rId93"/>
    <p:sldId id="528" r:id="rId94"/>
    <p:sldId id="474" r:id="rId95"/>
    <p:sldId id="476" r:id="rId96"/>
    <p:sldId id="477" r:id="rId97"/>
    <p:sldId id="518" r:id="rId98"/>
    <p:sldId id="519" r:id="rId99"/>
    <p:sldId id="478" r:id="rId100"/>
    <p:sldId id="520" r:id="rId101"/>
    <p:sldId id="479" r:id="rId102"/>
    <p:sldId id="521" r:id="rId103"/>
    <p:sldId id="522" r:id="rId104"/>
    <p:sldId id="332" r:id="rId105"/>
    <p:sldId id="333" r:id="rId106"/>
    <p:sldId id="334" r:id="rId107"/>
    <p:sldId id="335" r:id="rId108"/>
    <p:sldId id="336" r:id="rId109"/>
    <p:sldId id="337" r:id="rId110"/>
    <p:sldId id="338" r:id="rId111"/>
    <p:sldId id="339" r:id="rId112"/>
    <p:sldId id="365" r:id="rId113"/>
    <p:sldId id="367" r:id="rId114"/>
    <p:sldId id="368" r:id="rId115"/>
    <p:sldId id="369" r:id="rId116"/>
    <p:sldId id="371" r:id="rId117"/>
    <p:sldId id="372" r:id="rId118"/>
    <p:sldId id="373" r:id="rId119"/>
    <p:sldId id="374" r:id="rId120"/>
    <p:sldId id="353" r:id="rId121"/>
    <p:sldId id="354" r:id="rId122"/>
    <p:sldId id="355" r:id="rId123"/>
    <p:sldId id="513" r:id="rId124"/>
    <p:sldId id="514" r:id="rId125"/>
    <p:sldId id="515" r:id="rId126"/>
    <p:sldId id="516" r:id="rId127"/>
    <p:sldId id="517" r:id="rId128"/>
    <p:sldId id="523" r:id="rId129"/>
    <p:sldId id="524" r:id="rId130"/>
    <p:sldId id="525" r:id="rId131"/>
    <p:sldId id="391" r:id="rId132"/>
    <p:sldId id="392" r:id="rId133"/>
    <p:sldId id="393" r:id="rId134"/>
    <p:sldId id="394" r:id="rId135"/>
    <p:sldId id="395" r:id="rId136"/>
    <p:sldId id="356" r:id="rId137"/>
    <p:sldId id="357" r:id="rId138"/>
    <p:sldId id="358" r:id="rId139"/>
    <p:sldId id="359" r:id="rId140"/>
    <p:sldId id="441" r:id="rId141"/>
    <p:sldId id="529" r:id="rId142"/>
    <p:sldId id="530" r:id="rId143"/>
    <p:sldId id="531" r:id="rId144"/>
    <p:sldId id="532" r:id="rId145"/>
    <p:sldId id="533" r:id="rId146"/>
    <p:sldId id="534" r:id="rId147"/>
    <p:sldId id="535" r:id="rId148"/>
    <p:sldId id="536" r:id="rId149"/>
    <p:sldId id="537" r:id="rId150"/>
    <p:sldId id="538" r:id="rId151"/>
    <p:sldId id="539" r:id="rId152"/>
    <p:sldId id="540" r:id="rId153"/>
    <p:sldId id="541" r:id="rId154"/>
    <p:sldId id="552" r:id="rId155"/>
    <p:sldId id="554" r:id="rId156"/>
    <p:sldId id="555" r:id="rId157"/>
    <p:sldId id="556" r:id="rId158"/>
    <p:sldId id="550" r:id="rId159"/>
    <p:sldId id="551" r:id="rId160"/>
    <p:sldId id="557" r:id="rId161"/>
    <p:sldId id="558" r:id="rId162"/>
    <p:sldId id="559" r:id="rId163"/>
    <p:sldId id="560" r:id="rId164"/>
    <p:sldId id="561" r:id="rId165"/>
    <p:sldId id="562" r:id="rId166"/>
    <p:sldId id="542" r:id="rId167"/>
    <p:sldId id="582" r:id="rId168"/>
    <p:sldId id="583" r:id="rId169"/>
    <p:sldId id="584" r:id="rId170"/>
    <p:sldId id="543" r:id="rId171"/>
    <p:sldId id="544" r:id="rId172"/>
    <p:sldId id="545" r:id="rId173"/>
    <p:sldId id="546" r:id="rId174"/>
    <p:sldId id="547" r:id="rId175"/>
    <p:sldId id="563" r:id="rId176"/>
    <p:sldId id="564" r:id="rId177"/>
    <p:sldId id="565" r:id="rId178"/>
    <p:sldId id="566" r:id="rId179"/>
    <p:sldId id="567" r:id="rId180"/>
    <p:sldId id="568" r:id="rId181"/>
    <p:sldId id="569" r:id="rId182"/>
    <p:sldId id="585" r:id="rId183"/>
    <p:sldId id="586" r:id="rId184"/>
    <p:sldId id="570" r:id="rId185"/>
    <p:sldId id="571" r:id="rId186"/>
    <p:sldId id="572" r:id="rId187"/>
    <p:sldId id="573" r:id="rId188"/>
    <p:sldId id="574" r:id="rId189"/>
    <p:sldId id="578" r:id="rId190"/>
    <p:sldId id="579" r:id="rId191"/>
    <p:sldId id="580" r:id="rId192"/>
    <p:sldId id="581" r:id="rId193"/>
    <p:sldId id="575" r:id="rId194"/>
    <p:sldId id="576" r:id="rId195"/>
    <p:sldId id="577" r:id="rId196"/>
    <p:sldId id="451" r:id="rId197"/>
    <p:sldId id="452" r:id="rId198"/>
    <p:sldId id="453" r:id="rId199"/>
    <p:sldId id="454" r:id="rId200"/>
    <p:sldId id="455" r:id="rId201"/>
    <p:sldId id="456" r:id="rId202"/>
    <p:sldId id="457" r:id="rId203"/>
    <p:sldId id="459" r:id="rId204"/>
    <p:sldId id="364" r:id="rId205"/>
    <p:sldId id="447" r:id="rId2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661FEB-BFAE-4B20-9DFE-900EE9A4A1DD}" type="datetimeFigureOut">
              <a:rPr lang="en-IN" smtClean="0"/>
              <a:pPr/>
              <a:t>08-03-2019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364B0-5074-4F62-8481-D73DFD7CDED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a:solidFill>
              <a:srgbClr val="000000"/>
            </a:solidFill>
          </a:ln>
        </p:spPr>
      </p:sp>
      <p:sp>
        <p:nvSpPr>
          <p:cNvPr id="103427" name="Notes Placeholder 2"/>
          <p:cNvSpPr>
            <a:spLocks noGrp="1"/>
          </p:cNvSpPr>
          <p:nvPr>
            <p:ph type="body" idx="1"/>
          </p:nvPr>
        </p:nvSpPr>
        <p:spPr>
          <a:noFill/>
        </p:spPr>
        <p:txBody>
          <a:bodyPr anchor="t"/>
          <a:lstStyle/>
          <a:p>
            <a:pPr eaLnBrk="1" hangingPunct="1">
              <a:spcBef>
                <a:spcPct val="0"/>
              </a:spcBef>
            </a:pPr>
            <a:r>
              <a:rPr lang="en-US" smtClean="0">
                <a:latin typeface="Arial" charset="0"/>
              </a:rPr>
              <a:t>Thread based servers like Apache server will serve each web request as individual threads which doesn’t fit well for concurrent connections.</a:t>
            </a:r>
          </a:p>
        </p:txBody>
      </p:sp>
      <p:sp>
        <p:nvSpPr>
          <p:cNvPr id="103428" name="Slide Number Placeholder 3"/>
          <p:cNvSpPr>
            <a:spLocks noGrp="1"/>
          </p:cNvSpPr>
          <p:nvPr>
            <p:ph type="sldNum" sz="quarter" idx="5"/>
          </p:nvPr>
        </p:nvSpPr>
        <p:spPr>
          <a:noFill/>
          <a:ln>
            <a:miter lim="800000"/>
            <a:headEnd/>
            <a:tailEnd/>
          </a:ln>
        </p:spPr>
        <p:txBody>
          <a:bodyPr/>
          <a:lstStyle/>
          <a:p>
            <a:fld id="{25A613A2-F8C7-4C8D-BC84-9C1DECDB408B}" type="slidenum">
              <a:rPr lang="en-US" smtClean="0"/>
              <a:pPr/>
              <a:t>12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56</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57</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111</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117</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118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22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24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33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34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36</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38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42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3/8/2019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Event_handling" TargetMode="External"/><Relationship Id="rId4" Type="http://schemas.openxmlformats.org/officeDocument/2006/relationships/hyperlink" Target="https://en.wikipedia.org/wiki/Method_(computer_science)" TargetMode="Externa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hyperlink" Target="https://github.com/angular/angular-cli/wiki/build" TargetMode="Externa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s://universal.angular.io/" TargetMode="External"/><Relationship Id="rId2" Type="http://schemas.openxmlformats.org/officeDocument/2006/relationships/hyperlink" Target="https://angular.io/guide/lazy-loading-ngmodules" TargetMode="Externa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By : </a:t>
            </a:r>
            <a:r>
              <a:rPr lang="en-IN" dirty="0" err="1" smtClean="0"/>
              <a:t>Akash</a:t>
            </a:r>
            <a:r>
              <a:rPr lang="en-IN" smtClean="0"/>
              <a:t> Kale </a:t>
            </a:r>
            <a:endParaRPr lang="en-IN"/>
          </a:p>
        </p:txBody>
      </p:sp>
      <p:sp>
        <p:nvSpPr>
          <p:cNvPr id="2" name="Title 1"/>
          <p:cNvSpPr>
            <a:spLocks noGrp="1"/>
          </p:cNvSpPr>
          <p:nvPr>
            <p:ph type="ctrTitle"/>
          </p:nvPr>
        </p:nvSpPr>
        <p:spPr/>
        <p:txBody>
          <a:bodyPr/>
          <a:lstStyle/>
          <a:p>
            <a:r>
              <a:rPr lang="en-IN" smtClean="0"/>
              <a:t>Angular 6</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533506" y="838268"/>
            <a:ext cx="7315200" cy="868362"/>
          </a:xfrm>
        </p:spPr>
        <p:txBody>
          <a:bodyPr/>
          <a:lstStyle/>
          <a:p>
            <a:pPr eaLnBrk="1" fontAlgn="auto" hangingPunct="1">
              <a:spcAft>
                <a:spcPts val="0"/>
              </a:spcAft>
              <a:defRPr/>
            </a:pPr>
            <a:r>
              <a:rPr lang="en-US" altLang="en-US" sz="4000" dirty="0" smtClean="0">
                <a:solidFill>
                  <a:schemeClr val="tx1">
                    <a:lumMod val="85000"/>
                    <a:lumOff val="15000"/>
                  </a:schemeClr>
                </a:solidFill>
              </a:rPr>
              <a:t>Why node.js ?</a:t>
            </a:r>
          </a:p>
        </p:txBody>
      </p:sp>
      <p:sp>
        <p:nvSpPr>
          <p:cNvPr id="6147" name="Content Placeholder 2"/>
          <p:cNvSpPr>
            <a:spLocks noGrp="1"/>
          </p:cNvSpPr>
          <p:nvPr>
            <p:ph sz="quarter" idx="1"/>
          </p:nvPr>
        </p:nvSpPr>
        <p:spPr/>
        <p:txBody>
          <a:bodyPr>
            <a:normAutofit/>
          </a:bodyPr>
          <a:lstStyle/>
          <a:p>
            <a:pPr marL="0" indent="0" algn="ctr" eaLnBrk="1" fontAlgn="auto" hangingPunct="1">
              <a:spcAft>
                <a:spcPts val="0"/>
              </a:spcAft>
              <a:buFontTx/>
              <a:buNone/>
              <a:defRPr/>
            </a:pPr>
            <a:endParaRPr lang="en-IN" altLang="en-US" sz="4000" dirty="0" smtClean="0">
              <a:solidFill>
                <a:schemeClr val="tx1">
                  <a:lumMod val="95000"/>
                  <a:lumOff val="5000"/>
                </a:schemeClr>
              </a:solidFill>
              <a:latin typeface="Cambria" pitchFamily="18" charset="0"/>
              <a:cs typeface="Courier New" pitchFamily="49" charset="0"/>
            </a:endParaRPr>
          </a:p>
          <a:p>
            <a:pPr marL="0" indent="0" algn="ctr" eaLnBrk="1" fontAlgn="auto" hangingPunct="1">
              <a:spcAft>
                <a:spcPts val="0"/>
              </a:spcAft>
              <a:buFontTx/>
              <a:buNone/>
              <a:defRPr/>
            </a:pPr>
            <a:r>
              <a:rPr lang="en-IN" altLang="en-US" sz="4000" dirty="0" smtClean="0">
                <a:solidFill>
                  <a:schemeClr val="tx1">
                    <a:lumMod val="95000"/>
                    <a:lumOff val="5000"/>
                  </a:schemeClr>
                </a:solidFill>
                <a:latin typeface="Cambria" pitchFamily="18" charset="0"/>
                <a:cs typeface="Courier New" pitchFamily="49" charset="0"/>
              </a:rPr>
              <a:t>“Node's goal is to provide an easy way to build scalable Network programs”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ngAfterContentChecked</a:t>
            </a:r>
            <a:endParaRPr lang="en-IN" dirty="0"/>
          </a:p>
        </p:txBody>
      </p:sp>
      <p:sp>
        <p:nvSpPr>
          <p:cNvPr id="3" name="Content Placeholder 2"/>
          <p:cNvSpPr>
            <a:spLocks noGrp="1"/>
          </p:cNvSpPr>
          <p:nvPr>
            <p:ph sz="quarter" idx="1"/>
          </p:nvPr>
        </p:nvSpPr>
        <p:spPr/>
        <p:txBody>
          <a:bodyPr/>
          <a:lstStyle/>
          <a:p>
            <a:r>
              <a:rPr lang="en-IN" b="1" u="sng" dirty="0" err="1" smtClean="0"/>
              <a:t>ngAfterContentChecked</a:t>
            </a:r>
            <a:r>
              <a:rPr lang="en-IN" dirty="0" smtClean="0"/>
              <a:t> – This lifecycle hook method executes every time the content of the component has been checked by the change detection mechanism of Angular. This method is called after the </a:t>
            </a:r>
            <a:r>
              <a:rPr lang="en-IN" dirty="0" err="1" smtClean="0"/>
              <a:t>ngAfterContentInit</a:t>
            </a:r>
            <a:r>
              <a:rPr lang="en-IN" dirty="0" smtClean="0"/>
              <a:t>() method. This method is also called on every subsequent execution of </a:t>
            </a:r>
            <a:r>
              <a:rPr lang="en-IN" dirty="0" err="1" smtClean="0"/>
              <a:t>ngDoCheck</a:t>
            </a:r>
            <a:r>
              <a:rPr lang="en-IN" dirty="0" smtClean="0"/>
              <a:t>().</a:t>
            </a:r>
          </a:p>
          <a:p>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ngAfterViewInit</a:t>
            </a:r>
            <a:endParaRPr lang="en-IN" dirty="0"/>
          </a:p>
        </p:txBody>
      </p:sp>
      <p:sp>
        <p:nvSpPr>
          <p:cNvPr id="3" name="Content Placeholder 2"/>
          <p:cNvSpPr>
            <a:spLocks noGrp="1"/>
          </p:cNvSpPr>
          <p:nvPr>
            <p:ph sz="quarter" idx="1"/>
          </p:nvPr>
        </p:nvSpPr>
        <p:spPr/>
        <p:txBody>
          <a:bodyPr>
            <a:normAutofit/>
          </a:bodyPr>
          <a:lstStyle/>
          <a:p>
            <a:r>
              <a:rPr lang="en-IN" b="1" u="sng" dirty="0" err="1" smtClean="0"/>
              <a:t>ngAfterViewInit</a:t>
            </a:r>
            <a:r>
              <a:rPr lang="en-IN" dirty="0" smtClean="0"/>
              <a:t> – This lifecycle hook method executes when the component’s view has been fully initialized. This method is initialized after Angular initializes the component’s view and child views. </a:t>
            </a:r>
          </a:p>
          <a:p>
            <a:r>
              <a:rPr lang="en-IN" dirty="0" smtClean="0"/>
              <a:t>Called </a:t>
            </a:r>
            <a:r>
              <a:rPr lang="en-IN" i="1" dirty="0" smtClean="0"/>
              <a:t>once</a:t>
            </a:r>
            <a:r>
              <a:rPr lang="en-IN" dirty="0" smtClean="0"/>
              <a:t> after the first </a:t>
            </a:r>
            <a:r>
              <a:rPr lang="en-IN" dirty="0" err="1" smtClean="0"/>
              <a:t>ngAfterContentChecked</a:t>
            </a:r>
            <a:r>
              <a:rPr lang="en-IN" dirty="0" smtClean="0"/>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ngAfterViewChecked</a:t>
            </a:r>
            <a:endParaRPr lang="en-IN" dirty="0"/>
          </a:p>
        </p:txBody>
      </p:sp>
      <p:sp>
        <p:nvSpPr>
          <p:cNvPr id="3" name="Content Placeholder 2"/>
          <p:cNvSpPr>
            <a:spLocks noGrp="1"/>
          </p:cNvSpPr>
          <p:nvPr>
            <p:ph sz="quarter" idx="1"/>
          </p:nvPr>
        </p:nvSpPr>
        <p:spPr/>
        <p:txBody>
          <a:bodyPr/>
          <a:lstStyle/>
          <a:p>
            <a:r>
              <a:rPr lang="en-IN" b="1" u="sng" dirty="0" err="1" smtClean="0"/>
              <a:t>ngAfterViewChecked</a:t>
            </a:r>
            <a:r>
              <a:rPr lang="en-IN" b="1" u="sng" dirty="0" smtClean="0"/>
              <a:t> </a:t>
            </a:r>
            <a:r>
              <a:rPr lang="en-IN" dirty="0" smtClean="0"/>
              <a:t>– This method is called after the </a:t>
            </a:r>
            <a:r>
              <a:rPr lang="en-IN" dirty="0" err="1" smtClean="0"/>
              <a:t>ngAterViewInit</a:t>
            </a:r>
            <a:r>
              <a:rPr lang="en-IN" dirty="0" smtClean="0"/>
              <a:t>() method.  This method also executes when any binding of the children directives has been changed. So this method is very useful when the component waits for some value which is coming from its child components.</a:t>
            </a:r>
          </a:p>
          <a:p>
            <a:r>
              <a:rPr lang="en-IN" dirty="0" smtClean="0"/>
              <a:t>Called after the </a:t>
            </a:r>
            <a:r>
              <a:rPr lang="en-IN" dirty="0" err="1" smtClean="0">
                <a:hlinkClick r:id="rId2"/>
              </a:rPr>
              <a:t>ngAfterViewInit</a:t>
            </a:r>
            <a:r>
              <a:rPr lang="en-IN" dirty="0" smtClean="0">
                <a:hlinkClick r:id="rId2"/>
              </a:rPr>
              <a:t>()</a:t>
            </a:r>
            <a:r>
              <a:rPr lang="en-IN" dirty="0" smtClean="0"/>
              <a:t> and every subsequent </a:t>
            </a:r>
            <a:r>
              <a:rPr lang="en-IN" dirty="0" err="1" smtClean="0"/>
              <a:t>ngAfterContentChecked</a:t>
            </a:r>
            <a:r>
              <a:rPr lang="en-IN" dirty="0" smtClean="0"/>
              <a:t>().</a:t>
            </a:r>
          </a:p>
          <a:p>
            <a:endParaRPr lang="en-I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ngOnDestroy</a:t>
            </a:r>
            <a:r>
              <a:rPr lang="en-IN" dirty="0" smtClean="0"/>
              <a:t> </a:t>
            </a:r>
            <a:endParaRPr lang="en-IN" dirty="0"/>
          </a:p>
        </p:txBody>
      </p:sp>
      <p:sp>
        <p:nvSpPr>
          <p:cNvPr id="3" name="Content Placeholder 2"/>
          <p:cNvSpPr>
            <a:spLocks noGrp="1"/>
          </p:cNvSpPr>
          <p:nvPr>
            <p:ph sz="quarter" idx="1"/>
          </p:nvPr>
        </p:nvSpPr>
        <p:spPr/>
        <p:txBody>
          <a:bodyPr/>
          <a:lstStyle/>
          <a:p>
            <a:r>
              <a:rPr lang="en-IN" b="1" u="sng" dirty="0" err="1" smtClean="0"/>
              <a:t>ngOnDestroy</a:t>
            </a:r>
            <a:r>
              <a:rPr lang="en-IN" dirty="0" smtClean="0"/>
              <a:t> – This method will be executed just before Angular destroys the components. This method is called just before the component is removed from the DOM.</a:t>
            </a:r>
          </a:p>
          <a:p>
            <a:endParaRPr lang="en-I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Service </a:t>
            </a:r>
            <a:endParaRPr lang="en-IN" dirty="0"/>
          </a:p>
        </p:txBody>
      </p:sp>
      <p:sp>
        <p:nvSpPr>
          <p:cNvPr id="3" name="Content Placeholder 2"/>
          <p:cNvSpPr>
            <a:spLocks noGrp="1"/>
          </p:cNvSpPr>
          <p:nvPr>
            <p:ph sz="quarter" idx="1"/>
          </p:nvPr>
        </p:nvSpPr>
        <p:spPr/>
        <p:txBody>
          <a:bodyPr/>
          <a:lstStyle/>
          <a:p>
            <a:r>
              <a:rPr lang="en-IN" dirty="0" smtClean="0"/>
              <a:t>Services allow for greater separation of concerns for your application and better modularity by allowing you to extract common functionality out of component. </a:t>
            </a:r>
          </a:p>
          <a:p>
            <a:r>
              <a:rPr lang="en-IN" dirty="0" smtClean="0"/>
              <a:t>Service is used when a common functionality need to be provided for various modules.</a:t>
            </a:r>
          </a:p>
          <a:p>
            <a:r>
              <a:rPr lang="en-IN" dirty="0" smtClean="0"/>
              <a:t>Angular also comes with its own dependency injection framework for resolving dependencies, so you can have your services depend on other services through out your application, and dependency injection will resolve your dependencies for you. </a:t>
            </a:r>
          </a:p>
          <a:p>
            <a:endParaRPr lang="en-I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 </a:t>
            </a:r>
            <a:endParaRPr lang="en-IN" dirty="0"/>
          </a:p>
        </p:txBody>
      </p:sp>
      <p:sp>
        <p:nvSpPr>
          <p:cNvPr id="3" name="Content Placeholder 2"/>
          <p:cNvSpPr>
            <a:spLocks noGrp="1"/>
          </p:cNvSpPr>
          <p:nvPr>
            <p:ph sz="quarter" idx="1"/>
          </p:nvPr>
        </p:nvSpPr>
        <p:spPr>
          <a:xfrm>
            <a:off x="914400" y="1447800"/>
            <a:ext cx="7772400" cy="2133600"/>
          </a:xfrm>
        </p:spPr>
        <p:txBody>
          <a:bodyPr>
            <a:normAutofit/>
          </a:bodyPr>
          <a:lstStyle/>
          <a:p>
            <a:r>
              <a:rPr lang="en-IN" sz="3200" dirty="0" smtClean="0"/>
              <a:t>DI is a coding pattern in which a class receives its dependencies from external sources rather than creating them itself.</a:t>
            </a:r>
          </a:p>
          <a:p>
            <a:endParaRPr lang="en-IN" sz="32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Service in Angular 2</a:t>
            </a:r>
            <a:endParaRPr lang="en-IN" dirty="0"/>
          </a:p>
        </p:txBody>
      </p:sp>
      <p:sp>
        <p:nvSpPr>
          <p:cNvPr id="3" name="Content Placeholder 2"/>
          <p:cNvSpPr>
            <a:spLocks noGrp="1"/>
          </p:cNvSpPr>
          <p:nvPr>
            <p:ph sz="quarter" idx="1"/>
          </p:nvPr>
        </p:nvSpPr>
        <p:spPr>
          <a:xfrm>
            <a:off x="914400" y="1447800"/>
            <a:ext cx="7772400" cy="1905000"/>
          </a:xfrm>
        </p:spPr>
        <p:txBody>
          <a:bodyPr>
            <a:normAutofit/>
          </a:bodyPr>
          <a:lstStyle/>
          <a:p>
            <a:r>
              <a:rPr lang="en-IN" sz="4000" dirty="0" smtClean="0"/>
              <a:t>User-defined service </a:t>
            </a:r>
          </a:p>
          <a:p>
            <a:r>
              <a:rPr lang="en-IN" sz="4000" dirty="0" smtClean="0"/>
              <a:t>Pre-defined service </a:t>
            </a:r>
          </a:p>
          <a:p>
            <a:endParaRPr lang="en-IN" sz="40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Service </a:t>
            </a:r>
            <a:endParaRPr lang="en-IN" dirty="0"/>
          </a:p>
        </p:txBody>
      </p:sp>
      <p:sp>
        <p:nvSpPr>
          <p:cNvPr id="3" name="Content Placeholder 2"/>
          <p:cNvSpPr>
            <a:spLocks noGrp="1"/>
          </p:cNvSpPr>
          <p:nvPr>
            <p:ph sz="quarter" idx="1"/>
          </p:nvPr>
        </p:nvSpPr>
        <p:spPr/>
        <p:txBody>
          <a:bodyPr>
            <a:normAutofit/>
          </a:bodyPr>
          <a:lstStyle/>
          <a:p>
            <a:r>
              <a:rPr lang="en-IN" sz="3200" dirty="0" smtClean="0"/>
              <a:t>Import the </a:t>
            </a:r>
            <a:r>
              <a:rPr lang="en-IN" sz="3200" dirty="0" err="1" smtClean="0"/>
              <a:t>injectable</a:t>
            </a:r>
            <a:r>
              <a:rPr lang="en-IN" sz="3200" dirty="0" smtClean="0"/>
              <a:t> member </a:t>
            </a:r>
          </a:p>
          <a:p>
            <a:r>
              <a:rPr lang="en-IN" sz="3200" dirty="0" smtClean="0"/>
              <a:t>Add the @</a:t>
            </a:r>
            <a:r>
              <a:rPr lang="en-IN" sz="3200" dirty="0" err="1" smtClean="0"/>
              <a:t>injectable</a:t>
            </a:r>
            <a:r>
              <a:rPr lang="en-IN" sz="3200" dirty="0" smtClean="0"/>
              <a:t> Decorator </a:t>
            </a:r>
          </a:p>
          <a:p>
            <a:r>
              <a:rPr lang="en-IN" sz="3200" dirty="0" smtClean="0"/>
              <a:t>Export Service class </a:t>
            </a:r>
          </a:p>
          <a:p>
            <a:endParaRPr lang="en-IN" sz="32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the Service </a:t>
            </a:r>
            <a:endParaRPr lang="en-IN" dirty="0"/>
          </a:p>
        </p:txBody>
      </p:sp>
      <p:sp>
        <p:nvSpPr>
          <p:cNvPr id="3" name="Content Placeholder 2"/>
          <p:cNvSpPr>
            <a:spLocks noGrp="1"/>
          </p:cNvSpPr>
          <p:nvPr>
            <p:ph sz="quarter" idx="1"/>
          </p:nvPr>
        </p:nvSpPr>
        <p:spPr>
          <a:xfrm>
            <a:off x="914400" y="1447800"/>
            <a:ext cx="7772400" cy="2286000"/>
          </a:xfrm>
        </p:spPr>
        <p:txBody>
          <a:bodyPr>
            <a:normAutofit/>
          </a:bodyPr>
          <a:lstStyle/>
          <a:p>
            <a:r>
              <a:rPr lang="en-IN" sz="3200" dirty="0" smtClean="0"/>
              <a:t>We can register the service in two ways </a:t>
            </a:r>
          </a:p>
          <a:p>
            <a:pPr lvl="1"/>
            <a:r>
              <a:rPr lang="en-IN" sz="3200" dirty="0" smtClean="0"/>
              <a:t>In Component </a:t>
            </a:r>
          </a:p>
          <a:p>
            <a:pPr lvl="1"/>
            <a:r>
              <a:rPr lang="en-IN" sz="3200" dirty="0" smtClean="0"/>
              <a:t>In Module </a:t>
            </a:r>
          </a:p>
          <a:p>
            <a:pPr lvl="1"/>
            <a:endParaRPr lang="en-IN" sz="32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a:xfrm>
            <a:off x="914400" y="1447800"/>
            <a:ext cx="7772400" cy="3886200"/>
          </a:xfrm>
        </p:spPr>
        <p:txBody>
          <a:bodyPr>
            <a:normAutofit/>
          </a:bodyPr>
          <a:lstStyle/>
          <a:p>
            <a:r>
              <a:rPr lang="en-IN" sz="3600" dirty="0" smtClean="0"/>
              <a:t>There are four simple steps to use/import Service in the Component </a:t>
            </a:r>
          </a:p>
          <a:p>
            <a:pPr lvl="1"/>
            <a:r>
              <a:rPr lang="en-IN" sz="3600" dirty="0" smtClean="0"/>
              <a:t> import the Service to the component </a:t>
            </a:r>
          </a:p>
          <a:p>
            <a:pPr lvl="1"/>
            <a:r>
              <a:rPr lang="en-IN" sz="3600" dirty="0" smtClean="0"/>
              <a:t>Add it as a provider </a:t>
            </a:r>
          </a:p>
          <a:p>
            <a:pPr lvl="1"/>
            <a:r>
              <a:rPr lang="en-IN" sz="3600" dirty="0" smtClean="0"/>
              <a:t>Include it through Dependency injection </a:t>
            </a:r>
          </a:p>
          <a:p>
            <a:pPr lvl="1"/>
            <a:r>
              <a:rPr lang="en-IN" sz="3600" dirty="0" smtClean="0"/>
              <a:t>Use the Service function </a:t>
            </a:r>
          </a:p>
          <a:p>
            <a:endParaRPr lang="en-IN"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IN" dirty="0" smtClean="0"/>
              <a:t>What is </a:t>
            </a:r>
            <a:r>
              <a:rPr lang="en-IN" dirty="0" err="1" smtClean="0"/>
              <a:t>NodeJS</a:t>
            </a:r>
            <a:r>
              <a:rPr lang="en-IN" dirty="0" smtClean="0"/>
              <a:t> ?</a:t>
            </a:r>
            <a:endParaRPr lang="en-IN" dirty="0"/>
          </a:p>
        </p:txBody>
      </p:sp>
      <p:sp>
        <p:nvSpPr>
          <p:cNvPr id="11266" name="Content Placeholder 1"/>
          <p:cNvSpPr>
            <a:spLocks noGrp="1"/>
          </p:cNvSpPr>
          <p:nvPr>
            <p:ph sz="quarter" idx="1"/>
          </p:nvPr>
        </p:nvSpPr>
        <p:spPr>
          <a:xfrm>
            <a:off x="457200" y="1371600"/>
            <a:ext cx="8229600" cy="4635500"/>
          </a:xfrm>
        </p:spPr>
        <p:txBody>
          <a:bodyPr/>
          <a:lstStyle/>
          <a:p>
            <a:r>
              <a:rPr lang="en-IN" sz="2400" dirty="0" err="1" smtClean="0"/>
              <a:t>NodeJS</a:t>
            </a:r>
            <a:r>
              <a:rPr lang="en-IN" sz="2400" dirty="0" smtClean="0"/>
              <a:t> is an open source , cross platform runtime environment for server side and networking application.</a:t>
            </a:r>
          </a:p>
          <a:p>
            <a:r>
              <a:rPr lang="en-IN" sz="2400" dirty="0" smtClean="0"/>
              <a:t>It is written in JavaScript and can run on Linux , Mac ,Windows , FreeBSD.</a:t>
            </a:r>
          </a:p>
          <a:p>
            <a:r>
              <a:rPr lang="en-IN" sz="2400" dirty="0" smtClean="0"/>
              <a:t>It provided an event driven architecture and a non blocking I/O that optimize and scalability. These technology uses for real time application.</a:t>
            </a:r>
          </a:p>
          <a:p>
            <a:r>
              <a:rPr lang="en-IN" sz="2400" dirty="0" smtClean="0"/>
              <a:t>It used Google JavaScript V8 Engine to Execute Code.</a:t>
            </a:r>
          </a:p>
          <a:p>
            <a:r>
              <a:rPr lang="en-IN" sz="2400" dirty="0" smtClean="0"/>
              <a:t>It is used by </a:t>
            </a:r>
            <a:r>
              <a:rPr lang="en-IN" sz="2400" dirty="0" err="1" smtClean="0"/>
              <a:t>Groupon</a:t>
            </a:r>
            <a:r>
              <a:rPr lang="en-IN" sz="2400" dirty="0" smtClean="0"/>
              <a:t>, SAP , LinkedIn ,</a:t>
            </a:r>
            <a:r>
              <a:rPr lang="en-IN" sz="2400" dirty="0" err="1" smtClean="0"/>
              <a:t>Microsoft,Yahoo</a:t>
            </a:r>
            <a:r>
              <a:rPr lang="en-IN" sz="2400" dirty="0" smtClean="0"/>
              <a:t> ,</a:t>
            </a:r>
            <a:r>
              <a:rPr lang="en-IN" sz="2400" dirty="0" err="1" smtClean="0"/>
              <a:t>Walmart</a:t>
            </a:r>
            <a:r>
              <a:rPr lang="en-IN" sz="2400" dirty="0" smtClean="0"/>
              <a:t> ,</a:t>
            </a:r>
            <a:r>
              <a:rPr lang="en-IN" sz="2400" dirty="0" err="1" smtClean="0"/>
              <a:t>Paypal</a:t>
            </a:r>
            <a:r>
              <a:rPr lang="en-IN" sz="2400" dirty="0" smtClean="0"/>
              <a:t>.</a:t>
            </a:r>
          </a:p>
          <a:p>
            <a:endParaRPr lang="en-IN" sz="24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Module </a:t>
            </a:r>
            <a:endParaRPr lang="en-IN" dirty="0"/>
          </a:p>
        </p:txBody>
      </p:sp>
      <p:sp>
        <p:nvSpPr>
          <p:cNvPr id="3" name="Content Placeholder 2"/>
          <p:cNvSpPr>
            <a:spLocks noGrp="1"/>
          </p:cNvSpPr>
          <p:nvPr>
            <p:ph sz="quarter" idx="1"/>
          </p:nvPr>
        </p:nvSpPr>
        <p:spPr>
          <a:xfrm>
            <a:off x="914400" y="1447800"/>
            <a:ext cx="7772400" cy="3886200"/>
          </a:xfrm>
        </p:spPr>
        <p:txBody>
          <a:bodyPr>
            <a:normAutofit lnSpcReduction="10000"/>
          </a:bodyPr>
          <a:lstStyle/>
          <a:p>
            <a:r>
              <a:rPr lang="en-IN" sz="3600" dirty="0" smtClean="0"/>
              <a:t>There are four simple steps to use/import Service in the Module </a:t>
            </a:r>
          </a:p>
          <a:p>
            <a:pPr lvl="1"/>
            <a:r>
              <a:rPr lang="en-IN" sz="3600" dirty="0" smtClean="0"/>
              <a:t> import the Service to the module </a:t>
            </a:r>
          </a:p>
          <a:p>
            <a:pPr lvl="1"/>
            <a:r>
              <a:rPr lang="en-IN" sz="3600" dirty="0" smtClean="0"/>
              <a:t>Add it as a provider </a:t>
            </a:r>
          </a:p>
          <a:p>
            <a:pPr lvl="1"/>
            <a:r>
              <a:rPr lang="en-IN" sz="3600" dirty="0" smtClean="0"/>
              <a:t>Include it through Dependency injection in Component  </a:t>
            </a:r>
          </a:p>
          <a:p>
            <a:pPr lvl="1"/>
            <a:r>
              <a:rPr lang="en-IN" sz="3600" dirty="0" smtClean="0"/>
              <a:t>Use the Service function </a:t>
            </a:r>
          </a:p>
          <a:p>
            <a:endParaRPr lang="en-IN" sz="36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Angular 6 http service </a:t>
            </a:r>
            <a:endParaRPr lang="en-IN" dirty="0"/>
          </a:p>
        </p:txBody>
      </p:sp>
      <p:sp>
        <p:nvSpPr>
          <p:cNvPr id="3" name="Content Placeholder 2"/>
          <p:cNvSpPr>
            <a:spLocks noGrp="1"/>
          </p:cNvSpPr>
          <p:nvPr>
            <p:ph sz="quarter" idx="1"/>
          </p:nvPr>
        </p:nvSpPr>
        <p:spPr/>
        <p:txBody>
          <a:bodyPr>
            <a:normAutofit/>
          </a:bodyPr>
          <a:lstStyle/>
          <a:p>
            <a:r>
              <a:rPr lang="en-IN" sz="2800" dirty="0" smtClean="0"/>
              <a:t>One of the most common scenario in any application is client interacting with the server.</a:t>
            </a:r>
          </a:p>
          <a:p>
            <a:r>
              <a:rPr lang="en-IN" sz="2800" dirty="0" smtClean="0"/>
              <a:t>Http is the widely used protocol for this interaction.</a:t>
            </a:r>
          </a:p>
          <a:p>
            <a:r>
              <a:rPr lang="en-IN" sz="2800" dirty="0" smtClean="0"/>
              <a:t>One can fetch data from the server, update data, create data and delete data using HTTP protocol. </a:t>
            </a:r>
          </a:p>
          <a:p>
            <a:r>
              <a:rPr lang="en-IN" sz="2800" dirty="0" smtClean="0"/>
              <a:t>In Angular 2 http service return the Observable but Angular 1.x is http service return the Promise object.  </a:t>
            </a:r>
          </a:p>
          <a:p>
            <a:endParaRPr lang="en-IN" sz="28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callback function </a:t>
            </a:r>
            <a:endParaRPr lang="en-IN"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IN" sz="3200" dirty="0" smtClean="0"/>
              <a:t>A callback function is a function passed into another function as an argument, which is then invoked inside the outer function to complete some kind of routine or action.</a:t>
            </a:r>
          </a:p>
          <a:p>
            <a:r>
              <a:rPr lang="en-IN" sz="3200" dirty="0" smtClean="0"/>
              <a:t>Callback function may be synchronous and asynchronous functions. </a:t>
            </a:r>
          </a:p>
          <a:p>
            <a:endParaRPr lang="en-IN" sz="32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Synchronous and Asynchronous</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sz="3200" dirty="0" smtClean="0"/>
              <a:t>In </a:t>
            </a:r>
            <a:r>
              <a:rPr lang="en-IN" sz="3200" i="1" dirty="0" smtClean="0"/>
              <a:t>synchronous</a:t>
            </a:r>
            <a:r>
              <a:rPr lang="en-IN" sz="3200" dirty="0" smtClean="0"/>
              <a:t> programs, if you have two lines of code (L1 followed by L2), then L2 cannot begin running until L1 has finished executing.</a:t>
            </a:r>
          </a:p>
          <a:p>
            <a:r>
              <a:rPr lang="en-IN" sz="3200" dirty="0" smtClean="0"/>
              <a:t>In </a:t>
            </a:r>
            <a:r>
              <a:rPr lang="en-IN" sz="3200" i="1" dirty="0" smtClean="0"/>
              <a:t>asynchronous</a:t>
            </a:r>
            <a:r>
              <a:rPr lang="en-IN" sz="3200" dirty="0" smtClean="0"/>
              <a:t> programs, you can have two lines of code (L1 followed by L2), where L1 schedules some task to be run in the future, but L2 runs before that task completes.</a:t>
            </a:r>
            <a:br>
              <a:rPr lang="en-IN" sz="3200" dirty="0" smtClean="0"/>
            </a:br>
            <a:endParaRPr lang="en-IN" sz="3200" dirty="0" smtClean="0"/>
          </a:p>
          <a:p>
            <a:endParaRPr lang="en-IN" sz="32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promise </a:t>
            </a:r>
            <a:endParaRPr lang="en-IN" dirty="0"/>
          </a:p>
        </p:txBody>
      </p:sp>
      <p:sp>
        <p:nvSpPr>
          <p:cNvPr id="3" name="Content Placeholder 2"/>
          <p:cNvSpPr>
            <a:spLocks noGrp="1"/>
          </p:cNvSpPr>
          <p:nvPr>
            <p:ph sz="quarter" idx="1"/>
          </p:nvPr>
        </p:nvSpPr>
        <p:spPr/>
        <p:txBody>
          <a:bodyPr>
            <a:normAutofit/>
          </a:bodyPr>
          <a:lstStyle/>
          <a:p>
            <a:r>
              <a:rPr lang="en-IN" sz="3200" dirty="0" smtClean="0"/>
              <a:t>Promise is a one type of callback function, which represents the eventual result of an operation. You can use a promise to specify what to do when an operation eventually succeeds or fails.</a:t>
            </a:r>
          </a:p>
          <a:p>
            <a:endParaRPr lang="en-IN" sz="32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Promise  </a:t>
            </a:r>
            <a:endParaRPr lang="en-IN" dirty="0"/>
          </a:p>
        </p:txBody>
      </p:sp>
      <p:sp>
        <p:nvSpPr>
          <p:cNvPr id="3" name="Content Placeholder 2"/>
          <p:cNvSpPr>
            <a:spLocks noGrp="1"/>
          </p:cNvSpPr>
          <p:nvPr>
            <p:ph sz="quarter" idx="1"/>
          </p:nvPr>
        </p:nvSpPr>
        <p:spPr/>
        <p:txBody>
          <a:bodyPr>
            <a:normAutofit/>
          </a:bodyPr>
          <a:lstStyle/>
          <a:p>
            <a:r>
              <a:rPr lang="en-IN" sz="3200" dirty="0" smtClean="0"/>
              <a:t>The Promise is an object, with two functions.</a:t>
            </a:r>
          </a:p>
          <a:p>
            <a:pPr lvl="1"/>
            <a:r>
              <a:rPr lang="en-IN" sz="3200" dirty="0" smtClean="0"/>
              <a:t>then() =&gt; Promise, please get the value from that URL.</a:t>
            </a:r>
          </a:p>
          <a:p>
            <a:pPr lvl="1"/>
            <a:r>
              <a:rPr lang="en-IN" sz="3200" dirty="0" smtClean="0"/>
              <a:t>error() =&gt; Promise, please call this function when you have a new error for me.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Observer pattern</a:t>
            </a:r>
            <a:endParaRPr lang="en-IN" dirty="0"/>
          </a:p>
        </p:txBody>
      </p:sp>
      <p:sp>
        <p:nvSpPr>
          <p:cNvPr id="3" name="Content Placeholder 2"/>
          <p:cNvSpPr>
            <a:spLocks noGrp="1"/>
          </p:cNvSpPr>
          <p:nvPr>
            <p:ph sz="quarter" idx="1"/>
          </p:nvPr>
        </p:nvSpPr>
        <p:spPr/>
        <p:txBody>
          <a:bodyPr>
            <a:normAutofit/>
          </a:bodyPr>
          <a:lstStyle/>
          <a:p>
            <a:r>
              <a:rPr lang="en-IN" sz="3200" dirty="0" smtClean="0"/>
              <a:t>The </a:t>
            </a:r>
            <a:r>
              <a:rPr lang="en-IN" sz="3200" b="1" dirty="0" smtClean="0"/>
              <a:t>observer pattern</a:t>
            </a:r>
            <a:r>
              <a:rPr lang="en-IN" sz="3200" dirty="0" smtClean="0"/>
              <a:t> is a </a:t>
            </a:r>
            <a:r>
              <a:rPr lang="en-IN" sz="3200" dirty="0" smtClean="0">
                <a:hlinkClick r:id="rId2"/>
              </a:rPr>
              <a:t>software design pattern</a:t>
            </a:r>
            <a:r>
              <a:rPr lang="en-IN" sz="3200" dirty="0" smtClean="0"/>
              <a:t> in which an </a:t>
            </a:r>
            <a:r>
              <a:rPr lang="en-IN" sz="3200" dirty="0" smtClean="0">
                <a:hlinkClick r:id="rId3"/>
              </a:rPr>
              <a:t>object</a:t>
            </a:r>
            <a:r>
              <a:rPr lang="en-IN" sz="3200" dirty="0" smtClean="0"/>
              <a:t>, called the </a:t>
            </a:r>
            <a:r>
              <a:rPr lang="en-IN" sz="3200" b="1" dirty="0" smtClean="0"/>
              <a:t>subject</a:t>
            </a:r>
            <a:r>
              <a:rPr lang="en-IN" sz="3200" dirty="0" smtClean="0"/>
              <a:t>, maintains a list of its dependents, called </a:t>
            </a:r>
            <a:r>
              <a:rPr lang="en-IN" sz="3200" b="1" dirty="0" smtClean="0"/>
              <a:t>observers</a:t>
            </a:r>
            <a:r>
              <a:rPr lang="en-IN" sz="3200" dirty="0" smtClean="0"/>
              <a:t>, and notifies them automatically of any state changes, usually by calling one of their </a:t>
            </a:r>
            <a:r>
              <a:rPr lang="en-IN" sz="3200" dirty="0" smtClean="0">
                <a:hlinkClick r:id="rId4"/>
              </a:rPr>
              <a:t>methods</a:t>
            </a:r>
            <a:r>
              <a:rPr lang="en-IN" sz="3200" dirty="0" smtClean="0"/>
              <a:t>. It is mainly used to implement distributed </a:t>
            </a:r>
            <a:r>
              <a:rPr lang="en-IN" sz="3200" dirty="0" smtClean="0">
                <a:hlinkClick r:id="rId5"/>
              </a:rPr>
              <a:t>event handling</a:t>
            </a:r>
            <a:r>
              <a:rPr lang="en-IN" sz="3200" dirty="0" smtClean="0"/>
              <a:t> systems.</a:t>
            </a:r>
            <a:endParaRPr lang="en-IN" sz="32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Observables in Angular </a:t>
            </a:r>
            <a:endParaRPr lang="en-IN" dirty="0"/>
          </a:p>
        </p:txBody>
      </p:sp>
      <p:sp>
        <p:nvSpPr>
          <p:cNvPr id="3" name="Content Placeholder 2"/>
          <p:cNvSpPr>
            <a:spLocks noGrp="1"/>
          </p:cNvSpPr>
          <p:nvPr>
            <p:ph sz="quarter" idx="1"/>
          </p:nvPr>
        </p:nvSpPr>
        <p:spPr/>
        <p:txBody>
          <a:bodyPr>
            <a:normAutofit/>
          </a:bodyPr>
          <a:lstStyle/>
          <a:p>
            <a:r>
              <a:rPr lang="en-IN" sz="2800" dirty="0" smtClean="0"/>
              <a:t>You can think of an observable as an array whose items arrive asynchronously over time. </a:t>
            </a:r>
          </a:p>
          <a:p>
            <a:r>
              <a:rPr lang="en-IN" sz="2800" b="1" dirty="0" smtClean="0"/>
              <a:t>Observables help you manage asynchronous data</a:t>
            </a:r>
            <a:r>
              <a:rPr lang="en-IN" sz="2800" dirty="0" smtClean="0"/>
              <a:t>, such as data coming from a backend service. Observables are used within Angular itself, including AngularJS event system and its http client service. To use observables, Angular uses a third-party library called Reactive Extensions (</a:t>
            </a:r>
            <a:r>
              <a:rPr lang="en-IN" sz="2800" b="1" dirty="0" err="1" smtClean="0"/>
              <a:t>RxJS</a:t>
            </a:r>
            <a:r>
              <a:rPr lang="en-IN" sz="2800" dirty="0" smtClean="0"/>
              <a:t>). Observables are a proposed feature for ES 2016, the next version of JavaScript.</a:t>
            </a:r>
            <a:endParaRPr lang="en-IN" sz="28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Observer </a:t>
            </a:r>
            <a:endParaRPr lang="en-IN" dirty="0"/>
          </a:p>
        </p:txBody>
      </p:sp>
      <p:sp>
        <p:nvSpPr>
          <p:cNvPr id="3" name="Content Placeholder 2"/>
          <p:cNvSpPr>
            <a:spLocks noGrp="1"/>
          </p:cNvSpPr>
          <p:nvPr>
            <p:ph sz="quarter" idx="1"/>
          </p:nvPr>
        </p:nvSpPr>
        <p:spPr/>
        <p:txBody>
          <a:bodyPr>
            <a:normAutofit/>
          </a:bodyPr>
          <a:lstStyle/>
          <a:p>
            <a:r>
              <a:rPr lang="en-IN" sz="3200" dirty="0" smtClean="0"/>
              <a:t>The Observer is an object, with three functions.</a:t>
            </a:r>
          </a:p>
          <a:p>
            <a:pPr lvl="1"/>
            <a:r>
              <a:rPr lang="en-IN" sz="3200" dirty="0" smtClean="0"/>
              <a:t>next() =&gt; Observable, please call this function when you have a new value for me.</a:t>
            </a:r>
          </a:p>
          <a:p>
            <a:pPr lvl="1"/>
            <a:r>
              <a:rPr lang="en-IN" sz="3200" dirty="0" smtClean="0"/>
              <a:t>error() =&gt; Observable, please call this function when you have a new error for me.</a:t>
            </a:r>
          </a:p>
          <a:p>
            <a:pPr lvl="1"/>
            <a:r>
              <a:rPr lang="en-IN" sz="3200" dirty="0" smtClean="0"/>
              <a:t>complete() =&gt; Observable, please call this function when you complete your job.</a:t>
            </a:r>
          </a:p>
          <a:p>
            <a:endParaRPr lang="en-IN" sz="32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 Vs Promise </a:t>
            </a:r>
            <a:endParaRPr lang="en-IN" dirty="0"/>
          </a:p>
        </p:txBody>
      </p:sp>
      <p:sp>
        <p:nvSpPr>
          <p:cNvPr id="3" name="Content Placeholder 2"/>
          <p:cNvSpPr>
            <a:spLocks noGrp="1"/>
          </p:cNvSpPr>
          <p:nvPr>
            <p:ph sz="quarter" idx="1"/>
          </p:nvPr>
        </p:nvSpPr>
        <p:spPr/>
        <p:txBody>
          <a:bodyPr>
            <a:normAutofit/>
          </a:bodyPr>
          <a:lstStyle/>
          <a:p>
            <a:r>
              <a:rPr lang="en-IN" sz="2800" b="1" dirty="0" smtClean="0"/>
              <a:t>Observables </a:t>
            </a:r>
            <a:endParaRPr lang="en-IN" sz="2800" dirty="0" smtClean="0"/>
          </a:p>
          <a:p>
            <a:pPr lvl="1"/>
            <a:r>
              <a:rPr lang="en-IN" sz="2800" dirty="0" smtClean="0"/>
              <a:t> Observables handle multiple values over time.</a:t>
            </a:r>
          </a:p>
          <a:p>
            <a:pPr lvl="1"/>
            <a:r>
              <a:rPr lang="en-IN" sz="2800" dirty="0" smtClean="0"/>
              <a:t>Observable are cancellable. </a:t>
            </a:r>
          </a:p>
          <a:p>
            <a:r>
              <a:rPr lang="en-IN" sz="2800" dirty="0" smtClean="0"/>
              <a:t> </a:t>
            </a:r>
          </a:p>
          <a:p>
            <a:r>
              <a:rPr lang="en-IN" sz="2800" b="1" dirty="0" smtClean="0"/>
              <a:t>Promise </a:t>
            </a:r>
            <a:endParaRPr lang="en-IN" sz="2800" dirty="0" smtClean="0"/>
          </a:p>
          <a:p>
            <a:pPr lvl="1"/>
            <a:r>
              <a:rPr lang="en-IN" sz="2800" dirty="0" smtClean="0"/>
              <a:t>Promise are only called once and will return a single value. </a:t>
            </a:r>
          </a:p>
          <a:p>
            <a:pPr lvl="1"/>
            <a:r>
              <a:rPr lang="en-IN" sz="2800" dirty="0" smtClean="0"/>
              <a:t>Promises are not cancellable. </a:t>
            </a:r>
          </a:p>
          <a:p>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04800"/>
            <a:ext cx="7924800" cy="868363"/>
          </a:xfrm>
        </p:spPr>
        <p:txBody>
          <a:bodyPr/>
          <a:lstStyle/>
          <a:p>
            <a:pPr eaLnBrk="1" fontAlgn="auto" hangingPunct="1">
              <a:spcAft>
                <a:spcPts val="0"/>
              </a:spcAft>
              <a:defRPr/>
            </a:pPr>
            <a:r>
              <a:rPr lang="en-US" smtClean="0"/>
              <a:t>What is unique about Node.js?</a:t>
            </a:r>
          </a:p>
        </p:txBody>
      </p:sp>
      <p:sp>
        <p:nvSpPr>
          <p:cNvPr id="14339" name="Content Placeholder 2"/>
          <p:cNvSpPr>
            <a:spLocks noGrp="1"/>
          </p:cNvSpPr>
          <p:nvPr>
            <p:ph sz="quarter" idx="1"/>
          </p:nvPr>
        </p:nvSpPr>
        <p:spPr>
          <a:xfrm>
            <a:off x="457200" y="1371600"/>
            <a:ext cx="8229600" cy="4754563"/>
          </a:xfrm>
        </p:spPr>
        <p:txBody>
          <a:bodyPr>
            <a:normAutofit/>
          </a:bodyPr>
          <a:lstStyle/>
          <a:p>
            <a:endParaRPr lang="en-US" sz="2400" dirty="0" smtClean="0"/>
          </a:p>
          <a:p>
            <a:r>
              <a:rPr lang="en-US" sz="2400" dirty="0" smtClean="0"/>
              <a:t>JavaScript used in client-side but node.js puts the JavaScript on server-side thus making communication between client and server will happen in same language</a:t>
            </a:r>
          </a:p>
          <a:p>
            <a:endParaRPr lang="en-US" sz="2400" dirty="0" smtClean="0"/>
          </a:p>
          <a:p>
            <a:r>
              <a:rPr lang="en-US" sz="2400" dirty="0" smtClean="0"/>
              <a:t>Servers are normally thread based but Node.JS is “Event” based. Node.JS serves each request in a Event loop that can able to handle simultaneous requests.</a:t>
            </a:r>
          </a:p>
          <a:p>
            <a:endParaRPr lang="en-US" sz="2400" dirty="0" smtClean="0"/>
          </a:p>
          <a:p>
            <a:r>
              <a:rPr lang="en-US" sz="2400" dirty="0" smtClean="0"/>
              <a:t>Node.JS programs are executed by V8 JavaScript engine the same used by Google chrome browser.</a:t>
            </a:r>
          </a:p>
          <a:p>
            <a:endParaRPr lang="en-US" sz="2400"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a:t>
            </a:r>
            <a:r>
              <a:rPr lang="en-IN" dirty="0" err="1" smtClean="0"/>
              <a:t>RxJS</a:t>
            </a:r>
            <a:endParaRPr lang="en-IN" dirty="0"/>
          </a:p>
        </p:txBody>
      </p:sp>
      <p:sp>
        <p:nvSpPr>
          <p:cNvPr id="3" name="Content Placeholder 2"/>
          <p:cNvSpPr>
            <a:spLocks noGrp="1"/>
          </p:cNvSpPr>
          <p:nvPr>
            <p:ph sz="quarter" idx="1"/>
          </p:nvPr>
        </p:nvSpPr>
        <p:spPr/>
        <p:txBody>
          <a:bodyPr>
            <a:normAutofit lnSpcReduction="10000"/>
          </a:bodyPr>
          <a:lstStyle/>
          <a:p>
            <a:r>
              <a:rPr lang="en-IN" dirty="0" err="1" smtClean="0"/>
              <a:t>RxJS</a:t>
            </a:r>
            <a:r>
              <a:rPr lang="en-IN" dirty="0" smtClean="0"/>
              <a:t> or </a:t>
            </a:r>
            <a:r>
              <a:rPr lang="en-IN" i="1" dirty="0" smtClean="0"/>
              <a:t>Reactive Extensions for JavaScript</a:t>
            </a:r>
            <a:r>
              <a:rPr lang="en-IN" dirty="0" smtClean="0"/>
              <a:t> is a library for transforming, composing, and querying streams of data. </a:t>
            </a:r>
          </a:p>
          <a:p>
            <a:r>
              <a:rPr lang="en-IN" dirty="0" smtClean="0"/>
              <a:t>We mean all kinds of data too, from simple arrays of values, to series of events</a:t>
            </a:r>
          </a:p>
          <a:p>
            <a:r>
              <a:rPr lang="en-IN" dirty="0" smtClean="0"/>
              <a:t> </a:t>
            </a:r>
            <a:r>
              <a:rPr lang="en-IN" dirty="0" err="1" smtClean="0"/>
              <a:t>RxJS</a:t>
            </a:r>
            <a:r>
              <a:rPr lang="en-IN" dirty="0" smtClean="0"/>
              <a:t> can be used both in the browser or in the server-side using Node.js.</a:t>
            </a:r>
          </a:p>
          <a:p>
            <a:pPr lvl="1"/>
            <a:r>
              <a:rPr lang="en-IN" b="1" i="1" dirty="0" smtClean="0"/>
              <a:t>Asynchronous</a:t>
            </a:r>
            <a:r>
              <a:rPr lang="en-IN" dirty="0" smtClean="0"/>
              <a:t>, in JavaScript means we can call a function and register a </a:t>
            </a:r>
            <a:r>
              <a:rPr lang="en-IN" i="1" dirty="0" smtClean="0"/>
              <a:t>callback </a:t>
            </a:r>
            <a:r>
              <a:rPr lang="en-IN" dirty="0" smtClean="0"/>
              <a:t>to be notified when results are available.</a:t>
            </a:r>
          </a:p>
          <a:p>
            <a:pPr lvl="1"/>
            <a:r>
              <a:rPr lang="en-IN" b="1" i="1" dirty="0" smtClean="0"/>
              <a:t>Data</a:t>
            </a:r>
            <a:r>
              <a:rPr lang="en-IN" dirty="0" smtClean="0"/>
              <a:t>, raw information in the form of JavaScript data types as: Number, String, Objects (Arrays, Sets, Maps).</a:t>
            </a:r>
          </a:p>
          <a:p>
            <a:pPr lvl="1"/>
            <a:r>
              <a:rPr lang="en-IN" b="1" i="1" dirty="0" smtClean="0"/>
              <a:t>Streams</a:t>
            </a:r>
            <a:r>
              <a:rPr lang="en-IN" dirty="0" smtClean="0"/>
              <a:t>, sequences of data made available over time.</a:t>
            </a:r>
            <a:endParaRPr lang="en-I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Example </a:t>
            </a:r>
            <a:endParaRPr lang="en-IN" dirty="0"/>
          </a:p>
        </p:txBody>
      </p:sp>
      <p:sp>
        <p:nvSpPr>
          <p:cNvPr id="3" name="Content Placeholder 2"/>
          <p:cNvSpPr>
            <a:spLocks noGrp="1"/>
          </p:cNvSpPr>
          <p:nvPr>
            <p:ph sz="quarter" idx="1"/>
          </p:nvPr>
        </p:nvSpPr>
        <p:spPr/>
        <p:txBody>
          <a:bodyPr/>
          <a:lstStyle/>
          <a:p>
            <a:pPr>
              <a:buNone/>
            </a:pPr>
            <a:r>
              <a:rPr lang="en-IN" dirty="0" smtClean="0"/>
              <a:t>	</a:t>
            </a:r>
            <a:r>
              <a:rPr lang="en-IN" dirty="0" err="1" smtClean="0"/>
              <a:t>var</a:t>
            </a:r>
            <a:r>
              <a:rPr lang="en-IN" dirty="0" smtClean="0"/>
              <a:t> Rx=require("</a:t>
            </a:r>
            <a:r>
              <a:rPr lang="en-IN" dirty="0" err="1" smtClean="0"/>
              <a:t>rx</a:t>
            </a:r>
            <a:r>
              <a:rPr lang="en-IN" dirty="0" smtClean="0"/>
              <a:t>");</a:t>
            </a:r>
          </a:p>
          <a:p>
            <a:pPr>
              <a:buNone/>
            </a:pPr>
            <a:r>
              <a:rPr lang="en-IN" dirty="0" smtClean="0"/>
              <a:t>	</a:t>
            </a:r>
            <a:r>
              <a:rPr lang="en-IN" dirty="0" err="1" smtClean="0"/>
              <a:t>var</a:t>
            </a:r>
            <a:r>
              <a:rPr lang="en-IN" dirty="0" smtClean="0"/>
              <a:t> source = </a:t>
            </a:r>
            <a:r>
              <a:rPr lang="en-IN" dirty="0" err="1" smtClean="0"/>
              <a:t>Rx.Observable.range</a:t>
            </a:r>
            <a:r>
              <a:rPr lang="en-IN" dirty="0" smtClean="0"/>
              <a:t>(1,5);</a:t>
            </a:r>
          </a:p>
          <a:p>
            <a:pPr>
              <a:buNone/>
            </a:pPr>
            <a:r>
              <a:rPr lang="en-IN" dirty="0" smtClean="0"/>
              <a:t>	</a:t>
            </a:r>
            <a:r>
              <a:rPr lang="en-IN" dirty="0" err="1" smtClean="0"/>
              <a:t>var</a:t>
            </a:r>
            <a:r>
              <a:rPr lang="en-IN" dirty="0" smtClean="0"/>
              <a:t> sub = </a:t>
            </a:r>
            <a:r>
              <a:rPr lang="en-IN" dirty="0" err="1" smtClean="0"/>
              <a:t>source.subscribe</a:t>
            </a:r>
            <a:r>
              <a:rPr lang="en-IN" dirty="0" smtClean="0"/>
              <a:t>(</a:t>
            </a:r>
          </a:p>
          <a:p>
            <a:pPr>
              <a:buNone/>
            </a:pPr>
            <a:r>
              <a:rPr lang="en-IN" dirty="0" smtClean="0"/>
              <a:t>		x=&gt;console.log(x),</a:t>
            </a:r>
          </a:p>
          <a:p>
            <a:pPr>
              <a:buNone/>
            </a:pPr>
            <a:r>
              <a:rPr lang="en-IN" dirty="0" smtClean="0"/>
              <a:t>		e=&gt;console.log(e),</a:t>
            </a:r>
          </a:p>
          <a:p>
            <a:pPr>
              <a:buNone/>
            </a:pPr>
            <a:r>
              <a:rPr lang="en-IN" dirty="0" smtClean="0"/>
              <a:t>		()=&gt;console.log("completed")</a:t>
            </a:r>
          </a:p>
          <a:p>
            <a:pPr>
              <a:buNone/>
            </a:pPr>
            <a:r>
              <a:rPr lang="en-IN" smtClean="0"/>
              <a:t>	)</a:t>
            </a:r>
            <a:endParaRPr lang="en-IN"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service </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t>http:- </a:t>
            </a:r>
            <a:r>
              <a:rPr lang="en-IN" dirty="0" smtClean="0"/>
              <a:t>It is for callback, used for performing </a:t>
            </a:r>
            <a:r>
              <a:rPr lang="en-IN" dirty="0" err="1" smtClean="0"/>
              <a:t>XMLHttpRequest</a:t>
            </a:r>
            <a:r>
              <a:rPr lang="en-IN" dirty="0" smtClean="0"/>
              <a:t> operations like get(), post(), delete(), put(), </a:t>
            </a:r>
          </a:p>
          <a:p>
            <a:r>
              <a:rPr lang="en-IN" dirty="0" smtClean="0"/>
              <a:t>All the Http methods return Observable, from Observable we use an operator map() to manipulate the data, the data would be in a Response which you get once you call subscribe() method</a:t>
            </a:r>
          </a:p>
          <a:p>
            <a:pPr lvl="1"/>
            <a:r>
              <a:rPr lang="en-IN" dirty="0" smtClean="0"/>
              <a:t>map(res =&gt; </a:t>
            </a:r>
            <a:r>
              <a:rPr lang="en-IN" dirty="0" err="1" smtClean="0"/>
              <a:t>response.text</a:t>
            </a:r>
            <a:r>
              <a:rPr lang="en-IN" dirty="0" smtClean="0"/>
              <a:t>())</a:t>
            </a:r>
          </a:p>
          <a:p>
            <a:pPr lvl="1"/>
            <a:r>
              <a:rPr lang="en-IN" dirty="0" smtClean="0"/>
              <a:t>map(res =&gt; </a:t>
            </a:r>
            <a:r>
              <a:rPr lang="en-IN" dirty="0" err="1" smtClean="0"/>
              <a:t>response.json</a:t>
            </a:r>
            <a:r>
              <a:rPr lang="en-IN" dirty="0" smtClean="0"/>
              <a:t>())</a:t>
            </a:r>
          </a:p>
          <a:p>
            <a:r>
              <a:rPr lang="en-IN" dirty="0" smtClean="0"/>
              <a:t>The map would get the response once the subscribe() is called however the response must be assigned to a class property such that it can be displayed finally</a:t>
            </a:r>
          </a:p>
          <a:p>
            <a:pPr lvl="1"/>
            <a:endParaRPr lang="en-IN"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indent="-274320">
              <a:spcBef>
                <a:spcPts val="580"/>
              </a:spcBef>
              <a:buClr>
                <a:schemeClr val="accent1"/>
              </a:buClr>
              <a:buSzPct val="85000"/>
              <a:buFont typeface="Wingdings 2"/>
              <a:buChar char=""/>
            </a:pPr>
            <a:r>
              <a:rPr lang="en-IN" sz="3200" b="1" dirty="0" err="1" smtClean="0">
                <a:solidFill>
                  <a:schemeClr val="tx1"/>
                </a:solidFill>
                <a:latin typeface="+mn-lt"/>
                <a:ea typeface="+mn-ea"/>
                <a:cs typeface="+mn-cs"/>
              </a:rPr>
              <a:t>HttpClient</a:t>
            </a:r>
            <a:r>
              <a:rPr lang="en-IN" sz="3200" b="1" dirty="0" smtClean="0">
                <a:solidFill>
                  <a:schemeClr val="tx1"/>
                </a:solidFill>
                <a:latin typeface="+mn-lt"/>
                <a:ea typeface="+mn-ea"/>
                <a:cs typeface="+mn-cs"/>
              </a:rPr>
              <a:t> Module</a:t>
            </a:r>
          </a:p>
        </p:txBody>
      </p:sp>
      <p:sp>
        <p:nvSpPr>
          <p:cNvPr id="3" name="Content Placeholder 2"/>
          <p:cNvSpPr>
            <a:spLocks noGrp="1"/>
          </p:cNvSpPr>
          <p:nvPr>
            <p:ph sz="quarter" idx="1"/>
          </p:nvPr>
        </p:nvSpPr>
        <p:spPr/>
        <p:txBody>
          <a:bodyPr/>
          <a:lstStyle/>
          <a:p>
            <a:r>
              <a:rPr lang="en-IN" sz="2800" dirty="0" smtClean="0"/>
              <a:t>New module introduced in angular 4 which is available as </a:t>
            </a:r>
            <a:r>
              <a:rPr lang="en-IN" sz="2800" dirty="0" err="1" smtClean="0"/>
              <a:t>HttpClient</a:t>
            </a:r>
            <a:r>
              <a:rPr lang="en-IN" sz="2800" dirty="0" smtClean="0"/>
              <a:t> Module. Available </a:t>
            </a:r>
            <a:r>
              <a:rPr lang="en-IN" sz="2800" dirty="0" err="1" smtClean="0"/>
              <a:t>parallely</a:t>
            </a:r>
            <a:r>
              <a:rPr lang="en-IN" sz="2800" dirty="0" smtClean="0"/>
              <a:t> in angular/common/http.</a:t>
            </a:r>
          </a:p>
          <a:p>
            <a:endParaRPr lang="en-IN" dirty="0">
              <a:solidFill>
                <a:schemeClr val="tx1">
                  <a:lumMod val="85000"/>
                  <a:lumOff val="15000"/>
                </a:schemeClr>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marR="995044" indent="-274320">
              <a:lnSpc>
                <a:spcPts val="2640"/>
              </a:lnSpc>
              <a:spcBef>
                <a:spcPts val="580"/>
              </a:spcBef>
              <a:buClr>
                <a:schemeClr val="accent1"/>
              </a:buClr>
              <a:buSzPct val="85000"/>
            </a:pPr>
            <a:r>
              <a:rPr lang="en-IN" sz="4400" dirty="0" smtClean="0">
                <a:solidFill>
                  <a:schemeClr val="tx1"/>
                </a:solidFill>
                <a:latin typeface="+mn-lt"/>
                <a:ea typeface="+mn-ea"/>
                <a:cs typeface="+mn-cs"/>
              </a:rPr>
              <a:t>Main Features</a:t>
            </a:r>
            <a:endParaRPr lang="en-IN" sz="4400" dirty="0">
              <a:solidFill>
                <a:schemeClr val="tx1"/>
              </a:solidFill>
              <a:latin typeface="+mn-lt"/>
              <a:ea typeface="+mn-ea"/>
              <a:cs typeface="+mn-cs"/>
            </a:endParaRPr>
          </a:p>
        </p:txBody>
      </p:sp>
      <p:sp>
        <p:nvSpPr>
          <p:cNvPr id="3" name="Content Placeholder 2"/>
          <p:cNvSpPr>
            <a:spLocks noGrp="1"/>
          </p:cNvSpPr>
          <p:nvPr>
            <p:ph sz="quarter" idx="1"/>
          </p:nvPr>
        </p:nvSpPr>
        <p:spPr/>
        <p:txBody>
          <a:bodyPr/>
          <a:lstStyle/>
          <a:p>
            <a:pPr marR="5080">
              <a:lnSpc>
                <a:spcPts val="2640"/>
              </a:lnSpc>
            </a:pPr>
            <a:r>
              <a:rPr lang="en-IN" dirty="0" smtClean="0"/>
              <a:t>Typed, synchronous response body access, including support for JSON body types</a:t>
            </a:r>
          </a:p>
          <a:p>
            <a:pPr marR="41275">
              <a:lnSpc>
                <a:spcPts val="2640"/>
              </a:lnSpc>
            </a:pPr>
            <a:r>
              <a:rPr lang="en-IN" dirty="0" smtClean="0"/>
              <a:t>JSON is an assumed default and no longer needs to be explicitly parsed</a:t>
            </a:r>
          </a:p>
          <a:p>
            <a:pPr marR="995044">
              <a:lnSpc>
                <a:spcPts val="2640"/>
              </a:lnSpc>
            </a:pPr>
            <a:r>
              <a:rPr lang="en-IN" dirty="0" smtClean="0"/>
              <a:t>Interceptors allow middleware logic to be inserted into the pipeline</a:t>
            </a:r>
          </a:p>
          <a:p>
            <a:pPr>
              <a:lnSpc>
                <a:spcPct val="100000"/>
              </a:lnSpc>
            </a:pPr>
            <a:r>
              <a:rPr lang="en-IN" dirty="0" smtClean="0"/>
              <a:t>Immutable request/response objects</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Json</a:t>
            </a:r>
            <a:r>
              <a:rPr lang="en-IN" dirty="0" smtClean="0"/>
              <a:t> as a default </a:t>
            </a:r>
            <a:endParaRPr lang="en-IN" dirty="0"/>
          </a:p>
        </p:txBody>
      </p:sp>
      <p:sp>
        <p:nvSpPr>
          <p:cNvPr id="3" name="Content Placeholder 2"/>
          <p:cNvSpPr>
            <a:spLocks noGrp="1"/>
          </p:cNvSpPr>
          <p:nvPr>
            <p:ph sz="quarter" idx="1"/>
          </p:nvPr>
        </p:nvSpPr>
        <p:spPr/>
        <p:txBody>
          <a:bodyPr>
            <a:normAutofit/>
          </a:bodyPr>
          <a:lstStyle/>
          <a:p>
            <a:pPr marR="5080">
              <a:lnSpc>
                <a:spcPts val="3590"/>
              </a:lnSpc>
            </a:pPr>
            <a:r>
              <a:rPr lang="en-IN" sz="3100" dirty="0" smtClean="0"/>
              <a:t>JSON is an assumed default and no longer needs to be explicitly parsed.</a:t>
            </a:r>
          </a:p>
          <a:p>
            <a:pPr>
              <a:lnSpc>
                <a:spcPct val="100000"/>
              </a:lnSpc>
            </a:pPr>
            <a:r>
              <a:rPr lang="en-IN" sz="3100" dirty="0" smtClean="0"/>
              <a:t>Earlier</a:t>
            </a:r>
          </a:p>
          <a:p>
            <a:pPr marR="3468370" lvl="1">
              <a:lnSpc>
                <a:spcPts val="3590"/>
              </a:lnSpc>
            </a:pPr>
            <a:r>
              <a:rPr lang="en-IN" sz="2900" dirty="0" err="1" smtClean="0"/>
              <a:t>http.get</a:t>
            </a:r>
            <a:r>
              <a:rPr lang="en-IN" sz="2900" dirty="0" smtClean="0"/>
              <a:t>(</a:t>
            </a:r>
            <a:r>
              <a:rPr lang="en-IN" sz="2900" dirty="0" err="1" smtClean="0"/>
              <a:t>url</a:t>
            </a:r>
            <a:r>
              <a:rPr lang="en-IN" sz="2900" dirty="0" smtClean="0"/>
              <a:t>).map(res=&gt;</a:t>
            </a:r>
          </a:p>
          <a:p>
            <a:pPr marR="3468370" lvl="1">
              <a:lnSpc>
                <a:spcPts val="3590"/>
              </a:lnSpc>
              <a:buNone/>
            </a:pPr>
            <a:r>
              <a:rPr lang="en-IN" sz="2900" dirty="0" smtClean="0"/>
              <a:t>  </a:t>
            </a:r>
            <a:r>
              <a:rPr lang="en-IN" sz="2900" dirty="0" err="1" smtClean="0"/>
              <a:t>res.json</a:t>
            </a:r>
            <a:r>
              <a:rPr lang="en-IN" sz="2900" dirty="0" smtClean="0"/>
              <a:t>()).subscribe(....)</a:t>
            </a:r>
          </a:p>
          <a:p>
            <a:pPr marR="3220085">
              <a:lnSpc>
                <a:spcPts val="5000"/>
              </a:lnSpc>
            </a:pPr>
            <a:r>
              <a:rPr lang="en-IN" sz="3100" dirty="0" smtClean="0"/>
              <a:t>Now</a:t>
            </a:r>
          </a:p>
          <a:p>
            <a:pPr marR="3220085" lvl="1">
              <a:lnSpc>
                <a:spcPts val="5000"/>
              </a:lnSpc>
            </a:pPr>
            <a:r>
              <a:rPr lang="en-IN" sz="2900" dirty="0" err="1" smtClean="0"/>
              <a:t>http.get</a:t>
            </a:r>
            <a:r>
              <a:rPr lang="en-IN" sz="2900" dirty="0" smtClean="0"/>
              <a:t>(</a:t>
            </a:r>
            <a:r>
              <a:rPr lang="en-IN" sz="2900" dirty="0" err="1" smtClean="0"/>
              <a:t>url</a:t>
            </a:r>
            <a:r>
              <a:rPr lang="en-IN" sz="2900" dirty="0" smtClean="0"/>
              <a:t>).subscribe(...)</a:t>
            </a:r>
          </a:p>
          <a:p>
            <a:endParaRPr lang="en-I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02085"/>
            <a:ext cx="7772400" cy="615553"/>
          </a:xfrm>
          <a:prstGeom prst="rect">
            <a:avLst/>
          </a:prstGeom>
        </p:spPr>
        <p:txBody>
          <a:bodyPr vert="horz" wrap="square" lIns="0" tIns="0" rIns="0" bIns="0" rtlCol="0">
            <a:spAutoFit/>
          </a:bodyPr>
          <a:lstStyle/>
          <a:p>
            <a:pPr marL="1915804"/>
            <a:r>
              <a:rPr spc="-36" dirty="0">
                <a:latin typeface="Liberation Sans"/>
                <a:cs typeface="Liberation Sans"/>
              </a:rPr>
              <a:t>F</a:t>
            </a:r>
            <a:r>
              <a:rPr spc="-5" dirty="0">
                <a:latin typeface="Liberation Sans"/>
                <a:cs typeface="Liberation Sans"/>
              </a:rPr>
              <a:t>o</a:t>
            </a:r>
            <a:r>
              <a:rPr dirty="0">
                <a:latin typeface="Liberation Sans"/>
                <a:cs typeface="Liberation Sans"/>
              </a:rPr>
              <a:t>r</a:t>
            </a:r>
            <a:r>
              <a:rPr spc="109" dirty="0">
                <a:latin typeface="Times New Roman"/>
                <a:cs typeface="Times New Roman"/>
              </a:rPr>
              <a:t> </a:t>
            </a:r>
            <a:r>
              <a:rPr spc="-5" dirty="0">
                <a:latin typeface="Liberation Sans"/>
                <a:cs typeface="Liberation Sans"/>
              </a:rPr>
              <a:t>non-J</a:t>
            </a:r>
            <a:r>
              <a:rPr spc="5" dirty="0">
                <a:latin typeface="Liberation Sans"/>
                <a:cs typeface="Liberation Sans"/>
              </a:rPr>
              <a:t>s</a:t>
            </a:r>
            <a:r>
              <a:rPr spc="-5" dirty="0">
                <a:latin typeface="Liberation Sans"/>
                <a:cs typeface="Liberation Sans"/>
              </a:rPr>
              <a:t>o</a:t>
            </a:r>
            <a:r>
              <a:rPr dirty="0">
                <a:latin typeface="Liberation Sans"/>
                <a:cs typeface="Liberation Sans"/>
              </a:rPr>
              <a:t>n</a:t>
            </a:r>
            <a:r>
              <a:rPr spc="103" dirty="0">
                <a:latin typeface="Times New Roman"/>
                <a:cs typeface="Times New Roman"/>
              </a:rPr>
              <a:t> </a:t>
            </a:r>
            <a:r>
              <a:rPr spc="-5" dirty="0">
                <a:latin typeface="Liberation Sans"/>
                <a:cs typeface="Liberation Sans"/>
              </a:rPr>
              <a:t>dat</a:t>
            </a:r>
            <a:r>
              <a:rPr dirty="0">
                <a:latin typeface="Liberation Sans"/>
                <a:cs typeface="Liberation Sans"/>
              </a:rPr>
              <a:t>a</a:t>
            </a:r>
          </a:p>
        </p:txBody>
      </p:sp>
      <p:sp>
        <p:nvSpPr>
          <p:cNvPr id="3" name="object 3"/>
          <p:cNvSpPr txBox="1"/>
          <p:nvPr/>
        </p:nvSpPr>
        <p:spPr>
          <a:xfrm>
            <a:off x="543570" y="1726187"/>
            <a:ext cx="154895" cy="200055"/>
          </a:xfrm>
          <a:prstGeom prst="rect">
            <a:avLst/>
          </a:prstGeom>
        </p:spPr>
        <p:txBody>
          <a:bodyPr vert="horz" wrap="square" lIns="0" tIns="0" rIns="0" bIns="0" rtlCol="0">
            <a:spAutoFit/>
          </a:bodyPr>
          <a:lstStyle/>
          <a:p>
            <a:pPr marL="11520"/>
            <a:r>
              <a:rPr sz="1300" spc="-14" dirty="0">
                <a:latin typeface="OpenSymbol"/>
                <a:cs typeface="OpenSymbol"/>
              </a:rPr>
              <a:t>●</a:t>
            </a:r>
            <a:endParaRPr sz="1300" dirty="0">
              <a:latin typeface="OpenSymbol"/>
              <a:cs typeface="OpenSymbol"/>
            </a:endParaRPr>
          </a:p>
        </p:txBody>
      </p:sp>
      <p:sp>
        <p:nvSpPr>
          <p:cNvPr id="4" name="object 4"/>
          <p:cNvSpPr txBox="1"/>
          <p:nvPr/>
        </p:nvSpPr>
        <p:spPr>
          <a:xfrm>
            <a:off x="837237" y="1629429"/>
            <a:ext cx="6491204" cy="1861151"/>
          </a:xfrm>
          <a:prstGeom prst="rect">
            <a:avLst/>
          </a:prstGeom>
        </p:spPr>
        <p:txBody>
          <a:bodyPr vert="horz" wrap="square" lIns="0" tIns="0" rIns="0" bIns="0" rtlCol="0">
            <a:spAutoFit/>
          </a:bodyPr>
          <a:lstStyle/>
          <a:p>
            <a:pPr marL="11520" marR="326021">
              <a:lnSpc>
                <a:spcPct val="130500"/>
              </a:lnSpc>
              <a:buSzPct val="85000"/>
              <a:buFont typeface="Wingdings 2"/>
            </a:pPr>
            <a:r>
              <a:rPr lang="en-IN" sz="3100" dirty="0" smtClean="0"/>
              <a:t>We have to specify the response type http</a:t>
            </a:r>
          </a:p>
          <a:p>
            <a:pPr marL="102530">
              <a:spcBef>
                <a:spcPts val="1052"/>
              </a:spcBef>
              <a:buSzPct val="85000"/>
              <a:buFont typeface="Wingdings 2"/>
            </a:pPr>
            <a:r>
              <a:rPr lang="en-IN" sz="3100" dirty="0" smtClean="0"/>
              <a:t>.get('/textfile.txt', {</a:t>
            </a:r>
            <a:r>
              <a:rPr lang="en-IN" sz="3100" dirty="0" err="1" smtClean="0"/>
              <a:t>responseType</a:t>
            </a:r>
            <a:r>
              <a:rPr lang="en-IN" sz="3100" dirty="0" smtClean="0"/>
              <a:t>: 'text'})</a:t>
            </a:r>
          </a:p>
          <a:p>
            <a:pPr marL="156098">
              <a:spcBef>
                <a:spcPts val="1061"/>
              </a:spcBef>
              <a:buSzPct val="85000"/>
              <a:buFont typeface="Wingdings 2"/>
            </a:pPr>
            <a:r>
              <a:rPr lang="en-IN" sz="3100" dirty="0" smtClean="0"/>
              <a:t>.subscribe(data =&gt; console.log(data));</a:t>
            </a:r>
          </a:p>
        </p:txBody>
      </p:sp>
      <p:sp>
        <p:nvSpPr>
          <p:cNvPr id="5" name="object 5"/>
          <p:cNvSpPr txBox="1"/>
          <p:nvPr/>
        </p:nvSpPr>
        <p:spPr>
          <a:xfrm>
            <a:off x="543570" y="2303642"/>
            <a:ext cx="154895" cy="200055"/>
          </a:xfrm>
          <a:prstGeom prst="rect">
            <a:avLst/>
          </a:prstGeom>
        </p:spPr>
        <p:txBody>
          <a:bodyPr vert="horz" wrap="square" lIns="0" tIns="0" rIns="0" bIns="0" rtlCol="0">
            <a:spAutoFit/>
          </a:bodyPr>
          <a:lstStyle/>
          <a:p>
            <a:pPr marL="11520"/>
            <a:r>
              <a:rPr sz="1300" spc="18" dirty="0">
                <a:latin typeface="OpenSymbol"/>
                <a:cs typeface="OpenSymbol"/>
              </a:rPr>
              <a:t>●</a:t>
            </a:r>
            <a:endParaRPr sz="1300" dirty="0">
              <a:latin typeface="OpenSymbol"/>
              <a:cs typeface="OpenSymbo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940584"/>
            <a:ext cx="7772400" cy="477054"/>
          </a:xfrm>
          <a:prstGeom prst="rect">
            <a:avLst/>
          </a:prstGeom>
        </p:spPr>
        <p:txBody>
          <a:bodyPr vert="horz" wrap="square" lIns="0" tIns="0" rIns="0" bIns="0" rtlCol="0">
            <a:spAutoFit/>
          </a:bodyPr>
          <a:lstStyle/>
          <a:p>
            <a:pPr marL="11520">
              <a:buSzPct val="85000"/>
              <a:buFont typeface="Wingdings 2"/>
            </a:pPr>
            <a:r>
              <a:rPr lang="en-IN" sz="3100" dirty="0" smtClean="0">
                <a:solidFill>
                  <a:schemeClr val="tx1"/>
                </a:solidFill>
                <a:latin typeface="+mn-lt"/>
                <a:ea typeface="+mn-ea"/>
                <a:cs typeface="+mn-cs"/>
              </a:rPr>
              <a:t>Setting up the </a:t>
            </a:r>
            <a:r>
              <a:rPr lang="en-IN" sz="3100" dirty="0" err="1" smtClean="0">
                <a:solidFill>
                  <a:schemeClr val="tx1"/>
                </a:solidFill>
                <a:latin typeface="+mn-lt"/>
                <a:ea typeface="+mn-ea"/>
                <a:cs typeface="+mn-cs"/>
              </a:rPr>
              <a:t>params</a:t>
            </a:r>
            <a:r>
              <a:rPr lang="en-IN" sz="3100" dirty="0" smtClean="0">
                <a:solidFill>
                  <a:schemeClr val="tx1"/>
                </a:solidFill>
                <a:latin typeface="+mn-lt"/>
                <a:ea typeface="+mn-ea"/>
                <a:cs typeface="+mn-cs"/>
              </a:rPr>
              <a:t> and headers</a:t>
            </a:r>
          </a:p>
        </p:txBody>
      </p:sp>
      <p:sp>
        <p:nvSpPr>
          <p:cNvPr id="3" name="object 3"/>
          <p:cNvSpPr txBox="1"/>
          <p:nvPr/>
        </p:nvSpPr>
        <p:spPr>
          <a:xfrm>
            <a:off x="538970" y="1721829"/>
            <a:ext cx="148561" cy="184666"/>
          </a:xfrm>
          <a:prstGeom prst="rect">
            <a:avLst/>
          </a:prstGeom>
        </p:spPr>
        <p:txBody>
          <a:bodyPr vert="horz" wrap="square" lIns="0" tIns="0" rIns="0" bIns="0" rtlCol="0">
            <a:spAutoFit/>
          </a:bodyPr>
          <a:lstStyle/>
          <a:p>
            <a:pPr marL="11520"/>
            <a:r>
              <a:rPr sz="1200" spc="9" dirty="0">
                <a:latin typeface="OpenSymbol"/>
                <a:cs typeface="OpenSymbol"/>
              </a:rPr>
              <a:t>●</a:t>
            </a:r>
            <a:endParaRPr sz="1200" dirty="0">
              <a:latin typeface="OpenSymbol"/>
              <a:cs typeface="OpenSymbol"/>
            </a:endParaRPr>
          </a:p>
        </p:txBody>
      </p:sp>
      <p:sp>
        <p:nvSpPr>
          <p:cNvPr id="4" name="object 4"/>
          <p:cNvSpPr txBox="1"/>
          <p:nvPr/>
        </p:nvSpPr>
        <p:spPr>
          <a:xfrm>
            <a:off x="821117" y="1627738"/>
            <a:ext cx="7436122" cy="4271169"/>
          </a:xfrm>
          <a:prstGeom prst="rect">
            <a:avLst/>
          </a:prstGeom>
        </p:spPr>
        <p:txBody>
          <a:bodyPr vert="horz" wrap="square" lIns="0" tIns="0" rIns="0" bIns="0" rtlCol="0">
            <a:spAutoFit/>
          </a:bodyPr>
          <a:lstStyle/>
          <a:p>
            <a:pPr marL="11520" marR="2364515">
              <a:lnSpc>
                <a:spcPct val="131100"/>
              </a:lnSpc>
              <a:spcBef>
                <a:spcPct val="0"/>
              </a:spcBef>
              <a:buSzPct val="85000"/>
            </a:pPr>
            <a:r>
              <a:rPr lang="en-IN" sz="3100" dirty="0" smtClean="0"/>
              <a:t>Setting up the headers http.post('/</a:t>
            </a:r>
            <a:r>
              <a:rPr lang="en-IN" sz="3100" dirty="0" err="1" smtClean="0"/>
              <a:t>api</a:t>
            </a:r>
            <a:r>
              <a:rPr lang="en-IN" sz="3100" dirty="0" smtClean="0"/>
              <a:t>/items/add', body, {</a:t>
            </a:r>
          </a:p>
          <a:p>
            <a:pPr marL="11520" marR="4608">
              <a:lnSpc>
                <a:spcPts val="3110"/>
              </a:lnSpc>
              <a:spcBef>
                <a:spcPct val="0"/>
              </a:spcBef>
              <a:buSzPct val="85000"/>
            </a:pPr>
            <a:r>
              <a:rPr lang="en-IN" sz="3100" dirty="0" smtClean="0"/>
              <a:t>headers: new </a:t>
            </a:r>
            <a:r>
              <a:rPr lang="en-IN" sz="3100" dirty="0" err="1" smtClean="0"/>
              <a:t>HttpHeaders</a:t>
            </a:r>
            <a:r>
              <a:rPr lang="en-IN" sz="3100" dirty="0" smtClean="0"/>
              <a:t>().set('Authorization', 'my-auth-token'),</a:t>
            </a:r>
          </a:p>
          <a:p>
            <a:pPr marL="11520" indent="99073">
              <a:spcBef>
                <a:spcPct val="0"/>
              </a:spcBef>
              <a:buSzPct val="85000"/>
            </a:pPr>
            <a:r>
              <a:rPr lang="en-IN" sz="3100" dirty="0" smtClean="0"/>
              <a:t>}) .subscribe();</a:t>
            </a:r>
          </a:p>
          <a:p>
            <a:pPr marL="11520" indent="99073">
              <a:spcBef>
                <a:spcPct val="0"/>
              </a:spcBef>
              <a:buSzPct val="85000"/>
            </a:pPr>
            <a:endParaRPr lang="en-IN" sz="3100" dirty="0" smtClean="0"/>
          </a:p>
          <a:p>
            <a:pPr marL="11520">
              <a:spcBef>
                <a:spcPct val="0"/>
              </a:spcBef>
              <a:buSzPct val="85000"/>
            </a:pPr>
            <a:r>
              <a:rPr lang="en-IN" sz="3100" dirty="0" smtClean="0"/>
              <a:t>Setting up the </a:t>
            </a:r>
            <a:r>
              <a:rPr lang="en-IN" sz="3100" dirty="0" err="1" smtClean="0"/>
              <a:t>params</a:t>
            </a:r>
            <a:endParaRPr lang="en-IN" sz="3100" dirty="0" smtClean="0"/>
          </a:p>
          <a:p>
            <a:pPr marL="11520" marR="363461">
              <a:lnSpc>
                <a:spcPts val="3120"/>
              </a:lnSpc>
              <a:spcBef>
                <a:spcPct val="0"/>
              </a:spcBef>
              <a:buSzPct val="85000"/>
              <a:tabLst>
                <a:tab pos="5045834" algn="l"/>
              </a:tabLst>
            </a:pPr>
            <a:r>
              <a:rPr lang="en-IN" sz="3100" dirty="0" smtClean="0"/>
              <a:t>http.post('/</a:t>
            </a:r>
            <a:r>
              <a:rPr lang="en-IN" sz="3100" dirty="0" err="1" smtClean="0"/>
              <a:t>api</a:t>
            </a:r>
            <a:r>
              <a:rPr lang="en-IN" sz="3100" dirty="0" smtClean="0"/>
              <a:t>/items/add', body,	</a:t>
            </a:r>
            <a:r>
              <a:rPr lang="en-IN" sz="3100" dirty="0" err="1" smtClean="0"/>
              <a:t>params</a:t>
            </a:r>
            <a:r>
              <a:rPr lang="en-IN" sz="3100" dirty="0" smtClean="0"/>
              <a:t>: new </a:t>
            </a:r>
            <a:r>
              <a:rPr lang="en-IN" sz="3100" dirty="0" err="1" smtClean="0"/>
              <a:t>HttpParams</a:t>
            </a:r>
            <a:r>
              <a:rPr lang="en-IN" sz="3100" dirty="0" smtClean="0"/>
              <a:t>().set('id', '3'),}).subscribe();</a:t>
            </a:r>
          </a:p>
        </p:txBody>
      </p:sp>
      <p:sp>
        <p:nvSpPr>
          <p:cNvPr id="5" name="object 5"/>
          <p:cNvSpPr txBox="1"/>
          <p:nvPr/>
        </p:nvSpPr>
        <p:spPr>
          <a:xfrm>
            <a:off x="538970" y="2273923"/>
            <a:ext cx="148561" cy="184666"/>
          </a:xfrm>
          <a:prstGeom prst="rect">
            <a:avLst/>
          </a:prstGeom>
        </p:spPr>
        <p:txBody>
          <a:bodyPr vert="horz" wrap="square" lIns="0" tIns="0" rIns="0" bIns="0" rtlCol="0">
            <a:spAutoFit/>
          </a:bodyPr>
          <a:lstStyle/>
          <a:p>
            <a:pPr marL="11520"/>
            <a:r>
              <a:rPr sz="1200" spc="9" dirty="0">
                <a:latin typeface="OpenSymbol"/>
                <a:cs typeface="OpenSymbol"/>
              </a:rPr>
              <a:t>●</a:t>
            </a:r>
            <a:endParaRPr sz="1200" dirty="0">
              <a:latin typeface="OpenSymbol"/>
              <a:cs typeface="OpenSymbol"/>
            </a:endParaRPr>
          </a:p>
        </p:txBody>
      </p:sp>
      <p:sp>
        <p:nvSpPr>
          <p:cNvPr id="6" name="object 6"/>
          <p:cNvSpPr txBox="1"/>
          <p:nvPr/>
        </p:nvSpPr>
        <p:spPr>
          <a:xfrm>
            <a:off x="538970" y="4326721"/>
            <a:ext cx="148561" cy="184666"/>
          </a:xfrm>
          <a:prstGeom prst="rect">
            <a:avLst/>
          </a:prstGeom>
        </p:spPr>
        <p:txBody>
          <a:bodyPr vert="horz" wrap="square" lIns="0" tIns="0" rIns="0" bIns="0" rtlCol="0">
            <a:spAutoFit/>
          </a:bodyPr>
          <a:lstStyle/>
          <a:p>
            <a:pPr marL="11520"/>
            <a:r>
              <a:rPr sz="1200" spc="9" dirty="0">
                <a:latin typeface="OpenSymbol"/>
                <a:cs typeface="OpenSymbol"/>
              </a:rPr>
              <a:t>●</a:t>
            </a:r>
            <a:endParaRPr sz="1200" dirty="0">
              <a:latin typeface="OpenSymbol"/>
              <a:cs typeface="OpenSymbol"/>
            </a:endParaRPr>
          </a:p>
        </p:txBody>
      </p:sp>
      <p:sp>
        <p:nvSpPr>
          <p:cNvPr id="7" name="object 7"/>
          <p:cNvSpPr txBox="1"/>
          <p:nvPr/>
        </p:nvSpPr>
        <p:spPr>
          <a:xfrm>
            <a:off x="538970" y="4879972"/>
            <a:ext cx="148561" cy="184666"/>
          </a:xfrm>
          <a:prstGeom prst="rect">
            <a:avLst/>
          </a:prstGeom>
        </p:spPr>
        <p:txBody>
          <a:bodyPr vert="horz" wrap="square" lIns="0" tIns="0" rIns="0" bIns="0" rtlCol="0">
            <a:spAutoFit/>
          </a:bodyPr>
          <a:lstStyle/>
          <a:p>
            <a:pPr marL="11520"/>
            <a:r>
              <a:rPr sz="1200" spc="9" dirty="0">
                <a:latin typeface="OpenSymbol"/>
                <a:cs typeface="OpenSymbol"/>
              </a:rPr>
              <a:t>●</a:t>
            </a:r>
            <a:endParaRPr sz="1200" dirty="0">
              <a:latin typeface="OpenSymbol"/>
              <a:cs typeface="OpenSymbo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HttpClient</a:t>
            </a:r>
            <a:r>
              <a:rPr lang="en-IN" dirty="0" smtClean="0"/>
              <a:t> with pipe() methods </a:t>
            </a:r>
            <a:endParaRPr lang="en-IN" dirty="0"/>
          </a:p>
        </p:txBody>
      </p:sp>
      <p:sp>
        <p:nvSpPr>
          <p:cNvPr id="3" name="Content Placeholder 2"/>
          <p:cNvSpPr>
            <a:spLocks noGrp="1"/>
          </p:cNvSpPr>
          <p:nvPr>
            <p:ph sz="quarter" idx="1"/>
          </p:nvPr>
        </p:nvSpPr>
        <p:spPr/>
        <p:txBody>
          <a:bodyPr/>
          <a:lstStyle/>
          <a:p>
            <a:r>
              <a:rPr lang="en-IN" dirty="0" smtClean="0"/>
              <a:t>Observable works asynchronously and once there is an error in Observable for any element then it stops emitting other values. To handle Observable error, we can use </a:t>
            </a:r>
            <a:r>
              <a:rPr lang="en-IN" dirty="0" err="1" smtClean="0"/>
              <a:t>catchError</a:t>
            </a:r>
            <a:r>
              <a:rPr lang="en-IN" dirty="0" smtClean="0"/>
              <a:t> operator of Reactive JS as well as if we want to try to hit the connection again and again then we can use the retry() operator.</a:t>
            </a:r>
          </a:p>
          <a:p>
            <a:r>
              <a:rPr lang="en-IN" dirty="0" smtClean="0"/>
              <a:t>When we want to use </a:t>
            </a:r>
            <a:r>
              <a:rPr lang="en-IN" dirty="0" err="1" smtClean="0"/>
              <a:t>rxjs</a:t>
            </a:r>
            <a:r>
              <a:rPr lang="en-IN" dirty="0" smtClean="0"/>
              <a:t> operator we have to wrap this one in the pipe() operators. </a:t>
            </a:r>
            <a:endParaRPr lang="en-I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sz="quarter" idx="1"/>
          </p:nvPr>
        </p:nvSpPr>
        <p:spPr>
          <a:xfrm>
            <a:off x="914400" y="1447800"/>
            <a:ext cx="7772400" cy="1981200"/>
          </a:xfrm>
        </p:spPr>
        <p:txBody>
          <a:bodyPr/>
          <a:lstStyle/>
          <a:p>
            <a:r>
              <a:rPr lang="en-IN" b="1" dirty="0" err="1" smtClean="0"/>
              <a:t>this.httpClient.get</a:t>
            </a:r>
            <a:r>
              <a:rPr lang="en-IN" b="1" dirty="0" smtClean="0"/>
              <a:t>(</a:t>
            </a:r>
            <a:r>
              <a:rPr lang="en-IN" b="1" dirty="0" err="1" smtClean="0"/>
              <a:t>url</a:t>
            </a:r>
            <a:r>
              <a:rPr lang="en-IN" b="1" dirty="0" smtClean="0"/>
              <a:t>).pipe(retry(3),</a:t>
            </a:r>
          </a:p>
          <a:p>
            <a:pPr>
              <a:buNone/>
            </a:pPr>
            <a:r>
              <a:rPr lang="en-IN" b="1" dirty="0" smtClean="0"/>
              <a:t>	</a:t>
            </a:r>
            <a:r>
              <a:rPr lang="en-IN" b="1" dirty="0" err="1" smtClean="0"/>
              <a:t>catchError</a:t>
            </a:r>
            <a:r>
              <a:rPr lang="en-IN" b="1" dirty="0" smtClean="0"/>
              <a:t>(</a:t>
            </a:r>
            <a:r>
              <a:rPr lang="en-IN" b="1" dirty="0" err="1" smtClean="0"/>
              <a:t>this.myError</a:t>
            </a:r>
            <a:r>
              <a:rPr lang="en-IN" b="1" dirty="0" smtClean="0"/>
              <a:t>)).subscribe(data=&gt;console.log(data));</a:t>
            </a:r>
          </a:p>
          <a:p>
            <a:pPr>
              <a:buNone/>
            </a:pPr>
            <a:endParaRPr lang="en-IN" b="1"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228600" y="2514600"/>
            <a:ext cx="8915400" cy="3200400"/>
          </a:xfrm>
          <a:prstGeom prst="rect">
            <a:avLst/>
          </a:prstGeom>
          <a:noFill/>
          <a:ln w="9525">
            <a:noFill/>
            <a:miter lim="800000"/>
            <a:headEnd/>
            <a:tailEnd/>
          </a:ln>
        </p:spPr>
        <p:txBody>
          <a:bodyPr/>
          <a:lstStyle/>
          <a:p>
            <a:pPr>
              <a:spcBef>
                <a:spcPct val="20000"/>
              </a:spcBef>
            </a:pPr>
            <a:r>
              <a:rPr lang="en-IN" altLang="en-US" sz="2800" dirty="0"/>
              <a:t>● Another Web framework</a:t>
            </a:r>
          </a:p>
          <a:p>
            <a:pPr>
              <a:spcBef>
                <a:spcPct val="20000"/>
              </a:spcBef>
            </a:pPr>
            <a:r>
              <a:rPr lang="en-IN" altLang="en-US" sz="2800" dirty="0"/>
              <a:t>● For beginner</a:t>
            </a:r>
          </a:p>
          <a:p>
            <a:pPr>
              <a:spcBef>
                <a:spcPct val="20000"/>
              </a:spcBef>
            </a:pPr>
            <a:r>
              <a:rPr lang="en-IN" altLang="en-US" sz="2800" dirty="0"/>
              <a:t>● Multi-thread</a:t>
            </a:r>
          </a:p>
          <a:p>
            <a:pPr>
              <a:spcBef>
                <a:spcPct val="20000"/>
              </a:spcBef>
            </a:pPr>
            <a:r>
              <a:rPr lang="en-IN" altLang="en-US" sz="2800" dirty="0"/>
              <a:t>    In Simple Node.js </a:t>
            </a:r>
          </a:p>
          <a:p>
            <a:pPr>
              <a:spcBef>
                <a:spcPct val="20000"/>
              </a:spcBef>
            </a:pPr>
            <a:r>
              <a:rPr lang="en-IN" sz="2800" dirty="0"/>
              <a:t>Node.js = Runtime Environment + JavaScript library. </a:t>
            </a:r>
            <a:endParaRPr lang="en-IN" altLang="en-US" sz="2800" dirty="0"/>
          </a:p>
          <a:p>
            <a:pPr>
              <a:spcBef>
                <a:spcPct val="20000"/>
              </a:spcBef>
            </a:pPr>
            <a:endParaRPr lang="en-US" altLang="en-US" sz="2800" dirty="0"/>
          </a:p>
        </p:txBody>
      </p:sp>
      <p:sp>
        <p:nvSpPr>
          <p:cNvPr id="10243" name="Rectangle 3"/>
          <p:cNvSpPr>
            <a:spLocks noGrp="1" noChangeArrowheads="1"/>
          </p:cNvSpPr>
          <p:nvPr>
            <p:ph type="title"/>
          </p:nvPr>
        </p:nvSpPr>
        <p:spPr>
          <a:xfrm>
            <a:off x="1828800" y="1447800"/>
            <a:ext cx="5848350" cy="868363"/>
          </a:xfrm>
        </p:spPr>
        <p:txBody>
          <a:bodyPr/>
          <a:lstStyle/>
          <a:p>
            <a:pPr eaLnBrk="1" fontAlgn="auto" hangingPunct="1">
              <a:spcAft>
                <a:spcPts val="0"/>
              </a:spcAft>
              <a:defRPr/>
            </a:pPr>
            <a:r>
              <a:rPr lang="en-US" altLang="en-US" sz="4000" dirty="0" smtClean="0">
                <a:solidFill>
                  <a:schemeClr val="tx1">
                    <a:lumMod val="95000"/>
                    <a:lumOff val="5000"/>
                  </a:schemeClr>
                </a:solidFill>
              </a:rPr>
              <a:t>Node.js is not……</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myError</a:t>
            </a:r>
            <a:r>
              <a:rPr lang="en-IN" dirty="0" smtClean="0"/>
              <a:t> function </a:t>
            </a:r>
            <a:endParaRPr lang="en-IN" dirty="0"/>
          </a:p>
        </p:txBody>
      </p:sp>
      <p:sp>
        <p:nvSpPr>
          <p:cNvPr id="3" name="Content Placeholder 2"/>
          <p:cNvSpPr>
            <a:spLocks noGrp="1"/>
          </p:cNvSpPr>
          <p:nvPr>
            <p:ph sz="quarter" idx="1"/>
          </p:nvPr>
        </p:nvSpPr>
        <p:spPr/>
        <p:txBody>
          <a:bodyPr>
            <a:normAutofit fontScale="77500" lnSpcReduction="20000"/>
          </a:bodyPr>
          <a:lstStyle/>
          <a:p>
            <a:pPr>
              <a:buNone/>
            </a:pPr>
            <a:r>
              <a:rPr lang="en-IN" b="1" dirty="0" smtClean="0"/>
              <a:t>	</a:t>
            </a:r>
            <a:r>
              <a:rPr lang="en-IN" b="1" dirty="0" err="1" smtClean="0"/>
              <a:t>myError</a:t>
            </a:r>
            <a:r>
              <a:rPr lang="en-IN" b="1" dirty="0" smtClean="0"/>
              <a:t>(</a:t>
            </a:r>
            <a:r>
              <a:rPr lang="en-IN" b="1" dirty="0" err="1" smtClean="0"/>
              <a:t>obj:HttpErrorResponse</a:t>
            </a:r>
            <a:r>
              <a:rPr lang="en-IN" b="1" dirty="0" smtClean="0"/>
              <a:t>) {</a:t>
            </a:r>
          </a:p>
          <a:p>
            <a:pPr>
              <a:buNone/>
            </a:pPr>
            <a:r>
              <a:rPr lang="en-IN" b="1" dirty="0" smtClean="0"/>
              <a:t>	if (</a:t>
            </a:r>
            <a:r>
              <a:rPr lang="en-IN" b="1" dirty="0" err="1" smtClean="0"/>
              <a:t>obj.error</a:t>
            </a:r>
            <a:r>
              <a:rPr lang="en-IN" b="1" dirty="0" smtClean="0"/>
              <a:t> </a:t>
            </a:r>
            <a:r>
              <a:rPr lang="en-IN" b="1" dirty="0" err="1" smtClean="0"/>
              <a:t>instanceof</a:t>
            </a:r>
            <a:r>
              <a:rPr lang="en-IN" b="1" dirty="0" smtClean="0"/>
              <a:t> </a:t>
            </a:r>
            <a:r>
              <a:rPr lang="en-IN" b="1" dirty="0" err="1" smtClean="0"/>
              <a:t>ErrorEvent</a:t>
            </a:r>
            <a:r>
              <a:rPr lang="en-IN" b="1" dirty="0" smtClean="0"/>
              <a:t>) {</a:t>
            </a:r>
          </a:p>
          <a:p>
            <a:pPr>
              <a:buNone/>
            </a:pPr>
            <a:r>
              <a:rPr lang="en-IN" b="1" dirty="0" smtClean="0"/>
              <a:t>	// A client-side or network error occurred. Handle it accordingly.</a:t>
            </a:r>
          </a:p>
          <a:p>
            <a:pPr>
              <a:buNone/>
            </a:pPr>
            <a:r>
              <a:rPr lang="en-IN" b="1" dirty="0" smtClean="0"/>
              <a:t>	</a:t>
            </a:r>
            <a:r>
              <a:rPr lang="en-IN" b="1" dirty="0" err="1" smtClean="0"/>
              <a:t>console.error</a:t>
            </a:r>
            <a:r>
              <a:rPr lang="en-IN" b="1" dirty="0" smtClean="0"/>
              <a:t>('An error occurred:', </a:t>
            </a:r>
            <a:r>
              <a:rPr lang="en-IN" b="1" dirty="0" err="1" smtClean="0"/>
              <a:t>obj.error.message</a:t>
            </a:r>
            <a:r>
              <a:rPr lang="en-IN" b="1" dirty="0" smtClean="0"/>
              <a:t>);</a:t>
            </a:r>
          </a:p>
          <a:p>
            <a:pPr>
              <a:buNone/>
            </a:pPr>
            <a:r>
              <a:rPr lang="en-IN" b="1" dirty="0" smtClean="0"/>
              <a:t>	} else {</a:t>
            </a:r>
          </a:p>
          <a:p>
            <a:pPr>
              <a:buNone/>
            </a:pPr>
            <a:r>
              <a:rPr lang="en-IN" b="1" dirty="0" smtClean="0"/>
              <a:t>	// The backend returned an unsuccessful response code.</a:t>
            </a:r>
          </a:p>
          <a:p>
            <a:pPr>
              <a:buNone/>
            </a:pPr>
            <a:r>
              <a:rPr lang="en-IN" b="1" dirty="0" smtClean="0"/>
              <a:t>	// The response body may contain clues as to what went wrong,</a:t>
            </a:r>
          </a:p>
          <a:p>
            <a:pPr>
              <a:buNone/>
            </a:pPr>
            <a:r>
              <a:rPr lang="en-IN" b="1" dirty="0" smtClean="0"/>
              <a:t>	</a:t>
            </a:r>
            <a:r>
              <a:rPr lang="en-IN" b="1" dirty="0" err="1" smtClean="0"/>
              <a:t>console.error</a:t>
            </a:r>
            <a:r>
              <a:rPr lang="en-IN" b="1" dirty="0" smtClean="0"/>
              <a:t>(`Backend returned code ${</a:t>
            </a:r>
            <a:r>
              <a:rPr lang="en-IN" b="1" dirty="0" err="1" smtClean="0"/>
              <a:t>obj.status</a:t>
            </a:r>
            <a:r>
              <a:rPr lang="en-IN" b="1" dirty="0" smtClean="0"/>
              <a:t>}, ` +</a:t>
            </a:r>
          </a:p>
          <a:p>
            <a:pPr>
              <a:buNone/>
            </a:pPr>
            <a:r>
              <a:rPr lang="en-IN" b="1" dirty="0" smtClean="0"/>
              <a:t>	`body was: ${</a:t>
            </a:r>
            <a:r>
              <a:rPr lang="en-IN" b="1" dirty="0" err="1" smtClean="0"/>
              <a:t>obj.error</a:t>
            </a:r>
            <a:r>
              <a:rPr lang="en-IN" b="1" dirty="0" smtClean="0"/>
              <a:t>}`);}</a:t>
            </a:r>
          </a:p>
          <a:p>
            <a:pPr>
              <a:buNone/>
            </a:pPr>
            <a:r>
              <a:rPr lang="en-IN" b="1" dirty="0" smtClean="0"/>
              <a:t>	// return an observable with a user-facing error message</a:t>
            </a:r>
          </a:p>
          <a:p>
            <a:pPr>
              <a:buNone/>
            </a:pPr>
            <a:r>
              <a:rPr lang="en-IN" b="1" dirty="0" smtClean="0"/>
              <a:t>	return </a:t>
            </a:r>
            <a:r>
              <a:rPr lang="en-IN" b="1" dirty="0" err="1" smtClean="0"/>
              <a:t>throwError</a:t>
            </a:r>
            <a:r>
              <a:rPr lang="en-IN" b="1" dirty="0" smtClean="0"/>
              <a:t>('Something bad happened; please try again later.');</a:t>
            </a:r>
          </a:p>
          <a:p>
            <a:pPr>
              <a:buNone/>
            </a:pPr>
            <a:r>
              <a:rPr lang="en-IN" b="1" dirty="0" smtClean="0"/>
              <a:t>	}</a:t>
            </a:r>
          </a:p>
          <a:p>
            <a:endParaRPr lang="en-I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 design </a:t>
            </a:r>
            <a:endParaRPr lang="en-IN" dirty="0"/>
          </a:p>
        </p:txBody>
      </p:sp>
      <p:sp>
        <p:nvSpPr>
          <p:cNvPr id="3" name="Content Placeholder 2"/>
          <p:cNvSpPr>
            <a:spLocks noGrp="1"/>
          </p:cNvSpPr>
          <p:nvPr>
            <p:ph sz="quarter" idx="1"/>
          </p:nvPr>
        </p:nvSpPr>
        <p:spPr/>
        <p:txBody>
          <a:bodyPr/>
          <a:lstStyle/>
          <a:p>
            <a:r>
              <a:rPr lang="en-IN" dirty="0" smtClean="0"/>
              <a:t>Material Design is a design language for web and mobile apps which was developed by Google in 2014. </a:t>
            </a:r>
          </a:p>
          <a:p>
            <a:r>
              <a:rPr lang="en-IN" dirty="0" smtClean="0"/>
              <a:t>Material Design makes it easy for developers to customize their UI while still keeping a good-looking app interface that users are comfortable with. </a:t>
            </a:r>
          </a:p>
          <a:p>
            <a:endParaRPr lang="en-I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material </a:t>
            </a:r>
            <a:endParaRPr lang="en-IN" dirty="0"/>
          </a:p>
        </p:txBody>
      </p:sp>
      <p:sp>
        <p:nvSpPr>
          <p:cNvPr id="3" name="Content Placeholder 2"/>
          <p:cNvSpPr>
            <a:spLocks noGrp="1"/>
          </p:cNvSpPr>
          <p:nvPr>
            <p:ph sz="quarter" idx="1"/>
          </p:nvPr>
        </p:nvSpPr>
        <p:spPr/>
        <p:txBody>
          <a:bodyPr/>
          <a:lstStyle/>
          <a:p>
            <a:r>
              <a:rPr lang="en-IN" dirty="0" smtClean="0"/>
              <a:t>Angular Material consists of a suite of pre-built Angular components.</a:t>
            </a:r>
          </a:p>
          <a:p>
            <a:r>
              <a:rPr lang="en-IN" dirty="0" smtClean="0"/>
              <a:t>Unlike Bootstrap, which gives you components that you can style any way you want, Angular Material strives to provide an enhanced and consistent user experience. </a:t>
            </a:r>
          </a:p>
          <a:p>
            <a:r>
              <a:rPr lang="en-IN" dirty="0" smtClean="0"/>
              <a:t>At the same time, it gives you the ability to control how different components behave.</a:t>
            </a:r>
          </a:p>
          <a:p>
            <a:endParaRPr lang="en-IN"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material add </a:t>
            </a:r>
            <a:endParaRPr lang="en-IN" dirty="0"/>
          </a:p>
        </p:txBody>
      </p:sp>
      <p:sp>
        <p:nvSpPr>
          <p:cNvPr id="3" name="Content Placeholder 2"/>
          <p:cNvSpPr>
            <a:spLocks noGrp="1"/>
          </p:cNvSpPr>
          <p:nvPr>
            <p:ph sz="quarter" idx="1"/>
          </p:nvPr>
        </p:nvSpPr>
        <p:spPr/>
        <p:txBody>
          <a:bodyPr/>
          <a:lstStyle/>
          <a:p>
            <a:r>
              <a:rPr lang="en-IN" dirty="0" smtClean="0"/>
              <a:t>In order to add Angular Material to a project, we will use the </a:t>
            </a:r>
            <a:r>
              <a:rPr lang="en-IN" dirty="0" err="1" smtClean="0"/>
              <a:t>ng</a:t>
            </a:r>
            <a:r>
              <a:rPr lang="en-IN" dirty="0" smtClean="0"/>
              <a:t> add command which is used to add new capabilities to Angular projects.</a:t>
            </a:r>
          </a:p>
          <a:p>
            <a:r>
              <a:rPr lang="en-IN" dirty="0" err="1" smtClean="0"/>
              <a:t>ng</a:t>
            </a:r>
            <a:r>
              <a:rPr lang="en-IN" dirty="0" smtClean="0"/>
              <a:t> add @angular/material</a:t>
            </a:r>
          </a:p>
          <a:p>
            <a:r>
              <a:rPr lang="en-IN" dirty="0" smtClean="0"/>
              <a:t>This command will add the library to an existing project and bring in theme CSS in </a:t>
            </a:r>
            <a:r>
              <a:rPr lang="en-IN" b="1" dirty="0" err="1" smtClean="0"/>
              <a:t>angular.json</a:t>
            </a:r>
            <a:r>
              <a:rPr lang="en-IN" dirty="0" smtClean="0"/>
              <a:t>. It will also add scripts in </a:t>
            </a:r>
            <a:r>
              <a:rPr lang="en-IN" b="1" dirty="0" smtClean="0"/>
              <a:t>index.html</a:t>
            </a:r>
            <a:r>
              <a:rPr lang="en-IN" dirty="0" smtClean="0"/>
              <a:t> and update the </a:t>
            </a:r>
            <a:r>
              <a:rPr lang="en-IN" dirty="0" err="1" smtClean="0"/>
              <a:t>AppModule</a:t>
            </a:r>
            <a:r>
              <a:rPr lang="en-IN" dirty="0" smtClean="0"/>
              <a:t>.</a:t>
            </a:r>
            <a:endParaRPr lang="en-I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Angular material Dependencies and components </a:t>
            </a:r>
            <a:endParaRPr lang="en-IN" dirty="0"/>
          </a:p>
        </p:txBody>
      </p:sp>
      <p:sp>
        <p:nvSpPr>
          <p:cNvPr id="3" name="Content Placeholder 2"/>
          <p:cNvSpPr>
            <a:spLocks noGrp="1"/>
          </p:cNvSpPr>
          <p:nvPr>
            <p:ph sz="quarter" idx="1"/>
          </p:nvPr>
        </p:nvSpPr>
        <p:spPr/>
        <p:txBody>
          <a:bodyPr/>
          <a:lstStyle/>
          <a:p>
            <a:r>
              <a:rPr lang="en-IN" dirty="0" smtClean="0"/>
              <a:t>Form controls</a:t>
            </a:r>
          </a:p>
          <a:p>
            <a:r>
              <a:rPr lang="en-IN" dirty="0" smtClean="0"/>
              <a:t>Buttons and indicators</a:t>
            </a:r>
          </a:p>
          <a:p>
            <a:r>
              <a:rPr lang="en-IN" dirty="0" smtClean="0"/>
              <a:t>Navigation and layout</a:t>
            </a:r>
          </a:p>
          <a:p>
            <a:r>
              <a:rPr lang="en-IN" dirty="0" err="1" smtClean="0"/>
              <a:t>Popups</a:t>
            </a:r>
            <a:r>
              <a:rPr lang="en-IN" dirty="0" smtClean="0"/>
              <a:t> and modals</a:t>
            </a:r>
          </a:p>
          <a:p>
            <a:r>
              <a:rPr lang="en-IN" dirty="0" smtClean="0"/>
              <a:t>Data table</a:t>
            </a:r>
          </a:p>
          <a:p>
            <a:endParaRPr lang="en-I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Starter material components </a:t>
            </a:r>
            <a:endParaRPr lang="en-IN" dirty="0"/>
          </a:p>
        </p:txBody>
      </p:sp>
      <p:sp>
        <p:nvSpPr>
          <p:cNvPr id="3" name="Content Placeholder 2"/>
          <p:cNvSpPr>
            <a:spLocks noGrp="1"/>
          </p:cNvSpPr>
          <p:nvPr>
            <p:ph sz="quarter" idx="1"/>
          </p:nvPr>
        </p:nvSpPr>
        <p:spPr/>
        <p:txBody>
          <a:bodyPr/>
          <a:lstStyle/>
          <a:p>
            <a:r>
              <a:rPr lang="en-IN" dirty="0" smtClean="0"/>
              <a:t>Navigation</a:t>
            </a:r>
          </a:p>
          <a:p>
            <a:r>
              <a:rPr lang="en-IN" b="1" dirty="0" err="1" smtClean="0"/>
              <a:t>ng</a:t>
            </a:r>
            <a:r>
              <a:rPr lang="en-IN" b="1" dirty="0" smtClean="0"/>
              <a:t> generate @angular/</a:t>
            </a:r>
            <a:r>
              <a:rPr lang="en-IN" b="1" dirty="0" err="1" smtClean="0"/>
              <a:t>material:material</a:t>
            </a:r>
            <a:r>
              <a:rPr lang="en-IN" b="1" dirty="0" smtClean="0"/>
              <a:t>-table --name </a:t>
            </a:r>
            <a:r>
              <a:rPr lang="en-IN" b="1" smtClean="0"/>
              <a:t>componentName</a:t>
            </a:r>
            <a:r>
              <a:rPr lang="en-IN" smtClean="0"/>
              <a:t> </a:t>
            </a:r>
            <a:endParaRPr lang="en-IN" dirty="0" smtClean="0"/>
          </a:p>
          <a:p>
            <a:r>
              <a:rPr lang="en-IN" dirty="0" smtClean="0"/>
              <a:t>Dashboard </a:t>
            </a:r>
          </a:p>
          <a:p>
            <a:r>
              <a:rPr lang="en-IN" b="1" dirty="0" err="1" smtClean="0"/>
              <a:t>ng</a:t>
            </a:r>
            <a:r>
              <a:rPr lang="en-IN" b="1" dirty="0" smtClean="0"/>
              <a:t> generate @angular/</a:t>
            </a:r>
            <a:r>
              <a:rPr lang="en-IN" b="1" dirty="0" err="1" smtClean="0"/>
              <a:t>material:material-nav</a:t>
            </a:r>
            <a:r>
              <a:rPr lang="en-IN" b="1" dirty="0" smtClean="0"/>
              <a:t> --name </a:t>
            </a:r>
            <a:r>
              <a:rPr lang="en-IN" b="1" dirty="0" err="1" smtClean="0"/>
              <a:t>componentName</a:t>
            </a:r>
            <a:endParaRPr lang="en-IN" dirty="0" smtClean="0"/>
          </a:p>
          <a:p>
            <a:r>
              <a:rPr lang="en-IN" dirty="0" smtClean="0"/>
              <a:t>Table </a:t>
            </a:r>
          </a:p>
          <a:p>
            <a:r>
              <a:rPr lang="en-IN" b="1" dirty="0" err="1" smtClean="0"/>
              <a:t>ng</a:t>
            </a:r>
            <a:r>
              <a:rPr lang="en-IN" b="1" dirty="0" smtClean="0"/>
              <a:t> generate @angular/</a:t>
            </a:r>
            <a:r>
              <a:rPr lang="en-IN" b="1" dirty="0" err="1" smtClean="0"/>
              <a:t>material:material</a:t>
            </a:r>
            <a:r>
              <a:rPr lang="en-IN" b="1" dirty="0" smtClean="0"/>
              <a:t>-dashboard --name </a:t>
            </a:r>
            <a:r>
              <a:rPr lang="en-IN" b="1" dirty="0" err="1" smtClean="0"/>
              <a:t>componentName</a:t>
            </a:r>
            <a:endParaRPr lang="en-I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Routing </a:t>
            </a:r>
            <a:endParaRPr lang="en-IN" dirty="0"/>
          </a:p>
        </p:txBody>
      </p:sp>
      <p:sp>
        <p:nvSpPr>
          <p:cNvPr id="3" name="Content Placeholder 2"/>
          <p:cNvSpPr>
            <a:spLocks noGrp="1"/>
          </p:cNvSpPr>
          <p:nvPr>
            <p:ph sz="quarter" idx="1"/>
          </p:nvPr>
        </p:nvSpPr>
        <p:spPr/>
        <p:txBody>
          <a:bodyPr>
            <a:normAutofit/>
          </a:bodyPr>
          <a:lstStyle/>
          <a:p>
            <a:r>
              <a:rPr lang="en-IN" sz="3200" dirty="0" smtClean="0"/>
              <a:t>Routing helps to direct to different pages based on the options user select, using Routing you can render components to the users based on the options they select.</a:t>
            </a:r>
          </a:p>
          <a:p>
            <a:r>
              <a:rPr lang="en-IN" sz="3200" dirty="0" smtClean="0"/>
              <a:t>So the browser doesn’t load the whole page instead it only loads the component which we selected at runtime; </a:t>
            </a:r>
          </a:p>
          <a:p>
            <a:endParaRPr lang="en-IN" sz="32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routing </a:t>
            </a:r>
            <a:endParaRPr lang="en-IN" dirty="0"/>
          </a:p>
        </p:txBody>
      </p:sp>
      <p:sp>
        <p:nvSpPr>
          <p:cNvPr id="3" name="Content Placeholder 2"/>
          <p:cNvSpPr>
            <a:spLocks noGrp="1"/>
          </p:cNvSpPr>
          <p:nvPr>
            <p:ph sz="quarter" idx="1"/>
          </p:nvPr>
        </p:nvSpPr>
        <p:spPr/>
        <p:txBody>
          <a:bodyPr>
            <a:noAutofit/>
          </a:bodyPr>
          <a:lstStyle/>
          <a:p>
            <a:r>
              <a:rPr lang="en-IN" sz="3200" dirty="0" smtClean="0"/>
              <a:t>Create the .</a:t>
            </a:r>
            <a:r>
              <a:rPr lang="en-IN" sz="3200" dirty="0" err="1" smtClean="0"/>
              <a:t>ts</a:t>
            </a:r>
            <a:r>
              <a:rPr lang="en-IN" sz="3200" dirty="0" smtClean="0"/>
              <a:t> routing file (</a:t>
            </a:r>
            <a:r>
              <a:rPr lang="en-IN" sz="3200" dirty="0" err="1" smtClean="0"/>
              <a:t>app.routing.ts</a:t>
            </a:r>
            <a:r>
              <a:rPr lang="en-IN" sz="3200" dirty="0" smtClean="0"/>
              <a:t>)</a:t>
            </a:r>
          </a:p>
          <a:p>
            <a:r>
              <a:rPr lang="en-IN" sz="3200" dirty="0" smtClean="0"/>
              <a:t>Import the </a:t>
            </a:r>
            <a:r>
              <a:rPr lang="en-IN" sz="3200" dirty="0" err="1" smtClean="0"/>
              <a:t>NgModule</a:t>
            </a:r>
            <a:r>
              <a:rPr lang="en-IN" sz="3200" dirty="0" smtClean="0"/>
              <a:t> from @angular/core, Routes and </a:t>
            </a:r>
            <a:r>
              <a:rPr lang="en-IN" sz="3200" dirty="0" err="1" smtClean="0"/>
              <a:t>RouterModule</a:t>
            </a:r>
            <a:r>
              <a:rPr lang="en-IN" sz="3200" dirty="0" smtClean="0"/>
              <a:t> from @angular/router' and all component which want to route at runtime. </a:t>
            </a:r>
          </a:p>
          <a:p>
            <a:r>
              <a:rPr lang="en-IN" sz="3200" dirty="0" smtClean="0"/>
              <a:t>Now we have to create the variable of type Routes. Which contains path and component property based upon the number of component want to route.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a:t>
            </a:r>
            <a:endParaRPr lang="en-IN" dirty="0"/>
          </a:p>
        </p:txBody>
      </p:sp>
      <p:sp>
        <p:nvSpPr>
          <p:cNvPr id="3" name="Content Placeholder 2"/>
          <p:cNvSpPr>
            <a:spLocks noGrp="1"/>
          </p:cNvSpPr>
          <p:nvPr>
            <p:ph sz="quarter" idx="1"/>
          </p:nvPr>
        </p:nvSpPr>
        <p:spPr/>
        <p:txBody>
          <a:bodyPr>
            <a:normAutofit/>
          </a:bodyPr>
          <a:lstStyle/>
          <a:p>
            <a:pPr>
              <a:buNone/>
            </a:pPr>
            <a:r>
              <a:rPr lang="en-IN" sz="2800" dirty="0" smtClean="0"/>
              <a:t>	const </a:t>
            </a:r>
            <a:r>
              <a:rPr lang="en-IN" sz="2800" dirty="0" err="1" smtClean="0"/>
              <a:t>routes:Routes</a:t>
            </a:r>
            <a:r>
              <a:rPr lang="en-IN" sz="2800" dirty="0" smtClean="0"/>
              <a:t>=[</a:t>
            </a:r>
          </a:p>
          <a:p>
            <a:pPr>
              <a:buNone/>
            </a:pPr>
            <a:r>
              <a:rPr lang="en-IN" sz="2800" dirty="0" smtClean="0"/>
              <a:t>	{ path: '', </a:t>
            </a:r>
            <a:r>
              <a:rPr lang="en-IN" sz="2800" dirty="0" err="1" smtClean="0"/>
              <a:t>redirectTo</a:t>
            </a:r>
            <a:r>
              <a:rPr lang="en-IN" sz="2800" dirty="0" smtClean="0"/>
              <a:t>: 'home', </a:t>
            </a:r>
            <a:r>
              <a:rPr lang="en-IN" sz="2800" dirty="0" err="1" smtClean="0"/>
              <a:t>pathMatch</a:t>
            </a:r>
            <a:r>
              <a:rPr lang="en-IN" sz="2800" dirty="0" smtClean="0"/>
              <a:t>: 'full' },</a:t>
            </a:r>
          </a:p>
          <a:p>
            <a:pPr>
              <a:buNone/>
            </a:pPr>
            <a:r>
              <a:rPr lang="en-IN" sz="2800" dirty="0" smtClean="0"/>
              <a:t>	{ path: 'home', component: Home },</a:t>
            </a:r>
          </a:p>
          <a:p>
            <a:pPr>
              <a:buNone/>
            </a:pPr>
            <a:r>
              <a:rPr lang="en-IN" sz="2800" dirty="0" smtClean="0"/>
              <a:t>	 { path: ‘about', component: </a:t>
            </a:r>
            <a:r>
              <a:rPr lang="en-IN" sz="2800" dirty="0" err="1" smtClean="0"/>
              <a:t>AboutUs</a:t>
            </a:r>
            <a:r>
              <a:rPr lang="en-IN" sz="2800" dirty="0" smtClean="0"/>
              <a:t> },</a:t>
            </a:r>
          </a:p>
          <a:p>
            <a:pPr>
              <a:buNone/>
            </a:pPr>
            <a:r>
              <a:rPr lang="en-IN" sz="2800" dirty="0" smtClean="0"/>
              <a:t>	 { path: ‘contact', component: </a:t>
            </a:r>
            <a:r>
              <a:rPr lang="en-IN" sz="2800" dirty="0" err="1" smtClean="0"/>
              <a:t>ContactUs</a:t>
            </a:r>
            <a:r>
              <a:rPr lang="en-IN" sz="2800" dirty="0" smtClean="0"/>
              <a:t> }, 	</a:t>
            </a:r>
          </a:p>
          <a:p>
            <a:pPr>
              <a:buNone/>
            </a:pPr>
            <a:r>
              <a:rPr lang="en-IN" sz="2800" dirty="0" smtClean="0"/>
              <a:t>	{ path: '**', component: </a:t>
            </a:r>
            <a:r>
              <a:rPr lang="en-IN" sz="2800" dirty="0" err="1" smtClean="0"/>
              <a:t>NotFound</a:t>
            </a:r>
            <a:r>
              <a:rPr lang="en-IN" sz="2800" dirty="0" smtClean="0"/>
              <a:t> }, //always last</a:t>
            </a:r>
          </a:p>
          <a:p>
            <a:pPr>
              <a:buNone/>
            </a:pPr>
            <a:r>
              <a:rPr lang="en-IN" sz="2800" dirty="0" smtClean="0"/>
              <a:t>	 ]</a:t>
            </a:r>
          </a:p>
          <a:p>
            <a:endParaRPr lang="en-IN" sz="28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Then create the class with @</a:t>
            </a:r>
            <a:r>
              <a:rPr lang="en-IN" dirty="0" err="1" smtClean="0"/>
              <a:t>ngModule</a:t>
            </a:r>
            <a:r>
              <a:rPr lang="en-IN" dirty="0" smtClean="0"/>
              <a:t> and use the two properties as import and export. </a:t>
            </a:r>
          </a:p>
          <a:p>
            <a:r>
              <a:rPr lang="en-IN" dirty="0" smtClean="0"/>
              <a:t>With following syntax </a:t>
            </a:r>
          </a:p>
          <a:p>
            <a:pPr lvl="1"/>
            <a:r>
              <a:rPr lang="en-IN" dirty="0" smtClean="0"/>
              <a:t> imports:[</a:t>
            </a:r>
            <a:r>
              <a:rPr lang="en-IN" dirty="0" err="1" smtClean="0"/>
              <a:t>RouterModule.forRoot</a:t>
            </a:r>
            <a:r>
              <a:rPr lang="en-IN" dirty="0" smtClean="0"/>
              <a:t>(routes)],</a:t>
            </a:r>
          </a:p>
          <a:p>
            <a:pPr lvl="1"/>
            <a:r>
              <a:rPr lang="en-IN" dirty="0" smtClean="0"/>
              <a:t>exports:[</a:t>
            </a:r>
            <a:r>
              <a:rPr lang="en-IN" dirty="0" err="1" smtClean="0"/>
              <a:t>RouterModule</a:t>
            </a:r>
            <a:r>
              <a:rPr lang="en-IN"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533400" y="2133600"/>
            <a:ext cx="8001000" cy="4267200"/>
          </a:xfrm>
          <a:prstGeom prst="rect">
            <a:avLst/>
          </a:prstGeom>
          <a:noFill/>
          <a:ln w="9525">
            <a:noFill/>
            <a:miter lim="800000"/>
            <a:headEnd/>
            <a:tailEnd/>
          </a:ln>
        </p:spPr>
        <p:txBody>
          <a:bodyPr/>
          <a:lstStyle/>
          <a:p>
            <a:pPr>
              <a:spcBef>
                <a:spcPct val="20000"/>
              </a:spcBef>
            </a:pPr>
            <a:r>
              <a:rPr lang="en-US" altLang="en-US" sz="2800" dirty="0"/>
              <a:t>● Non Blocking I/O</a:t>
            </a:r>
          </a:p>
          <a:p>
            <a:pPr>
              <a:spcBef>
                <a:spcPct val="20000"/>
              </a:spcBef>
            </a:pPr>
            <a:r>
              <a:rPr lang="en-US" altLang="en-US" sz="2800" dirty="0"/>
              <a:t>● V8 </a:t>
            </a:r>
            <a:r>
              <a:rPr lang="en-US" altLang="en-US" sz="2800" dirty="0" smtClean="0"/>
              <a:t>JavaScript </a:t>
            </a:r>
            <a:r>
              <a:rPr lang="en-US" altLang="en-US" sz="2800" dirty="0"/>
              <a:t>Engine</a:t>
            </a:r>
          </a:p>
          <a:p>
            <a:pPr>
              <a:spcBef>
                <a:spcPct val="20000"/>
              </a:spcBef>
            </a:pPr>
            <a:r>
              <a:rPr lang="en-US" altLang="en-US" sz="2800" dirty="0"/>
              <a:t>● Single Thread with Event Loop</a:t>
            </a:r>
          </a:p>
          <a:p>
            <a:pPr>
              <a:spcBef>
                <a:spcPct val="20000"/>
              </a:spcBef>
            </a:pPr>
            <a:r>
              <a:rPr lang="en-US" altLang="en-US" sz="2800" dirty="0"/>
              <a:t>● 40,025 modules</a:t>
            </a:r>
          </a:p>
          <a:p>
            <a:pPr>
              <a:spcBef>
                <a:spcPct val="20000"/>
              </a:spcBef>
            </a:pPr>
            <a:r>
              <a:rPr lang="en-US" altLang="en-US" sz="2800" dirty="0"/>
              <a:t>● Windows, Linux, Mac</a:t>
            </a:r>
          </a:p>
          <a:p>
            <a:pPr>
              <a:spcBef>
                <a:spcPct val="20000"/>
              </a:spcBef>
            </a:pPr>
            <a:r>
              <a:rPr lang="en-US" altLang="en-US" sz="2800" dirty="0"/>
              <a:t>● 1 Language for Frontend and Backend</a:t>
            </a:r>
          </a:p>
          <a:p>
            <a:pPr>
              <a:spcBef>
                <a:spcPct val="20000"/>
              </a:spcBef>
            </a:pPr>
            <a:r>
              <a:rPr lang="en-US" altLang="en-US" sz="2800" dirty="0"/>
              <a:t>● Active community</a:t>
            </a:r>
          </a:p>
        </p:txBody>
      </p:sp>
      <p:sp>
        <p:nvSpPr>
          <p:cNvPr id="30723" name="Rectangle 3"/>
          <p:cNvSpPr txBox="1">
            <a:spLocks noChangeArrowheads="1"/>
          </p:cNvSpPr>
          <p:nvPr/>
        </p:nvSpPr>
        <p:spPr bwMode="auto">
          <a:xfrm>
            <a:off x="1143000" y="990600"/>
            <a:ext cx="5970588" cy="868363"/>
          </a:xfrm>
          <a:prstGeom prst="rect">
            <a:avLst/>
          </a:prstGeom>
          <a:noFill/>
          <a:ln w="9525">
            <a:noFill/>
            <a:miter lim="800000"/>
            <a:headEnd/>
            <a:tailEnd/>
          </a:ln>
        </p:spPr>
        <p:txBody>
          <a:bodyPr anchor="ctr"/>
          <a:lstStyle/>
          <a:p>
            <a:r>
              <a:rPr lang="en-US" altLang="en-US" sz="4000" b="1" dirty="0">
                <a:solidFill>
                  <a:schemeClr val="tx1">
                    <a:lumMod val="95000"/>
                    <a:lumOff val="5000"/>
                  </a:schemeClr>
                </a:solidFill>
              </a:rPr>
              <a:t>Why node.js ?</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&lt;div&gt;	</a:t>
            </a:r>
          </a:p>
          <a:p>
            <a:pPr>
              <a:buNone/>
            </a:pPr>
            <a:r>
              <a:rPr lang="en-IN" dirty="0" smtClean="0"/>
              <a:t>	&lt;a </a:t>
            </a:r>
            <a:r>
              <a:rPr lang="en-IN" dirty="0" err="1" smtClean="0"/>
              <a:t>routerLink</a:t>
            </a:r>
            <a:r>
              <a:rPr lang="en-IN" dirty="0" smtClean="0"/>
              <a:t>=“[‘/home’]"&gt;Home Page&lt;/a&gt;</a:t>
            </a:r>
          </a:p>
          <a:p>
            <a:pPr>
              <a:buNone/>
            </a:pPr>
            <a:r>
              <a:rPr lang="en-IN" dirty="0" smtClean="0"/>
              <a:t>	&lt;a </a:t>
            </a:r>
            <a:r>
              <a:rPr lang="en-IN" dirty="0" err="1" smtClean="0"/>
              <a:t>routerLink</a:t>
            </a:r>
            <a:r>
              <a:rPr lang="en-IN" dirty="0" smtClean="0"/>
              <a:t>=“[‘/about’]"&gt;About Us&lt;/a&gt;</a:t>
            </a:r>
          </a:p>
          <a:p>
            <a:pPr>
              <a:buNone/>
            </a:pPr>
            <a:r>
              <a:rPr lang="en-IN" dirty="0" smtClean="0"/>
              <a:t>	&lt;a </a:t>
            </a:r>
            <a:r>
              <a:rPr lang="en-IN" dirty="0" err="1" smtClean="0"/>
              <a:t>routerLink</a:t>
            </a:r>
            <a:r>
              <a:rPr lang="en-IN" dirty="0" smtClean="0"/>
              <a:t>=“[‘/contact’]"&gt;Contact Us&lt;/a&gt;</a:t>
            </a:r>
          </a:p>
          <a:p>
            <a:pPr>
              <a:buNone/>
            </a:pPr>
            <a:r>
              <a:rPr lang="en-IN" dirty="0" smtClean="0"/>
              <a:t>	&lt;/div&gt;</a:t>
            </a:r>
          </a:p>
          <a:p>
            <a:endParaRPr lang="en-IN" dirty="0" smtClean="0"/>
          </a:p>
          <a:p>
            <a:pPr>
              <a:buNone/>
            </a:pPr>
            <a:r>
              <a:rPr lang="en-IN" dirty="0" smtClean="0"/>
              <a:t>	&lt;div&gt;</a:t>
            </a:r>
          </a:p>
          <a:p>
            <a:pPr>
              <a:buNone/>
            </a:pPr>
            <a:r>
              <a:rPr lang="en-IN" dirty="0" smtClean="0"/>
              <a:t>		 &lt;router-outlet&gt;&lt;/router-outlet&gt;</a:t>
            </a:r>
          </a:p>
          <a:p>
            <a:pPr lvl="1">
              <a:buNone/>
            </a:pPr>
            <a:r>
              <a:rPr lang="en-IN" dirty="0" smtClean="0"/>
              <a:t>&lt;/div&gt;</a:t>
            </a:r>
            <a:endParaRPr lang="en-I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IN"/>
          </a:p>
        </p:txBody>
      </p:sp>
      <p:sp>
        <p:nvSpPr>
          <p:cNvPr id="3" name="Title 2"/>
          <p:cNvSpPr>
            <a:spLocks noGrp="1"/>
          </p:cNvSpPr>
          <p:nvPr>
            <p:ph type="ctrTitle"/>
          </p:nvPr>
        </p:nvSpPr>
        <p:spPr/>
        <p:txBody>
          <a:bodyPr/>
          <a:lstStyle/>
          <a:p>
            <a:r>
              <a:rPr lang="en-IN" dirty="0" smtClean="0"/>
              <a:t>Child Routes</a:t>
            </a:r>
            <a:endParaRPr lang="en-I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a:buNone/>
            </a:pPr>
            <a:r>
              <a:rPr lang="en-IN" dirty="0" smtClean="0"/>
              <a:t>	const </a:t>
            </a:r>
            <a:r>
              <a:rPr lang="en-IN" dirty="0" err="1" smtClean="0"/>
              <a:t>usersRoutes</a:t>
            </a:r>
            <a:r>
              <a:rPr lang="en-IN" dirty="0" smtClean="0"/>
              <a:t>: Routes = [</a:t>
            </a:r>
          </a:p>
          <a:p>
            <a:pPr>
              <a:buNone/>
            </a:pPr>
            <a:r>
              <a:rPr lang="en-IN" dirty="0" smtClean="0"/>
              <a:t>		{ path: 'users', component: Users },</a:t>
            </a:r>
          </a:p>
          <a:p>
            <a:pPr>
              <a:buNone/>
            </a:pPr>
            <a:r>
              <a:rPr lang="en-IN" dirty="0" smtClean="0"/>
              <a:t>		{ path: 'users/:id', component: User }</a:t>
            </a:r>
          </a:p>
          <a:p>
            <a:pPr>
              <a:buNone/>
            </a:pPr>
            <a:r>
              <a:rPr lang="en-IN" dirty="0" smtClean="0"/>
              <a:t>	];</a:t>
            </a:r>
          </a:p>
          <a:p>
            <a:pPr>
              <a:buNone/>
            </a:pPr>
            <a:r>
              <a:rPr lang="en-IN" dirty="0" smtClean="0"/>
              <a:t>	Or </a:t>
            </a:r>
          </a:p>
          <a:p>
            <a:pPr>
              <a:buNone/>
            </a:pPr>
            <a:r>
              <a:rPr lang="en-IN" dirty="0" smtClean="0"/>
              <a:t>	const </a:t>
            </a:r>
            <a:r>
              <a:rPr lang="en-IN" dirty="0" err="1" smtClean="0"/>
              <a:t>usersRoutes</a:t>
            </a:r>
            <a:r>
              <a:rPr lang="en-IN" dirty="0" smtClean="0"/>
              <a:t>: Routes = [</a:t>
            </a:r>
          </a:p>
          <a:p>
            <a:pPr>
              <a:buNone/>
            </a:pPr>
            <a:r>
              <a:rPr lang="en-IN" dirty="0" smtClean="0"/>
              <a:t>	{ path: 'users',</a:t>
            </a:r>
          </a:p>
          <a:p>
            <a:pPr>
              <a:buNone/>
            </a:pPr>
            <a:r>
              <a:rPr lang="en-IN" dirty="0" smtClean="0"/>
              <a:t>			children: [</a:t>
            </a:r>
          </a:p>
          <a:p>
            <a:pPr>
              <a:buNone/>
            </a:pPr>
            <a:r>
              <a:rPr lang="en-IN" dirty="0" smtClean="0"/>
              <a:t>			{ path: '', component: Users },</a:t>
            </a:r>
          </a:p>
          <a:p>
            <a:pPr>
              <a:buNone/>
            </a:pPr>
            <a:r>
              <a:rPr lang="en-IN" dirty="0" smtClean="0"/>
              <a:t>			{ path: ':id', component: User }</a:t>
            </a:r>
          </a:p>
          <a:p>
            <a:pPr>
              <a:buNone/>
            </a:pPr>
            <a:r>
              <a:rPr lang="en-IN" dirty="0" smtClean="0"/>
              <a:t>		]</a:t>
            </a:r>
          </a:p>
          <a:p>
            <a:pPr>
              <a:buNone/>
            </a:pPr>
            <a:r>
              <a:rPr lang="en-IN" dirty="0" smtClean="0"/>
              <a:t>	}];</a:t>
            </a:r>
            <a:endParaRPr lang="en-I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Navigation</a:t>
            </a:r>
            <a:endParaRPr lang="en-IN" dirty="0"/>
          </a:p>
        </p:txBody>
      </p:sp>
      <p:sp>
        <p:nvSpPr>
          <p:cNvPr id="3" name="Content Placeholder 2"/>
          <p:cNvSpPr>
            <a:spLocks noGrp="1"/>
          </p:cNvSpPr>
          <p:nvPr>
            <p:ph sz="quarter" idx="1"/>
          </p:nvPr>
        </p:nvSpPr>
        <p:spPr/>
        <p:txBody>
          <a:bodyPr/>
          <a:lstStyle/>
          <a:p>
            <a:r>
              <a:rPr lang="en-IN" dirty="0" smtClean="0"/>
              <a:t>Using </a:t>
            </a:r>
            <a:r>
              <a:rPr lang="en-IN" b="1" dirty="0" err="1" smtClean="0"/>
              <a:t>routerLink</a:t>
            </a:r>
            <a:r>
              <a:rPr lang="en-IN" b="1" dirty="0" smtClean="0"/>
              <a:t> directive </a:t>
            </a:r>
          </a:p>
          <a:p>
            <a:pPr lvl="1"/>
            <a:r>
              <a:rPr lang="en-IN" dirty="0" smtClean="0"/>
              <a:t>['users', 34] /users/:id</a:t>
            </a:r>
          </a:p>
          <a:p>
            <a:r>
              <a:rPr lang="en-IN" dirty="0" err="1" smtClean="0"/>
              <a:t>Programatically</a:t>
            </a:r>
            <a:endParaRPr lang="en-IN" dirty="0" smtClean="0"/>
          </a:p>
          <a:p>
            <a:pPr lvl="1"/>
            <a:r>
              <a:rPr lang="en-IN" dirty="0" err="1" smtClean="0"/>
              <a:t>router.navigate</a:t>
            </a:r>
            <a:r>
              <a:rPr lang="en-IN" dirty="0" smtClean="0"/>
              <a:t>(['users', 34])</a:t>
            </a:r>
          </a:p>
          <a:p>
            <a:pPr lvl="1"/>
            <a:r>
              <a:rPr lang="en-IN" dirty="0" err="1" smtClean="0"/>
              <a:t>router.navigateByUrl</a:t>
            </a:r>
            <a:r>
              <a:rPr lang="en-IN" dirty="0" smtClean="0"/>
              <a:t>('/users/34')</a:t>
            </a:r>
          </a:p>
          <a:p>
            <a:pPr lvl="1"/>
            <a:endParaRPr lang="en-IN" dirty="0" smtClean="0"/>
          </a:p>
          <a:p>
            <a:pPr lvl="1"/>
            <a:r>
              <a:rPr lang="en-IN" dirty="0" smtClean="0"/>
              <a:t>Example </a:t>
            </a:r>
          </a:p>
          <a:p>
            <a:pPr lvl="1"/>
            <a:r>
              <a:rPr lang="en-IN" dirty="0" smtClean="0"/>
              <a:t>&lt;a [</a:t>
            </a:r>
            <a:r>
              <a:rPr lang="en-IN" dirty="0" err="1" smtClean="0"/>
              <a:t>routerLink</a:t>
            </a:r>
            <a:r>
              <a:rPr lang="en-IN" dirty="0" smtClean="0"/>
              <a:t>]="['users', 34]"&gt;User Info&lt;/a&gt;</a:t>
            </a:r>
            <a:endParaRPr lang="en-I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 </a:t>
            </a:r>
            <a:endParaRPr lang="en-IN" dirty="0"/>
          </a:p>
        </p:txBody>
      </p:sp>
      <p:sp>
        <p:nvSpPr>
          <p:cNvPr id="3" name="Content Placeholder 2"/>
          <p:cNvSpPr>
            <a:spLocks noGrp="1"/>
          </p:cNvSpPr>
          <p:nvPr>
            <p:ph sz="quarter" idx="1"/>
          </p:nvPr>
        </p:nvSpPr>
        <p:spPr/>
        <p:txBody>
          <a:bodyPr/>
          <a:lstStyle/>
          <a:p>
            <a:pPr>
              <a:buNone/>
            </a:pPr>
            <a:r>
              <a:rPr lang="en-IN" dirty="0" smtClean="0"/>
              <a:t>	&lt;h1&gt;Users&lt;/h1&gt;</a:t>
            </a:r>
          </a:p>
          <a:p>
            <a:pPr>
              <a:buNone/>
            </a:pPr>
            <a:r>
              <a:rPr lang="en-IN" dirty="0" smtClean="0"/>
              <a:t>	&lt;</a:t>
            </a:r>
            <a:r>
              <a:rPr lang="en-IN" dirty="0" err="1" smtClean="0"/>
              <a:t>tr</a:t>
            </a:r>
            <a:r>
              <a:rPr lang="en-IN" dirty="0" smtClean="0"/>
              <a:t> *</a:t>
            </a:r>
            <a:r>
              <a:rPr lang="en-IN" dirty="0" err="1" smtClean="0"/>
              <a:t>ngFor</a:t>
            </a:r>
            <a:r>
              <a:rPr lang="en-IN" dirty="0" smtClean="0"/>
              <a:t>="let user of users"&gt;</a:t>
            </a:r>
          </a:p>
          <a:p>
            <a:pPr>
              <a:buNone/>
            </a:pPr>
            <a:r>
              <a:rPr lang="en-IN" dirty="0" smtClean="0"/>
              <a:t>		&lt;td&gt;</a:t>
            </a:r>
          </a:p>
          <a:p>
            <a:pPr>
              <a:buNone/>
            </a:pPr>
            <a:r>
              <a:rPr lang="en-IN" dirty="0" smtClean="0"/>
              <a:t>		&lt;a [</a:t>
            </a:r>
            <a:r>
              <a:rPr lang="en-IN" dirty="0" err="1" smtClean="0"/>
              <a:t>routerLink</a:t>
            </a:r>
            <a:r>
              <a:rPr lang="en-IN" dirty="0" smtClean="0"/>
              <a:t>]="['/</a:t>
            </a:r>
            <a:r>
              <a:rPr lang="en-IN" dirty="0" err="1" smtClean="0"/>
              <a:t>users',user.id</a:t>
            </a:r>
            <a:r>
              <a:rPr lang="en-IN" dirty="0" smtClean="0"/>
              <a:t>]"&gt;{{</a:t>
            </a:r>
            <a:r>
              <a:rPr lang="en-IN" dirty="0" err="1" smtClean="0"/>
              <a:t>user.username</a:t>
            </a:r>
            <a:r>
              <a:rPr lang="en-IN" dirty="0" smtClean="0"/>
              <a:t>}}&lt;/a&gt;</a:t>
            </a:r>
          </a:p>
          <a:p>
            <a:pPr>
              <a:buNone/>
            </a:pPr>
            <a:r>
              <a:rPr lang="en-IN" dirty="0" smtClean="0"/>
              <a:t>		&lt;/td&gt;</a:t>
            </a:r>
          </a:p>
          <a:p>
            <a:pPr>
              <a:buNone/>
            </a:pPr>
            <a:r>
              <a:rPr lang="en-IN" dirty="0" smtClean="0"/>
              <a:t>	&lt;/</a:t>
            </a:r>
            <a:r>
              <a:rPr lang="en-IN" dirty="0" err="1" smtClean="0"/>
              <a:t>tr</a:t>
            </a:r>
            <a:r>
              <a:rPr lang="en-IN" dirty="0" smtClean="0"/>
              <a:t>&gt;</a:t>
            </a:r>
            <a:endParaRPr lang="en-IN"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IN"/>
          </a:p>
        </p:txBody>
      </p:sp>
      <p:sp>
        <p:nvSpPr>
          <p:cNvPr id="3" name="Title 2"/>
          <p:cNvSpPr>
            <a:spLocks noGrp="1"/>
          </p:cNvSpPr>
          <p:nvPr>
            <p:ph type="ctrTitle"/>
          </p:nvPr>
        </p:nvSpPr>
        <p:spPr/>
        <p:txBody>
          <a:bodyPr/>
          <a:lstStyle/>
          <a:p>
            <a:r>
              <a:rPr lang="en-IN" dirty="0" smtClean="0"/>
              <a:t>Navigation Guards</a:t>
            </a:r>
            <a:endParaRPr lang="en-IN"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Ask before navigating</a:t>
            </a:r>
            <a:endParaRPr lang="en-IN"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304800" y="1905000"/>
            <a:ext cx="8839200" cy="3657600"/>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04825" y="1219200"/>
            <a:ext cx="8134350" cy="41148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Restrict Access</a:t>
            </a:r>
            <a:endParaRPr lang="en-IN"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304800" y="1828800"/>
            <a:ext cx="8610600" cy="3810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0" y="857250"/>
            <a:ext cx="7315200" cy="868363"/>
          </a:xfrm>
        </p:spPr>
        <p:txBody>
          <a:bodyPr/>
          <a:lstStyle/>
          <a:p>
            <a:pPr eaLnBrk="1" fontAlgn="auto" hangingPunct="1">
              <a:spcAft>
                <a:spcPts val="0"/>
              </a:spcAft>
              <a:defRPr/>
            </a:pPr>
            <a:r>
              <a:rPr lang="en-US" altLang="en-US" sz="4000" dirty="0" smtClean="0">
                <a:solidFill>
                  <a:schemeClr val="tx1">
                    <a:lumMod val="95000"/>
                    <a:lumOff val="5000"/>
                  </a:schemeClr>
                </a:solidFill>
              </a:rPr>
              <a:t>Why </a:t>
            </a:r>
            <a:r>
              <a:rPr lang="en-US" altLang="en-US" dirty="0" smtClean="0">
                <a:solidFill>
                  <a:schemeClr val="tx1">
                    <a:lumMod val="95000"/>
                    <a:lumOff val="5000"/>
                  </a:schemeClr>
                </a:solidFill>
              </a:rPr>
              <a:t>J</a:t>
            </a:r>
            <a:r>
              <a:rPr lang="en-US" altLang="en-US" sz="4000" dirty="0" smtClean="0">
                <a:solidFill>
                  <a:schemeClr val="tx1">
                    <a:lumMod val="95000"/>
                    <a:lumOff val="5000"/>
                  </a:schemeClr>
                </a:solidFill>
              </a:rPr>
              <a:t>avaScript ?!!!</a:t>
            </a:r>
          </a:p>
        </p:txBody>
      </p:sp>
      <p:sp>
        <p:nvSpPr>
          <p:cNvPr id="18434" name="Rectangle 2"/>
          <p:cNvSpPr>
            <a:spLocks noGrp="1" noChangeArrowheads="1"/>
          </p:cNvSpPr>
          <p:nvPr>
            <p:ph sz="quarter" idx="1"/>
          </p:nvPr>
        </p:nvSpPr>
        <p:spPr>
          <a:xfrm>
            <a:off x="609600" y="1905000"/>
            <a:ext cx="8509000" cy="4267200"/>
          </a:xfrm>
        </p:spPr>
        <p:txBody>
          <a:bodyPr>
            <a:normAutofit lnSpcReduction="10000"/>
          </a:bodyPr>
          <a:lstStyle/>
          <a:p>
            <a:pPr marL="365760" indent="-256032" eaLnBrk="1" fontAlgn="auto" hangingPunct="1">
              <a:spcAft>
                <a:spcPts val="0"/>
              </a:spcAft>
              <a:buFont typeface="Wingdings 3"/>
              <a:buChar char=""/>
              <a:defRPr/>
            </a:pPr>
            <a:r>
              <a:rPr lang="en-IN" altLang="en-US" sz="2800" dirty="0" smtClean="0"/>
              <a:t>Friendly </a:t>
            </a:r>
            <a:r>
              <a:rPr lang="en-IN" altLang="en-US" sz="2800" dirty="0" err="1" smtClean="0"/>
              <a:t>Callbacks</a:t>
            </a:r>
            <a:endParaRPr lang="en-IN" altLang="en-US" sz="2800" dirty="0" smtClean="0"/>
          </a:p>
          <a:p>
            <a:pPr marL="365760" indent="-256032" eaLnBrk="1" fontAlgn="auto" hangingPunct="1">
              <a:spcAft>
                <a:spcPts val="0"/>
              </a:spcAft>
              <a:buFont typeface="Wingdings 3"/>
              <a:buChar char=""/>
              <a:defRPr/>
            </a:pPr>
            <a:r>
              <a:rPr lang="en-IN" altLang="en-US" sz="2800" dirty="0" smtClean="0"/>
              <a:t>Ubiquitous</a:t>
            </a:r>
          </a:p>
          <a:p>
            <a:pPr marL="365760" indent="-256032" eaLnBrk="1" fontAlgn="auto" hangingPunct="1">
              <a:spcAft>
                <a:spcPts val="0"/>
              </a:spcAft>
              <a:buFont typeface="Wingdings 3"/>
              <a:buChar char=""/>
              <a:defRPr/>
            </a:pPr>
            <a:r>
              <a:rPr lang="en-IN" altLang="en-US" sz="2800" dirty="0" smtClean="0"/>
              <a:t>No I/o Primitives</a:t>
            </a:r>
          </a:p>
          <a:p>
            <a:pPr marL="365760" indent="-256032" eaLnBrk="1" fontAlgn="auto" hangingPunct="1">
              <a:spcAft>
                <a:spcPts val="0"/>
              </a:spcAft>
              <a:buFont typeface="Wingdings 3"/>
              <a:buChar char=""/>
              <a:defRPr/>
            </a:pPr>
            <a:r>
              <a:rPr lang="en-IN" altLang="en-US" sz="2800" dirty="0" smtClean="0"/>
              <a:t>One language to RULE them all </a:t>
            </a:r>
            <a:r>
              <a:rPr lang="en-IN" altLang="en-US" sz="1600" dirty="0" smtClean="0"/>
              <a:t> </a:t>
            </a:r>
            <a:endParaRPr lang="en-IN" altLang="en-US" sz="2800" dirty="0" smtClean="0"/>
          </a:p>
          <a:p>
            <a:pPr marL="365760" indent="-256032" eaLnBrk="1" fontAlgn="auto" hangingPunct="1">
              <a:spcAft>
                <a:spcPts val="0"/>
              </a:spcAft>
              <a:buFontTx/>
              <a:buNone/>
              <a:defRPr/>
            </a:pPr>
            <a:r>
              <a:rPr lang="en-US" altLang="en-US" dirty="0" smtClean="0"/>
              <a:t>JavaScript is well known for client-side scripts running inside the browser</a:t>
            </a:r>
          </a:p>
          <a:p>
            <a:pPr marL="365760" indent="-256032" eaLnBrk="1" fontAlgn="auto" hangingPunct="1">
              <a:spcAft>
                <a:spcPts val="0"/>
              </a:spcAft>
              <a:buFontTx/>
              <a:buNone/>
              <a:defRPr/>
            </a:pPr>
            <a:r>
              <a:rPr lang="en-US" altLang="en-US" dirty="0" smtClean="0"/>
              <a:t>node.js is JavaScript running on the server-side</a:t>
            </a:r>
          </a:p>
          <a:p>
            <a:pPr marL="365760" indent="-256032" eaLnBrk="1" fontAlgn="auto" hangingPunct="1">
              <a:spcAft>
                <a:spcPts val="0"/>
              </a:spcAft>
              <a:buFontTx/>
              <a:buNone/>
              <a:defRPr/>
            </a:pPr>
            <a:r>
              <a:rPr lang="en-US" altLang="en-US" dirty="0" smtClean="0"/>
              <a:t>SSJS -&gt; Server-Side JavaScript</a:t>
            </a:r>
          </a:p>
          <a:p>
            <a:pPr marL="212725" lvl="1" indent="0" eaLnBrk="1" fontAlgn="auto" hangingPunct="1">
              <a:spcBef>
                <a:spcPts val="324"/>
              </a:spcBef>
              <a:spcAft>
                <a:spcPts val="0"/>
              </a:spcAft>
              <a:buFontTx/>
              <a:buNone/>
              <a:defRPr/>
            </a:pPr>
            <a:r>
              <a:rPr lang="en-US" altLang="en-US" dirty="0" smtClean="0"/>
              <a:t>Use a language you know</a:t>
            </a:r>
          </a:p>
          <a:p>
            <a:pPr marL="212725" lvl="1" indent="0" eaLnBrk="1" fontAlgn="auto" hangingPunct="1">
              <a:spcBef>
                <a:spcPts val="324"/>
              </a:spcBef>
              <a:spcAft>
                <a:spcPts val="0"/>
              </a:spcAft>
              <a:buFontTx/>
              <a:buNone/>
              <a:defRPr/>
            </a:pPr>
            <a:r>
              <a:rPr lang="en-US" altLang="en-US" dirty="0" smtClean="0"/>
              <a:t>Use the same language for client side and server side</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Restrict Access</a:t>
            </a:r>
            <a:endParaRPr lang="en-IN"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914400" y="1997027"/>
            <a:ext cx="7772400" cy="3473546"/>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module loading </a:t>
            </a:r>
            <a:endParaRPr lang="en-IN" dirty="0"/>
          </a:p>
        </p:txBody>
      </p:sp>
      <p:sp>
        <p:nvSpPr>
          <p:cNvPr id="3" name="Content Placeholder 2"/>
          <p:cNvSpPr>
            <a:spLocks noGrp="1"/>
          </p:cNvSpPr>
          <p:nvPr>
            <p:ph sz="quarter" idx="1"/>
          </p:nvPr>
        </p:nvSpPr>
        <p:spPr/>
        <p:txBody>
          <a:bodyPr/>
          <a:lstStyle/>
          <a:p>
            <a:r>
              <a:rPr lang="en-IN" dirty="0" smtClean="0"/>
              <a:t>In Angular module can loaded eagerly, lazily, and preloaded. </a:t>
            </a:r>
          </a:p>
          <a:p>
            <a:r>
              <a:rPr lang="en-IN" dirty="0" smtClean="0"/>
              <a:t>The application module i.e. </a:t>
            </a:r>
            <a:r>
              <a:rPr lang="en-IN" dirty="0" err="1" smtClean="0"/>
              <a:t>AppModule</a:t>
            </a:r>
            <a:r>
              <a:rPr lang="en-IN" dirty="0" smtClean="0"/>
              <a:t> is loaded eagerly before application starts. But the feature modules can be loaded either eagerly or lazily or preloaded. </a:t>
            </a:r>
          </a:p>
          <a:p>
            <a:r>
              <a:rPr lang="en-IN" b="1" dirty="0" smtClean="0"/>
              <a:t>Eager loading</a:t>
            </a:r>
            <a:r>
              <a:rPr lang="en-IN" dirty="0" smtClean="0"/>
              <a:t>: To load a feature module eagerly we need to import it into application module using </a:t>
            </a:r>
            <a:r>
              <a:rPr lang="en-IN" dirty="0" err="1" smtClean="0"/>
              <a:t>importsmetadata</a:t>
            </a:r>
            <a:r>
              <a:rPr lang="en-IN" dirty="0" smtClean="0"/>
              <a:t> of @</a:t>
            </a:r>
            <a:r>
              <a:rPr lang="en-IN" dirty="0" err="1" smtClean="0"/>
              <a:t>NgModule</a:t>
            </a:r>
            <a:r>
              <a:rPr lang="en-IN" dirty="0" smtClean="0"/>
              <a:t> decorator.</a:t>
            </a:r>
          </a:p>
          <a:p>
            <a:r>
              <a:rPr lang="en-IN" dirty="0" smtClean="0"/>
              <a:t>Eager loading is useful in small size applications.</a:t>
            </a:r>
          </a:p>
          <a:p>
            <a:endParaRPr lang="en-IN" dirty="0" smtClean="0"/>
          </a:p>
          <a:p>
            <a:endParaRPr lang="en-IN"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t>Lazy loading</a:t>
            </a:r>
            <a:r>
              <a:rPr lang="en-IN" dirty="0" smtClean="0"/>
              <a:t>: To load a feature module lazily we need to load it using </a:t>
            </a:r>
            <a:r>
              <a:rPr lang="en-IN" dirty="0" err="1" smtClean="0"/>
              <a:t>loadChildren</a:t>
            </a:r>
            <a:r>
              <a:rPr lang="en-IN" dirty="0" smtClean="0"/>
              <a:t> property in route configuration and that feature module must not be imported in application module.</a:t>
            </a:r>
          </a:p>
          <a:p>
            <a:r>
              <a:rPr lang="en-IN" dirty="0" smtClean="0"/>
              <a:t>Lazy loading is useful when the application size is growing.</a:t>
            </a:r>
          </a:p>
          <a:p>
            <a:r>
              <a:rPr lang="en-IN" b="1" dirty="0" smtClean="0"/>
              <a:t>Preloading</a:t>
            </a:r>
            <a:r>
              <a:rPr lang="en-IN" dirty="0" smtClean="0"/>
              <a:t>: To preload a feature module we need to load it using </a:t>
            </a:r>
            <a:r>
              <a:rPr lang="en-IN" dirty="0" err="1" smtClean="0"/>
              <a:t>loadChildren</a:t>
            </a:r>
            <a:r>
              <a:rPr lang="en-IN" dirty="0" smtClean="0"/>
              <a:t> property and configure  </a:t>
            </a:r>
            <a:r>
              <a:rPr lang="en-IN" b="1" dirty="0" smtClean="0"/>
              <a:t>preloading Strategy</a:t>
            </a:r>
            <a:r>
              <a:rPr lang="en-IN" dirty="0" smtClean="0"/>
              <a:t> property with </a:t>
            </a:r>
            <a:r>
              <a:rPr lang="en-IN" dirty="0" err="1" smtClean="0"/>
              <a:t>RouterModule.forRoot</a:t>
            </a:r>
            <a:r>
              <a:rPr lang="en-IN" dirty="0" smtClean="0"/>
              <a:t>.</a:t>
            </a:r>
          </a:p>
          <a:p>
            <a:r>
              <a:rPr lang="en-IN" dirty="0" smtClean="0"/>
              <a:t>That feature module must not be imported in application module.</a:t>
            </a:r>
          </a:p>
          <a:p>
            <a:r>
              <a:rPr lang="en-IN" dirty="0" smtClean="0"/>
              <a:t>we need to use custom preloading strategy.</a:t>
            </a:r>
            <a:endParaRPr lang="en-I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structure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Main module and main component </a:t>
            </a:r>
          </a:p>
          <a:p>
            <a:pPr lvl="1"/>
            <a:r>
              <a:rPr lang="en-IN" dirty="0" err="1" smtClean="0"/>
              <a:t>app.module.ts</a:t>
            </a:r>
            <a:r>
              <a:rPr lang="en-IN" dirty="0" smtClean="0"/>
              <a:t> </a:t>
            </a:r>
          </a:p>
          <a:p>
            <a:pPr lvl="1"/>
            <a:r>
              <a:rPr lang="en-IN" dirty="0" err="1" smtClean="0"/>
              <a:t>app.component.ts</a:t>
            </a:r>
            <a:r>
              <a:rPr lang="en-IN" dirty="0" smtClean="0"/>
              <a:t> </a:t>
            </a:r>
          </a:p>
          <a:p>
            <a:pPr lvl="1"/>
            <a:r>
              <a:rPr lang="en-IN" dirty="0" err="1" smtClean="0"/>
              <a:t>app.routing.module.ts</a:t>
            </a:r>
            <a:endParaRPr lang="en-IN" dirty="0" smtClean="0"/>
          </a:p>
          <a:p>
            <a:r>
              <a:rPr lang="en-IN" dirty="0" smtClean="0"/>
              <a:t>Sub1 module </a:t>
            </a:r>
          </a:p>
          <a:p>
            <a:pPr lvl="1"/>
            <a:r>
              <a:rPr lang="en-IN" dirty="0" smtClean="0"/>
              <a:t>sub1module.module.ts</a:t>
            </a:r>
          </a:p>
          <a:p>
            <a:pPr lvl="1"/>
            <a:r>
              <a:rPr lang="en-IN" dirty="0" smtClean="0"/>
              <a:t>com1.component.ts </a:t>
            </a:r>
          </a:p>
          <a:p>
            <a:pPr lvl="1"/>
            <a:r>
              <a:rPr lang="en-IN" dirty="0" smtClean="0"/>
              <a:t>route1.routing.module.ts</a:t>
            </a:r>
          </a:p>
          <a:p>
            <a:r>
              <a:rPr lang="en-IN" dirty="0" smtClean="0"/>
              <a:t>Sub2 module </a:t>
            </a:r>
          </a:p>
          <a:p>
            <a:pPr lvl="1"/>
            <a:r>
              <a:rPr lang="en-IN" dirty="0" smtClean="0"/>
              <a:t>sub2module.module.ts</a:t>
            </a:r>
          </a:p>
          <a:p>
            <a:pPr lvl="1"/>
            <a:r>
              <a:rPr lang="en-IN" dirty="0" smtClean="0"/>
              <a:t>com2.component.ts </a:t>
            </a:r>
          </a:p>
          <a:p>
            <a:pPr lvl="1"/>
            <a:r>
              <a:rPr lang="en-IN" dirty="0" smtClean="0"/>
              <a:t>route2.routing.module.ts</a:t>
            </a:r>
          </a:p>
          <a:p>
            <a:endParaRPr lang="en-IN" dirty="0" smtClean="0"/>
          </a:p>
          <a:p>
            <a:endParaRPr lang="en-IN" dirty="0" smtClean="0"/>
          </a:p>
          <a:p>
            <a:endParaRPr lang="en-IN"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Commands to generate modules and component s</a:t>
            </a:r>
            <a:endParaRPr lang="en-IN" dirty="0"/>
          </a:p>
        </p:txBody>
      </p:sp>
      <p:sp>
        <p:nvSpPr>
          <p:cNvPr id="3" name="Content Placeholder 2"/>
          <p:cNvSpPr>
            <a:spLocks noGrp="1"/>
          </p:cNvSpPr>
          <p:nvPr>
            <p:ph sz="quarter" idx="1"/>
          </p:nvPr>
        </p:nvSpPr>
        <p:spPr/>
        <p:txBody>
          <a:bodyPr>
            <a:normAutofit/>
          </a:bodyPr>
          <a:lstStyle/>
          <a:p>
            <a:r>
              <a:rPr lang="en-IN" sz="3200" dirty="0" smtClean="0"/>
              <a:t>Create a feature module with routing</a:t>
            </a:r>
          </a:p>
          <a:p>
            <a:pPr lvl="1"/>
            <a:r>
              <a:rPr lang="en-IN" sz="3000" dirty="0" err="1" smtClean="0"/>
              <a:t>ng</a:t>
            </a:r>
            <a:r>
              <a:rPr lang="en-IN" sz="3000" dirty="0" smtClean="0"/>
              <a:t> generate module sub1module –routing</a:t>
            </a:r>
          </a:p>
          <a:p>
            <a:pPr lvl="2"/>
            <a:r>
              <a:rPr lang="en-IN" sz="2600" dirty="0" smtClean="0"/>
              <a:t>Or </a:t>
            </a:r>
          </a:p>
          <a:p>
            <a:pPr lvl="1"/>
            <a:r>
              <a:rPr lang="en-IN" sz="3000" dirty="0" err="1" smtClean="0"/>
              <a:t>ng</a:t>
            </a:r>
            <a:r>
              <a:rPr lang="en-IN" sz="3000" dirty="0" smtClean="0"/>
              <a:t> g m sub1module –routing </a:t>
            </a:r>
          </a:p>
          <a:p>
            <a:r>
              <a:rPr lang="en-IN" sz="3200" dirty="0" smtClean="0"/>
              <a:t>Add a component to the feature module</a:t>
            </a:r>
          </a:p>
          <a:p>
            <a:pPr lvl="1"/>
            <a:r>
              <a:rPr lang="en-IN" sz="3000" dirty="0" err="1" smtClean="0"/>
              <a:t>ng</a:t>
            </a:r>
            <a:r>
              <a:rPr lang="en-IN" sz="3000" dirty="0" smtClean="0"/>
              <a:t> generate component com1/sub1module</a:t>
            </a:r>
          </a:p>
          <a:p>
            <a:pPr lvl="2"/>
            <a:r>
              <a:rPr lang="en-IN" sz="2600" dirty="0" smtClean="0"/>
              <a:t>Or</a:t>
            </a:r>
          </a:p>
          <a:p>
            <a:pPr lvl="1"/>
            <a:r>
              <a:rPr lang="en-IN" sz="3000" dirty="0" err="1" smtClean="0"/>
              <a:t>ng</a:t>
            </a:r>
            <a:r>
              <a:rPr lang="en-IN" sz="3000" dirty="0" smtClean="0"/>
              <a:t> g c com1/sub1module </a:t>
            </a:r>
          </a:p>
          <a:p>
            <a:endParaRPr lang="en-IN" sz="3200" dirty="0" smtClean="0"/>
          </a:p>
          <a:p>
            <a:endParaRPr lang="en-IN" sz="32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Change detection Strategy </a:t>
            </a:r>
            <a:endParaRPr lang="en-IN" b="1" dirty="0"/>
          </a:p>
        </p:txBody>
      </p:sp>
      <p:sp>
        <p:nvSpPr>
          <p:cNvPr id="3" name="Content Placeholder 2"/>
          <p:cNvSpPr>
            <a:spLocks noGrp="1"/>
          </p:cNvSpPr>
          <p:nvPr>
            <p:ph sz="quarter" idx="1"/>
          </p:nvPr>
        </p:nvSpPr>
        <p:spPr/>
        <p:txBody>
          <a:bodyPr>
            <a:normAutofit/>
          </a:bodyPr>
          <a:lstStyle/>
          <a:p>
            <a:r>
              <a:rPr lang="en-IN" sz="3600" i="1" dirty="0" smtClean="0"/>
              <a:t>Change Detection means updating the view (DOM) when the data has changed.</a:t>
            </a:r>
          </a:p>
          <a:p>
            <a:r>
              <a:rPr lang="en-IN" sz="3600" dirty="0" smtClean="0"/>
              <a:t>The basic mechanism of the </a:t>
            </a:r>
            <a:r>
              <a:rPr lang="en-IN" sz="3600" i="1" dirty="0" smtClean="0"/>
              <a:t>change detection</a:t>
            </a:r>
            <a:r>
              <a:rPr lang="en-IN" sz="3600" dirty="0" smtClean="0"/>
              <a:t> is to perform checks against two states, one is the current state, the other is the new state.</a:t>
            </a:r>
          </a:p>
          <a:p>
            <a:endParaRPr lang="en-IN" sz="36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Change detection is done in two steps</a:t>
            </a:r>
            <a:endParaRPr lang="en-IN" dirty="0"/>
          </a:p>
        </p:txBody>
      </p:sp>
      <p:sp>
        <p:nvSpPr>
          <p:cNvPr id="3" name="Content Placeholder 2"/>
          <p:cNvSpPr>
            <a:spLocks noGrp="1"/>
          </p:cNvSpPr>
          <p:nvPr>
            <p:ph sz="quarter" idx="1"/>
          </p:nvPr>
        </p:nvSpPr>
        <p:spPr/>
        <p:txBody>
          <a:bodyPr>
            <a:normAutofit/>
          </a:bodyPr>
          <a:lstStyle/>
          <a:p>
            <a:r>
              <a:rPr lang="en-IN" sz="3200" dirty="0" smtClean="0"/>
              <a:t>Update the application model (developer);</a:t>
            </a:r>
          </a:p>
          <a:p>
            <a:r>
              <a:rPr lang="en-IN" sz="3200" dirty="0" smtClean="0"/>
              <a:t>Reflect the state of the model in the view (Angular).</a:t>
            </a:r>
          </a:p>
          <a:p>
            <a:r>
              <a:rPr lang="en-IN" sz="3200" i="1" dirty="0" smtClean="0"/>
              <a:t>The way Angular runs the change detection by starting from the top and continuing until it reaches the bottom, makes the system more </a:t>
            </a:r>
            <a:r>
              <a:rPr lang="en-IN" sz="3200" i="1" dirty="0" smtClean="0"/>
              <a:t>predictable.</a:t>
            </a:r>
            <a:endParaRPr lang="en-IN" sz="32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Change detection strategy </a:t>
            </a:r>
            <a:endParaRPr lang="en-IN" dirty="0"/>
          </a:p>
        </p:txBody>
      </p:sp>
      <p:sp>
        <p:nvSpPr>
          <p:cNvPr id="3" name="Content Placeholder 2"/>
          <p:cNvSpPr>
            <a:spLocks noGrp="1"/>
          </p:cNvSpPr>
          <p:nvPr>
            <p:ph sz="quarter" idx="1"/>
          </p:nvPr>
        </p:nvSpPr>
        <p:spPr/>
        <p:txBody>
          <a:bodyPr>
            <a:normAutofit/>
          </a:bodyPr>
          <a:lstStyle/>
          <a:p>
            <a:r>
              <a:rPr lang="en-IN" sz="2800" dirty="0" smtClean="0"/>
              <a:t>Type of strategy are </a:t>
            </a:r>
          </a:p>
          <a:p>
            <a:r>
              <a:rPr lang="en-IN" sz="2800" b="1" dirty="0" smtClean="0"/>
              <a:t>Default</a:t>
            </a:r>
          </a:p>
          <a:p>
            <a:r>
              <a:rPr lang="en-IN" sz="2800" i="1" dirty="0" smtClean="0"/>
              <a:t>By default, Angular has to be conservative and will checks every time something may have changed, this is called dirty checking.</a:t>
            </a:r>
            <a:r>
              <a:rPr lang="en-IN" sz="2800" dirty="0" smtClean="0"/>
              <a:t> </a:t>
            </a:r>
          </a:p>
          <a:p>
            <a:r>
              <a:rPr lang="en-IN" sz="2800" b="1" dirty="0" err="1" smtClean="0"/>
              <a:t>onPush</a:t>
            </a:r>
            <a:r>
              <a:rPr lang="en-IN" sz="2800" b="1" dirty="0" smtClean="0"/>
              <a:t> </a:t>
            </a:r>
          </a:p>
          <a:p>
            <a:endParaRPr lang="en-IN" sz="28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can control the detection </a:t>
            </a:r>
            <a:endParaRPr lang="en-IN" dirty="0"/>
          </a:p>
        </p:txBody>
      </p:sp>
      <p:sp>
        <p:nvSpPr>
          <p:cNvPr id="3" name="Content Placeholder 2"/>
          <p:cNvSpPr>
            <a:spLocks noGrp="1"/>
          </p:cNvSpPr>
          <p:nvPr>
            <p:ph sz="quarter" idx="1"/>
          </p:nvPr>
        </p:nvSpPr>
        <p:spPr/>
        <p:txBody>
          <a:bodyPr/>
          <a:lstStyle/>
          <a:p>
            <a:r>
              <a:rPr lang="en-IN" dirty="0" smtClean="0"/>
              <a:t>Using </a:t>
            </a:r>
          </a:p>
          <a:p>
            <a:pPr lvl="1"/>
            <a:r>
              <a:rPr lang="en-IN" dirty="0" smtClean="0"/>
              <a:t>Observables. </a:t>
            </a:r>
          </a:p>
          <a:p>
            <a:pPr lvl="1"/>
            <a:r>
              <a:rPr lang="en-IN" dirty="0" smtClean="0"/>
              <a:t>Immutable Objects </a:t>
            </a:r>
          </a:p>
          <a:p>
            <a:pPr lvl="1"/>
            <a:r>
              <a:rPr lang="en-IN" dirty="0" err="1" smtClean="0"/>
              <a:t>ChangeDetectorRef</a:t>
            </a:r>
            <a:r>
              <a:rPr lang="en-IN" dirty="0" smtClean="0"/>
              <a:t> </a:t>
            </a:r>
            <a:endParaRPr lang="en-IN"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Each component has its own change detector</a:t>
            </a:r>
          </a:p>
          <a:p>
            <a:pPr lvl="1"/>
            <a:r>
              <a:rPr lang="en-IN" dirty="0" smtClean="0"/>
              <a:t>By default is </a:t>
            </a:r>
            <a:r>
              <a:rPr lang="en-IN" dirty="0" err="1" smtClean="0"/>
              <a:t>ChangeDetectionStrategy.DEFAULT</a:t>
            </a:r>
            <a:endParaRPr lang="en-IN" dirty="0" smtClean="0"/>
          </a:p>
          <a:p>
            <a:r>
              <a:rPr lang="en-IN" dirty="0" smtClean="0"/>
              <a:t>We can use </a:t>
            </a:r>
          </a:p>
          <a:p>
            <a:pPr lvl="1"/>
            <a:r>
              <a:rPr lang="en-IN" b="1" dirty="0" err="1" smtClean="0"/>
              <a:t>ChangeDetectionStrategy.OnPush</a:t>
            </a:r>
            <a:r>
              <a:rPr lang="en-IN" b="1" dirty="0" smtClean="0"/>
              <a:t> along</a:t>
            </a:r>
          </a:p>
          <a:p>
            <a:pPr lvl="1"/>
            <a:r>
              <a:rPr lang="en-IN" dirty="0" smtClean="0"/>
              <a:t>with immutable objects and/or observables.</a:t>
            </a:r>
          </a:p>
          <a:p>
            <a:r>
              <a:rPr lang="en-IN" dirty="0" smtClean="0"/>
              <a:t>We can tell Angular to check a particular component by injecting </a:t>
            </a:r>
            <a:r>
              <a:rPr lang="en-IN" b="1" dirty="0" err="1" smtClean="0"/>
              <a:t>ChangeDetectorRef</a:t>
            </a:r>
            <a:r>
              <a:rPr lang="en-IN" b="1" dirty="0" smtClean="0"/>
              <a:t> and calling </a:t>
            </a:r>
            <a:r>
              <a:rPr lang="en-IN" b="1" dirty="0" err="1" smtClean="0"/>
              <a:t>markForCheck</a:t>
            </a:r>
            <a:r>
              <a:rPr lang="en-IN" b="1" dirty="0" smtClean="0"/>
              <a:t>() inside the component</a:t>
            </a:r>
            <a:endParaRPr lang="en-IN"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 6 </a:t>
            </a:r>
            <a:endParaRPr lang="en-IN"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app.component.html</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&lt;div&gt;</a:t>
            </a:r>
          </a:p>
          <a:p>
            <a:pPr>
              <a:buNone/>
            </a:pPr>
            <a:r>
              <a:rPr lang="en-IN" dirty="0" smtClean="0"/>
              <a:t>	Names :&lt;input #</a:t>
            </a:r>
            <a:r>
              <a:rPr lang="en-IN" dirty="0" err="1" smtClean="0"/>
              <a:t>nameRef</a:t>
            </a:r>
            <a:r>
              <a:rPr lang="en-IN" dirty="0" smtClean="0"/>
              <a:t> type="text" name="user"&gt;</a:t>
            </a:r>
          </a:p>
          <a:p>
            <a:pPr>
              <a:buNone/>
            </a:pPr>
            <a:r>
              <a:rPr lang="en-IN" dirty="0" smtClean="0"/>
              <a:t>	&lt;</a:t>
            </a:r>
            <a:r>
              <a:rPr lang="en-IN" dirty="0" err="1" smtClean="0"/>
              <a:t>br</a:t>
            </a:r>
            <a:r>
              <a:rPr lang="en-IN" dirty="0" smtClean="0"/>
              <a:t>&gt;</a:t>
            </a:r>
          </a:p>
          <a:p>
            <a:pPr>
              <a:buNone/>
            </a:pPr>
            <a:r>
              <a:rPr lang="en-IN" dirty="0" smtClean="0"/>
              <a:t>	&lt;input type="button" value="store“ (click)="store(</a:t>
            </a:r>
            <a:r>
              <a:rPr lang="en-IN" dirty="0" err="1" smtClean="0"/>
              <a:t>nameRef.value</a:t>
            </a:r>
            <a:r>
              <a:rPr lang="en-IN" dirty="0" smtClean="0"/>
              <a:t>)"&gt;</a:t>
            </a:r>
          </a:p>
          <a:p>
            <a:pPr>
              <a:buNone/>
            </a:pPr>
            <a:r>
              <a:rPr lang="en-IN" dirty="0" smtClean="0"/>
              <a:t>	&lt;hr&gt;</a:t>
            </a:r>
          </a:p>
          <a:p>
            <a:pPr>
              <a:buNone/>
            </a:pPr>
            <a:r>
              <a:rPr lang="en-IN" dirty="0" smtClean="0"/>
              <a:t>	&lt;app-child [</a:t>
            </a:r>
            <a:r>
              <a:rPr lang="en-IN" dirty="0" err="1" smtClean="0"/>
              <a:t>parentData</a:t>
            </a:r>
            <a:r>
              <a:rPr lang="en-IN" dirty="0" smtClean="0"/>
              <a:t>]="names"&gt;&lt;/app-child&gt;</a:t>
            </a:r>
          </a:p>
          <a:p>
            <a:pPr>
              <a:buNone/>
            </a:pPr>
            <a:r>
              <a:rPr lang="en-IN" dirty="0" smtClean="0"/>
              <a:t>	&lt;/div&gt;</a:t>
            </a:r>
          </a:p>
          <a:p>
            <a:endParaRPr lang="en-IN" dirty="0" smtClean="0"/>
          </a:p>
          <a:p>
            <a:endParaRPr lang="en-IN" dirty="0" smtClean="0"/>
          </a:p>
          <a:p>
            <a:endParaRPr lang="en-IN"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App.component.ts</a:t>
            </a:r>
            <a:endParaRPr lang="en-IN" dirty="0"/>
          </a:p>
        </p:txBody>
      </p:sp>
      <p:sp>
        <p:nvSpPr>
          <p:cNvPr id="3" name="Content Placeholder 2"/>
          <p:cNvSpPr>
            <a:spLocks noGrp="1"/>
          </p:cNvSpPr>
          <p:nvPr>
            <p:ph sz="quarter" idx="1"/>
          </p:nvPr>
        </p:nvSpPr>
        <p:spPr>
          <a:xfrm>
            <a:off x="304800" y="1371600"/>
            <a:ext cx="4495800" cy="2133600"/>
          </a:xfrm>
        </p:spPr>
        <p:txBody>
          <a:bodyPr>
            <a:noAutofit/>
          </a:bodyPr>
          <a:lstStyle/>
          <a:p>
            <a:pPr lvl="1">
              <a:buNone/>
            </a:pPr>
            <a:r>
              <a:rPr lang="en-IN" sz="2800" dirty="0" err="1" smtClean="0"/>
              <a:t>names:string</a:t>
            </a:r>
            <a:r>
              <a:rPr lang="en-IN" sz="2800" dirty="0" smtClean="0"/>
              <a:t>[]=[];</a:t>
            </a:r>
          </a:p>
          <a:p>
            <a:pPr lvl="1">
              <a:buNone/>
            </a:pPr>
            <a:r>
              <a:rPr lang="en-IN" sz="2800" dirty="0" smtClean="0"/>
              <a:t>store(name){</a:t>
            </a:r>
          </a:p>
          <a:p>
            <a:pPr>
              <a:buNone/>
            </a:pPr>
            <a:r>
              <a:rPr lang="en-IN" sz="2800" dirty="0" smtClean="0"/>
              <a:t>    	 </a:t>
            </a:r>
            <a:r>
              <a:rPr lang="en-IN" sz="2800" dirty="0" err="1" smtClean="0"/>
              <a:t>this.names.push</a:t>
            </a:r>
            <a:r>
              <a:rPr lang="en-IN" sz="2800" dirty="0" smtClean="0"/>
              <a:t>(name);</a:t>
            </a:r>
          </a:p>
          <a:p>
            <a:pPr>
              <a:buNone/>
            </a:pPr>
            <a:r>
              <a:rPr lang="en-IN" sz="2800" dirty="0" smtClean="0"/>
              <a:t>	  }</a:t>
            </a:r>
            <a:endParaRPr lang="en-IN" sz="2800" dirty="0"/>
          </a:p>
        </p:txBody>
      </p:sp>
      <p:sp>
        <p:nvSpPr>
          <p:cNvPr id="4" name="Title 1"/>
          <p:cNvSpPr txBox="1">
            <a:spLocks/>
          </p:cNvSpPr>
          <p:nvPr/>
        </p:nvSpPr>
        <p:spPr>
          <a:xfrm>
            <a:off x="685800" y="3581400"/>
            <a:ext cx="4572000" cy="8382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4000" dirty="0" smtClean="0">
                <a:solidFill>
                  <a:schemeClr val="tx2"/>
                </a:solidFill>
                <a:latin typeface="+mj-lt"/>
                <a:ea typeface="+mj-ea"/>
                <a:cs typeface="+mj-cs"/>
              </a:rPr>
              <a:t>child</a:t>
            </a:r>
            <a:r>
              <a:rPr kumimoji="0" lang="en-IN" sz="4000" b="0" i="0" u="none" strike="noStrike" kern="1200" cap="none" spc="0" normalizeH="0" baseline="0" noProof="0" dirty="0" smtClean="0">
                <a:ln>
                  <a:noFill/>
                </a:ln>
                <a:solidFill>
                  <a:schemeClr val="tx2"/>
                </a:solidFill>
                <a:effectLst/>
                <a:uLnTx/>
                <a:uFillTx/>
                <a:latin typeface="+mj-lt"/>
                <a:ea typeface="+mj-ea"/>
                <a:cs typeface="+mj-cs"/>
              </a:rPr>
              <a:t>.</a:t>
            </a:r>
            <a:r>
              <a:rPr kumimoji="0" lang="en-IN" sz="4000" b="0" i="0" u="none" strike="noStrike" kern="1200" cap="none" spc="0" normalizeH="0" baseline="0" noProof="0" dirty="0" err="1" smtClean="0">
                <a:ln>
                  <a:noFill/>
                </a:ln>
                <a:solidFill>
                  <a:schemeClr val="tx2"/>
                </a:solidFill>
                <a:effectLst/>
                <a:uLnTx/>
                <a:uFillTx/>
                <a:latin typeface="+mj-lt"/>
                <a:ea typeface="+mj-ea"/>
                <a:cs typeface="+mj-cs"/>
              </a:rPr>
              <a:t>component.ts</a:t>
            </a:r>
            <a:endParaRPr kumimoji="0" lang="en-IN"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762000" y="4419600"/>
            <a:ext cx="7772400" cy="2133600"/>
          </a:xfrm>
          <a:prstGeom prst="rect">
            <a:avLst/>
          </a:prstGeom>
        </p:spPr>
        <p:txBody>
          <a:bodyPr vert="horz">
            <a:noAutofit/>
          </a:bodyPr>
          <a:lstStyle/>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533400" y="4495800"/>
            <a:ext cx="4191000" cy="2133600"/>
          </a:xfrm>
          <a:prstGeom prst="rect">
            <a:avLst/>
          </a:prstGeom>
        </p:spPr>
        <p:txBody>
          <a:bodyPr vert="horz">
            <a:noAutofit/>
          </a:bodyPr>
          <a:lstStyle/>
          <a:p>
            <a:r>
              <a:rPr lang="en-IN" sz="3200" dirty="0" smtClean="0"/>
              <a:t>@Input()</a:t>
            </a:r>
          </a:p>
          <a:p>
            <a:r>
              <a:rPr lang="en-IN" sz="3200" dirty="0" err="1" smtClean="0"/>
              <a:t>parentData:string</a:t>
            </a:r>
            <a:r>
              <a:rPr lang="en-IN" sz="3200" dirty="0" smtClean="0"/>
              <a:t>[]=[];</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IN" sz="4400" i="0" u="none" strike="noStrike" kern="1200" cap="none" spc="0" normalizeH="0" baseline="0" noProof="0" dirty="0">
              <a:ln>
                <a:noFill/>
              </a:ln>
              <a:solidFill>
                <a:schemeClr val="tx1"/>
              </a:solidFill>
              <a:effectLst/>
              <a:uLnTx/>
              <a:uFillTx/>
              <a:latin typeface="+mn-lt"/>
              <a:ea typeface="+mn-ea"/>
              <a:cs typeface="+mn-cs"/>
            </a:endParaRPr>
          </a:p>
        </p:txBody>
      </p:sp>
      <p:sp>
        <p:nvSpPr>
          <p:cNvPr id="8" name="Title 1"/>
          <p:cNvSpPr txBox="1">
            <a:spLocks/>
          </p:cNvSpPr>
          <p:nvPr/>
        </p:nvSpPr>
        <p:spPr>
          <a:xfrm>
            <a:off x="4876800" y="1295400"/>
            <a:ext cx="4038600" cy="838200"/>
          </a:xfrm>
          <a:prstGeom prst="rect">
            <a:avLst/>
          </a:prstGeom>
        </p:spPr>
        <p:txBody>
          <a:bodyPr bIns="91440" anchor="b" anchorCtr="0">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4000" dirty="0" smtClean="0">
                <a:solidFill>
                  <a:schemeClr val="tx2"/>
                </a:solidFill>
                <a:latin typeface="+mj-lt"/>
                <a:ea typeface="+mj-ea"/>
                <a:cs typeface="+mj-cs"/>
              </a:rPr>
              <a:t>child</a:t>
            </a:r>
            <a:r>
              <a:rPr kumimoji="0" lang="en-IN" sz="4000" b="0" i="0" u="none" strike="noStrike" kern="1200" cap="none" spc="0" normalizeH="0" baseline="0" noProof="0" dirty="0" smtClean="0">
                <a:ln>
                  <a:noFill/>
                </a:ln>
                <a:solidFill>
                  <a:schemeClr val="tx2"/>
                </a:solidFill>
                <a:effectLst/>
                <a:uLnTx/>
                <a:uFillTx/>
                <a:latin typeface="+mj-lt"/>
                <a:ea typeface="+mj-ea"/>
                <a:cs typeface="+mj-cs"/>
              </a:rPr>
              <a:t>.</a:t>
            </a:r>
            <a:r>
              <a:rPr kumimoji="0" lang="en-IN" sz="4000" b="0" i="0" u="none" strike="noStrike" kern="1200" cap="none" spc="0" normalizeH="0" baseline="0" noProof="0" dirty="0" err="1" smtClean="0">
                <a:ln>
                  <a:noFill/>
                </a:ln>
                <a:solidFill>
                  <a:schemeClr val="tx2"/>
                </a:solidFill>
                <a:effectLst/>
                <a:uLnTx/>
                <a:uFillTx/>
                <a:latin typeface="+mj-lt"/>
                <a:ea typeface="+mj-ea"/>
                <a:cs typeface="+mj-cs"/>
              </a:rPr>
              <a:t>component.html</a:t>
            </a:r>
            <a:endParaRPr kumimoji="0" lang="en-IN"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9" name="Content Placeholder 2"/>
          <p:cNvSpPr txBox="1">
            <a:spLocks/>
          </p:cNvSpPr>
          <p:nvPr/>
        </p:nvSpPr>
        <p:spPr>
          <a:xfrm>
            <a:off x="4953000" y="2362200"/>
            <a:ext cx="3886200" cy="3124200"/>
          </a:xfrm>
          <a:prstGeom prst="rect">
            <a:avLst/>
          </a:prstGeom>
        </p:spPr>
        <p:txBody>
          <a:bodyPr vert="horz">
            <a:noAutofit/>
          </a:bodyPr>
          <a:lstStyle/>
          <a:p>
            <a:r>
              <a:rPr lang="en-IN" sz="2400" dirty="0" smtClean="0"/>
              <a:t>&lt;di</a:t>
            </a:r>
            <a:r>
              <a:rPr lang="en-IN" sz="3200" dirty="0" smtClean="0"/>
              <a:t>v&gt;</a:t>
            </a:r>
            <a:endParaRPr lang="en-IN" sz="2400" dirty="0" smtClean="0"/>
          </a:p>
          <a:p>
            <a:r>
              <a:rPr lang="en-IN" sz="2800" dirty="0" smtClean="0"/>
              <a:t>Names are :</a:t>
            </a:r>
          </a:p>
          <a:p>
            <a:r>
              <a:rPr lang="en-IN" sz="2800" dirty="0" smtClean="0"/>
              <a:t>&lt;</a:t>
            </a:r>
            <a:r>
              <a:rPr lang="en-IN" sz="2800" dirty="0" err="1" smtClean="0"/>
              <a:t>ul</a:t>
            </a:r>
            <a:r>
              <a:rPr lang="en-IN" sz="2800" dirty="0" smtClean="0"/>
              <a:t> *</a:t>
            </a:r>
            <a:r>
              <a:rPr lang="en-IN" sz="2800" dirty="0" err="1" smtClean="0"/>
              <a:t>ngFor</a:t>
            </a:r>
            <a:r>
              <a:rPr lang="en-IN" sz="2800" dirty="0" smtClean="0"/>
              <a:t>="let data of     </a:t>
            </a:r>
            <a:r>
              <a:rPr lang="en-IN" sz="2800" dirty="0" err="1" smtClean="0"/>
              <a:t>loadValues</a:t>
            </a:r>
            <a:r>
              <a:rPr lang="en-IN" sz="2800" dirty="0" smtClean="0"/>
              <a:t>"&gt;</a:t>
            </a:r>
          </a:p>
          <a:p>
            <a:r>
              <a:rPr lang="en-IN" sz="2800" dirty="0" smtClean="0"/>
              <a:t>&lt;</a:t>
            </a:r>
            <a:r>
              <a:rPr lang="en-IN" sz="2800" dirty="0" err="1" smtClean="0"/>
              <a:t>li</a:t>
            </a:r>
            <a:r>
              <a:rPr lang="en-IN" sz="2800" dirty="0" smtClean="0"/>
              <a:t>&gt;{{data}}&lt;/</a:t>
            </a:r>
            <a:r>
              <a:rPr lang="en-IN" sz="2800" dirty="0" err="1" smtClean="0"/>
              <a:t>li</a:t>
            </a:r>
            <a:r>
              <a:rPr lang="en-IN" sz="2800" dirty="0" smtClean="0"/>
              <a:t>&gt;</a:t>
            </a:r>
          </a:p>
          <a:p>
            <a:r>
              <a:rPr lang="en-IN" sz="2800" dirty="0" smtClean="0"/>
              <a:t>&lt;/</a:t>
            </a:r>
            <a:r>
              <a:rPr lang="en-IN" sz="2800" dirty="0" err="1" smtClean="0"/>
              <a:t>ul</a:t>
            </a:r>
            <a:r>
              <a:rPr lang="en-IN" sz="2800" dirty="0" smtClean="0"/>
              <a:t>&gt;</a:t>
            </a:r>
          </a:p>
          <a:p>
            <a:r>
              <a:rPr lang="en-IN" sz="2800" dirty="0" smtClean="0"/>
              <a:t>&lt;/div&gt;</a:t>
            </a:r>
          </a:p>
          <a:p>
            <a:endParaRPr kumimoji="0" lang="en-IN" sz="28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ChangeDetectionStrategy.OnPush</a:t>
            </a:r>
            <a:endParaRPr lang="en-IN" dirty="0"/>
          </a:p>
        </p:txBody>
      </p:sp>
      <p:sp>
        <p:nvSpPr>
          <p:cNvPr id="3" name="Content Placeholder 2"/>
          <p:cNvSpPr>
            <a:spLocks noGrp="1"/>
          </p:cNvSpPr>
          <p:nvPr>
            <p:ph sz="quarter" idx="1"/>
          </p:nvPr>
        </p:nvSpPr>
        <p:spPr/>
        <p:txBody>
          <a:bodyPr>
            <a:normAutofit/>
          </a:bodyPr>
          <a:lstStyle/>
          <a:p>
            <a:r>
              <a:rPr lang="en-IN" sz="3200" dirty="0" smtClean="0"/>
              <a:t>Using immutable objects. </a:t>
            </a:r>
          </a:p>
          <a:p>
            <a:pPr>
              <a:buNone/>
            </a:pPr>
            <a:r>
              <a:rPr lang="en-IN" sz="3200" dirty="0" smtClean="0"/>
              <a:t>	//</a:t>
            </a:r>
            <a:r>
              <a:rPr lang="en-IN" sz="3200" dirty="0" err="1" smtClean="0"/>
              <a:t>this.names.push</a:t>
            </a:r>
            <a:r>
              <a:rPr lang="en-IN" sz="3200" dirty="0" smtClean="0"/>
              <a:t>(name);</a:t>
            </a:r>
          </a:p>
          <a:p>
            <a:pPr>
              <a:buNone/>
            </a:pPr>
            <a:r>
              <a:rPr lang="en-IN" sz="3200" dirty="0" smtClean="0"/>
              <a:t>	</a:t>
            </a:r>
            <a:r>
              <a:rPr lang="en-IN" sz="3200" dirty="0" err="1" smtClean="0"/>
              <a:t>this.names</a:t>
            </a:r>
            <a:r>
              <a:rPr lang="en-IN" sz="3200" dirty="0" smtClean="0"/>
              <a:t> = [...</a:t>
            </a:r>
            <a:r>
              <a:rPr lang="en-IN" sz="3200" dirty="0" err="1" smtClean="0"/>
              <a:t>this.names,name</a:t>
            </a:r>
            <a:r>
              <a:rPr lang="en-IN" sz="3200" dirty="0" smtClean="0"/>
              <a:t>];</a:t>
            </a:r>
          </a:p>
          <a:p>
            <a:pPr>
              <a:buNone/>
            </a:pPr>
            <a:r>
              <a:rPr lang="en-IN" sz="3200" dirty="0" smtClean="0"/>
              <a:t>	</a:t>
            </a:r>
            <a:r>
              <a:rPr lang="en-IN" sz="3200" dirty="0" err="1" smtClean="0"/>
              <a:t>Immutables</a:t>
            </a:r>
            <a:r>
              <a:rPr lang="en-IN" sz="3200" dirty="0" smtClean="0"/>
              <a:t> object - regenerate each time new  objects. </a:t>
            </a:r>
          </a:p>
          <a:p>
            <a:endParaRPr lang="en-IN" sz="32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 child component we have refresh data</a:t>
            </a:r>
            <a:endParaRPr lang="en-IN" dirty="0"/>
          </a:p>
        </p:txBody>
      </p:sp>
      <p:sp>
        <p:nvSpPr>
          <p:cNvPr id="3" name="Content Placeholder 2"/>
          <p:cNvSpPr>
            <a:spLocks noGrp="1"/>
          </p:cNvSpPr>
          <p:nvPr>
            <p:ph sz="quarter" idx="1"/>
          </p:nvPr>
        </p:nvSpPr>
        <p:spPr/>
        <p:txBody>
          <a:bodyPr>
            <a:normAutofit/>
          </a:bodyPr>
          <a:lstStyle/>
          <a:p>
            <a:pPr>
              <a:buNone/>
            </a:pPr>
            <a:r>
              <a:rPr lang="en-IN" sz="3200" dirty="0" smtClean="0"/>
              <a:t>constructor(public </a:t>
            </a:r>
            <a:r>
              <a:rPr lang="en-IN" sz="3200" dirty="0" err="1" smtClean="0"/>
              <a:t>changeRef:ChangeDetectorRef</a:t>
            </a:r>
            <a:r>
              <a:rPr lang="en-IN" sz="3200" dirty="0" smtClean="0"/>
              <a:t>) { }</a:t>
            </a:r>
          </a:p>
          <a:p>
            <a:pPr>
              <a:buNone/>
            </a:pPr>
            <a:r>
              <a:rPr lang="en-IN" sz="3200" dirty="0" smtClean="0"/>
              <a:t>	</a:t>
            </a:r>
          </a:p>
          <a:p>
            <a:pPr>
              <a:buNone/>
            </a:pPr>
            <a:r>
              <a:rPr lang="en-IN" sz="3200" dirty="0" smtClean="0"/>
              <a:t>	</a:t>
            </a:r>
            <a:r>
              <a:rPr lang="en-IN" sz="3200" dirty="0" err="1" smtClean="0"/>
              <a:t>loadData</a:t>
            </a:r>
            <a:r>
              <a:rPr lang="en-IN" sz="3200" dirty="0" smtClean="0"/>
              <a:t>() {</a:t>
            </a:r>
          </a:p>
          <a:p>
            <a:pPr>
              <a:buNone/>
            </a:pPr>
            <a:r>
              <a:rPr lang="en-IN" sz="3200" dirty="0" smtClean="0"/>
              <a:t>		</a:t>
            </a:r>
            <a:r>
              <a:rPr lang="en-IN" sz="3200" dirty="0" err="1" smtClean="0"/>
              <a:t>this.changeRef.detectChanges</a:t>
            </a:r>
            <a:r>
              <a:rPr lang="en-IN" sz="3200" dirty="0" smtClean="0"/>
              <a:t>();</a:t>
            </a:r>
          </a:p>
          <a:p>
            <a:pPr>
              <a:buNone/>
            </a:pPr>
            <a:r>
              <a:rPr lang="en-IN" sz="3200" dirty="0" smtClean="0"/>
              <a:t>	}</a:t>
            </a:r>
          </a:p>
          <a:p>
            <a:endParaRPr lang="en-IN" sz="32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t>
            </a:r>
            <a:r>
              <a:rPr lang="en-IN" dirty="0" err="1" smtClean="0"/>
              <a:t>BehaviourSubject</a:t>
            </a:r>
            <a:endParaRPr lang="en-IN" dirty="0"/>
          </a:p>
        </p:txBody>
      </p:sp>
      <p:sp>
        <p:nvSpPr>
          <p:cNvPr id="3" name="Content Placeholder 2"/>
          <p:cNvSpPr>
            <a:spLocks noGrp="1"/>
          </p:cNvSpPr>
          <p:nvPr>
            <p:ph sz="quarter" idx="1"/>
          </p:nvPr>
        </p:nvSpPr>
        <p:spPr/>
        <p:txBody>
          <a:bodyPr>
            <a:normAutofit/>
          </a:bodyPr>
          <a:lstStyle/>
          <a:p>
            <a:r>
              <a:rPr lang="en-IN" sz="3200" dirty="0" smtClean="0"/>
              <a:t>In </a:t>
            </a:r>
            <a:r>
              <a:rPr lang="en-IN" sz="3200" dirty="0" err="1" smtClean="0"/>
              <a:t>app.component.html</a:t>
            </a:r>
            <a:r>
              <a:rPr lang="en-IN" sz="3200" dirty="0" smtClean="0"/>
              <a:t> </a:t>
            </a:r>
          </a:p>
          <a:p>
            <a:pPr>
              <a:buNone/>
            </a:pPr>
            <a:r>
              <a:rPr lang="en-IN" sz="3200" dirty="0" smtClean="0"/>
              <a:t>	names=new </a:t>
            </a:r>
            <a:r>
              <a:rPr lang="en-IN" sz="3200" dirty="0" err="1" smtClean="0"/>
              <a:t>BehaviorSubject</a:t>
            </a:r>
            <a:r>
              <a:rPr lang="en-IN" sz="3200" dirty="0" smtClean="0"/>
              <a:t>([""]);</a:t>
            </a:r>
          </a:p>
          <a:p>
            <a:pPr>
              <a:buNone/>
            </a:pPr>
            <a:r>
              <a:rPr lang="en-IN" sz="3200" b="1" dirty="0" smtClean="0"/>
              <a:t>	</a:t>
            </a:r>
          </a:p>
          <a:p>
            <a:pPr>
              <a:buNone/>
            </a:pPr>
            <a:r>
              <a:rPr lang="en-IN" sz="3200" b="1" dirty="0" smtClean="0"/>
              <a:t>	</a:t>
            </a:r>
            <a:r>
              <a:rPr lang="en-IN" sz="3200" dirty="0" smtClean="0"/>
              <a:t>store(name){</a:t>
            </a:r>
          </a:p>
          <a:p>
            <a:pPr>
              <a:buNone/>
            </a:pPr>
            <a:r>
              <a:rPr lang="en-IN" sz="3200" dirty="0" smtClean="0"/>
              <a:t>			</a:t>
            </a:r>
            <a:r>
              <a:rPr lang="en-IN" sz="3200" dirty="0" err="1" smtClean="0"/>
              <a:t>this.names.next</a:t>
            </a:r>
            <a:r>
              <a:rPr lang="en-IN" sz="3200" dirty="0" smtClean="0"/>
              <a:t>(name);</a:t>
            </a:r>
          </a:p>
          <a:p>
            <a:pPr>
              <a:buNone/>
            </a:pPr>
            <a:r>
              <a:rPr lang="en-IN" sz="3200" dirty="0" smtClean="0"/>
              <a:t>	}</a:t>
            </a:r>
          </a:p>
          <a:p>
            <a:endParaRPr lang="en-IN" sz="32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child components </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b="1" dirty="0" smtClean="0"/>
              <a:t>	</a:t>
            </a:r>
            <a:r>
              <a:rPr lang="en-IN" dirty="0" smtClean="0"/>
              <a:t>@Input()</a:t>
            </a:r>
          </a:p>
          <a:p>
            <a:pPr>
              <a:buNone/>
            </a:pPr>
            <a:r>
              <a:rPr lang="en-IN" dirty="0" smtClean="0"/>
              <a:t>	</a:t>
            </a:r>
            <a:r>
              <a:rPr lang="en-IN" dirty="0" err="1" smtClean="0"/>
              <a:t>parentData:Observable</a:t>
            </a:r>
            <a:r>
              <a:rPr lang="en-IN" dirty="0" smtClean="0"/>
              <a:t>&lt;any&gt;;</a:t>
            </a:r>
          </a:p>
          <a:p>
            <a:pPr>
              <a:buNone/>
            </a:pPr>
            <a:r>
              <a:rPr lang="en-IN" b="1" dirty="0" smtClean="0"/>
              <a:t>	</a:t>
            </a:r>
            <a:r>
              <a:rPr lang="en-IN" dirty="0" err="1" smtClean="0"/>
              <a:t>loadValues:string</a:t>
            </a:r>
            <a:r>
              <a:rPr lang="en-IN" dirty="0" smtClean="0"/>
              <a:t>[]=[];</a:t>
            </a:r>
          </a:p>
          <a:p>
            <a:endParaRPr lang="en-IN" dirty="0" smtClean="0"/>
          </a:p>
          <a:p>
            <a:r>
              <a:rPr lang="en-IN" dirty="0" smtClean="0"/>
              <a:t>In life cycle methods </a:t>
            </a:r>
          </a:p>
          <a:p>
            <a:pPr>
              <a:buNone/>
            </a:pPr>
            <a:r>
              <a:rPr lang="en-IN" b="1" dirty="0" smtClean="0"/>
              <a:t>	</a:t>
            </a:r>
            <a:r>
              <a:rPr lang="en-IN" dirty="0" err="1" smtClean="0"/>
              <a:t>ngOnInit</a:t>
            </a:r>
            <a:r>
              <a:rPr lang="en-IN" dirty="0" smtClean="0"/>
              <a:t>() {</a:t>
            </a:r>
          </a:p>
          <a:p>
            <a:pPr>
              <a:buNone/>
            </a:pPr>
            <a:r>
              <a:rPr lang="en-IN" dirty="0" smtClean="0"/>
              <a:t>		</a:t>
            </a:r>
            <a:r>
              <a:rPr lang="en-IN" dirty="0" err="1" smtClean="0"/>
              <a:t>this.parentData.subscribe</a:t>
            </a:r>
            <a:r>
              <a:rPr lang="en-IN" dirty="0" smtClean="0"/>
              <a:t>(values=&gt;{</a:t>
            </a:r>
          </a:p>
          <a:p>
            <a:pPr>
              <a:buNone/>
            </a:pPr>
            <a:r>
              <a:rPr lang="en-IN" dirty="0" smtClean="0"/>
              <a:t>		</a:t>
            </a:r>
            <a:r>
              <a:rPr lang="en-IN" dirty="0" err="1" smtClean="0"/>
              <a:t>this.loadValues</a:t>
            </a:r>
            <a:r>
              <a:rPr lang="en-IN" dirty="0" smtClean="0"/>
              <a:t>=[...</a:t>
            </a:r>
            <a:r>
              <a:rPr lang="en-IN" dirty="0" err="1" smtClean="0"/>
              <a:t>this.loadValues</a:t>
            </a:r>
            <a:r>
              <a:rPr lang="en-IN" dirty="0" smtClean="0"/>
              <a:t>, ...values]</a:t>
            </a:r>
          </a:p>
          <a:p>
            <a:pPr>
              <a:buNone/>
            </a:pPr>
            <a:r>
              <a:rPr lang="en-IN" dirty="0" smtClean="0"/>
              <a:t>		</a:t>
            </a:r>
            <a:r>
              <a:rPr lang="en-IN" dirty="0" err="1" smtClean="0"/>
              <a:t>this.changeRef.markForCheck</a:t>
            </a:r>
            <a:r>
              <a:rPr lang="en-IN" dirty="0" smtClean="0"/>
              <a:t>();</a:t>
            </a:r>
          </a:p>
          <a:p>
            <a:pPr>
              <a:buNone/>
            </a:pPr>
            <a:r>
              <a:rPr lang="en-IN" dirty="0" smtClean="0"/>
              <a:t>		});</a:t>
            </a:r>
          </a:p>
          <a:p>
            <a:pPr>
              <a:buNone/>
            </a:pPr>
            <a:r>
              <a:rPr lang="en-IN" dirty="0" smtClean="0"/>
              <a:t>	}</a:t>
            </a:r>
          </a:p>
          <a:p>
            <a:endParaRPr lang="en-I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zone.js </a:t>
            </a:r>
            <a:endParaRPr lang="en-IN" dirty="0"/>
          </a:p>
        </p:txBody>
      </p:sp>
      <p:sp>
        <p:nvSpPr>
          <p:cNvPr id="3" name="Content Placeholder 2"/>
          <p:cNvSpPr>
            <a:spLocks noGrp="1"/>
          </p:cNvSpPr>
          <p:nvPr>
            <p:ph sz="quarter" idx="1"/>
          </p:nvPr>
        </p:nvSpPr>
        <p:spPr/>
        <p:txBody>
          <a:bodyPr>
            <a:normAutofit/>
          </a:bodyPr>
          <a:lstStyle/>
          <a:p>
            <a:r>
              <a:rPr lang="en-IN" sz="2800" dirty="0" smtClean="0"/>
              <a:t>Zone.js is a library written by the Angular team that is inspired by DART.</a:t>
            </a:r>
          </a:p>
          <a:p>
            <a:r>
              <a:rPr lang="en-IN" sz="2800" dirty="0" smtClean="0"/>
              <a:t>It provides a mechanism for encapsulating and intercepting asynchronous activities in the browser. </a:t>
            </a:r>
          </a:p>
          <a:p>
            <a:r>
              <a:rPr lang="en-IN" sz="2800" dirty="0" smtClean="0"/>
              <a:t>Useful for accessing data which persists across </a:t>
            </a:r>
            <a:r>
              <a:rPr lang="en-IN" sz="2800" dirty="0" err="1" smtClean="0"/>
              <a:t>async</a:t>
            </a:r>
            <a:r>
              <a:rPr lang="en-IN" sz="2800" dirty="0" smtClean="0"/>
              <a:t> operations. </a:t>
            </a:r>
          </a:p>
          <a:p>
            <a:r>
              <a:rPr lang="en-IN" sz="2800" dirty="0" smtClean="0"/>
              <a:t>Useful for framework/application to be able to schedule and intercepts </a:t>
            </a:r>
            <a:r>
              <a:rPr lang="en-IN" sz="2800" dirty="0" err="1" smtClean="0"/>
              <a:t>async</a:t>
            </a:r>
            <a:r>
              <a:rPr lang="en-IN" sz="2800" dirty="0" smtClean="0"/>
              <a:t> tasks.</a:t>
            </a:r>
            <a:endParaRPr lang="en-IN" sz="28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Asynchronous task</a:t>
            </a:r>
            <a:endParaRPr lang="en-IN" dirty="0"/>
          </a:p>
        </p:txBody>
      </p:sp>
      <p:sp>
        <p:nvSpPr>
          <p:cNvPr id="3" name="Content Placeholder 2"/>
          <p:cNvSpPr>
            <a:spLocks noGrp="1"/>
          </p:cNvSpPr>
          <p:nvPr>
            <p:ph sz="quarter" idx="1"/>
          </p:nvPr>
        </p:nvSpPr>
        <p:spPr/>
        <p:txBody>
          <a:bodyPr/>
          <a:lstStyle/>
          <a:p>
            <a:r>
              <a:rPr lang="en-IN" dirty="0" smtClean="0"/>
              <a:t>An </a:t>
            </a:r>
            <a:r>
              <a:rPr lang="en-IN" b="1" dirty="0" smtClean="0"/>
              <a:t>asynchronous task</a:t>
            </a:r>
            <a:r>
              <a:rPr lang="en-IN" dirty="0" smtClean="0"/>
              <a:t> is a task that runs outside of the normal flow of the program.</a:t>
            </a:r>
          </a:p>
          <a:p>
            <a:r>
              <a:rPr lang="en-IN" dirty="0" smtClean="0"/>
              <a:t>The program will go on executing without waiting for the asynchronous tasks to finish.</a:t>
            </a:r>
          </a:p>
          <a:p>
            <a:r>
              <a:rPr lang="en-IN" dirty="0" smtClean="0"/>
              <a:t>When the </a:t>
            </a:r>
            <a:r>
              <a:rPr lang="en-IN" dirty="0" err="1" smtClean="0"/>
              <a:t>async</a:t>
            </a:r>
            <a:r>
              <a:rPr lang="en-IN" dirty="0" smtClean="0"/>
              <a:t> task does finish the application can handle it through the use of something like a callback</a:t>
            </a:r>
          </a:p>
          <a:p>
            <a:r>
              <a:rPr lang="en-IN" dirty="0" smtClean="0"/>
              <a:t>All asynchronous tasks in </a:t>
            </a:r>
            <a:r>
              <a:rPr lang="en-IN" dirty="0" err="1" smtClean="0"/>
              <a:t>Javascript</a:t>
            </a:r>
            <a:r>
              <a:rPr lang="en-IN" dirty="0" smtClean="0"/>
              <a:t> are added to an </a:t>
            </a:r>
            <a:r>
              <a:rPr lang="en-IN" b="1" dirty="0" smtClean="0"/>
              <a:t>event queue</a:t>
            </a:r>
            <a:r>
              <a:rPr lang="en-IN" dirty="0" smtClean="0"/>
              <a:t>, and tasks in the event queue are executed by the </a:t>
            </a:r>
            <a:r>
              <a:rPr lang="en-IN" b="1" dirty="0" smtClean="0"/>
              <a:t>event loop</a:t>
            </a:r>
            <a:r>
              <a:rPr lang="en-IN" dirty="0" smtClean="0"/>
              <a:t> when there is time </a:t>
            </a:r>
          </a:p>
          <a:p>
            <a:endParaRPr lang="en-IN"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762000" y="609600"/>
            <a:ext cx="7491367" cy="5410200"/>
          </a:xfrm>
          <a:prstGeom prst="rect">
            <a:avLst/>
          </a:prstGeom>
          <a:noFill/>
          <a:ln w="9525">
            <a:noFill/>
            <a:miter lim="800000"/>
            <a:headEnd/>
            <a:tailEnd/>
          </a:ln>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A </a:t>
            </a:r>
            <a:r>
              <a:rPr lang="en-IN" b="1" dirty="0" smtClean="0"/>
              <a:t>thread</a:t>
            </a:r>
            <a:r>
              <a:rPr lang="en-IN" dirty="0" smtClean="0"/>
              <a:t> is a bit of code that can run independently of other bits of code that may be running at the same time. </a:t>
            </a:r>
          </a:p>
          <a:p>
            <a:r>
              <a:rPr lang="en-IN" dirty="0" smtClean="0"/>
              <a:t>So a “thread” is somewhat similar to an asynchronous task in JavaScript, in that it doesn’t run in line with other tasks.</a:t>
            </a:r>
          </a:p>
          <a:p>
            <a:r>
              <a:rPr lang="en-IN" i="1" dirty="0" smtClean="0"/>
              <a:t>You can think of zones as a way for the JavaScript engine to create spaces to run code independently of other bits of code.</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Main Building Blocks</a:t>
            </a:r>
            <a:endParaRPr lang="en-IN" dirty="0"/>
          </a:p>
        </p:txBody>
      </p:sp>
      <p:sp>
        <p:nvSpPr>
          <p:cNvPr id="3" name="Content Placeholder 2"/>
          <p:cNvSpPr>
            <a:spLocks noGrp="1"/>
          </p:cNvSpPr>
          <p:nvPr>
            <p:ph sz="quarter" idx="1"/>
          </p:nvPr>
        </p:nvSpPr>
        <p:spPr/>
        <p:txBody>
          <a:bodyPr>
            <a:normAutofit/>
          </a:bodyPr>
          <a:lstStyle/>
          <a:p>
            <a:r>
              <a:rPr lang="en-IN" dirty="0" smtClean="0"/>
              <a:t>Module</a:t>
            </a:r>
          </a:p>
          <a:p>
            <a:r>
              <a:rPr lang="en-IN" dirty="0" smtClean="0"/>
              <a:t>Component</a:t>
            </a:r>
          </a:p>
          <a:p>
            <a:r>
              <a:rPr lang="en-IN" dirty="0" smtClean="0"/>
              <a:t>Metadata</a:t>
            </a:r>
          </a:p>
          <a:p>
            <a:r>
              <a:rPr lang="en-IN" dirty="0" smtClean="0"/>
              <a:t>Template</a:t>
            </a:r>
          </a:p>
          <a:p>
            <a:r>
              <a:rPr lang="en-IN" dirty="0" smtClean="0"/>
              <a:t>Data Binding</a:t>
            </a:r>
          </a:p>
          <a:p>
            <a:r>
              <a:rPr lang="en-IN" dirty="0" smtClean="0"/>
              <a:t>Pipes </a:t>
            </a:r>
          </a:p>
          <a:p>
            <a:r>
              <a:rPr lang="en-IN" dirty="0" smtClean="0"/>
              <a:t>Service</a:t>
            </a:r>
          </a:p>
          <a:p>
            <a:r>
              <a:rPr lang="en-IN" dirty="0" smtClean="0"/>
              <a:t>Directive</a:t>
            </a:r>
          </a:p>
          <a:p>
            <a:r>
              <a:rPr lang="en-IN" dirty="0" smtClean="0"/>
              <a:t>Dependency Injection</a:t>
            </a:r>
            <a:endParaRPr lang="en-IN"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Zone </a:t>
            </a:r>
            <a:endParaRPr lang="en-IN" dirty="0"/>
          </a:p>
        </p:txBody>
      </p:sp>
      <p:sp>
        <p:nvSpPr>
          <p:cNvPr id="3" name="Content Placeholder 2"/>
          <p:cNvSpPr>
            <a:spLocks noGrp="1"/>
          </p:cNvSpPr>
          <p:nvPr>
            <p:ph sz="quarter" idx="1"/>
          </p:nvPr>
        </p:nvSpPr>
        <p:spPr/>
        <p:txBody>
          <a:bodyPr>
            <a:normAutofit/>
          </a:bodyPr>
          <a:lstStyle/>
          <a:p>
            <a:r>
              <a:rPr lang="en-IN" sz="3200" dirty="0" smtClean="0"/>
              <a:t>A zone is an execution context that persists across asynchronous task. </a:t>
            </a:r>
          </a:p>
          <a:p>
            <a:r>
              <a:rPr lang="en-IN" sz="3200" dirty="0" smtClean="0"/>
              <a:t>It allows us to control execution to the code within the zone. </a:t>
            </a:r>
          </a:p>
          <a:p>
            <a:r>
              <a:rPr lang="en-IN" sz="3200" dirty="0" smtClean="0"/>
              <a:t>The library monkey patches all the </a:t>
            </a:r>
            <a:r>
              <a:rPr lang="en-IN" sz="3200" dirty="0" err="1" smtClean="0"/>
              <a:t>async</a:t>
            </a:r>
            <a:r>
              <a:rPr lang="en-IN" sz="3200" dirty="0" smtClean="0"/>
              <a:t> browser APIs. </a:t>
            </a:r>
          </a:p>
          <a:p>
            <a:r>
              <a:rPr lang="en-IN" sz="3200" dirty="0" smtClean="0"/>
              <a:t>Redirects all the </a:t>
            </a:r>
            <a:r>
              <a:rPr lang="en-IN" sz="3200" dirty="0" err="1" smtClean="0"/>
              <a:t>async</a:t>
            </a:r>
            <a:r>
              <a:rPr lang="en-IN" sz="3200" dirty="0" smtClean="0"/>
              <a:t> operation through a zone of interception. </a:t>
            </a:r>
            <a:endParaRPr lang="en-IN" sz="32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Monkey patch </a:t>
            </a:r>
            <a:endParaRPr lang="en-IN" dirty="0"/>
          </a:p>
        </p:txBody>
      </p:sp>
      <p:sp>
        <p:nvSpPr>
          <p:cNvPr id="3" name="Content Placeholder 2"/>
          <p:cNvSpPr>
            <a:spLocks noGrp="1"/>
          </p:cNvSpPr>
          <p:nvPr>
            <p:ph sz="quarter" idx="1"/>
          </p:nvPr>
        </p:nvSpPr>
        <p:spPr/>
        <p:txBody>
          <a:bodyPr>
            <a:noAutofit/>
          </a:bodyPr>
          <a:lstStyle/>
          <a:p>
            <a:r>
              <a:rPr lang="en-IN" sz="3200" i="1" dirty="0" smtClean="0"/>
              <a:t>Monkey patching</a:t>
            </a:r>
            <a:r>
              <a:rPr lang="en-IN" sz="3200" dirty="0" smtClean="0"/>
              <a:t> is a technique to add, modify, or suppress the default </a:t>
            </a:r>
            <a:r>
              <a:rPr lang="en-IN" sz="3200" dirty="0" err="1" smtClean="0"/>
              <a:t>behavior</a:t>
            </a:r>
            <a:r>
              <a:rPr lang="en-IN" sz="3200" dirty="0" smtClean="0"/>
              <a:t> of a piece of code at runtime without changing its original source code.</a:t>
            </a:r>
            <a:endParaRPr lang="en-IN" sz="32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uses Zone.js </a:t>
            </a:r>
            <a:endParaRPr lang="en-IN" dirty="0"/>
          </a:p>
        </p:txBody>
      </p:sp>
      <p:sp>
        <p:nvSpPr>
          <p:cNvPr id="3" name="Content Placeholder 2"/>
          <p:cNvSpPr>
            <a:spLocks noGrp="1"/>
          </p:cNvSpPr>
          <p:nvPr>
            <p:ph sz="quarter" idx="1"/>
          </p:nvPr>
        </p:nvSpPr>
        <p:spPr/>
        <p:txBody>
          <a:bodyPr>
            <a:normAutofit/>
          </a:bodyPr>
          <a:lstStyle/>
          <a:p>
            <a:r>
              <a:rPr lang="en-IN" sz="3200" dirty="0" smtClean="0"/>
              <a:t>Zone.js provides a mechanism, called zones, for encapsulating and intercepting asynchronous activities in the browser. (ex. </a:t>
            </a:r>
            <a:r>
              <a:rPr lang="en-IN" sz="3200" dirty="0" err="1" smtClean="0"/>
              <a:t>setTimeout</a:t>
            </a:r>
            <a:r>
              <a:rPr lang="en-IN" sz="3200" dirty="0" smtClean="0"/>
              <a:t>, promise, Observable) </a:t>
            </a:r>
          </a:p>
          <a:p>
            <a:r>
              <a:rPr lang="en-IN" sz="3200" dirty="0" smtClean="0"/>
              <a:t>Provides a global zone which can extended. </a:t>
            </a:r>
            <a:endParaRPr lang="en-IN" sz="32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NgZone</a:t>
            </a:r>
            <a:r>
              <a:rPr lang="en-IN" dirty="0" smtClean="0"/>
              <a:t> </a:t>
            </a:r>
            <a:endParaRPr lang="en-IN" dirty="0"/>
          </a:p>
        </p:txBody>
      </p:sp>
      <p:sp>
        <p:nvSpPr>
          <p:cNvPr id="3" name="Content Placeholder 2"/>
          <p:cNvSpPr>
            <a:spLocks noGrp="1"/>
          </p:cNvSpPr>
          <p:nvPr>
            <p:ph sz="quarter" idx="1"/>
          </p:nvPr>
        </p:nvSpPr>
        <p:spPr/>
        <p:txBody>
          <a:bodyPr>
            <a:noAutofit/>
          </a:bodyPr>
          <a:lstStyle/>
          <a:p>
            <a:r>
              <a:rPr lang="en-IN" sz="2800" dirty="0" smtClean="0"/>
              <a:t>Angular extends the global zone of the Zone.js and adds its own behaviours using </a:t>
            </a:r>
            <a:r>
              <a:rPr lang="en-IN" sz="2800" dirty="0" err="1" smtClean="0"/>
              <a:t>NgZone</a:t>
            </a:r>
            <a:r>
              <a:rPr lang="en-IN" sz="2800" dirty="0" smtClean="0"/>
              <a:t> service. </a:t>
            </a:r>
          </a:p>
          <a:p>
            <a:r>
              <a:rPr lang="en-IN" sz="2800" dirty="0" smtClean="0"/>
              <a:t>What notify </a:t>
            </a:r>
            <a:r>
              <a:rPr lang="en-IN" sz="2800" dirty="0" err="1" smtClean="0"/>
              <a:t>ZoneJS</a:t>
            </a:r>
            <a:r>
              <a:rPr lang="en-IN" sz="2800" dirty="0" smtClean="0"/>
              <a:t> and changes application state. </a:t>
            </a:r>
          </a:p>
          <a:p>
            <a:pPr lvl="1"/>
            <a:r>
              <a:rPr lang="en-IN" sz="2800" dirty="0" smtClean="0"/>
              <a:t>Events: click, </a:t>
            </a:r>
            <a:r>
              <a:rPr lang="en-IN" sz="2800" dirty="0" err="1" smtClean="0"/>
              <a:t>dblclick</a:t>
            </a:r>
            <a:r>
              <a:rPr lang="en-IN" sz="2800" dirty="0" smtClean="0"/>
              <a:t>, </a:t>
            </a:r>
            <a:r>
              <a:rPr lang="en-IN" sz="2800" dirty="0" err="1" smtClean="0"/>
              <a:t>mouseover</a:t>
            </a:r>
            <a:r>
              <a:rPr lang="en-IN" sz="2800" dirty="0" smtClean="0"/>
              <a:t>, </a:t>
            </a:r>
            <a:r>
              <a:rPr lang="en-IN" sz="2800" dirty="0" err="1" smtClean="0"/>
              <a:t>mouseout</a:t>
            </a:r>
            <a:r>
              <a:rPr lang="en-IN" sz="2800" dirty="0" smtClean="0"/>
              <a:t> etc </a:t>
            </a:r>
          </a:p>
          <a:p>
            <a:pPr lvl="1"/>
            <a:r>
              <a:rPr lang="en-IN" sz="2800" dirty="0" smtClean="0"/>
              <a:t>XHR : XML </a:t>
            </a:r>
            <a:r>
              <a:rPr lang="en-IN" sz="2800" dirty="0" err="1" smtClean="0"/>
              <a:t>HttpRequest</a:t>
            </a:r>
            <a:r>
              <a:rPr lang="en-IN" sz="2800" dirty="0" smtClean="0"/>
              <a:t> </a:t>
            </a:r>
            <a:r>
              <a:rPr lang="en-IN" sz="2800" dirty="0" err="1" smtClean="0"/>
              <a:t>ie</a:t>
            </a:r>
            <a:r>
              <a:rPr lang="en-IN" sz="2800" dirty="0" smtClean="0"/>
              <a:t> Http call using get, post, put or delete </a:t>
            </a:r>
          </a:p>
          <a:p>
            <a:pPr lvl="1"/>
            <a:r>
              <a:rPr lang="en-IN" sz="2800" dirty="0" smtClean="0"/>
              <a:t>Timers: </a:t>
            </a:r>
            <a:r>
              <a:rPr lang="en-IN" sz="2800" dirty="0" err="1" smtClean="0"/>
              <a:t>setTimeOut</a:t>
            </a:r>
            <a:r>
              <a:rPr lang="en-IN" sz="2800" dirty="0" smtClean="0"/>
              <a:t>(), </a:t>
            </a:r>
            <a:r>
              <a:rPr lang="en-IN" sz="2800" dirty="0" err="1" smtClean="0"/>
              <a:t>setInterval</a:t>
            </a:r>
            <a:r>
              <a:rPr lang="en-IN" sz="2800" dirty="0" smtClean="0"/>
              <a:t>()</a:t>
            </a:r>
          </a:p>
          <a:p>
            <a:endParaRPr lang="en-IN" sz="28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things outside </a:t>
            </a:r>
            <a:r>
              <a:rPr lang="en-IN" dirty="0" err="1" smtClean="0"/>
              <a:t>NgZone</a:t>
            </a:r>
            <a:r>
              <a:rPr lang="en-IN" dirty="0" smtClean="0"/>
              <a:t> </a:t>
            </a:r>
            <a:endParaRPr lang="en-IN" dirty="0"/>
          </a:p>
        </p:txBody>
      </p:sp>
      <p:sp>
        <p:nvSpPr>
          <p:cNvPr id="3" name="Content Placeholder 2"/>
          <p:cNvSpPr>
            <a:spLocks noGrp="1"/>
          </p:cNvSpPr>
          <p:nvPr>
            <p:ph sz="quarter" idx="1"/>
          </p:nvPr>
        </p:nvSpPr>
        <p:spPr/>
        <p:txBody>
          <a:bodyPr>
            <a:normAutofit/>
          </a:bodyPr>
          <a:lstStyle/>
          <a:p>
            <a:r>
              <a:rPr lang="en-IN" sz="3200" dirty="0" smtClean="0"/>
              <a:t>Sometimes you would like to run the things outside of Angular. Well </a:t>
            </a:r>
            <a:r>
              <a:rPr lang="en-IN" sz="3200" dirty="0" err="1" smtClean="0"/>
              <a:t>NgZone</a:t>
            </a:r>
            <a:r>
              <a:rPr lang="en-IN" sz="3200" dirty="0" smtClean="0"/>
              <a:t> provides a methods named </a:t>
            </a:r>
            <a:r>
              <a:rPr lang="en-IN" sz="3200" dirty="0" err="1" smtClean="0"/>
              <a:t>runOutside</a:t>
            </a:r>
            <a:r>
              <a:rPr lang="en-IN" sz="3200" dirty="0" smtClean="0"/>
              <a:t> Angular. </a:t>
            </a:r>
          </a:p>
          <a:p>
            <a:endParaRPr lang="en-IN" sz="32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App.component.html</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&lt;p&gt;Progress: {{task}}%&lt;/p&gt;</a:t>
            </a:r>
          </a:p>
          <a:p>
            <a:pPr>
              <a:buNone/>
            </a:pPr>
            <a:r>
              <a:rPr lang="en-IN" dirty="0" smtClean="0"/>
              <a:t>	</a:t>
            </a:r>
          </a:p>
          <a:p>
            <a:pPr>
              <a:buNone/>
            </a:pPr>
            <a:r>
              <a:rPr lang="en-IN" dirty="0" smtClean="0"/>
              <a:t>	&lt;p *</a:t>
            </a:r>
            <a:r>
              <a:rPr lang="en-IN" dirty="0" err="1" smtClean="0"/>
              <a:t>ngIf</a:t>
            </a:r>
            <a:r>
              <a:rPr lang="en-IN" dirty="0" smtClean="0"/>
              <a:t>="task &gt;= 100"&gt;</a:t>
            </a:r>
          </a:p>
          <a:p>
            <a:pPr>
              <a:buNone/>
            </a:pPr>
            <a:r>
              <a:rPr lang="en-IN" dirty="0" smtClean="0"/>
              <a:t>			Done processing {{</a:t>
            </a:r>
            <a:r>
              <a:rPr lang="en-IN" dirty="0" err="1" smtClean="0"/>
              <a:t>msg</a:t>
            </a:r>
            <a:r>
              <a:rPr lang="en-IN" dirty="0" smtClean="0"/>
              <a:t>}} of Angular zone!</a:t>
            </a:r>
          </a:p>
          <a:p>
            <a:pPr>
              <a:buNone/>
            </a:pPr>
            <a:r>
              <a:rPr lang="en-IN" dirty="0" smtClean="0"/>
              <a:t>	&lt;/p&gt;</a:t>
            </a:r>
          </a:p>
          <a:p>
            <a:pPr>
              <a:buNone/>
            </a:pPr>
            <a:r>
              <a:rPr lang="en-IN" dirty="0" smtClean="0"/>
              <a:t>	</a:t>
            </a:r>
          </a:p>
          <a:p>
            <a:pPr>
              <a:buNone/>
            </a:pPr>
            <a:r>
              <a:rPr lang="en-IN" dirty="0" smtClean="0"/>
              <a:t>&lt;button (click)="</a:t>
            </a:r>
            <a:r>
              <a:rPr lang="en-IN" dirty="0" err="1" smtClean="0"/>
              <a:t>AngularZone</a:t>
            </a:r>
            <a:r>
              <a:rPr lang="en-IN" dirty="0" smtClean="0"/>
              <a:t>()"&gt;Angular Zone&lt;/button&gt;</a:t>
            </a:r>
          </a:p>
          <a:p>
            <a:pPr>
              <a:buNone/>
            </a:pPr>
            <a:endParaRPr lang="en-IN" dirty="0" smtClean="0"/>
          </a:p>
          <a:p>
            <a:pPr>
              <a:buNone/>
            </a:pPr>
            <a:r>
              <a:rPr lang="en-IN" dirty="0" smtClean="0"/>
              <a:t>&lt;button (click)="</a:t>
            </a:r>
            <a:r>
              <a:rPr lang="en-IN" dirty="0" err="1" smtClean="0"/>
              <a:t>NgZone</a:t>
            </a:r>
            <a:r>
              <a:rPr lang="en-IN" dirty="0" smtClean="0"/>
              <a:t>()"&gt;</a:t>
            </a:r>
            <a:r>
              <a:rPr lang="en-IN" dirty="0" err="1" smtClean="0"/>
              <a:t>NgZone</a:t>
            </a:r>
            <a:r>
              <a:rPr lang="en-IN" dirty="0" smtClean="0"/>
              <a:t>&lt;/button&gt;</a:t>
            </a:r>
          </a:p>
          <a:p>
            <a:pPr>
              <a:buNone/>
            </a:pPr>
            <a:r>
              <a:rPr lang="en-IN" dirty="0" smtClean="0"/>
              <a:t>	</a:t>
            </a:r>
            <a:br>
              <a:rPr lang="en-IN" dirty="0" smtClean="0"/>
            </a:br>
            <a:endParaRPr lang="en-IN" dirty="0" smtClean="0"/>
          </a:p>
          <a:p>
            <a:endParaRPr lang="en-IN"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Declaration and DI for </a:t>
            </a:r>
            <a:r>
              <a:rPr lang="en-IN" dirty="0" err="1" smtClean="0"/>
              <a:t>NgZone</a:t>
            </a:r>
            <a:endParaRPr lang="en-IN" dirty="0"/>
          </a:p>
        </p:txBody>
      </p:sp>
      <p:sp>
        <p:nvSpPr>
          <p:cNvPr id="3" name="Content Placeholder 2"/>
          <p:cNvSpPr>
            <a:spLocks noGrp="1"/>
          </p:cNvSpPr>
          <p:nvPr>
            <p:ph sz="quarter" idx="1"/>
          </p:nvPr>
        </p:nvSpPr>
        <p:spPr/>
        <p:txBody>
          <a:bodyPr/>
          <a:lstStyle/>
          <a:p>
            <a:pPr>
              <a:buNone/>
            </a:pPr>
            <a:r>
              <a:rPr lang="en-IN" b="1" dirty="0" smtClean="0"/>
              <a:t>	</a:t>
            </a:r>
            <a:r>
              <a:rPr lang="en-IN" sz="3200" dirty="0" smtClean="0"/>
              <a:t>task: number = 0;</a:t>
            </a:r>
          </a:p>
          <a:p>
            <a:pPr>
              <a:buNone/>
            </a:pPr>
            <a:r>
              <a:rPr lang="en-IN" sz="3200" dirty="0" smtClean="0"/>
              <a:t>	</a:t>
            </a:r>
            <a:r>
              <a:rPr lang="en-IN" sz="3200" dirty="0" err="1" smtClean="0"/>
              <a:t>msg</a:t>
            </a:r>
            <a:r>
              <a:rPr lang="en-IN" sz="3200" dirty="0" smtClean="0"/>
              <a:t>: string;</a:t>
            </a:r>
          </a:p>
          <a:p>
            <a:pPr>
              <a:buNone/>
            </a:pPr>
            <a:r>
              <a:rPr lang="en-IN" sz="3200" dirty="0" smtClean="0"/>
              <a:t>	</a:t>
            </a:r>
          </a:p>
          <a:p>
            <a:pPr>
              <a:buNone/>
            </a:pPr>
            <a:r>
              <a:rPr lang="en-IN" sz="3200" dirty="0" smtClean="0"/>
              <a:t>	constructor(private zone: </a:t>
            </a:r>
            <a:r>
              <a:rPr lang="en-IN" sz="3200" dirty="0" err="1" smtClean="0"/>
              <a:t>NgZone</a:t>
            </a:r>
            <a:r>
              <a:rPr lang="en-IN" sz="3200" dirty="0" smtClean="0"/>
              <a:t>) {}</a:t>
            </a:r>
          </a:p>
          <a:p>
            <a:endParaRPr lang="en-IN" sz="32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zone methods </a:t>
            </a:r>
            <a:endParaRPr lang="en-IN" dirty="0"/>
          </a:p>
        </p:txBody>
      </p:sp>
      <p:sp>
        <p:nvSpPr>
          <p:cNvPr id="3" name="Content Placeholder 2"/>
          <p:cNvSpPr>
            <a:spLocks noGrp="1"/>
          </p:cNvSpPr>
          <p:nvPr>
            <p:ph sz="quarter" idx="1"/>
          </p:nvPr>
        </p:nvSpPr>
        <p:spPr/>
        <p:txBody>
          <a:bodyPr>
            <a:normAutofit/>
          </a:bodyPr>
          <a:lstStyle/>
          <a:p>
            <a:pPr>
              <a:buNone/>
            </a:pPr>
            <a:r>
              <a:rPr lang="en-IN" sz="3200" dirty="0" smtClean="0"/>
              <a:t>	</a:t>
            </a:r>
            <a:r>
              <a:rPr lang="en-IN" sz="3200" dirty="0" err="1" smtClean="0"/>
              <a:t>AngularZone</a:t>
            </a:r>
            <a:r>
              <a:rPr lang="en-IN" sz="3200" dirty="0" smtClean="0"/>
              <a:t>() {</a:t>
            </a:r>
          </a:p>
          <a:p>
            <a:pPr>
              <a:buNone/>
            </a:pPr>
            <a:r>
              <a:rPr lang="en-IN" sz="3200" dirty="0" smtClean="0"/>
              <a:t>		this.msg = 'inside';</a:t>
            </a:r>
          </a:p>
          <a:p>
            <a:pPr>
              <a:buNone/>
            </a:pPr>
            <a:r>
              <a:rPr lang="en-IN" sz="3200" dirty="0" smtClean="0"/>
              <a:t>		</a:t>
            </a:r>
            <a:r>
              <a:rPr lang="en-IN" sz="3200" dirty="0" err="1" smtClean="0"/>
              <a:t>this.task</a:t>
            </a:r>
            <a:r>
              <a:rPr lang="en-IN" sz="3200" dirty="0" smtClean="0"/>
              <a:t> = 0;</a:t>
            </a:r>
          </a:p>
          <a:p>
            <a:pPr>
              <a:buNone/>
            </a:pPr>
            <a:r>
              <a:rPr lang="en-IN" sz="3200" dirty="0" smtClean="0"/>
              <a:t>		</a:t>
            </a:r>
            <a:r>
              <a:rPr lang="en-IN" sz="3200" dirty="0" err="1" smtClean="0"/>
              <a:t>this.increaseValue</a:t>
            </a:r>
            <a:r>
              <a:rPr lang="en-IN" sz="3200" dirty="0" smtClean="0"/>
              <a:t>(() =&gt; 	console.log('Inside Done!'));</a:t>
            </a:r>
          </a:p>
          <a:p>
            <a:pPr>
              <a:buNone/>
            </a:pPr>
            <a:r>
              <a:rPr lang="en-IN" sz="3200" dirty="0" smtClean="0"/>
              <a:t>	}</a:t>
            </a:r>
          </a:p>
          <a:p>
            <a:endParaRPr lang="en-IN" sz="3200"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NgZone</a:t>
            </a:r>
            <a:r>
              <a:rPr lang="en-IN" dirty="0" smtClean="0"/>
              <a:t> methods </a:t>
            </a:r>
            <a:endParaRPr lang="en-IN" dirty="0"/>
          </a:p>
        </p:txBody>
      </p:sp>
      <p:sp>
        <p:nvSpPr>
          <p:cNvPr id="3" name="Content Placeholder 2"/>
          <p:cNvSpPr>
            <a:spLocks noGrp="1"/>
          </p:cNvSpPr>
          <p:nvPr>
            <p:ph sz="quarter" idx="1"/>
          </p:nvPr>
        </p:nvSpPr>
        <p:spPr/>
        <p:txBody>
          <a:bodyPr>
            <a:noAutofit/>
          </a:bodyPr>
          <a:lstStyle/>
          <a:p>
            <a:pPr>
              <a:buNone/>
            </a:pPr>
            <a:r>
              <a:rPr lang="en-IN" sz="2400" dirty="0" smtClean="0"/>
              <a:t>	</a:t>
            </a:r>
            <a:r>
              <a:rPr lang="en-IN" sz="2400" dirty="0" err="1" smtClean="0"/>
              <a:t>NgZone</a:t>
            </a:r>
            <a:r>
              <a:rPr lang="en-IN" sz="2400" dirty="0" smtClean="0"/>
              <a:t>() {</a:t>
            </a:r>
          </a:p>
          <a:p>
            <a:pPr>
              <a:buNone/>
            </a:pPr>
            <a:r>
              <a:rPr lang="en-IN" sz="2400" dirty="0" smtClean="0"/>
              <a:t>	this.msg = 'outside';</a:t>
            </a:r>
          </a:p>
          <a:p>
            <a:pPr>
              <a:buNone/>
            </a:pPr>
            <a:r>
              <a:rPr lang="en-IN" sz="2400" dirty="0" smtClean="0"/>
              <a:t>	</a:t>
            </a:r>
            <a:r>
              <a:rPr lang="en-IN" sz="2400" dirty="0" err="1" smtClean="0"/>
              <a:t>this.task</a:t>
            </a:r>
            <a:r>
              <a:rPr lang="en-IN" sz="2400" dirty="0" smtClean="0"/>
              <a:t> = 0;</a:t>
            </a:r>
          </a:p>
          <a:p>
            <a:pPr>
              <a:buNone/>
            </a:pPr>
            <a:r>
              <a:rPr lang="en-IN" sz="2400" dirty="0" smtClean="0"/>
              <a:t>	</a:t>
            </a:r>
            <a:r>
              <a:rPr lang="en-IN" sz="2400" dirty="0" err="1" smtClean="0"/>
              <a:t>this.zone.runOutsideAngular</a:t>
            </a:r>
            <a:r>
              <a:rPr lang="en-IN" sz="2400" dirty="0" smtClean="0"/>
              <a:t>(() =&gt; {</a:t>
            </a:r>
          </a:p>
          <a:p>
            <a:pPr>
              <a:buNone/>
            </a:pPr>
            <a:r>
              <a:rPr lang="en-IN" sz="2400" dirty="0" smtClean="0"/>
              <a:t>	</a:t>
            </a:r>
            <a:r>
              <a:rPr lang="en-IN" sz="2400" dirty="0" err="1" smtClean="0"/>
              <a:t>this.increaseValue</a:t>
            </a:r>
            <a:r>
              <a:rPr lang="en-IN" sz="2400" dirty="0" smtClean="0"/>
              <a:t>(() =&gt; {</a:t>
            </a:r>
          </a:p>
          <a:p>
            <a:pPr>
              <a:buNone/>
            </a:pPr>
            <a:r>
              <a:rPr lang="en-IN" sz="2400" dirty="0" smtClean="0"/>
              <a:t>	</a:t>
            </a:r>
            <a:r>
              <a:rPr lang="en-IN" sz="2400" dirty="0" err="1" smtClean="0"/>
              <a:t>this.zone.run</a:t>
            </a:r>
            <a:r>
              <a:rPr lang="en-IN" sz="2400" dirty="0" smtClean="0"/>
              <a:t>(() =&gt; { console.log('Outside Done!') 	</a:t>
            </a:r>
          </a:p>
          <a:p>
            <a:pPr>
              <a:buNone/>
            </a:pPr>
            <a:r>
              <a:rPr lang="en-IN" sz="2400" dirty="0" smtClean="0"/>
              <a:t>				});</a:t>
            </a:r>
          </a:p>
          <a:p>
            <a:pPr lvl="1">
              <a:buNone/>
            </a:pPr>
            <a:r>
              <a:rPr lang="en-IN" dirty="0" smtClean="0"/>
              <a:t>			});</a:t>
            </a:r>
          </a:p>
          <a:p>
            <a:pPr>
              <a:buNone/>
            </a:pPr>
            <a:r>
              <a:rPr lang="en-IN" sz="2400" dirty="0" smtClean="0"/>
              <a:t>		});</a:t>
            </a:r>
          </a:p>
          <a:p>
            <a:pPr>
              <a:buNone/>
            </a:pPr>
            <a:r>
              <a:rPr lang="en-IN" sz="2400" dirty="0" smtClean="0"/>
              <a:t>	}</a:t>
            </a:r>
          </a:p>
          <a:p>
            <a:pPr>
              <a:buNone/>
            </a:pPr>
            <a:endParaRPr lang="en-IN" sz="24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Asynchronous increment methods </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a:t>
            </a:r>
            <a:r>
              <a:rPr lang="en-IN" dirty="0" err="1" smtClean="0"/>
              <a:t>increaseValue</a:t>
            </a:r>
            <a:r>
              <a:rPr lang="en-IN" dirty="0" smtClean="0"/>
              <a:t>(</a:t>
            </a:r>
            <a:r>
              <a:rPr lang="en-IN" dirty="0" err="1" smtClean="0"/>
              <a:t>doneCallback</a:t>
            </a:r>
            <a:r>
              <a:rPr lang="en-IN" dirty="0" smtClean="0"/>
              <a:t>) {</a:t>
            </a:r>
          </a:p>
          <a:p>
            <a:pPr>
              <a:buNone/>
            </a:pPr>
            <a:r>
              <a:rPr lang="en-IN" dirty="0" smtClean="0"/>
              <a:t>	</a:t>
            </a:r>
            <a:r>
              <a:rPr lang="en-IN" dirty="0" err="1" smtClean="0"/>
              <a:t>this.task</a:t>
            </a:r>
            <a:r>
              <a:rPr lang="en-IN" dirty="0" smtClean="0"/>
              <a:t> += 1;</a:t>
            </a:r>
          </a:p>
          <a:p>
            <a:pPr>
              <a:buNone/>
            </a:pPr>
            <a:r>
              <a:rPr lang="en-IN" dirty="0" smtClean="0"/>
              <a:t>	console.log(`Current progress: ${</a:t>
            </a:r>
            <a:r>
              <a:rPr lang="en-IN" dirty="0" err="1" smtClean="0"/>
              <a:t>this.task</a:t>
            </a:r>
            <a:r>
              <a:rPr lang="en-IN" dirty="0" smtClean="0"/>
              <a:t>}%`);</a:t>
            </a:r>
          </a:p>
          <a:p>
            <a:pPr>
              <a:buNone/>
            </a:pPr>
            <a:r>
              <a:rPr lang="en-IN" dirty="0" smtClean="0"/>
              <a:t>		if (</a:t>
            </a:r>
            <a:r>
              <a:rPr lang="en-IN" dirty="0" err="1" smtClean="0"/>
              <a:t>this.task</a:t>
            </a:r>
            <a:r>
              <a:rPr lang="en-IN" dirty="0" smtClean="0"/>
              <a:t> &lt; 100) {</a:t>
            </a:r>
          </a:p>
          <a:p>
            <a:pPr>
              <a:buNone/>
            </a:pPr>
            <a:r>
              <a:rPr lang="en-IN" dirty="0" smtClean="0"/>
              <a:t>		</a:t>
            </a:r>
            <a:r>
              <a:rPr lang="en-IN" dirty="0" err="1" smtClean="0"/>
              <a:t>window.setTimeout</a:t>
            </a:r>
            <a:r>
              <a:rPr lang="en-IN" dirty="0" smtClean="0"/>
              <a:t>(() =&gt; {</a:t>
            </a:r>
          </a:p>
          <a:p>
            <a:pPr>
              <a:buNone/>
            </a:pPr>
            <a:r>
              <a:rPr lang="en-IN" dirty="0" smtClean="0"/>
              <a:t>		</a:t>
            </a:r>
            <a:r>
              <a:rPr lang="en-IN" dirty="0" err="1" smtClean="0"/>
              <a:t>this.increaseValue</a:t>
            </a:r>
            <a:r>
              <a:rPr lang="en-IN" dirty="0" smtClean="0"/>
              <a:t>(</a:t>
            </a:r>
            <a:r>
              <a:rPr lang="en-IN" dirty="0" err="1" smtClean="0"/>
              <a:t>doneCallback</a:t>
            </a:r>
            <a:r>
              <a:rPr lang="en-IN" dirty="0" smtClean="0"/>
              <a:t>);</a:t>
            </a:r>
          </a:p>
          <a:p>
            <a:pPr>
              <a:buNone/>
            </a:pPr>
            <a:r>
              <a:rPr lang="en-IN" dirty="0" smtClean="0"/>
              <a:t>		}, 10);</a:t>
            </a:r>
          </a:p>
          <a:p>
            <a:pPr>
              <a:buNone/>
            </a:pPr>
            <a:r>
              <a:rPr lang="en-IN" dirty="0" smtClean="0"/>
              <a:t>		} else {</a:t>
            </a:r>
          </a:p>
          <a:p>
            <a:pPr>
              <a:buNone/>
            </a:pPr>
            <a:r>
              <a:rPr lang="en-IN" dirty="0" smtClean="0"/>
              <a:t>		</a:t>
            </a:r>
            <a:r>
              <a:rPr lang="en-IN" dirty="0" err="1" smtClean="0"/>
              <a:t>doneCallback</a:t>
            </a:r>
            <a:r>
              <a:rPr lang="en-IN" dirty="0" smtClean="0"/>
              <a:t>();</a:t>
            </a:r>
          </a:p>
          <a:p>
            <a:pPr>
              <a:buNone/>
            </a:pPr>
            <a:r>
              <a:rPr lang="en-IN" dirty="0" smtClean="0"/>
              <a:t>		}</a:t>
            </a:r>
          </a:p>
          <a:p>
            <a:pPr>
              <a:buNone/>
            </a:pPr>
            <a:r>
              <a:rPr lang="en-IN" dirty="0" smtClean="0"/>
              <a:t>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Angular </a:t>
            </a:r>
            <a:endParaRPr lang="en-IN" dirty="0"/>
          </a:p>
        </p:txBody>
      </p:sp>
      <p:sp>
        <p:nvSpPr>
          <p:cNvPr id="3" name="Content Placeholder 2"/>
          <p:cNvSpPr>
            <a:spLocks noGrp="1"/>
          </p:cNvSpPr>
          <p:nvPr>
            <p:ph sz="quarter" idx="1"/>
          </p:nvPr>
        </p:nvSpPr>
        <p:spPr/>
        <p:txBody>
          <a:bodyPr/>
          <a:lstStyle/>
          <a:p>
            <a:r>
              <a:rPr lang="en-IN" dirty="0" err="1" smtClean="0"/>
              <a:t>ng</a:t>
            </a:r>
            <a:r>
              <a:rPr lang="en-IN" dirty="0" smtClean="0"/>
              <a:t> </a:t>
            </a:r>
          </a:p>
          <a:p>
            <a:r>
              <a:rPr lang="en-IN" dirty="0" err="1" smtClean="0"/>
              <a:t>npm</a:t>
            </a:r>
            <a:r>
              <a:rPr lang="en-IN" dirty="0" smtClean="0"/>
              <a:t> install –g @angular/</a:t>
            </a:r>
            <a:r>
              <a:rPr lang="en-IN" dirty="0" err="1" smtClean="0"/>
              <a:t>cli</a:t>
            </a:r>
            <a:r>
              <a:rPr lang="en-IN" dirty="0" smtClean="0"/>
              <a:t> </a:t>
            </a:r>
          </a:p>
          <a:p>
            <a:r>
              <a:rPr lang="en-IN" dirty="0" err="1" smtClean="0"/>
              <a:t>ng</a:t>
            </a:r>
            <a:r>
              <a:rPr lang="en-IN" dirty="0" smtClean="0"/>
              <a:t> version</a:t>
            </a:r>
          </a:p>
          <a:p>
            <a:r>
              <a:rPr lang="en-IN" dirty="0" err="1" smtClean="0"/>
              <a:t>ng</a:t>
            </a:r>
            <a:r>
              <a:rPr lang="en-IN" dirty="0" smtClean="0"/>
              <a:t> new </a:t>
            </a:r>
            <a:r>
              <a:rPr lang="en-IN" dirty="0" err="1" smtClean="0"/>
              <a:t>projectName</a:t>
            </a:r>
            <a:r>
              <a:rPr lang="en-IN" dirty="0" smtClean="0"/>
              <a:t> </a:t>
            </a:r>
          </a:p>
          <a:p>
            <a:r>
              <a:rPr lang="en-IN" dirty="0" err="1" smtClean="0"/>
              <a:t>cd</a:t>
            </a:r>
            <a:r>
              <a:rPr lang="en-IN" dirty="0" smtClean="0"/>
              <a:t> </a:t>
            </a:r>
            <a:r>
              <a:rPr lang="en-IN" dirty="0" err="1" smtClean="0"/>
              <a:t>projectName</a:t>
            </a:r>
            <a:r>
              <a:rPr lang="en-IN" dirty="0" smtClean="0"/>
              <a:t> </a:t>
            </a:r>
          </a:p>
          <a:p>
            <a:r>
              <a:rPr lang="en-IN" dirty="0" err="1" smtClean="0"/>
              <a:t>npm</a:t>
            </a:r>
            <a:r>
              <a:rPr lang="en-IN" dirty="0" smtClean="0"/>
              <a:t> start  </a:t>
            </a:r>
          </a:p>
          <a:p>
            <a:endParaRPr lang="en-IN"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smtClean="0"/>
              <a:t>Web Worker </a:t>
            </a:r>
            <a:endParaRPr lang="en-IN"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Worker </a:t>
            </a:r>
            <a:endParaRPr lang="en-IN" dirty="0"/>
          </a:p>
        </p:txBody>
      </p:sp>
      <p:sp>
        <p:nvSpPr>
          <p:cNvPr id="3" name="Content Placeholder 2"/>
          <p:cNvSpPr>
            <a:spLocks noGrp="1"/>
          </p:cNvSpPr>
          <p:nvPr>
            <p:ph sz="quarter" idx="1"/>
          </p:nvPr>
        </p:nvSpPr>
        <p:spPr/>
        <p:txBody>
          <a:bodyPr>
            <a:normAutofit/>
          </a:bodyPr>
          <a:lstStyle/>
          <a:p>
            <a:r>
              <a:rPr lang="en-IN" sz="3200" dirty="0" smtClean="0"/>
              <a:t>When executing scripts in an HTML page, the page becomes unresponsive until the script is finished. </a:t>
            </a:r>
          </a:p>
          <a:p>
            <a:r>
              <a:rPr lang="en-IN" sz="3200" dirty="0" smtClean="0"/>
              <a:t>A web worker is a JavaScript that runs in the background, independently of other scripts, without affecting the performance of the page. You can continue to do whatever you want. clicking, selecting things etc. While the web worker runs in the background. </a:t>
            </a:r>
          </a:p>
          <a:p>
            <a:endParaRPr lang="en-IN" sz="3200"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Worker Vs Service worker </a:t>
            </a:r>
            <a:endParaRPr lang="en-IN" dirty="0"/>
          </a:p>
        </p:txBody>
      </p:sp>
      <p:sp>
        <p:nvSpPr>
          <p:cNvPr id="3" name="Content Placeholder 2"/>
          <p:cNvSpPr>
            <a:spLocks noGrp="1"/>
          </p:cNvSpPr>
          <p:nvPr>
            <p:ph sz="quarter" idx="1"/>
          </p:nvPr>
        </p:nvSpPr>
        <p:spPr/>
        <p:txBody>
          <a:bodyPr>
            <a:normAutofit/>
          </a:bodyPr>
          <a:lstStyle/>
          <a:p>
            <a:r>
              <a:rPr lang="en-IN" sz="3200" dirty="0" smtClean="0"/>
              <a:t>Web workers are the most general purpose type of </a:t>
            </a:r>
            <a:r>
              <a:rPr lang="en-IN" sz="3200" dirty="0" smtClean="0"/>
              <a:t>worker. Web Worker is use run </a:t>
            </a:r>
            <a:r>
              <a:rPr lang="en-IN" sz="3200" dirty="0" smtClean="0"/>
              <a:t>scripts in background threads. </a:t>
            </a:r>
            <a:endParaRPr lang="en-IN" sz="3200" dirty="0"/>
          </a:p>
        </p:txBody>
      </p:sp>
      <p:sp>
        <p:nvSpPr>
          <p:cNvPr id="4" name="Content Placeholder 3"/>
          <p:cNvSpPr>
            <a:spLocks noGrp="1"/>
          </p:cNvSpPr>
          <p:nvPr>
            <p:ph sz="quarter" idx="2"/>
          </p:nvPr>
        </p:nvSpPr>
        <p:spPr/>
        <p:txBody>
          <a:bodyPr>
            <a:normAutofit/>
          </a:bodyPr>
          <a:lstStyle/>
          <a:p>
            <a:r>
              <a:rPr lang="en-IN" sz="3200" dirty="0" smtClean="0"/>
              <a:t>Service workers essentially act as proxy servers that sit between web applications, the browser, and the network (when available). </a:t>
            </a:r>
            <a:endParaRPr lang="en-IN" sz="3200"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demo_worker.js</a:t>
            </a:r>
            <a:endParaRPr lang="en-IN" dirty="0"/>
          </a:p>
        </p:txBody>
      </p:sp>
      <p:sp>
        <p:nvSpPr>
          <p:cNvPr id="3" name="Content Placeholder 2"/>
          <p:cNvSpPr>
            <a:spLocks noGrp="1"/>
          </p:cNvSpPr>
          <p:nvPr>
            <p:ph sz="quarter" idx="1"/>
          </p:nvPr>
        </p:nvSpPr>
        <p:spPr/>
        <p:txBody>
          <a:bodyPr/>
          <a:lstStyle/>
          <a:p>
            <a:pPr>
              <a:buNone/>
            </a:pPr>
            <a:r>
              <a:rPr lang="en-IN" dirty="0" smtClean="0"/>
              <a:t>	</a:t>
            </a:r>
            <a:r>
              <a:rPr lang="en-IN" dirty="0" err="1" smtClean="0"/>
              <a:t>var</a:t>
            </a:r>
            <a:r>
              <a:rPr lang="en-IN" dirty="0" smtClean="0"/>
              <a:t> </a:t>
            </a:r>
            <a:r>
              <a:rPr lang="en-IN" dirty="0" err="1" smtClean="0"/>
              <a:t>i</a:t>
            </a:r>
            <a:r>
              <a:rPr lang="en-IN" dirty="0" smtClean="0"/>
              <a:t> = 0;</a:t>
            </a:r>
          </a:p>
          <a:p>
            <a:pPr>
              <a:buNone/>
            </a:pPr>
            <a:r>
              <a:rPr lang="en-IN" dirty="0" smtClean="0"/>
              <a:t>	</a:t>
            </a:r>
            <a:r>
              <a:rPr lang="en-IN" dirty="0" err="1" smtClean="0"/>
              <a:t>timeCount</a:t>
            </a:r>
            <a:r>
              <a:rPr lang="en-IN" dirty="0" smtClean="0"/>
              <a:t>();</a:t>
            </a:r>
          </a:p>
          <a:p>
            <a:pPr>
              <a:buNone/>
            </a:pPr>
            <a:r>
              <a:rPr lang="en-IN" dirty="0" smtClean="0"/>
              <a:t>	function </a:t>
            </a:r>
            <a:r>
              <a:rPr lang="en-IN" dirty="0" err="1" smtClean="0"/>
              <a:t>timeCount</a:t>
            </a:r>
            <a:r>
              <a:rPr lang="en-IN" dirty="0" smtClean="0"/>
              <a:t>() {</a:t>
            </a:r>
          </a:p>
          <a:p>
            <a:pPr>
              <a:buNone/>
            </a:pPr>
            <a:r>
              <a:rPr lang="en-IN" dirty="0" smtClean="0"/>
              <a:t>		</a:t>
            </a:r>
            <a:r>
              <a:rPr lang="en-IN" dirty="0" err="1" smtClean="0"/>
              <a:t>i</a:t>
            </a:r>
            <a:r>
              <a:rPr lang="en-IN" dirty="0" smtClean="0"/>
              <a:t> = i+1;</a:t>
            </a:r>
          </a:p>
          <a:p>
            <a:pPr>
              <a:buNone/>
            </a:pPr>
            <a:r>
              <a:rPr lang="en-IN" dirty="0" smtClean="0"/>
              <a:t>		</a:t>
            </a:r>
            <a:r>
              <a:rPr lang="en-IN" dirty="0" err="1" smtClean="0"/>
              <a:t>postMessage</a:t>
            </a:r>
            <a:r>
              <a:rPr lang="en-IN" dirty="0" smtClean="0"/>
              <a:t>(</a:t>
            </a:r>
            <a:r>
              <a:rPr lang="en-IN" dirty="0" err="1" smtClean="0"/>
              <a:t>i</a:t>
            </a:r>
            <a:r>
              <a:rPr lang="en-IN" dirty="0" smtClean="0"/>
              <a:t>);</a:t>
            </a:r>
          </a:p>
          <a:p>
            <a:pPr>
              <a:buNone/>
            </a:pPr>
            <a:r>
              <a:rPr lang="en-IN" dirty="0" smtClean="0"/>
              <a:t>		</a:t>
            </a:r>
            <a:r>
              <a:rPr lang="en-IN" dirty="0" err="1" smtClean="0"/>
              <a:t>setTimeOut</a:t>
            </a:r>
            <a:r>
              <a:rPr lang="en-IN" dirty="0" smtClean="0"/>
              <a:t>("</a:t>
            </a:r>
            <a:r>
              <a:rPr lang="en-IN" dirty="0" err="1" smtClean="0"/>
              <a:t>timeCount</a:t>
            </a:r>
            <a:r>
              <a:rPr lang="en-IN" dirty="0" smtClean="0"/>
              <a:t>()",1000);</a:t>
            </a:r>
          </a:p>
          <a:p>
            <a:pPr>
              <a:buNone/>
            </a:pPr>
            <a:r>
              <a:rPr lang="en-IN" dirty="0" smtClean="0"/>
              <a:t>	}</a:t>
            </a:r>
          </a:p>
          <a:p>
            <a:pPr>
              <a:buNone/>
            </a:pPr>
            <a:endParaRPr lang="en-IN"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The important part of the code above is the </a:t>
            </a:r>
            <a:r>
              <a:rPr lang="en-IN" dirty="0" err="1" smtClean="0"/>
              <a:t>postMessage</a:t>
            </a:r>
            <a:r>
              <a:rPr lang="en-IN" dirty="0" smtClean="0"/>
              <a:t>() method, which is used to post a message back to the HTML page. </a:t>
            </a:r>
          </a:p>
          <a:p>
            <a:r>
              <a:rPr lang="en-IN" b="1" dirty="0" smtClean="0"/>
              <a:t>Note:</a:t>
            </a:r>
            <a:r>
              <a:rPr lang="en-IN" dirty="0" smtClean="0"/>
              <a:t> Normally we worker are not used for such simple script, but for more CPU intensive tasks. </a:t>
            </a:r>
          </a:p>
          <a:p>
            <a:endParaRPr lang="en-IN"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r>
              <a:rPr lang="en-IN" dirty="0" err="1" smtClean="0"/>
              <a:t>var</a:t>
            </a:r>
            <a:r>
              <a:rPr lang="en-IN" dirty="0" smtClean="0"/>
              <a:t> w</a:t>
            </a:r>
          </a:p>
          <a:p>
            <a:pPr>
              <a:buNone/>
            </a:pPr>
            <a:r>
              <a:rPr lang="en-IN" dirty="0" smtClean="0"/>
              <a:t>	if(</a:t>
            </a:r>
            <a:r>
              <a:rPr lang="en-IN" dirty="0" err="1" smtClean="0"/>
              <a:t>typeof</a:t>
            </a:r>
            <a:r>
              <a:rPr lang="en-IN" dirty="0" smtClean="0"/>
              <a:t>(w)=="undefined") {</a:t>
            </a:r>
          </a:p>
          <a:p>
            <a:pPr>
              <a:buNone/>
            </a:pPr>
            <a:r>
              <a:rPr lang="en-IN" dirty="0" smtClean="0"/>
              <a:t>		w =new Worker("demo_worker.js"); </a:t>
            </a:r>
          </a:p>
          <a:p>
            <a:pPr>
              <a:buNone/>
            </a:pPr>
            <a:r>
              <a:rPr lang="en-IN" dirty="0" smtClean="0"/>
              <a:t>	}</a:t>
            </a:r>
          </a:p>
          <a:p>
            <a:pPr>
              <a:buNone/>
            </a:pPr>
            <a:endParaRPr lang="en-IN" dirty="0" smtClean="0"/>
          </a:p>
          <a:p>
            <a:pPr>
              <a:buNone/>
            </a:pPr>
            <a:r>
              <a:rPr lang="en-IN" dirty="0" smtClean="0"/>
              <a:t>	</a:t>
            </a:r>
            <a:r>
              <a:rPr lang="en-IN" dirty="0" err="1" smtClean="0"/>
              <a:t>w.onmessage</a:t>
            </a:r>
            <a:r>
              <a:rPr lang="en-IN" dirty="0" smtClean="0"/>
              <a:t> = function(event){</a:t>
            </a:r>
          </a:p>
          <a:p>
            <a:pPr>
              <a:buNone/>
            </a:pPr>
            <a:r>
              <a:rPr lang="en-IN" dirty="0" err="1" smtClean="0"/>
              <a:t>document.getElementById</a:t>
            </a:r>
            <a:r>
              <a:rPr lang="en-IN" dirty="0" smtClean="0"/>
              <a:t>("result").</a:t>
            </a:r>
            <a:r>
              <a:rPr lang="en-IN" dirty="0" err="1" smtClean="0"/>
              <a:t>innerHTML</a:t>
            </a:r>
            <a:r>
              <a:rPr lang="en-IN" dirty="0" smtClean="0"/>
              <a:t>=</a:t>
            </a:r>
            <a:r>
              <a:rPr lang="en-IN" dirty="0" err="1" smtClean="0"/>
              <a:t>event.data</a:t>
            </a:r>
            <a:endParaRPr lang="en-IN" dirty="0" smtClean="0"/>
          </a:p>
          <a:p>
            <a:pPr>
              <a:buNone/>
            </a:pPr>
            <a:r>
              <a:rPr lang="en-IN" dirty="0" smtClean="0"/>
              <a:t>	}</a:t>
            </a:r>
          </a:p>
          <a:p>
            <a:pPr>
              <a:buNone/>
            </a:pPr>
            <a:r>
              <a:rPr lang="en-IN" dirty="0" smtClean="0"/>
              <a:t> </a:t>
            </a:r>
          </a:p>
          <a:p>
            <a:endParaRPr lang="en-IN"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When the Web Worker posts a message, the code within the event listener is executed. The data from the Web Worker is stored in </a:t>
            </a:r>
            <a:r>
              <a:rPr lang="en-IN" dirty="0" err="1" smtClean="0"/>
              <a:t>event.data</a:t>
            </a:r>
            <a:r>
              <a:rPr lang="en-IN" dirty="0" smtClean="0"/>
              <a:t>. </a:t>
            </a:r>
          </a:p>
          <a:p>
            <a:endParaRPr lang="en-I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Terminate web worker</a:t>
            </a:r>
            <a:endParaRPr lang="en-IN" dirty="0"/>
          </a:p>
        </p:txBody>
      </p:sp>
      <p:sp>
        <p:nvSpPr>
          <p:cNvPr id="3" name="Content Placeholder 2"/>
          <p:cNvSpPr>
            <a:spLocks noGrp="1"/>
          </p:cNvSpPr>
          <p:nvPr>
            <p:ph sz="quarter" idx="1"/>
          </p:nvPr>
        </p:nvSpPr>
        <p:spPr/>
        <p:txBody>
          <a:bodyPr/>
          <a:lstStyle/>
          <a:p>
            <a:pPr lvl="1">
              <a:buNone/>
            </a:pPr>
            <a:r>
              <a:rPr lang="en-IN" dirty="0" smtClean="0"/>
              <a:t>When as Web Worker object is created, it will continue to listen for messages (even after the external script is finished) until it is terminated. </a:t>
            </a:r>
          </a:p>
          <a:p>
            <a:pPr>
              <a:buNone/>
            </a:pPr>
            <a:r>
              <a:rPr lang="en-IN" dirty="0" smtClean="0"/>
              <a:t>	To terminate a web worker, and free browser/computer resources, use the terminate() method. </a:t>
            </a:r>
          </a:p>
          <a:p>
            <a:pPr>
              <a:buNone/>
            </a:pPr>
            <a:r>
              <a:rPr lang="en-IN" dirty="0" smtClean="0"/>
              <a:t> </a:t>
            </a:r>
          </a:p>
          <a:p>
            <a:pPr>
              <a:buNone/>
            </a:pPr>
            <a:r>
              <a:rPr lang="en-IN" dirty="0" smtClean="0"/>
              <a:t>	</a:t>
            </a:r>
            <a:r>
              <a:rPr lang="en-IN" dirty="0" err="1" smtClean="0"/>
              <a:t>w.terminate</a:t>
            </a:r>
            <a:r>
              <a:rPr lang="en-IN" dirty="0" smtClean="0"/>
              <a:t>();</a:t>
            </a:r>
          </a:p>
          <a:p>
            <a:endParaRPr lang="en-IN"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Worker use </a:t>
            </a:r>
            <a:endParaRPr lang="en-IN" dirty="0"/>
          </a:p>
        </p:txBody>
      </p:sp>
      <p:sp>
        <p:nvSpPr>
          <p:cNvPr id="3" name="Content Placeholder 2"/>
          <p:cNvSpPr>
            <a:spLocks noGrp="1"/>
          </p:cNvSpPr>
          <p:nvPr>
            <p:ph sz="quarter" idx="1"/>
          </p:nvPr>
        </p:nvSpPr>
        <p:spPr/>
        <p:txBody>
          <a:bodyPr>
            <a:normAutofit/>
          </a:bodyPr>
          <a:lstStyle/>
          <a:p>
            <a:r>
              <a:rPr lang="en-IN" sz="3200" dirty="0" smtClean="0"/>
              <a:t>Lot of tasks </a:t>
            </a:r>
          </a:p>
          <a:p>
            <a:r>
              <a:rPr lang="en-IN" sz="3200" dirty="0" smtClean="0"/>
              <a:t>Infinite switch statement </a:t>
            </a:r>
          </a:p>
          <a:p>
            <a:r>
              <a:rPr lang="en-IN" sz="3200" dirty="0" smtClean="0"/>
              <a:t>Several workers. </a:t>
            </a:r>
          </a:p>
          <a:p>
            <a:r>
              <a:rPr lang="en-IN" sz="3200" dirty="0" smtClean="0"/>
              <a:t>Too much message stubs </a:t>
            </a:r>
          </a:p>
          <a:p>
            <a:r>
              <a:rPr lang="en-IN" sz="3200" dirty="0" smtClean="0"/>
              <a:t>Heavy </a:t>
            </a:r>
            <a:r>
              <a:rPr lang="en-IN" sz="3200" dirty="0" err="1" smtClean="0"/>
              <a:t>dom</a:t>
            </a:r>
            <a:r>
              <a:rPr lang="en-IN" sz="3200" dirty="0" smtClean="0"/>
              <a:t> </a:t>
            </a:r>
          </a:p>
          <a:p>
            <a:r>
              <a:rPr lang="en-IN" sz="3200" dirty="0" smtClean="0"/>
              <a:t>Consuming UI</a:t>
            </a:r>
            <a:endParaRPr lang="en-I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Metadata (with decorators)</a:t>
            </a:r>
            <a:endParaRPr lang="en-IN" dirty="0"/>
          </a:p>
        </p:txBody>
      </p:sp>
      <p:sp>
        <p:nvSpPr>
          <p:cNvPr id="3" name="Content Placeholder 2"/>
          <p:cNvSpPr>
            <a:spLocks noGrp="1"/>
          </p:cNvSpPr>
          <p:nvPr>
            <p:ph sz="quarter" idx="1"/>
          </p:nvPr>
        </p:nvSpPr>
        <p:spPr/>
        <p:txBody>
          <a:bodyPr/>
          <a:lstStyle/>
          <a:p>
            <a:r>
              <a:rPr lang="en-IN" dirty="0" smtClean="0"/>
              <a:t>Decorators are functions that modify JavaScript classes. </a:t>
            </a:r>
          </a:p>
          <a:p>
            <a:r>
              <a:rPr lang="en-IN" dirty="0" smtClean="0"/>
              <a:t>Angular has many decorators that attach metadata to classes so that it knows what those classes mean and how they should work.</a:t>
            </a:r>
          </a:p>
          <a:p>
            <a:r>
              <a:rPr lang="en-IN" dirty="0" smtClean="0"/>
              <a:t>Decorators like a annotation in Java Technology </a:t>
            </a:r>
            <a:endParaRPr lang="en-IN"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71550" y="838200"/>
            <a:ext cx="7200900" cy="5029200"/>
          </a:xfrm>
          <a:prstGeom prst="rect">
            <a:avLst/>
          </a:prstGeom>
          <a:noFill/>
          <a:ln w="9525">
            <a:noFill/>
            <a:miter lim="800000"/>
            <a:headEnd/>
            <a:tailEnd/>
          </a:ln>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Worker configure with Angular </a:t>
            </a:r>
            <a:endParaRPr lang="en-IN" dirty="0"/>
          </a:p>
        </p:txBody>
      </p:sp>
      <p:sp>
        <p:nvSpPr>
          <p:cNvPr id="3" name="Content Placeholder 2"/>
          <p:cNvSpPr>
            <a:spLocks noGrp="1"/>
          </p:cNvSpPr>
          <p:nvPr>
            <p:ph sz="quarter" idx="1"/>
          </p:nvPr>
        </p:nvSpPr>
        <p:spPr/>
        <p:txBody>
          <a:bodyPr>
            <a:normAutofit/>
          </a:bodyPr>
          <a:lstStyle/>
          <a:p>
            <a:r>
              <a:rPr lang="en-IN" sz="3600" dirty="0" err="1" smtClean="0"/>
              <a:t>npm</a:t>
            </a:r>
            <a:r>
              <a:rPr lang="en-IN" sz="3600" dirty="0" smtClean="0"/>
              <a:t> </a:t>
            </a:r>
            <a:r>
              <a:rPr lang="en-IN" sz="3600" dirty="0" err="1" smtClean="0"/>
              <a:t>i</a:t>
            </a:r>
            <a:r>
              <a:rPr lang="en-IN" sz="3600" dirty="0" smtClean="0"/>
              <a:t> </a:t>
            </a:r>
            <a:r>
              <a:rPr lang="en-IN" sz="3600" dirty="0" err="1" smtClean="0"/>
              <a:t>ngx</a:t>
            </a:r>
            <a:r>
              <a:rPr lang="en-IN" sz="3600" dirty="0" smtClean="0"/>
              <a:t>-web-worker</a:t>
            </a:r>
          </a:p>
          <a:p>
            <a:endParaRPr lang="en-IN" sz="3600" dirty="0" smtClean="0"/>
          </a:p>
          <a:p>
            <a:endParaRPr lang="en-IN" sz="3600"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App.component.ts</a:t>
            </a:r>
            <a:r>
              <a:rPr lang="en-IN" dirty="0" smtClean="0"/>
              <a:t> </a:t>
            </a:r>
            <a:endParaRPr lang="en-IN" dirty="0"/>
          </a:p>
        </p:txBody>
      </p:sp>
      <p:sp>
        <p:nvSpPr>
          <p:cNvPr id="3" name="Content Placeholder 2"/>
          <p:cNvSpPr>
            <a:spLocks noGrp="1"/>
          </p:cNvSpPr>
          <p:nvPr>
            <p:ph sz="quarter" idx="1"/>
          </p:nvPr>
        </p:nvSpPr>
        <p:spPr/>
        <p:txBody>
          <a:bodyPr>
            <a:normAutofit/>
          </a:bodyPr>
          <a:lstStyle/>
          <a:p>
            <a:r>
              <a:rPr lang="en-IN" sz="3200" dirty="0" smtClean="0"/>
              <a:t>Get the DI for the </a:t>
            </a:r>
            <a:r>
              <a:rPr lang="en-IN" sz="3200" dirty="0" err="1" smtClean="0"/>
              <a:t>WebWorkerService</a:t>
            </a:r>
            <a:r>
              <a:rPr lang="en-IN" sz="3200" dirty="0" smtClean="0"/>
              <a:t> </a:t>
            </a:r>
          </a:p>
          <a:p>
            <a:pPr>
              <a:buNone/>
            </a:pPr>
            <a:r>
              <a:rPr lang="en-IN" sz="3200" b="1" dirty="0" smtClean="0"/>
              <a:t>	</a:t>
            </a:r>
            <a:r>
              <a:rPr lang="en-IN" sz="3200" dirty="0" smtClean="0"/>
              <a:t>import { </a:t>
            </a:r>
            <a:r>
              <a:rPr lang="en-IN" sz="3200" dirty="0" err="1" smtClean="0"/>
              <a:t>WebWorkerService</a:t>
            </a:r>
            <a:r>
              <a:rPr lang="en-IN" sz="3200" dirty="0" smtClean="0"/>
              <a:t> } from '</a:t>
            </a:r>
            <a:r>
              <a:rPr lang="en-IN" sz="3200" dirty="0" err="1" smtClean="0"/>
              <a:t>ngx</a:t>
            </a:r>
            <a:r>
              <a:rPr lang="en-IN" sz="3200" dirty="0" smtClean="0"/>
              <a:t>-web-worker';</a:t>
            </a:r>
          </a:p>
          <a:p>
            <a:pPr>
              <a:buNone/>
            </a:pPr>
            <a:endParaRPr lang="en-IN" sz="3200" b="1" dirty="0" smtClean="0"/>
          </a:p>
          <a:p>
            <a:pPr>
              <a:buNone/>
            </a:pPr>
            <a:r>
              <a:rPr lang="en-IN" sz="3200" b="1" dirty="0" smtClean="0"/>
              <a:t>	</a:t>
            </a:r>
            <a:r>
              <a:rPr lang="en-IN" sz="3200" dirty="0" smtClean="0"/>
              <a:t>constructor(public </a:t>
            </a:r>
            <a:r>
              <a:rPr lang="en-IN" sz="3200" dirty="0" err="1" smtClean="0"/>
              <a:t>webWorker:WebWorkerService</a:t>
            </a:r>
            <a:r>
              <a:rPr lang="en-IN" sz="3200" dirty="0" smtClean="0"/>
              <a:t>){}</a:t>
            </a:r>
          </a:p>
          <a:p>
            <a:endParaRPr lang="en-IN" sz="32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logic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r>
              <a:rPr lang="en-IN" dirty="0" err="1" smtClean="0"/>
              <a:t>ngOnInit</a:t>
            </a:r>
            <a:r>
              <a:rPr lang="en-IN" dirty="0" smtClean="0"/>
              <a:t>() {</a:t>
            </a:r>
          </a:p>
          <a:p>
            <a:pPr>
              <a:buNone/>
            </a:pPr>
            <a:r>
              <a:rPr lang="en-IN" dirty="0" smtClean="0"/>
              <a:t>		let input = 2;	</a:t>
            </a:r>
          </a:p>
          <a:p>
            <a:pPr>
              <a:buNone/>
            </a:pPr>
            <a:r>
              <a:rPr lang="en-IN" dirty="0" smtClean="0"/>
              <a:t>		let promise = </a:t>
            </a:r>
            <a:r>
              <a:rPr lang="en-IN" dirty="0" err="1" smtClean="0"/>
              <a:t>this.webWorker.run</a:t>
            </a:r>
            <a:r>
              <a:rPr lang="en-IN" dirty="0" smtClean="0"/>
              <a:t>(</a:t>
            </a:r>
            <a:r>
              <a:rPr lang="en-IN" dirty="0" err="1" smtClean="0"/>
              <a:t>this.someCPUHeavyWork</a:t>
            </a:r>
            <a:r>
              <a:rPr lang="en-IN" dirty="0" smtClean="0"/>
              <a:t>, input);</a:t>
            </a:r>
          </a:p>
          <a:p>
            <a:pPr>
              <a:buNone/>
            </a:pPr>
            <a:r>
              <a:rPr lang="en-IN" dirty="0" smtClean="0"/>
              <a:t>	</a:t>
            </a:r>
            <a:r>
              <a:rPr lang="en-IN" dirty="0" err="1" smtClean="0"/>
              <a:t>promise.then</a:t>
            </a:r>
            <a:r>
              <a:rPr lang="en-IN" dirty="0" smtClean="0"/>
              <a:t>(result =&gt; console.log(result));</a:t>
            </a:r>
          </a:p>
          <a:p>
            <a:pPr>
              <a:buNone/>
            </a:pPr>
            <a:r>
              <a:rPr lang="en-IN" dirty="0" smtClean="0"/>
              <a:t>	}</a:t>
            </a:r>
          </a:p>
          <a:p>
            <a:pPr>
              <a:buNone/>
            </a:pPr>
            <a:r>
              <a:rPr lang="en-IN" dirty="0" smtClean="0"/>
              <a:t>	</a:t>
            </a:r>
            <a:r>
              <a:rPr lang="en-IN" dirty="0" err="1" smtClean="0"/>
              <a:t>someCPUHeavyWork</a:t>
            </a:r>
            <a:r>
              <a:rPr lang="en-IN" dirty="0" smtClean="0"/>
              <a:t> (input) {</a:t>
            </a:r>
          </a:p>
          <a:p>
            <a:pPr>
              <a:buNone/>
            </a:pPr>
            <a:r>
              <a:rPr lang="en-IN" dirty="0" smtClean="0"/>
              <a:t>		return input*input</a:t>
            </a:r>
          </a:p>
          <a:p>
            <a:pPr>
              <a:buNone/>
            </a:pPr>
            <a:r>
              <a:rPr lang="en-IN" dirty="0" smtClean="0"/>
              <a:t>	}</a:t>
            </a:r>
          </a:p>
          <a:p>
            <a:endParaRPr lang="en-IN"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Optimization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b="1" dirty="0" smtClean="0"/>
              <a:t>AOT:</a:t>
            </a:r>
            <a:r>
              <a:rPr lang="en-IN" dirty="0" smtClean="0"/>
              <a:t> </a:t>
            </a:r>
            <a:r>
              <a:rPr lang="en-IN" b="1" dirty="0" smtClean="0"/>
              <a:t>(Ahead of time compilation)</a:t>
            </a:r>
            <a:r>
              <a:rPr lang="en-IN" dirty="0" smtClean="0"/>
              <a:t>As opposed to JIT Compilation where the compilation is done in the browser, AOT compiles much of the code during the build process (also called offline compilation) thus reducing much of the processing overhead on the client browser. With angular-</a:t>
            </a:r>
            <a:r>
              <a:rPr lang="en-IN" dirty="0" err="1" smtClean="0"/>
              <a:t>cli</a:t>
            </a:r>
            <a:r>
              <a:rPr lang="en-IN" dirty="0" smtClean="0"/>
              <a:t> just specify the “</a:t>
            </a:r>
            <a:r>
              <a:rPr lang="en-IN" dirty="0" err="1" smtClean="0"/>
              <a:t>aot</a:t>
            </a:r>
            <a:r>
              <a:rPr lang="en-IN" dirty="0" smtClean="0"/>
              <a:t>” flag (if prod flag is present, then </a:t>
            </a:r>
            <a:r>
              <a:rPr lang="en-IN" dirty="0" err="1" smtClean="0"/>
              <a:t>aot</a:t>
            </a:r>
            <a:r>
              <a:rPr lang="en-IN" dirty="0" smtClean="0"/>
              <a:t> flag not required) and AOT will be enabled.</a:t>
            </a:r>
          </a:p>
          <a:p>
            <a:r>
              <a:rPr lang="en-IN" b="1" dirty="0" err="1" smtClean="0"/>
              <a:t>ng</a:t>
            </a:r>
            <a:r>
              <a:rPr lang="en-IN" b="1" dirty="0" smtClean="0"/>
              <a:t> build –</a:t>
            </a:r>
            <a:r>
              <a:rPr lang="en-IN" b="1" dirty="0" err="1" smtClean="0"/>
              <a:t>aot</a:t>
            </a:r>
            <a:r>
              <a:rPr lang="en-IN" b="1" dirty="0" smtClean="0"/>
              <a:t> = true</a:t>
            </a:r>
          </a:p>
          <a:p>
            <a:r>
              <a:rPr lang="en-IN" dirty="0" smtClean="0"/>
              <a:t>By default when you run the </a:t>
            </a:r>
            <a:r>
              <a:rPr lang="en-IN" dirty="0" err="1" smtClean="0"/>
              <a:t>ng</a:t>
            </a:r>
            <a:r>
              <a:rPr lang="en-IN" dirty="0" smtClean="0"/>
              <a:t> build it is consider as development environment.  But if you want production environment then we have to use the command as </a:t>
            </a:r>
          </a:p>
          <a:p>
            <a:r>
              <a:rPr lang="en-IN" b="1" dirty="0" err="1" smtClean="0"/>
              <a:t>ng</a:t>
            </a:r>
            <a:r>
              <a:rPr lang="en-IN" b="1" dirty="0" smtClean="0"/>
              <a:t> build –prod </a:t>
            </a:r>
          </a:p>
          <a:p>
            <a:endParaRPr lang="en-IN" b="1"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Prod flag:</a:t>
            </a:r>
            <a:r>
              <a:rPr lang="en-IN" dirty="0" smtClean="0"/>
              <a:t> For the production, build specify the “</a:t>
            </a:r>
            <a:r>
              <a:rPr lang="en-IN" i="1" dirty="0" smtClean="0"/>
              <a:t>prod</a:t>
            </a:r>
            <a:r>
              <a:rPr lang="en-IN" dirty="0" smtClean="0"/>
              <a:t>” flag in the angular-</a:t>
            </a:r>
            <a:r>
              <a:rPr lang="en-IN" dirty="0" err="1" smtClean="0"/>
              <a:t>cli</a:t>
            </a:r>
            <a:r>
              <a:rPr lang="en-IN" dirty="0" smtClean="0"/>
              <a:t> application. It will enable various build optimizations like </a:t>
            </a:r>
            <a:r>
              <a:rPr lang="en-IN" dirty="0" err="1" smtClean="0"/>
              <a:t>uglify</a:t>
            </a:r>
            <a:r>
              <a:rPr lang="en-IN" dirty="0" smtClean="0"/>
              <a:t>, AOT, removal of </a:t>
            </a:r>
            <a:r>
              <a:rPr lang="en-IN" dirty="0" err="1" smtClean="0"/>
              <a:t>sourcemaps</a:t>
            </a:r>
            <a:r>
              <a:rPr lang="en-IN" dirty="0" smtClean="0"/>
              <a:t>, service workers (if enabled) producing a much smaller build size.</a:t>
            </a:r>
          </a:p>
          <a:p>
            <a:r>
              <a:rPr lang="en-IN" b="1" dirty="0" smtClean="0"/>
              <a:t>Build-optimizer flag:</a:t>
            </a:r>
            <a:r>
              <a:rPr lang="en-IN" dirty="0" smtClean="0"/>
              <a:t> If you are using </a:t>
            </a:r>
            <a:r>
              <a:rPr lang="en-IN" dirty="0" smtClean="0">
                <a:hlinkClick r:id="rId2"/>
              </a:rPr>
              <a:t>angular-</a:t>
            </a:r>
            <a:r>
              <a:rPr lang="en-IN" dirty="0" err="1" smtClean="0">
                <a:hlinkClick r:id="rId2"/>
              </a:rPr>
              <a:t>cli</a:t>
            </a:r>
            <a:r>
              <a:rPr lang="en-IN" dirty="0" smtClean="0"/>
              <a:t> make sure you specify “</a:t>
            </a:r>
            <a:r>
              <a:rPr lang="en-IN" i="1" dirty="0" smtClean="0"/>
              <a:t>build-optimizer</a:t>
            </a:r>
            <a:r>
              <a:rPr lang="en-IN" dirty="0" smtClean="0"/>
              <a:t>” flag for your production build. This will disable the vendor chunk and will result in more smaller code.</a:t>
            </a:r>
            <a:endParaRPr lang="en-IN"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 Lazy loading:</a:t>
            </a:r>
            <a:r>
              <a:rPr lang="en-IN" dirty="0" smtClean="0"/>
              <a:t> </a:t>
            </a:r>
            <a:r>
              <a:rPr lang="en-IN" dirty="0" smtClean="0">
                <a:hlinkClick r:id="rId2"/>
              </a:rPr>
              <a:t>Lazy loading</a:t>
            </a:r>
            <a:r>
              <a:rPr lang="en-IN" dirty="0" smtClean="0"/>
              <a:t> is the mechanism where instead of loading complete app, we load only the modules which are required at the moment thereby reducing the initial load time. In simple words, it means “</a:t>
            </a:r>
            <a:r>
              <a:rPr lang="en-IN" i="1" dirty="0" smtClean="0"/>
              <a:t>don’t load something which you don’t need.</a:t>
            </a:r>
            <a:r>
              <a:rPr lang="en-IN" dirty="0" smtClean="0"/>
              <a:t>”</a:t>
            </a:r>
          </a:p>
          <a:p>
            <a:r>
              <a:rPr lang="en-IN" b="1" dirty="0" smtClean="0"/>
              <a:t>Server side rendering:</a:t>
            </a:r>
            <a:r>
              <a:rPr lang="en-IN" dirty="0" smtClean="0"/>
              <a:t> Rendering the first page of your application on the server (using Node.js, </a:t>
            </a:r>
            <a:r>
              <a:rPr lang="en-IN" dirty="0" err="1" smtClean="0"/>
              <a:t>.Net</a:t>
            </a:r>
            <a:r>
              <a:rPr lang="en-IN" dirty="0" smtClean="0"/>
              <a:t>, PHP) and serving it as a static page causes near to instant rendering thus greatly improves perceived performance, speed, and overall user experience. You can use </a:t>
            </a:r>
            <a:r>
              <a:rPr lang="en-IN" dirty="0" smtClean="0">
                <a:hlinkClick r:id="rId3"/>
              </a:rPr>
              <a:t>Angular Universal</a:t>
            </a:r>
            <a:r>
              <a:rPr lang="en-IN" dirty="0" smtClean="0"/>
              <a:t> to perform server side rendering.</a:t>
            </a:r>
            <a:endParaRPr lang="en-IN"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Progressive Web App:</a:t>
            </a:r>
            <a:r>
              <a:rPr lang="en-IN" dirty="0" smtClean="0"/>
              <a:t> PWA makes your app load much faster, it gives the offline capability to your app and gives near native app experience thus greatly improving overall perceived performance by the user.</a:t>
            </a:r>
          </a:p>
          <a:p>
            <a:r>
              <a:rPr lang="en-IN" b="1" dirty="0" smtClean="0"/>
              <a:t>Updating Angular and angular-</a:t>
            </a:r>
            <a:r>
              <a:rPr lang="en-IN" b="1" dirty="0" err="1" smtClean="0"/>
              <a:t>cli</a:t>
            </a:r>
            <a:r>
              <a:rPr lang="en-IN" b="1" dirty="0" smtClean="0"/>
              <a:t>:</a:t>
            </a:r>
            <a:r>
              <a:rPr lang="en-IN" dirty="0" smtClean="0"/>
              <a:t> Updating your Angular and angular-</a:t>
            </a:r>
            <a:r>
              <a:rPr lang="en-IN" dirty="0" err="1" smtClean="0"/>
              <a:t>cli</a:t>
            </a:r>
            <a:r>
              <a:rPr lang="en-IN" dirty="0" smtClean="0"/>
              <a:t> regularly gives you the benefit of many performance optimizations, bug fixes, new features, security etc.</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23913" y="838200"/>
            <a:ext cx="7496175"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Few angular 6 decorator </a:t>
            </a:r>
            <a:endParaRPr lang="en-IN" dirty="0"/>
          </a:p>
        </p:txBody>
      </p:sp>
      <p:sp>
        <p:nvSpPr>
          <p:cNvPr id="3" name="Content Placeholder 2"/>
          <p:cNvSpPr>
            <a:spLocks noGrp="1"/>
          </p:cNvSpPr>
          <p:nvPr>
            <p:ph sz="quarter" idx="1"/>
          </p:nvPr>
        </p:nvSpPr>
        <p:spPr/>
        <p:txBody>
          <a:bodyPr>
            <a:normAutofit/>
          </a:bodyPr>
          <a:lstStyle/>
          <a:p>
            <a:r>
              <a:rPr lang="en-IN" dirty="0" smtClean="0"/>
              <a:t>Pre-defined decorator </a:t>
            </a:r>
          </a:p>
          <a:p>
            <a:pPr lvl="1"/>
            <a:r>
              <a:rPr lang="en-IN" dirty="0" smtClean="0"/>
              <a:t>@</a:t>
            </a:r>
            <a:r>
              <a:rPr lang="en-IN" dirty="0" err="1" smtClean="0"/>
              <a:t>NgModule</a:t>
            </a:r>
            <a:endParaRPr lang="en-IN" dirty="0" smtClean="0"/>
          </a:p>
          <a:p>
            <a:pPr lvl="1"/>
            <a:r>
              <a:rPr lang="en-IN" dirty="0" smtClean="0"/>
              <a:t>@Component</a:t>
            </a:r>
          </a:p>
          <a:p>
            <a:pPr lvl="1"/>
            <a:r>
              <a:rPr lang="en-IN" dirty="0" smtClean="0"/>
              <a:t>@</a:t>
            </a:r>
            <a:r>
              <a:rPr lang="en-IN" dirty="0" err="1" smtClean="0"/>
              <a:t>Injectable</a:t>
            </a:r>
            <a:endParaRPr lang="en-IN" dirty="0" smtClean="0"/>
          </a:p>
          <a:p>
            <a:pPr lvl="1"/>
            <a:r>
              <a:rPr lang="en-IN" dirty="0" smtClean="0"/>
              <a:t>@Input</a:t>
            </a:r>
          </a:p>
          <a:p>
            <a:pPr lvl="1"/>
            <a:r>
              <a:rPr lang="en-IN" dirty="0" smtClean="0"/>
              <a:t>@Output</a:t>
            </a:r>
          </a:p>
          <a:p>
            <a:r>
              <a:rPr lang="en-IN" dirty="0" smtClean="0"/>
              <a:t>Each decorator accepts a well-defined, specific </a:t>
            </a:r>
            <a:r>
              <a:rPr lang="en-IN" i="1" dirty="0" smtClean="0"/>
              <a:t>configuration</a:t>
            </a:r>
            <a:r>
              <a:rPr lang="en-IN" dirty="0" smtClean="0"/>
              <a:t> object that contains information about the class or property to be decorated.</a:t>
            </a:r>
            <a:endParaRPr lang="en-IN"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Third party packages:</a:t>
            </a:r>
            <a:r>
              <a:rPr lang="en-IN" dirty="0" smtClean="0"/>
              <a:t> Review the third party packages you are using and see if better and smaller alternative is available as it may reduce the final size of your build.</a:t>
            </a:r>
          </a:p>
          <a:p>
            <a:r>
              <a:rPr lang="en-IN" b="1" dirty="0" smtClean="0"/>
              <a:t>Change Detection:</a:t>
            </a:r>
            <a:r>
              <a:rPr lang="en-IN" dirty="0" smtClean="0"/>
              <a:t> By default on each asynchronous event, Angular performs a dirty checking by performing a change detection for the whole component tree. Such dirty checking could be a lot computation heavy for a medium to large apps. You can drastically reduce the change detection by setting “</a:t>
            </a:r>
            <a:r>
              <a:rPr lang="en-IN" i="1" dirty="0" err="1" smtClean="0"/>
              <a:t>ChangeDetectionStrategy</a:t>
            </a:r>
            <a:r>
              <a:rPr lang="en-IN" i="1" dirty="0" smtClean="0"/>
              <a:t>” </a:t>
            </a:r>
            <a:r>
              <a:rPr lang="en-IN" dirty="0" smtClean="0"/>
              <a:t>to “</a:t>
            </a:r>
            <a:r>
              <a:rPr lang="en-IN" i="1" dirty="0" err="1" smtClean="0"/>
              <a:t>OnPush</a:t>
            </a:r>
            <a:r>
              <a:rPr lang="en-IN" i="1" dirty="0" smtClean="0"/>
              <a:t>”</a:t>
            </a:r>
            <a:r>
              <a:rPr lang="en-IN" dirty="0" smtClean="0"/>
              <a:t>. The </a:t>
            </a:r>
            <a:r>
              <a:rPr lang="en-IN" dirty="0" err="1" smtClean="0"/>
              <a:t>OnPush</a:t>
            </a:r>
            <a:r>
              <a:rPr lang="en-IN" dirty="0" smtClean="0"/>
              <a:t> strategy promotes the use of immutable data structures.</a:t>
            </a:r>
            <a:endParaRPr lang="en-IN"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@Component({ </a:t>
            </a:r>
          </a:p>
          <a:p>
            <a:pPr>
              <a:buNone/>
            </a:pPr>
            <a:r>
              <a:rPr lang="en-IN" dirty="0" smtClean="0"/>
              <a:t>	selector: 'app-demo', </a:t>
            </a:r>
          </a:p>
          <a:p>
            <a:pPr>
              <a:buNone/>
            </a:pPr>
            <a:r>
              <a:rPr lang="en-IN" dirty="0" smtClean="0"/>
              <a:t>	</a:t>
            </a:r>
            <a:r>
              <a:rPr lang="en-IN" dirty="0" err="1" smtClean="0"/>
              <a:t>templateUrl</a:t>
            </a:r>
            <a:r>
              <a:rPr lang="en-IN" dirty="0" smtClean="0"/>
              <a:t>: './</a:t>
            </a:r>
            <a:r>
              <a:rPr lang="en-IN" dirty="0" err="1" smtClean="0"/>
              <a:t>demo.component.html</a:t>
            </a:r>
            <a:r>
              <a:rPr lang="en-IN" dirty="0" smtClean="0"/>
              <a:t>', </a:t>
            </a:r>
            <a:r>
              <a:rPr lang="en-IN" dirty="0" err="1" smtClean="0"/>
              <a:t>changeDetection</a:t>
            </a:r>
            <a:r>
              <a:rPr lang="en-IN" dirty="0" smtClean="0"/>
              <a:t>: </a:t>
            </a:r>
            <a:r>
              <a:rPr lang="en-IN" dirty="0" err="1" smtClean="0"/>
              <a:t>ChangeDetectionStrategy.OnPush</a:t>
            </a:r>
            <a:r>
              <a:rPr lang="en-IN" dirty="0" smtClean="0"/>
              <a:t>}</a:t>
            </a:r>
          </a:p>
          <a:p>
            <a:pPr>
              <a:buNone/>
            </a:pPr>
            <a:r>
              <a:rPr lang="en-IN" dirty="0" smtClean="0"/>
              <a:t>	)</a:t>
            </a:r>
          </a:p>
          <a:p>
            <a:pPr>
              <a:buNone/>
            </a:pPr>
            <a:endParaRPr lang="en-IN"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b="1" dirty="0" smtClean="0"/>
              <a:t> Detach Change Detector:</a:t>
            </a:r>
            <a:r>
              <a:rPr lang="en-IN" dirty="0" smtClean="0"/>
              <a:t> We can completely detach the component from change detection thereby giving a developer the control to inform Angular as to when and where to perform the change detection.</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Web Workers:</a:t>
            </a:r>
            <a:r>
              <a:rPr lang="en-IN" dirty="0" smtClean="0"/>
              <a:t> The JavaScript implementation in all browser is single threaded thus making the whole app to run on a single thread. Such single-threaded execution drastically reduces the frame rate of the complex application as both UI painting and JS execution handled by the same thread. As Angular by default avoids direct DOM manipulation, it is possible to run the entire Angular app in a separate web worker thread thereby keeping the main thread free to just handle the UI rendering.</a:t>
            </a:r>
            <a:endParaRPr lang="en-IN"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Deploy the project in external server </a:t>
            </a:r>
            <a:endParaRPr lang="en-IN" dirty="0"/>
          </a:p>
        </p:txBody>
      </p:sp>
      <p:sp>
        <p:nvSpPr>
          <p:cNvPr id="3" name="Content Placeholder 2"/>
          <p:cNvSpPr>
            <a:spLocks noGrp="1"/>
          </p:cNvSpPr>
          <p:nvPr>
            <p:ph sz="quarter" idx="1"/>
          </p:nvPr>
        </p:nvSpPr>
        <p:spPr/>
        <p:txBody>
          <a:bodyPr/>
          <a:lstStyle/>
          <a:p>
            <a:r>
              <a:rPr lang="en-IN" dirty="0" smtClean="0"/>
              <a:t>Once we created the application from Angular-CLI, we get all the configurations in the project itself for developing an app whose size will be almost 160MB or more.</a:t>
            </a:r>
          </a:p>
          <a:p>
            <a:r>
              <a:rPr lang="en-IN" dirty="0" smtClean="0"/>
              <a:t>but when we deploy these applications on the server we need the build files which can process the requests from the client whose size will be less than 1MB, to build the applications and deploy in Tomcat server or any web server. </a:t>
            </a:r>
          </a:p>
          <a:p>
            <a:pPr lvl="1"/>
            <a:r>
              <a:rPr lang="en-IN" dirty="0" err="1" smtClean="0"/>
              <a:t>ng</a:t>
            </a:r>
            <a:r>
              <a:rPr lang="en-IN" dirty="0" smtClean="0"/>
              <a:t> build</a:t>
            </a:r>
            <a:endParaRPr lang="en-IN"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r>
              <a:rPr lang="en-IN" dirty="0" smtClean="0"/>
              <a:t>After </a:t>
            </a:r>
            <a:r>
              <a:rPr lang="en-IN" dirty="0" err="1" smtClean="0"/>
              <a:t>ng</a:t>
            </a:r>
            <a:r>
              <a:rPr lang="en-IN" dirty="0" smtClean="0"/>
              <a:t> build, you can see there is dist folder will create then folder we have to copy and paste in server. It may be web server or application server. </a:t>
            </a:r>
          </a:p>
          <a:p>
            <a:r>
              <a:rPr lang="en-IN" dirty="0" err="1" smtClean="0"/>
              <a:t>ng</a:t>
            </a:r>
            <a:r>
              <a:rPr lang="en-IN" dirty="0" smtClean="0"/>
              <a:t> build --base-</a:t>
            </a:r>
            <a:r>
              <a:rPr lang="en-IN" dirty="0" err="1" smtClean="0"/>
              <a:t>href</a:t>
            </a:r>
            <a:r>
              <a:rPr lang="en-IN" dirty="0" smtClean="0"/>
              <a:t>=/angular/</a:t>
            </a:r>
          </a:p>
          <a:p>
            <a:pPr lvl="1" fontAlgn="base"/>
            <a:r>
              <a:rPr lang="en-IN" b="1" dirty="0" err="1" smtClean="0"/>
              <a:t>ng</a:t>
            </a:r>
            <a:r>
              <a:rPr lang="en-IN" dirty="0" smtClean="0"/>
              <a:t> invokes angular</a:t>
            </a:r>
          </a:p>
          <a:p>
            <a:pPr lvl="1" fontAlgn="base"/>
            <a:r>
              <a:rPr lang="en-IN" b="1" dirty="0" smtClean="0"/>
              <a:t>build </a:t>
            </a:r>
            <a:r>
              <a:rPr lang="en-IN" dirty="0" smtClean="0"/>
              <a:t>asks angular to build current app</a:t>
            </a:r>
          </a:p>
          <a:p>
            <a:pPr lvl="1" fontAlgn="base"/>
            <a:r>
              <a:rPr lang="en-IN" b="1" dirty="0" smtClean="0"/>
              <a:t>–base-</a:t>
            </a:r>
            <a:r>
              <a:rPr lang="en-IN" b="1" dirty="0" err="1" smtClean="0"/>
              <a:t>href</a:t>
            </a:r>
            <a:r>
              <a:rPr lang="en-IN" b="1" dirty="0" smtClean="0"/>
              <a:t> </a:t>
            </a:r>
            <a:r>
              <a:rPr lang="en-IN" dirty="0" smtClean="0"/>
              <a:t>tells angular to create a reference directory where generated </a:t>
            </a:r>
            <a:r>
              <a:rPr lang="en-IN" b="1" dirty="0" smtClean="0"/>
              <a:t>index.html</a:t>
            </a:r>
            <a:r>
              <a:rPr lang="en-IN" dirty="0" smtClean="0"/>
              <a:t> file will be placed. So, in current case, generated files need to be placed in </a:t>
            </a:r>
            <a:r>
              <a:rPr lang="en-IN" b="1" dirty="0" smtClean="0"/>
              <a:t>/angular </a:t>
            </a:r>
            <a:r>
              <a:rPr lang="en-IN" dirty="0" smtClean="0"/>
              <a:t>folder in tomcat directory structure.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dirty="0"/>
          </a:p>
        </p:txBody>
      </p:sp>
      <p:sp>
        <p:nvSpPr>
          <p:cNvPr id="3" name="Content Placeholder 2"/>
          <p:cNvSpPr>
            <a:spLocks noGrp="1"/>
          </p:cNvSpPr>
          <p:nvPr>
            <p:ph sz="quarter" idx="1"/>
          </p:nvPr>
        </p:nvSpPr>
        <p:spPr/>
        <p:txBody>
          <a:bodyPr/>
          <a:lstStyle/>
          <a:p>
            <a:r>
              <a:rPr lang="en-IN" dirty="0" smtClean="0"/>
              <a:t>Angular applications are composed of </a:t>
            </a:r>
            <a:r>
              <a:rPr lang="en-IN" i="1" dirty="0" smtClean="0"/>
              <a:t>modules</a:t>
            </a:r>
            <a:r>
              <a:rPr lang="en-IN" dirty="0" smtClean="0"/>
              <a:t>. </a:t>
            </a:r>
          </a:p>
          <a:p>
            <a:r>
              <a:rPr lang="en-IN" dirty="0" smtClean="0"/>
              <a:t>Modules contain AngularJS objects (components, directives and pipes) and also our own app’s objects. </a:t>
            </a:r>
          </a:p>
          <a:p>
            <a:r>
              <a:rPr lang="en-IN" dirty="0" smtClean="0"/>
              <a:t>The binding points between modules are the imports and exports.</a:t>
            </a:r>
          </a:p>
          <a:p>
            <a:r>
              <a:rPr lang="en-IN" dirty="0" smtClean="0"/>
              <a:t>“</a:t>
            </a:r>
            <a:r>
              <a:rPr lang="en-IN" i="1" dirty="0" smtClean="0"/>
              <a:t>In  Angular a module is a mechanism to group components, directives, pipes and services that are related, in such a way that it can be combined with other modules to create an application.”</a:t>
            </a:r>
          </a:p>
          <a:p>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Technically, a module is a class with a decorator (@</a:t>
            </a:r>
            <a:r>
              <a:rPr lang="en-IN" dirty="0" err="1" smtClean="0"/>
              <a:t>NgModule</a:t>
            </a:r>
            <a:r>
              <a:rPr lang="en-IN" dirty="0" smtClean="0"/>
              <a:t>) that has the information of:</a:t>
            </a:r>
          </a:p>
          <a:p>
            <a:pPr lvl="1"/>
            <a:r>
              <a:rPr lang="en-IN" dirty="0" smtClean="0"/>
              <a:t>Which components, directives and pipes belong to the module (declarations)</a:t>
            </a:r>
          </a:p>
          <a:p>
            <a:pPr lvl="1"/>
            <a:r>
              <a:rPr lang="en-IN" dirty="0" smtClean="0"/>
              <a:t>Which components do you want to start first mention in (bootstrap). </a:t>
            </a:r>
          </a:p>
          <a:p>
            <a:pPr lvl="1"/>
            <a:r>
              <a:rPr lang="en-IN" dirty="0" smtClean="0"/>
              <a:t>Which other existing modules will be used to accomplish tasks (imports)</a:t>
            </a:r>
          </a:p>
          <a:p>
            <a:pPr lvl="1"/>
            <a:r>
              <a:rPr lang="en-IN" dirty="0" smtClean="0"/>
              <a:t>Which of those components, directives and pipes are allowed to be used by other modules (exports)</a:t>
            </a:r>
          </a:p>
          <a:p>
            <a:pPr lvl="1"/>
            <a:r>
              <a:rPr lang="en-IN" dirty="0" smtClean="0"/>
              <a:t>Provide services that are going to be used by inner objects(providers)</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syntax </a:t>
            </a:r>
            <a:endParaRPr lang="en-IN" dirty="0"/>
          </a:p>
        </p:txBody>
      </p:sp>
      <p:sp>
        <p:nvSpPr>
          <p:cNvPr id="3" name="Content Placeholder 2"/>
          <p:cNvSpPr>
            <a:spLocks noGrp="1"/>
          </p:cNvSpPr>
          <p:nvPr>
            <p:ph sz="quarter" idx="1"/>
          </p:nvPr>
        </p:nvSpPr>
        <p:spPr/>
        <p:txBody>
          <a:bodyPr/>
          <a:lstStyle/>
          <a:p>
            <a:pPr>
              <a:buNone/>
            </a:pPr>
            <a:r>
              <a:rPr lang="en-IN" dirty="0" smtClean="0"/>
              <a:t>	import { </a:t>
            </a:r>
            <a:r>
              <a:rPr lang="en-IN" dirty="0" err="1" smtClean="0"/>
              <a:t>NgModule</a:t>
            </a:r>
            <a:r>
              <a:rPr lang="en-IN" dirty="0" smtClean="0"/>
              <a:t> } from '@angular/core';</a:t>
            </a:r>
          </a:p>
          <a:p>
            <a:pPr>
              <a:buNone/>
            </a:pPr>
            <a:r>
              <a:rPr lang="en-IN" dirty="0" smtClean="0"/>
              <a:t>	@</a:t>
            </a:r>
            <a:r>
              <a:rPr lang="en-IN" dirty="0" err="1" smtClean="0"/>
              <a:t>NgModule</a:t>
            </a:r>
            <a:r>
              <a:rPr lang="en-IN" dirty="0" smtClean="0"/>
              <a:t>({</a:t>
            </a:r>
          </a:p>
          <a:p>
            <a:pPr>
              <a:buNone/>
            </a:pPr>
            <a:r>
              <a:rPr lang="en-IN" dirty="0" smtClean="0"/>
              <a:t>	  imports: [ ... ],</a:t>
            </a:r>
          </a:p>
          <a:p>
            <a:pPr>
              <a:buNone/>
            </a:pPr>
            <a:r>
              <a:rPr lang="en-IN" dirty="0" smtClean="0"/>
              <a:t>	  declarations: [ ... ],</a:t>
            </a:r>
          </a:p>
          <a:p>
            <a:pPr>
              <a:buNone/>
            </a:pPr>
            <a:r>
              <a:rPr lang="en-IN" dirty="0" smtClean="0"/>
              <a:t>	   providers:[...],</a:t>
            </a:r>
          </a:p>
          <a:p>
            <a:pPr>
              <a:buNone/>
            </a:pPr>
            <a:r>
              <a:rPr lang="en-IN" smtClean="0"/>
              <a:t>      exports:[....],</a:t>
            </a:r>
            <a:endParaRPr lang="en-IN" dirty="0" smtClean="0"/>
          </a:p>
          <a:p>
            <a:pPr>
              <a:buNone/>
            </a:pPr>
            <a:r>
              <a:rPr lang="en-IN" dirty="0" smtClean="0"/>
              <a:t>	  bootstrap: [ ... ]</a:t>
            </a:r>
          </a:p>
          <a:p>
            <a:pPr>
              <a:buNone/>
            </a:pPr>
            <a:r>
              <a:rPr lang="en-IN" dirty="0" smtClean="0"/>
              <a:t>	})</a:t>
            </a:r>
          </a:p>
          <a:p>
            <a:pPr>
              <a:buNone/>
            </a:pPr>
            <a:r>
              <a:rPr lang="en-IN" dirty="0" smtClean="0"/>
              <a:t>	export class </a:t>
            </a:r>
            <a:r>
              <a:rPr lang="en-IN" dirty="0" err="1" smtClean="0"/>
              <a:t>AppModule</a:t>
            </a:r>
            <a:r>
              <a:rPr lang="en-IN" dirty="0" smtClean="0"/>
              <a:t> { }</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Components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A </a:t>
            </a:r>
            <a:r>
              <a:rPr lang="en-IN" i="1" dirty="0" smtClean="0"/>
              <a:t>component</a:t>
            </a:r>
            <a:r>
              <a:rPr lang="en-IN" dirty="0" smtClean="0"/>
              <a:t> is a class that controls a specific part of the screen, called the </a:t>
            </a:r>
            <a:r>
              <a:rPr lang="en-IN" i="1" dirty="0" smtClean="0"/>
              <a:t>view</a:t>
            </a:r>
            <a:r>
              <a:rPr lang="en-IN" dirty="0" smtClean="0"/>
              <a:t>.</a:t>
            </a:r>
          </a:p>
          <a:p>
            <a:r>
              <a:rPr lang="en-IN" dirty="0" smtClean="0"/>
              <a:t>A component may be a single file with everything bundled in, including </a:t>
            </a:r>
            <a:r>
              <a:rPr lang="en-IN" dirty="0" err="1" smtClean="0"/>
              <a:t>css</a:t>
            </a:r>
            <a:r>
              <a:rPr lang="en-IN" dirty="0" smtClean="0"/>
              <a:t> and html, or can split those (usually large) sections into separate </a:t>
            </a:r>
            <a:r>
              <a:rPr lang="en-IN" dirty="0" err="1" smtClean="0"/>
              <a:t>css</a:t>
            </a:r>
            <a:r>
              <a:rPr lang="en-IN" dirty="0" smtClean="0"/>
              <a:t> and html files.</a:t>
            </a:r>
          </a:p>
          <a:p>
            <a:r>
              <a:rPr lang="en-IN" dirty="0" smtClean="0"/>
              <a:t>The configuration object in the @Component decorator will indicate how to find each part.</a:t>
            </a:r>
          </a:p>
          <a:p>
            <a:r>
              <a:rPr lang="en-IN" dirty="0" smtClean="0"/>
              <a:t>“</a:t>
            </a:r>
            <a:r>
              <a:rPr lang="en-IN" i="1" dirty="0" smtClean="0"/>
              <a:t>Angular component are a subset of directives. Unlike directives, components always have a template and only one component can be instantiated per an element in a template”</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Syntax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import { Component } from '@angular/core';</a:t>
            </a:r>
          </a:p>
          <a:p>
            <a:pPr>
              <a:buNone/>
            </a:pPr>
            <a:r>
              <a:rPr lang="en-IN" dirty="0" smtClean="0"/>
              <a:t>	@Component({</a:t>
            </a:r>
          </a:p>
          <a:p>
            <a:pPr>
              <a:buNone/>
            </a:pPr>
            <a:r>
              <a:rPr lang="en-IN" dirty="0" smtClean="0"/>
              <a:t>	selector: 'app-root',</a:t>
            </a:r>
          </a:p>
          <a:p>
            <a:pPr>
              <a:buNone/>
            </a:pPr>
            <a:r>
              <a:rPr lang="en-IN" dirty="0" smtClean="0"/>
              <a:t>	</a:t>
            </a:r>
            <a:r>
              <a:rPr lang="en-IN" dirty="0" err="1" smtClean="0"/>
              <a:t>templateUrl</a:t>
            </a:r>
            <a:r>
              <a:rPr lang="en-IN" dirty="0" smtClean="0"/>
              <a:t>: './</a:t>
            </a:r>
            <a:r>
              <a:rPr lang="en-IN" dirty="0" err="1" smtClean="0"/>
              <a:t>app.component.html</a:t>
            </a:r>
            <a:r>
              <a:rPr lang="en-IN" dirty="0" smtClean="0"/>
              <a:t>',</a:t>
            </a:r>
          </a:p>
          <a:p>
            <a:pPr>
              <a:buNone/>
            </a:pPr>
            <a:r>
              <a:rPr lang="en-IN" dirty="0" smtClean="0"/>
              <a:t>	  </a:t>
            </a:r>
            <a:r>
              <a:rPr lang="en-IN" dirty="0" err="1" smtClean="0"/>
              <a:t>styleUrls</a:t>
            </a:r>
            <a:r>
              <a:rPr lang="en-IN" dirty="0" smtClean="0"/>
              <a:t>: ['./</a:t>
            </a:r>
            <a:r>
              <a:rPr lang="en-IN" dirty="0" err="1" smtClean="0"/>
              <a:t>app.component.css</a:t>
            </a:r>
            <a:r>
              <a:rPr lang="en-IN" dirty="0" smtClean="0"/>
              <a:t>']</a:t>
            </a:r>
          </a:p>
          <a:p>
            <a:pPr>
              <a:buNone/>
            </a:pPr>
            <a:r>
              <a:rPr lang="en-IN" dirty="0" smtClean="0"/>
              <a:t>	})</a:t>
            </a:r>
          </a:p>
          <a:p>
            <a:pPr>
              <a:buNone/>
            </a:pPr>
            <a:r>
              <a:rPr lang="en-IN" dirty="0" smtClean="0"/>
              <a:t>	export class </a:t>
            </a:r>
            <a:r>
              <a:rPr lang="en-IN" dirty="0" err="1" smtClean="0"/>
              <a:t>AppComponent</a:t>
            </a:r>
            <a:r>
              <a:rPr lang="en-IN" dirty="0" smtClean="0"/>
              <a:t> {</a:t>
            </a:r>
          </a:p>
          <a:p>
            <a:pPr>
              <a:buNone/>
            </a:pPr>
            <a:r>
              <a:rPr lang="en-IN" dirty="0" smtClean="0"/>
              <a:t>	  title = ‘app';</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Bootstrapping an application</a:t>
            </a:r>
            <a:endParaRPr lang="en-IN" dirty="0"/>
          </a:p>
        </p:txBody>
      </p:sp>
      <p:sp>
        <p:nvSpPr>
          <p:cNvPr id="3" name="Content Placeholder 2"/>
          <p:cNvSpPr>
            <a:spLocks noGrp="1"/>
          </p:cNvSpPr>
          <p:nvPr>
            <p:ph sz="quarter" idx="1"/>
          </p:nvPr>
        </p:nvSpPr>
        <p:spPr/>
        <p:txBody>
          <a:bodyPr/>
          <a:lstStyle/>
          <a:p>
            <a:r>
              <a:rPr lang="en-IN" dirty="0" smtClean="0"/>
              <a:t>To boot strap our module based application, we need to inform Angular which is the Root Module.</a:t>
            </a:r>
          </a:p>
          <a:p>
            <a:r>
              <a:rPr lang="en-IN" dirty="0" smtClean="0"/>
              <a:t>The </a:t>
            </a:r>
            <a:r>
              <a:rPr lang="en-IN" dirty="0" err="1" smtClean="0"/>
              <a:t>main.ts</a:t>
            </a:r>
            <a:r>
              <a:rPr lang="en-IN" dirty="0" smtClean="0"/>
              <a:t> is the entry point script an angular would search to bootstrap the module.</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of </a:t>
            </a:r>
            <a:r>
              <a:rPr lang="en-IN" dirty="0" err="1" smtClean="0"/>
              <a:t>main.ts</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import { </a:t>
            </a:r>
            <a:r>
              <a:rPr lang="en-IN" dirty="0" err="1" smtClean="0"/>
              <a:t>enableProdMode</a:t>
            </a:r>
            <a:r>
              <a:rPr lang="en-IN" dirty="0" smtClean="0"/>
              <a:t> } from '@angular/core';</a:t>
            </a:r>
          </a:p>
          <a:p>
            <a:pPr>
              <a:buNone/>
            </a:pPr>
            <a:r>
              <a:rPr lang="en-IN" dirty="0" smtClean="0"/>
              <a:t>	import { </a:t>
            </a:r>
            <a:r>
              <a:rPr lang="en-IN" dirty="0" err="1" smtClean="0"/>
              <a:t>platformBrowserDynamic</a:t>
            </a:r>
            <a:r>
              <a:rPr lang="en-IN" dirty="0" smtClean="0"/>
              <a:t> } from '@angular/platform-browser-dynamic';</a:t>
            </a:r>
          </a:p>
          <a:p>
            <a:pPr>
              <a:buNone/>
            </a:pPr>
            <a:r>
              <a:rPr lang="en-IN" dirty="0" smtClean="0"/>
              <a:t>	import { </a:t>
            </a:r>
            <a:r>
              <a:rPr lang="en-IN" dirty="0" err="1" smtClean="0"/>
              <a:t>AppModule</a:t>
            </a:r>
            <a:r>
              <a:rPr lang="en-IN" dirty="0" smtClean="0"/>
              <a:t> } from './app/</a:t>
            </a:r>
            <a:r>
              <a:rPr lang="en-IN" dirty="0" err="1" smtClean="0"/>
              <a:t>app.module</a:t>
            </a:r>
            <a:r>
              <a:rPr lang="en-IN" dirty="0" smtClean="0"/>
              <a:t>';</a:t>
            </a:r>
          </a:p>
          <a:p>
            <a:pPr>
              <a:buNone/>
            </a:pPr>
            <a:r>
              <a:rPr lang="en-IN" dirty="0" smtClean="0"/>
              <a:t>	import { environment } from './environments/environment';</a:t>
            </a:r>
          </a:p>
          <a:p>
            <a:pPr>
              <a:buNone/>
            </a:pPr>
            <a:r>
              <a:rPr lang="en-IN" dirty="0" smtClean="0"/>
              <a:t>	 </a:t>
            </a:r>
          </a:p>
          <a:p>
            <a:pPr>
              <a:buNone/>
            </a:pPr>
            <a:r>
              <a:rPr lang="en-IN" dirty="0" smtClean="0"/>
              <a:t>	if (</a:t>
            </a:r>
            <a:r>
              <a:rPr lang="en-IN" dirty="0" err="1" smtClean="0"/>
              <a:t>environment.production</a:t>
            </a:r>
            <a:r>
              <a:rPr lang="en-IN" dirty="0" smtClean="0"/>
              <a:t>) {</a:t>
            </a:r>
          </a:p>
          <a:p>
            <a:pPr>
              <a:buNone/>
            </a:pPr>
            <a:r>
              <a:rPr lang="en-IN" dirty="0" smtClean="0"/>
              <a:t>		  </a:t>
            </a:r>
            <a:r>
              <a:rPr lang="en-IN" dirty="0" err="1" smtClean="0"/>
              <a:t>enableProdMode</a:t>
            </a:r>
            <a:r>
              <a:rPr lang="en-IN" dirty="0" smtClean="0"/>
              <a:t>();</a:t>
            </a:r>
          </a:p>
          <a:p>
            <a:pPr>
              <a:buNone/>
            </a:pPr>
            <a:r>
              <a:rPr lang="en-IN" dirty="0" smtClean="0"/>
              <a:t>	} </a:t>
            </a:r>
          </a:p>
          <a:p>
            <a:pPr>
              <a:buNone/>
            </a:pPr>
            <a:r>
              <a:rPr lang="en-IN" dirty="0" smtClean="0"/>
              <a:t>	</a:t>
            </a:r>
            <a:r>
              <a:rPr lang="en-IN" dirty="0" err="1" smtClean="0"/>
              <a:t>platformBrowserDynamic</a:t>
            </a:r>
            <a:r>
              <a:rPr lang="en-IN" dirty="0" smtClean="0"/>
              <a:t>().</a:t>
            </a:r>
            <a:r>
              <a:rPr lang="en-IN" dirty="0" err="1" smtClean="0"/>
              <a:t>bootstrapModule</a:t>
            </a:r>
            <a:r>
              <a:rPr lang="en-IN" dirty="0" smtClean="0"/>
              <a:t>(</a:t>
            </a:r>
            <a:r>
              <a:rPr lang="en-IN" dirty="0" err="1" smtClean="0"/>
              <a:t>AppModule</a:t>
            </a:r>
            <a:r>
              <a:rPr lang="en-IN" dirty="0" smtClean="0"/>
              <a:t>)</a:t>
            </a:r>
          </a:p>
          <a:p>
            <a:pPr>
              <a:buNone/>
            </a:pPr>
            <a:r>
              <a:rPr lang="en-IN" dirty="0" smtClean="0"/>
              <a:t>	  .catch(err =&gt; console.log(err));</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Understanding the File structure:-</a:t>
            </a:r>
            <a:endParaRPr lang="en-IN" dirty="0"/>
          </a:p>
        </p:txBody>
      </p:sp>
      <p:sp>
        <p:nvSpPr>
          <p:cNvPr id="3" name="Content Placeholder 2"/>
          <p:cNvSpPr>
            <a:spLocks noGrp="1"/>
          </p:cNvSpPr>
          <p:nvPr>
            <p:ph sz="quarter" idx="1"/>
          </p:nvPr>
        </p:nvSpPr>
        <p:spPr/>
        <p:txBody>
          <a:bodyPr>
            <a:normAutofit fontScale="92500"/>
          </a:bodyPr>
          <a:lstStyle/>
          <a:p>
            <a:r>
              <a:rPr lang="en-IN" b="1" dirty="0" smtClean="0"/>
              <a:t>app/</a:t>
            </a:r>
            <a:r>
              <a:rPr lang="en-IN" b="1" dirty="0" err="1" smtClean="0"/>
              <a:t>app.component.ts</a:t>
            </a:r>
            <a:r>
              <a:rPr lang="en-IN" b="1" dirty="0" smtClean="0"/>
              <a:t> – </a:t>
            </a:r>
            <a:r>
              <a:rPr lang="en-IN" dirty="0" smtClean="0"/>
              <a:t>This is where we define our root component</a:t>
            </a:r>
          </a:p>
          <a:p>
            <a:r>
              <a:rPr lang="en-IN" b="1" dirty="0" smtClean="0"/>
              <a:t>app/</a:t>
            </a:r>
            <a:r>
              <a:rPr lang="en-IN" b="1" dirty="0" err="1" smtClean="0"/>
              <a:t>app.component.html</a:t>
            </a:r>
            <a:r>
              <a:rPr lang="en-IN" b="1" dirty="0" smtClean="0"/>
              <a:t> --</a:t>
            </a:r>
            <a:r>
              <a:rPr lang="en-IN" dirty="0" smtClean="0"/>
              <a:t>This is the template or html page where we write presentation logic </a:t>
            </a:r>
          </a:p>
          <a:p>
            <a:r>
              <a:rPr lang="en-IN" b="1" dirty="0" smtClean="0"/>
              <a:t>app/appcomponent.css</a:t>
            </a:r>
            <a:r>
              <a:rPr lang="en-IN" dirty="0" smtClean="0"/>
              <a:t> --This is the </a:t>
            </a:r>
            <a:r>
              <a:rPr lang="en-IN" dirty="0" err="1" smtClean="0"/>
              <a:t>css</a:t>
            </a:r>
            <a:r>
              <a:rPr lang="en-IN" dirty="0" smtClean="0"/>
              <a:t> file where we can write formatting style </a:t>
            </a:r>
          </a:p>
          <a:p>
            <a:r>
              <a:rPr lang="en-IN" b="1" dirty="0" smtClean="0"/>
              <a:t>app/</a:t>
            </a:r>
            <a:r>
              <a:rPr lang="en-IN" b="1" dirty="0" err="1" smtClean="0"/>
              <a:t>app.module.ts</a:t>
            </a:r>
            <a:r>
              <a:rPr lang="en-IN" b="1" dirty="0" smtClean="0"/>
              <a:t> – </a:t>
            </a:r>
            <a:r>
              <a:rPr lang="en-IN" dirty="0" smtClean="0"/>
              <a:t>The entry Angular Module is bootstrapped</a:t>
            </a:r>
          </a:p>
          <a:p>
            <a:r>
              <a:rPr lang="en-IN" b="1" dirty="0" smtClean="0"/>
              <a:t>index.html – </a:t>
            </a:r>
            <a:r>
              <a:rPr lang="en-IN" dirty="0" smtClean="0"/>
              <a:t>This is the page the component will be rendered in</a:t>
            </a:r>
          </a:p>
          <a:p>
            <a:r>
              <a:rPr lang="en-IN" b="1" dirty="0" smtClean="0"/>
              <a:t>app/</a:t>
            </a:r>
            <a:r>
              <a:rPr lang="en-IN" b="1" dirty="0" err="1" smtClean="0"/>
              <a:t>main.ts</a:t>
            </a:r>
            <a:r>
              <a:rPr lang="en-IN" b="1" dirty="0" smtClean="0"/>
              <a:t> – </a:t>
            </a:r>
            <a:r>
              <a:rPr lang="en-IN" dirty="0" smtClean="0"/>
              <a:t>This the glue that combines the component and page together</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binding </a:t>
            </a:r>
            <a:endParaRPr lang="en-IN" dirty="0"/>
          </a:p>
        </p:txBody>
      </p:sp>
      <p:sp>
        <p:nvSpPr>
          <p:cNvPr id="3" name="Content Placeholder 2"/>
          <p:cNvSpPr>
            <a:spLocks noGrp="1"/>
          </p:cNvSpPr>
          <p:nvPr>
            <p:ph sz="quarter" idx="1"/>
          </p:nvPr>
        </p:nvSpPr>
        <p:spPr/>
        <p:txBody>
          <a:bodyPr/>
          <a:lstStyle/>
          <a:p>
            <a:r>
              <a:rPr lang="en-IN" dirty="0" smtClean="0"/>
              <a:t>Data binding is the connection bridge between view and the business logic (View Model) of the application.</a:t>
            </a:r>
          </a:p>
          <a:p>
            <a:r>
              <a:rPr lang="en-IN" dirty="0" smtClean="0"/>
              <a:t> Data binding in Angular is the automatic synchronization between  model and the view. </a:t>
            </a:r>
          </a:p>
          <a:p>
            <a:r>
              <a:rPr lang="en-IN" dirty="0" smtClean="0"/>
              <a:t>When the Model changes, the view are automatically updated and vice-versa.</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6</a:t>
            </a:r>
            <a:endParaRPr lang="en-IN" dirty="0"/>
          </a:p>
        </p:txBody>
      </p:sp>
      <p:sp>
        <p:nvSpPr>
          <p:cNvPr id="3" name="Content Placeholder 2"/>
          <p:cNvSpPr>
            <a:spLocks noGrp="1"/>
          </p:cNvSpPr>
          <p:nvPr>
            <p:ph sz="quarter" idx="1"/>
          </p:nvPr>
        </p:nvSpPr>
        <p:spPr/>
        <p:txBody>
          <a:bodyPr>
            <a:normAutofit/>
          </a:bodyPr>
          <a:lstStyle/>
          <a:p>
            <a:r>
              <a:rPr lang="en-IN" dirty="0" smtClean="0"/>
              <a:t>Angular allows you to develop single page applications which reload only the part of the page when user interacts with the page by clicking on a link or a button.</a:t>
            </a:r>
          </a:p>
          <a:p>
            <a:r>
              <a:rPr lang="en-IN" dirty="0" smtClean="0"/>
              <a:t> Angular uses components to display the content on the page and these components are replaced by other components at runtime when user wants to see other contents while interacting with the page.</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We can achieve totally four ways </a:t>
            </a:r>
            <a:endParaRPr lang="en-IN" dirty="0"/>
          </a:p>
        </p:txBody>
      </p:sp>
      <p:sp>
        <p:nvSpPr>
          <p:cNvPr id="3" name="Content Placeholder 2"/>
          <p:cNvSpPr>
            <a:spLocks noGrp="1"/>
          </p:cNvSpPr>
          <p:nvPr>
            <p:ph sz="quarter" idx="1"/>
          </p:nvPr>
        </p:nvSpPr>
        <p:spPr/>
        <p:txBody>
          <a:bodyPr>
            <a:normAutofit/>
          </a:bodyPr>
          <a:lstStyle/>
          <a:p>
            <a:r>
              <a:rPr lang="en-IN" sz="3600" dirty="0" smtClean="0"/>
              <a:t>Interpolation </a:t>
            </a:r>
          </a:p>
          <a:p>
            <a:r>
              <a:rPr lang="en-IN" sz="3600" dirty="0" smtClean="0"/>
              <a:t>One way binding </a:t>
            </a:r>
          </a:p>
          <a:p>
            <a:r>
              <a:rPr lang="en-IN" sz="3600" dirty="0" smtClean="0"/>
              <a:t>Event binding </a:t>
            </a:r>
          </a:p>
          <a:p>
            <a:r>
              <a:rPr lang="en-IN" sz="3600" dirty="0" smtClean="0"/>
              <a:t>Two way binding </a:t>
            </a:r>
          </a:p>
          <a:p>
            <a:endParaRPr lang="en-IN" sz="3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533400" y="990600"/>
            <a:ext cx="8001000" cy="4571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Interpolation </a:t>
            </a:r>
            <a:endParaRPr lang="en-IN" dirty="0"/>
          </a:p>
        </p:txBody>
      </p:sp>
      <p:sp>
        <p:nvSpPr>
          <p:cNvPr id="3" name="Content Placeholder 2"/>
          <p:cNvSpPr>
            <a:spLocks noGrp="1"/>
          </p:cNvSpPr>
          <p:nvPr>
            <p:ph sz="quarter" idx="1"/>
          </p:nvPr>
        </p:nvSpPr>
        <p:spPr/>
        <p:txBody>
          <a:bodyPr>
            <a:normAutofit/>
          </a:bodyPr>
          <a:lstStyle/>
          <a:p>
            <a:r>
              <a:rPr lang="en-IN" sz="3200" dirty="0" smtClean="0"/>
              <a:t>This is the easiest way of data binding in Angular JS. This is same as expression in Angular 1.x. In interpolation.</a:t>
            </a:r>
          </a:p>
          <a:p>
            <a:r>
              <a:rPr lang="en-IN" sz="3200" dirty="0" smtClean="0"/>
              <a:t>we need to supply property name is the view template, enclosed in double curly braces, </a:t>
            </a:r>
            <a:r>
              <a:rPr lang="en-IN" sz="3200" dirty="0" err="1" smtClean="0"/>
              <a:t>eg</a:t>
            </a:r>
            <a:r>
              <a:rPr lang="en-IN" sz="3200" dirty="0" smtClean="0"/>
              <a:t>. {{name}}. </a:t>
            </a:r>
          </a:p>
          <a:p>
            <a:r>
              <a:rPr lang="en-IN" sz="3200" dirty="0" smtClean="0"/>
              <a:t>It is used for one-way binding (Component class to View only).</a:t>
            </a:r>
            <a:endParaRPr lang="en-IN" sz="3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Property binding </a:t>
            </a:r>
            <a:endParaRPr lang="en-IN" dirty="0"/>
          </a:p>
        </p:txBody>
      </p:sp>
      <p:sp>
        <p:nvSpPr>
          <p:cNvPr id="3" name="Content Placeholder 2"/>
          <p:cNvSpPr>
            <a:spLocks noGrp="1"/>
          </p:cNvSpPr>
          <p:nvPr>
            <p:ph sz="quarter" idx="1"/>
          </p:nvPr>
        </p:nvSpPr>
        <p:spPr>
          <a:xfrm>
            <a:off x="914400" y="1447800"/>
            <a:ext cx="8001000" cy="4572000"/>
          </a:xfrm>
        </p:spPr>
        <p:txBody>
          <a:bodyPr>
            <a:normAutofit fontScale="92500" lnSpcReduction="20000"/>
          </a:bodyPr>
          <a:lstStyle/>
          <a:p>
            <a:r>
              <a:rPr lang="en-IN" sz="3200" dirty="0" smtClean="0"/>
              <a:t>Property binding also known as one – way data binding.</a:t>
            </a:r>
          </a:p>
          <a:p>
            <a:r>
              <a:rPr lang="en-IN" sz="3200" dirty="0" smtClean="0"/>
              <a:t> Property binding use [] to send value from the Component to the template(View).</a:t>
            </a:r>
          </a:p>
          <a:p>
            <a:r>
              <a:rPr lang="en-IN" sz="3200" dirty="0" smtClean="0"/>
              <a:t> The </a:t>
            </a:r>
            <a:r>
              <a:rPr lang="en-IN" sz="3200" dirty="0" err="1" smtClean="0"/>
              <a:t>ng</a:t>
            </a:r>
            <a:r>
              <a:rPr lang="en-IN" sz="3200" dirty="0" smtClean="0"/>
              <a:t>-bind directives is used for one-way binding in Angular 1.x. </a:t>
            </a:r>
          </a:p>
          <a:p>
            <a:r>
              <a:rPr lang="en-IN" sz="3200" dirty="0" smtClean="0"/>
              <a:t>Angular 2 uses HTML DOM element property for one-way binding. The square brackets are used with property name for one-way data binding in Angular 2.</a:t>
            </a:r>
          </a:p>
          <a:p>
            <a:pPr lvl="1"/>
            <a:r>
              <a:rPr lang="en-IN" dirty="0" smtClean="0"/>
              <a:t>&lt;p&gt;Welcome to &lt;span [</a:t>
            </a:r>
            <a:r>
              <a:rPr lang="en-IN" dirty="0" err="1" smtClean="0"/>
              <a:t>innerText</a:t>
            </a:r>
            <a:r>
              <a:rPr lang="en-IN" dirty="0" smtClean="0"/>
              <a:t>]="title"&gt;&lt;/span&gt;&lt;/p&gt;</a:t>
            </a:r>
          </a:p>
          <a:p>
            <a:pPr lvl="1"/>
            <a:r>
              <a:rPr lang="en-IN" sz="2800" dirty="0" smtClean="0"/>
              <a:t>Enter Full Name :&lt;input type="text" [value]="</a:t>
            </a:r>
            <a:r>
              <a:rPr lang="en-IN" sz="2800" dirty="0" err="1" smtClean="0"/>
              <a:t>fullName</a:t>
            </a:r>
            <a:r>
              <a:rPr lang="en-IN" sz="2800" dirty="0" smtClean="0"/>
              <a:t>"&gt;</a:t>
            </a:r>
            <a:endParaRPr lang="en-IN" sz="3200" dirty="0" smtClean="0"/>
          </a:p>
          <a:p>
            <a:endParaRPr lang="en-IN" sz="3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Interpolation Vs Property binding </a:t>
            </a:r>
            <a:endParaRPr lang="en-IN" dirty="0"/>
          </a:p>
        </p:txBody>
      </p:sp>
      <p:sp>
        <p:nvSpPr>
          <p:cNvPr id="3" name="Content Placeholder 2"/>
          <p:cNvSpPr>
            <a:spLocks noGrp="1"/>
          </p:cNvSpPr>
          <p:nvPr>
            <p:ph sz="quarter" idx="1"/>
          </p:nvPr>
        </p:nvSpPr>
        <p:spPr/>
        <p:txBody>
          <a:bodyPr>
            <a:normAutofit/>
          </a:bodyPr>
          <a:lstStyle/>
          <a:p>
            <a:r>
              <a:rPr lang="en-IN" sz="2800" dirty="0" smtClean="0"/>
              <a:t>String interpolation - {{expression}} - render the bound value from component's template and it converts this expression into a string. </a:t>
            </a:r>
          </a:p>
          <a:p>
            <a:r>
              <a:rPr lang="en-IN" sz="2800" dirty="0" smtClean="0"/>
              <a:t>Property binding  - [target]="expression" - does the same thing by rendering value from component to template.</a:t>
            </a:r>
          </a:p>
          <a:p>
            <a:r>
              <a:rPr lang="en-IN" sz="2800" dirty="0" smtClean="0"/>
              <a:t>But if you want to bind the expression that is other than string (for example - boolean), then property binding is the best option. </a:t>
            </a:r>
          </a:p>
          <a:p>
            <a:endParaRPr lang="en-IN"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 way binding </a:t>
            </a:r>
            <a:endParaRPr lang="en-IN" dirty="0"/>
          </a:p>
        </p:txBody>
      </p:sp>
      <p:sp>
        <p:nvSpPr>
          <p:cNvPr id="3" name="Content Placeholder 2"/>
          <p:cNvSpPr>
            <a:spLocks noGrp="1"/>
          </p:cNvSpPr>
          <p:nvPr>
            <p:ph sz="quarter" idx="1"/>
          </p:nvPr>
        </p:nvSpPr>
        <p:spPr/>
        <p:txBody>
          <a:bodyPr>
            <a:normAutofit fontScale="92500"/>
          </a:bodyPr>
          <a:lstStyle/>
          <a:p>
            <a:r>
              <a:rPr lang="en-IN" sz="3200" dirty="0" smtClean="0"/>
              <a:t>The </a:t>
            </a:r>
            <a:r>
              <a:rPr lang="en-IN" sz="3200" dirty="0" err="1" smtClean="0"/>
              <a:t>ng</a:t>
            </a:r>
            <a:r>
              <a:rPr lang="en-IN" sz="3200" dirty="0" smtClean="0"/>
              <a:t>-model directives is used for two-way binding {{ }} in Angular 1.x, </a:t>
            </a:r>
          </a:p>
          <a:p>
            <a:r>
              <a:rPr lang="en-IN" sz="3200" dirty="0" smtClean="0"/>
              <a:t>But it is replaced with [(</a:t>
            </a:r>
            <a:r>
              <a:rPr lang="en-IN" sz="3200" dirty="0" err="1" smtClean="0"/>
              <a:t>ngModel</a:t>
            </a:r>
            <a:r>
              <a:rPr lang="en-IN" sz="3200" dirty="0" smtClean="0"/>
              <a:t>)] in Angular 2.0. The </a:t>
            </a:r>
            <a:r>
              <a:rPr lang="en-IN" sz="3200" dirty="0" err="1" smtClean="0"/>
              <a:t>ngModel</a:t>
            </a:r>
            <a:r>
              <a:rPr lang="en-IN" sz="3200" dirty="0" smtClean="0"/>
              <a:t> directive is part of the build-in Angular module called "</a:t>
            </a:r>
            <a:r>
              <a:rPr lang="en-IN" sz="3200" dirty="0" err="1" smtClean="0"/>
              <a:t>FormsModule</a:t>
            </a:r>
            <a:r>
              <a:rPr lang="en-IN" sz="3200" dirty="0" smtClean="0"/>
              <a:t>". </a:t>
            </a:r>
          </a:p>
          <a:p>
            <a:r>
              <a:rPr lang="en-IN" sz="3200" dirty="0" smtClean="0"/>
              <a:t>So, we must import this module in to the template module before using the </a:t>
            </a:r>
            <a:r>
              <a:rPr lang="en-IN" sz="3200" dirty="0" err="1" smtClean="0"/>
              <a:t>ngModel</a:t>
            </a:r>
            <a:r>
              <a:rPr lang="en-IN" sz="3200" dirty="0" smtClean="0"/>
              <a:t> directive. </a:t>
            </a:r>
          </a:p>
          <a:p>
            <a:pPr lvl="1"/>
            <a:r>
              <a:rPr lang="en-IN" sz="3000" dirty="0" smtClean="0"/>
              <a:t>&lt;input [(</a:t>
            </a:r>
            <a:r>
              <a:rPr lang="en-IN" sz="3000" dirty="0" err="1" smtClean="0"/>
              <a:t>ngModel</a:t>
            </a:r>
            <a:r>
              <a:rPr lang="en-IN" sz="3000" dirty="0" smtClean="0"/>
              <a:t>)]="</a:t>
            </a:r>
            <a:r>
              <a:rPr lang="en-IN" sz="3000" dirty="0" err="1" smtClean="0"/>
              <a:t>userName</a:t>
            </a:r>
            <a:r>
              <a:rPr lang="en-IN" sz="3000" dirty="0" smtClean="0"/>
              <a:t>"&gt;</a:t>
            </a:r>
          </a:p>
          <a:p>
            <a:pPr lvl="1"/>
            <a:r>
              <a:rPr lang="en-IN" sz="3000" dirty="0" smtClean="0"/>
              <a:t>The User Name is {{</a:t>
            </a:r>
            <a:r>
              <a:rPr lang="en-IN" sz="3000" dirty="0" err="1" smtClean="0"/>
              <a:t>userName</a:t>
            </a:r>
            <a:r>
              <a:rPr lang="en-IN" sz="3000" dirty="0" smtClean="0"/>
              <a:t>}}</a:t>
            </a:r>
          </a:p>
          <a:p>
            <a:endParaRPr lang="en-IN"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Event Binding </a:t>
            </a:r>
            <a:endParaRPr lang="en-IN" dirty="0"/>
          </a:p>
        </p:txBody>
      </p:sp>
      <p:sp>
        <p:nvSpPr>
          <p:cNvPr id="3" name="Content Placeholder 2"/>
          <p:cNvSpPr>
            <a:spLocks noGrp="1"/>
          </p:cNvSpPr>
          <p:nvPr>
            <p:ph sz="quarter" idx="1"/>
          </p:nvPr>
        </p:nvSpPr>
        <p:spPr/>
        <p:txBody>
          <a:bodyPr>
            <a:normAutofit fontScale="85000" lnSpcReduction="20000"/>
          </a:bodyPr>
          <a:lstStyle/>
          <a:p>
            <a:r>
              <a:rPr lang="en-IN" sz="3200" dirty="0" smtClean="0"/>
              <a:t>Angular 2.0 directly uses the valid HTML DOM elements event. For example, </a:t>
            </a:r>
            <a:r>
              <a:rPr lang="en-IN" sz="3200" dirty="0" err="1" smtClean="0"/>
              <a:t>ng</a:t>
            </a:r>
            <a:r>
              <a:rPr lang="en-IN" sz="3200" dirty="0" smtClean="0"/>
              <a:t>-click is now replaced by (click). </a:t>
            </a:r>
          </a:p>
          <a:p>
            <a:r>
              <a:rPr lang="en-IN" sz="3200" dirty="0" smtClean="0"/>
              <a:t>The round brackets (parentheses) are used with DOM event name for event binding in Angular 2.</a:t>
            </a:r>
          </a:p>
          <a:p>
            <a:r>
              <a:rPr lang="en-IN" sz="3200" dirty="0" smtClean="0"/>
              <a:t> (click)</a:t>
            </a:r>
          </a:p>
          <a:p>
            <a:r>
              <a:rPr lang="en-IN" sz="3200" dirty="0" smtClean="0"/>
              <a:t>(</a:t>
            </a:r>
            <a:r>
              <a:rPr lang="en-IN" sz="3200" dirty="0" err="1" smtClean="0"/>
              <a:t>dblclick</a:t>
            </a:r>
            <a:r>
              <a:rPr lang="en-IN" sz="3200" dirty="0" smtClean="0"/>
              <a:t>)</a:t>
            </a:r>
          </a:p>
          <a:p>
            <a:r>
              <a:rPr lang="en-IN" sz="3200" dirty="0" smtClean="0"/>
              <a:t>(</a:t>
            </a:r>
            <a:r>
              <a:rPr lang="en-IN" sz="3200" dirty="0" err="1" smtClean="0"/>
              <a:t>mouseenter</a:t>
            </a:r>
            <a:r>
              <a:rPr lang="en-IN" sz="3200" dirty="0" smtClean="0"/>
              <a:t>)</a:t>
            </a:r>
          </a:p>
          <a:p>
            <a:r>
              <a:rPr lang="en-IN" sz="3200" dirty="0" smtClean="0"/>
              <a:t>(</a:t>
            </a:r>
            <a:r>
              <a:rPr lang="en-IN" sz="3200" dirty="0" err="1" smtClean="0"/>
              <a:t>mousedown</a:t>
            </a:r>
            <a:r>
              <a:rPr lang="en-IN" sz="3200" dirty="0" smtClean="0"/>
              <a:t>)</a:t>
            </a:r>
          </a:p>
          <a:p>
            <a:r>
              <a:rPr lang="en-IN" sz="3200" dirty="0" smtClean="0"/>
              <a:t>(</a:t>
            </a:r>
            <a:r>
              <a:rPr lang="en-IN" sz="3200" dirty="0" err="1" smtClean="0"/>
              <a:t>keyup</a:t>
            </a:r>
            <a:r>
              <a:rPr lang="en-IN" sz="3200" dirty="0" smtClean="0"/>
              <a:t>)</a:t>
            </a:r>
          </a:p>
          <a:p>
            <a:r>
              <a:rPr lang="en-IN" sz="3200" dirty="0" smtClean="0"/>
              <a:t>(</a:t>
            </a:r>
            <a:r>
              <a:rPr lang="en-IN" sz="3200" dirty="0" err="1" smtClean="0"/>
              <a:t>keydown</a:t>
            </a:r>
            <a:r>
              <a:rPr lang="en-IN" sz="3200" dirty="0" smtClean="0"/>
              <a:t>)</a:t>
            </a:r>
          </a:p>
          <a:p>
            <a:r>
              <a:rPr lang="en-IN" sz="3200" dirty="0" smtClean="0"/>
              <a:t>(submit)	etc</a:t>
            </a:r>
          </a:p>
          <a:p>
            <a:endParaRPr lang="en-IN"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 way binding without </a:t>
            </a:r>
            <a:r>
              <a:rPr lang="en-IN" dirty="0" err="1" smtClean="0"/>
              <a:t>ngModel</a:t>
            </a:r>
            <a:r>
              <a:rPr lang="en-IN" dirty="0" smtClean="0"/>
              <a:t>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sz="2800" dirty="0" smtClean="0"/>
              <a:t>Angular 2 has feature called "</a:t>
            </a:r>
            <a:r>
              <a:rPr lang="en-IN" sz="2800" b="1" dirty="0" smtClean="0"/>
              <a:t>template reference variables</a:t>
            </a:r>
            <a:r>
              <a:rPr lang="en-IN" sz="2800" dirty="0" smtClean="0"/>
              <a:t>". With this features.</a:t>
            </a:r>
          </a:p>
          <a:p>
            <a:r>
              <a:rPr lang="en-IN" sz="2800" dirty="0" smtClean="0"/>
              <a:t>We are able to have directive access to an element. The template reference variable is declared by preceding an identifiers with a hash/pound character (#). </a:t>
            </a:r>
          </a:p>
          <a:p>
            <a:r>
              <a:rPr lang="en-IN" sz="2800" dirty="0" smtClean="0"/>
              <a:t>With reference template is completely self-contained and it doesn't bind to the component.</a:t>
            </a:r>
          </a:p>
          <a:p>
            <a:r>
              <a:rPr lang="en-IN" sz="2800" dirty="0" smtClean="0"/>
              <a:t> This solution will not work unless we bind to the element's event. </a:t>
            </a:r>
          </a:p>
          <a:p>
            <a:pPr lvl="1"/>
            <a:r>
              <a:rPr lang="en-IN" dirty="0" smtClean="0"/>
              <a:t>&lt;input #</a:t>
            </a:r>
            <a:r>
              <a:rPr lang="en-IN" dirty="0" err="1" smtClean="0"/>
              <a:t>userName</a:t>
            </a:r>
            <a:r>
              <a:rPr lang="en-IN" dirty="0" smtClean="0"/>
              <a:t> type="text" (</a:t>
            </a:r>
            <a:r>
              <a:rPr lang="en-IN" dirty="0" err="1" smtClean="0"/>
              <a:t>keyup</a:t>
            </a:r>
            <a:r>
              <a:rPr lang="en-IN" dirty="0" smtClean="0"/>
              <a:t>)="0"&gt;</a:t>
            </a:r>
          </a:p>
          <a:p>
            <a:pPr lvl="1"/>
            <a:r>
              <a:rPr lang="en-IN" sz="2800" dirty="0" smtClean="0"/>
              <a:t>The User Name is {{</a:t>
            </a:r>
            <a:r>
              <a:rPr lang="en-IN" sz="2800" dirty="0" err="1" smtClean="0"/>
              <a:t>userName.value</a:t>
            </a:r>
            <a:r>
              <a:rPr lang="en-IN" sz="2800" dirty="0" smtClean="0"/>
              <a:t>}}</a:t>
            </a:r>
          </a:p>
          <a:p>
            <a:endParaRPr lang="en-IN"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Angular JS directives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Directive allow you to attach behaviour to element in the DOM.</a:t>
            </a:r>
          </a:p>
          <a:p>
            <a:r>
              <a:rPr lang="en-IN" dirty="0" smtClean="0"/>
              <a:t>There are three types of directives </a:t>
            </a:r>
          </a:p>
          <a:p>
            <a:pPr lvl="1"/>
            <a:r>
              <a:rPr lang="en-IN" b="1" dirty="0" smtClean="0"/>
              <a:t>Component directive</a:t>
            </a:r>
            <a:r>
              <a:rPr lang="en-IN" dirty="0" smtClean="0"/>
              <a:t> : directives with a template  </a:t>
            </a:r>
          </a:p>
          <a:p>
            <a:pPr lvl="1"/>
            <a:r>
              <a:rPr lang="en-IN" b="1" dirty="0" smtClean="0"/>
              <a:t>Structural directive</a:t>
            </a:r>
            <a:r>
              <a:rPr lang="en-IN" dirty="0" smtClean="0"/>
              <a:t> : change the DOM layout by adding and removing DOM elements. </a:t>
            </a:r>
          </a:p>
          <a:p>
            <a:pPr lvl="1"/>
            <a:r>
              <a:rPr lang="en-IN" b="1" dirty="0" smtClean="0"/>
              <a:t>Attribute directive </a:t>
            </a:r>
            <a:r>
              <a:rPr lang="en-IN" dirty="0" smtClean="0"/>
              <a:t>: change the appearance or behaviour of an element, component or another directive. </a:t>
            </a:r>
          </a:p>
          <a:p>
            <a:pPr>
              <a:buNone/>
            </a:pP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directives </a:t>
            </a:r>
            <a:endParaRPr lang="en-IN" dirty="0"/>
          </a:p>
        </p:txBody>
      </p:sp>
      <p:sp>
        <p:nvSpPr>
          <p:cNvPr id="3" name="Content Placeholder 2"/>
          <p:cNvSpPr>
            <a:spLocks noGrp="1"/>
          </p:cNvSpPr>
          <p:nvPr>
            <p:ph sz="quarter" idx="1"/>
          </p:nvPr>
        </p:nvSpPr>
        <p:spPr/>
        <p:txBody>
          <a:bodyPr>
            <a:normAutofit/>
          </a:bodyPr>
          <a:lstStyle/>
          <a:p>
            <a:r>
              <a:rPr lang="en-IN" sz="3200" i="1" dirty="0" smtClean="0"/>
              <a:t>Angular component are a subset of directives. Unlike directives, components always have a template and only one component can be instantiated per an element in a template.</a:t>
            </a:r>
          </a:p>
          <a:p>
            <a:r>
              <a:rPr lang="en-IN" sz="3200" dirty="0" smtClean="0"/>
              <a:t>The specific type of directive that allows us to utilize web component functionality encapsulated, reusable elements available through our application. </a:t>
            </a:r>
          </a:p>
          <a:p>
            <a:endParaRPr lang="en-IN"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Angular is a framework for building client applications using HTML and Typescript (a super set of JavaScript) which is compiled to JavaScript. </a:t>
            </a:r>
          </a:p>
          <a:p>
            <a:r>
              <a:rPr lang="en-IN" dirty="0" smtClean="0"/>
              <a:t>Angular JS 1.x was limited to a framework to build only web applications, whereas Angular 2 or later has grown into a strong platform which allows you to develop fast and scalable applications across all platforms such as web, mobile web, native mobile and native desktop.</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Component directive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p>
          <a:p>
            <a:pPr>
              <a:buNone/>
            </a:pPr>
            <a:r>
              <a:rPr lang="en-IN" dirty="0" smtClean="0"/>
              <a:t>	We can create a component like so </a:t>
            </a:r>
          </a:p>
          <a:p>
            <a:pPr>
              <a:buNone/>
            </a:pPr>
            <a:r>
              <a:rPr lang="en-IN" dirty="0" smtClean="0"/>
              <a:t>	@Component({</a:t>
            </a:r>
          </a:p>
          <a:p>
            <a:pPr>
              <a:buNone/>
            </a:pPr>
            <a:r>
              <a:rPr lang="en-IN" dirty="0" smtClean="0"/>
              <a:t>		selector:"my-component",</a:t>
            </a:r>
          </a:p>
          <a:p>
            <a:pPr>
              <a:buNone/>
            </a:pPr>
            <a:r>
              <a:rPr lang="en-IN" dirty="0" smtClean="0"/>
              <a:t>		</a:t>
            </a:r>
            <a:r>
              <a:rPr lang="en-IN" dirty="0" err="1" smtClean="0"/>
              <a:t>tempalte</a:t>
            </a:r>
            <a:r>
              <a:rPr lang="en-IN" dirty="0" smtClean="0"/>
              <a:t>:"&lt;p&gt;This is user defined component&lt;/p&gt;”	</a:t>
            </a:r>
          </a:p>
          <a:p>
            <a:pPr>
              <a:buNone/>
            </a:pPr>
            <a:r>
              <a:rPr lang="en-IN" dirty="0" smtClean="0"/>
              <a:t>	})</a:t>
            </a:r>
          </a:p>
          <a:p>
            <a:pPr>
              <a:buNone/>
            </a:pPr>
            <a:r>
              <a:rPr lang="en-IN" dirty="0" smtClean="0"/>
              <a:t>	export class </a:t>
            </a:r>
            <a:r>
              <a:rPr lang="en-IN" dirty="0" err="1" smtClean="0"/>
              <a:t>MyComponent</a:t>
            </a:r>
            <a:r>
              <a:rPr lang="en-IN" dirty="0" smtClean="0"/>
              <a:t> {}</a:t>
            </a:r>
          </a:p>
          <a:p>
            <a:pPr>
              <a:buNone/>
            </a:pP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Structure directives </a:t>
            </a:r>
            <a:endParaRPr lang="en-IN" dirty="0"/>
          </a:p>
        </p:txBody>
      </p:sp>
      <p:sp>
        <p:nvSpPr>
          <p:cNvPr id="3" name="Content Placeholder 2"/>
          <p:cNvSpPr>
            <a:spLocks noGrp="1"/>
          </p:cNvSpPr>
          <p:nvPr>
            <p:ph sz="quarter" idx="1"/>
          </p:nvPr>
        </p:nvSpPr>
        <p:spPr/>
        <p:txBody>
          <a:bodyPr>
            <a:normAutofit/>
          </a:bodyPr>
          <a:lstStyle/>
          <a:p>
            <a:r>
              <a:rPr lang="en-IN" sz="3200" dirty="0" smtClean="0"/>
              <a:t>Structural directives are responsible for HTML layout. </a:t>
            </a:r>
          </a:p>
          <a:p>
            <a:r>
              <a:rPr lang="en-IN" sz="3200" dirty="0" smtClean="0"/>
              <a:t>They shape or reshape the DOM's structure, typically by adding, removing or manipulating elements.</a:t>
            </a:r>
          </a:p>
          <a:p>
            <a:r>
              <a:rPr lang="en-IN" sz="3200" dirty="0" smtClean="0"/>
              <a:t>An asterisk (*) precedes the directive attribute names. </a:t>
            </a:r>
            <a:endParaRPr lang="en-IN" sz="3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 – in structural directive </a:t>
            </a:r>
            <a:endParaRPr lang="en-IN" dirty="0"/>
          </a:p>
        </p:txBody>
      </p:sp>
      <p:sp>
        <p:nvSpPr>
          <p:cNvPr id="3" name="Content Placeholder 2"/>
          <p:cNvSpPr>
            <a:spLocks noGrp="1"/>
          </p:cNvSpPr>
          <p:nvPr>
            <p:ph sz="quarter" idx="1"/>
          </p:nvPr>
        </p:nvSpPr>
        <p:spPr/>
        <p:txBody>
          <a:bodyPr>
            <a:normAutofit/>
          </a:bodyPr>
          <a:lstStyle/>
          <a:p>
            <a:r>
              <a:rPr lang="en-IN" sz="3200" dirty="0" smtClean="0"/>
              <a:t>Three of the common, built-in structural directives </a:t>
            </a:r>
          </a:p>
          <a:p>
            <a:pPr lvl="1"/>
            <a:r>
              <a:rPr lang="en-IN" sz="3200" dirty="0" smtClean="0"/>
              <a:t>*</a:t>
            </a:r>
            <a:r>
              <a:rPr lang="en-IN" sz="3200" dirty="0" err="1" smtClean="0"/>
              <a:t>ngIf</a:t>
            </a:r>
            <a:r>
              <a:rPr lang="en-IN" sz="3200" dirty="0" smtClean="0"/>
              <a:t> </a:t>
            </a:r>
          </a:p>
          <a:p>
            <a:pPr lvl="1"/>
            <a:r>
              <a:rPr lang="en-IN" sz="3200" dirty="0" err="1" smtClean="0"/>
              <a:t>ngSwitch</a:t>
            </a:r>
            <a:r>
              <a:rPr lang="en-IN" sz="3200" dirty="0" smtClean="0"/>
              <a:t>, *</a:t>
            </a:r>
            <a:r>
              <a:rPr lang="en-IN" sz="3200" dirty="0" err="1" smtClean="0"/>
              <a:t>ngSwitchCase</a:t>
            </a:r>
            <a:r>
              <a:rPr lang="en-IN" sz="3200" dirty="0" smtClean="0"/>
              <a:t>, *</a:t>
            </a:r>
            <a:r>
              <a:rPr lang="en-IN" sz="3200" dirty="0" err="1" smtClean="0"/>
              <a:t>ngSwitchDefault</a:t>
            </a:r>
            <a:r>
              <a:rPr lang="en-IN" sz="3200" dirty="0" smtClean="0"/>
              <a:t> </a:t>
            </a:r>
          </a:p>
          <a:p>
            <a:pPr lvl="1"/>
            <a:r>
              <a:rPr lang="en-IN" sz="3200" dirty="0" smtClean="0"/>
              <a:t>*</a:t>
            </a:r>
            <a:r>
              <a:rPr lang="en-IN" sz="3200" dirty="0" err="1" smtClean="0"/>
              <a:t>ngFor</a:t>
            </a:r>
            <a:r>
              <a:rPr lang="en-IN" sz="3200" dirty="0" smtClean="0"/>
              <a:t> </a:t>
            </a:r>
          </a:p>
          <a:p>
            <a:endParaRPr lang="en-IN" sz="3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a:t>
            </a:r>
            <a:endParaRPr lang="en-IN"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457200" y="1828800"/>
            <a:ext cx="81534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a:t>
            </a:r>
            <a:endParaRPr lang="en-IN"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304800" y="1603742"/>
            <a:ext cx="8610600" cy="47208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Attribute directives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fontScale="85000" lnSpcReduction="20000"/>
          </a:bodyPr>
          <a:lstStyle/>
          <a:p>
            <a:r>
              <a:rPr lang="en-IN" sz="3200" b="1" dirty="0" smtClean="0"/>
              <a:t> </a:t>
            </a:r>
            <a:r>
              <a:rPr lang="en-IN" sz="3200" dirty="0" smtClean="0"/>
              <a:t>Attribute directives changes the appearance or behaviour of an element. </a:t>
            </a:r>
          </a:p>
          <a:p>
            <a:r>
              <a:rPr lang="en-IN" sz="3200" dirty="0" smtClean="0"/>
              <a:t>Attribute directives are surrounded by brackets which sign to Angular that the appearance or behaviour of the DOM elements within the directive may change depending on certain conditions. </a:t>
            </a:r>
          </a:p>
          <a:p>
            <a:r>
              <a:rPr lang="en-IN" sz="3200" dirty="0" smtClean="0"/>
              <a:t>In Angular 6 are </a:t>
            </a:r>
            <a:r>
              <a:rPr lang="en-IN" sz="3200" dirty="0" err="1" smtClean="0"/>
              <a:t>ngStyle</a:t>
            </a:r>
            <a:r>
              <a:rPr lang="en-IN" sz="3200" dirty="0" smtClean="0"/>
              <a:t> and </a:t>
            </a:r>
            <a:r>
              <a:rPr lang="en-IN" sz="3200" dirty="0" err="1" smtClean="0"/>
              <a:t>ngClass</a:t>
            </a:r>
            <a:r>
              <a:rPr lang="en-IN" sz="3200" dirty="0" smtClean="0"/>
              <a:t> are the built-in attribute directives. </a:t>
            </a:r>
          </a:p>
          <a:p>
            <a:r>
              <a:rPr lang="en-IN" sz="3200" dirty="0" smtClean="0"/>
              <a:t>In Angular 1.x there was the </a:t>
            </a:r>
            <a:r>
              <a:rPr lang="en-IN" sz="3200" dirty="0" err="1" smtClean="0"/>
              <a:t>ng</a:t>
            </a:r>
            <a:r>
              <a:rPr lang="en-IN" sz="3200" dirty="0" smtClean="0"/>
              <a:t>-show and </a:t>
            </a:r>
            <a:r>
              <a:rPr lang="en-IN" sz="3200" dirty="0" err="1" smtClean="0"/>
              <a:t>ng</a:t>
            </a:r>
            <a:r>
              <a:rPr lang="en-IN" sz="3200" dirty="0" smtClean="0"/>
              <a:t>-hide directives, which show or hide elements depending on what the given expression evaluates to by setting the display CSS property.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152400" y="1981200"/>
            <a:ext cx="8991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Styles </a:t>
            </a:r>
            <a:endParaRPr lang="en-IN" dirty="0"/>
          </a:p>
        </p:txBody>
      </p:sp>
      <p:sp>
        <p:nvSpPr>
          <p:cNvPr id="3" name="Content Placeholder 2"/>
          <p:cNvSpPr>
            <a:spLocks noGrp="1"/>
          </p:cNvSpPr>
          <p:nvPr>
            <p:ph sz="quarter" idx="1"/>
          </p:nvPr>
        </p:nvSpPr>
        <p:spPr>
          <a:xfrm>
            <a:off x="914400" y="1447800"/>
            <a:ext cx="7772400" cy="609600"/>
          </a:xfrm>
        </p:spPr>
        <p:txBody>
          <a:bodyPr/>
          <a:lstStyle/>
          <a:p>
            <a:r>
              <a:rPr lang="en-IN" dirty="0" smtClean="0"/>
              <a:t> styles:[`.</a:t>
            </a:r>
            <a:r>
              <a:rPr lang="en-IN" dirty="0" err="1" smtClean="0"/>
              <a:t>myClass</a:t>
            </a:r>
            <a:r>
              <a:rPr lang="en-IN" dirty="0" smtClean="0"/>
              <a:t>{</a:t>
            </a:r>
            <a:r>
              <a:rPr lang="en-IN" dirty="0" err="1" smtClean="0"/>
              <a:t>color:red</a:t>
            </a:r>
            <a:r>
              <a:rPr lang="en-IN" dirty="0" smtClean="0"/>
              <a:t>;}`]</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304800" y="3581400"/>
            <a:ext cx="861060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6 forms </a:t>
            </a:r>
            <a:endParaRPr lang="en-IN" dirty="0"/>
          </a:p>
        </p:txBody>
      </p:sp>
      <p:sp>
        <p:nvSpPr>
          <p:cNvPr id="3" name="Content Placeholder 2"/>
          <p:cNvSpPr>
            <a:spLocks noGrp="1"/>
          </p:cNvSpPr>
          <p:nvPr>
            <p:ph sz="quarter" idx="1"/>
          </p:nvPr>
        </p:nvSpPr>
        <p:spPr>
          <a:xfrm>
            <a:off x="914400" y="1447800"/>
            <a:ext cx="7772400" cy="2209800"/>
          </a:xfrm>
        </p:spPr>
        <p:txBody>
          <a:bodyPr>
            <a:normAutofit/>
          </a:bodyPr>
          <a:lstStyle/>
          <a:p>
            <a:r>
              <a:rPr lang="en-IN" sz="3200" dirty="0" smtClean="0"/>
              <a:t>Angular totally provided two types of forms </a:t>
            </a:r>
          </a:p>
          <a:p>
            <a:pPr lvl="1"/>
            <a:r>
              <a:rPr lang="en-IN" sz="3200" dirty="0" smtClean="0"/>
              <a:t>Template Driven Forms </a:t>
            </a:r>
          </a:p>
          <a:p>
            <a:pPr lvl="1"/>
            <a:r>
              <a:rPr lang="en-IN" sz="3200" dirty="0" smtClean="0"/>
              <a:t>Model Driven or Reactive approach  Forms</a:t>
            </a:r>
          </a:p>
          <a:p>
            <a:pPr>
              <a:buNone/>
            </a:pPr>
            <a:endParaRPr lang="en-IN" sz="3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TDF Vs MDF </a:t>
            </a:r>
            <a:endParaRPr lang="en-IN" dirty="0"/>
          </a:p>
        </p:txBody>
      </p:sp>
      <p:sp>
        <p:nvSpPr>
          <p:cNvPr id="3" name="Content Placeholder 2"/>
          <p:cNvSpPr>
            <a:spLocks noGrp="1"/>
          </p:cNvSpPr>
          <p:nvPr>
            <p:ph sz="quarter" idx="1"/>
          </p:nvPr>
        </p:nvSpPr>
        <p:spPr/>
        <p:txBody>
          <a:bodyPr/>
          <a:lstStyle/>
          <a:p>
            <a:r>
              <a:rPr lang="en-IN" dirty="0" smtClean="0"/>
              <a:t>Easy to use</a:t>
            </a:r>
          </a:p>
          <a:p>
            <a:r>
              <a:rPr lang="en-IN" dirty="0" smtClean="0"/>
              <a:t>Suitable for simple scenarios and fails for complex scenarios</a:t>
            </a:r>
          </a:p>
          <a:p>
            <a:r>
              <a:rPr lang="en-IN" dirty="0" smtClean="0"/>
              <a:t>Two way data binding(using [(</a:t>
            </a:r>
            <a:r>
              <a:rPr lang="en-IN" dirty="0" err="1" smtClean="0"/>
              <a:t>NgModel</a:t>
            </a:r>
            <a:r>
              <a:rPr lang="en-IN" dirty="0" smtClean="0"/>
              <a:t>)] syntax)</a:t>
            </a:r>
          </a:p>
          <a:p>
            <a:r>
              <a:rPr lang="en-IN" dirty="0" smtClean="0"/>
              <a:t>Minimal component code</a:t>
            </a:r>
          </a:p>
          <a:p>
            <a:endParaRPr lang="en-IN" dirty="0"/>
          </a:p>
        </p:txBody>
      </p:sp>
      <p:sp>
        <p:nvSpPr>
          <p:cNvPr id="4" name="Content Placeholder 3"/>
          <p:cNvSpPr>
            <a:spLocks noGrp="1"/>
          </p:cNvSpPr>
          <p:nvPr>
            <p:ph sz="quarter" idx="2"/>
          </p:nvPr>
        </p:nvSpPr>
        <p:spPr/>
        <p:txBody>
          <a:bodyPr/>
          <a:lstStyle/>
          <a:p>
            <a:r>
              <a:rPr lang="en-IN" dirty="0" smtClean="0"/>
              <a:t>More flexible, but needs a lot of practice</a:t>
            </a:r>
          </a:p>
          <a:p>
            <a:r>
              <a:rPr lang="en-IN" dirty="0" smtClean="0"/>
              <a:t>Handles any complex scenarios</a:t>
            </a:r>
          </a:p>
          <a:p>
            <a:r>
              <a:rPr lang="en-IN" dirty="0" smtClean="0"/>
              <a:t>No data binding is done</a:t>
            </a:r>
          </a:p>
          <a:p>
            <a:r>
              <a:rPr lang="en-IN" dirty="0" smtClean="0"/>
              <a:t>More component code and less HTML markup</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 Vs MPA</a:t>
            </a:r>
            <a:endParaRPr lang="en-IN" dirty="0"/>
          </a:p>
        </p:txBody>
      </p:sp>
      <p:sp>
        <p:nvSpPr>
          <p:cNvPr id="3" name="Content Placeholder 2"/>
          <p:cNvSpPr>
            <a:spLocks noGrp="1"/>
          </p:cNvSpPr>
          <p:nvPr>
            <p:ph sz="quarter" idx="1"/>
          </p:nvPr>
        </p:nvSpPr>
        <p:spPr/>
        <p:txBody>
          <a:bodyPr/>
          <a:lstStyle/>
          <a:p>
            <a:r>
              <a:rPr lang="en-IN" dirty="0" smtClean="0"/>
              <a:t>SPA means Single Page Application </a:t>
            </a:r>
          </a:p>
          <a:p>
            <a:r>
              <a:rPr lang="en-IN" dirty="0" smtClean="0"/>
              <a:t>MPA means Multiple Page Application</a:t>
            </a:r>
          </a:p>
          <a:p>
            <a:pPr lvl="1"/>
            <a:r>
              <a:rPr lang="en-IN" dirty="0" smtClean="0"/>
              <a:t>Faster navigation</a:t>
            </a:r>
          </a:p>
          <a:p>
            <a:pPr lvl="1"/>
            <a:r>
              <a:rPr lang="en-IN" dirty="0" smtClean="0"/>
              <a:t>Improved user experience</a:t>
            </a:r>
          </a:p>
          <a:p>
            <a:pPr lvl="1"/>
            <a:r>
              <a:rPr lang="en-IN" dirty="0" smtClean="0"/>
              <a:t>Decoupling of front-end and back-end development</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driven form </a:t>
            </a:r>
            <a:endParaRPr lang="en-IN" dirty="0"/>
          </a:p>
        </p:txBody>
      </p:sp>
      <p:sp>
        <p:nvSpPr>
          <p:cNvPr id="3" name="Content Placeholder 2"/>
          <p:cNvSpPr>
            <a:spLocks noGrp="1"/>
          </p:cNvSpPr>
          <p:nvPr>
            <p:ph sz="quarter" idx="1"/>
          </p:nvPr>
        </p:nvSpPr>
        <p:spPr/>
        <p:txBody>
          <a:bodyPr/>
          <a:lstStyle/>
          <a:p>
            <a:r>
              <a:rPr lang="en-IN" dirty="0" smtClean="0"/>
              <a:t>When we want to use the template driven form first we have to use the </a:t>
            </a:r>
            <a:r>
              <a:rPr lang="en-IN" dirty="0" err="1" smtClean="0"/>
              <a:t>FormsModule</a:t>
            </a:r>
            <a:r>
              <a:rPr lang="en-IN" dirty="0" smtClean="0"/>
              <a:t> in module(</a:t>
            </a:r>
            <a:r>
              <a:rPr lang="en-IN" dirty="0" err="1" smtClean="0"/>
              <a:t>AppModule</a:t>
            </a:r>
            <a:r>
              <a:rPr lang="en-IN" dirty="0" smtClean="0"/>
              <a:t>).</a:t>
            </a:r>
          </a:p>
          <a:p>
            <a:r>
              <a:rPr lang="en-IN" dirty="0" smtClean="0"/>
              <a:t>The we have to use the </a:t>
            </a:r>
            <a:r>
              <a:rPr lang="en-IN" b="1" dirty="0" err="1" smtClean="0"/>
              <a:t>ngForm</a:t>
            </a:r>
            <a:r>
              <a:rPr lang="en-IN" b="1" dirty="0" smtClean="0"/>
              <a:t> Directives. </a:t>
            </a:r>
          </a:p>
          <a:p>
            <a:r>
              <a:rPr lang="en-IN" dirty="0" smtClean="0"/>
              <a:t> It provides use information about the current state of the form state of the form including. </a:t>
            </a:r>
          </a:p>
          <a:p>
            <a:pPr lvl="1"/>
            <a:r>
              <a:rPr lang="en-IN" dirty="0" smtClean="0"/>
              <a:t> A JSON representation of the form value. </a:t>
            </a:r>
          </a:p>
          <a:p>
            <a:pPr lvl="1"/>
            <a:r>
              <a:rPr lang="en-IN" dirty="0" smtClean="0"/>
              <a:t>Validity state of the entire form. </a:t>
            </a:r>
          </a:p>
          <a:p>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ngFormDirective</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&lt;form #</a:t>
            </a:r>
            <a:r>
              <a:rPr lang="en-IN" dirty="0" err="1" smtClean="0"/>
              <a:t>formRef</a:t>
            </a:r>
            <a:r>
              <a:rPr lang="en-IN" dirty="0" smtClean="0"/>
              <a:t>="</a:t>
            </a:r>
            <a:r>
              <a:rPr lang="en-IN" dirty="0" err="1" smtClean="0"/>
              <a:t>ngForm</a:t>
            </a:r>
            <a:r>
              <a:rPr lang="en-IN" dirty="0" smtClean="0"/>
              <a:t>" (submit)="</a:t>
            </a:r>
            <a:r>
              <a:rPr lang="en-IN" dirty="0" err="1" smtClean="0"/>
              <a:t>checkValue</a:t>
            </a:r>
            <a:r>
              <a:rPr lang="en-IN" dirty="0" smtClean="0"/>
              <a:t>(</a:t>
            </a:r>
            <a:r>
              <a:rPr lang="en-IN" dirty="0" err="1" smtClean="0"/>
              <a:t>formRef.value</a:t>
            </a:r>
            <a:r>
              <a:rPr lang="en-IN" dirty="0" smtClean="0"/>
              <a:t>)"&gt;</a:t>
            </a:r>
          </a:p>
          <a:p>
            <a:pPr>
              <a:buNone/>
            </a:pPr>
            <a:endParaRPr lang="en-IN" dirty="0" smtClean="0"/>
          </a:p>
          <a:p>
            <a:pPr>
              <a:buNone/>
            </a:pPr>
            <a:r>
              <a:rPr lang="en-IN" dirty="0" smtClean="0"/>
              <a:t>	&lt;/form&gt;</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ngModel</a:t>
            </a:r>
            <a:r>
              <a:rPr lang="en-IN" b="1" dirty="0" smtClean="0"/>
              <a:t> directive</a:t>
            </a:r>
            <a:endParaRPr lang="en-IN" dirty="0"/>
          </a:p>
        </p:txBody>
      </p:sp>
      <p:sp>
        <p:nvSpPr>
          <p:cNvPr id="3" name="Content Placeholder 2"/>
          <p:cNvSpPr>
            <a:spLocks noGrp="1"/>
          </p:cNvSpPr>
          <p:nvPr>
            <p:ph sz="quarter" idx="1"/>
          </p:nvPr>
        </p:nvSpPr>
        <p:spPr/>
        <p:txBody>
          <a:bodyPr>
            <a:normAutofit/>
          </a:bodyPr>
          <a:lstStyle/>
          <a:p>
            <a:r>
              <a:rPr lang="en-IN" sz="3200" dirty="0" smtClean="0"/>
              <a:t>In order to register form controls on an </a:t>
            </a:r>
            <a:r>
              <a:rPr lang="en-IN" sz="3200" dirty="0" err="1" smtClean="0"/>
              <a:t>ngForm</a:t>
            </a:r>
            <a:r>
              <a:rPr lang="en-IN" sz="3200" dirty="0" smtClean="0"/>
              <a:t> instance we use the </a:t>
            </a:r>
            <a:r>
              <a:rPr lang="en-IN" sz="3200" dirty="0" err="1" smtClean="0"/>
              <a:t>ngModel</a:t>
            </a:r>
            <a:r>
              <a:rPr lang="en-IN" sz="3200" dirty="0" smtClean="0"/>
              <a:t> directive. </a:t>
            </a:r>
          </a:p>
          <a:p>
            <a:r>
              <a:rPr lang="en-IN" sz="3200" dirty="0" smtClean="0"/>
              <a:t>In combination with a name attribute, </a:t>
            </a:r>
            <a:r>
              <a:rPr lang="en-IN" sz="3200" dirty="0" err="1" smtClean="0"/>
              <a:t>ngModel</a:t>
            </a:r>
            <a:r>
              <a:rPr lang="en-IN" sz="3200" dirty="0" smtClean="0"/>
              <a:t> creates a form control abstraction for use behind the scenes. </a:t>
            </a:r>
          </a:p>
          <a:p>
            <a:r>
              <a:rPr lang="en-IN" sz="3200" dirty="0" smtClean="0"/>
              <a:t>Every form controls that is registered with </a:t>
            </a:r>
            <a:r>
              <a:rPr lang="en-IN" sz="3200" dirty="0" err="1" smtClean="0"/>
              <a:t>ngModel</a:t>
            </a:r>
            <a:r>
              <a:rPr lang="en-IN" sz="3200" dirty="0" smtClean="0"/>
              <a:t> will automatically shows up in </a:t>
            </a:r>
            <a:r>
              <a:rPr lang="en-IN" sz="3200" dirty="0" err="1" smtClean="0"/>
              <a:t>form.value</a:t>
            </a:r>
            <a:endParaRPr lang="en-IN" sz="3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ngForm</a:t>
            </a:r>
            <a:r>
              <a:rPr lang="en-IN" dirty="0" smtClean="0"/>
              <a:t> with </a:t>
            </a:r>
            <a:r>
              <a:rPr lang="en-IN" dirty="0" err="1" smtClean="0"/>
              <a:t>ngModel</a:t>
            </a:r>
            <a:r>
              <a:rPr lang="en-IN" dirty="0" smtClean="0"/>
              <a:t> </a:t>
            </a:r>
            <a:endParaRPr lang="en-IN" dirty="0"/>
          </a:p>
        </p:txBody>
      </p:sp>
      <p:sp>
        <p:nvSpPr>
          <p:cNvPr id="3" name="Content Placeholder 2"/>
          <p:cNvSpPr>
            <a:spLocks noGrp="1"/>
          </p:cNvSpPr>
          <p:nvPr>
            <p:ph sz="quarter" idx="1"/>
          </p:nvPr>
        </p:nvSpPr>
        <p:spPr/>
        <p:txBody>
          <a:bodyPr>
            <a:normAutofit/>
          </a:bodyPr>
          <a:lstStyle/>
          <a:p>
            <a:pPr>
              <a:buNone/>
            </a:pPr>
            <a:r>
              <a:rPr lang="en-IN" sz="2800" dirty="0" smtClean="0"/>
              <a:t>	&lt;form #</a:t>
            </a:r>
            <a:r>
              <a:rPr lang="en-IN" sz="2800" dirty="0" err="1" smtClean="0"/>
              <a:t>formRef</a:t>
            </a:r>
            <a:r>
              <a:rPr lang="en-IN" sz="2800" dirty="0" smtClean="0"/>
              <a:t>="</a:t>
            </a:r>
            <a:r>
              <a:rPr lang="en-IN" sz="2800" dirty="0" err="1" smtClean="0"/>
              <a:t>ngForm</a:t>
            </a:r>
            <a:r>
              <a:rPr lang="en-IN" sz="2800" dirty="0" smtClean="0"/>
              <a:t>" (submit)="</a:t>
            </a:r>
            <a:r>
              <a:rPr lang="en-IN" sz="2800" dirty="0" err="1" smtClean="0"/>
              <a:t>checkValue</a:t>
            </a:r>
            <a:r>
              <a:rPr lang="en-IN" sz="2800" dirty="0" smtClean="0"/>
              <a:t>(</a:t>
            </a:r>
            <a:r>
              <a:rPr lang="en-IN" sz="2800" dirty="0" err="1" smtClean="0"/>
              <a:t>formRef.value</a:t>
            </a:r>
            <a:r>
              <a:rPr lang="en-IN" sz="2800" dirty="0" smtClean="0"/>
              <a:t>)"&gt;</a:t>
            </a:r>
          </a:p>
          <a:p>
            <a:pPr>
              <a:buNone/>
            </a:pPr>
            <a:r>
              <a:rPr lang="en-IN" sz="2800" dirty="0" smtClean="0"/>
              <a:t>       &lt;input type=“text” name=“</a:t>
            </a:r>
            <a:r>
              <a:rPr lang="en-IN" sz="2800" dirty="0" err="1" smtClean="0"/>
              <a:t>uname</a:t>
            </a:r>
            <a:r>
              <a:rPr lang="en-IN" sz="2800" dirty="0" smtClean="0"/>
              <a:t>” </a:t>
            </a:r>
            <a:r>
              <a:rPr lang="en-IN" sz="2800" dirty="0" err="1" smtClean="0"/>
              <a:t>ngModel</a:t>
            </a:r>
            <a:r>
              <a:rPr lang="en-IN" sz="2800" dirty="0" smtClean="0"/>
              <a:t>&gt;</a:t>
            </a:r>
          </a:p>
          <a:p>
            <a:pPr>
              <a:buNone/>
            </a:pPr>
            <a:r>
              <a:rPr lang="en-IN" sz="2800" dirty="0" smtClean="0"/>
              <a:t>	&lt;/form&gt;</a:t>
            </a:r>
          </a:p>
          <a:p>
            <a:endParaRPr lang="en-IN" sz="2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ngModelGroup</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&lt;div </a:t>
            </a:r>
            <a:r>
              <a:rPr lang="en-IN" dirty="0" err="1" smtClean="0"/>
              <a:t>ngModelGroup</a:t>
            </a:r>
            <a:r>
              <a:rPr lang="en-IN" dirty="0" smtClean="0"/>
              <a:t>="</a:t>
            </a:r>
            <a:r>
              <a:rPr lang="en-IN" dirty="0" err="1" smtClean="0"/>
              <a:t>FullName</a:t>
            </a:r>
            <a:r>
              <a:rPr lang="en-IN" dirty="0" smtClean="0"/>
              <a:t>"&gt;</a:t>
            </a:r>
          </a:p>
          <a:p>
            <a:pPr>
              <a:buNone/>
            </a:pPr>
            <a:r>
              <a:rPr lang="en-IN" dirty="0" smtClean="0"/>
              <a:t>	        </a:t>
            </a:r>
            <a:r>
              <a:rPr lang="en-IN" dirty="0" err="1" smtClean="0"/>
              <a:t>FirstName</a:t>
            </a:r>
            <a:r>
              <a:rPr lang="en-IN" dirty="0" smtClean="0"/>
              <a:t>:&lt;input type="text" 	name="</a:t>
            </a:r>
            <a:r>
              <a:rPr lang="en-IN" dirty="0" err="1" smtClean="0"/>
              <a:t>fname"ngModel</a:t>
            </a:r>
            <a:r>
              <a:rPr lang="en-IN" dirty="0" smtClean="0"/>
              <a:t>&gt;</a:t>
            </a:r>
          </a:p>
          <a:p>
            <a:pPr>
              <a:buNone/>
            </a:pPr>
            <a:r>
              <a:rPr lang="en-IN" dirty="0" smtClean="0"/>
              <a:t>		</a:t>
            </a:r>
            <a:r>
              <a:rPr lang="en-IN" dirty="0" err="1" smtClean="0"/>
              <a:t>LastName</a:t>
            </a:r>
            <a:r>
              <a:rPr lang="en-IN" dirty="0" smtClean="0"/>
              <a:t>:&lt;input type="text" 	name="</a:t>
            </a:r>
            <a:r>
              <a:rPr lang="en-IN" dirty="0" err="1" smtClean="0"/>
              <a:t>lname"ngModel</a:t>
            </a:r>
            <a:r>
              <a:rPr lang="en-IN" dirty="0" smtClean="0"/>
              <a:t>&gt;</a:t>
            </a:r>
          </a:p>
          <a:p>
            <a:pPr>
              <a:buNone/>
            </a:pPr>
            <a:r>
              <a:rPr lang="en-IN" dirty="0" smtClean="0"/>
              <a:t> &lt;/div&gt;</a:t>
            </a:r>
          </a:p>
          <a:p>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Angular pre-defined validation classes</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838200" y="1447800"/>
            <a:ext cx="6824662" cy="2724944"/>
          </a:xfrm>
          <a:prstGeom prst="rect">
            <a:avLst/>
          </a:prstGeom>
          <a:noFill/>
          <a:ln w="9525">
            <a:noFill/>
            <a:miter lim="800000"/>
            <a:headEnd/>
            <a:tailEnd/>
          </a:ln>
        </p:spPr>
      </p:pic>
      <p:graphicFrame>
        <p:nvGraphicFramePr>
          <p:cNvPr id="6" name="Table 5"/>
          <p:cNvGraphicFramePr>
            <a:graphicFrameLocks noGrp="1"/>
          </p:cNvGraphicFramePr>
          <p:nvPr/>
        </p:nvGraphicFramePr>
        <p:xfrm>
          <a:off x="1066800" y="49530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componentRefName.errors.minlength</a:t>
                      </a:r>
                      <a:endParaRPr lang="en-IN" sz="2400" b="0" dirty="0">
                        <a:solidFill>
                          <a:schemeClr val="tx1"/>
                        </a:solidFill>
                      </a:endParaRPr>
                    </a:p>
                  </a:txBody>
                  <a:tcPr>
                    <a:solidFill>
                      <a:schemeClr val="bg1"/>
                    </a:solidFill>
                  </a:tcPr>
                </a:tc>
              </a:tr>
            </a:tbl>
          </a:graphicData>
        </a:graphic>
      </p:graphicFrame>
      <p:graphicFrame>
        <p:nvGraphicFramePr>
          <p:cNvPr id="7" name="Table 6"/>
          <p:cNvGraphicFramePr>
            <a:graphicFrameLocks noGrp="1"/>
          </p:cNvGraphicFramePr>
          <p:nvPr/>
        </p:nvGraphicFramePr>
        <p:xfrm>
          <a:off x="1066800" y="55626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componentRefName.errors.maxlength</a:t>
                      </a:r>
                      <a:endParaRPr lang="en-IN" sz="2400" b="0" dirty="0">
                        <a:solidFill>
                          <a:schemeClr val="tx1"/>
                        </a:solidFill>
                      </a:endParaRPr>
                    </a:p>
                  </a:txBody>
                  <a:tcPr>
                    <a:solidFill>
                      <a:schemeClr val="bg1"/>
                    </a:solidFill>
                  </a:tcPr>
                </a:tc>
              </a:tr>
            </a:tbl>
          </a:graphicData>
        </a:graphic>
      </p:graphicFrame>
      <p:graphicFrame>
        <p:nvGraphicFramePr>
          <p:cNvPr id="8" name="Table 7"/>
          <p:cNvGraphicFramePr>
            <a:graphicFrameLocks noGrp="1"/>
          </p:cNvGraphicFramePr>
          <p:nvPr/>
        </p:nvGraphicFramePr>
        <p:xfrm>
          <a:off x="1066800" y="41148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componentRefName.errors.required</a:t>
                      </a:r>
                      <a:endParaRPr lang="en-IN" sz="2400" b="0" dirty="0">
                        <a:solidFill>
                          <a:schemeClr val="tx1"/>
                        </a:solidFill>
                      </a:endParaRPr>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ngForm</a:t>
            </a:r>
            <a:r>
              <a:rPr lang="en-IN" dirty="0" smtClean="0"/>
              <a:t> with </a:t>
            </a:r>
            <a:r>
              <a:rPr lang="en-IN" dirty="0" err="1" smtClean="0"/>
              <a:t>ngModel</a:t>
            </a:r>
            <a:r>
              <a:rPr lang="en-IN" dirty="0" smtClean="0"/>
              <a:t> with Validation  </a:t>
            </a:r>
            <a:endParaRPr lang="en-IN" dirty="0"/>
          </a:p>
        </p:txBody>
      </p:sp>
      <p:sp>
        <p:nvSpPr>
          <p:cNvPr id="3" name="Content Placeholder 2"/>
          <p:cNvSpPr>
            <a:spLocks noGrp="1"/>
          </p:cNvSpPr>
          <p:nvPr>
            <p:ph sz="quarter" idx="1"/>
          </p:nvPr>
        </p:nvSpPr>
        <p:spPr>
          <a:xfrm>
            <a:off x="685800" y="1447800"/>
            <a:ext cx="8001000" cy="4953000"/>
          </a:xfrm>
        </p:spPr>
        <p:txBody>
          <a:bodyPr>
            <a:normAutofit fontScale="85000" lnSpcReduction="20000"/>
          </a:bodyPr>
          <a:lstStyle/>
          <a:p>
            <a:pPr>
              <a:buNone/>
            </a:pPr>
            <a:r>
              <a:rPr lang="en-IN" sz="2800" b="1" dirty="0" smtClean="0"/>
              <a:t>	&lt;form #</a:t>
            </a:r>
            <a:r>
              <a:rPr lang="en-IN" sz="2800" b="1" dirty="0" err="1" smtClean="0"/>
              <a:t>formObj</a:t>
            </a:r>
            <a:r>
              <a:rPr lang="en-IN" sz="2800" b="1" dirty="0" smtClean="0"/>
              <a:t>="</a:t>
            </a:r>
            <a:r>
              <a:rPr lang="en-IN" sz="2800" b="1" dirty="0" err="1" smtClean="0"/>
              <a:t>ngForm</a:t>
            </a:r>
            <a:r>
              <a:rPr lang="en-IN" sz="2800" b="1" dirty="0" smtClean="0"/>
              <a:t>“ (</a:t>
            </a:r>
            <a:r>
              <a:rPr lang="en-IN" sz="2800" b="1" dirty="0" err="1" smtClean="0"/>
              <a:t>ngSubmit</a:t>
            </a:r>
            <a:r>
              <a:rPr lang="en-IN" sz="2800" b="1" dirty="0" smtClean="0"/>
              <a:t>)="verify(</a:t>
            </a:r>
            <a:r>
              <a:rPr lang="en-IN" sz="2800" b="1" dirty="0" err="1" smtClean="0"/>
              <a:t>formObj.value</a:t>
            </a:r>
            <a:r>
              <a:rPr lang="en-IN" sz="2800" b="1" dirty="0" smtClean="0"/>
              <a:t>)“  </a:t>
            </a:r>
            <a:r>
              <a:rPr lang="en-IN" sz="2800" b="1" dirty="0" err="1" smtClean="0"/>
              <a:t>nonvalidate</a:t>
            </a:r>
            <a:r>
              <a:rPr lang="en-IN" sz="2800" b="1" dirty="0" smtClean="0"/>
              <a:t>&gt;</a:t>
            </a:r>
            <a:endParaRPr lang="en-IN" sz="2800" dirty="0" smtClean="0"/>
          </a:p>
          <a:p>
            <a:pPr>
              <a:buNone/>
            </a:pPr>
            <a:r>
              <a:rPr lang="en-IN" b="1" dirty="0" smtClean="0"/>
              <a:t>	&lt;input type="text" name="user" </a:t>
            </a:r>
            <a:r>
              <a:rPr lang="en-IN" b="1" dirty="0" err="1" smtClean="0"/>
              <a:t>ngModel</a:t>
            </a:r>
            <a:r>
              <a:rPr lang="en-IN" b="1" dirty="0" smtClean="0"/>
              <a:t> required  #</a:t>
            </a:r>
            <a:r>
              <a:rPr lang="en-IN" b="1" dirty="0" err="1" smtClean="0"/>
              <a:t>userRef</a:t>
            </a:r>
            <a:r>
              <a:rPr lang="en-IN" b="1" dirty="0" smtClean="0"/>
              <a:t>="</a:t>
            </a:r>
            <a:r>
              <a:rPr lang="en-IN" b="1" dirty="0" err="1" smtClean="0"/>
              <a:t>ngModel</a:t>
            </a:r>
            <a:r>
              <a:rPr lang="en-IN" b="1" dirty="0" smtClean="0"/>
              <a:t>” </a:t>
            </a:r>
            <a:r>
              <a:rPr lang="en-IN" b="1" dirty="0" err="1" smtClean="0"/>
              <a:t>minlength</a:t>
            </a:r>
            <a:r>
              <a:rPr lang="en-IN" b="1" dirty="0" smtClean="0"/>
              <a:t>="2"/&gt;</a:t>
            </a:r>
            <a:r>
              <a:rPr lang="en-IN" sz="2800" b="1" dirty="0" smtClean="0"/>
              <a:t>    </a:t>
            </a:r>
          </a:p>
          <a:p>
            <a:pPr>
              <a:buNone/>
            </a:pPr>
            <a:r>
              <a:rPr lang="en-IN" sz="2800" b="1" dirty="0" smtClean="0"/>
              <a:t>	&lt;div *</a:t>
            </a:r>
            <a:r>
              <a:rPr lang="en-IN" sz="2800" b="1" dirty="0" err="1" smtClean="0"/>
              <a:t>ngIf</a:t>
            </a:r>
            <a:r>
              <a:rPr lang="en-IN" sz="2800" b="1" dirty="0" smtClean="0"/>
              <a:t>="</a:t>
            </a:r>
            <a:r>
              <a:rPr lang="en-IN" sz="2800" b="1" dirty="0" err="1" smtClean="0"/>
              <a:t>userRef.errors</a:t>
            </a:r>
            <a:r>
              <a:rPr lang="en-IN" sz="2800" b="1" dirty="0" smtClean="0"/>
              <a:t> &amp;&amp; (</a:t>
            </a:r>
            <a:r>
              <a:rPr lang="en-IN" sz="2800" b="1" dirty="0" err="1" smtClean="0"/>
              <a:t>userRef.dirty</a:t>
            </a:r>
            <a:r>
              <a:rPr lang="en-IN" sz="2800" b="1" dirty="0" smtClean="0"/>
              <a:t> || </a:t>
            </a:r>
            <a:r>
              <a:rPr lang="en-IN" sz="2800" b="1" dirty="0" err="1" smtClean="0"/>
              <a:t>userRef.touched</a:t>
            </a:r>
            <a:r>
              <a:rPr lang="en-IN" sz="2800" b="1" dirty="0" smtClean="0"/>
              <a:t>)"&gt;</a:t>
            </a:r>
            <a:endParaRPr lang="en-IN" sz="2800" dirty="0" smtClean="0"/>
          </a:p>
          <a:p>
            <a:pPr>
              <a:buNone/>
            </a:pPr>
            <a:r>
              <a:rPr lang="en-IN" sz="2800" b="1" dirty="0" smtClean="0"/>
              <a:t>	                  &lt;span [hidden]="!</a:t>
            </a:r>
            <a:r>
              <a:rPr lang="en-IN" sz="2800" b="1" dirty="0" err="1" smtClean="0"/>
              <a:t>userRef.errors.required</a:t>
            </a:r>
            <a:r>
              <a:rPr lang="en-IN" sz="2800" b="1" dirty="0" smtClean="0"/>
              <a:t>"&gt;</a:t>
            </a:r>
            <a:endParaRPr lang="en-IN" sz="2800" dirty="0" smtClean="0"/>
          </a:p>
          <a:p>
            <a:pPr>
              <a:buNone/>
            </a:pPr>
            <a:r>
              <a:rPr lang="en-IN" sz="2800" b="1" dirty="0" smtClean="0"/>
              <a:t>	                   </a:t>
            </a:r>
            <a:r>
              <a:rPr lang="en-IN" sz="2800" b="1" dirty="0" err="1" smtClean="0"/>
              <a:t>UserName</a:t>
            </a:r>
            <a:r>
              <a:rPr lang="en-IN" sz="2800" b="1" dirty="0" smtClean="0"/>
              <a:t> is required</a:t>
            </a:r>
            <a:endParaRPr lang="en-IN" sz="2800" dirty="0" smtClean="0"/>
          </a:p>
          <a:p>
            <a:pPr>
              <a:buNone/>
            </a:pPr>
            <a:r>
              <a:rPr lang="en-IN" sz="2800" b="1" dirty="0" smtClean="0"/>
              <a:t>	                  &lt;/span&gt;</a:t>
            </a:r>
            <a:endParaRPr lang="en-IN" sz="2800" dirty="0" smtClean="0"/>
          </a:p>
          <a:p>
            <a:pPr>
              <a:buNone/>
            </a:pPr>
            <a:r>
              <a:rPr lang="en-IN" sz="2800" b="1" dirty="0" smtClean="0"/>
              <a:t>	                  &lt;span [hidden]="!</a:t>
            </a:r>
            <a:r>
              <a:rPr lang="en-IN" sz="2800" b="1" dirty="0" err="1" smtClean="0"/>
              <a:t>userRef.errors.minlength</a:t>
            </a:r>
            <a:r>
              <a:rPr lang="en-IN" sz="2800" b="1" dirty="0" smtClean="0"/>
              <a:t>"&gt;</a:t>
            </a:r>
            <a:endParaRPr lang="en-IN" sz="2800" dirty="0" smtClean="0"/>
          </a:p>
          <a:p>
            <a:pPr>
              <a:buNone/>
            </a:pPr>
            <a:r>
              <a:rPr lang="en-IN" sz="2800" b="1" dirty="0" smtClean="0"/>
              <a:t>	                    </a:t>
            </a:r>
            <a:r>
              <a:rPr lang="en-IN" sz="2800" b="1" dirty="0" err="1" smtClean="0"/>
              <a:t>UserName</a:t>
            </a:r>
            <a:r>
              <a:rPr lang="en-IN" sz="2800" b="1" dirty="0" smtClean="0"/>
              <a:t> must be 2 character</a:t>
            </a:r>
            <a:endParaRPr lang="en-IN" sz="2800" dirty="0" smtClean="0"/>
          </a:p>
          <a:p>
            <a:pPr>
              <a:buNone/>
            </a:pPr>
            <a:r>
              <a:rPr lang="en-IN" sz="2800" b="1" dirty="0" smtClean="0"/>
              <a:t>	                   &lt;/span&gt;</a:t>
            </a:r>
            <a:endParaRPr lang="en-IN" sz="2800" dirty="0" smtClean="0"/>
          </a:p>
          <a:p>
            <a:pPr>
              <a:buNone/>
            </a:pPr>
            <a:r>
              <a:rPr lang="en-IN" sz="2800" b="1" dirty="0" smtClean="0"/>
              <a:t>	             &lt;/div&gt;</a:t>
            </a:r>
          </a:p>
          <a:p>
            <a:pPr>
              <a:buNone/>
            </a:pPr>
            <a:r>
              <a:rPr lang="en-IN" sz="2400" b="1" dirty="0" smtClean="0"/>
              <a:t>&lt;input type="submit" [disabled]="!</a:t>
            </a:r>
            <a:r>
              <a:rPr lang="en-IN" sz="2400" b="1" dirty="0" err="1" smtClean="0"/>
              <a:t>formObj.valid</a:t>
            </a:r>
            <a:r>
              <a:rPr lang="en-IN" sz="2400" b="1" dirty="0" smtClean="0"/>
              <a:t>"&gt;</a:t>
            </a:r>
            <a:endParaRPr lang="en-IN" sz="28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Forms </a:t>
            </a:r>
            <a:endParaRPr lang="en-IN" dirty="0"/>
          </a:p>
        </p:txBody>
      </p:sp>
      <p:sp>
        <p:nvSpPr>
          <p:cNvPr id="3" name="Content Placeholder 2"/>
          <p:cNvSpPr>
            <a:spLocks noGrp="1"/>
          </p:cNvSpPr>
          <p:nvPr>
            <p:ph sz="quarter" idx="1"/>
          </p:nvPr>
        </p:nvSpPr>
        <p:spPr/>
        <p:txBody>
          <a:bodyPr/>
          <a:lstStyle/>
          <a:p>
            <a:r>
              <a:rPr lang="en-IN" dirty="0" smtClean="0"/>
              <a:t>Model Driven Forms also known as Reactive forms. </a:t>
            </a:r>
          </a:p>
          <a:p>
            <a:r>
              <a:rPr lang="en-IN" dirty="0" smtClean="0"/>
              <a:t>In this approach, we create new instances of the form controls and form control group in our component.</a:t>
            </a:r>
          </a:p>
          <a:p>
            <a:r>
              <a:rPr lang="en-IN" dirty="0" smtClean="0"/>
              <a:t>When we want to use the model driven form first we have to use the </a:t>
            </a:r>
            <a:r>
              <a:rPr lang="en-IN" dirty="0" err="1" smtClean="0"/>
              <a:t>ReactiveFormsModule</a:t>
            </a:r>
            <a:r>
              <a:rPr lang="en-IN" dirty="0" smtClean="0"/>
              <a:t> in module(</a:t>
            </a:r>
            <a:r>
              <a:rPr lang="en-IN" dirty="0" err="1" smtClean="0"/>
              <a:t>AppModule</a:t>
            </a:r>
            <a:r>
              <a:rPr lang="en-IN" dirty="0" smtClean="0"/>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FormGroup</a:t>
            </a:r>
            <a:r>
              <a:rPr lang="en-IN" dirty="0" smtClean="0"/>
              <a:t> and </a:t>
            </a:r>
            <a:r>
              <a:rPr lang="en-IN" dirty="0" err="1" smtClean="0"/>
              <a:t>FormGroupControl</a:t>
            </a:r>
            <a:r>
              <a:rPr lang="en-IN" dirty="0" smtClean="0"/>
              <a:t> </a:t>
            </a:r>
            <a:endParaRPr lang="en-IN" dirty="0"/>
          </a:p>
        </p:txBody>
      </p:sp>
      <p:sp>
        <p:nvSpPr>
          <p:cNvPr id="3" name="Content Placeholder 2"/>
          <p:cNvSpPr>
            <a:spLocks noGrp="1"/>
          </p:cNvSpPr>
          <p:nvPr>
            <p:ph sz="quarter" idx="1"/>
          </p:nvPr>
        </p:nvSpPr>
        <p:spPr/>
        <p:txBody>
          <a:bodyPr>
            <a:normAutofit/>
          </a:bodyPr>
          <a:lstStyle/>
          <a:p>
            <a:r>
              <a:rPr lang="en-IN" b="1" dirty="0" err="1" smtClean="0"/>
              <a:t>FormControl</a:t>
            </a:r>
            <a:r>
              <a:rPr lang="en-IN" b="1" dirty="0" smtClean="0"/>
              <a:t> : </a:t>
            </a:r>
            <a:r>
              <a:rPr lang="en-IN" dirty="0" smtClean="0"/>
              <a:t>The class is present in the "@angular/forms" package of Angular 2.0.Each component in form like </a:t>
            </a:r>
            <a:r>
              <a:rPr lang="en-IN" dirty="0" err="1" smtClean="0"/>
              <a:t>textfield</a:t>
            </a:r>
            <a:r>
              <a:rPr lang="en-IN" dirty="0" smtClean="0"/>
              <a:t>, </a:t>
            </a:r>
            <a:r>
              <a:rPr lang="en-IN" dirty="0" err="1" smtClean="0"/>
              <a:t>radiobutton</a:t>
            </a:r>
            <a:r>
              <a:rPr lang="en-IN" dirty="0" smtClean="0"/>
              <a:t>, checkbox is known as </a:t>
            </a:r>
            <a:r>
              <a:rPr lang="en-IN" dirty="0" err="1" smtClean="0"/>
              <a:t>FormControl</a:t>
            </a:r>
            <a:r>
              <a:rPr lang="en-IN" dirty="0" smtClean="0"/>
              <a:t>  </a:t>
            </a:r>
          </a:p>
          <a:p>
            <a:r>
              <a:rPr lang="en-IN" b="1" dirty="0" err="1" smtClean="0"/>
              <a:t>FormGroup</a:t>
            </a:r>
            <a:r>
              <a:rPr lang="en-IN" b="1" dirty="0" smtClean="0"/>
              <a:t> : </a:t>
            </a:r>
            <a:r>
              <a:rPr lang="en-IN" dirty="0" smtClean="0"/>
              <a:t>The class is present in the "@angular/forms" package of Angular 2.0. It is used to represent a set of form control inside its constructor. </a:t>
            </a:r>
          </a:p>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85800" y="685800"/>
            <a:ext cx="7696200" cy="4724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6 setup </a:t>
            </a:r>
            <a:endParaRPr lang="en-IN" dirty="0"/>
          </a:p>
        </p:txBody>
      </p:sp>
      <p:sp>
        <p:nvSpPr>
          <p:cNvPr id="3" name="Content Placeholder 2"/>
          <p:cNvSpPr>
            <a:spLocks noGrp="1"/>
          </p:cNvSpPr>
          <p:nvPr>
            <p:ph sz="quarter" idx="1"/>
          </p:nvPr>
        </p:nvSpPr>
        <p:spPr/>
        <p:txBody>
          <a:bodyPr>
            <a:normAutofit/>
          </a:bodyPr>
          <a:lstStyle/>
          <a:p>
            <a:r>
              <a:rPr lang="en-IN" dirty="0" smtClean="0"/>
              <a:t>Setting up and configuring angular project takes time as it involves adding lot of </a:t>
            </a:r>
          </a:p>
          <a:p>
            <a:pPr lvl="1"/>
            <a:r>
              <a:rPr lang="en-IN" dirty="0" smtClean="0"/>
              <a:t>JS libraries</a:t>
            </a:r>
          </a:p>
          <a:p>
            <a:pPr lvl="1"/>
            <a:r>
              <a:rPr lang="en-IN" dirty="0" smtClean="0"/>
              <a:t>Compiler to Typescript</a:t>
            </a:r>
          </a:p>
          <a:p>
            <a:pPr lvl="1"/>
            <a:r>
              <a:rPr lang="en-IN" dirty="0" smtClean="0"/>
              <a:t>Configuring server etc</a:t>
            </a:r>
          </a:p>
          <a:p>
            <a:r>
              <a:rPr lang="en-IN" dirty="0" smtClean="0"/>
              <a:t>So Angular team has provided a high quality development toolset to ease the application set up and configuration one such toolset you can use is Angular CLI (Command Line Interface) which automate your development workflow.</a:t>
            </a:r>
          </a:p>
          <a:p>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p>
          <a:p>
            <a:pPr>
              <a:buNone/>
            </a:pPr>
            <a:r>
              <a:rPr lang="en-IN" dirty="0" smtClean="0"/>
              <a:t>	</a:t>
            </a:r>
            <a:r>
              <a:rPr lang="en-IN" dirty="0" err="1" smtClean="0"/>
              <a:t>pname:new</a:t>
            </a:r>
            <a:r>
              <a:rPr lang="en-IN" dirty="0" smtClean="0"/>
              <a:t> </a:t>
            </a:r>
            <a:r>
              <a:rPr lang="en-IN" dirty="0" err="1" smtClean="0"/>
              <a:t>FormControl</a:t>
            </a:r>
            <a:r>
              <a:rPr lang="en-IN" dirty="0" smtClean="0"/>
              <a:t>(),</a:t>
            </a:r>
          </a:p>
          <a:p>
            <a:pPr>
              <a:buNone/>
            </a:pPr>
            <a:r>
              <a:rPr lang="en-IN" dirty="0" smtClean="0"/>
              <a:t>		</a:t>
            </a:r>
            <a:r>
              <a:rPr lang="en-IN" dirty="0" err="1" smtClean="0"/>
              <a:t>addressForm</a:t>
            </a:r>
            <a:r>
              <a:rPr lang="en-IN" dirty="0" smtClean="0"/>
              <a:t>=new </a:t>
            </a:r>
            <a:r>
              <a:rPr lang="en-IN" dirty="0" err="1" smtClean="0"/>
              <a:t>FormGroup</a:t>
            </a:r>
            <a:r>
              <a:rPr lang="en-IN" dirty="0" smtClean="0"/>
              <a:t>({</a:t>
            </a:r>
          </a:p>
          <a:p>
            <a:pPr>
              <a:buNone/>
            </a:pPr>
            <a:r>
              <a:rPr lang="en-IN" dirty="0" smtClean="0"/>
              <a:t>		.....</a:t>
            </a:r>
          </a:p>
          <a:p>
            <a:pPr>
              <a:buNone/>
            </a:pPr>
            <a:r>
              <a:rPr lang="en-IN" dirty="0" smtClean="0"/>
              <a:t>		.....</a:t>
            </a:r>
          </a:p>
          <a:p>
            <a:pPr>
              <a:buNone/>
            </a:pPr>
            <a:r>
              <a:rPr lang="en-IN" dirty="0" smtClean="0"/>
              <a:t>		})</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 </a:t>
            </a:r>
            <a:endParaRPr lang="en-IN" dirty="0"/>
          </a:p>
        </p:txBody>
      </p:sp>
      <p:sp>
        <p:nvSpPr>
          <p:cNvPr id="3" name="Content Placeholder 2"/>
          <p:cNvSpPr>
            <a:spLocks noGrp="1"/>
          </p:cNvSpPr>
          <p:nvPr>
            <p:ph sz="quarter" idx="1"/>
          </p:nvPr>
        </p:nvSpPr>
        <p:spPr/>
        <p:txBody>
          <a:bodyPr/>
          <a:lstStyle/>
          <a:p>
            <a:pPr>
              <a:buNone/>
            </a:pPr>
            <a:r>
              <a:rPr lang="en-IN" dirty="0" smtClean="0"/>
              <a:t>&lt;form [</a:t>
            </a:r>
            <a:r>
              <a:rPr lang="en-IN" dirty="0" err="1" smtClean="0"/>
              <a:t>fromGroup</a:t>
            </a:r>
            <a:r>
              <a:rPr lang="en-IN" dirty="0" smtClean="0"/>
              <a:t>]=“</a:t>
            </a:r>
            <a:r>
              <a:rPr lang="en-IN" dirty="0" err="1" smtClean="0"/>
              <a:t>userForm</a:t>
            </a:r>
            <a:r>
              <a:rPr lang="en-IN" dirty="0" smtClean="0"/>
              <a:t>”&gt;</a:t>
            </a:r>
          </a:p>
          <a:p>
            <a:pPr>
              <a:buNone/>
            </a:pPr>
            <a:r>
              <a:rPr lang="en-IN" dirty="0" smtClean="0"/>
              <a:t>&lt;input type=“text” </a:t>
            </a:r>
            <a:r>
              <a:rPr lang="en-IN" dirty="0" err="1" smtClean="0"/>
              <a:t>formControlName</a:t>
            </a:r>
            <a:r>
              <a:rPr lang="en-IN" dirty="0" smtClean="0"/>
              <a:t>=“</a:t>
            </a:r>
            <a:r>
              <a:rPr lang="en-IN" dirty="0" err="1" smtClean="0"/>
              <a:t>uname</a:t>
            </a:r>
            <a:r>
              <a:rPr lang="en-IN" dirty="0" smtClean="0"/>
              <a:t>”&gt;</a:t>
            </a:r>
          </a:p>
          <a:p>
            <a:pPr>
              <a:buNone/>
            </a:pPr>
            <a:r>
              <a:rPr lang="en-IN" dirty="0" smtClean="0"/>
              <a:t>	........</a:t>
            </a:r>
          </a:p>
          <a:p>
            <a:pPr>
              <a:buNone/>
            </a:pPr>
            <a:r>
              <a:rPr lang="en-IN" dirty="0" smtClean="0"/>
              <a:t>	........</a:t>
            </a:r>
          </a:p>
          <a:p>
            <a:pPr>
              <a:buNone/>
            </a:pPr>
            <a:r>
              <a:rPr lang="en-IN" dirty="0" smtClean="0"/>
              <a:t>    ........</a:t>
            </a:r>
          </a:p>
          <a:p>
            <a:pPr>
              <a:buNone/>
            </a:pPr>
            <a:r>
              <a:rPr lang="en-IN" dirty="0" smtClean="0"/>
              <a:t>&lt;/form&gt;</a:t>
            </a: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form with Validation </a:t>
            </a:r>
            <a:endParaRPr lang="en-IN" dirty="0"/>
          </a:p>
        </p:txBody>
      </p:sp>
      <p:sp>
        <p:nvSpPr>
          <p:cNvPr id="3" name="Content Placeholder 2"/>
          <p:cNvSpPr>
            <a:spLocks noGrp="1"/>
          </p:cNvSpPr>
          <p:nvPr>
            <p:ph sz="quarter" idx="1"/>
          </p:nvPr>
        </p:nvSpPr>
        <p:spPr>
          <a:xfrm>
            <a:off x="381000" y="1447800"/>
            <a:ext cx="8305800" cy="4572000"/>
          </a:xfrm>
        </p:spPr>
        <p:txBody>
          <a:bodyPr>
            <a:normAutofit/>
          </a:bodyPr>
          <a:lstStyle/>
          <a:p>
            <a:r>
              <a:rPr lang="en-IN" dirty="0" smtClean="0"/>
              <a:t>Import the Validators from the ‘@angular/forms”.</a:t>
            </a:r>
          </a:p>
          <a:p>
            <a:r>
              <a:rPr lang="en-IN" dirty="0" smtClean="0"/>
              <a:t>Which provide set of field which help to do the validation. </a:t>
            </a:r>
          </a:p>
          <a:p>
            <a:pPr>
              <a:buNone/>
            </a:pP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r>
              <a:rPr lang="en-IN" dirty="0" err="1" smtClean="0"/>
              <a:t>Validators.required,Validators.minLength</a:t>
            </a:r>
            <a:r>
              <a:rPr lang="en-IN" dirty="0" smtClean="0"/>
              <a:t>(3)]),</a:t>
            </a:r>
          </a:p>
          <a:p>
            <a:pPr>
              <a:buNone/>
            </a:pPr>
            <a:r>
              <a:rPr lang="en-IN" dirty="0" smtClean="0"/>
              <a:t>	</a:t>
            </a:r>
            <a:r>
              <a:rPr lang="en-IN" dirty="0" err="1" smtClean="0"/>
              <a:t>pname:new</a:t>
            </a:r>
            <a:r>
              <a:rPr lang="en-IN" dirty="0" smtClean="0"/>
              <a:t> </a:t>
            </a:r>
            <a:r>
              <a:rPr lang="en-IN" dirty="0" err="1" smtClean="0"/>
              <a:t>FormControl</a:t>
            </a:r>
            <a:r>
              <a:rPr lang="en-IN" dirty="0" smtClean="0"/>
              <a:t>(‘’,[</a:t>
            </a:r>
            <a:r>
              <a:rPr lang="en-IN" dirty="0" err="1" smtClean="0"/>
              <a:t>Validators.required,Validators.maxLength</a:t>
            </a:r>
            <a:r>
              <a:rPr lang="en-IN" dirty="0" smtClean="0"/>
              <a:t>(6)]),</a:t>
            </a:r>
          </a:p>
          <a:p>
            <a:pPr>
              <a:buNone/>
            </a:pPr>
            <a:r>
              <a:rPr lang="en-IN" dirty="0" smtClean="0"/>
              <a:t>	});</a:t>
            </a:r>
          </a:p>
          <a:p>
            <a:endParaRPr lang="en-IN" dirty="0" smtClean="0"/>
          </a:p>
          <a:p>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fontScale="85000" lnSpcReduction="10000"/>
          </a:bodyPr>
          <a:lstStyle/>
          <a:p>
            <a:pPr>
              <a:buNone/>
            </a:pPr>
            <a:r>
              <a:rPr lang="en-IN" dirty="0" smtClean="0"/>
              <a:t>	&lt;form [</a:t>
            </a:r>
            <a:r>
              <a:rPr lang="en-IN" dirty="0" err="1" smtClean="0"/>
              <a:t>formGroup</a:t>
            </a:r>
            <a:r>
              <a:rPr lang="en-IN" dirty="0" smtClean="0"/>
              <a:t>]="</a:t>
            </a:r>
            <a:r>
              <a:rPr lang="en-IN" dirty="0" err="1" smtClean="0"/>
              <a:t>loginForm</a:t>
            </a:r>
            <a:r>
              <a:rPr lang="en-IN" dirty="0" smtClean="0"/>
              <a:t>" (</a:t>
            </a:r>
            <a:r>
              <a:rPr lang="en-IN" smtClean="0"/>
              <a:t>submit)="verify</a:t>
            </a:r>
            <a:r>
              <a:rPr lang="en-IN" dirty="0" smtClean="0"/>
              <a:t>()" </a:t>
            </a:r>
            <a:r>
              <a:rPr lang="en-IN" dirty="0" err="1" smtClean="0"/>
              <a:t>nonvalidate</a:t>
            </a:r>
            <a:r>
              <a:rPr lang="en-IN" dirty="0" smtClean="0"/>
              <a:t>&gt;</a:t>
            </a:r>
          </a:p>
          <a:p>
            <a:pPr>
              <a:buNone/>
            </a:pPr>
            <a:r>
              <a:rPr lang="en-IN" dirty="0" smtClean="0"/>
              <a:t>	&lt;input type="text" </a:t>
            </a:r>
            <a:r>
              <a:rPr lang="en-IN" dirty="0" err="1" smtClean="0"/>
              <a:t>formControlName</a:t>
            </a:r>
            <a:r>
              <a:rPr lang="en-IN" dirty="0" smtClean="0"/>
              <a:t>="user" required/&gt;</a:t>
            </a:r>
          </a:p>
          <a:p>
            <a:pPr>
              <a:buNone/>
            </a:pPr>
            <a:r>
              <a:rPr lang="en-IN" dirty="0" smtClean="0"/>
              <a:t>      div *</a:t>
            </a:r>
            <a:r>
              <a:rPr lang="en-IN" dirty="0" err="1" smtClean="0"/>
              <a:t>ngIf</a:t>
            </a:r>
            <a:r>
              <a:rPr lang="en-IN" dirty="0" smtClean="0"/>
              <a:t>="!</a:t>
            </a:r>
            <a:r>
              <a:rPr lang="en-IN" dirty="0" err="1" smtClean="0"/>
              <a:t>loginForm.controls.user</a:t>
            </a:r>
            <a:r>
              <a:rPr lang="en-IN" dirty="0" smtClean="0"/>
              <a:t>?.valid &amp;&amp; (</a:t>
            </a:r>
            <a:r>
              <a:rPr lang="en-IN" dirty="0" err="1" smtClean="0"/>
              <a:t>loginForm.controls.user</a:t>
            </a:r>
            <a:r>
              <a:rPr lang="en-IN" dirty="0" smtClean="0"/>
              <a:t>?.dirty </a:t>
            </a:r>
          </a:p>
          <a:p>
            <a:pPr>
              <a:buNone/>
            </a:pPr>
            <a:r>
              <a:rPr lang="en-IN" dirty="0" smtClean="0"/>
              <a:t>	               ||  </a:t>
            </a:r>
            <a:r>
              <a:rPr lang="en-IN" dirty="0" err="1" smtClean="0"/>
              <a:t>loginForm.controls.user</a:t>
            </a:r>
            <a:r>
              <a:rPr lang="en-IN" dirty="0" smtClean="0"/>
              <a:t>?.touched)"&gt;</a:t>
            </a:r>
          </a:p>
          <a:p>
            <a:pPr>
              <a:buNone/>
            </a:pPr>
            <a:r>
              <a:rPr lang="en-IN" dirty="0" smtClean="0"/>
              <a:t>	                   &lt;div [hidden]="!</a:t>
            </a:r>
            <a:r>
              <a:rPr lang="en-IN" dirty="0" err="1" smtClean="0"/>
              <a:t>loginForm.controls.user.errors.required</a:t>
            </a:r>
            <a:r>
              <a:rPr lang="en-IN" dirty="0" smtClean="0"/>
              <a:t>"&gt;</a:t>
            </a:r>
          </a:p>
          <a:p>
            <a:pPr>
              <a:buNone/>
            </a:pPr>
            <a:r>
              <a:rPr lang="en-IN" dirty="0" smtClean="0"/>
              <a:t>	                    </a:t>
            </a:r>
            <a:r>
              <a:rPr lang="en-IN" dirty="0" err="1" smtClean="0"/>
              <a:t>UserName</a:t>
            </a:r>
            <a:r>
              <a:rPr lang="en-IN" dirty="0" smtClean="0"/>
              <a:t> is required</a:t>
            </a:r>
          </a:p>
          <a:p>
            <a:pPr>
              <a:buNone/>
            </a:pPr>
            <a:r>
              <a:rPr lang="en-IN" dirty="0" smtClean="0"/>
              <a:t>	                  &lt;/div&gt;</a:t>
            </a:r>
          </a:p>
          <a:p>
            <a:pPr>
              <a:buNone/>
            </a:pPr>
            <a:r>
              <a:rPr lang="en-IN" dirty="0" smtClean="0"/>
              <a:t>	                  &lt;div [hidden]="!</a:t>
            </a:r>
            <a:r>
              <a:rPr lang="en-IN" dirty="0" err="1" smtClean="0"/>
              <a:t>loginForm.controls.user.errors.minlength</a:t>
            </a:r>
            <a:r>
              <a:rPr lang="en-IN" dirty="0" smtClean="0"/>
              <a:t>"&gt;</a:t>
            </a:r>
          </a:p>
          <a:p>
            <a:pPr>
              <a:buNone/>
            </a:pPr>
            <a:r>
              <a:rPr lang="en-IN" dirty="0" smtClean="0"/>
              <a:t>	                    Min Length must be 2 character</a:t>
            </a:r>
          </a:p>
          <a:p>
            <a:pPr>
              <a:buNone/>
            </a:pPr>
            <a:r>
              <a:rPr lang="en-IN" dirty="0" smtClean="0"/>
              <a:t>	                  &lt;/div&gt;</a:t>
            </a:r>
          </a:p>
          <a:p>
            <a:pPr>
              <a:buNone/>
            </a:pPr>
            <a:r>
              <a:rPr lang="en-IN" dirty="0" smtClean="0"/>
              <a:t>	                &lt;/div&gt;              </a:t>
            </a:r>
          </a:p>
          <a:p>
            <a:pPr>
              <a:buNone/>
            </a:pPr>
            <a:r>
              <a:rPr lang="en-IN" dirty="0" smtClean="0"/>
              <a:t>&lt;input type="submit" value="submit" [disabled]="!</a:t>
            </a:r>
            <a:r>
              <a:rPr lang="en-IN" dirty="0" err="1" smtClean="0"/>
              <a:t>loginForm.valid</a:t>
            </a:r>
            <a:r>
              <a:rPr lang="en-IN" dirty="0" smtClean="0"/>
              <a:t>"&gt;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Custom directive-Attribute directive  </a:t>
            </a:r>
            <a:endParaRPr lang="en-IN" b="1" dirty="0"/>
          </a:p>
        </p:txBody>
      </p:sp>
      <p:sp>
        <p:nvSpPr>
          <p:cNvPr id="3" name="Content Placeholder 2"/>
          <p:cNvSpPr>
            <a:spLocks noGrp="1"/>
          </p:cNvSpPr>
          <p:nvPr>
            <p:ph sz="quarter" idx="1"/>
          </p:nvPr>
        </p:nvSpPr>
        <p:spPr/>
        <p:txBody>
          <a:bodyPr>
            <a:normAutofit fontScale="92500" lnSpcReduction="10000"/>
          </a:bodyPr>
          <a:lstStyle/>
          <a:p>
            <a:r>
              <a:rPr lang="en-IN" sz="3200" dirty="0" smtClean="0"/>
              <a:t> import required modules like Directive, </a:t>
            </a:r>
            <a:r>
              <a:rPr lang="en-IN" sz="3200" dirty="0" err="1" smtClean="0"/>
              <a:t>ElementRef</a:t>
            </a:r>
            <a:r>
              <a:rPr lang="en-IN" sz="3200" dirty="0" smtClean="0"/>
              <a:t>  from Angular 6 core library. </a:t>
            </a:r>
          </a:p>
          <a:p>
            <a:r>
              <a:rPr lang="en-IN" sz="3200" dirty="0" smtClean="0"/>
              <a:t>Create a TypeScript class decorate the class with @directive  </a:t>
            </a:r>
          </a:p>
          <a:p>
            <a:r>
              <a:rPr lang="en-IN" sz="3200" dirty="0" smtClean="0"/>
              <a:t>Set the value of the selector property in @directive decorator function. The directive would be used, using the selector value on the elements. </a:t>
            </a:r>
          </a:p>
          <a:p>
            <a:r>
              <a:rPr lang="en-IN" sz="3200" dirty="0" smtClean="0"/>
              <a:t>In the constructor of the class, inject </a:t>
            </a:r>
            <a:r>
              <a:rPr lang="en-IN" sz="3200" dirty="0" err="1" smtClean="0"/>
              <a:t>ElementRef</a:t>
            </a:r>
            <a:r>
              <a:rPr lang="en-IN" sz="3200" dirty="0" smtClean="0"/>
              <a:t> and </a:t>
            </a:r>
            <a:r>
              <a:rPr lang="en-IN" sz="2800" dirty="0" smtClean="0"/>
              <a:t>Renderer object</a:t>
            </a:r>
            <a:endParaRPr lang="en-IN" sz="3200" dirty="0" smtClean="0"/>
          </a:p>
          <a:p>
            <a:r>
              <a:rPr lang="en-IN" sz="3200" dirty="0" smtClean="0"/>
              <a:t> </a:t>
            </a:r>
            <a:endParaRPr lang="en-IN" sz="32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We are injecting </a:t>
            </a:r>
            <a:r>
              <a:rPr lang="en-IN" dirty="0" err="1" smtClean="0"/>
              <a:t>ElementRef</a:t>
            </a:r>
            <a:r>
              <a:rPr lang="en-IN" dirty="0" smtClean="0"/>
              <a:t> in the directive's constructor to access the DOM element. </a:t>
            </a:r>
          </a:p>
          <a:p>
            <a:r>
              <a:rPr lang="en-IN" dirty="0" smtClean="0"/>
              <a:t>We are also injecting Renderer in the directive's constructor to work with DOM's element style. </a:t>
            </a:r>
          </a:p>
          <a:p>
            <a:r>
              <a:rPr lang="en-IN" dirty="0" smtClean="0"/>
              <a:t>We are calling the renderer's </a:t>
            </a:r>
            <a:r>
              <a:rPr lang="en-IN" dirty="0" err="1" smtClean="0"/>
              <a:t>setElementStyle</a:t>
            </a:r>
            <a:r>
              <a:rPr lang="en-IN" dirty="0" smtClean="0"/>
              <a:t> function. In the function, we pass the current DOM element by using object of </a:t>
            </a:r>
            <a:r>
              <a:rPr lang="en-IN" dirty="0" err="1" smtClean="0"/>
              <a:t>ElementRef</a:t>
            </a:r>
            <a:r>
              <a:rPr lang="en-IN" dirty="0" smtClean="0"/>
              <a:t>. </a:t>
            </a:r>
          </a:p>
          <a:p>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9525" y="0"/>
            <a:ext cx="912495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a:t>
            </a:r>
            <a:endParaRPr lang="en-IN" dirty="0"/>
          </a:p>
        </p:txBody>
      </p:sp>
      <p:sp>
        <p:nvSpPr>
          <p:cNvPr id="3" name="Content Placeholder 2"/>
          <p:cNvSpPr>
            <a:spLocks noGrp="1"/>
          </p:cNvSpPr>
          <p:nvPr>
            <p:ph sz="quarter" idx="1"/>
          </p:nvPr>
        </p:nvSpPr>
        <p:spPr>
          <a:xfrm>
            <a:off x="914400" y="1447800"/>
            <a:ext cx="7772400" cy="1828800"/>
          </a:xfrm>
        </p:spPr>
        <p:txBody>
          <a:bodyPr/>
          <a:lstStyle/>
          <a:p>
            <a:r>
              <a:rPr lang="en-IN" dirty="0" smtClean="0"/>
              <a:t>&lt;div&gt;</a:t>
            </a:r>
          </a:p>
          <a:p>
            <a:r>
              <a:rPr lang="en-IN" dirty="0" smtClean="0"/>
              <a:t>  &lt;p [</a:t>
            </a:r>
            <a:r>
              <a:rPr lang="en-IN" dirty="0" err="1" smtClean="0"/>
              <a:t>boldHover</a:t>
            </a:r>
            <a:r>
              <a:rPr lang="en-IN" dirty="0" smtClean="0"/>
              <a:t>]=" 'true'"&gt;I am Here!&lt;/p&gt;</a:t>
            </a:r>
          </a:p>
          <a:p>
            <a:r>
              <a:rPr lang="en-IN" dirty="0" smtClean="0"/>
              <a:t>&lt;/div&gt;</a:t>
            </a:r>
          </a:p>
          <a:p>
            <a:endParaRPr lang="en-I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Custom Structural directive </a:t>
            </a:r>
            <a:endParaRPr lang="en-IN" dirty="0"/>
          </a:p>
        </p:txBody>
      </p:sp>
      <p:sp>
        <p:nvSpPr>
          <p:cNvPr id="3" name="Content Placeholder 2"/>
          <p:cNvSpPr>
            <a:spLocks noGrp="1"/>
          </p:cNvSpPr>
          <p:nvPr>
            <p:ph sz="quarter" idx="1"/>
          </p:nvPr>
        </p:nvSpPr>
        <p:spPr/>
        <p:txBody>
          <a:bodyPr/>
          <a:lstStyle/>
          <a:p>
            <a:r>
              <a:rPr lang="en-IN" dirty="0" smtClean="0"/>
              <a:t>A structural directive changes the DOM layout by adding and removing DOM elements.  </a:t>
            </a:r>
          </a:p>
          <a:p>
            <a:r>
              <a:rPr lang="en-IN" dirty="0" smtClean="0"/>
              <a:t>The three most common structural directives you will come across are </a:t>
            </a:r>
            <a:r>
              <a:rPr lang="en-IN" dirty="0" err="1" smtClean="0"/>
              <a:t>ngIf</a:t>
            </a:r>
            <a:r>
              <a:rPr lang="en-IN" dirty="0" smtClean="0"/>
              <a:t>, </a:t>
            </a:r>
            <a:r>
              <a:rPr lang="en-IN" dirty="0" err="1" smtClean="0"/>
              <a:t>ngSwitch</a:t>
            </a:r>
            <a:r>
              <a:rPr lang="en-IN" dirty="0" smtClean="0"/>
              <a:t> and </a:t>
            </a:r>
            <a:r>
              <a:rPr lang="en-IN" dirty="0" err="1" smtClean="0"/>
              <a:t>ngFor</a:t>
            </a:r>
            <a:r>
              <a:rPr lang="en-IN" dirty="0" smtClean="0"/>
              <a:t>. </a:t>
            </a:r>
          </a:p>
          <a:p>
            <a:r>
              <a:rPr lang="en-IN" dirty="0" smtClean="0"/>
              <a:t>If you want to create the custom structural directive </a:t>
            </a:r>
          </a:p>
          <a:p>
            <a:r>
              <a:rPr lang="en-IN" dirty="0" smtClean="0"/>
              <a:t>We </a:t>
            </a:r>
            <a:r>
              <a:rPr lang="en-IN" dirty="0" err="1" smtClean="0"/>
              <a:t>requried</a:t>
            </a:r>
            <a:r>
              <a:rPr lang="en-IN" dirty="0" smtClean="0"/>
              <a:t> some API </a:t>
            </a:r>
          </a:p>
          <a:p>
            <a:r>
              <a:rPr lang="en-IN" dirty="0" smtClean="0"/>
              <a:t>Directive, Input, </a:t>
            </a:r>
            <a:r>
              <a:rPr lang="en-IN" dirty="0" err="1" smtClean="0"/>
              <a:t>TemplateRef,ViewContainerRef</a:t>
            </a:r>
            <a:r>
              <a:rPr lang="en-IN" dirty="0" smtClean="0"/>
              <a:t> from "@angular/core".</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err="1" smtClean="0"/>
              <a:t>TemplateRef</a:t>
            </a:r>
            <a:r>
              <a:rPr lang="en-IN" b="1" dirty="0" smtClean="0"/>
              <a:t> </a:t>
            </a:r>
            <a:r>
              <a:rPr lang="en-IN" dirty="0" smtClean="0"/>
              <a:t>as the name suggest the </a:t>
            </a:r>
            <a:r>
              <a:rPr lang="en-IN" dirty="0" err="1" smtClean="0"/>
              <a:t>TemplateRef</a:t>
            </a:r>
            <a:r>
              <a:rPr lang="en-IN" dirty="0" smtClean="0"/>
              <a:t> is just a reference to the template. </a:t>
            </a:r>
          </a:p>
          <a:p>
            <a:r>
              <a:rPr lang="en-IN" b="1" dirty="0" err="1" smtClean="0"/>
              <a:t>ViewContainerRef</a:t>
            </a:r>
            <a:r>
              <a:rPr lang="en-IN" dirty="0" smtClean="0"/>
              <a:t> : If you think about it, eventually templates contains DOM elements, so if you need to insert an element, you need a place to "put" it.  In Angular, this place is called a Container. </a:t>
            </a:r>
            <a:r>
              <a:rPr lang="en-IN" dirty="0" err="1" smtClean="0"/>
              <a:t>ViewContainerRef</a:t>
            </a:r>
            <a:r>
              <a:rPr lang="en-IN" dirty="0" smtClean="0"/>
              <a:t> is a reference to the Container.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CLI</a:t>
            </a:r>
            <a:endParaRPr lang="en-IN" dirty="0"/>
          </a:p>
        </p:txBody>
      </p:sp>
      <p:sp>
        <p:nvSpPr>
          <p:cNvPr id="3" name="Content Placeholder 2"/>
          <p:cNvSpPr>
            <a:spLocks noGrp="1"/>
          </p:cNvSpPr>
          <p:nvPr>
            <p:ph sz="quarter" idx="1"/>
          </p:nvPr>
        </p:nvSpPr>
        <p:spPr>
          <a:xfrm>
            <a:off x="457200" y="1600200"/>
            <a:ext cx="8458200" cy="4525963"/>
          </a:xfrm>
        </p:spPr>
        <p:txBody>
          <a:bodyPr>
            <a:normAutofit/>
          </a:bodyPr>
          <a:lstStyle/>
          <a:p>
            <a:pPr lvl="0"/>
            <a:r>
              <a:rPr lang="en-IN" dirty="0" smtClean="0"/>
              <a:t>Create new angular application.</a:t>
            </a:r>
          </a:p>
          <a:p>
            <a:pPr lvl="0"/>
            <a:r>
              <a:rPr lang="en-IN" dirty="0" smtClean="0"/>
              <a:t>Run a development server with a </a:t>
            </a:r>
            <a:r>
              <a:rPr lang="en-IN" dirty="0" err="1" smtClean="0"/>
              <a:t>LiveReload</a:t>
            </a:r>
            <a:r>
              <a:rPr lang="en-IN" dirty="0" smtClean="0"/>
              <a:t> support to preview your application during development.</a:t>
            </a:r>
          </a:p>
          <a:p>
            <a:pPr lvl="0"/>
            <a:r>
              <a:rPr lang="en-IN" dirty="0" smtClean="0"/>
              <a:t>Add features to your existing angular application</a:t>
            </a:r>
          </a:p>
          <a:p>
            <a:pPr lvl="0">
              <a:buNone/>
            </a:pPr>
            <a:r>
              <a:rPr lang="en-IN" dirty="0" smtClean="0"/>
              <a:t>  build deployment and production ready application</a:t>
            </a:r>
          </a:p>
          <a:p>
            <a:pPr lvl="0"/>
            <a:r>
              <a:rPr lang="en-IN" dirty="0" smtClean="0"/>
              <a:t>Run your application’s unit tests</a:t>
            </a:r>
          </a:p>
          <a:p>
            <a:r>
              <a:rPr lang="en-IN" dirty="0" smtClean="0"/>
              <a:t>Run your application’s end to end tests(E2E tests)</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App.component.ts</a:t>
            </a:r>
            <a:r>
              <a:rPr lang="en-IN" dirty="0" smtClean="0"/>
              <a:t> </a:t>
            </a:r>
            <a:endParaRPr lang="en-IN" dirty="0"/>
          </a:p>
        </p:txBody>
      </p:sp>
      <p:pic>
        <p:nvPicPr>
          <p:cNvPr id="6147" name="Picture 3"/>
          <p:cNvPicPr>
            <a:picLocks noGrp="1" noChangeAspect="1" noChangeArrowheads="1"/>
          </p:cNvPicPr>
          <p:nvPr>
            <p:ph sz="quarter" idx="1"/>
          </p:nvPr>
        </p:nvPicPr>
        <p:blipFill>
          <a:blip r:embed="rId2" cstate="print"/>
          <a:srcRect/>
          <a:stretch>
            <a:fillRect/>
          </a:stretch>
        </p:blipFill>
        <p:spPr bwMode="auto">
          <a:xfrm>
            <a:off x="533400" y="1957387"/>
            <a:ext cx="8153400" cy="4062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App.custom.directive.ts</a:t>
            </a:r>
            <a:endParaRPr lang="en-IN" dirty="0"/>
          </a:p>
        </p:txBody>
      </p:sp>
      <p:pic>
        <p:nvPicPr>
          <p:cNvPr id="7170" name="Picture 2"/>
          <p:cNvPicPr>
            <a:picLocks noGrp="1" noChangeAspect="1" noChangeArrowheads="1"/>
          </p:cNvPicPr>
          <p:nvPr>
            <p:ph sz="quarter" idx="1"/>
          </p:nvPr>
        </p:nvPicPr>
        <p:blipFill>
          <a:blip r:embed="rId2" cstate="print"/>
          <a:srcRect/>
          <a:stretch>
            <a:fillRect/>
          </a:stretch>
        </p:blipFill>
        <p:spPr bwMode="auto">
          <a:xfrm>
            <a:off x="304800" y="1600201"/>
            <a:ext cx="88392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app.component.html</a:t>
            </a:r>
            <a:r>
              <a:rPr lang="en-IN" b="1" dirty="0" smtClean="0"/>
              <a:t> </a:t>
            </a:r>
            <a:r>
              <a:rPr lang="en-IN" dirty="0" smtClean="0"/>
              <a:t/>
            </a:r>
            <a:br>
              <a:rPr lang="en-IN" dirty="0" smtClean="0"/>
            </a:br>
            <a:endParaRPr lang="en-IN" dirty="0"/>
          </a:p>
        </p:txBody>
      </p:sp>
      <p:pic>
        <p:nvPicPr>
          <p:cNvPr id="8196" name="Picture 4"/>
          <p:cNvPicPr>
            <a:picLocks noGrp="1" noChangeAspect="1" noChangeArrowheads="1"/>
          </p:cNvPicPr>
          <p:nvPr>
            <p:ph sz="quarter" idx="1"/>
          </p:nvPr>
        </p:nvPicPr>
        <p:blipFill>
          <a:blip r:embed="rId2" cstate="print"/>
          <a:srcRect/>
          <a:stretch>
            <a:fillRect/>
          </a:stretch>
        </p:blipFill>
        <p:spPr bwMode="auto">
          <a:xfrm>
            <a:off x="1314450" y="2209800"/>
            <a:ext cx="6972300" cy="2743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communication </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914400" y="2245854"/>
            <a:ext cx="7772400" cy="2975892"/>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communication </a:t>
            </a:r>
            <a:endParaRPr lang="en-IN" dirty="0"/>
          </a:p>
        </p:txBody>
      </p:sp>
      <p:sp>
        <p:nvSpPr>
          <p:cNvPr id="3" name="Content Placeholder 2"/>
          <p:cNvSpPr>
            <a:spLocks noGrp="1"/>
          </p:cNvSpPr>
          <p:nvPr>
            <p:ph sz="quarter" idx="1"/>
          </p:nvPr>
        </p:nvSpPr>
        <p:spPr/>
        <p:txBody>
          <a:bodyPr>
            <a:normAutofit/>
          </a:bodyPr>
          <a:lstStyle/>
          <a:p>
            <a:r>
              <a:rPr lang="en-IN" sz="3200" dirty="0" smtClean="0"/>
              <a:t>Parent to child and child to parent </a:t>
            </a:r>
          </a:p>
          <a:p>
            <a:pPr lvl="1"/>
            <a:r>
              <a:rPr lang="en-IN" sz="3200" dirty="0" smtClean="0"/>
              <a:t>Parent to Child passing the data using @Input </a:t>
            </a:r>
          </a:p>
          <a:p>
            <a:pPr lvl="1"/>
            <a:r>
              <a:rPr lang="en-IN" sz="3200" dirty="0" smtClean="0"/>
              <a:t>Child to Parent passing the data using @Output </a:t>
            </a:r>
          </a:p>
          <a:p>
            <a:pPr lvl="1"/>
            <a:r>
              <a:rPr lang="en-IN" sz="3200" dirty="0" smtClean="0"/>
              <a:t>Child to Parent passing the data @</a:t>
            </a:r>
            <a:r>
              <a:rPr lang="en-IN" sz="3200" dirty="0" err="1" smtClean="0"/>
              <a:t>ViewChild</a:t>
            </a:r>
            <a:r>
              <a:rPr lang="en-IN" sz="3200" dirty="0" smtClean="0"/>
              <a:t> </a:t>
            </a:r>
          </a:p>
          <a:p>
            <a:r>
              <a:rPr lang="en-IN" sz="3200" dirty="0" smtClean="0"/>
              <a:t>Passing the data between sibling </a:t>
            </a:r>
          </a:p>
          <a:p>
            <a:pPr lvl="1"/>
            <a:r>
              <a:rPr lang="en-IN" sz="3200" dirty="0" smtClean="0"/>
              <a:t>Using common Service provided by </a:t>
            </a:r>
            <a:r>
              <a:rPr lang="en-IN" sz="3200" dirty="0" err="1" smtClean="0"/>
              <a:t>ngModule</a:t>
            </a:r>
            <a:r>
              <a:rPr lang="en-IN" sz="3200" dirty="0" smtClean="0"/>
              <a:t> </a:t>
            </a:r>
          </a:p>
          <a:p>
            <a:pPr lvl="1"/>
            <a:r>
              <a:rPr lang="en-IN" sz="3200" dirty="0" smtClean="0"/>
              <a:t>Using common Service </a:t>
            </a:r>
            <a:r>
              <a:rPr lang="en-IN" sz="3200" dirty="0" err="1" smtClean="0"/>
              <a:t>BehaviourSubject</a:t>
            </a:r>
            <a:r>
              <a:rPr lang="en-IN" sz="3200" dirty="0" smtClean="0"/>
              <a:t> </a:t>
            </a:r>
          </a:p>
          <a:p>
            <a:pPr lvl="1"/>
            <a:r>
              <a:rPr lang="en-IN" sz="3200" dirty="0" smtClean="0"/>
              <a:t>Using </a:t>
            </a:r>
            <a:r>
              <a:rPr lang="en-IN" sz="3200" dirty="0" err="1" smtClean="0"/>
              <a:t>localStorage</a:t>
            </a:r>
            <a:r>
              <a:rPr lang="en-IN" sz="3200" dirty="0" smtClean="0"/>
              <a:t> / </a:t>
            </a:r>
            <a:r>
              <a:rPr lang="en-IN" sz="3200" dirty="0" err="1" smtClean="0"/>
              <a:t>sessionStorage</a:t>
            </a:r>
            <a:r>
              <a:rPr lang="en-IN" sz="3200" dirty="0" smtClean="0"/>
              <a:t> </a:t>
            </a:r>
            <a:endParaRPr lang="en-IN" sz="32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Parent to child using @Input </a:t>
            </a:r>
            <a:endParaRPr lang="en-IN" dirty="0"/>
          </a:p>
        </p:txBody>
      </p:sp>
      <p:sp>
        <p:nvSpPr>
          <p:cNvPr id="3" name="Content Placeholder 2"/>
          <p:cNvSpPr>
            <a:spLocks noGrp="1"/>
          </p:cNvSpPr>
          <p:nvPr>
            <p:ph sz="quarter" idx="1"/>
          </p:nvPr>
        </p:nvSpPr>
        <p:spPr/>
        <p:txBody>
          <a:bodyPr>
            <a:normAutofit/>
          </a:bodyPr>
          <a:lstStyle/>
          <a:p>
            <a:r>
              <a:rPr lang="en-IN" sz="2800" dirty="0" smtClean="0"/>
              <a:t>Parent component </a:t>
            </a:r>
          </a:p>
          <a:p>
            <a:pPr lvl="1"/>
            <a:r>
              <a:rPr lang="en-IN" dirty="0" err="1" smtClean="0">
                <a:solidFill>
                  <a:srgbClr val="00B050"/>
                </a:solidFill>
              </a:rPr>
              <a:t>emp</a:t>
            </a:r>
            <a:r>
              <a:rPr lang="en-IN" dirty="0" smtClean="0"/>
              <a:t> :Employee =new Employee(1,”Raj”,12000)</a:t>
            </a:r>
          </a:p>
          <a:p>
            <a:endParaRPr lang="en-IN" sz="2800" dirty="0" smtClean="0"/>
          </a:p>
          <a:p>
            <a:r>
              <a:rPr lang="en-IN" sz="2800" dirty="0" smtClean="0"/>
              <a:t>Child component </a:t>
            </a:r>
          </a:p>
          <a:p>
            <a:pPr lvl="1"/>
            <a:r>
              <a:rPr lang="en-IN" dirty="0" smtClean="0"/>
              <a:t>@Input </a:t>
            </a:r>
          </a:p>
          <a:p>
            <a:pPr lvl="1"/>
            <a:r>
              <a:rPr lang="en-IN" dirty="0" err="1" smtClean="0">
                <a:solidFill>
                  <a:srgbClr val="FF0000"/>
                </a:solidFill>
              </a:rPr>
              <a:t>empRef</a:t>
            </a:r>
            <a:r>
              <a:rPr lang="en-IN" dirty="0" err="1" smtClean="0"/>
              <a:t>:Employee</a:t>
            </a:r>
            <a:r>
              <a:rPr lang="en-IN" dirty="0" smtClean="0"/>
              <a:t>;</a:t>
            </a:r>
          </a:p>
          <a:p>
            <a:pPr lvl="1">
              <a:buNone/>
            </a:pPr>
            <a:endParaRPr lang="en-IN" dirty="0" smtClean="0"/>
          </a:p>
          <a:p>
            <a:r>
              <a:rPr lang="en-IN" sz="2800" dirty="0" smtClean="0"/>
              <a:t>Child component template </a:t>
            </a:r>
          </a:p>
          <a:p>
            <a:pPr lvl="1"/>
            <a:r>
              <a:rPr lang="en-IN" dirty="0" smtClean="0"/>
              <a:t>&lt;app-child [</a:t>
            </a:r>
            <a:r>
              <a:rPr lang="en-IN" dirty="0" err="1" smtClean="0">
                <a:solidFill>
                  <a:srgbClr val="FF0000"/>
                </a:solidFill>
              </a:rPr>
              <a:t>empRef</a:t>
            </a:r>
            <a:r>
              <a:rPr lang="en-IN" dirty="0" smtClean="0"/>
              <a:t>]=“</a:t>
            </a:r>
            <a:r>
              <a:rPr lang="en-IN" dirty="0" err="1" smtClean="0">
                <a:solidFill>
                  <a:srgbClr val="00B050"/>
                </a:solidFill>
              </a:rPr>
              <a:t>emp</a:t>
            </a:r>
            <a:r>
              <a:rPr lang="en-IN" dirty="0" smtClean="0"/>
              <a:t>”&gt;&lt;/app-child&gt;  </a:t>
            </a:r>
          </a:p>
          <a:p>
            <a:endParaRPr lang="en-IN"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Child to parent using @</a:t>
            </a:r>
            <a:r>
              <a:rPr lang="en-IN" dirty="0" err="1" smtClean="0"/>
              <a:t>ViewChild</a:t>
            </a:r>
            <a:r>
              <a:rPr lang="en-IN" dirty="0" smtClean="0"/>
              <a:t> </a:t>
            </a:r>
            <a:endParaRPr lang="en-IN" dirty="0"/>
          </a:p>
        </p:txBody>
      </p:sp>
      <p:sp>
        <p:nvSpPr>
          <p:cNvPr id="3" name="Content Placeholder 2"/>
          <p:cNvSpPr>
            <a:spLocks noGrp="1"/>
          </p:cNvSpPr>
          <p:nvPr>
            <p:ph sz="quarter" idx="1"/>
          </p:nvPr>
        </p:nvSpPr>
        <p:spPr/>
        <p:txBody>
          <a:bodyPr/>
          <a:lstStyle/>
          <a:p>
            <a:r>
              <a:rPr lang="en-IN" dirty="0" err="1" smtClean="0"/>
              <a:t>ViewChild</a:t>
            </a:r>
            <a:r>
              <a:rPr lang="en-IN" dirty="0" smtClean="0"/>
              <a:t> allows a one component to be injected into another, giving the parent access to its attribute and functions.</a:t>
            </a:r>
          </a:p>
          <a:p>
            <a:r>
              <a:rPr lang="en-IN" dirty="0" smtClean="0"/>
              <a:t>The child won't be available until after the view has been initialized. </a:t>
            </a:r>
          </a:p>
          <a:p>
            <a:r>
              <a:rPr lang="en-IN" dirty="0" smtClean="0"/>
              <a:t>This means we need to implement the </a:t>
            </a:r>
            <a:r>
              <a:rPr lang="en-IN" dirty="0" err="1" smtClean="0"/>
              <a:t>AfterViewInit</a:t>
            </a:r>
            <a:r>
              <a:rPr lang="en-IN" dirty="0" smtClean="0"/>
              <a:t> lifecycle hook to receive the data from the child. </a:t>
            </a:r>
          </a:p>
          <a:p>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Parent component </a:t>
            </a:r>
          </a:p>
          <a:p>
            <a:r>
              <a:rPr lang="en-IN" dirty="0" smtClean="0"/>
              <a:t>@</a:t>
            </a:r>
            <a:r>
              <a:rPr lang="en-IN" dirty="0" err="1" smtClean="0"/>
              <a:t>ViewChild</a:t>
            </a:r>
            <a:r>
              <a:rPr lang="en-IN" dirty="0" smtClean="0"/>
              <a:t>(</a:t>
            </a:r>
            <a:r>
              <a:rPr lang="en-IN" dirty="0" err="1" smtClean="0"/>
              <a:t>ChildComponentComponent</a:t>
            </a:r>
            <a:r>
              <a:rPr lang="en-IN" dirty="0" smtClean="0"/>
              <a:t>)</a:t>
            </a:r>
          </a:p>
          <a:p>
            <a:pPr>
              <a:buNone/>
            </a:pPr>
            <a:r>
              <a:rPr lang="en-IN" dirty="0" smtClean="0"/>
              <a:t>	</a:t>
            </a:r>
            <a:r>
              <a:rPr lang="en-IN" dirty="0" err="1" smtClean="0"/>
              <a:t>childRef</a:t>
            </a:r>
            <a:r>
              <a:rPr lang="en-IN" dirty="0" smtClean="0"/>
              <a:t>;</a:t>
            </a:r>
          </a:p>
          <a:p>
            <a:pPr>
              <a:buNone/>
            </a:pPr>
            <a:r>
              <a:rPr lang="en-IN" dirty="0" smtClean="0"/>
              <a:t>	</a:t>
            </a:r>
            <a:r>
              <a:rPr lang="en-IN" dirty="0" err="1" smtClean="0"/>
              <a:t>age:number</a:t>
            </a:r>
            <a:r>
              <a:rPr lang="en-IN" dirty="0" smtClean="0"/>
              <a:t>;</a:t>
            </a:r>
          </a:p>
          <a:p>
            <a:pPr>
              <a:buNone/>
            </a:pPr>
            <a:r>
              <a:rPr lang="en-IN" dirty="0" smtClean="0"/>
              <a:t>	</a:t>
            </a:r>
            <a:r>
              <a:rPr lang="en-IN" dirty="0" err="1" smtClean="0"/>
              <a:t>ngAfterViewInit</a:t>
            </a:r>
            <a:r>
              <a:rPr lang="en-IN" dirty="0" smtClean="0"/>
              <a:t>() {</a:t>
            </a:r>
          </a:p>
          <a:p>
            <a:pPr>
              <a:buNone/>
            </a:pPr>
            <a:r>
              <a:rPr lang="en-IN" dirty="0" smtClean="0"/>
              <a:t>		</a:t>
            </a:r>
            <a:r>
              <a:rPr lang="en-IN" dirty="0" err="1" smtClean="0"/>
              <a:t>this.age</a:t>
            </a:r>
            <a:r>
              <a:rPr lang="en-IN" dirty="0" smtClean="0"/>
              <a:t> = </a:t>
            </a:r>
            <a:r>
              <a:rPr lang="en-IN" dirty="0" err="1" smtClean="0"/>
              <a:t>this.childRef.empAge</a:t>
            </a:r>
            <a:r>
              <a:rPr lang="en-IN" dirty="0" smtClean="0"/>
              <a:t>;</a:t>
            </a:r>
          </a:p>
          <a:p>
            <a:pPr>
              <a:buNone/>
            </a:pPr>
            <a:r>
              <a:rPr lang="en-IN" dirty="0" smtClean="0"/>
              <a:t>	}</a:t>
            </a:r>
          </a:p>
          <a:p>
            <a:pPr>
              <a:buNone/>
            </a:pPr>
            <a:endParaRPr lang="en-IN" dirty="0" smtClean="0"/>
          </a:p>
          <a:p>
            <a:pPr>
              <a:buNone/>
            </a:pPr>
            <a:r>
              <a:rPr lang="en-IN" dirty="0" smtClean="0"/>
              <a:t>Child component </a:t>
            </a:r>
          </a:p>
          <a:p>
            <a:pPr>
              <a:buNone/>
            </a:pPr>
            <a:r>
              <a:rPr lang="en-IN" dirty="0" err="1" smtClean="0"/>
              <a:t>empAge:number</a:t>
            </a:r>
            <a:r>
              <a:rPr lang="en-IN" dirty="0" smtClean="0"/>
              <a:t>=25</a:t>
            </a:r>
          </a:p>
          <a:p>
            <a:pPr>
              <a:buNone/>
            </a:pPr>
            <a:endParaRPr lang="en-IN" dirty="0" smtClean="0"/>
          </a:p>
          <a:p>
            <a:pPr>
              <a:buNone/>
            </a:pPr>
            <a:r>
              <a:rPr lang="en-IN" dirty="0" smtClean="0"/>
              <a:t> </a:t>
            </a:r>
          </a:p>
          <a:p>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Child to parent using @Output and </a:t>
            </a:r>
            <a:r>
              <a:rPr lang="en-IN" dirty="0" err="1" smtClean="0"/>
              <a:t>EventEmitter</a:t>
            </a:r>
            <a:r>
              <a:rPr lang="en-IN" dirty="0" smtClean="0"/>
              <a:t> </a:t>
            </a:r>
            <a:endParaRPr lang="en-IN" dirty="0"/>
          </a:p>
        </p:txBody>
      </p:sp>
      <p:sp>
        <p:nvSpPr>
          <p:cNvPr id="3" name="Content Placeholder 2"/>
          <p:cNvSpPr>
            <a:spLocks noGrp="1"/>
          </p:cNvSpPr>
          <p:nvPr>
            <p:ph sz="quarter" idx="1"/>
          </p:nvPr>
        </p:nvSpPr>
        <p:spPr/>
        <p:txBody>
          <a:bodyPr/>
          <a:lstStyle/>
          <a:p>
            <a:r>
              <a:rPr lang="en-IN" dirty="0" smtClean="0"/>
              <a:t>To pass the value from child component to parent component we have to use the </a:t>
            </a:r>
            <a:r>
              <a:rPr lang="en-IN" dirty="0" err="1" smtClean="0"/>
              <a:t>EventEmitter</a:t>
            </a:r>
            <a:r>
              <a:rPr lang="en-IN" dirty="0" smtClean="0"/>
              <a:t> reference  </a:t>
            </a:r>
          </a:p>
          <a:p>
            <a:r>
              <a:rPr lang="en-IN" dirty="0" smtClean="0"/>
              <a:t>To pass the value from child component to parent component we have to use the @Output decorator.</a:t>
            </a:r>
          </a:p>
          <a:p>
            <a:endParaRPr lang="en-IN" dirty="0" smtClean="0"/>
          </a:p>
          <a:p>
            <a:endParaRPr lang="en-IN"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App.childcomponent.html</a:t>
            </a:r>
            <a:r>
              <a:rPr lang="en-IN" dirty="0" smtClean="0"/>
              <a:t> </a:t>
            </a:r>
            <a:endParaRPr lang="en-IN" dirty="0"/>
          </a:p>
        </p:txBody>
      </p:sp>
      <p:sp>
        <p:nvSpPr>
          <p:cNvPr id="3" name="Content Placeholder 2"/>
          <p:cNvSpPr>
            <a:spLocks noGrp="1"/>
          </p:cNvSpPr>
          <p:nvPr>
            <p:ph sz="quarter" idx="1"/>
          </p:nvPr>
        </p:nvSpPr>
        <p:spPr>
          <a:xfrm>
            <a:off x="914400" y="1447800"/>
            <a:ext cx="7772400" cy="1295400"/>
          </a:xfrm>
        </p:spPr>
        <p:txBody>
          <a:bodyPr/>
          <a:lstStyle/>
          <a:p>
            <a:pPr>
              <a:buNone/>
            </a:pPr>
            <a:r>
              <a:rPr lang="en-IN" dirty="0" smtClean="0"/>
              <a:t>	&lt;input type="text" #</a:t>
            </a:r>
            <a:r>
              <a:rPr lang="en-IN" dirty="0" err="1" smtClean="0"/>
              <a:t>childText</a:t>
            </a:r>
            <a:r>
              <a:rPr lang="en-IN" dirty="0" smtClean="0"/>
              <a:t> (</a:t>
            </a:r>
            <a:r>
              <a:rPr lang="en-IN" dirty="0" err="1" smtClean="0"/>
              <a:t>keyup</a:t>
            </a:r>
            <a:r>
              <a:rPr lang="en-IN" dirty="0" smtClean="0"/>
              <a:t>)="</a:t>
            </a:r>
            <a:r>
              <a:rPr lang="en-IN" dirty="0" err="1" smtClean="0"/>
              <a:t>changeValue</a:t>
            </a:r>
            <a:r>
              <a:rPr lang="en-IN" dirty="0" smtClean="0"/>
              <a:t>(</a:t>
            </a:r>
            <a:r>
              <a:rPr lang="en-IN" dirty="0" err="1" smtClean="0"/>
              <a:t>childText.value</a:t>
            </a:r>
            <a:r>
              <a:rPr lang="en-IN" dirty="0" smtClean="0"/>
              <a:t>)"&gt;</a:t>
            </a:r>
          </a:p>
          <a:p>
            <a:endParaRPr lang="en-IN" dirty="0"/>
          </a:p>
        </p:txBody>
      </p:sp>
      <p:pic>
        <p:nvPicPr>
          <p:cNvPr id="10243" name="Picture 3"/>
          <p:cNvPicPr>
            <a:picLocks noChangeAspect="1" noChangeArrowheads="1"/>
          </p:cNvPicPr>
          <p:nvPr/>
        </p:nvPicPr>
        <p:blipFill>
          <a:blip r:embed="rId2" cstate="print"/>
          <a:srcRect/>
          <a:stretch>
            <a:fillRect/>
          </a:stretch>
        </p:blipFill>
        <p:spPr bwMode="auto">
          <a:xfrm>
            <a:off x="914400" y="3733800"/>
            <a:ext cx="7086600" cy="21717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Pre-requisites for Angular 6</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HTML/HTML5</a:t>
            </a:r>
          </a:p>
          <a:p>
            <a:r>
              <a:rPr lang="en-IN" dirty="0" smtClean="0"/>
              <a:t>CSS/CSS3</a:t>
            </a:r>
          </a:p>
          <a:p>
            <a:r>
              <a:rPr lang="en-IN" dirty="0" smtClean="0"/>
              <a:t>JavaScript </a:t>
            </a:r>
          </a:p>
          <a:p>
            <a:r>
              <a:rPr lang="en-IN" dirty="0" smtClean="0"/>
              <a:t>TypeScript </a:t>
            </a:r>
          </a:p>
          <a:p>
            <a:r>
              <a:rPr lang="en-IN" dirty="0" smtClean="0"/>
              <a:t>Web Technologies (Servlet/JSP, PHP, ASP.net – Optional)</a:t>
            </a:r>
          </a:p>
          <a:p>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App.component.ts</a:t>
            </a:r>
            <a:r>
              <a:rPr lang="en-IN" dirty="0" smtClean="0"/>
              <a:t> </a:t>
            </a:r>
            <a:endParaRPr lang="en-IN" dirty="0"/>
          </a:p>
        </p:txBody>
      </p:sp>
      <p:pic>
        <p:nvPicPr>
          <p:cNvPr id="9220" name="Picture 4"/>
          <p:cNvPicPr>
            <a:picLocks noGrp="1" noChangeAspect="1" noChangeArrowheads="1"/>
          </p:cNvPicPr>
          <p:nvPr>
            <p:ph sz="quarter" idx="1"/>
          </p:nvPr>
        </p:nvPicPr>
        <p:blipFill>
          <a:blip r:embed="rId2" cstate="print"/>
          <a:srcRect/>
          <a:stretch>
            <a:fillRect/>
          </a:stretch>
        </p:blipFill>
        <p:spPr bwMode="auto">
          <a:xfrm>
            <a:off x="1066800" y="1981200"/>
            <a:ext cx="6229350" cy="29718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Communication between sibling </a:t>
            </a:r>
            <a:endParaRPr lang="en-IN" b="1" dirty="0"/>
          </a:p>
        </p:txBody>
      </p:sp>
      <p:sp>
        <p:nvSpPr>
          <p:cNvPr id="3" name="Content Placeholder 2"/>
          <p:cNvSpPr>
            <a:spLocks noGrp="1"/>
          </p:cNvSpPr>
          <p:nvPr>
            <p:ph sz="quarter" idx="1"/>
          </p:nvPr>
        </p:nvSpPr>
        <p:spPr/>
        <p:txBody>
          <a:bodyPr>
            <a:normAutofit lnSpcReduction="10000"/>
          </a:bodyPr>
          <a:lstStyle/>
          <a:p>
            <a:r>
              <a:rPr lang="en-IN" b="1" dirty="0" smtClean="0"/>
              <a:t>Using Shared Service </a:t>
            </a:r>
          </a:p>
          <a:p>
            <a:pPr lvl="1"/>
            <a:r>
              <a:rPr lang="en-IN" dirty="0" smtClean="0"/>
              <a:t>with setter and getter </a:t>
            </a:r>
          </a:p>
          <a:p>
            <a:r>
              <a:rPr lang="en-IN" b="1" dirty="0" smtClean="0"/>
              <a:t>Using JavaScript objects </a:t>
            </a:r>
          </a:p>
          <a:p>
            <a:pPr lvl="1"/>
            <a:r>
              <a:rPr lang="en-IN" dirty="0" err="1" smtClean="0"/>
              <a:t>localStorage</a:t>
            </a:r>
            <a:r>
              <a:rPr lang="en-IN" dirty="0" smtClean="0"/>
              <a:t> and </a:t>
            </a:r>
            <a:r>
              <a:rPr lang="en-IN" dirty="0" err="1" smtClean="0"/>
              <a:t>sessionStorage</a:t>
            </a:r>
            <a:r>
              <a:rPr lang="en-IN" dirty="0" smtClean="0"/>
              <a:t> </a:t>
            </a:r>
          </a:p>
          <a:p>
            <a:r>
              <a:rPr lang="en-IN" b="1" dirty="0" err="1" smtClean="0"/>
              <a:t>BehaviorSubject</a:t>
            </a:r>
            <a:r>
              <a:rPr lang="en-IN" b="1" dirty="0" smtClean="0"/>
              <a:t> </a:t>
            </a:r>
            <a:endParaRPr lang="en-IN" dirty="0" smtClean="0"/>
          </a:p>
          <a:p>
            <a:pPr lvl="1"/>
            <a:r>
              <a:rPr lang="en-IN" dirty="0" smtClean="0"/>
              <a:t>Subjects are used for multicasting Observables. This means that Subjects will make sure each subscription gets the exact same value as the Observable execution is shared among the subscribers</a:t>
            </a:r>
          </a:p>
          <a:p>
            <a:pPr lvl="1"/>
            <a:r>
              <a:rPr lang="en-IN" dirty="0" smtClean="0"/>
              <a:t>The </a:t>
            </a:r>
            <a:r>
              <a:rPr lang="en-IN" dirty="0" err="1" smtClean="0"/>
              <a:t>BehaviorSubject</a:t>
            </a:r>
            <a:r>
              <a:rPr lang="en-IN" dirty="0" smtClean="0"/>
              <a:t> has the characteristic that it stores the “current” value. This means that you can always directly get the last emitted value from the </a:t>
            </a:r>
            <a:r>
              <a:rPr lang="en-IN" dirty="0" err="1" smtClean="0"/>
              <a:t>BehaviorSubject</a:t>
            </a:r>
            <a:r>
              <a:rPr lang="en-IN" dirty="0" smtClean="0"/>
              <a:t>.</a:t>
            </a:r>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In Common Service </a:t>
            </a:r>
          </a:p>
          <a:p>
            <a:r>
              <a:rPr lang="en-IN" dirty="0" smtClean="0"/>
              <a:t> private </a:t>
            </a:r>
            <a:r>
              <a:rPr lang="en-IN" dirty="0" err="1" smtClean="0"/>
              <a:t>msgSource</a:t>
            </a:r>
            <a:r>
              <a:rPr lang="en-IN" dirty="0" smtClean="0"/>
              <a:t> = new </a:t>
            </a:r>
            <a:r>
              <a:rPr lang="en-IN" dirty="0" err="1" smtClean="0"/>
              <a:t>BehaviorSubject</a:t>
            </a:r>
            <a:r>
              <a:rPr lang="en-IN" dirty="0" smtClean="0"/>
              <a:t>('default </a:t>
            </a:r>
            <a:r>
              <a:rPr lang="en-IN" dirty="0" err="1" smtClean="0"/>
              <a:t>msg</a:t>
            </a:r>
            <a:r>
              <a:rPr lang="en-IN" dirty="0" smtClean="0"/>
              <a:t>');</a:t>
            </a:r>
            <a:br>
              <a:rPr lang="en-IN" dirty="0" smtClean="0"/>
            </a:br>
            <a:r>
              <a:rPr lang="en-IN" dirty="0" smtClean="0"/>
              <a:t> </a:t>
            </a:r>
            <a:r>
              <a:rPr lang="en-IN" dirty="0" err="1" smtClean="0"/>
              <a:t>currentMessage</a:t>
            </a:r>
            <a:r>
              <a:rPr lang="en-IN" dirty="0" smtClean="0"/>
              <a:t> = </a:t>
            </a:r>
            <a:r>
              <a:rPr lang="en-IN" dirty="0" err="1" smtClean="0"/>
              <a:t>this.msgSource.asObservable</a:t>
            </a:r>
            <a:r>
              <a:rPr lang="en-IN" dirty="0" smtClean="0"/>
              <a:t>();</a:t>
            </a:r>
          </a:p>
          <a:p>
            <a:pPr>
              <a:buNone/>
            </a:pPr>
            <a:r>
              <a:rPr lang="en-IN" dirty="0" smtClean="0"/>
              <a:t>	</a:t>
            </a:r>
            <a:r>
              <a:rPr lang="en-IN" dirty="0" err="1" smtClean="0"/>
              <a:t>changeMessage</a:t>
            </a:r>
            <a:r>
              <a:rPr lang="en-IN" dirty="0" smtClean="0"/>
              <a:t>(message: string) {</a:t>
            </a:r>
            <a:br>
              <a:rPr lang="en-IN" dirty="0" smtClean="0"/>
            </a:br>
            <a:r>
              <a:rPr lang="en-IN" dirty="0" smtClean="0"/>
              <a:t>    </a:t>
            </a:r>
            <a:r>
              <a:rPr lang="en-IN" dirty="0" err="1" smtClean="0"/>
              <a:t>this.msgSource.next</a:t>
            </a:r>
            <a:r>
              <a:rPr lang="en-IN" dirty="0" smtClean="0"/>
              <a:t>(message)</a:t>
            </a:r>
            <a:br>
              <a:rPr lang="en-IN" dirty="0" smtClean="0"/>
            </a:br>
            <a:r>
              <a:rPr lang="en-IN" dirty="0" smtClean="0"/>
              <a:t>  }</a:t>
            </a:r>
          </a:p>
          <a:p>
            <a:pPr>
              <a:buNone/>
            </a:pPr>
            <a:endParaRPr lang="en-IN" dirty="0" smtClean="0"/>
          </a:p>
          <a:p>
            <a:pPr>
              <a:buNone/>
            </a:pPr>
            <a:r>
              <a:rPr lang="en-IN" dirty="0" smtClean="0"/>
              <a:t>In Component </a:t>
            </a:r>
          </a:p>
          <a:p>
            <a:pPr>
              <a:buNone/>
            </a:pPr>
            <a:r>
              <a:rPr lang="en-IN" dirty="0" smtClean="0"/>
              <a:t> </a:t>
            </a:r>
            <a:r>
              <a:rPr lang="en-IN" dirty="0" err="1" smtClean="0"/>
              <a:t>this.data.currentMessage.subscribe</a:t>
            </a:r>
            <a:r>
              <a:rPr lang="en-IN" dirty="0" smtClean="0"/>
              <a:t>(message =&gt; </a:t>
            </a:r>
            <a:r>
              <a:rPr lang="en-IN" dirty="0" err="1" smtClean="0"/>
              <a:t>this.message</a:t>
            </a:r>
            <a:r>
              <a:rPr lang="en-IN" dirty="0" smtClean="0"/>
              <a:t> = message)</a:t>
            </a: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pipe </a:t>
            </a:r>
            <a:endParaRPr lang="en-IN" dirty="0"/>
          </a:p>
        </p:txBody>
      </p:sp>
      <p:sp>
        <p:nvSpPr>
          <p:cNvPr id="3" name="Content Placeholder 2"/>
          <p:cNvSpPr>
            <a:spLocks noGrp="1"/>
          </p:cNvSpPr>
          <p:nvPr>
            <p:ph sz="quarter" idx="1"/>
          </p:nvPr>
        </p:nvSpPr>
        <p:spPr/>
        <p:txBody>
          <a:bodyPr>
            <a:normAutofit fontScale="92500" lnSpcReduction="20000"/>
          </a:bodyPr>
          <a:lstStyle/>
          <a:p>
            <a:r>
              <a:rPr lang="en-IN" sz="3200" dirty="0" smtClean="0"/>
              <a:t>In Angular 6, pipe (filter) is use to format the data. </a:t>
            </a:r>
          </a:p>
          <a:p>
            <a:r>
              <a:rPr lang="en-IN" sz="3200" dirty="0" smtClean="0"/>
              <a:t>A pipe takes in data as input and transforms it to a desired output.</a:t>
            </a:r>
          </a:p>
          <a:p>
            <a:r>
              <a:rPr lang="en-IN" sz="2800" dirty="0" smtClean="0"/>
              <a:t>So In Angular we use the | pipe character to format our data. </a:t>
            </a:r>
            <a:endParaRPr lang="en-IN" sz="3000" dirty="0" smtClean="0"/>
          </a:p>
          <a:p>
            <a:pPr lvl="1"/>
            <a:r>
              <a:rPr lang="en-IN" sz="3000" dirty="0" smtClean="0"/>
              <a:t>Currency </a:t>
            </a:r>
          </a:p>
          <a:p>
            <a:pPr lvl="1"/>
            <a:r>
              <a:rPr lang="en-IN" sz="3000" dirty="0" smtClean="0"/>
              <a:t>Date </a:t>
            </a:r>
          </a:p>
          <a:p>
            <a:pPr lvl="1"/>
            <a:r>
              <a:rPr lang="en-IN" sz="3000" dirty="0" smtClean="0"/>
              <a:t>Decimal </a:t>
            </a:r>
          </a:p>
          <a:p>
            <a:pPr lvl="1"/>
            <a:r>
              <a:rPr lang="en-IN" sz="3000" dirty="0" err="1" smtClean="0"/>
              <a:t>Json</a:t>
            </a:r>
            <a:r>
              <a:rPr lang="en-IN" sz="3000" dirty="0" smtClean="0"/>
              <a:t> </a:t>
            </a:r>
          </a:p>
          <a:p>
            <a:pPr lvl="1"/>
            <a:r>
              <a:rPr lang="en-IN" sz="3000" dirty="0" smtClean="0"/>
              <a:t>lowercase and uppercase </a:t>
            </a:r>
          </a:p>
          <a:p>
            <a:pPr lvl="1"/>
            <a:r>
              <a:rPr lang="en-IN" sz="3000" dirty="0" smtClean="0"/>
              <a:t>percent </a:t>
            </a:r>
          </a:p>
          <a:p>
            <a:pPr lvl="1"/>
            <a:r>
              <a:rPr lang="en-IN" sz="3000" dirty="0" err="1" smtClean="0"/>
              <a:t>Async</a:t>
            </a:r>
            <a:endParaRPr lang="en-IN" sz="3000" dirty="0" smtClean="0"/>
          </a:p>
          <a:p>
            <a:endParaRPr lang="en-IN" sz="3200" dirty="0" smtClean="0"/>
          </a:p>
          <a:p>
            <a:endParaRPr lang="en-IN" sz="3200" dirty="0" smtClean="0"/>
          </a:p>
          <a:p>
            <a:endParaRPr lang="en-IN" sz="3200" dirty="0" smtClean="0"/>
          </a:p>
          <a:p>
            <a:endParaRPr lang="en-IN" sz="32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Currency </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The currency pipe allow to format numbers in different currencies. </a:t>
            </a:r>
          </a:p>
          <a:p>
            <a:r>
              <a:rPr lang="en-IN" dirty="0" smtClean="0"/>
              <a:t>{{price | </a:t>
            </a:r>
            <a:r>
              <a:rPr lang="en-IN" dirty="0" err="1" smtClean="0"/>
              <a:t>currency:'CAD</a:t>
            </a:r>
            <a:r>
              <a:rPr lang="en-IN" dirty="0" smtClean="0"/>
              <a:t>'}}</a:t>
            </a:r>
          </a:p>
          <a:p>
            <a:r>
              <a:rPr lang="en-IN" dirty="0" smtClean="0"/>
              <a:t>{{price | </a:t>
            </a:r>
            <a:r>
              <a:rPr lang="en-IN" dirty="0" err="1" smtClean="0"/>
              <a:t>currency:'USD':true</a:t>
            </a:r>
            <a:r>
              <a:rPr lang="en-IN" dirty="0" smtClean="0"/>
              <a:t>}}</a:t>
            </a:r>
          </a:p>
          <a:p>
            <a:r>
              <a:rPr lang="en-IN" dirty="0" smtClean="0"/>
              <a:t>{{price | </a:t>
            </a:r>
            <a:r>
              <a:rPr lang="en-IN" dirty="0" err="1" smtClean="0"/>
              <a:t>curency</a:t>
            </a:r>
            <a:r>
              <a:rPr lang="en-IN" dirty="0" smtClean="0"/>
              <a:t> :'EUR':false:3.2-1}}</a:t>
            </a:r>
          </a:p>
          <a:p>
            <a:r>
              <a:rPr lang="en-IN" dirty="0" smtClean="0"/>
              <a:t>{{</a:t>
            </a:r>
            <a:r>
              <a:rPr lang="en-IN" dirty="0" err="1" smtClean="0"/>
              <a:t>price|currency</a:t>
            </a:r>
            <a:r>
              <a:rPr lang="en-IN" dirty="0" smtClean="0"/>
              <a:t>:'&amp;#8377'}}</a:t>
            </a:r>
          </a:p>
          <a:p>
            <a:r>
              <a:rPr lang="en-IN" dirty="0" smtClean="0"/>
              <a:t>The first argument is a string with the local currency code. </a:t>
            </a:r>
          </a:p>
          <a:p>
            <a:r>
              <a:rPr lang="en-IN" dirty="0" smtClean="0"/>
              <a:t>The second possible argument is a boolean to show the that will show either the currency symbol or the currency code. The default is false and shows the currency code. </a:t>
            </a:r>
          </a:p>
          <a:p>
            <a:r>
              <a:rPr lang="en-IN" dirty="0" smtClean="0"/>
              <a:t>The third possible is a string in the format of the decimal pipe to format the number. </a:t>
            </a:r>
          </a:p>
          <a:p>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Format date values with the Date pipe </a:t>
            </a:r>
          </a:p>
          <a:p>
            <a:pPr>
              <a:buNone/>
            </a:pPr>
            <a:endParaRPr lang="en-IN" dirty="0" smtClean="0"/>
          </a:p>
          <a:p>
            <a:r>
              <a:rPr lang="en-IN" dirty="0" smtClean="0"/>
              <a:t>{{</a:t>
            </a:r>
            <a:r>
              <a:rPr lang="en-IN" dirty="0" err="1" smtClean="0"/>
              <a:t>someDate</a:t>
            </a:r>
            <a:r>
              <a:rPr lang="en-IN" dirty="0" smtClean="0"/>
              <a:t> | date :'medium'}}</a:t>
            </a:r>
          </a:p>
          <a:p>
            <a:r>
              <a:rPr lang="en-IN" dirty="0" smtClean="0"/>
              <a:t>{{</a:t>
            </a:r>
            <a:r>
              <a:rPr lang="en-IN" dirty="0" err="1" smtClean="0"/>
              <a:t>someDate</a:t>
            </a:r>
            <a:r>
              <a:rPr lang="en-IN" dirty="0" smtClean="0"/>
              <a:t> | date : '</a:t>
            </a:r>
            <a:r>
              <a:rPr lang="en-IN" dirty="0" err="1" smtClean="0"/>
              <a:t>fullDate</a:t>
            </a:r>
            <a:r>
              <a:rPr lang="en-IN" dirty="0" smtClean="0"/>
              <a:t>'}}</a:t>
            </a:r>
          </a:p>
          <a:p>
            <a:r>
              <a:rPr lang="en-IN" dirty="0" smtClean="0"/>
              <a:t>{{</a:t>
            </a:r>
            <a:r>
              <a:rPr lang="en-IN" dirty="0" err="1" smtClean="0"/>
              <a:t>someDate</a:t>
            </a:r>
            <a:r>
              <a:rPr lang="en-IN" dirty="0" smtClean="0"/>
              <a:t> | date : '</a:t>
            </a:r>
            <a:r>
              <a:rPr lang="en-IN" dirty="0" err="1" smtClean="0"/>
              <a:t>yy</a:t>
            </a:r>
            <a:r>
              <a:rPr lang="en-IN" dirty="0" smtClean="0"/>
              <a:t>'}}</a:t>
            </a:r>
          </a:p>
          <a:p>
            <a:r>
              <a:rPr lang="en-IN" dirty="0" smtClean="0"/>
              <a:t>{{</a:t>
            </a:r>
            <a:r>
              <a:rPr lang="en-IN" dirty="0" err="1" smtClean="0"/>
              <a:t>someDate</a:t>
            </a:r>
            <a:r>
              <a:rPr lang="en-IN" dirty="0" smtClean="0"/>
              <a:t> | date : ''</a:t>
            </a:r>
            <a:r>
              <a:rPr lang="en-IN" dirty="0" err="1" smtClean="0"/>
              <a:t>Hm</a:t>
            </a:r>
            <a:r>
              <a:rPr lang="en-IN" dirty="0" smtClean="0"/>
              <a:t>'}} </a:t>
            </a:r>
          </a:p>
          <a:p>
            <a:r>
              <a:rPr lang="en-IN" dirty="0" smtClean="0"/>
              <a:t>You can use a number symbol to define a custom format or you can also use a number of predefined keywords. The available keywords are following : "medium", "short", "</a:t>
            </a:r>
            <a:r>
              <a:rPr lang="en-IN" dirty="0" err="1" smtClean="0"/>
              <a:t>fullDate</a:t>
            </a:r>
            <a:r>
              <a:rPr lang="en-IN" dirty="0" smtClean="0"/>
              <a:t>", "</a:t>
            </a:r>
            <a:r>
              <a:rPr lang="en-IN" dirty="0" err="1" smtClean="0"/>
              <a:t>longDate</a:t>
            </a:r>
            <a:r>
              <a:rPr lang="en-IN" dirty="0" smtClean="0"/>
              <a:t>", "</a:t>
            </a:r>
            <a:r>
              <a:rPr lang="en-IN" dirty="0" err="1" smtClean="0"/>
              <a:t>mediumDate</a:t>
            </a:r>
            <a:r>
              <a:rPr lang="en-IN" dirty="0" smtClean="0"/>
              <a:t>", "</a:t>
            </a:r>
            <a:r>
              <a:rPr lang="en-IN" dirty="0" err="1" smtClean="0"/>
              <a:t>shortDate</a:t>
            </a:r>
            <a:r>
              <a:rPr lang="en-IN" dirty="0" smtClean="0"/>
              <a:t>", "</a:t>
            </a:r>
            <a:r>
              <a:rPr lang="en-IN" dirty="0" err="1" smtClean="0"/>
              <a:t>mediumTime</a:t>
            </a:r>
            <a:r>
              <a:rPr lang="en-IN" dirty="0" smtClean="0"/>
              <a:t>", "</a:t>
            </a:r>
            <a:r>
              <a:rPr lang="en-IN" dirty="0" err="1" smtClean="0"/>
              <a:t>shortTime</a:t>
            </a:r>
            <a:r>
              <a:rPr lang="en-IN" dirty="0" smtClean="0"/>
              <a:t>". </a:t>
            </a:r>
          </a:p>
          <a:p>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Decimal </a:t>
            </a:r>
            <a:endParaRPr lang="en-IN" dirty="0"/>
          </a:p>
        </p:txBody>
      </p:sp>
      <p:sp>
        <p:nvSpPr>
          <p:cNvPr id="3" name="Content Placeholder 2"/>
          <p:cNvSpPr>
            <a:spLocks noGrp="1"/>
          </p:cNvSpPr>
          <p:nvPr>
            <p:ph sz="quarter" idx="1"/>
          </p:nvPr>
        </p:nvSpPr>
        <p:spPr/>
        <p:txBody>
          <a:bodyPr/>
          <a:lstStyle/>
          <a:p>
            <a:r>
              <a:rPr lang="en-IN" b="1" dirty="0" smtClean="0"/>
              <a:t>Decimal </a:t>
            </a:r>
            <a:endParaRPr lang="en-IN" dirty="0" smtClean="0"/>
          </a:p>
          <a:p>
            <a:r>
              <a:rPr lang="en-IN" dirty="0" smtClean="0"/>
              <a:t>The Decimal pipe formats decimal values </a:t>
            </a:r>
          </a:p>
          <a:p>
            <a:r>
              <a:rPr lang="en-IN" dirty="0" smtClean="0"/>
              <a:t>{{ </a:t>
            </a:r>
            <a:r>
              <a:rPr lang="en-IN" dirty="0" err="1" smtClean="0"/>
              <a:t>decimalvalue</a:t>
            </a:r>
            <a:r>
              <a:rPr lang="en-IN" dirty="0" smtClean="0"/>
              <a:t> | number :'4.3-5'}}</a:t>
            </a:r>
          </a:p>
          <a:p>
            <a:pPr>
              <a:buNone/>
            </a:pPr>
            <a:endParaRPr lang="en-IN" dirty="0" smtClean="0"/>
          </a:p>
          <a:p>
            <a:r>
              <a:rPr lang="en-IN" dirty="0" smtClean="0"/>
              <a:t>In the above example, 4 is the minimum number of integer digits, 3 is for the minimum number of fraction  digits and 5 is for the maximum number of fraction digits. </a:t>
            </a:r>
          </a:p>
          <a:p>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Json</a:t>
            </a:r>
            <a:r>
              <a:rPr lang="en-IN" dirty="0" smtClean="0"/>
              <a:t> and </a:t>
            </a:r>
            <a:r>
              <a:rPr lang="en-IN" dirty="0" err="1" smtClean="0"/>
              <a:t>upercase</a:t>
            </a:r>
            <a:r>
              <a:rPr lang="en-IN" dirty="0" smtClean="0"/>
              <a:t>/lowercase</a:t>
            </a:r>
            <a:endParaRPr lang="en-IN" dirty="0"/>
          </a:p>
        </p:txBody>
      </p:sp>
      <p:sp>
        <p:nvSpPr>
          <p:cNvPr id="3" name="Content Placeholder 2"/>
          <p:cNvSpPr>
            <a:spLocks noGrp="1"/>
          </p:cNvSpPr>
          <p:nvPr>
            <p:ph sz="quarter" idx="1"/>
          </p:nvPr>
        </p:nvSpPr>
        <p:spPr/>
        <p:txBody>
          <a:bodyPr>
            <a:normAutofit/>
          </a:bodyPr>
          <a:lstStyle/>
          <a:p>
            <a:r>
              <a:rPr lang="en-IN" b="1" dirty="0" err="1" smtClean="0"/>
              <a:t>Json</a:t>
            </a:r>
            <a:r>
              <a:rPr lang="en-IN" b="1" dirty="0" smtClean="0"/>
              <a:t> : </a:t>
            </a:r>
            <a:r>
              <a:rPr lang="en-IN" dirty="0" smtClean="0"/>
              <a:t>The </a:t>
            </a:r>
            <a:r>
              <a:rPr lang="en-IN" dirty="0" err="1" smtClean="0"/>
              <a:t>Json</a:t>
            </a:r>
            <a:r>
              <a:rPr lang="en-IN" dirty="0" smtClean="0"/>
              <a:t> pipe is useful for debugging and </a:t>
            </a:r>
            <a:r>
              <a:rPr lang="en-IN" dirty="0" err="1" smtClean="0"/>
              <a:t>dispalys</a:t>
            </a:r>
            <a:r>
              <a:rPr lang="en-IN" dirty="0" smtClean="0"/>
              <a:t> an object as a </a:t>
            </a:r>
            <a:r>
              <a:rPr lang="en-IN" dirty="0" err="1" smtClean="0"/>
              <a:t>json</a:t>
            </a:r>
            <a:r>
              <a:rPr lang="en-IN" dirty="0" smtClean="0"/>
              <a:t> string. It uses </a:t>
            </a:r>
            <a:r>
              <a:rPr lang="en-IN" dirty="0" err="1" smtClean="0"/>
              <a:t>JSON.stringify</a:t>
            </a:r>
            <a:r>
              <a:rPr lang="en-IN" dirty="0" smtClean="0"/>
              <a:t> behind the </a:t>
            </a:r>
            <a:r>
              <a:rPr lang="en-IN" dirty="0" err="1" smtClean="0"/>
              <a:t>scenses</a:t>
            </a:r>
            <a:r>
              <a:rPr lang="en-IN" dirty="0" smtClean="0"/>
              <a:t>. </a:t>
            </a:r>
          </a:p>
          <a:p>
            <a:r>
              <a:rPr lang="en-IN" dirty="0" smtClean="0"/>
              <a:t>{{</a:t>
            </a:r>
            <a:r>
              <a:rPr lang="en-IN" dirty="0" err="1" smtClean="0"/>
              <a:t>someObjet</a:t>
            </a:r>
            <a:r>
              <a:rPr lang="en-IN" dirty="0" smtClean="0"/>
              <a:t>| </a:t>
            </a:r>
            <a:r>
              <a:rPr lang="en-IN" dirty="0" err="1" smtClean="0"/>
              <a:t>json</a:t>
            </a:r>
            <a:r>
              <a:rPr lang="en-IN" dirty="0" smtClean="0"/>
              <a:t>}}</a:t>
            </a:r>
          </a:p>
          <a:p>
            <a:pPr>
              <a:buNone/>
            </a:pPr>
            <a:endParaRPr lang="en-IN" dirty="0" smtClean="0"/>
          </a:p>
          <a:p>
            <a:r>
              <a:rPr lang="en-IN" b="1" dirty="0" smtClean="0"/>
              <a:t>lowercase and uppercase : </a:t>
            </a:r>
            <a:r>
              <a:rPr lang="en-IN" dirty="0" err="1" smtClean="0"/>
              <a:t>Convet</a:t>
            </a:r>
            <a:r>
              <a:rPr lang="en-IN" dirty="0" smtClean="0"/>
              <a:t> text to either lower case or upper case with the respective pipe. </a:t>
            </a:r>
          </a:p>
          <a:p>
            <a:r>
              <a:rPr lang="en-IN" dirty="0" smtClean="0"/>
              <a:t>{{user.name |</a:t>
            </a:r>
            <a:r>
              <a:rPr lang="en-IN" dirty="0" err="1" smtClean="0"/>
              <a:t>upercase</a:t>
            </a:r>
            <a:r>
              <a:rPr lang="en-IN" dirty="0" smtClean="0"/>
              <a:t> }}</a:t>
            </a:r>
          </a:p>
          <a:p>
            <a:r>
              <a:rPr lang="en-IN" dirty="0" smtClean="0"/>
              <a:t>{{user.name |lowercase}}</a:t>
            </a:r>
          </a:p>
          <a:p>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Percentage </a:t>
            </a:r>
            <a:endParaRPr lang="en-IN" dirty="0"/>
          </a:p>
        </p:txBody>
      </p:sp>
      <p:sp>
        <p:nvSpPr>
          <p:cNvPr id="3" name="Content Placeholder 2"/>
          <p:cNvSpPr>
            <a:spLocks noGrp="1"/>
          </p:cNvSpPr>
          <p:nvPr>
            <p:ph sz="quarter" idx="1"/>
          </p:nvPr>
        </p:nvSpPr>
        <p:spPr/>
        <p:txBody>
          <a:bodyPr>
            <a:normAutofit lnSpcReduction="10000"/>
          </a:bodyPr>
          <a:lstStyle/>
          <a:p>
            <a:r>
              <a:rPr lang="en-IN" b="1" dirty="0" err="1" smtClean="0"/>
              <a:t>Percet</a:t>
            </a:r>
            <a:r>
              <a:rPr lang="en-IN" b="1" dirty="0" smtClean="0"/>
              <a:t> : </a:t>
            </a:r>
            <a:r>
              <a:rPr lang="en-IN" dirty="0" smtClean="0"/>
              <a:t>The </a:t>
            </a:r>
            <a:r>
              <a:rPr lang="en-IN" dirty="0" err="1" smtClean="0"/>
              <a:t>percet</a:t>
            </a:r>
            <a:r>
              <a:rPr lang="en-IN" dirty="0" smtClean="0"/>
              <a:t> pipe transform a number into its percentage value </a:t>
            </a:r>
          </a:p>
          <a:p>
            <a:r>
              <a:rPr lang="en-IN" dirty="0" smtClean="0"/>
              <a:t>{{</a:t>
            </a:r>
            <a:r>
              <a:rPr lang="en-IN" dirty="0" err="1" smtClean="0"/>
              <a:t>decimalValue</a:t>
            </a:r>
            <a:r>
              <a:rPr lang="en-IN" dirty="0" smtClean="0"/>
              <a:t> | percent }}</a:t>
            </a:r>
          </a:p>
          <a:p>
            <a:r>
              <a:rPr lang="en-IN" b="1" dirty="0" smtClean="0"/>
              <a:t>Slice : </a:t>
            </a:r>
            <a:r>
              <a:rPr lang="en-IN" dirty="0" smtClean="0"/>
              <a:t>Create a subset list or string with the Slice pipe  </a:t>
            </a:r>
          </a:p>
          <a:p>
            <a:r>
              <a:rPr lang="en-IN" dirty="0" smtClean="0"/>
              <a:t>{{ </a:t>
            </a:r>
            <a:r>
              <a:rPr lang="en-IN" dirty="0" err="1" smtClean="0"/>
              <a:t>someText</a:t>
            </a:r>
            <a:r>
              <a:rPr lang="en-IN" dirty="0" smtClean="0"/>
              <a:t> | slice :3:6}}</a:t>
            </a:r>
          </a:p>
          <a:p>
            <a:pPr>
              <a:buNone/>
            </a:pPr>
            <a:r>
              <a:rPr lang="en-IN" dirty="0" smtClean="0"/>
              <a:t>	&lt;</a:t>
            </a:r>
            <a:r>
              <a:rPr lang="en-IN" dirty="0" err="1" smtClean="0"/>
              <a:t>ul</a:t>
            </a:r>
            <a:r>
              <a:rPr lang="en-IN" dirty="0" smtClean="0"/>
              <a:t>&gt;</a:t>
            </a:r>
          </a:p>
          <a:p>
            <a:pPr>
              <a:buNone/>
            </a:pPr>
            <a:r>
              <a:rPr lang="en-IN" dirty="0" smtClean="0"/>
              <a:t>		&lt;</a:t>
            </a:r>
            <a:r>
              <a:rPr lang="en-IN" dirty="0" err="1" smtClean="0"/>
              <a:t>li</a:t>
            </a:r>
            <a:r>
              <a:rPr lang="en-IN" dirty="0" smtClean="0"/>
              <a:t> *</a:t>
            </a:r>
            <a:r>
              <a:rPr lang="en-IN" dirty="0" err="1" smtClean="0"/>
              <a:t>ngFor</a:t>
            </a:r>
            <a:r>
              <a:rPr lang="en-IN" dirty="0" smtClean="0"/>
              <a:t>="let item of </a:t>
            </a:r>
            <a:r>
              <a:rPr lang="en-IN" dirty="0" err="1" smtClean="0"/>
              <a:t>someList</a:t>
            </a:r>
            <a:r>
              <a:rPr lang="en-IN" dirty="0" smtClean="0"/>
              <a:t> | slice:2"&gt;</a:t>
            </a:r>
          </a:p>
          <a:p>
            <a:pPr>
              <a:buNone/>
            </a:pPr>
            <a:r>
              <a:rPr lang="en-IN" dirty="0" smtClean="0"/>
              <a:t>			{{item }}</a:t>
            </a:r>
          </a:p>
          <a:p>
            <a:pPr>
              <a:buNone/>
            </a:pPr>
            <a:r>
              <a:rPr lang="en-IN" dirty="0" smtClean="0"/>
              <a:t>		&lt;/</a:t>
            </a:r>
            <a:r>
              <a:rPr lang="en-IN" dirty="0" err="1" smtClean="0"/>
              <a:t>li</a:t>
            </a:r>
            <a:r>
              <a:rPr lang="en-IN" dirty="0" smtClean="0"/>
              <a:t>&gt;</a:t>
            </a:r>
          </a:p>
          <a:p>
            <a:pPr>
              <a:buNone/>
            </a:pPr>
            <a:r>
              <a:rPr lang="en-IN" dirty="0" smtClean="0"/>
              <a:t>	&lt;/</a:t>
            </a:r>
            <a:r>
              <a:rPr lang="en-IN" dirty="0" err="1" smtClean="0"/>
              <a:t>ul</a:t>
            </a:r>
            <a:r>
              <a:rPr lang="en-IN" dirty="0" smtClean="0"/>
              <a:t>&gt;</a:t>
            </a:r>
          </a:p>
          <a:p>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Async</a:t>
            </a:r>
            <a:endParaRPr lang="en-IN" dirty="0"/>
          </a:p>
        </p:txBody>
      </p:sp>
      <p:sp>
        <p:nvSpPr>
          <p:cNvPr id="3" name="Content Placeholder 2"/>
          <p:cNvSpPr>
            <a:spLocks noGrp="1"/>
          </p:cNvSpPr>
          <p:nvPr>
            <p:ph sz="quarter" idx="1"/>
          </p:nvPr>
        </p:nvSpPr>
        <p:spPr/>
        <p:txBody>
          <a:bodyPr/>
          <a:lstStyle/>
          <a:p>
            <a:pPr>
              <a:buNone/>
            </a:pPr>
            <a:r>
              <a:rPr lang="en-IN" b="1" dirty="0" smtClean="0"/>
              <a:t>	</a:t>
            </a:r>
            <a:r>
              <a:rPr lang="en-IN" b="1" dirty="0" err="1" smtClean="0"/>
              <a:t>Async</a:t>
            </a:r>
            <a:r>
              <a:rPr lang="en-IN" b="1" dirty="0" smtClean="0"/>
              <a:t> : </a:t>
            </a:r>
            <a:r>
              <a:rPr lang="en-IN" dirty="0" smtClean="0"/>
              <a:t>The </a:t>
            </a:r>
            <a:r>
              <a:rPr lang="en-IN" dirty="0" err="1" smtClean="0"/>
              <a:t>Async</a:t>
            </a:r>
            <a:r>
              <a:rPr lang="en-IN" dirty="0" smtClean="0"/>
              <a:t> pipe automatically subscribes to an Observable or a Promise and returns the emitted values as they come in </a:t>
            </a:r>
          </a:p>
          <a:p>
            <a:pPr>
              <a:buNone/>
            </a:pPr>
            <a:r>
              <a:rPr lang="en-IN" dirty="0" smtClean="0"/>
              <a:t>	&lt;</a:t>
            </a:r>
            <a:r>
              <a:rPr lang="en-IN" dirty="0" err="1" smtClean="0"/>
              <a:t>ul</a:t>
            </a:r>
            <a:r>
              <a:rPr lang="en-IN" dirty="0" smtClean="0"/>
              <a:t>&gt;</a:t>
            </a:r>
          </a:p>
          <a:p>
            <a:pPr>
              <a:buNone/>
            </a:pPr>
            <a:r>
              <a:rPr lang="en-IN" dirty="0" smtClean="0"/>
              <a:t>		&lt;</a:t>
            </a:r>
            <a:r>
              <a:rPr lang="en-IN" dirty="0" err="1" smtClean="0"/>
              <a:t>li</a:t>
            </a:r>
            <a:r>
              <a:rPr lang="en-IN" dirty="0" smtClean="0"/>
              <a:t> @</a:t>
            </a:r>
            <a:r>
              <a:rPr lang="en-IN" dirty="0" err="1" smtClean="0"/>
              <a:t>ngFor</a:t>
            </a:r>
            <a:r>
              <a:rPr lang="en-IN" dirty="0" smtClean="0"/>
              <a:t>="let item of data | </a:t>
            </a:r>
            <a:r>
              <a:rPr lang="en-IN" dirty="0" err="1" smtClean="0"/>
              <a:t>async</a:t>
            </a:r>
            <a:r>
              <a:rPr lang="en-IN" dirty="0" smtClean="0"/>
              <a:t>"&gt;</a:t>
            </a:r>
          </a:p>
          <a:p>
            <a:pPr>
              <a:buNone/>
            </a:pPr>
            <a:r>
              <a:rPr lang="en-IN" dirty="0" smtClean="0"/>
              <a:t>				{{item.name}}</a:t>
            </a:r>
          </a:p>
          <a:p>
            <a:pPr>
              <a:buNone/>
            </a:pPr>
            <a:r>
              <a:rPr lang="en-IN" dirty="0" smtClean="0"/>
              <a:t>		&lt;/</a:t>
            </a:r>
            <a:r>
              <a:rPr lang="en-IN" dirty="0" err="1" smtClean="0"/>
              <a:t>li</a:t>
            </a:r>
            <a:r>
              <a:rPr lang="en-IN" dirty="0" smtClean="0"/>
              <a:t>&gt;</a:t>
            </a:r>
          </a:p>
          <a:p>
            <a:pPr>
              <a:buNone/>
            </a:pPr>
            <a:r>
              <a:rPr lang="en-IN" dirty="0" smtClean="0"/>
              <a:t>	&lt;/</a:t>
            </a:r>
            <a:r>
              <a:rPr lang="en-IN" dirty="0" err="1" smtClean="0"/>
              <a:t>ul</a:t>
            </a:r>
            <a:r>
              <a:rPr lang="en-IN" dirty="0" smtClean="0"/>
              <a:t>&gt;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Software’s required</a:t>
            </a:r>
            <a:br>
              <a:rPr lang="en-IN" dirty="0" smtClean="0"/>
            </a:br>
            <a:endParaRPr lang="en-IN" dirty="0"/>
          </a:p>
        </p:txBody>
      </p:sp>
      <p:sp>
        <p:nvSpPr>
          <p:cNvPr id="3" name="Content Placeholder 2"/>
          <p:cNvSpPr>
            <a:spLocks noGrp="1"/>
          </p:cNvSpPr>
          <p:nvPr>
            <p:ph sz="quarter" idx="1"/>
          </p:nvPr>
        </p:nvSpPr>
        <p:spPr/>
        <p:txBody>
          <a:bodyPr/>
          <a:lstStyle/>
          <a:p>
            <a:pPr lvl="0"/>
            <a:r>
              <a:rPr lang="en-IN" dirty="0" smtClean="0"/>
              <a:t>Node.js 6.9.0 or later </a:t>
            </a:r>
          </a:p>
          <a:p>
            <a:pPr lvl="0"/>
            <a:r>
              <a:rPr lang="en-IN" dirty="0" smtClean="0"/>
              <a:t>NPM 3.0 or later (comes with Node.js).</a:t>
            </a:r>
          </a:p>
          <a:p>
            <a:r>
              <a:rPr lang="en-IN" dirty="0" smtClean="0"/>
              <a:t>Editor Visual Studio Code or Brackets or Sublime.</a:t>
            </a:r>
          </a:p>
          <a:p>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pipe </a:t>
            </a:r>
            <a:endParaRPr lang="en-IN" dirty="0"/>
          </a:p>
        </p:txBody>
      </p:sp>
      <p:sp>
        <p:nvSpPr>
          <p:cNvPr id="3" name="Content Placeholder 2"/>
          <p:cNvSpPr>
            <a:spLocks noGrp="1"/>
          </p:cNvSpPr>
          <p:nvPr>
            <p:ph sz="quarter" idx="1"/>
          </p:nvPr>
        </p:nvSpPr>
        <p:spPr/>
        <p:txBody>
          <a:bodyPr>
            <a:normAutofit/>
          </a:bodyPr>
          <a:lstStyle/>
          <a:p>
            <a:r>
              <a:rPr lang="en-IN" sz="3200" dirty="0" smtClean="0"/>
              <a:t>A custom pipe is created using a Pipe decorator on a class with a name property.</a:t>
            </a:r>
          </a:p>
          <a:p>
            <a:r>
              <a:rPr lang="en-IN" sz="3200" dirty="0" smtClean="0"/>
              <a:t>The value of the name is used as a template expression while calling custom pipe, and a class must implement </a:t>
            </a:r>
            <a:r>
              <a:rPr lang="en-IN" sz="3200" dirty="0" err="1" smtClean="0"/>
              <a:t>PipeTransform</a:t>
            </a:r>
            <a:r>
              <a:rPr lang="en-IN" sz="3200" dirty="0" smtClean="0"/>
              <a:t> which is inside @angular/core.</a:t>
            </a:r>
          </a:p>
          <a:p>
            <a:r>
              <a:rPr lang="en-IN" sz="3200" dirty="0" smtClean="0"/>
              <a:t>It is an interface which has transform method, which takes the values that has to be piped</a:t>
            </a:r>
          </a:p>
          <a:p>
            <a:endParaRPr lang="en-IN" sz="3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custom pipe</a:t>
            </a:r>
            <a:endParaRPr lang="en-IN" dirty="0"/>
          </a:p>
        </p:txBody>
      </p:sp>
      <p:pic>
        <p:nvPicPr>
          <p:cNvPr id="11267" name="Picture 3"/>
          <p:cNvPicPr>
            <a:picLocks noGrp="1" noChangeAspect="1" noChangeArrowheads="1"/>
          </p:cNvPicPr>
          <p:nvPr>
            <p:ph sz="quarter" idx="1"/>
          </p:nvPr>
        </p:nvPicPr>
        <p:blipFill>
          <a:blip r:embed="rId2" cstate="print"/>
          <a:srcRect/>
          <a:stretch>
            <a:fillRect/>
          </a:stretch>
        </p:blipFill>
        <p:spPr bwMode="auto">
          <a:xfrm>
            <a:off x="762000" y="1752600"/>
            <a:ext cx="7772399" cy="41148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example </a:t>
            </a:r>
            <a:endParaRPr lang="en-IN" dirty="0"/>
          </a:p>
        </p:txBody>
      </p:sp>
      <p:pic>
        <p:nvPicPr>
          <p:cNvPr id="12290" name="Picture 2"/>
          <p:cNvPicPr>
            <a:picLocks noGrp="1" noChangeAspect="1" noChangeArrowheads="1"/>
          </p:cNvPicPr>
          <p:nvPr>
            <p:ph sz="quarter" idx="1"/>
          </p:nvPr>
        </p:nvPicPr>
        <p:blipFill>
          <a:blip r:embed="rId2" cstate="print"/>
          <a:srcRect/>
          <a:stretch>
            <a:fillRect/>
          </a:stretch>
        </p:blipFill>
        <p:spPr bwMode="auto">
          <a:xfrm>
            <a:off x="1143000" y="1447800"/>
            <a:ext cx="6781799" cy="45720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Lifecycle Hooks</a:t>
            </a:r>
            <a:endParaRPr lang="en-IN" dirty="0"/>
          </a:p>
        </p:txBody>
      </p:sp>
      <p:sp>
        <p:nvSpPr>
          <p:cNvPr id="3" name="Content Placeholder 2"/>
          <p:cNvSpPr>
            <a:spLocks noGrp="1"/>
          </p:cNvSpPr>
          <p:nvPr>
            <p:ph sz="quarter" idx="1"/>
          </p:nvPr>
        </p:nvSpPr>
        <p:spPr/>
        <p:txBody>
          <a:bodyPr>
            <a:normAutofit/>
          </a:bodyPr>
          <a:lstStyle/>
          <a:p>
            <a:r>
              <a:rPr lang="en-IN" dirty="0" smtClean="0"/>
              <a:t>Allow us to perform custom logic at various stages of a component's life</a:t>
            </a:r>
          </a:p>
          <a:p>
            <a:r>
              <a:rPr lang="en-IN" dirty="0" smtClean="0"/>
              <a:t>Data isn't always immediately available in the constructor Only available in TypeScript</a:t>
            </a:r>
          </a:p>
          <a:p>
            <a:r>
              <a:rPr lang="en-IN" dirty="0" smtClean="0"/>
              <a:t>The lifecycle interfaces are optional. We recommend adding them to benefit from </a:t>
            </a:r>
            <a:r>
              <a:rPr lang="en-IN" dirty="0" err="1" smtClean="0"/>
              <a:t>TypeScript's</a:t>
            </a:r>
            <a:r>
              <a:rPr lang="en-IN" dirty="0" smtClean="0"/>
              <a:t> strong typing and editor tooling</a:t>
            </a:r>
          </a:p>
          <a:p>
            <a:r>
              <a:rPr lang="en-IN" dirty="0" smtClean="0"/>
              <a:t>Implemented as class methods on the component class.</a:t>
            </a:r>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381000"/>
            <a:ext cx="8686800" cy="60960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304800"/>
            <a:ext cx="8229600" cy="60198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ngOnChanges</a:t>
            </a:r>
            <a:endParaRPr lang="en-IN" dirty="0"/>
          </a:p>
        </p:txBody>
      </p:sp>
      <p:sp>
        <p:nvSpPr>
          <p:cNvPr id="3" name="Content Placeholder 2"/>
          <p:cNvSpPr>
            <a:spLocks noGrp="1"/>
          </p:cNvSpPr>
          <p:nvPr>
            <p:ph sz="quarter" idx="1"/>
          </p:nvPr>
        </p:nvSpPr>
        <p:spPr/>
        <p:txBody>
          <a:bodyPr>
            <a:normAutofit lnSpcReduction="10000"/>
          </a:bodyPr>
          <a:lstStyle/>
          <a:p>
            <a:r>
              <a:rPr lang="en-IN" b="1" u="sng" dirty="0" err="1" smtClean="0"/>
              <a:t>ngOnChanges</a:t>
            </a:r>
            <a:r>
              <a:rPr lang="en-IN" dirty="0" smtClean="0"/>
              <a:t> : This event executes every time when a called when an input or output binding value changes.</a:t>
            </a:r>
          </a:p>
          <a:p>
            <a:r>
              <a:rPr lang="en-IN" dirty="0" smtClean="0"/>
              <a:t>Syntax </a:t>
            </a:r>
          </a:p>
          <a:p>
            <a:pPr>
              <a:buNone/>
            </a:pPr>
            <a:r>
              <a:rPr lang="en-IN" dirty="0" smtClean="0"/>
              <a:t>	@Input </a:t>
            </a:r>
          </a:p>
          <a:p>
            <a:pPr>
              <a:buNone/>
            </a:pPr>
            <a:r>
              <a:rPr lang="en-IN" dirty="0" smtClean="0"/>
              <a:t>	</a:t>
            </a:r>
            <a:r>
              <a:rPr lang="en-IN" dirty="0" err="1" smtClean="0"/>
              <a:t>msg:string</a:t>
            </a:r>
            <a:r>
              <a:rPr lang="en-IN" dirty="0" smtClean="0"/>
              <a:t>;</a:t>
            </a:r>
          </a:p>
          <a:p>
            <a:pPr>
              <a:buNone/>
            </a:pPr>
            <a:r>
              <a:rPr lang="en-IN" dirty="0" smtClean="0"/>
              <a:t>	</a:t>
            </a:r>
            <a:r>
              <a:rPr lang="en-IN" dirty="0" err="1" smtClean="0"/>
              <a:t>ngOnChanges</a:t>
            </a:r>
            <a:r>
              <a:rPr lang="en-IN" dirty="0" smtClean="0"/>
              <a:t>(changes: </a:t>
            </a:r>
            <a:r>
              <a:rPr lang="en-IN" dirty="0" err="1" smtClean="0"/>
              <a:t>SimpleChanges</a:t>
            </a:r>
            <a:r>
              <a:rPr lang="en-IN" dirty="0" smtClean="0"/>
              <a:t>) {</a:t>
            </a:r>
          </a:p>
          <a:p>
            <a:pPr>
              <a:buNone/>
            </a:pPr>
            <a:r>
              <a:rPr lang="en-IN" dirty="0" smtClean="0"/>
              <a:t>		console.log(“</a:t>
            </a:r>
            <a:r>
              <a:rPr lang="en-IN" dirty="0" err="1" smtClean="0"/>
              <a:t>currentValue</a:t>
            </a:r>
            <a:r>
              <a:rPr lang="en-IN" dirty="0" smtClean="0"/>
              <a:t> is “+</a:t>
            </a:r>
            <a:r>
              <a:rPr lang="en-IN" dirty="0" err="1" smtClean="0"/>
              <a:t>changes.currentValue</a:t>
            </a:r>
            <a:r>
              <a:rPr lang="en-IN" dirty="0" smtClean="0"/>
              <a:t>);</a:t>
            </a:r>
          </a:p>
          <a:p>
            <a:pPr>
              <a:buNone/>
            </a:pPr>
            <a:r>
              <a:rPr lang="en-IN" dirty="0" smtClean="0"/>
              <a:t>		console.log(“new Value is “+</a:t>
            </a:r>
            <a:r>
              <a:rPr lang="en-IN" dirty="0" err="1" smtClean="0"/>
              <a:t>changes.previousValue</a:t>
            </a:r>
            <a:r>
              <a:rPr lang="en-IN" dirty="0" smtClean="0"/>
              <a:t>);</a:t>
            </a:r>
          </a:p>
          <a:p>
            <a:pPr>
              <a:buNone/>
            </a:pPr>
            <a:r>
              <a:rPr lang="en-IN" dirty="0" smtClean="0"/>
              <a:t>	}</a:t>
            </a:r>
          </a:p>
          <a:p>
            <a:pPr>
              <a:buNone/>
            </a:pPr>
            <a:r>
              <a:rPr lang="en-IN" dirty="0" smtClean="0"/>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ngOnInit</a:t>
            </a:r>
            <a:endParaRPr lang="en-IN" dirty="0"/>
          </a:p>
        </p:txBody>
      </p:sp>
      <p:sp>
        <p:nvSpPr>
          <p:cNvPr id="3" name="Content Placeholder 2"/>
          <p:cNvSpPr>
            <a:spLocks noGrp="1"/>
          </p:cNvSpPr>
          <p:nvPr>
            <p:ph sz="quarter" idx="1"/>
          </p:nvPr>
        </p:nvSpPr>
        <p:spPr/>
        <p:txBody>
          <a:bodyPr/>
          <a:lstStyle/>
          <a:p>
            <a:r>
              <a:rPr lang="en-IN" b="1" u="sng" dirty="0" err="1" smtClean="0"/>
              <a:t>ngOnInit</a:t>
            </a:r>
            <a:r>
              <a:rPr lang="en-IN" dirty="0" smtClean="0"/>
              <a:t> : This event initializes after Angular first displays the data-bound properties or when the component has been initialized. This event is basically called only after the </a:t>
            </a:r>
            <a:r>
              <a:rPr lang="en-IN" dirty="0" err="1" smtClean="0"/>
              <a:t>ngOnChanges</a:t>
            </a:r>
            <a:r>
              <a:rPr lang="en-IN" dirty="0" smtClean="0"/>
              <a:t>()events. This event is mainly used for the initialize data in a component.</a:t>
            </a:r>
          </a:p>
          <a:p>
            <a:pPr>
              <a:buNone/>
            </a:pPr>
            <a:endParaRPr lang="en-IN" dirty="0" smtClean="0"/>
          </a:p>
          <a:p>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ngDoChech</a:t>
            </a:r>
            <a:r>
              <a:rPr lang="en-IN" dirty="0" smtClean="0"/>
              <a:t> </a:t>
            </a:r>
            <a:endParaRPr lang="en-IN" dirty="0"/>
          </a:p>
        </p:txBody>
      </p:sp>
      <p:sp>
        <p:nvSpPr>
          <p:cNvPr id="3" name="Content Placeholder 2"/>
          <p:cNvSpPr>
            <a:spLocks noGrp="1"/>
          </p:cNvSpPr>
          <p:nvPr>
            <p:ph sz="quarter" idx="1"/>
          </p:nvPr>
        </p:nvSpPr>
        <p:spPr/>
        <p:txBody>
          <a:bodyPr/>
          <a:lstStyle/>
          <a:p>
            <a:r>
              <a:rPr lang="en-IN" b="1" u="sng" dirty="0" err="1" smtClean="0"/>
              <a:t>ngDoCheck</a:t>
            </a:r>
            <a:r>
              <a:rPr lang="en-IN" b="1" u="sng" dirty="0" smtClean="0"/>
              <a:t> </a:t>
            </a:r>
            <a:r>
              <a:rPr lang="en-IN" dirty="0" smtClean="0"/>
              <a:t>– This event is triggered every time the input properties of a component are checked. We can use this hook method to implement the check with our own logic check.</a:t>
            </a:r>
          </a:p>
          <a:p>
            <a:r>
              <a:rPr lang="en-IN" dirty="0" smtClean="0"/>
              <a:t>Detect and act upon changes that Angular can't or won't detect on its own.</a:t>
            </a:r>
          </a:p>
          <a:p>
            <a:r>
              <a:rPr lang="en-IN" dirty="0" smtClean="0"/>
              <a:t>developer's custom change detection.</a:t>
            </a:r>
          </a:p>
          <a:p>
            <a:r>
              <a:rPr lang="en-IN" dirty="0" smtClean="0"/>
              <a:t>Called during every change detection run, immediately after </a:t>
            </a:r>
            <a:r>
              <a:rPr lang="en-IN" dirty="0" err="1" smtClean="0"/>
              <a:t>ngOnChanges</a:t>
            </a:r>
            <a:r>
              <a:rPr lang="en-IN" dirty="0" smtClean="0"/>
              <a:t>()and </a:t>
            </a:r>
            <a:r>
              <a:rPr lang="en-IN" dirty="0" err="1" smtClean="0"/>
              <a:t>ngOnInit</a:t>
            </a:r>
            <a:r>
              <a:rPr lang="en-IN" dirty="0" smtClean="0"/>
              <a:t>().</a:t>
            </a:r>
          </a:p>
          <a:p>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ngAfterContentInit</a:t>
            </a:r>
            <a:endParaRPr lang="en-IN" dirty="0"/>
          </a:p>
        </p:txBody>
      </p:sp>
      <p:sp>
        <p:nvSpPr>
          <p:cNvPr id="3" name="Content Placeholder 2"/>
          <p:cNvSpPr>
            <a:spLocks noGrp="1"/>
          </p:cNvSpPr>
          <p:nvPr>
            <p:ph sz="quarter" idx="1"/>
          </p:nvPr>
        </p:nvSpPr>
        <p:spPr/>
        <p:txBody>
          <a:bodyPr/>
          <a:lstStyle/>
          <a:p>
            <a:r>
              <a:rPr lang="en-IN" b="1" u="sng" dirty="0" err="1" smtClean="0"/>
              <a:t>ngAfterContentInit</a:t>
            </a:r>
            <a:r>
              <a:rPr lang="en-IN" b="1" u="sng" dirty="0" smtClean="0"/>
              <a:t> </a:t>
            </a:r>
            <a:r>
              <a:rPr lang="en-IN" dirty="0" smtClean="0"/>
              <a:t>–  after component content initialized.</a:t>
            </a:r>
          </a:p>
          <a:p>
            <a:r>
              <a:rPr lang="en-IN" dirty="0" smtClean="0"/>
              <a:t>Called </a:t>
            </a:r>
            <a:r>
              <a:rPr lang="en-IN" i="1" dirty="0" smtClean="0"/>
              <a:t>once</a:t>
            </a:r>
            <a:r>
              <a:rPr lang="en-IN" dirty="0" smtClean="0"/>
              <a:t> after the first </a:t>
            </a:r>
            <a:r>
              <a:rPr lang="en-IN" dirty="0" err="1" smtClean="0"/>
              <a:t>ngDoCheck</a:t>
            </a:r>
            <a:r>
              <a:rPr lang="en-IN" dirty="0" smtClean="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3759</TotalTime>
  <Words>5273</Words>
  <Application>Microsoft Office PowerPoint</Application>
  <PresentationFormat>On-screen Show (4:3)</PresentationFormat>
  <Paragraphs>1050</Paragraphs>
  <Slides>205</Slides>
  <Notes>19</Notes>
  <HiddenSlides>0</HiddenSlides>
  <MMClips>0</MMClips>
  <ScaleCrop>false</ScaleCrop>
  <HeadingPairs>
    <vt:vector size="4" baseType="variant">
      <vt:variant>
        <vt:lpstr>Theme</vt:lpstr>
      </vt:variant>
      <vt:variant>
        <vt:i4>1</vt:i4>
      </vt:variant>
      <vt:variant>
        <vt:lpstr>Slide Titles</vt:lpstr>
      </vt:variant>
      <vt:variant>
        <vt:i4>205</vt:i4>
      </vt:variant>
    </vt:vector>
  </HeadingPairs>
  <TitlesOfParts>
    <vt:vector size="206" baseType="lpstr">
      <vt:lpstr>Equity</vt:lpstr>
      <vt:lpstr>Angular 6</vt:lpstr>
      <vt:lpstr>Slide 2</vt:lpstr>
      <vt:lpstr>Angular 6</vt:lpstr>
      <vt:lpstr>Continue...</vt:lpstr>
      <vt:lpstr>SPA Vs MPA</vt:lpstr>
      <vt:lpstr>Angular 6 setup </vt:lpstr>
      <vt:lpstr>Angular CLI</vt:lpstr>
      <vt:lpstr> Pre-requisites for Angular 6 </vt:lpstr>
      <vt:lpstr> Software’s required </vt:lpstr>
      <vt:lpstr>Why node.js ?</vt:lpstr>
      <vt:lpstr>What is NodeJS ?</vt:lpstr>
      <vt:lpstr>What is unique about Node.js?</vt:lpstr>
      <vt:lpstr>Node.js is not……</vt:lpstr>
      <vt:lpstr>Slide 14</vt:lpstr>
      <vt:lpstr>Why JavaScript ?!!!</vt:lpstr>
      <vt:lpstr>Angular 6 </vt:lpstr>
      <vt:lpstr>The Main Building Blocks</vt:lpstr>
      <vt:lpstr>Installation of Angular </vt:lpstr>
      <vt:lpstr>Metadata (with decorators)</vt:lpstr>
      <vt:lpstr>Few angular 6 decorator </vt:lpstr>
      <vt:lpstr>Modules</vt:lpstr>
      <vt:lpstr>Continue...</vt:lpstr>
      <vt:lpstr>Module syntax </vt:lpstr>
      <vt:lpstr> Components </vt:lpstr>
      <vt:lpstr>Component Syntax </vt:lpstr>
      <vt:lpstr>Bootstrapping an application</vt:lpstr>
      <vt:lpstr>Sample of main.ts</vt:lpstr>
      <vt:lpstr>Understanding the File structure:-</vt:lpstr>
      <vt:lpstr>Data binding </vt:lpstr>
      <vt:lpstr>We can achieve totally four ways </vt:lpstr>
      <vt:lpstr>Slide 31</vt:lpstr>
      <vt:lpstr>Interpolation </vt:lpstr>
      <vt:lpstr>Property binding </vt:lpstr>
      <vt:lpstr>Interpolation Vs Property binding </vt:lpstr>
      <vt:lpstr>Two – way binding </vt:lpstr>
      <vt:lpstr>  Event Binding </vt:lpstr>
      <vt:lpstr>Two – way binding without ngModel </vt:lpstr>
      <vt:lpstr> Angular JS directives </vt:lpstr>
      <vt:lpstr>Component directives </vt:lpstr>
      <vt:lpstr>Component directive </vt:lpstr>
      <vt:lpstr>Structure directives </vt:lpstr>
      <vt:lpstr>Built – in structural directive </vt:lpstr>
      <vt:lpstr>Components </vt:lpstr>
      <vt:lpstr>Template </vt:lpstr>
      <vt:lpstr> Attribute directives </vt:lpstr>
      <vt:lpstr>Template </vt:lpstr>
      <vt:lpstr>Styles </vt:lpstr>
      <vt:lpstr>Angular 6 forms </vt:lpstr>
      <vt:lpstr>  TDF Vs MDF </vt:lpstr>
      <vt:lpstr>Template driven form </vt:lpstr>
      <vt:lpstr>ngFormDirective </vt:lpstr>
      <vt:lpstr>ngModel directive</vt:lpstr>
      <vt:lpstr>ngForm with ngModel </vt:lpstr>
      <vt:lpstr>ngModelGroup </vt:lpstr>
      <vt:lpstr>Angular pre-defined validation classes</vt:lpstr>
      <vt:lpstr>ngForm with ngModel with Validation  </vt:lpstr>
      <vt:lpstr>Model Driven Forms </vt:lpstr>
      <vt:lpstr>FormGroup and FormGroupControl </vt:lpstr>
      <vt:lpstr>Slide 59</vt:lpstr>
      <vt:lpstr>In Component </vt:lpstr>
      <vt:lpstr>In Template </vt:lpstr>
      <vt:lpstr>Model Driven form with Validation </vt:lpstr>
      <vt:lpstr>Slide 63</vt:lpstr>
      <vt:lpstr>Custom directive-Attribute directive  </vt:lpstr>
      <vt:lpstr>Continue...</vt:lpstr>
      <vt:lpstr>Slide 66</vt:lpstr>
      <vt:lpstr>Template </vt:lpstr>
      <vt:lpstr>Custom Structural directive </vt:lpstr>
      <vt:lpstr>Continue...</vt:lpstr>
      <vt:lpstr>App.component.ts </vt:lpstr>
      <vt:lpstr>App.custom.directive.ts</vt:lpstr>
      <vt:lpstr>app.component.html  </vt:lpstr>
      <vt:lpstr>Component communication </vt:lpstr>
      <vt:lpstr>Components communication </vt:lpstr>
      <vt:lpstr>Parent to child using @Input </vt:lpstr>
      <vt:lpstr>Child to parent using @ViewChild </vt:lpstr>
      <vt:lpstr>Continue...</vt:lpstr>
      <vt:lpstr>Child to parent using @Output and EventEmitter </vt:lpstr>
      <vt:lpstr>App.childcomponent.html </vt:lpstr>
      <vt:lpstr>App.component.ts </vt:lpstr>
      <vt:lpstr>Communication between sibling </vt:lpstr>
      <vt:lpstr>Continue...</vt:lpstr>
      <vt:lpstr>Angular pipe </vt:lpstr>
      <vt:lpstr>Currency </vt:lpstr>
      <vt:lpstr>Date</vt:lpstr>
      <vt:lpstr>Decimal </vt:lpstr>
      <vt:lpstr>Json and upercase/lowercase</vt:lpstr>
      <vt:lpstr>Percentage </vt:lpstr>
      <vt:lpstr>Async</vt:lpstr>
      <vt:lpstr>Custom pipe </vt:lpstr>
      <vt:lpstr>Example of custom pipe</vt:lpstr>
      <vt:lpstr>Template example </vt:lpstr>
      <vt:lpstr>Lifecycle Hooks</vt:lpstr>
      <vt:lpstr>Slide 94</vt:lpstr>
      <vt:lpstr>Slide 95</vt:lpstr>
      <vt:lpstr>ngOnChanges</vt:lpstr>
      <vt:lpstr>ngOnInit</vt:lpstr>
      <vt:lpstr>ngDoChech </vt:lpstr>
      <vt:lpstr>ngAfterContentInit</vt:lpstr>
      <vt:lpstr>ngAfterContentChecked</vt:lpstr>
      <vt:lpstr>ngAfterViewInit</vt:lpstr>
      <vt:lpstr>ngAfterViewChecked</vt:lpstr>
      <vt:lpstr>ngOnDestroy </vt:lpstr>
      <vt:lpstr>Angular Service </vt:lpstr>
      <vt:lpstr>Dependency Injection </vt:lpstr>
      <vt:lpstr>Types of Service in Angular 2</vt:lpstr>
      <vt:lpstr>Steps to create the Service </vt:lpstr>
      <vt:lpstr>Register the Service </vt:lpstr>
      <vt:lpstr>In Component </vt:lpstr>
      <vt:lpstr>In Module </vt:lpstr>
      <vt:lpstr>Angular 6 http service </vt:lpstr>
      <vt:lpstr>JavaScript callback function </vt:lpstr>
      <vt:lpstr> Synchronous and Asynchronous </vt:lpstr>
      <vt:lpstr>What is promise </vt:lpstr>
      <vt:lpstr>The Promise  </vt:lpstr>
      <vt:lpstr>Observer pattern</vt:lpstr>
      <vt:lpstr>Observables in Angular </vt:lpstr>
      <vt:lpstr>The Observer </vt:lpstr>
      <vt:lpstr>Observable Vs Promise </vt:lpstr>
      <vt:lpstr>What is RxJS</vt:lpstr>
      <vt:lpstr>Demo Example </vt:lpstr>
      <vt:lpstr>http service </vt:lpstr>
      <vt:lpstr>HttpClient Module</vt:lpstr>
      <vt:lpstr>Main Features</vt:lpstr>
      <vt:lpstr>Json as a default </vt:lpstr>
      <vt:lpstr>For non-Json data</vt:lpstr>
      <vt:lpstr>Setting up the params and headers</vt:lpstr>
      <vt:lpstr>HttpClient with pipe() methods </vt:lpstr>
      <vt:lpstr>Example </vt:lpstr>
      <vt:lpstr>myError function </vt:lpstr>
      <vt:lpstr>Material design </vt:lpstr>
      <vt:lpstr>Angular material </vt:lpstr>
      <vt:lpstr>Angular material add </vt:lpstr>
      <vt:lpstr>Angular material Dependencies and components </vt:lpstr>
      <vt:lpstr>Starter material components </vt:lpstr>
      <vt:lpstr>Routing </vt:lpstr>
      <vt:lpstr>Steps to create the routing </vt:lpstr>
      <vt:lpstr>Syntax </vt:lpstr>
      <vt:lpstr>Continue...</vt:lpstr>
      <vt:lpstr>In template</vt:lpstr>
      <vt:lpstr>Child Routes</vt:lpstr>
      <vt:lpstr>Slide 142</vt:lpstr>
      <vt:lpstr>Navigation</vt:lpstr>
      <vt:lpstr>In Template </vt:lpstr>
      <vt:lpstr>Slide 145</vt:lpstr>
      <vt:lpstr>Navigation Guards</vt:lpstr>
      <vt:lpstr>Ask before navigating</vt:lpstr>
      <vt:lpstr>Slide 148</vt:lpstr>
      <vt:lpstr>Restrict Access</vt:lpstr>
      <vt:lpstr>Restrict Access</vt:lpstr>
      <vt:lpstr>Angular module loading </vt:lpstr>
      <vt:lpstr>Continue...</vt:lpstr>
      <vt:lpstr>Project structure </vt:lpstr>
      <vt:lpstr>Commands to generate modules and component s</vt:lpstr>
      <vt:lpstr>Change detection Strategy </vt:lpstr>
      <vt:lpstr>Change detection is done in two steps</vt:lpstr>
      <vt:lpstr>Angular Change detection strategy </vt:lpstr>
      <vt:lpstr>We can control the detection </vt:lpstr>
      <vt:lpstr>Continue....</vt:lpstr>
      <vt:lpstr>app.component.html </vt:lpstr>
      <vt:lpstr>App.component.ts</vt:lpstr>
      <vt:lpstr>ChangeDetectionStrategy.OnPush</vt:lpstr>
      <vt:lpstr>In child component we have refresh data</vt:lpstr>
      <vt:lpstr>Using BehaviourSubject</vt:lpstr>
      <vt:lpstr>In child components </vt:lpstr>
      <vt:lpstr>What is zone.js </vt:lpstr>
      <vt:lpstr>Asynchronous task</vt:lpstr>
      <vt:lpstr>Slide 168</vt:lpstr>
      <vt:lpstr>Continue...</vt:lpstr>
      <vt:lpstr>Zone </vt:lpstr>
      <vt:lpstr>Monkey patch </vt:lpstr>
      <vt:lpstr>Angular uses Zone.js </vt:lpstr>
      <vt:lpstr>NgZone </vt:lpstr>
      <vt:lpstr>Running things outside NgZone </vt:lpstr>
      <vt:lpstr>App.component.html</vt:lpstr>
      <vt:lpstr>Declaration and DI for NgZone</vt:lpstr>
      <vt:lpstr>Angular zone methods </vt:lpstr>
      <vt:lpstr>NgZone methods </vt:lpstr>
      <vt:lpstr>Asynchronous increment methods </vt:lpstr>
      <vt:lpstr>Web Worker </vt:lpstr>
      <vt:lpstr>Web Worker </vt:lpstr>
      <vt:lpstr>Web Worker Vs Service worker </vt:lpstr>
      <vt:lpstr>Slide 183</vt:lpstr>
      <vt:lpstr>demo_worker.js</vt:lpstr>
      <vt:lpstr>Continue...</vt:lpstr>
      <vt:lpstr>Continue...</vt:lpstr>
      <vt:lpstr>Continue...</vt:lpstr>
      <vt:lpstr>Terminate web worker</vt:lpstr>
      <vt:lpstr>Web Worker use </vt:lpstr>
      <vt:lpstr>Slide 190</vt:lpstr>
      <vt:lpstr>Slide 191</vt:lpstr>
      <vt:lpstr>Slide 192</vt:lpstr>
      <vt:lpstr>Web Worker configure with Angular </vt:lpstr>
      <vt:lpstr>App.component.ts </vt:lpstr>
      <vt:lpstr>Simple logic </vt:lpstr>
      <vt:lpstr>Optimization </vt:lpstr>
      <vt:lpstr>Continue...</vt:lpstr>
      <vt:lpstr>Continue...</vt:lpstr>
      <vt:lpstr>Continue...</vt:lpstr>
      <vt:lpstr>Continue...</vt:lpstr>
      <vt:lpstr>Continue...</vt:lpstr>
      <vt:lpstr>Continue...</vt:lpstr>
      <vt:lpstr>Continue...</vt:lpstr>
      <vt:lpstr>Deploy the project in external server </vt:lpstr>
      <vt:lpstr>Slide 205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dc:title>
  <dc:creator>Akash</dc:creator>
  <cp:lastModifiedBy>Akash</cp:lastModifiedBy>
  <cp:revision>390</cp:revision>
  <dcterms:created xsi:type="dcterms:W3CDTF">2006-08-16T00:00:00Z</dcterms:created>
  <dcterms:modified xsi:type="dcterms:W3CDTF">2019-03-08T04:19:56Z</dcterms:modified>
</cp:coreProperties>
</file>