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4"/>
  </p:notesMasterIdLst>
  <p:sldIdLst>
    <p:sldId id="256" r:id="rId2"/>
    <p:sldId id="258" r:id="rId3"/>
    <p:sldId id="307" r:id="rId4"/>
    <p:sldId id="308" r:id="rId5"/>
    <p:sldId id="311" r:id="rId6"/>
    <p:sldId id="259" r:id="rId7"/>
    <p:sldId id="260" r:id="rId8"/>
    <p:sldId id="261" r:id="rId9"/>
    <p:sldId id="262" r:id="rId10"/>
    <p:sldId id="31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313" r:id="rId19"/>
    <p:sldId id="270" r:id="rId20"/>
    <p:sldId id="271" r:id="rId21"/>
    <p:sldId id="272" r:id="rId22"/>
    <p:sldId id="273" r:id="rId23"/>
    <p:sldId id="274" r:id="rId24"/>
    <p:sldId id="326" r:id="rId25"/>
    <p:sldId id="327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78" r:id="rId37"/>
    <p:sldId id="279" r:id="rId38"/>
    <p:sldId id="280" r:id="rId39"/>
    <p:sldId id="281" r:id="rId40"/>
    <p:sldId id="282" r:id="rId41"/>
    <p:sldId id="283" r:id="rId42"/>
    <p:sldId id="339" r:id="rId43"/>
    <p:sldId id="334" r:id="rId44"/>
    <p:sldId id="335" r:id="rId45"/>
    <p:sldId id="340" r:id="rId46"/>
    <p:sldId id="336" r:id="rId47"/>
    <p:sldId id="337" r:id="rId48"/>
    <p:sldId id="302" r:id="rId49"/>
    <p:sldId id="303" r:id="rId50"/>
    <p:sldId id="304" r:id="rId51"/>
    <p:sldId id="305" r:id="rId52"/>
    <p:sldId id="306" r:id="rId5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661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tutoria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8235" y="3377556"/>
            <a:ext cx="721995" cy="103505"/>
          </a:xfrm>
          <a:custGeom>
            <a:avLst/>
            <a:gdLst/>
            <a:ahLst/>
            <a:cxnLst/>
            <a:rect l="l" t="t" r="r" b="b"/>
            <a:pathLst>
              <a:path w="721995" h="103504">
                <a:moveTo>
                  <a:pt x="0" y="102893"/>
                </a:moveTo>
                <a:lnTo>
                  <a:pt x="721806" y="102893"/>
                </a:lnTo>
                <a:lnTo>
                  <a:pt x="721806" y="0"/>
                </a:lnTo>
                <a:lnTo>
                  <a:pt x="0" y="0"/>
                </a:lnTo>
                <a:lnTo>
                  <a:pt x="0" y="102893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49" y="3377556"/>
            <a:ext cx="721995" cy="103505"/>
          </a:xfrm>
          <a:custGeom>
            <a:avLst/>
            <a:gdLst/>
            <a:ahLst/>
            <a:cxnLst/>
            <a:rect l="l" t="t" r="r" b="b"/>
            <a:pathLst>
              <a:path w="721995" h="103504">
                <a:moveTo>
                  <a:pt x="0" y="102893"/>
                </a:moveTo>
                <a:lnTo>
                  <a:pt x="721806" y="102893"/>
                </a:lnTo>
                <a:lnTo>
                  <a:pt x="721806" y="0"/>
                </a:lnTo>
                <a:lnTo>
                  <a:pt x="0" y="0"/>
                </a:lnTo>
                <a:lnTo>
                  <a:pt x="0" y="102893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77556"/>
            <a:ext cx="721995" cy="103505"/>
          </a:xfrm>
          <a:custGeom>
            <a:avLst/>
            <a:gdLst/>
            <a:ahLst/>
            <a:cxnLst/>
            <a:rect l="l" t="t" r="r" b="b"/>
            <a:pathLst>
              <a:path w="721995" h="103504">
                <a:moveTo>
                  <a:pt x="0" y="102893"/>
                </a:moveTo>
                <a:lnTo>
                  <a:pt x="721806" y="102893"/>
                </a:lnTo>
                <a:lnTo>
                  <a:pt x="721806" y="0"/>
                </a:lnTo>
                <a:lnTo>
                  <a:pt x="0" y="0"/>
                </a:lnTo>
                <a:lnTo>
                  <a:pt x="0" y="102893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425" y="3377556"/>
            <a:ext cx="5217160" cy="103505"/>
          </a:xfrm>
          <a:custGeom>
            <a:avLst/>
            <a:gdLst/>
            <a:ahLst/>
            <a:cxnLst/>
            <a:rect l="l" t="t" r="r" b="b"/>
            <a:pathLst>
              <a:path w="5217160" h="103504">
                <a:moveTo>
                  <a:pt x="0" y="102893"/>
                </a:moveTo>
                <a:lnTo>
                  <a:pt x="5216712" y="102893"/>
                </a:lnTo>
                <a:lnTo>
                  <a:pt x="5216712" y="0"/>
                </a:lnTo>
                <a:lnTo>
                  <a:pt x="0" y="0"/>
                </a:lnTo>
                <a:lnTo>
                  <a:pt x="0" y="102893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1425" y="3785247"/>
            <a:ext cx="5697855" cy="15468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8200" spc="195" dirty="0">
                <a:solidFill>
                  <a:srgbClr val="2084C5"/>
                </a:solidFill>
                <a:latin typeface="Trebuchet MS"/>
                <a:cs typeface="Trebuchet MS"/>
              </a:rPr>
              <a:t>TypeScript</a:t>
            </a:r>
            <a:endParaRPr sz="8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/>
              <a:t>TypeScript</a:t>
            </a:r>
            <a:r>
              <a:rPr lang="en-IN" sz="2800" dirty="0" smtClean="0"/>
              <a:t> is a free and open source programming language developed and maintained by Microsoft. </a:t>
            </a:r>
          </a:p>
          <a:p>
            <a:r>
              <a:rPr lang="en-IN" sz="2800" dirty="0" smtClean="0"/>
              <a:t>It is a strict superset of JavaScript, and adds optional static typing and class-based object-oriented programming to the language.</a:t>
            </a:r>
          </a:p>
          <a:p>
            <a:r>
              <a:rPr lang="en-IN" sz="2800" dirty="0" smtClean="0"/>
              <a:t>It is designed for development of large applications and </a:t>
            </a:r>
            <a:r>
              <a:rPr lang="en-IN" sz="2800" dirty="0" err="1" smtClean="0"/>
              <a:t>transpiler</a:t>
            </a:r>
            <a:r>
              <a:rPr lang="en-IN" sz="2800" dirty="0" smtClean="0"/>
              <a:t> to JavaScript. As TypeScript is a superset of JavaScript, any existing JavaScript programs are also valid TypeScript programs.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111127"/>
            <a:ext cx="7772400" cy="1546860"/>
          </a:xfrm>
          <a:custGeom>
            <a:avLst/>
            <a:gdLst/>
            <a:ahLst/>
            <a:cxnLst/>
            <a:rect l="l" t="t" r="r" b="b"/>
            <a:pathLst>
              <a:path w="7772400" h="1546860">
                <a:moveTo>
                  <a:pt x="0" y="1546503"/>
                </a:moveTo>
                <a:lnTo>
                  <a:pt x="7772399" y="1546503"/>
                </a:lnTo>
                <a:lnTo>
                  <a:pt x="7772399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4691" y="1876077"/>
            <a:ext cx="67500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675" dirty="0">
                <a:solidFill>
                  <a:srgbClr val="7ECEFD"/>
                </a:solidFill>
                <a:latin typeface="Trebuchet MS"/>
                <a:cs typeface="Trebuchet MS"/>
              </a:rPr>
              <a:t>2.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816" y="2922892"/>
            <a:ext cx="30848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FFFFFF"/>
                </a:solidFill>
                <a:latin typeface="Trebuchet MS"/>
                <a:cs typeface="Trebuchet MS"/>
              </a:rPr>
              <a:t>Installation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786734"/>
            <a:ext cx="7772400" cy="10464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536825">
              <a:lnSpc>
                <a:spcPct val="100000"/>
              </a:lnSpc>
            </a:pPr>
            <a:r>
              <a:rPr sz="2400" b="1" spc="-90" dirty="0">
                <a:solidFill>
                  <a:srgbClr val="FFFFFF"/>
                </a:solidFill>
                <a:latin typeface="Gill Sans MT"/>
                <a:cs typeface="Gill Sans MT"/>
              </a:rPr>
              <a:t>How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2400" b="1" spc="-2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tu</a:t>
            </a:r>
            <a:r>
              <a:rPr sz="2400" b="1" spc="-6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105" dirty="0">
                <a:solidFill>
                  <a:srgbClr val="FFFFFF"/>
                </a:solidFill>
                <a:latin typeface="Gill Sans MT"/>
                <a:cs typeface="Gill Sans MT"/>
              </a:rPr>
              <a:t>?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94" y="579455"/>
            <a:ext cx="7628255" cy="1143000"/>
          </a:xfrm>
          <a:custGeom>
            <a:avLst/>
            <a:gdLst/>
            <a:ahLst/>
            <a:cxnLst/>
            <a:rect l="l" t="t" r="r" b="b"/>
            <a:pathLst>
              <a:path w="7628255" h="1143000">
                <a:moveTo>
                  <a:pt x="0" y="1142999"/>
                </a:moveTo>
                <a:lnTo>
                  <a:pt x="7628107" y="1142999"/>
                </a:lnTo>
                <a:lnTo>
                  <a:pt x="7628107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385" dirty="0"/>
              <a:t>How</a:t>
            </a:r>
            <a:r>
              <a:rPr sz="6000" spc="-280" dirty="0"/>
              <a:t> </a:t>
            </a:r>
            <a:r>
              <a:rPr sz="6000" spc="229" dirty="0"/>
              <a:t>To</a:t>
            </a:r>
            <a:r>
              <a:rPr sz="6000" spc="-280" dirty="0"/>
              <a:t> </a:t>
            </a:r>
            <a:r>
              <a:rPr sz="6000" dirty="0"/>
              <a:t>Install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893694" y="1757903"/>
            <a:ext cx="7793355" cy="567690"/>
          </a:xfrm>
          <a:custGeom>
            <a:avLst/>
            <a:gdLst/>
            <a:ahLst/>
            <a:cxnLst/>
            <a:rect l="l" t="t" r="r" b="b"/>
            <a:pathLst>
              <a:path w="7793355" h="567689">
                <a:moveTo>
                  <a:pt x="0" y="567543"/>
                </a:moveTo>
                <a:lnTo>
                  <a:pt x="7793095" y="567543"/>
                </a:lnTo>
                <a:lnTo>
                  <a:pt x="7793095" y="0"/>
                </a:lnTo>
                <a:lnTo>
                  <a:pt x="0" y="0"/>
                </a:lnTo>
                <a:lnTo>
                  <a:pt x="0" y="56754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651" y="2325447"/>
            <a:ext cx="8042275" cy="2207260"/>
          </a:xfrm>
          <a:custGeom>
            <a:avLst/>
            <a:gdLst/>
            <a:ahLst/>
            <a:cxnLst/>
            <a:rect l="l" t="t" r="r" b="b"/>
            <a:pathLst>
              <a:path w="8042275" h="2207260">
                <a:moveTo>
                  <a:pt x="0" y="2207108"/>
                </a:moveTo>
                <a:lnTo>
                  <a:pt x="8042086" y="2207108"/>
                </a:lnTo>
                <a:lnTo>
                  <a:pt x="8042086" y="0"/>
                </a:lnTo>
                <a:lnTo>
                  <a:pt x="0" y="0"/>
                </a:lnTo>
                <a:lnTo>
                  <a:pt x="0" y="220710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677" y="1931564"/>
            <a:ext cx="601916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8920">
              <a:lnSpc>
                <a:spcPct val="100000"/>
              </a:lnSpc>
            </a:pPr>
            <a:r>
              <a:rPr sz="1400" spc="45" dirty="0">
                <a:solidFill>
                  <a:srgbClr val="66737F"/>
                </a:solidFill>
                <a:latin typeface="Tahoma"/>
                <a:cs typeface="Tahoma"/>
              </a:rPr>
              <a:t>For</a:t>
            </a:r>
            <a:r>
              <a:rPr sz="1400" spc="-17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6737F"/>
                </a:solidFill>
                <a:latin typeface="Tahoma"/>
                <a:cs typeface="Tahoma"/>
              </a:rPr>
              <a:t>more</a:t>
            </a:r>
            <a:r>
              <a:rPr sz="1400" spc="-17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66737F"/>
                </a:solidFill>
                <a:latin typeface="Tahoma"/>
                <a:cs typeface="Tahoma"/>
              </a:rPr>
              <a:t>details</a:t>
            </a:r>
            <a:r>
              <a:rPr sz="1400" spc="-17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66737F"/>
                </a:solidFill>
                <a:latin typeface="Tahoma"/>
                <a:cs typeface="Tahoma"/>
              </a:rPr>
              <a:t>check:</a:t>
            </a:r>
            <a:r>
              <a:rPr sz="1400" spc="-18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1054CC"/>
                </a:solidFill>
                <a:latin typeface="Tahoma"/>
                <a:cs typeface="Tahoma"/>
                <a:hlinkClick r:id="rId3"/>
              </a:rPr>
              <a:t>https://www.typescriptlang.org/docs/tutorial.html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20152"/>
                </a:solidFill>
                <a:latin typeface="Gill Sans MT"/>
                <a:cs typeface="Gill Sans MT"/>
              </a:rPr>
              <a:t>Via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30" dirty="0">
                <a:solidFill>
                  <a:srgbClr val="F20152"/>
                </a:solidFill>
                <a:latin typeface="Gill Sans MT"/>
                <a:cs typeface="Gill Sans MT"/>
              </a:rPr>
              <a:t>n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p</a:t>
            </a:r>
            <a:r>
              <a:rPr sz="1600" b="1" spc="-200" dirty="0">
                <a:solidFill>
                  <a:srgbClr val="F20152"/>
                </a:solidFill>
                <a:latin typeface="Gill Sans MT"/>
                <a:cs typeface="Gill Sans MT"/>
              </a:rPr>
              <a:t>m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65" dirty="0">
                <a:solidFill>
                  <a:srgbClr val="F20152"/>
                </a:solidFill>
                <a:latin typeface="Gill Sans MT"/>
                <a:cs typeface="Gill Sans MT"/>
              </a:rPr>
              <a:t>(the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65" dirty="0">
                <a:solidFill>
                  <a:srgbClr val="F20152"/>
                </a:solidFill>
                <a:latin typeface="Gill Sans MT"/>
                <a:cs typeface="Gill Sans MT"/>
              </a:rPr>
              <a:t>Nod</a:t>
            </a:r>
            <a:r>
              <a:rPr sz="1600" b="1" spc="-60" dirty="0">
                <a:solidFill>
                  <a:srgbClr val="F20152"/>
                </a:solidFill>
                <a:latin typeface="Gill Sans MT"/>
                <a:cs typeface="Gill Sans MT"/>
              </a:rPr>
              <a:t>e</a:t>
            </a:r>
            <a:r>
              <a:rPr sz="1600" b="1" spc="-25" dirty="0">
                <a:solidFill>
                  <a:srgbClr val="F20152"/>
                </a:solidFill>
                <a:latin typeface="Gill Sans MT"/>
                <a:cs typeface="Gill Sans MT"/>
              </a:rPr>
              <a:t>.js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p</a:t>
            </a:r>
            <a:r>
              <a:rPr sz="1600" b="1" spc="-25" dirty="0">
                <a:solidFill>
                  <a:srgbClr val="F20152"/>
                </a:solidFill>
                <a:latin typeface="Gill Sans MT"/>
                <a:cs typeface="Gill Sans MT"/>
              </a:rPr>
              <a:t>ac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k</a:t>
            </a:r>
            <a:r>
              <a:rPr sz="1600" b="1" spc="-25" dirty="0">
                <a:solidFill>
                  <a:srgbClr val="F20152"/>
                </a:solidFill>
                <a:latin typeface="Gill Sans MT"/>
                <a:cs typeface="Gill Sans MT"/>
              </a:rPr>
              <a:t>a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ge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m</a:t>
            </a:r>
            <a:r>
              <a:rPr sz="1600" b="1" spc="-85" dirty="0">
                <a:solidFill>
                  <a:srgbClr val="F20152"/>
                </a:solidFill>
                <a:latin typeface="Gill Sans MT"/>
                <a:cs typeface="Gill Sans MT"/>
              </a:rPr>
              <a:t>a</a:t>
            </a:r>
            <a:r>
              <a:rPr sz="1600" b="1" spc="-20" dirty="0">
                <a:solidFill>
                  <a:srgbClr val="F20152"/>
                </a:solidFill>
                <a:latin typeface="Gill Sans MT"/>
                <a:cs typeface="Gill Sans MT"/>
              </a:rPr>
              <a:t>n</a:t>
            </a:r>
            <a:r>
              <a:rPr sz="1600" b="1" spc="-25" dirty="0">
                <a:solidFill>
                  <a:srgbClr val="F20152"/>
                </a:solidFill>
                <a:latin typeface="Gill Sans MT"/>
                <a:cs typeface="Gill Sans MT"/>
              </a:rPr>
              <a:t>a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g</a:t>
            </a:r>
            <a:r>
              <a:rPr sz="1600" b="1" spc="-45" dirty="0">
                <a:solidFill>
                  <a:srgbClr val="F20152"/>
                </a:solidFill>
                <a:latin typeface="Gill Sans MT"/>
                <a:cs typeface="Gill Sans MT"/>
              </a:rPr>
              <a:t>e</a:t>
            </a:r>
            <a:r>
              <a:rPr sz="1600" b="1" spc="-110" dirty="0">
                <a:solidFill>
                  <a:srgbClr val="F20152"/>
                </a:solidFill>
                <a:latin typeface="Gill Sans MT"/>
                <a:cs typeface="Gill Sans MT"/>
              </a:rPr>
              <a:t>r)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447" y="4738271"/>
            <a:ext cx="7877175" cy="169481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600" b="1" spc="-20" dirty="0">
                <a:solidFill>
                  <a:srgbClr val="F20152"/>
                </a:solidFill>
                <a:latin typeface="Gill Sans MT"/>
                <a:cs typeface="Gill Sans MT"/>
              </a:rPr>
              <a:t>By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15" dirty="0">
                <a:solidFill>
                  <a:srgbClr val="F20152"/>
                </a:solidFill>
                <a:latin typeface="Gill Sans MT"/>
                <a:cs typeface="Gill Sans MT"/>
              </a:rPr>
              <a:t>inst</a:t>
            </a:r>
            <a:r>
              <a:rPr sz="1600" b="1" spc="-25" dirty="0">
                <a:solidFill>
                  <a:srgbClr val="F20152"/>
                </a:solidFill>
                <a:latin typeface="Gill Sans MT"/>
                <a:cs typeface="Gill Sans MT"/>
              </a:rPr>
              <a:t>a</a:t>
            </a:r>
            <a:r>
              <a:rPr sz="1600" b="1" spc="-20" dirty="0">
                <a:solidFill>
                  <a:srgbClr val="F20152"/>
                </a:solidFill>
                <a:latin typeface="Gill Sans MT"/>
                <a:cs typeface="Gill Sans MT"/>
              </a:rPr>
              <a:t>lling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105" dirty="0">
                <a:solidFill>
                  <a:srgbClr val="F20152"/>
                </a:solidFill>
                <a:latin typeface="Gill Sans MT"/>
                <a:cs typeface="Gill Sans MT"/>
              </a:rPr>
              <a:t>T</a:t>
            </a:r>
            <a:r>
              <a:rPr sz="1600" b="1" spc="-80" dirty="0">
                <a:solidFill>
                  <a:srgbClr val="F20152"/>
                </a:solidFill>
                <a:latin typeface="Gill Sans MT"/>
                <a:cs typeface="Gill Sans MT"/>
              </a:rPr>
              <a:t>y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p</a:t>
            </a:r>
            <a:r>
              <a:rPr sz="1600" b="1" spc="-45" dirty="0">
                <a:solidFill>
                  <a:srgbClr val="F20152"/>
                </a:solidFill>
                <a:latin typeface="Gill Sans MT"/>
                <a:cs typeface="Gill Sans MT"/>
              </a:rPr>
              <a:t>e</a:t>
            </a:r>
            <a:r>
              <a:rPr sz="1600" b="1" spc="-55" dirty="0">
                <a:solidFill>
                  <a:srgbClr val="F20152"/>
                </a:solidFill>
                <a:latin typeface="Gill Sans MT"/>
                <a:cs typeface="Gill Sans MT"/>
              </a:rPr>
              <a:t>Scri</a:t>
            </a:r>
            <a:r>
              <a:rPr sz="1600" b="1" spc="-75" dirty="0">
                <a:solidFill>
                  <a:srgbClr val="F20152"/>
                </a:solidFill>
                <a:latin typeface="Gill Sans MT"/>
                <a:cs typeface="Gill Sans MT"/>
              </a:rPr>
              <a:t>p</a:t>
            </a:r>
            <a:r>
              <a:rPr sz="1600" b="1" spc="-30" dirty="0">
                <a:solidFill>
                  <a:srgbClr val="F20152"/>
                </a:solidFill>
                <a:latin typeface="Gill Sans MT"/>
                <a:cs typeface="Gill Sans MT"/>
              </a:rPr>
              <a:t>t’s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10" dirty="0">
                <a:solidFill>
                  <a:srgbClr val="F20152"/>
                </a:solidFill>
                <a:latin typeface="Gill Sans MT"/>
                <a:cs typeface="Gill Sans MT"/>
              </a:rPr>
              <a:t>Visu</a:t>
            </a:r>
            <a:r>
              <a:rPr sz="1600" b="1" spc="-15" dirty="0">
                <a:solidFill>
                  <a:srgbClr val="F20152"/>
                </a:solidFill>
                <a:latin typeface="Gill Sans MT"/>
                <a:cs typeface="Gill Sans MT"/>
              </a:rPr>
              <a:t>a</a:t>
            </a:r>
            <a:r>
              <a:rPr sz="1600" b="1" dirty="0">
                <a:solidFill>
                  <a:srgbClr val="F20152"/>
                </a:solidFill>
                <a:latin typeface="Gill Sans MT"/>
                <a:cs typeface="Gill Sans MT"/>
              </a:rPr>
              <a:t>l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45" dirty="0">
                <a:solidFill>
                  <a:srgbClr val="F20152"/>
                </a:solidFill>
                <a:latin typeface="Gill Sans MT"/>
                <a:cs typeface="Gill Sans MT"/>
              </a:rPr>
              <a:t>Studio</a:t>
            </a:r>
            <a:r>
              <a:rPr sz="1600" b="1" spc="-140" dirty="0">
                <a:solidFill>
                  <a:srgbClr val="F20152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F20152"/>
                </a:solidFill>
                <a:latin typeface="Gill Sans MT"/>
                <a:cs typeface="Gill Sans MT"/>
              </a:rPr>
              <a:t>p</a:t>
            </a:r>
            <a:r>
              <a:rPr sz="1600" b="1" spc="-15" dirty="0">
                <a:solidFill>
                  <a:srgbClr val="F20152"/>
                </a:solidFill>
                <a:latin typeface="Gill Sans MT"/>
                <a:cs typeface="Gill Sans MT"/>
              </a:rPr>
              <a:t>lugins</a:t>
            </a:r>
            <a:endParaRPr sz="16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719829">
              <a:lnSpc>
                <a:spcPct val="100000"/>
              </a:lnSpc>
              <a:spcBef>
                <a:spcPts val="1045"/>
              </a:spcBef>
            </a:pP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h</a:t>
            </a:r>
            <a:r>
              <a:rPr sz="1400" u="heavy" spc="-5" dirty="0">
                <a:solidFill>
                  <a:srgbClr val="1054CC"/>
                </a:solidFill>
                <a:latin typeface="Arial"/>
                <a:cs typeface="Arial"/>
              </a:rPr>
              <a:t>tt</a:t>
            </a: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ps</a:t>
            </a:r>
            <a:r>
              <a:rPr sz="1400" u="heavy" spc="-5" dirty="0">
                <a:solidFill>
                  <a:srgbClr val="1054CC"/>
                </a:solidFill>
                <a:latin typeface="Arial"/>
                <a:cs typeface="Arial"/>
              </a:rPr>
              <a:t>://</a:t>
            </a: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code</a:t>
            </a:r>
            <a:r>
              <a:rPr sz="1400" u="heavy" spc="-5" dirty="0">
                <a:solidFill>
                  <a:srgbClr val="1054CC"/>
                </a:solidFill>
                <a:latin typeface="Arial"/>
                <a:cs typeface="Arial"/>
              </a:rPr>
              <a:t>.</a:t>
            </a: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visuals</a:t>
            </a:r>
            <a:r>
              <a:rPr sz="1400" u="heavy" spc="-5" dirty="0">
                <a:solidFill>
                  <a:srgbClr val="1054CC"/>
                </a:solidFill>
                <a:latin typeface="Arial"/>
                <a:cs typeface="Arial"/>
              </a:rPr>
              <a:t>t</a:t>
            </a: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udio</a:t>
            </a:r>
            <a:r>
              <a:rPr sz="1400" u="heavy" spc="-5" dirty="0">
                <a:solidFill>
                  <a:srgbClr val="1054CC"/>
                </a:solidFill>
                <a:latin typeface="Arial"/>
                <a:cs typeface="Arial"/>
              </a:rPr>
              <a:t>.</a:t>
            </a:r>
            <a:r>
              <a:rPr sz="1400" u="heavy" dirty="0">
                <a:solidFill>
                  <a:srgbClr val="1054CC"/>
                </a:solidFill>
                <a:latin typeface="Arial"/>
                <a:cs typeface="Arial"/>
              </a:rPr>
              <a:t>com/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651" y="2753441"/>
            <a:ext cx="6938009" cy="1610360"/>
          </a:xfrm>
          <a:custGeom>
            <a:avLst/>
            <a:gdLst/>
            <a:ahLst/>
            <a:cxnLst/>
            <a:rect l="l" t="t" r="r" b="b"/>
            <a:pathLst>
              <a:path w="6938009" h="1610360">
                <a:moveTo>
                  <a:pt x="0" y="1610069"/>
                </a:moveTo>
                <a:lnTo>
                  <a:pt x="6938009" y="1610069"/>
                </a:lnTo>
                <a:lnTo>
                  <a:pt x="6938009" y="0"/>
                </a:lnTo>
                <a:lnTo>
                  <a:pt x="0" y="0"/>
                </a:lnTo>
                <a:lnTo>
                  <a:pt x="0" y="1610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651" y="2753441"/>
            <a:ext cx="6938006" cy="1610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111127"/>
            <a:ext cx="7772400" cy="1546860"/>
          </a:xfrm>
          <a:custGeom>
            <a:avLst/>
            <a:gdLst/>
            <a:ahLst/>
            <a:cxnLst/>
            <a:rect l="l" t="t" r="r" b="b"/>
            <a:pathLst>
              <a:path w="7772400" h="1546860">
                <a:moveTo>
                  <a:pt x="0" y="1546503"/>
                </a:moveTo>
                <a:lnTo>
                  <a:pt x="7772399" y="1546503"/>
                </a:lnTo>
                <a:lnTo>
                  <a:pt x="7772399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8747" y="1876077"/>
            <a:ext cx="68707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610" dirty="0">
                <a:solidFill>
                  <a:srgbClr val="7ECEFD"/>
                </a:solidFill>
                <a:latin typeface="Trebuchet MS"/>
                <a:cs typeface="Trebuchet MS"/>
              </a:rPr>
              <a:t>3.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713" y="2922892"/>
            <a:ext cx="48628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42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55" dirty="0">
                <a:solidFill>
                  <a:srgbClr val="FFFFFF"/>
                </a:solidFill>
                <a:latin typeface="Trebuchet MS"/>
                <a:cs typeface="Trebuchet MS"/>
              </a:rPr>
              <a:t>TypeScript?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786734"/>
            <a:ext cx="7772400" cy="10464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136650">
              <a:lnSpc>
                <a:spcPct val="100000"/>
              </a:lnSpc>
            </a:pPr>
            <a:r>
              <a:rPr sz="2400" b="1" spc="-95" dirty="0">
                <a:solidFill>
                  <a:srgbClr val="FFFFFF"/>
                </a:solidFill>
                <a:latin typeface="Gill Sans MT"/>
                <a:cs typeface="Gill Sans MT"/>
              </a:rPr>
              <a:t>Why</a:t>
            </a:r>
            <a:r>
              <a:rPr sz="2400" b="1" spc="-2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4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b="1" spc="-3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one</a:t>
            </a:r>
            <a:r>
              <a:rPr sz="2400" b="1" spc="-2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using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2400" b="1" spc="-2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Gill Sans MT"/>
                <a:cs typeface="Gill Sans MT"/>
              </a:rPr>
              <a:t>nd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Gill Sans MT"/>
                <a:cs typeface="Gill Sans MT"/>
              </a:rPr>
              <a:t>mor</a:t>
            </a:r>
            <a:r>
              <a:rPr sz="2400" b="1" spc="-114" dirty="0">
                <a:solidFill>
                  <a:srgbClr val="FFFFFF"/>
                </a:solidFill>
                <a:latin typeface="Gill Sans MT"/>
                <a:cs typeface="Gill Sans MT"/>
              </a:rPr>
              <a:t>e.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20"/>
              </a:lnSpc>
            </a:pPr>
            <a:r>
              <a:rPr spc="130" dirty="0"/>
              <a:t>Main</a:t>
            </a:r>
            <a:r>
              <a:rPr spc="-170" dirty="0"/>
              <a:t> </a:t>
            </a:r>
            <a:r>
              <a:rPr spc="120" dirty="0"/>
              <a:t>Goals</a:t>
            </a:r>
            <a:r>
              <a:rPr spc="-170" dirty="0"/>
              <a:t> </a:t>
            </a:r>
            <a:r>
              <a:rPr spc="15" dirty="0"/>
              <a:t>of</a:t>
            </a:r>
            <a:r>
              <a:rPr spc="-170" dirty="0"/>
              <a:t> </a:t>
            </a:r>
            <a:r>
              <a:rPr spc="85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21" y="1487991"/>
            <a:ext cx="5105400" cy="6781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40" dirty="0">
                <a:solidFill>
                  <a:srgbClr val="66737F"/>
                </a:solidFill>
                <a:latin typeface="Tahoma"/>
                <a:cs typeface="Tahoma"/>
              </a:rPr>
              <a:t>Provide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6737F"/>
                </a:solidFill>
                <a:latin typeface="Tahoma"/>
                <a:cs typeface="Tahoma"/>
              </a:rPr>
              <a:t>an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optional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system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66737F"/>
                </a:solidFill>
                <a:latin typeface="Tahoma"/>
                <a:cs typeface="Tahoma"/>
              </a:rPr>
              <a:t>for</a:t>
            </a:r>
            <a:r>
              <a:rPr sz="2400" spc="4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JavaScript.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694" y="3706642"/>
            <a:ext cx="6463030" cy="18205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542925" marR="547370" indent="-381000">
              <a:lnSpc>
                <a:spcPts val="2850"/>
              </a:lnSpc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40" dirty="0">
                <a:solidFill>
                  <a:srgbClr val="66737F"/>
                </a:solidFill>
                <a:latin typeface="Tahoma"/>
                <a:cs typeface="Tahoma"/>
              </a:rPr>
              <a:t>Provide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planned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features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from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future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 JavaScript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editions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current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JavaScript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6737F"/>
                </a:solidFill>
                <a:latin typeface="Tahoma"/>
                <a:cs typeface="Tahoma"/>
              </a:rPr>
              <a:t>engines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ts val="2760"/>
              </a:lnSpc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70" dirty="0">
                <a:solidFill>
                  <a:srgbClr val="66737F"/>
                </a:solidFill>
                <a:latin typeface="Tahoma"/>
                <a:cs typeface="Tahoma"/>
              </a:rPr>
              <a:t>Modular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66737F"/>
                </a:solidFill>
                <a:latin typeface="Tahoma"/>
                <a:cs typeface="Tahoma"/>
              </a:rPr>
              <a:t>Development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694" y="2360343"/>
            <a:ext cx="8202295" cy="1346835"/>
          </a:xfrm>
          <a:custGeom>
            <a:avLst/>
            <a:gdLst/>
            <a:ahLst/>
            <a:cxnLst/>
            <a:rect l="l" t="t" r="r" b="b"/>
            <a:pathLst>
              <a:path w="8202295" h="1346835">
                <a:moveTo>
                  <a:pt x="0" y="1346298"/>
                </a:moveTo>
                <a:lnTo>
                  <a:pt x="8202167" y="1346298"/>
                </a:lnTo>
                <a:lnTo>
                  <a:pt x="8202167" y="0"/>
                </a:lnTo>
                <a:lnTo>
                  <a:pt x="0" y="0"/>
                </a:lnTo>
                <a:lnTo>
                  <a:pt x="0" y="134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1" y="2360343"/>
            <a:ext cx="8202161" cy="134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111127"/>
            <a:ext cx="7772400" cy="1546860"/>
          </a:xfrm>
          <a:custGeom>
            <a:avLst/>
            <a:gdLst/>
            <a:ahLst/>
            <a:cxnLst/>
            <a:rect l="l" t="t" r="r" b="b"/>
            <a:pathLst>
              <a:path w="7772400" h="1546860">
                <a:moveTo>
                  <a:pt x="0" y="1546503"/>
                </a:moveTo>
                <a:lnTo>
                  <a:pt x="7772399" y="1546503"/>
                </a:lnTo>
                <a:lnTo>
                  <a:pt x="7772399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3261" y="1876077"/>
            <a:ext cx="6978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80" dirty="0">
                <a:solidFill>
                  <a:srgbClr val="7ECEFD"/>
                </a:solidFill>
                <a:latin typeface="Trebuchet MS"/>
                <a:cs typeface="Trebuchet MS"/>
              </a:rPr>
              <a:t>4.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7242" y="2922892"/>
            <a:ext cx="25095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14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786734"/>
            <a:ext cx="7772400" cy="10464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ct val="100000"/>
              </a:lnSpc>
            </a:pPr>
            <a:r>
              <a:rPr sz="2400" b="1" spc="-150" dirty="0">
                <a:solidFill>
                  <a:srgbClr val="FFFFFF"/>
                </a:solidFill>
                <a:latin typeface="Gill Sans MT"/>
                <a:cs typeface="Gill Sans MT"/>
              </a:rPr>
              <a:t>Wh</a:t>
            </a:r>
            <a:r>
              <a:rPr sz="2400" b="1" spc="-9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2400" b="1" spc="-1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1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80" dirty="0">
                <a:solidFill>
                  <a:srgbClr val="FFFFFF"/>
                </a:solidFill>
                <a:latin typeface="Gill Sans MT"/>
                <a:cs typeface="Gill Sans MT"/>
              </a:rPr>
              <a:t>Scri</a:t>
            </a:r>
            <a:r>
              <a:rPr sz="2400" b="1" spc="-10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su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-6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sz="2400" b="1" spc="-95" dirty="0">
                <a:solidFill>
                  <a:srgbClr val="FFFFFF"/>
                </a:solidFill>
                <a:latin typeface="Gill Sans MT"/>
                <a:cs typeface="Gill Sans MT"/>
              </a:rPr>
              <a:t>some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20"/>
              </a:lnSpc>
            </a:pPr>
            <a:r>
              <a:rPr spc="85" dirty="0"/>
              <a:t>TypeScript</a:t>
            </a:r>
            <a:r>
              <a:rPr spc="-170" dirty="0"/>
              <a:t> </a:t>
            </a:r>
            <a:r>
              <a:rPr spc="8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21" y="1487990"/>
            <a:ext cx="4700270" cy="333424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35" dirty="0">
                <a:solidFill>
                  <a:srgbClr val="66737F"/>
                </a:solidFill>
                <a:latin typeface="Tahoma"/>
                <a:cs typeface="Tahoma"/>
              </a:rPr>
              <a:t>Data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Types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Supported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40" dirty="0">
                <a:solidFill>
                  <a:srgbClr val="66737F"/>
                </a:solidFill>
                <a:latin typeface="Tahoma"/>
                <a:cs typeface="Tahoma"/>
              </a:rPr>
              <a:t>Optional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Static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Annotation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Classes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Interface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45" dirty="0">
                <a:solidFill>
                  <a:srgbClr val="66737F"/>
                </a:solidFill>
                <a:latin typeface="Tahoma"/>
                <a:cs typeface="Tahoma"/>
              </a:rPr>
              <a:t>Modules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85" dirty="0">
                <a:solidFill>
                  <a:srgbClr val="66737F"/>
                </a:solidFill>
                <a:latin typeface="Tahoma"/>
                <a:cs typeface="Tahoma"/>
              </a:rPr>
              <a:t>Arrow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Expressions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Assertions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35" dirty="0">
                <a:solidFill>
                  <a:srgbClr val="66737F"/>
                </a:solidFill>
                <a:latin typeface="Tahoma"/>
                <a:cs typeface="Tahoma"/>
              </a:rPr>
              <a:t>Ambient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81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Source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File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Dependencies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356" y="2881048"/>
            <a:ext cx="6444615" cy="1096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7200" b="1" spc="-41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7200" b="1" spc="-9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b="1" spc="-105" dirty="0">
                <a:solidFill>
                  <a:srgbClr val="FFFFFF"/>
                </a:solidFill>
                <a:latin typeface="Gill Sans MT"/>
                <a:cs typeface="Gill Sans MT"/>
              </a:rPr>
              <a:t>ta</a:t>
            </a:r>
            <a:r>
              <a:rPr sz="7200" b="1" spc="-6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7200" b="1" spc="-47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7200" b="1" spc="-345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7200" b="1" spc="-14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7200" b="1" spc="-17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7200" b="1" spc="6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81061"/>
            <a:ext cx="941069" cy="892175"/>
          </a:xfrm>
          <a:custGeom>
            <a:avLst/>
            <a:gdLst/>
            <a:ahLst/>
            <a:cxnLst/>
            <a:rect l="l" t="t" r="r" b="b"/>
            <a:pathLst>
              <a:path w="941069" h="892175">
                <a:moveTo>
                  <a:pt x="494705" y="0"/>
                </a:moveTo>
                <a:lnTo>
                  <a:pt x="494705" y="170200"/>
                </a:lnTo>
                <a:lnTo>
                  <a:pt x="0" y="170200"/>
                </a:lnTo>
                <a:lnTo>
                  <a:pt x="0" y="721370"/>
                </a:lnTo>
                <a:lnTo>
                  <a:pt x="494705" y="721370"/>
                </a:lnTo>
                <a:lnTo>
                  <a:pt x="494705" y="891600"/>
                </a:lnTo>
                <a:lnTo>
                  <a:pt x="940500" y="445769"/>
                </a:lnTo>
                <a:lnTo>
                  <a:pt x="494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ES6, we can use </a:t>
            </a:r>
            <a:r>
              <a:rPr lang="en-IN" dirty="0" err="1" smtClean="0"/>
              <a:t>var</a:t>
            </a:r>
            <a:r>
              <a:rPr lang="en-IN" dirty="0" smtClean="0"/>
              <a:t>, let and const keyword to declare the variable.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keyword is used to declare the function scoped variable. </a:t>
            </a:r>
          </a:p>
          <a:p>
            <a:r>
              <a:rPr lang="en-IN" dirty="0" smtClean="0"/>
              <a:t>let keyword is used to declare the block scoped variable. </a:t>
            </a:r>
          </a:p>
          <a:p>
            <a:r>
              <a:rPr lang="en-IN" dirty="0" smtClean="0"/>
              <a:t>const keyword is used to declare the constant value.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9205" y="960293"/>
            <a:ext cx="16294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65" dirty="0">
                <a:solidFill>
                  <a:srgbClr val="66737F"/>
                </a:solidFill>
                <a:latin typeface="Tahoma"/>
                <a:cs typeface="Tahoma"/>
              </a:rPr>
              <a:t>Any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1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Primitive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205" y="1684955"/>
            <a:ext cx="3277235" cy="23980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74090" indent="-123189">
              <a:lnSpc>
                <a:spcPct val="100000"/>
              </a:lnSpc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Number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974090" indent="-123189">
              <a:lnSpc>
                <a:spcPct val="100000"/>
              </a:lnSpc>
              <a:spcBef>
                <a:spcPts val="15"/>
              </a:spcBef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Boolean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974090" indent="-123189">
              <a:lnSpc>
                <a:spcPct val="100000"/>
              </a:lnSpc>
              <a:spcBef>
                <a:spcPts val="15"/>
              </a:spcBef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String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974090" indent="-123189">
              <a:lnSpc>
                <a:spcPct val="100000"/>
              </a:lnSpc>
              <a:spcBef>
                <a:spcPts val="15"/>
              </a:spcBef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Void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974090" indent="-123189">
              <a:lnSpc>
                <a:spcPct val="100000"/>
              </a:lnSpc>
              <a:spcBef>
                <a:spcPts val="15"/>
              </a:spcBef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Null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974090" indent="-123189">
              <a:lnSpc>
                <a:spcPts val="2155"/>
              </a:lnSpc>
              <a:spcBef>
                <a:spcPts val="15"/>
              </a:spcBef>
              <a:buClr>
                <a:srgbClr val="66737F"/>
              </a:buClr>
              <a:buFont typeface="Tahoma"/>
              <a:buChar char="-"/>
              <a:tabLst>
                <a:tab pos="974725" algn="l"/>
              </a:tabLst>
            </a:pPr>
            <a:r>
              <a:rPr sz="1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Undefined</a:t>
            </a:r>
            <a:r>
              <a:rPr sz="1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-</a:t>
            </a:r>
            <a:r>
              <a:rPr sz="1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Same</a:t>
            </a:r>
            <a:r>
              <a:rPr sz="1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as</a:t>
            </a:r>
            <a:r>
              <a:rPr sz="1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JS</a:t>
            </a:r>
          </a:p>
          <a:p>
            <a:pPr marL="12700">
              <a:lnSpc>
                <a:spcPts val="2860"/>
              </a:lnSpc>
              <a:tabLst>
                <a:tab pos="39306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S PGothic"/>
                <a:cs typeface="MS PGothic"/>
              </a:rPr>
              <a:t>▷	</a:t>
            </a:r>
            <a:r>
              <a:rPr sz="2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Array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ts val="2810"/>
              </a:lnSpc>
              <a:tabLst>
                <a:tab pos="39306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S PGothic"/>
                <a:cs typeface="MS PGothic"/>
              </a:rPr>
              <a:t>▷	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Enum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94" y="274655"/>
            <a:ext cx="6463030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3600" spc="215" dirty="0">
                <a:solidFill>
                  <a:srgbClr val="96AABB"/>
                </a:solidFill>
                <a:latin typeface="Trebuchet MS"/>
                <a:cs typeface="Trebuchet MS"/>
              </a:rPr>
              <a:t>Agenda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694" y="1600197"/>
            <a:ext cx="6463030" cy="415544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Introduction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5" dirty="0">
                <a:solidFill>
                  <a:srgbClr val="66737F"/>
                </a:solidFill>
                <a:latin typeface="Tahoma"/>
                <a:cs typeface="Tahoma"/>
              </a:rPr>
              <a:t>Installation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90" dirty="0">
                <a:solidFill>
                  <a:srgbClr val="66737F"/>
                </a:solidFill>
                <a:latin typeface="Tahoma"/>
                <a:cs typeface="Tahoma"/>
              </a:rPr>
              <a:t>Why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TypeScript?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Features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25" dirty="0">
                <a:solidFill>
                  <a:srgbClr val="66737F"/>
                </a:solidFill>
                <a:latin typeface="Tahoma"/>
                <a:cs typeface="Tahoma"/>
              </a:rPr>
              <a:t>Comparison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66737F"/>
                </a:solidFill>
                <a:latin typeface="Tahoma"/>
                <a:cs typeface="Tahoma"/>
              </a:rPr>
              <a:t>With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TypeScript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66737F"/>
                </a:solidFill>
                <a:latin typeface="Tahoma"/>
                <a:cs typeface="Tahoma"/>
              </a:rPr>
              <a:t>Alternatives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95" dirty="0">
                <a:solidFill>
                  <a:srgbClr val="66737F"/>
                </a:solidFill>
                <a:latin typeface="Tahoma"/>
                <a:cs typeface="Tahoma"/>
              </a:rPr>
              <a:t>Who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Uses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TypeScript?</a:t>
            </a:r>
            <a:endParaRPr sz="2400" dirty="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420"/>
              </a:spcBef>
              <a:tabLst>
                <a:tab pos="542290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Conclusion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24" y="2286000"/>
            <a:ext cx="7597140" cy="55181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Any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5" dirty="0">
                <a:solidFill>
                  <a:srgbClr val="66737F"/>
                </a:solidFill>
                <a:latin typeface="Gill Sans MT"/>
                <a:cs typeface="Gill Sans MT"/>
              </a:rPr>
              <a:t>is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66737F"/>
                </a:solidFill>
                <a:latin typeface="Gill Sans MT"/>
                <a:cs typeface="Gill Sans MT"/>
              </a:rPr>
              <a:t>us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d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whe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n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it’s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90" dirty="0">
                <a:solidFill>
                  <a:srgbClr val="66737F"/>
                </a:solidFill>
                <a:latin typeface="Gill Sans MT"/>
                <a:cs typeface="Gill Sans MT"/>
              </a:rPr>
              <a:t>imp</a:t>
            </a:r>
            <a:r>
              <a:rPr sz="1800" b="1" spc="-20" dirty="0">
                <a:solidFill>
                  <a:srgbClr val="66737F"/>
                </a:solidFill>
                <a:latin typeface="Gill Sans MT"/>
                <a:cs typeface="Gill Sans MT"/>
              </a:rPr>
              <a:t>ossible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to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de</a:t>
            </a:r>
            <a:r>
              <a:rPr sz="1800" b="1" spc="-30" dirty="0">
                <a:solidFill>
                  <a:srgbClr val="66737F"/>
                </a:solidFill>
                <a:latin typeface="Gill Sans MT"/>
                <a:cs typeface="Gill Sans MT"/>
              </a:rPr>
              <a:t>t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75" dirty="0">
                <a:solidFill>
                  <a:srgbClr val="66737F"/>
                </a:solidFill>
                <a:latin typeface="Gill Sans MT"/>
                <a:cs typeface="Gill Sans MT"/>
              </a:rPr>
              <a:t>rmine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the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66737F"/>
                </a:solidFill>
                <a:latin typeface="Gill Sans MT"/>
                <a:cs typeface="Gill Sans MT"/>
              </a:rPr>
              <a:t>t</a:t>
            </a:r>
            <a:r>
              <a:rPr sz="1800" b="1" spc="-5" dirty="0">
                <a:solidFill>
                  <a:srgbClr val="66737F"/>
                </a:solidFill>
                <a:latin typeface="Gill Sans MT"/>
                <a:cs typeface="Gill Sans MT"/>
              </a:rPr>
              <a:t>y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pe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694" y="960455"/>
            <a:ext cx="6463030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3600" spc="195" dirty="0">
                <a:solidFill>
                  <a:srgbClr val="96AABB"/>
                </a:solidFill>
                <a:latin typeface="Trebuchet MS"/>
                <a:cs typeface="Trebuchet MS"/>
              </a:rPr>
              <a:t>Any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37593"/>
            <a:ext cx="9144000" cy="2127885"/>
          </a:xfrm>
          <a:custGeom>
            <a:avLst/>
            <a:gdLst/>
            <a:ahLst/>
            <a:cxnLst/>
            <a:rect l="l" t="t" r="r" b="b"/>
            <a:pathLst>
              <a:path w="9144000" h="2127885">
                <a:moveTo>
                  <a:pt x="0" y="2127598"/>
                </a:moveTo>
                <a:lnTo>
                  <a:pt x="9143999" y="2127598"/>
                </a:lnTo>
                <a:lnTo>
                  <a:pt x="9143999" y="0"/>
                </a:lnTo>
                <a:lnTo>
                  <a:pt x="0" y="0"/>
                </a:lnTo>
                <a:lnTo>
                  <a:pt x="0" y="2127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837599"/>
            <a:ext cx="9143999" cy="2127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24" y="1403951"/>
            <a:ext cx="7597140" cy="2217420"/>
          </a:xfrm>
          <a:custGeom>
            <a:avLst/>
            <a:gdLst/>
            <a:ahLst/>
            <a:cxnLst/>
            <a:rect l="l" t="t" r="r" b="b"/>
            <a:pathLst>
              <a:path w="7597140" h="2217420">
                <a:moveTo>
                  <a:pt x="0" y="2217048"/>
                </a:moveTo>
                <a:lnTo>
                  <a:pt x="7596591" y="2217048"/>
                </a:lnTo>
                <a:lnTo>
                  <a:pt x="7596591" y="0"/>
                </a:lnTo>
                <a:lnTo>
                  <a:pt x="0" y="0"/>
                </a:lnTo>
                <a:lnTo>
                  <a:pt x="0" y="221704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624" y="6283403"/>
            <a:ext cx="7597140" cy="231775"/>
          </a:xfrm>
          <a:custGeom>
            <a:avLst/>
            <a:gdLst/>
            <a:ahLst/>
            <a:cxnLst/>
            <a:rect l="l" t="t" r="r" b="b"/>
            <a:pathLst>
              <a:path w="7597140" h="231775">
                <a:moveTo>
                  <a:pt x="0" y="231647"/>
                </a:moveTo>
                <a:lnTo>
                  <a:pt x="7596591" y="231647"/>
                </a:lnTo>
                <a:lnTo>
                  <a:pt x="7596591" y="0"/>
                </a:lnTo>
                <a:lnTo>
                  <a:pt x="0" y="0"/>
                </a:lnTo>
                <a:lnTo>
                  <a:pt x="0" y="231647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949" y="1499970"/>
            <a:ext cx="6983730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Doesn’t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have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separate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integers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float/double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6737F"/>
                </a:solidFill>
                <a:latin typeface="Tahoma"/>
                <a:cs typeface="Tahoma"/>
              </a:rPr>
              <a:t>type.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These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all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are floating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point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values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get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the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‘number’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boolean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true/false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value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string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both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single/double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quote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can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be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used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85" dirty="0">
                <a:solidFill>
                  <a:srgbClr val="66737F"/>
                </a:solidFill>
                <a:latin typeface="Tahoma"/>
                <a:cs typeface="Tahoma"/>
              </a:rPr>
              <a:t>No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separate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char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void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used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in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function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type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returning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nothing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null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undefined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functions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6737F"/>
                </a:solidFill>
                <a:latin typeface="Tahoma"/>
                <a:cs typeface="Tahoma"/>
              </a:rPr>
              <a:t>as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usual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624" y="260939"/>
            <a:ext cx="6463030" cy="1143000"/>
          </a:xfrm>
          <a:custGeom>
            <a:avLst/>
            <a:gdLst/>
            <a:ahLst/>
            <a:cxnLst/>
            <a:rect l="l" t="t" r="r" b="b"/>
            <a:pathLst>
              <a:path w="6463030" h="1143000">
                <a:moveTo>
                  <a:pt x="0" y="1142999"/>
                </a:moveTo>
                <a:lnTo>
                  <a:pt x="6462613" y="1142999"/>
                </a:lnTo>
                <a:lnTo>
                  <a:pt x="6462613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-35" dirty="0"/>
              <a:t>Primitive</a:t>
            </a:r>
          </a:p>
        </p:txBody>
      </p:sp>
      <p:sp>
        <p:nvSpPr>
          <p:cNvPr id="7" name="object 7"/>
          <p:cNvSpPr/>
          <p:nvPr/>
        </p:nvSpPr>
        <p:spPr>
          <a:xfrm>
            <a:off x="795527" y="3620999"/>
            <a:ext cx="8348980" cy="2662555"/>
          </a:xfrm>
          <a:custGeom>
            <a:avLst/>
            <a:gdLst/>
            <a:ahLst/>
            <a:cxnLst/>
            <a:rect l="l" t="t" r="r" b="b"/>
            <a:pathLst>
              <a:path w="8348980" h="2662554">
                <a:moveTo>
                  <a:pt x="0" y="2662403"/>
                </a:moveTo>
                <a:lnTo>
                  <a:pt x="8348471" y="2662403"/>
                </a:lnTo>
                <a:lnTo>
                  <a:pt x="8348471" y="0"/>
                </a:lnTo>
                <a:lnTo>
                  <a:pt x="0" y="0"/>
                </a:lnTo>
                <a:lnTo>
                  <a:pt x="0" y="2662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527" y="3620999"/>
            <a:ext cx="8348468" cy="26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94" y="960455"/>
            <a:ext cx="6463030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3600" spc="50" dirty="0">
                <a:solidFill>
                  <a:srgbClr val="96AABB"/>
                </a:solidFill>
                <a:latin typeface="Trebuchet MS"/>
                <a:cs typeface="Trebuchet MS"/>
              </a:rPr>
              <a:t>Array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195023"/>
            <a:ext cx="9144000" cy="2647315"/>
          </a:xfrm>
          <a:custGeom>
            <a:avLst/>
            <a:gdLst/>
            <a:ahLst/>
            <a:cxnLst/>
            <a:rect l="l" t="t" r="r" b="b"/>
            <a:pathLst>
              <a:path w="9144000" h="2647315">
                <a:moveTo>
                  <a:pt x="0" y="2646724"/>
                </a:moveTo>
                <a:lnTo>
                  <a:pt x="9143999" y="2646724"/>
                </a:lnTo>
                <a:lnTo>
                  <a:pt x="9143999" y="0"/>
                </a:lnTo>
                <a:lnTo>
                  <a:pt x="0" y="0"/>
                </a:lnTo>
                <a:lnTo>
                  <a:pt x="0" y="2646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95023"/>
            <a:ext cx="9143999" cy="264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24" y="2286000"/>
            <a:ext cx="7597140" cy="2275205"/>
          </a:xfrm>
          <a:custGeom>
            <a:avLst/>
            <a:gdLst/>
            <a:ahLst/>
            <a:cxnLst/>
            <a:rect l="l" t="t" r="r" b="b"/>
            <a:pathLst>
              <a:path w="7597140" h="2275204">
                <a:moveTo>
                  <a:pt x="0" y="2274594"/>
                </a:moveTo>
                <a:lnTo>
                  <a:pt x="7596591" y="2274594"/>
                </a:lnTo>
                <a:lnTo>
                  <a:pt x="7596591" y="0"/>
                </a:lnTo>
                <a:lnTo>
                  <a:pt x="0" y="0"/>
                </a:lnTo>
                <a:lnTo>
                  <a:pt x="0" y="227459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6649" y="2390453"/>
            <a:ext cx="731710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By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de</a:t>
            </a:r>
            <a:r>
              <a:rPr sz="1800" b="1" spc="20" dirty="0">
                <a:solidFill>
                  <a:srgbClr val="66737F"/>
                </a:solidFill>
                <a:latin typeface="Gill Sans MT"/>
                <a:cs typeface="Gill Sans MT"/>
              </a:rPr>
              <a:t>f</a:t>
            </a:r>
            <a:r>
              <a:rPr sz="1800" b="1" spc="30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ult,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70" dirty="0">
                <a:solidFill>
                  <a:srgbClr val="66737F"/>
                </a:solidFill>
                <a:latin typeface="Gill Sans MT"/>
                <a:cs typeface="Gill Sans MT"/>
              </a:rPr>
              <a:t>nums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be</a:t>
            </a:r>
            <a:r>
              <a:rPr sz="1800" b="1" spc="-30" dirty="0">
                <a:solidFill>
                  <a:srgbClr val="66737F"/>
                </a:solidFill>
                <a:latin typeface="Gill Sans MT"/>
                <a:cs typeface="Gill Sans MT"/>
              </a:rPr>
              <a:t>gin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75" dirty="0">
                <a:solidFill>
                  <a:srgbClr val="66737F"/>
                </a:solidFill>
                <a:latin typeface="Gill Sans MT"/>
                <a:cs typeface="Gill Sans MT"/>
              </a:rPr>
              <a:t>numb</a:t>
            </a:r>
            <a:r>
              <a:rPr sz="1800" b="1" spc="-6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ring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th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ir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60" dirty="0">
                <a:solidFill>
                  <a:srgbClr val="66737F"/>
                </a:solidFill>
                <a:latin typeface="Gill Sans MT"/>
                <a:cs typeface="Gill Sans MT"/>
              </a:rPr>
              <a:t>m</a:t>
            </a:r>
            <a:r>
              <a:rPr sz="1800" b="1" spc="-9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100" dirty="0">
                <a:solidFill>
                  <a:srgbClr val="66737F"/>
                </a:solidFill>
                <a:latin typeface="Gill Sans MT"/>
                <a:cs typeface="Gill Sans MT"/>
              </a:rPr>
              <a:t>mb</a:t>
            </a:r>
            <a:r>
              <a:rPr sz="1800" b="1" spc="-7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rs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5" dirty="0">
                <a:solidFill>
                  <a:srgbClr val="66737F"/>
                </a:solidFill>
                <a:latin typeface="Gill Sans MT"/>
                <a:cs typeface="Gill Sans MT"/>
              </a:rPr>
              <a:t>st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rting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t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0.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10" dirty="0">
                <a:solidFill>
                  <a:srgbClr val="66737F"/>
                </a:solidFill>
                <a:latin typeface="Gill Sans MT"/>
                <a:cs typeface="Gill Sans MT"/>
              </a:rPr>
              <a:t>Y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ou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30" dirty="0">
                <a:solidFill>
                  <a:srgbClr val="66737F"/>
                </a:solidFill>
                <a:latin typeface="Gill Sans MT"/>
                <a:cs typeface="Gill Sans MT"/>
              </a:rPr>
              <a:t>c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an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 ch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nge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66737F"/>
                </a:solidFill>
                <a:latin typeface="Gill Sans MT"/>
                <a:cs typeface="Gill Sans MT"/>
              </a:rPr>
              <a:t>this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5" dirty="0">
                <a:solidFill>
                  <a:srgbClr val="66737F"/>
                </a:solidFill>
                <a:latin typeface="Gill Sans MT"/>
                <a:cs typeface="Gill Sans MT"/>
              </a:rPr>
              <a:t>by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60" dirty="0">
                <a:solidFill>
                  <a:srgbClr val="66737F"/>
                </a:solidFill>
                <a:latin typeface="Gill Sans MT"/>
                <a:cs typeface="Gill Sans MT"/>
              </a:rPr>
              <a:t>m</a:t>
            </a:r>
            <a:r>
              <a:rPr sz="1800" b="1" spc="-95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nua</a:t>
            </a:r>
            <a:r>
              <a:rPr sz="1800" b="1" spc="10" dirty="0">
                <a:solidFill>
                  <a:srgbClr val="66737F"/>
                </a:solidFill>
                <a:latin typeface="Gill Sans MT"/>
                <a:cs typeface="Gill Sans MT"/>
              </a:rPr>
              <a:t>lly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66737F"/>
                </a:solidFill>
                <a:latin typeface="Gill Sans MT"/>
                <a:cs typeface="Gill Sans MT"/>
              </a:rPr>
              <a:t>s</a:t>
            </a:r>
            <a:r>
              <a:rPr sz="1800" b="1" spc="-1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35" dirty="0">
                <a:solidFill>
                  <a:srgbClr val="66737F"/>
                </a:solidFill>
                <a:latin typeface="Gill Sans MT"/>
                <a:cs typeface="Gill Sans MT"/>
              </a:rPr>
              <a:t>tting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66737F"/>
                </a:solidFill>
                <a:latin typeface="Gill Sans MT"/>
                <a:cs typeface="Gill Sans MT"/>
              </a:rPr>
              <a:t>the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30" dirty="0">
                <a:solidFill>
                  <a:srgbClr val="66737F"/>
                </a:solidFill>
                <a:latin typeface="Gill Sans MT"/>
                <a:cs typeface="Gill Sans MT"/>
              </a:rPr>
              <a:t>v</a:t>
            </a:r>
            <a:r>
              <a:rPr sz="1800" b="1" spc="-25" dirty="0">
                <a:solidFill>
                  <a:srgbClr val="66737F"/>
                </a:solidFill>
                <a:latin typeface="Gill Sans MT"/>
                <a:cs typeface="Gill Sans MT"/>
              </a:rPr>
              <a:t>a</a:t>
            </a:r>
            <a:r>
              <a:rPr sz="1800" b="1" spc="-30" dirty="0">
                <a:solidFill>
                  <a:srgbClr val="66737F"/>
                </a:solidFill>
                <a:latin typeface="Gill Sans MT"/>
                <a:cs typeface="Gill Sans MT"/>
              </a:rPr>
              <a:t>lue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15" dirty="0">
                <a:solidFill>
                  <a:srgbClr val="66737F"/>
                </a:solidFill>
                <a:latin typeface="Gill Sans MT"/>
                <a:cs typeface="Gill Sans MT"/>
              </a:rPr>
              <a:t>of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66737F"/>
                </a:solidFill>
                <a:latin typeface="Gill Sans MT"/>
                <a:cs typeface="Gill Sans MT"/>
              </a:rPr>
              <a:t>one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66737F"/>
                </a:solidFill>
                <a:latin typeface="Gill Sans MT"/>
                <a:cs typeface="Gill Sans MT"/>
              </a:rPr>
              <a:t>its</a:t>
            </a:r>
            <a:r>
              <a:rPr sz="1800" b="1" spc="-155" dirty="0">
                <a:solidFill>
                  <a:srgbClr val="66737F"/>
                </a:solidFill>
                <a:latin typeface="Gill Sans MT"/>
                <a:cs typeface="Gill Sans MT"/>
              </a:rPr>
              <a:t> </a:t>
            </a:r>
            <a:r>
              <a:rPr sz="1800" b="1" spc="-160" dirty="0">
                <a:solidFill>
                  <a:srgbClr val="66737F"/>
                </a:solidFill>
                <a:latin typeface="Gill Sans MT"/>
                <a:cs typeface="Gill Sans MT"/>
              </a:rPr>
              <a:t>m</a:t>
            </a:r>
            <a:r>
              <a:rPr sz="1800" b="1" spc="-9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100" dirty="0">
                <a:solidFill>
                  <a:srgbClr val="66737F"/>
                </a:solidFill>
                <a:latin typeface="Gill Sans MT"/>
                <a:cs typeface="Gill Sans MT"/>
              </a:rPr>
              <a:t>mb</a:t>
            </a:r>
            <a:r>
              <a:rPr sz="1800" b="1" spc="-75" dirty="0">
                <a:solidFill>
                  <a:srgbClr val="66737F"/>
                </a:solidFill>
                <a:latin typeface="Gill Sans MT"/>
                <a:cs typeface="Gill Sans MT"/>
              </a:rPr>
              <a:t>e</a:t>
            </a:r>
            <a:r>
              <a:rPr sz="1800" b="1" spc="-50" dirty="0">
                <a:solidFill>
                  <a:srgbClr val="66737F"/>
                </a:solidFill>
                <a:latin typeface="Gill Sans MT"/>
                <a:cs typeface="Gill Sans MT"/>
              </a:rPr>
              <a:t>rs.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694" y="960455"/>
            <a:ext cx="6463030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3600" spc="220" dirty="0">
                <a:solidFill>
                  <a:srgbClr val="96AABB"/>
                </a:solidFill>
                <a:latin typeface="Trebuchet MS"/>
                <a:cs typeface="Trebuchet MS"/>
              </a:rPr>
              <a:t>Enum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823" y="3035972"/>
            <a:ext cx="8170545" cy="2377440"/>
          </a:xfrm>
          <a:custGeom>
            <a:avLst/>
            <a:gdLst/>
            <a:ahLst/>
            <a:cxnLst/>
            <a:rect l="l" t="t" r="r" b="b"/>
            <a:pathLst>
              <a:path w="8170545" h="2377440">
                <a:moveTo>
                  <a:pt x="0" y="2377095"/>
                </a:moveTo>
                <a:lnTo>
                  <a:pt x="8170163" y="2377095"/>
                </a:lnTo>
                <a:lnTo>
                  <a:pt x="8170163" y="0"/>
                </a:lnTo>
                <a:lnTo>
                  <a:pt x="0" y="0"/>
                </a:lnTo>
                <a:lnTo>
                  <a:pt x="0" y="2377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823" y="3035975"/>
            <a:ext cx="8170163" cy="2377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Normal function </a:t>
            </a:r>
          </a:p>
          <a:p>
            <a:r>
              <a:rPr lang="en-IN" dirty="0" smtClean="0"/>
              <a:t>Function with parameter </a:t>
            </a:r>
          </a:p>
          <a:p>
            <a:r>
              <a:rPr lang="en-IN" dirty="0" smtClean="0"/>
              <a:t>Function with parameter variable with </a:t>
            </a:r>
            <a:r>
              <a:rPr lang="en-IN" dirty="0" err="1" smtClean="0"/>
              <a:t>datatype</a:t>
            </a:r>
            <a:endParaRPr lang="en-IN" dirty="0" smtClean="0"/>
          </a:p>
          <a:p>
            <a:r>
              <a:rPr lang="en-IN" dirty="0" smtClean="0"/>
              <a:t>Function with return types. </a:t>
            </a:r>
          </a:p>
          <a:p>
            <a:r>
              <a:rPr lang="en-IN" dirty="0" smtClean="0"/>
              <a:t>Function with required parameter </a:t>
            </a:r>
          </a:p>
          <a:p>
            <a:r>
              <a:rPr lang="en-IN" dirty="0" smtClean="0"/>
              <a:t>Function with default parameters </a:t>
            </a:r>
          </a:p>
          <a:p>
            <a:r>
              <a:rPr lang="en-IN" dirty="0" smtClean="0"/>
              <a:t>Function with optional parameters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Rest parameter </a:t>
            </a:r>
          </a:p>
          <a:p>
            <a:r>
              <a:rPr lang="en-IN" dirty="0" smtClean="0"/>
              <a:t>Spread parameter </a:t>
            </a:r>
          </a:p>
          <a:p>
            <a:r>
              <a:rPr lang="en-IN" dirty="0" smtClean="0"/>
              <a:t>Arrow function (lambda expression)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parameter sample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676400"/>
            <a:ext cx="7853362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Operator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14400"/>
          </a:xfrm>
        </p:spPr>
        <p:txBody>
          <a:bodyPr>
            <a:normAutofit fontScale="85000" lnSpcReduction="10000"/>
          </a:bodyPr>
          <a:lstStyle/>
          <a:p>
            <a:r>
              <a:rPr lang="en-IN" dirty="0" err="1" smtClean="0"/>
              <a:t>RestParameter</a:t>
            </a:r>
            <a:r>
              <a:rPr lang="en-IN" dirty="0" smtClean="0"/>
              <a:t> is use to take or receive the variable number of parameter and put into a single array. 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685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Spread parameter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r>
              <a:rPr lang="en-IN" dirty="0" smtClean="0"/>
              <a:t>Spread parameter is used to takes an array and put individual to elements or variable.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4" y="2447924"/>
            <a:ext cx="7991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Rest Parameter Vs Spread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/>
          <a:lstStyle/>
          <a:p>
            <a:r>
              <a:rPr lang="en-IN" b="1" dirty="0" smtClean="0"/>
              <a:t>Rest Parameter declare inside the function declaration and spread parameter declared while calling the function.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760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111127"/>
            <a:ext cx="7772400" cy="1546860"/>
          </a:xfrm>
          <a:custGeom>
            <a:avLst/>
            <a:gdLst/>
            <a:ahLst/>
            <a:cxnLst/>
            <a:rect l="l" t="t" r="r" b="b"/>
            <a:pathLst>
              <a:path w="7772400" h="1546860">
                <a:moveTo>
                  <a:pt x="0" y="1546503"/>
                </a:moveTo>
                <a:lnTo>
                  <a:pt x="7772399" y="1546503"/>
                </a:lnTo>
                <a:lnTo>
                  <a:pt x="7772399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7211" y="1876077"/>
            <a:ext cx="5899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994" dirty="0">
                <a:solidFill>
                  <a:srgbClr val="7ECEFD"/>
                </a:solidFill>
                <a:latin typeface="Trebuchet MS"/>
                <a:cs typeface="Trebuchet MS"/>
              </a:rPr>
              <a:t>1.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983" y="2922892"/>
            <a:ext cx="34442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4800" spc="20" dirty="0" smtClean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786734"/>
            <a:ext cx="7772400" cy="10464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389505">
              <a:lnSpc>
                <a:spcPct val="100000"/>
              </a:lnSpc>
            </a:pPr>
            <a:r>
              <a:rPr sz="2400" b="1" spc="85" dirty="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sz="2400" b="1" spc="1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4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80" dirty="0">
                <a:solidFill>
                  <a:srgbClr val="FFFFFF"/>
                </a:solidFill>
                <a:latin typeface="Gill Sans MT"/>
                <a:cs typeface="Gill Sans MT"/>
              </a:rPr>
              <a:t>Scri</a:t>
            </a:r>
            <a:r>
              <a:rPr sz="2400" b="1" spc="-10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2400" b="1" spc="-4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sc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Gill Sans MT"/>
                <a:cs typeface="Gill Sans MT"/>
              </a:rPr>
              <a:t>s.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Destructing the Array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582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Destructs the objects' property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58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String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 msg1=“Simple </a:t>
            </a:r>
            <a:r>
              <a:rPr lang="en-IN" dirty="0" err="1" smtClean="0"/>
              <a:t>Msg</a:t>
            </a:r>
            <a:r>
              <a:rPr lang="en-IN" dirty="0" smtClean="0"/>
              <a:t>”; //double quote </a:t>
            </a:r>
          </a:p>
          <a:p>
            <a:r>
              <a:rPr lang="en-IN" dirty="0" smtClean="0"/>
              <a:t>let msg2=‘Simple </a:t>
            </a:r>
            <a:r>
              <a:rPr lang="en-IN" dirty="0" err="1" smtClean="0"/>
              <a:t>Msg</a:t>
            </a:r>
            <a:r>
              <a:rPr lang="en-IN" dirty="0" smtClean="0"/>
              <a:t>’; // single quote </a:t>
            </a:r>
          </a:p>
          <a:p>
            <a:r>
              <a:rPr lang="en-IN" dirty="0" smtClean="0"/>
              <a:t>let msg3=`Simple </a:t>
            </a:r>
            <a:r>
              <a:rPr lang="en-IN" dirty="0" err="1" smtClean="0"/>
              <a:t>Msg</a:t>
            </a:r>
            <a:r>
              <a:rPr lang="en-IN" dirty="0" smtClean="0"/>
              <a:t>`;//</a:t>
            </a:r>
            <a:r>
              <a:rPr lang="en-IN" dirty="0" err="1" smtClean="0"/>
              <a:t>backticks</a:t>
            </a:r>
            <a:r>
              <a:rPr lang="en-IN" dirty="0" smtClean="0"/>
              <a:t> quote </a:t>
            </a:r>
          </a:p>
          <a:p>
            <a:r>
              <a:rPr lang="en-IN" dirty="0" smtClean="0"/>
              <a:t>let name =“Raj Deep”;</a:t>
            </a:r>
          </a:p>
          <a:p>
            <a:r>
              <a:rPr lang="en-IN" dirty="0" smtClean="0"/>
              <a:t>let msg4 = `The name is</a:t>
            </a:r>
          </a:p>
          <a:p>
            <a:pPr>
              <a:buNone/>
            </a:pPr>
            <a:r>
              <a:rPr lang="en-IN" dirty="0" smtClean="0"/>
              <a:t>			 ${name}  `; //string template 		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way for loop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let </a:t>
            </a:r>
            <a:r>
              <a:rPr lang="en-IN" dirty="0" err="1" smtClean="0"/>
              <a:t>abc:string</a:t>
            </a:r>
            <a:r>
              <a:rPr lang="en-IN" dirty="0" smtClean="0"/>
              <a:t>[]=[“</a:t>
            </a:r>
            <a:r>
              <a:rPr lang="en-IN" dirty="0" err="1" smtClean="0"/>
              <a:t>a”,”b”,”c”,”d</a:t>
            </a:r>
            <a:r>
              <a:rPr lang="en-IN" dirty="0" smtClean="0"/>
              <a:t>”]</a:t>
            </a:r>
          </a:p>
          <a:p>
            <a:r>
              <a:rPr lang="en-IN" dirty="0" smtClean="0"/>
              <a:t>First way </a:t>
            </a:r>
          </a:p>
          <a:p>
            <a:pPr>
              <a:buNone/>
            </a:pPr>
            <a:r>
              <a:rPr lang="en-IN" dirty="0" smtClean="0"/>
              <a:t>	for(let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abc.length;i</a:t>
            </a:r>
            <a:r>
              <a:rPr lang="en-IN" dirty="0" smtClean="0"/>
              <a:t>++){</a:t>
            </a:r>
          </a:p>
          <a:p>
            <a:pPr>
              <a:buNone/>
            </a:pPr>
            <a:r>
              <a:rPr lang="en-IN" dirty="0" smtClean="0"/>
              <a:t>	console.log(</a:t>
            </a:r>
            <a:r>
              <a:rPr lang="en-IN" dirty="0" err="1" smtClean="0"/>
              <a:t>abc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r>
              <a:rPr lang="en-IN" dirty="0" smtClean="0"/>
              <a:t>Second way </a:t>
            </a:r>
          </a:p>
          <a:p>
            <a:pPr>
              <a:buNone/>
            </a:pPr>
            <a:r>
              <a:rPr lang="en-IN" dirty="0" smtClean="0"/>
              <a:t>	for(let index in </a:t>
            </a:r>
            <a:r>
              <a:rPr lang="en-IN" dirty="0" err="1" smtClean="0"/>
              <a:t>abc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	console.log(</a:t>
            </a:r>
            <a:r>
              <a:rPr lang="en-IN" dirty="0" err="1" smtClean="0"/>
              <a:t>abc</a:t>
            </a:r>
            <a:r>
              <a:rPr lang="en-IN" dirty="0" smtClean="0"/>
              <a:t>[index])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Third way </a:t>
            </a:r>
          </a:p>
          <a:p>
            <a:pPr>
              <a:buNone/>
            </a:pPr>
            <a:r>
              <a:rPr lang="en-IN" dirty="0" smtClean="0"/>
              <a:t>	for(let </a:t>
            </a:r>
            <a:r>
              <a:rPr lang="en-IN" dirty="0" err="1" smtClean="0"/>
              <a:t>val</a:t>
            </a:r>
            <a:r>
              <a:rPr lang="en-IN" dirty="0" smtClean="0"/>
              <a:t> of </a:t>
            </a:r>
            <a:r>
              <a:rPr lang="en-IN" dirty="0" err="1" smtClean="0"/>
              <a:t>abc</a:t>
            </a:r>
            <a:r>
              <a:rPr lang="en-IN" dirty="0" smtClean="0"/>
              <a:t>) {</a:t>
            </a:r>
          </a:p>
          <a:p>
            <a:pPr lvl="1">
              <a:buNone/>
            </a:pPr>
            <a:r>
              <a:rPr lang="en-IN" dirty="0" smtClean="0"/>
              <a:t>console.log(</a:t>
            </a:r>
            <a:r>
              <a:rPr lang="en-IN" dirty="0" err="1" smtClean="0"/>
              <a:t>val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r>
              <a:rPr lang="en-IN" dirty="0" smtClean="0"/>
              <a:t>Fourth way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abc.forEach</a:t>
            </a:r>
            <a:r>
              <a:rPr lang="en-IN" dirty="0" smtClean="0"/>
              <a:t>(function(value){</a:t>
            </a:r>
          </a:p>
          <a:p>
            <a:pPr>
              <a:buNone/>
            </a:pPr>
            <a:r>
              <a:rPr lang="en-IN" dirty="0" smtClean="0"/>
              <a:t>	console.lot(value)</a:t>
            </a:r>
          </a:p>
          <a:p>
            <a:pPr>
              <a:buNone/>
            </a:pPr>
            <a:r>
              <a:rPr lang="en-IN" dirty="0" smtClean="0"/>
              <a:t>	})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arrow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IN" dirty="0" smtClean="0"/>
              <a:t>Fifth way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abc.forEach</a:t>
            </a:r>
            <a:r>
              <a:rPr lang="en-IN" dirty="0" smtClean="0"/>
              <a:t>((value)=&gt;console.log(value))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356" y="2881048"/>
            <a:ext cx="7961630" cy="1096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7200" b="1" spc="-265" dirty="0">
                <a:solidFill>
                  <a:srgbClr val="FFFFFF"/>
                </a:solidFill>
                <a:latin typeface="Gill Sans MT"/>
                <a:cs typeface="Gill Sans MT"/>
              </a:rPr>
              <a:t>Cl</a:t>
            </a:r>
            <a:r>
              <a:rPr sz="7200" b="1" spc="-28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b="1" dirty="0">
                <a:solidFill>
                  <a:srgbClr val="FFFFFF"/>
                </a:solidFill>
                <a:latin typeface="Gill Sans MT"/>
                <a:cs typeface="Gill Sans MT"/>
              </a:rPr>
              <a:t>ss</a:t>
            </a:r>
            <a:r>
              <a:rPr sz="7200" b="1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7200" b="1" spc="6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81061"/>
            <a:ext cx="941069" cy="892175"/>
          </a:xfrm>
          <a:custGeom>
            <a:avLst/>
            <a:gdLst/>
            <a:ahLst/>
            <a:cxnLst/>
            <a:rect l="l" t="t" r="r" b="b"/>
            <a:pathLst>
              <a:path w="941069" h="892175">
                <a:moveTo>
                  <a:pt x="494705" y="0"/>
                </a:moveTo>
                <a:lnTo>
                  <a:pt x="494705" y="170200"/>
                </a:lnTo>
                <a:lnTo>
                  <a:pt x="0" y="170200"/>
                </a:lnTo>
                <a:lnTo>
                  <a:pt x="0" y="721370"/>
                </a:lnTo>
                <a:lnTo>
                  <a:pt x="494705" y="721370"/>
                </a:lnTo>
                <a:lnTo>
                  <a:pt x="494705" y="891600"/>
                </a:lnTo>
                <a:lnTo>
                  <a:pt x="940500" y="445769"/>
                </a:lnTo>
                <a:lnTo>
                  <a:pt x="494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24" y="1403951"/>
            <a:ext cx="7597140" cy="5111115"/>
          </a:xfrm>
          <a:custGeom>
            <a:avLst/>
            <a:gdLst/>
            <a:ahLst/>
            <a:cxnLst/>
            <a:rect l="l" t="t" r="r" b="b"/>
            <a:pathLst>
              <a:path w="7597140" h="5111115">
                <a:moveTo>
                  <a:pt x="0" y="5111099"/>
                </a:moveTo>
                <a:lnTo>
                  <a:pt x="7596591" y="5111099"/>
                </a:lnTo>
                <a:lnTo>
                  <a:pt x="7596591" y="0"/>
                </a:lnTo>
                <a:lnTo>
                  <a:pt x="0" y="0"/>
                </a:lnTo>
                <a:lnTo>
                  <a:pt x="0" y="51110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949" y="1499970"/>
            <a:ext cx="3189605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30" dirty="0">
                <a:solidFill>
                  <a:srgbClr val="66737F"/>
                </a:solidFill>
                <a:latin typeface="Tahoma"/>
                <a:cs typeface="Tahoma"/>
              </a:rPr>
              <a:t>Can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implement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interfaces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Inheritance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-20" dirty="0">
                <a:solidFill>
                  <a:srgbClr val="66737F"/>
                </a:solidFill>
                <a:latin typeface="Tahoma"/>
                <a:cs typeface="Tahoma"/>
              </a:rPr>
              <a:t>Instance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methods/members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Static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methods/members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Single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30" dirty="0">
                <a:solidFill>
                  <a:srgbClr val="66737F"/>
                </a:solidFill>
                <a:latin typeface="Tahoma"/>
                <a:cs typeface="Tahoma"/>
              </a:rPr>
              <a:t>Default/Optional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parameter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ES6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class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syntax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3624" y="260939"/>
            <a:ext cx="6463030" cy="1143000"/>
          </a:xfrm>
          <a:custGeom>
            <a:avLst/>
            <a:gdLst/>
            <a:ahLst/>
            <a:cxnLst/>
            <a:rect l="l" t="t" r="r" b="b"/>
            <a:pathLst>
              <a:path w="6463030" h="1143000">
                <a:moveTo>
                  <a:pt x="0" y="1142999"/>
                </a:moveTo>
                <a:lnTo>
                  <a:pt x="6462613" y="1142999"/>
                </a:lnTo>
                <a:lnTo>
                  <a:pt x="6462613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TypeScript</a:t>
            </a:r>
            <a:r>
              <a:rPr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353" y="0"/>
            <a:ext cx="6463030" cy="974090"/>
          </a:xfrm>
          <a:custGeom>
            <a:avLst/>
            <a:gdLst/>
            <a:ahLst/>
            <a:cxnLst/>
            <a:rect l="l" t="t" r="r" b="b"/>
            <a:pathLst>
              <a:path w="6463030" h="974090">
                <a:moveTo>
                  <a:pt x="0" y="973836"/>
                </a:moveTo>
                <a:lnTo>
                  <a:pt x="6462582" y="973836"/>
                </a:lnTo>
                <a:lnTo>
                  <a:pt x="6462582" y="0"/>
                </a:lnTo>
                <a:lnTo>
                  <a:pt x="0" y="0"/>
                </a:lnTo>
                <a:lnTo>
                  <a:pt x="0" y="973836"/>
                </a:lnTo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377" y="395783"/>
            <a:ext cx="60363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85" dirty="0">
                <a:solidFill>
                  <a:srgbClr val="96AABB"/>
                </a:solidFill>
                <a:latin typeface="Trebuchet MS"/>
                <a:cs typeface="Trebuchet MS"/>
              </a:rPr>
              <a:t>TypeScript</a:t>
            </a:r>
            <a:r>
              <a:rPr sz="3600" spc="-17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96AABB"/>
                </a:solidFill>
                <a:latin typeface="Trebuchet MS"/>
                <a:cs typeface="Trebuchet MS"/>
              </a:rPr>
              <a:t>Classes</a:t>
            </a:r>
            <a:r>
              <a:rPr sz="3600" spc="-17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114" dirty="0">
                <a:solidFill>
                  <a:srgbClr val="96AABB"/>
                </a:solidFill>
                <a:latin typeface="Trebuchet MS"/>
                <a:cs typeface="Trebuchet MS"/>
              </a:rPr>
              <a:t>Example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3824"/>
            <a:ext cx="9144000" cy="5788660"/>
          </a:xfrm>
          <a:custGeom>
            <a:avLst/>
            <a:gdLst/>
            <a:ahLst/>
            <a:cxnLst/>
            <a:rect l="l" t="t" r="r" b="b"/>
            <a:pathLst>
              <a:path w="9144000" h="5788659">
                <a:moveTo>
                  <a:pt x="0" y="5788151"/>
                </a:moveTo>
                <a:lnTo>
                  <a:pt x="9143999" y="5788151"/>
                </a:lnTo>
                <a:lnTo>
                  <a:pt x="9143999" y="0"/>
                </a:lnTo>
                <a:lnTo>
                  <a:pt x="0" y="0"/>
                </a:lnTo>
                <a:lnTo>
                  <a:pt x="0" y="578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3824"/>
            <a:ext cx="9143999" cy="5788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356" y="2881048"/>
            <a:ext cx="7961630" cy="1096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7200" b="1" spc="-145" dirty="0">
                <a:solidFill>
                  <a:srgbClr val="FFFFFF"/>
                </a:solidFill>
                <a:latin typeface="Gill Sans MT"/>
                <a:cs typeface="Gill Sans MT"/>
              </a:rPr>
              <a:t>Inh</a:t>
            </a:r>
            <a:r>
              <a:rPr sz="7200" b="1" spc="-17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7200" b="1" spc="-110" dirty="0">
                <a:solidFill>
                  <a:srgbClr val="FFFFFF"/>
                </a:solidFill>
                <a:latin typeface="Gill Sans MT"/>
                <a:cs typeface="Gill Sans MT"/>
              </a:rPr>
              <a:t>rit</a:t>
            </a:r>
            <a:r>
              <a:rPr sz="7200" b="1" spc="-16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b="1" spc="-160" dirty="0">
                <a:solidFill>
                  <a:srgbClr val="FFFFFF"/>
                </a:solidFill>
                <a:latin typeface="Gill Sans MT"/>
                <a:cs typeface="Gill Sans MT"/>
              </a:rPr>
              <a:t>nc</a:t>
            </a:r>
            <a:r>
              <a:rPr sz="7200" b="1" spc="-17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7200" b="1" spc="6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81061"/>
            <a:ext cx="941069" cy="892175"/>
          </a:xfrm>
          <a:custGeom>
            <a:avLst/>
            <a:gdLst/>
            <a:ahLst/>
            <a:cxnLst/>
            <a:rect l="l" t="t" r="r" b="b"/>
            <a:pathLst>
              <a:path w="941069" h="892175">
                <a:moveTo>
                  <a:pt x="494705" y="0"/>
                </a:moveTo>
                <a:lnTo>
                  <a:pt x="494705" y="170200"/>
                </a:lnTo>
                <a:lnTo>
                  <a:pt x="0" y="170200"/>
                </a:lnTo>
                <a:lnTo>
                  <a:pt x="0" y="721370"/>
                </a:lnTo>
                <a:lnTo>
                  <a:pt x="494705" y="721370"/>
                </a:lnTo>
                <a:lnTo>
                  <a:pt x="494705" y="891600"/>
                </a:lnTo>
                <a:lnTo>
                  <a:pt x="940500" y="445769"/>
                </a:lnTo>
                <a:lnTo>
                  <a:pt x="494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20"/>
              </a:lnSpc>
            </a:pPr>
            <a:r>
              <a:rPr spc="9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21" y="1487991"/>
            <a:ext cx="5852795" cy="44627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93700" marR="1069975" indent="-381000">
              <a:lnSpc>
                <a:spcPts val="2850"/>
              </a:lnSpc>
              <a:buFont typeface="Arial" pitchFamily="34" charset="0"/>
              <a:buChar char="•"/>
              <a:tabLst>
                <a:tab pos="393065" algn="l"/>
              </a:tabLst>
            </a:pPr>
            <a:r>
              <a:rPr lang="en-IN" sz="2400" dirty="0" err="1" smtClean="0"/>
              <a:t>Javascript</a:t>
            </a:r>
            <a:r>
              <a:rPr lang="en-IN" sz="2400" dirty="0" smtClean="0"/>
              <a:t> is formally known as </a:t>
            </a:r>
            <a:r>
              <a:rPr lang="en-IN" sz="2400" dirty="0" err="1" smtClean="0"/>
              <a:t>EcmaScript</a:t>
            </a:r>
            <a:r>
              <a:rPr lang="en-IN" sz="2400" dirty="0" smtClean="0"/>
              <a:t> (ES) the acronym of </a:t>
            </a:r>
            <a:r>
              <a:rPr lang="en-IN" sz="2400" b="1" dirty="0" smtClean="0"/>
              <a:t>ECMA</a:t>
            </a:r>
            <a:r>
              <a:rPr lang="en-IN" sz="2400" dirty="0" smtClean="0"/>
              <a:t> </a:t>
            </a:r>
            <a:r>
              <a:rPr lang="en-IN" sz="2400" b="1" dirty="0" smtClean="0"/>
              <a:t>is European Computer Manufacturer's Association</a:t>
            </a:r>
            <a:endParaRPr lang="en-IN" sz="2400" dirty="0" smtClean="0"/>
          </a:p>
          <a:p>
            <a:pPr marL="393700" marR="1069975" indent="-381000">
              <a:lnSpc>
                <a:spcPts val="2850"/>
              </a:lnSpc>
              <a:buFont typeface="Arial" pitchFamily="34" charset="0"/>
              <a:buChar char="•"/>
              <a:tabLst>
                <a:tab pos="393065" algn="l"/>
              </a:tabLst>
            </a:pPr>
            <a:r>
              <a:rPr lang="en-IN" sz="2400" dirty="0" smtClean="0"/>
              <a:t>The latest version of JavaScript is ES6 which was released on 2015 hence it is referred as ES2015 as well, but there are few newer releases in 2016 &amp; 2017 which were officially referred as ES7 or ES2016 &amp; ES8 or ES2017 respectively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24" y="1403951"/>
            <a:ext cx="7597140" cy="5111115"/>
          </a:xfrm>
          <a:custGeom>
            <a:avLst/>
            <a:gdLst/>
            <a:ahLst/>
            <a:cxnLst/>
            <a:rect l="l" t="t" r="r" b="b"/>
            <a:pathLst>
              <a:path w="7597140" h="5111115">
                <a:moveTo>
                  <a:pt x="0" y="5111099"/>
                </a:moveTo>
                <a:lnTo>
                  <a:pt x="7596591" y="5111099"/>
                </a:lnTo>
                <a:lnTo>
                  <a:pt x="7596591" y="0"/>
                </a:lnTo>
                <a:lnTo>
                  <a:pt x="0" y="0"/>
                </a:lnTo>
                <a:lnTo>
                  <a:pt x="0" y="51110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949" y="1499970"/>
            <a:ext cx="6866890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Declared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6737F"/>
                </a:solidFill>
                <a:latin typeface="Tahoma"/>
                <a:cs typeface="Tahoma"/>
              </a:rPr>
              <a:t>using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interface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keyword</a:t>
            </a:r>
            <a:endParaRPr sz="1800">
              <a:latin typeface="Tahoma"/>
              <a:cs typeface="Tahoma"/>
            </a:endParaRPr>
          </a:p>
          <a:p>
            <a:pPr marL="355600" marR="191135" indent="-342900">
              <a:lnSpc>
                <a:spcPct val="100699"/>
              </a:lnSpc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Like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other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66737F"/>
                </a:solidFill>
                <a:latin typeface="Tahoma"/>
                <a:cs typeface="Tahoma"/>
              </a:rPr>
              <a:t>TS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features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it’s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design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time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features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66737F"/>
                </a:solidFill>
                <a:latin typeface="Tahoma"/>
                <a:cs typeface="Tahoma"/>
              </a:rPr>
              <a:t>i.e.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no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extra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code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would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be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emitted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resultant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JS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355600" marR="5080" indent="-342900">
              <a:lnSpc>
                <a:spcPct val="100699"/>
              </a:lnSpc>
              <a:tabLst>
                <a:tab pos="3549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35" dirty="0">
                <a:solidFill>
                  <a:srgbClr val="66737F"/>
                </a:solidFill>
                <a:latin typeface="Tahoma"/>
                <a:cs typeface="Tahoma"/>
              </a:rPr>
              <a:t>Errors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being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shown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when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interface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signature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implementation doesn’t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6737F"/>
                </a:solidFill>
                <a:latin typeface="Tahoma"/>
                <a:cs typeface="Tahoma"/>
              </a:rPr>
              <a:t>match.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3624" y="260939"/>
            <a:ext cx="6463030" cy="1143000"/>
          </a:xfrm>
          <a:custGeom>
            <a:avLst/>
            <a:gdLst/>
            <a:ahLst/>
            <a:cxnLst/>
            <a:rect l="l" t="t" r="r" b="b"/>
            <a:pathLst>
              <a:path w="6463030" h="1143000">
                <a:moveTo>
                  <a:pt x="0" y="1142999"/>
                </a:moveTo>
                <a:lnTo>
                  <a:pt x="6462613" y="1142999"/>
                </a:lnTo>
                <a:lnTo>
                  <a:pt x="6462613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TypeScript</a:t>
            </a:r>
            <a:r>
              <a:rPr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947" y="260939"/>
            <a:ext cx="6629400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 marR="2014220">
              <a:lnSpc>
                <a:spcPct val="100699"/>
              </a:lnSpc>
            </a:pPr>
            <a:r>
              <a:rPr sz="3600" spc="85" dirty="0">
                <a:solidFill>
                  <a:srgbClr val="96AABB"/>
                </a:solidFill>
                <a:latin typeface="Trebuchet MS"/>
                <a:cs typeface="Trebuchet MS"/>
              </a:rPr>
              <a:t>TypeScript</a:t>
            </a:r>
            <a:r>
              <a:rPr sz="3600" spc="-17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30" dirty="0">
                <a:solidFill>
                  <a:srgbClr val="96AABB"/>
                </a:solidFill>
                <a:latin typeface="Trebuchet MS"/>
                <a:cs typeface="Trebuchet MS"/>
              </a:rPr>
              <a:t>Interfaces</a:t>
            </a:r>
            <a:r>
              <a:rPr sz="3600" spc="2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114" dirty="0">
                <a:solidFill>
                  <a:srgbClr val="96AABB"/>
                </a:solidFill>
                <a:latin typeface="Trebuchet MS"/>
                <a:cs typeface="Trebuchet MS"/>
              </a:rPr>
              <a:t>Example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51" y="1562039"/>
            <a:ext cx="8938260" cy="4776470"/>
          </a:xfrm>
          <a:custGeom>
            <a:avLst/>
            <a:gdLst/>
            <a:ahLst/>
            <a:cxnLst/>
            <a:rect l="l" t="t" r="r" b="b"/>
            <a:pathLst>
              <a:path w="8938260" h="4776470">
                <a:moveTo>
                  <a:pt x="0" y="4776337"/>
                </a:moveTo>
                <a:lnTo>
                  <a:pt x="8938248" y="4776337"/>
                </a:lnTo>
                <a:lnTo>
                  <a:pt x="8938248" y="0"/>
                </a:lnTo>
                <a:lnTo>
                  <a:pt x="0" y="0"/>
                </a:lnTo>
                <a:lnTo>
                  <a:pt x="0" y="477633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51" y="1562039"/>
            <a:ext cx="8938248" cy="477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356" y="2881048"/>
            <a:ext cx="7961630" cy="1096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7200" b="1" spc="-45" dirty="0">
                <a:solidFill>
                  <a:srgbClr val="FFFFFF"/>
                </a:solidFill>
                <a:latin typeface="Gill Sans MT"/>
                <a:cs typeface="Gill Sans MT"/>
              </a:rPr>
              <a:t>Modul</a:t>
            </a:r>
            <a:r>
              <a:rPr sz="7200" b="1" spc="-5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7200" b="1" spc="6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81061"/>
            <a:ext cx="941069" cy="892175"/>
          </a:xfrm>
          <a:custGeom>
            <a:avLst/>
            <a:gdLst/>
            <a:ahLst/>
            <a:cxnLst/>
            <a:rect l="l" t="t" r="r" b="b"/>
            <a:pathLst>
              <a:path w="941069" h="892175">
                <a:moveTo>
                  <a:pt x="494705" y="0"/>
                </a:moveTo>
                <a:lnTo>
                  <a:pt x="494705" y="170200"/>
                </a:lnTo>
                <a:lnTo>
                  <a:pt x="0" y="170200"/>
                </a:lnTo>
                <a:lnTo>
                  <a:pt x="0" y="721370"/>
                </a:lnTo>
                <a:lnTo>
                  <a:pt x="494705" y="721370"/>
                </a:lnTo>
                <a:lnTo>
                  <a:pt x="494705" y="891600"/>
                </a:lnTo>
                <a:lnTo>
                  <a:pt x="940500" y="445769"/>
                </a:lnTo>
                <a:lnTo>
                  <a:pt x="494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Modules can be defined using module keyword</a:t>
            </a:r>
          </a:p>
          <a:p>
            <a:r>
              <a:rPr lang="en-IN" dirty="0" smtClean="0"/>
              <a:t>A module can contains sub-modules, class, </a:t>
            </a:r>
            <a:r>
              <a:rPr lang="en-IN" dirty="0" err="1" smtClean="0"/>
              <a:t>enum</a:t>
            </a:r>
            <a:r>
              <a:rPr lang="en-IN" dirty="0" smtClean="0"/>
              <a:t> or interfaces. But can’t directly contains functions.</a:t>
            </a:r>
          </a:p>
          <a:p>
            <a:r>
              <a:rPr lang="en-IN" dirty="0" smtClean="0"/>
              <a:t>Modules can be nested(sub-modules).</a:t>
            </a:r>
          </a:p>
          <a:p>
            <a:r>
              <a:rPr lang="en-IN" dirty="0" smtClean="0"/>
              <a:t>Classes and Interfaces can be exposed using export keyword.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Internal module </a:t>
            </a:r>
          </a:p>
          <a:p>
            <a:r>
              <a:rPr lang="en-IN" dirty="0" smtClean="0"/>
              <a:t>External module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Source File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Can be done using reference keyword</a:t>
            </a:r>
          </a:p>
          <a:p>
            <a:r>
              <a:rPr lang="en-IN" dirty="0" smtClean="0"/>
              <a:t>Must be the first statement of file</a:t>
            </a:r>
          </a:p>
          <a:p>
            <a:r>
              <a:rPr lang="en-IN" dirty="0" smtClean="0"/>
              <a:t>Paths are relative to the current </a:t>
            </a:r>
            <a:r>
              <a:rPr lang="en-IN" dirty="0" smtClean="0"/>
              <a:t>file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Example internal module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525963"/>
          </a:xfrm>
        </p:spPr>
        <p:txBody>
          <a:bodyPr>
            <a:noAutofit/>
          </a:bodyPr>
          <a:lstStyle/>
          <a:p>
            <a:r>
              <a:rPr lang="en-IN" sz="2000" b="1" dirty="0" err="1" smtClean="0"/>
              <a:t>a.ts</a:t>
            </a:r>
            <a:r>
              <a:rPr lang="en-IN" sz="2000" b="1" dirty="0" smtClean="0"/>
              <a:t> </a:t>
            </a:r>
          </a:p>
          <a:p>
            <a:pPr>
              <a:buNone/>
            </a:pPr>
            <a:r>
              <a:rPr lang="en-IN" sz="2000" dirty="0" smtClean="0"/>
              <a:t>	module A{</a:t>
            </a:r>
          </a:p>
          <a:p>
            <a:pPr>
              <a:buNone/>
            </a:pPr>
            <a:r>
              <a:rPr lang="en-IN" sz="2000" dirty="0" smtClean="0"/>
              <a:t>	    export function </a:t>
            </a:r>
            <a:r>
              <a:rPr lang="en-IN" sz="2000" dirty="0" err="1" smtClean="0"/>
              <a:t>abc</a:t>
            </a:r>
            <a:r>
              <a:rPr lang="en-IN" sz="2000" dirty="0" smtClean="0"/>
              <a:t>(){</a:t>
            </a:r>
          </a:p>
          <a:p>
            <a:pPr>
              <a:buNone/>
            </a:pPr>
            <a:r>
              <a:rPr lang="en-IN" sz="2000" dirty="0" smtClean="0"/>
              <a:t>	    console.log("</a:t>
            </a:r>
            <a:r>
              <a:rPr lang="en-IN" sz="2000" dirty="0" err="1" smtClean="0"/>
              <a:t>Abc</a:t>
            </a:r>
            <a:r>
              <a:rPr lang="en-IN" sz="2000" dirty="0" smtClean="0"/>
              <a:t> function from </a:t>
            </a:r>
            <a:r>
              <a:rPr lang="en-IN" sz="2000" dirty="0" err="1" smtClean="0"/>
              <a:t>a.ts</a:t>
            </a:r>
            <a:r>
              <a:rPr lang="en-IN" sz="2000" dirty="0" smtClean="0"/>
              <a:t>")</a:t>
            </a:r>
          </a:p>
          <a:p>
            <a:pPr>
              <a:buNone/>
            </a:pPr>
            <a:r>
              <a:rPr lang="en-IN" sz="2000" dirty="0" smtClean="0"/>
              <a:t>	    }</a:t>
            </a:r>
          </a:p>
          <a:p>
            <a:pPr>
              <a:buNone/>
            </a:pPr>
            <a:r>
              <a:rPr lang="en-IN" sz="2000" dirty="0" smtClean="0"/>
              <a:t>	}</a:t>
            </a:r>
          </a:p>
          <a:p>
            <a:r>
              <a:rPr lang="en-IN" sz="2000" b="1" dirty="0" err="1" smtClean="0"/>
              <a:t>b.ts</a:t>
            </a:r>
            <a:r>
              <a:rPr lang="en-IN" sz="2000" b="1" dirty="0" smtClean="0"/>
              <a:t> </a:t>
            </a:r>
          </a:p>
          <a:p>
            <a:pPr>
              <a:buNone/>
            </a:pPr>
            <a:r>
              <a:rPr lang="en-IN" sz="2000" dirty="0" smtClean="0"/>
              <a:t>	module B {</a:t>
            </a:r>
          </a:p>
          <a:p>
            <a:pPr>
              <a:buNone/>
            </a:pPr>
            <a:r>
              <a:rPr lang="en-IN" sz="2000" dirty="0" smtClean="0"/>
              <a:t>	    export function </a:t>
            </a:r>
            <a:r>
              <a:rPr lang="en-IN" sz="2000" dirty="0" err="1" smtClean="0"/>
              <a:t>abc</a:t>
            </a:r>
            <a:r>
              <a:rPr lang="en-IN" sz="2000" dirty="0" smtClean="0"/>
              <a:t>() {</a:t>
            </a:r>
          </a:p>
          <a:p>
            <a:pPr>
              <a:buNone/>
            </a:pPr>
            <a:r>
              <a:rPr lang="en-IN" sz="2000" dirty="0" smtClean="0"/>
              <a:t>	    console.log("</a:t>
            </a:r>
            <a:r>
              <a:rPr lang="en-IN" sz="2000" dirty="0" err="1" smtClean="0"/>
              <a:t>Abc</a:t>
            </a:r>
            <a:r>
              <a:rPr lang="en-IN" sz="2000" dirty="0" smtClean="0"/>
              <a:t> function from </a:t>
            </a:r>
            <a:r>
              <a:rPr lang="en-IN" sz="2000" dirty="0" err="1" smtClean="0"/>
              <a:t>b.ts</a:t>
            </a:r>
            <a:r>
              <a:rPr lang="en-IN" sz="2000" dirty="0" smtClean="0"/>
              <a:t>")</a:t>
            </a:r>
          </a:p>
          <a:p>
            <a:pPr>
              <a:buNone/>
            </a:pPr>
            <a:r>
              <a:rPr lang="en-IN" sz="2000" dirty="0" smtClean="0"/>
              <a:t>	    }</a:t>
            </a:r>
          </a:p>
          <a:p>
            <a:pPr>
              <a:buNone/>
            </a:pPr>
            <a:r>
              <a:rPr lang="en-IN" sz="2000" dirty="0" smtClean="0"/>
              <a:t>	}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752601"/>
            <a:ext cx="3505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b="1" dirty="0" err="1" smtClean="0"/>
              <a:t>main.ts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///&lt;reference path="./</a:t>
            </a:r>
            <a:r>
              <a:rPr lang="en-IN" sz="2000" dirty="0" err="1" smtClean="0"/>
              <a:t>a.ts</a:t>
            </a:r>
            <a:r>
              <a:rPr lang="en-IN" sz="2000" dirty="0" smtClean="0"/>
              <a:t>"/&gt;</a:t>
            </a:r>
          </a:p>
          <a:p>
            <a:r>
              <a:rPr lang="en-IN" sz="2000" dirty="0" smtClean="0"/>
              <a:t>///&lt;reference path="./</a:t>
            </a:r>
            <a:r>
              <a:rPr lang="en-IN" sz="2000" dirty="0" err="1" smtClean="0"/>
              <a:t>b.ts</a:t>
            </a:r>
            <a:r>
              <a:rPr lang="en-IN" sz="2000" dirty="0" smtClean="0"/>
              <a:t>"/&gt;</a:t>
            </a:r>
          </a:p>
          <a:p>
            <a:r>
              <a:rPr lang="en-IN" sz="2000" dirty="0" smtClean="0"/>
              <a:t>A.abc();</a:t>
            </a:r>
          </a:p>
          <a:p>
            <a:r>
              <a:rPr lang="en-IN" sz="2000" dirty="0" smtClean="0"/>
              <a:t>B.abc();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Example external module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525963"/>
          </a:xfrm>
        </p:spPr>
        <p:txBody>
          <a:bodyPr>
            <a:noAutofit/>
          </a:bodyPr>
          <a:lstStyle/>
          <a:p>
            <a:r>
              <a:rPr lang="en-IN" sz="2000" b="1" dirty="0" err="1" smtClean="0"/>
              <a:t>a.ts</a:t>
            </a:r>
            <a:r>
              <a:rPr lang="en-IN" sz="2000" b="1" dirty="0" smtClean="0"/>
              <a:t> </a:t>
            </a:r>
          </a:p>
          <a:p>
            <a:pPr>
              <a:buNone/>
            </a:pPr>
            <a:r>
              <a:rPr lang="en-IN" sz="2000" dirty="0" smtClean="0"/>
              <a:t>	  export function </a:t>
            </a:r>
            <a:r>
              <a:rPr lang="en-IN" sz="2000" dirty="0" err="1" smtClean="0"/>
              <a:t>abc</a:t>
            </a:r>
            <a:r>
              <a:rPr lang="en-IN" sz="2000" dirty="0" smtClean="0"/>
              <a:t>(){</a:t>
            </a:r>
          </a:p>
          <a:p>
            <a:pPr>
              <a:buNone/>
            </a:pPr>
            <a:r>
              <a:rPr lang="en-IN" sz="2000" dirty="0" smtClean="0"/>
              <a:t>console.log("</a:t>
            </a:r>
            <a:r>
              <a:rPr lang="en-IN" sz="2000" dirty="0" err="1" smtClean="0"/>
              <a:t>Abc</a:t>
            </a:r>
            <a:r>
              <a:rPr lang="en-IN" sz="2000" dirty="0" smtClean="0"/>
              <a:t> function from </a:t>
            </a:r>
            <a:r>
              <a:rPr lang="en-IN" sz="2000" dirty="0" err="1" smtClean="0"/>
              <a:t>a.ts</a:t>
            </a:r>
            <a:r>
              <a:rPr lang="en-IN" sz="2000" dirty="0" smtClean="0"/>
              <a:t>")</a:t>
            </a:r>
          </a:p>
          <a:p>
            <a:pPr>
              <a:buNone/>
            </a:pPr>
            <a:r>
              <a:rPr lang="en-IN" sz="2000" dirty="0" smtClean="0"/>
              <a:t>	    }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b="1" dirty="0" err="1" smtClean="0"/>
              <a:t>b.ts</a:t>
            </a:r>
            <a:r>
              <a:rPr lang="en-IN" sz="2000" b="1" dirty="0" smtClean="0"/>
              <a:t> </a:t>
            </a:r>
          </a:p>
          <a:p>
            <a:pPr>
              <a:buNone/>
            </a:pPr>
            <a:r>
              <a:rPr lang="en-IN" sz="2000" dirty="0" smtClean="0"/>
              <a:t>	export function </a:t>
            </a:r>
            <a:r>
              <a:rPr lang="en-IN" sz="2000" dirty="0" err="1" smtClean="0"/>
              <a:t>abc</a:t>
            </a:r>
            <a:r>
              <a:rPr lang="en-IN" sz="2000" dirty="0" smtClean="0"/>
              <a:t>() {</a:t>
            </a:r>
          </a:p>
          <a:p>
            <a:pPr>
              <a:buNone/>
            </a:pPr>
            <a:r>
              <a:rPr lang="en-IN" sz="2000" dirty="0" smtClean="0"/>
              <a:t>console.log("</a:t>
            </a:r>
            <a:r>
              <a:rPr lang="en-IN" sz="2000" dirty="0" err="1" smtClean="0"/>
              <a:t>Abc</a:t>
            </a:r>
            <a:r>
              <a:rPr lang="en-IN" sz="2000" dirty="0" smtClean="0"/>
              <a:t> function from </a:t>
            </a:r>
            <a:r>
              <a:rPr lang="en-IN" sz="2000" dirty="0" err="1" smtClean="0"/>
              <a:t>b.ts</a:t>
            </a:r>
            <a:r>
              <a:rPr lang="en-IN" sz="2000" dirty="0" smtClean="0"/>
              <a:t>")</a:t>
            </a:r>
          </a:p>
          <a:p>
            <a:pPr>
              <a:buNone/>
            </a:pPr>
            <a:r>
              <a:rPr lang="en-IN" sz="2000" dirty="0" smtClean="0"/>
              <a:t>	    }</a:t>
            </a:r>
          </a:p>
          <a:p>
            <a:pPr>
              <a:buNone/>
            </a:pPr>
            <a:r>
              <a:rPr lang="en-IN" sz="2000" dirty="0" smtClean="0"/>
              <a:t>	}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752601"/>
            <a:ext cx="3505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b="1" dirty="0" err="1" smtClean="0"/>
              <a:t>main.ts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import {</a:t>
            </a:r>
            <a:r>
              <a:rPr lang="en-IN" sz="2000" dirty="0" err="1" smtClean="0"/>
              <a:t>abc</a:t>
            </a:r>
            <a:r>
              <a:rPr lang="en-IN" sz="2000" dirty="0" smtClean="0"/>
              <a:t>} from "./a";</a:t>
            </a:r>
          </a:p>
          <a:p>
            <a:r>
              <a:rPr lang="en-IN" sz="2000" dirty="0" smtClean="0"/>
              <a:t>import {xyz} from "./b";</a:t>
            </a:r>
          </a:p>
          <a:p>
            <a:r>
              <a:rPr lang="en-IN" sz="2000" dirty="0" err="1" smtClean="0"/>
              <a:t>abc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xyz();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51" y="2111127"/>
            <a:ext cx="8723630" cy="1546860"/>
          </a:xfrm>
          <a:custGeom>
            <a:avLst/>
            <a:gdLst/>
            <a:ahLst/>
            <a:cxnLst/>
            <a:rect l="l" t="t" r="r" b="b"/>
            <a:pathLst>
              <a:path w="8723630" h="1546860">
                <a:moveTo>
                  <a:pt x="0" y="1546503"/>
                </a:moveTo>
                <a:lnTo>
                  <a:pt x="8723406" y="1546503"/>
                </a:lnTo>
                <a:lnTo>
                  <a:pt x="8723406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2654" y="1876077"/>
            <a:ext cx="7499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385" dirty="0">
                <a:solidFill>
                  <a:srgbClr val="7ECEFD"/>
                </a:solidFill>
                <a:latin typeface="Trebuchet MS"/>
                <a:cs typeface="Trebuchet MS"/>
              </a:rPr>
              <a:t>6.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371" y="2922892"/>
            <a:ext cx="6462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43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360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55" dirty="0">
                <a:solidFill>
                  <a:srgbClr val="FFFFFF"/>
                </a:solidFill>
                <a:latin typeface="Trebuchet MS"/>
                <a:cs typeface="Trebuchet MS"/>
              </a:rPr>
              <a:t>TypeScript?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24" y="260939"/>
            <a:ext cx="7144384" cy="1143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3600" spc="150" dirty="0">
                <a:solidFill>
                  <a:srgbClr val="96AABB"/>
                </a:solidFill>
                <a:latin typeface="Trebuchet MS"/>
                <a:cs typeface="Trebuchet MS"/>
              </a:rPr>
              <a:t>Companies</a:t>
            </a:r>
            <a:r>
              <a:rPr sz="3600" spc="-17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195" dirty="0">
                <a:solidFill>
                  <a:srgbClr val="96AABB"/>
                </a:solidFill>
                <a:latin typeface="Trebuchet MS"/>
                <a:cs typeface="Trebuchet MS"/>
              </a:rPr>
              <a:t>use</a:t>
            </a:r>
            <a:r>
              <a:rPr sz="3600" spc="-170" dirty="0">
                <a:solidFill>
                  <a:srgbClr val="96AABB"/>
                </a:solidFill>
                <a:latin typeface="Trebuchet MS"/>
                <a:cs typeface="Trebuchet MS"/>
              </a:rPr>
              <a:t> </a:t>
            </a:r>
            <a:r>
              <a:rPr sz="3600" spc="85" dirty="0">
                <a:solidFill>
                  <a:srgbClr val="96AABB"/>
                </a:solidFill>
                <a:latin typeface="Trebuchet MS"/>
                <a:cs typeface="Trebuchet MS"/>
              </a:rPr>
              <a:t>TypeScript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047" y="1527368"/>
            <a:ext cx="2491740" cy="2491740"/>
          </a:xfrm>
          <a:custGeom>
            <a:avLst/>
            <a:gdLst/>
            <a:ahLst/>
            <a:cxnLst/>
            <a:rect l="l" t="t" r="r" b="b"/>
            <a:pathLst>
              <a:path w="2491740" h="2491740">
                <a:moveTo>
                  <a:pt x="0" y="2491752"/>
                </a:moveTo>
                <a:lnTo>
                  <a:pt x="2491752" y="2491752"/>
                </a:lnTo>
                <a:lnTo>
                  <a:pt x="2491752" y="0"/>
                </a:lnTo>
                <a:lnTo>
                  <a:pt x="0" y="0"/>
                </a:lnTo>
                <a:lnTo>
                  <a:pt x="0" y="249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051" y="1527377"/>
            <a:ext cx="2491749" cy="2491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047" y="5262252"/>
            <a:ext cx="6071870" cy="1296670"/>
          </a:xfrm>
          <a:custGeom>
            <a:avLst/>
            <a:gdLst/>
            <a:ahLst/>
            <a:cxnLst/>
            <a:rect l="l" t="t" r="r" b="b"/>
            <a:pathLst>
              <a:path w="6071870" h="1296670">
                <a:moveTo>
                  <a:pt x="0" y="1296293"/>
                </a:moveTo>
                <a:lnTo>
                  <a:pt x="6071615" y="1296293"/>
                </a:lnTo>
                <a:lnTo>
                  <a:pt x="6071615" y="0"/>
                </a:lnTo>
                <a:lnTo>
                  <a:pt x="0" y="0"/>
                </a:lnTo>
                <a:lnTo>
                  <a:pt x="0" y="1296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051" y="5262252"/>
            <a:ext cx="6071612" cy="1296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4679" y="1527374"/>
            <a:ext cx="5880100" cy="1407160"/>
          </a:xfrm>
          <a:custGeom>
            <a:avLst/>
            <a:gdLst/>
            <a:ahLst/>
            <a:cxnLst/>
            <a:rect l="l" t="t" r="r" b="b"/>
            <a:pathLst>
              <a:path w="5880100" h="1407160">
                <a:moveTo>
                  <a:pt x="0" y="1406722"/>
                </a:moveTo>
                <a:lnTo>
                  <a:pt x="5879591" y="1406722"/>
                </a:lnTo>
                <a:lnTo>
                  <a:pt x="5879591" y="0"/>
                </a:lnTo>
                <a:lnTo>
                  <a:pt x="0" y="0"/>
                </a:lnTo>
                <a:lnTo>
                  <a:pt x="0" y="1406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79" y="1527374"/>
            <a:ext cx="5879591" cy="1406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5812" y="3450025"/>
            <a:ext cx="5581015" cy="1296670"/>
          </a:xfrm>
          <a:custGeom>
            <a:avLst/>
            <a:gdLst/>
            <a:ahLst/>
            <a:cxnLst/>
            <a:rect l="l" t="t" r="r" b="b"/>
            <a:pathLst>
              <a:path w="5581015" h="1296670">
                <a:moveTo>
                  <a:pt x="0" y="1296293"/>
                </a:moveTo>
                <a:lnTo>
                  <a:pt x="5580400" y="1296293"/>
                </a:lnTo>
                <a:lnTo>
                  <a:pt x="5580400" y="0"/>
                </a:lnTo>
                <a:lnTo>
                  <a:pt x="0" y="0"/>
                </a:lnTo>
                <a:lnTo>
                  <a:pt x="0" y="1296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5812" y="3450025"/>
            <a:ext cx="5580394" cy="12962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ES6 or ES6 script can’t understand by browser. </a:t>
            </a:r>
          </a:p>
          <a:p>
            <a:r>
              <a:rPr lang="en-IN" sz="2400" dirty="0" smtClean="0"/>
              <a:t>So it required </a:t>
            </a:r>
            <a:r>
              <a:rPr lang="en-IN" sz="2400" dirty="0" err="1" smtClean="0"/>
              <a:t>transpiler</a:t>
            </a:r>
            <a:r>
              <a:rPr lang="en-IN" sz="2400" dirty="0" smtClean="0"/>
              <a:t>, which help to convert ES6 or ES7 to ES5(JavaScript). </a:t>
            </a:r>
          </a:p>
          <a:p>
            <a:pPr lvl="1"/>
            <a:r>
              <a:rPr lang="en-IN" sz="2000" dirty="0" smtClean="0"/>
              <a:t>TypeScript </a:t>
            </a:r>
            <a:r>
              <a:rPr lang="en-IN" sz="2000" dirty="0" err="1" smtClean="0"/>
              <a:t>transpiler</a:t>
            </a:r>
            <a:endParaRPr lang="en-IN" sz="2000" dirty="0" smtClean="0"/>
          </a:p>
          <a:p>
            <a:pPr lvl="1"/>
            <a:r>
              <a:rPr lang="en-IN" sz="2000" dirty="0" smtClean="0"/>
              <a:t>Babel </a:t>
            </a:r>
            <a:r>
              <a:rPr lang="en-IN" sz="2000" dirty="0" err="1" smtClean="0"/>
              <a:t>transpiler</a:t>
            </a:r>
            <a:r>
              <a:rPr lang="en-IN" sz="2000" dirty="0" smtClean="0"/>
              <a:t> </a:t>
            </a:r>
          </a:p>
          <a:p>
            <a:pPr lvl="1"/>
            <a:r>
              <a:rPr lang="en-IN" sz="2000" dirty="0" err="1" smtClean="0"/>
              <a:t>Traceur</a:t>
            </a:r>
            <a:r>
              <a:rPr lang="en-IN" sz="2000" dirty="0" smtClean="0"/>
              <a:t> </a:t>
            </a:r>
            <a:r>
              <a:rPr lang="en-IN" sz="2000" dirty="0" err="1" smtClean="0"/>
              <a:t>transpiler</a:t>
            </a:r>
            <a:r>
              <a:rPr lang="en-IN" sz="2000" dirty="0" smtClean="0"/>
              <a:t> 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51" y="2111127"/>
            <a:ext cx="8723630" cy="1546860"/>
          </a:xfrm>
          <a:custGeom>
            <a:avLst/>
            <a:gdLst/>
            <a:ahLst/>
            <a:cxnLst/>
            <a:rect l="l" t="t" r="r" b="b"/>
            <a:pathLst>
              <a:path w="8723630" h="1546860">
                <a:moveTo>
                  <a:pt x="0" y="1546503"/>
                </a:moveTo>
                <a:lnTo>
                  <a:pt x="8723406" y="1546503"/>
                </a:lnTo>
                <a:lnTo>
                  <a:pt x="8723406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3731" y="1876077"/>
            <a:ext cx="68770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610" dirty="0">
                <a:solidFill>
                  <a:srgbClr val="7ECEFD"/>
                </a:solidFill>
                <a:latin typeface="Trebuchet MS"/>
                <a:cs typeface="Trebuchet MS"/>
              </a:rPr>
              <a:t>7.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1378" y="2922892"/>
            <a:ext cx="31724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6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24" y="1403951"/>
            <a:ext cx="7597140" cy="5111115"/>
          </a:xfrm>
          <a:custGeom>
            <a:avLst/>
            <a:gdLst/>
            <a:ahLst/>
            <a:cxnLst/>
            <a:rect l="l" t="t" r="r" b="b"/>
            <a:pathLst>
              <a:path w="7597140" h="5111115">
                <a:moveTo>
                  <a:pt x="0" y="5111099"/>
                </a:moveTo>
                <a:lnTo>
                  <a:pt x="7596591" y="5111099"/>
                </a:lnTo>
                <a:lnTo>
                  <a:pt x="7596591" y="0"/>
                </a:lnTo>
                <a:lnTo>
                  <a:pt x="0" y="0"/>
                </a:lnTo>
                <a:lnTo>
                  <a:pt x="0" y="51110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6649" y="1518877"/>
            <a:ext cx="5981700" cy="243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-50" dirty="0">
                <a:solidFill>
                  <a:srgbClr val="66737F"/>
                </a:solidFill>
                <a:latin typeface="Gill Sans MT"/>
                <a:cs typeface="Gill Sans MT"/>
              </a:rPr>
              <a:t>Pros:</a:t>
            </a:r>
            <a:endParaRPr sz="2400">
              <a:latin typeface="Gill Sans MT"/>
              <a:cs typeface="Gill Sans MT"/>
            </a:endParaRPr>
          </a:p>
          <a:p>
            <a:pPr marL="127000">
              <a:lnSpc>
                <a:spcPts val="2155"/>
              </a:lnSpc>
              <a:tabLst>
                <a:tab pos="4692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High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66737F"/>
                </a:solidFill>
                <a:latin typeface="Tahoma"/>
                <a:cs typeface="Tahoma"/>
              </a:rPr>
              <a:t>value,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6737F"/>
                </a:solidFill>
                <a:latin typeface="Tahoma"/>
                <a:cs typeface="Tahoma"/>
              </a:rPr>
              <a:t>low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cost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improvement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over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JavaScript</a:t>
            </a:r>
            <a:endParaRPr sz="1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Safer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more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modular</a:t>
            </a:r>
            <a:endParaRPr sz="1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Solid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path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6737F"/>
                </a:solidFill>
                <a:latin typeface="Tahoma"/>
                <a:cs typeface="Tahoma"/>
              </a:rPr>
              <a:t>ECMAScript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6737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80" dirty="0">
                <a:solidFill>
                  <a:srgbClr val="66737F"/>
                </a:solidFill>
                <a:latin typeface="Gill Sans MT"/>
                <a:cs typeface="Gill Sans MT"/>
              </a:rPr>
              <a:t>Cons:</a:t>
            </a:r>
            <a:endParaRPr sz="2400">
              <a:latin typeface="Gill Sans MT"/>
              <a:cs typeface="Gill Sans MT"/>
            </a:endParaRPr>
          </a:p>
          <a:p>
            <a:pPr marL="127000">
              <a:lnSpc>
                <a:spcPts val="2155"/>
              </a:lnSpc>
              <a:tabLst>
                <a:tab pos="4692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25" dirty="0">
                <a:solidFill>
                  <a:srgbClr val="66737F"/>
                </a:solidFill>
                <a:latin typeface="Tahoma"/>
                <a:cs typeface="Tahoma"/>
              </a:rPr>
              <a:t>Still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need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know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6737F"/>
                </a:solidFill>
                <a:latin typeface="Tahoma"/>
                <a:cs typeface="Tahoma"/>
              </a:rPr>
              <a:t>some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JS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quirks</a:t>
            </a:r>
            <a:endParaRPr sz="1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1800" spc="50" dirty="0">
                <a:solidFill>
                  <a:srgbClr val="66737F"/>
                </a:solidFill>
                <a:latin typeface="Tahoma"/>
                <a:cs typeface="Tahoma"/>
              </a:rPr>
              <a:t>Current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6737F"/>
                </a:solidFill>
                <a:latin typeface="Tahoma"/>
                <a:cs typeface="Tahoma"/>
              </a:rPr>
              <a:t>compiler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6737F"/>
                </a:solidFill>
                <a:latin typeface="Tahoma"/>
                <a:cs typeface="Tahoma"/>
              </a:rPr>
              <a:t>slowish(Faster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737F"/>
                </a:solidFill>
                <a:latin typeface="Tahoma"/>
                <a:cs typeface="Tahoma"/>
              </a:rPr>
              <a:t>one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6737F"/>
                </a:solidFill>
                <a:latin typeface="Tahoma"/>
                <a:cs typeface="Tahoma"/>
              </a:rPr>
              <a:t>in</a:t>
            </a:r>
            <a:r>
              <a:rPr sz="1800" spc="-22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737F"/>
                </a:solidFill>
                <a:latin typeface="Tahoma"/>
                <a:cs typeface="Tahoma"/>
              </a:rPr>
              <a:t>development)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3624" y="260939"/>
            <a:ext cx="7144384" cy="1143000"/>
          </a:xfrm>
          <a:custGeom>
            <a:avLst/>
            <a:gdLst/>
            <a:ahLst/>
            <a:cxnLst/>
            <a:rect l="l" t="t" r="r" b="b"/>
            <a:pathLst>
              <a:path w="7144384" h="1143000">
                <a:moveTo>
                  <a:pt x="0" y="1142999"/>
                </a:moveTo>
                <a:lnTo>
                  <a:pt x="7143902" y="1142999"/>
                </a:lnTo>
                <a:lnTo>
                  <a:pt x="7143902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120" dirty="0"/>
              <a:t>Conclusion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9045" y="1635897"/>
            <a:ext cx="276098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95"/>
              </a:lnSpc>
            </a:pPr>
            <a:r>
              <a:rPr sz="6000" spc="85" dirty="0">
                <a:solidFill>
                  <a:srgbClr val="7ECEFD"/>
                </a:solidFill>
                <a:latin typeface="Trebuchet MS"/>
                <a:cs typeface="Trebuchet MS"/>
              </a:rPr>
              <a:t>Thanks!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045" y="2508487"/>
            <a:ext cx="4149725" cy="6096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50"/>
              </a:lnSpc>
            </a:pPr>
            <a:r>
              <a:rPr sz="4800" b="1" spc="-120" dirty="0">
                <a:solidFill>
                  <a:srgbClr val="FFFFFF"/>
                </a:solidFill>
                <a:latin typeface="Gill Sans MT"/>
                <a:cs typeface="Gill Sans MT"/>
              </a:rPr>
              <a:t>Any</a:t>
            </a:r>
            <a:r>
              <a:rPr sz="4800" b="1" spc="-4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b="1" spc="-85" dirty="0">
                <a:solidFill>
                  <a:srgbClr val="FFFFFF"/>
                </a:solidFill>
                <a:latin typeface="Gill Sans MT"/>
                <a:cs typeface="Gill Sans MT"/>
              </a:rPr>
              <a:t>que</a:t>
            </a:r>
            <a:r>
              <a:rPr sz="4800" b="1" dirty="0">
                <a:solidFill>
                  <a:srgbClr val="FFFFFF"/>
                </a:solidFill>
                <a:latin typeface="Gill Sans MT"/>
                <a:cs typeface="Gill Sans MT"/>
              </a:rPr>
              <a:t>stions?</a:t>
            </a:r>
            <a:endParaRPr sz="4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5323840"/>
          </a:xfrm>
          <a:custGeom>
            <a:avLst/>
            <a:gdLst/>
            <a:ahLst/>
            <a:cxnLst/>
            <a:rect l="l" t="t" r="r" b="b"/>
            <a:pathLst>
              <a:path w="9144000" h="5323840">
                <a:moveTo>
                  <a:pt x="0" y="5323789"/>
                </a:moveTo>
                <a:lnTo>
                  <a:pt x="9143999" y="5323789"/>
                </a:lnTo>
                <a:lnTo>
                  <a:pt x="9143999" y="0"/>
                </a:lnTo>
                <a:lnTo>
                  <a:pt x="0" y="0"/>
                </a:lnTo>
                <a:lnTo>
                  <a:pt x="0" y="5323789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701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274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689" y="102905"/>
                </a:lnTo>
                <a:lnTo>
                  <a:pt x="3047689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23796"/>
            <a:ext cx="3048000" cy="103505"/>
          </a:xfrm>
          <a:custGeom>
            <a:avLst/>
            <a:gdLst/>
            <a:ahLst/>
            <a:cxnLst/>
            <a:rect l="l" t="t" r="r" b="b"/>
            <a:pathLst>
              <a:path w="3048000" h="103504">
                <a:moveTo>
                  <a:pt x="0" y="102905"/>
                </a:moveTo>
                <a:lnTo>
                  <a:pt x="3047701" y="102905"/>
                </a:lnTo>
                <a:lnTo>
                  <a:pt x="3047701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111127"/>
            <a:ext cx="7772400" cy="1546860"/>
          </a:xfrm>
          <a:custGeom>
            <a:avLst/>
            <a:gdLst/>
            <a:ahLst/>
            <a:cxnLst/>
            <a:rect l="l" t="t" r="r" b="b"/>
            <a:pathLst>
              <a:path w="7772400" h="1546860">
                <a:moveTo>
                  <a:pt x="0" y="1546503"/>
                </a:moveTo>
                <a:lnTo>
                  <a:pt x="7772399" y="1546503"/>
                </a:lnTo>
                <a:lnTo>
                  <a:pt x="7772399" y="0"/>
                </a:lnTo>
                <a:lnTo>
                  <a:pt x="0" y="0"/>
                </a:lnTo>
                <a:lnTo>
                  <a:pt x="0" y="154650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7211" y="1876077"/>
            <a:ext cx="5899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994" dirty="0">
                <a:solidFill>
                  <a:srgbClr val="7ECEFD"/>
                </a:solidFill>
                <a:latin typeface="Trebuchet MS"/>
                <a:cs typeface="Trebuchet MS"/>
              </a:rPr>
              <a:t>1.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983" y="2922892"/>
            <a:ext cx="34442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786734"/>
            <a:ext cx="7772400" cy="104648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389505">
              <a:lnSpc>
                <a:spcPct val="100000"/>
              </a:lnSpc>
            </a:pPr>
            <a:r>
              <a:rPr sz="2400" b="1" spc="85" dirty="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sz="2400" b="1" spc="1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4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80" dirty="0">
                <a:solidFill>
                  <a:srgbClr val="FFFFFF"/>
                </a:solidFill>
                <a:latin typeface="Gill Sans MT"/>
                <a:cs typeface="Gill Sans MT"/>
              </a:rPr>
              <a:t>Scri</a:t>
            </a:r>
            <a:r>
              <a:rPr sz="2400" b="1" spc="-10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2400" b="1" spc="-4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5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Gill Sans MT"/>
                <a:cs typeface="Gill Sans MT"/>
              </a:rPr>
              <a:t>sc</a:t>
            </a:r>
            <a:r>
              <a:rPr sz="24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Gill Sans MT"/>
                <a:cs typeface="Gill Sans MT"/>
              </a:rPr>
              <a:t>s.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3408" y="1575218"/>
            <a:ext cx="1957705" cy="871855"/>
          </a:xfrm>
          <a:custGeom>
            <a:avLst/>
            <a:gdLst/>
            <a:ahLst/>
            <a:cxnLst/>
            <a:rect l="l" t="t" r="r" b="b"/>
            <a:pathLst>
              <a:path w="1957704" h="871855">
                <a:moveTo>
                  <a:pt x="0" y="871502"/>
                </a:moveTo>
                <a:lnTo>
                  <a:pt x="1957196" y="871502"/>
                </a:lnTo>
                <a:lnTo>
                  <a:pt x="1957196" y="0"/>
                </a:lnTo>
                <a:lnTo>
                  <a:pt x="0" y="0"/>
                </a:lnTo>
                <a:lnTo>
                  <a:pt x="0" y="871502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54503" y="1830736"/>
            <a:ext cx="63500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b="1" dirty="0">
                <a:solidFill>
                  <a:srgbClr val="96AA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290" y="2132893"/>
            <a:ext cx="1710689" cy="103505"/>
          </a:xfrm>
          <a:custGeom>
            <a:avLst/>
            <a:gdLst/>
            <a:ahLst/>
            <a:cxnLst/>
            <a:rect l="l" t="t" r="r" b="b"/>
            <a:pathLst>
              <a:path w="1710690" h="103505">
                <a:moveTo>
                  <a:pt x="0" y="102905"/>
                </a:moveTo>
                <a:lnTo>
                  <a:pt x="1710296" y="102905"/>
                </a:lnTo>
                <a:lnTo>
                  <a:pt x="1710296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4193" y="2132893"/>
            <a:ext cx="1710055" cy="103505"/>
          </a:xfrm>
          <a:custGeom>
            <a:avLst/>
            <a:gdLst/>
            <a:ahLst/>
            <a:cxnLst/>
            <a:rect l="l" t="t" r="r" b="b"/>
            <a:pathLst>
              <a:path w="1710054" h="103505">
                <a:moveTo>
                  <a:pt x="0" y="102905"/>
                </a:moveTo>
                <a:lnTo>
                  <a:pt x="1709806" y="102905"/>
                </a:lnTo>
                <a:lnTo>
                  <a:pt x="1709806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132893"/>
            <a:ext cx="1710689" cy="103505"/>
          </a:xfrm>
          <a:custGeom>
            <a:avLst/>
            <a:gdLst/>
            <a:ahLst/>
            <a:cxnLst/>
            <a:rect l="l" t="t" r="r" b="b"/>
            <a:pathLst>
              <a:path w="1710689" h="103505">
                <a:moveTo>
                  <a:pt x="0" y="102905"/>
                </a:moveTo>
                <a:lnTo>
                  <a:pt x="1710296" y="102905"/>
                </a:lnTo>
                <a:lnTo>
                  <a:pt x="1710296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0427" y="2132893"/>
            <a:ext cx="1710689" cy="103505"/>
          </a:xfrm>
          <a:custGeom>
            <a:avLst/>
            <a:gdLst/>
            <a:ahLst/>
            <a:cxnLst/>
            <a:rect l="l" t="t" r="r" b="b"/>
            <a:pathLst>
              <a:path w="1710689" h="103505">
                <a:moveTo>
                  <a:pt x="0" y="102905"/>
                </a:moveTo>
                <a:lnTo>
                  <a:pt x="1710296" y="102905"/>
                </a:lnTo>
                <a:lnTo>
                  <a:pt x="1710296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256" y="2882396"/>
            <a:ext cx="7324725" cy="1093470"/>
          </a:xfrm>
          <a:custGeom>
            <a:avLst/>
            <a:gdLst/>
            <a:ahLst/>
            <a:cxnLst/>
            <a:rect l="l" t="t" r="r" b="b"/>
            <a:pathLst>
              <a:path w="7324725" h="1093470">
                <a:moveTo>
                  <a:pt x="0" y="1093207"/>
                </a:moveTo>
                <a:lnTo>
                  <a:pt x="7324496" y="1093207"/>
                </a:lnTo>
                <a:lnTo>
                  <a:pt x="7324496" y="0"/>
                </a:lnTo>
                <a:lnTo>
                  <a:pt x="0" y="0"/>
                </a:lnTo>
                <a:lnTo>
                  <a:pt x="0" y="1093207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4756" y="3020501"/>
            <a:ext cx="68306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3000" i="1" spc="15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20" dirty="0">
                <a:solidFill>
                  <a:srgbClr val="66737F"/>
                </a:solidFill>
                <a:latin typeface="Calibri"/>
                <a:cs typeface="Calibri"/>
              </a:rPr>
              <a:t>ypeScript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let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s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you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30" dirty="0">
                <a:solidFill>
                  <a:srgbClr val="66737F"/>
                </a:solidFill>
                <a:latin typeface="Calibri"/>
                <a:cs typeface="Calibri"/>
              </a:rPr>
              <a:t>w</a:t>
            </a:r>
            <a:r>
              <a:rPr sz="3000" i="1" spc="25" dirty="0">
                <a:solidFill>
                  <a:srgbClr val="66737F"/>
                </a:solidFill>
                <a:latin typeface="Calibri"/>
                <a:cs typeface="Calibri"/>
              </a:rPr>
              <a:t>rit</a:t>
            </a:r>
            <a:r>
              <a:rPr sz="3000" i="1" spc="-60" dirty="0">
                <a:solidFill>
                  <a:srgbClr val="66737F"/>
                </a:solidFill>
                <a:latin typeface="Calibri"/>
                <a:cs typeface="Calibri"/>
              </a:rPr>
              <a:t>e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45" dirty="0">
                <a:solidFill>
                  <a:srgbClr val="66737F"/>
                </a:solidFill>
                <a:latin typeface="Calibri"/>
                <a:cs typeface="Calibri"/>
              </a:rPr>
              <a:t>JavaScript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he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30" dirty="0">
                <a:solidFill>
                  <a:srgbClr val="66737F"/>
                </a:solidFill>
                <a:latin typeface="Calibri"/>
                <a:cs typeface="Calibri"/>
              </a:rPr>
              <a:t>w</a:t>
            </a:r>
            <a:r>
              <a:rPr sz="3000" i="1" spc="25" dirty="0">
                <a:solidFill>
                  <a:srgbClr val="66737F"/>
                </a:solidFill>
                <a:latin typeface="Calibri"/>
                <a:cs typeface="Calibri"/>
              </a:rPr>
              <a:t>ay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976" y="3477701"/>
            <a:ext cx="7008495" cy="176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you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really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30" dirty="0">
                <a:solidFill>
                  <a:srgbClr val="66737F"/>
                </a:solidFill>
                <a:latin typeface="Calibri"/>
                <a:cs typeface="Calibri"/>
              </a:rPr>
              <a:t>w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ant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-85" dirty="0">
                <a:solidFill>
                  <a:srgbClr val="66737F"/>
                </a:solidFill>
                <a:latin typeface="Calibri"/>
                <a:cs typeface="Calibri"/>
              </a:rPr>
              <a:t>o.</a:t>
            </a:r>
            <a:endParaRPr sz="3000" dirty="0">
              <a:latin typeface="Calibri"/>
              <a:cs typeface="Calibri"/>
            </a:endParaRPr>
          </a:p>
          <a:p>
            <a:pPr marL="170180" marR="161925" algn="ctr">
              <a:lnSpc>
                <a:spcPct val="100000"/>
              </a:lnSpc>
            </a:pPr>
            <a:r>
              <a:rPr sz="3000" i="1" spc="15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20" dirty="0">
                <a:solidFill>
                  <a:srgbClr val="66737F"/>
                </a:solidFill>
                <a:latin typeface="Calibri"/>
                <a:cs typeface="Calibri"/>
              </a:rPr>
              <a:t>ypeScript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is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35" dirty="0">
                <a:solidFill>
                  <a:srgbClr val="66737F"/>
                </a:solidFill>
                <a:latin typeface="Calibri"/>
                <a:cs typeface="Calibri"/>
              </a:rPr>
              <a:t>a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yped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superset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25" dirty="0">
                <a:solidFill>
                  <a:srgbClr val="66737F"/>
                </a:solidFill>
                <a:latin typeface="Calibri"/>
                <a:cs typeface="Calibri"/>
              </a:rPr>
              <a:t>of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45" dirty="0">
                <a:solidFill>
                  <a:srgbClr val="66737F"/>
                </a:solidFill>
                <a:latin typeface="Calibri"/>
                <a:cs typeface="Calibri"/>
              </a:rPr>
              <a:t>JavaScript</a:t>
            </a:r>
            <a:r>
              <a:rPr sz="3000" i="1" spc="2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hat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co</a:t>
            </a:r>
            <a:r>
              <a:rPr sz="3000" i="1" spc="-30" dirty="0">
                <a:solidFill>
                  <a:srgbClr val="66737F"/>
                </a:solidFill>
                <a:latin typeface="Calibri"/>
                <a:cs typeface="Calibri"/>
              </a:rPr>
              <a:t>m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piles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-50" dirty="0">
                <a:solidFill>
                  <a:srgbClr val="66737F"/>
                </a:solidFill>
                <a:latin typeface="Calibri"/>
                <a:cs typeface="Calibri"/>
              </a:rPr>
              <a:t>o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10" dirty="0">
                <a:solidFill>
                  <a:srgbClr val="66737F"/>
                </a:solidFill>
                <a:latin typeface="Calibri"/>
                <a:cs typeface="Calibri"/>
              </a:rPr>
              <a:t>plain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50" dirty="0">
                <a:solidFill>
                  <a:srgbClr val="66737F"/>
                </a:solidFill>
                <a:latin typeface="Calibri"/>
                <a:cs typeface="Calibri"/>
              </a:rPr>
              <a:t>JavaScrip</a:t>
            </a:r>
            <a:r>
              <a:rPr sz="3000" i="1" spc="3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-125" dirty="0">
                <a:solidFill>
                  <a:srgbClr val="66737F"/>
                </a:solidFill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i="1" spc="75" dirty="0">
                <a:solidFill>
                  <a:srgbClr val="66737F"/>
                </a:solidFill>
                <a:latin typeface="Calibri"/>
                <a:cs typeface="Calibri"/>
              </a:rPr>
              <a:t>Any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bro</a:t>
            </a:r>
            <a:r>
              <a:rPr sz="3000" i="1" spc="-5" dirty="0">
                <a:solidFill>
                  <a:srgbClr val="66737F"/>
                </a:solidFill>
                <a:latin typeface="Calibri"/>
                <a:cs typeface="Calibri"/>
              </a:rPr>
              <a:t>w</a:t>
            </a:r>
            <a:r>
              <a:rPr sz="3000" i="1" spc="-45" dirty="0">
                <a:solidFill>
                  <a:srgbClr val="66737F"/>
                </a:solidFill>
                <a:latin typeface="Calibri"/>
                <a:cs typeface="Calibri"/>
              </a:rPr>
              <a:t>ser.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75" dirty="0">
                <a:solidFill>
                  <a:srgbClr val="66737F"/>
                </a:solidFill>
                <a:latin typeface="Calibri"/>
                <a:cs typeface="Calibri"/>
              </a:rPr>
              <a:t>Any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hos</a:t>
            </a:r>
            <a:r>
              <a:rPr sz="3000" i="1" spc="-5" dirty="0">
                <a:solidFill>
                  <a:srgbClr val="66737F"/>
                </a:solidFill>
                <a:latin typeface="Calibri"/>
                <a:cs typeface="Calibri"/>
              </a:rPr>
              <a:t>t</a:t>
            </a:r>
            <a:r>
              <a:rPr sz="3000" i="1" spc="-125" dirty="0">
                <a:solidFill>
                  <a:srgbClr val="66737F"/>
                </a:solidFill>
                <a:latin typeface="Calibri"/>
                <a:cs typeface="Calibri"/>
              </a:rPr>
              <a:t>.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75" dirty="0">
                <a:solidFill>
                  <a:srgbClr val="66737F"/>
                </a:solidFill>
                <a:latin typeface="Calibri"/>
                <a:cs typeface="Calibri"/>
              </a:rPr>
              <a:t>Any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229" dirty="0">
                <a:solidFill>
                  <a:srgbClr val="66737F"/>
                </a:solidFill>
                <a:latin typeface="Calibri"/>
                <a:cs typeface="Calibri"/>
              </a:rPr>
              <a:t>O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S.</a:t>
            </a:r>
            <a:r>
              <a:rPr sz="3000" i="1" spc="-105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spc="229" dirty="0">
                <a:solidFill>
                  <a:srgbClr val="66737F"/>
                </a:solidFill>
                <a:latin typeface="Calibri"/>
                <a:cs typeface="Calibri"/>
              </a:rPr>
              <a:t>O</a:t>
            </a:r>
            <a:r>
              <a:rPr sz="3000" i="1" spc="-15" dirty="0">
                <a:solidFill>
                  <a:srgbClr val="66737F"/>
                </a:solidFill>
                <a:latin typeface="Calibri"/>
                <a:cs typeface="Calibri"/>
              </a:rPr>
              <a:t>pen</a:t>
            </a:r>
            <a:r>
              <a:rPr sz="3000" i="1" spc="-100" dirty="0">
                <a:solidFill>
                  <a:srgbClr val="66737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66737F"/>
                </a:solidFill>
                <a:latin typeface="Calibri"/>
                <a:cs typeface="Calibri"/>
              </a:rPr>
              <a:t>Source.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20"/>
              </a:lnSpc>
            </a:pPr>
            <a:r>
              <a:rPr spc="9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21" y="1487991"/>
            <a:ext cx="5852795" cy="17640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93700" marR="1069975" indent="-381000">
              <a:lnSpc>
                <a:spcPts val="2850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Syntax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6737F"/>
                </a:solidFill>
                <a:latin typeface="Tahoma"/>
                <a:cs typeface="Tahoma"/>
              </a:rPr>
              <a:t>based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on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66737F"/>
                </a:solidFill>
                <a:latin typeface="Tahoma"/>
                <a:cs typeface="Tahoma"/>
              </a:rPr>
              <a:t>ECMAScript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66737F"/>
                </a:solidFill>
                <a:latin typeface="Tahoma"/>
                <a:cs typeface="Tahoma"/>
              </a:rPr>
              <a:t>4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66737F"/>
                </a:solidFill>
                <a:latin typeface="Tahoma"/>
                <a:cs typeface="Tahoma"/>
              </a:rPr>
              <a:t>&amp;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66737F"/>
                </a:solidFill>
                <a:latin typeface="Tahoma"/>
                <a:cs typeface="Tahoma"/>
              </a:rPr>
              <a:t>ECMASCript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66737F"/>
                </a:solidFill>
                <a:latin typeface="Tahoma"/>
                <a:cs typeface="Tahoma"/>
              </a:rPr>
              <a:t>6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proposals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745"/>
              </a:lnSpc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-30" dirty="0">
                <a:solidFill>
                  <a:srgbClr val="66737F"/>
                </a:solidFill>
                <a:latin typeface="Tahoma"/>
                <a:cs typeface="Tahoma"/>
              </a:rPr>
              <a:t>TS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66737F"/>
                </a:solidFill>
                <a:latin typeface="Tahoma"/>
                <a:cs typeface="Tahoma"/>
              </a:rPr>
              <a:t>first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6737F"/>
                </a:solidFill>
                <a:latin typeface="Tahoma"/>
                <a:cs typeface="Tahoma"/>
              </a:rPr>
              <a:t>and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foremost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66737F"/>
                </a:solidFill>
                <a:latin typeface="Tahoma"/>
                <a:cs typeface="Tahoma"/>
              </a:rPr>
              <a:t>a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superset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of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JS</a:t>
            </a:r>
            <a:endParaRPr sz="2400" dirty="0">
              <a:latin typeface="Tahoma"/>
              <a:cs typeface="Tahoma"/>
            </a:endParaRPr>
          </a:p>
          <a:p>
            <a:pPr marL="393700" marR="5080" indent="-381000">
              <a:lnSpc>
                <a:spcPts val="2850"/>
              </a:lnSpc>
              <a:spcBef>
                <a:spcPts val="105"/>
              </a:spcBef>
              <a:tabLst>
                <a:tab pos="393065" algn="l"/>
              </a:tabLst>
            </a:pPr>
            <a:r>
              <a:rPr sz="2400" dirty="0">
                <a:solidFill>
                  <a:srgbClr val="66737F"/>
                </a:solidFill>
                <a:latin typeface="MS PGothic"/>
                <a:cs typeface="MS PGothic"/>
              </a:rPr>
              <a:t>▷	</a:t>
            </a:r>
            <a:r>
              <a:rPr sz="2400" spc="65" dirty="0">
                <a:solidFill>
                  <a:srgbClr val="66737F"/>
                </a:solidFill>
                <a:latin typeface="Tahoma"/>
                <a:cs typeface="Tahoma"/>
              </a:rPr>
              <a:t>Any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regular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Javascript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valid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TypeScript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Code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347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7" y="102905"/>
                </a:lnTo>
                <a:lnTo>
                  <a:pt x="893707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FF96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0295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79" h="103504">
                <a:moveTo>
                  <a:pt x="0" y="102905"/>
                </a:moveTo>
                <a:lnTo>
                  <a:pt x="893704" y="102905"/>
                </a:lnTo>
                <a:lnTo>
                  <a:pt x="893704" y="0"/>
                </a:lnTo>
                <a:lnTo>
                  <a:pt x="0" y="0"/>
                </a:lnTo>
                <a:lnTo>
                  <a:pt x="0" y="102905"/>
                </a:lnTo>
              </a:path>
            </a:pathLst>
          </a:custGeom>
          <a:solidFill>
            <a:srgbClr val="F2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55094"/>
            <a:ext cx="894080" cy="103505"/>
          </a:xfrm>
          <a:custGeom>
            <a:avLst/>
            <a:gdLst/>
            <a:ahLst/>
            <a:cxnLst/>
            <a:rect l="l" t="t" r="r" b="b"/>
            <a:pathLst>
              <a:path w="894080" h="103504">
                <a:moveTo>
                  <a:pt x="0" y="102905"/>
                </a:moveTo>
                <a:lnTo>
                  <a:pt x="893694" y="102905"/>
                </a:lnTo>
                <a:lnTo>
                  <a:pt x="893694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7EC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707" y="6755094"/>
            <a:ext cx="6463030" cy="103505"/>
          </a:xfrm>
          <a:custGeom>
            <a:avLst/>
            <a:gdLst/>
            <a:ahLst/>
            <a:cxnLst/>
            <a:rect l="l" t="t" r="r" b="b"/>
            <a:pathLst>
              <a:path w="6463030" h="103504">
                <a:moveTo>
                  <a:pt x="0" y="102905"/>
                </a:moveTo>
                <a:lnTo>
                  <a:pt x="6462613" y="102905"/>
                </a:lnTo>
                <a:lnTo>
                  <a:pt x="6462613" y="0"/>
                </a:lnTo>
                <a:lnTo>
                  <a:pt x="0" y="0"/>
                </a:lnTo>
                <a:lnTo>
                  <a:pt x="0" y="102905"/>
                </a:lnTo>
                <a:close/>
              </a:path>
            </a:pathLst>
          </a:custGeom>
          <a:solidFill>
            <a:srgbClr val="208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694" y="342912"/>
            <a:ext cx="6463030" cy="6225540"/>
          </a:xfrm>
          <a:custGeom>
            <a:avLst/>
            <a:gdLst/>
            <a:ahLst/>
            <a:cxnLst/>
            <a:rect l="l" t="t" r="r" b="b"/>
            <a:pathLst>
              <a:path w="6463030" h="6225540">
                <a:moveTo>
                  <a:pt x="0" y="6224991"/>
                </a:moveTo>
                <a:lnTo>
                  <a:pt x="6462613" y="6224991"/>
                </a:lnTo>
                <a:lnTo>
                  <a:pt x="6462613" y="0"/>
                </a:lnTo>
                <a:lnTo>
                  <a:pt x="0" y="0"/>
                </a:lnTo>
                <a:lnTo>
                  <a:pt x="0" y="6224991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6375" y="1543680"/>
            <a:ext cx="6137275" cy="322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850"/>
              </a:lnSpc>
            </a:pP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“Microsoft's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TypeScript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6737F"/>
                </a:solidFill>
                <a:latin typeface="Tahoma"/>
                <a:cs typeface="Tahoma"/>
              </a:rPr>
              <a:t>may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be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the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best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of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the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6737F"/>
                </a:solidFill>
                <a:latin typeface="Tahoma"/>
                <a:cs typeface="Tahoma"/>
              </a:rPr>
              <a:t>many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JavaScript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front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66737F"/>
                </a:solidFill>
                <a:latin typeface="Tahoma"/>
                <a:cs typeface="Tahoma"/>
              </a:rPr>
              <a:t>ends.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6737F"/>
                </a:solidFill>
                <a:latin typeface="Tahoma"/>
                <a:cs typeface="Tahoma"/>
              </a:rPr>
              <a:t>It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6737F"/>
                </a:solidFill>
                <a:latin typeface="Tahoma"/>
                <a:cs typeface="Tahoma"/>
              </a:rPr>
              <a:t>seems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2400" spc="3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generate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the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737F"/>
                </a:solidFill>
                <a:latin typeface="Tahoma"/>
                <a:cs typeface="Tahoma"/>
              </a:rPr>
              <a:t>most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6737F"/>
                </a:solidFill>
                <a:latin typeface="Tahoma"/>
                <a:cs typeface="Tahoma"/>
              </a:rPr>
              <a:t>attractive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66737F"/>
                </a:solidFill>
                <a:latin typeface="Tahoma"/>
                <a:cs typeface="Tahoma"/>
              </a:rPr>
              <a:t>code.”</a:t>
            </a:r>
            <a:endParaRPr sz="2400">
              <a:latin typeface="Tahoma"/>
              <a:cs typeface="Tahoma"/>
            </a:endParaRPr>
          </a:p>
          <a:p>
            <a:pPr marL="248920" indent="2874010">
              <a:lnSpc>
                <a:spcPts val="2760"/>
              </a:lnSpc>
            </a:pPr>
            <a:r>
              <a:rPr sz="2400" spc="-4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Douglas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66737F"/>
                </a:solidFill>
                <a:latin typeface="Tahoma"/>
                <a:cs typeface="Tahoma"/>
              </a:rPr>
              <a:t>Crockford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248920" marR="241300" algn="ctr">
              <a:lnSpc>
                <a:spcPts val="2850"/>
              </a:lnSpc>
            </a:pPr>
            <a:r>
              <a:rPr sz="2400" spc="30" dirty="0">
                <a:solidFill>
                  <a:srgbClr val="66737F"/>
                </a:solidFill>
                <a:latin typeface="Tahoma"/>
                <a:cs typeface="Tahoma"/>
              </a:rPr>
              <a:t>"CoffeeScript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Ruby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66737F"/>
                </a:solidFill>
                <a:latin typeface="Tahoma"/>
                <a:cs typeface="Tahoma"/>
              </a:rPr>
              <a:t>as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6737F"/>
                </a:solidFill>
                <a:latin typeface="Tahoma"/>
                <a:cs typeface="Tahoma"/>
              </a:rPr>
              <a:t>TypeScript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6737F"/>
                </a:solidFill>
                <a:latin typeface="Tahoma"/>
                <a:cs typeface="Tahoma"/>
              </a:rPr>
              <a:t>is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66737F"/>
                </a:solidFill>
                <a:latin typeface="Tahoma"/>
                <a:cs typeface="Tahoma"/>
              </a:rPr>
              <a:t>to</a:t>
            </a:r>
            <a:r>
              <a:rPr sz="2400" spc="35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66737F"/>
                </a:solidFill>
                <a:latin typeface="Tahoma"/>
                <a:cs typeface="Tahoma"/>
              </a:rPr>
              <a:t>Java/C#/C++."</a:t>
            </a:r>
            <a:endParaRPr sz="2400">
              <a:latin typeface="Tahoma"/>
              <a:cs typeface="Tahoma"/>
            </a:endParaRPr>
          </a:p>
          <a:p>
            <a:pPr marL="4037329">
              <a:lnSpc>
                <a:spcPts val="2760"/>
              </a:lnSpc>
            </a:pPr>
            <a:r>
              <a:rPr sz="2400" spc="-45" dirty="0">
                <a:solidFill>
                  <a:srgbClr val="66737F"/>
                </a:solidFill>
                <a:latin typeface="Tahoma"/>
                <a:cs typeface="Tahoma"/>
              </a:rPr>
              <a:t>-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6737F"/>
                </a:solidFill>
                <a:latin typeface="Tahoma"/>
                <a:cs typeface="Tahoma"/>
              </a:rPr>
              <a:t>Luke</a:t>
            </a:r>
            <a:r>
              <a:rPr sz="2400" spc="-290" dirty="0">
                <a:solidFill>
                  <a:srgbClr val="66737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66737F"/>
                </a:solidFill>
                <a:latin typeface="Tahoma"/>
                <a:cs typeface="Tahoma"/>
              </a:rPr>
              <a:t>Hoban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657</Words>
  <Application>Microsoft Office PowerPoint</Application>
  <PresentationFormat>On-screen Show (4:3)</PresentationFormat>
  <Paragraphs>231</Paragraphs>
  <Slides>52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Overview</vt:lpstr>
      <vt:lpstr>ES6</vt:lpstr>
      <vt:lpstr>Slide 6</vt:lpstr>
      <vt:lpstr>Slide 7</vt:lpstr>
      <vt:lpstr>Overview</vt:lpstr>
      <vt:lpstr>Slide 9</vt:lpstr>
      <vt:lpstr>TypeScript</vt:lpstr>
      <vt:lpstr>Slide 11</vt:lpstr>
      <vt:lpstr>How To Install</vt:lpstr>
      <vt:lpstr>Slide 13</vt:lpstr>
      <vt:lpstr>Main Goals of TypeScript</vt:lpstr>
      <vt:lpstr>Slide 15</vt:lpstr>
      <vt:lpstr>TypeScript Features</vt:lpstr>
      <vt:lpstr>Slide 17</vt:lpstr>
      <vt:lpstr>Variable declaration </vt:lpstr>
      <vt:lpstr>Slide 19</vt:lpstr>
      <vt:lpstr>Slide 20</vt:lpstr>
      <vt:lpstr>Primitive</vt:lpstr>
      <vt:lpstr>Slide 22</vt:lpstr>
      <vt:lpstr>Slide 23</vt:lpstr>
      <vt:lpstr>TypeScript functions </vt:lpstr>
      <vt:lpstr>Continue...</vt:lpstr>
      <vt:lpstr>Default parameter sample </vt:lpstr>
      <vt:lpstr>Rest Operator </vt:lpstr>
      <vt:lpstr>Spread parameter </vt:lpstr>
      <vt:lpstr>Rest Parameter Vs Spread parameter</vt:lpstr>
      <vt:lpstr>Destructing the Array</vt:lpstr>
      <vt:lpstr>Destructs the objects' property</vt:lpstr>
      <vt:lpstr>ES6 String </vt:lpstr>
      <vt:lpstr>Different way for loop </vt:lpstr>
      <vt:lpstr>Continue...</vt:lpstr>
      <vt:lpstr>using arrow function </vt:lpstr>
      <vt:lpstr>Slide 36</vt:lpstr>
      <vt:lpstr>TypeScript Classes</vt:lpstr>
      <vt:lpstr>Slide 38</vt:lpstr>
      <vt:lpstr>Slide 39</vt:lpstr>
      <vt:lpstr>TypeScript Interfaces</vt:lpstr>
      <vt:lpstr>Slide 41</vt:lpstr>
      <vt:lpstr>Slide 42</vt:lpstr>
      <vt:lpstr>Modules</vt:lpstr>
      <vt:lpstr>Types of module </vt:lpstr>
      <vt:lpstr>Source File Dependencies</vt:lpstr>
      <vt:lpstr>Sample Example internal module  </vt:lpstr>
      <vt:lpstr>Sample Example external module  </vt:lpstr>
      <vt:lpstr>Slide 48</vt:lpstr>
      <vt:lpstr>Slide 49</vt:lpstr>
      <vt:lpstr>Slide 50</vt:lpstr>
      <vt:lpstr>Conclusion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Akash</cp:lastModifiedBy>
  <cp:revision>12</cp:revision>
  <dcterms:created xsi:type="dcterms:W3CDTF">2019-03-02T06:16:13Z</dcterms:created>
  <dcterms:modified xsi:type="dcterms:W3CDTF">2019-03-04T10:41:27Z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2019-03-02T00:00:00Z</vt:filetime>
  </property>
  <property fmtid="{D5CDD505-2E9C-101B-9397-08002B2CF9AE}" pid="3" name="LastSaved">
    <vt:filetime>2019-03-02T00:00:00Z</vt:filetime>
  </property>
</Properties>
</file>