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156"/>
  </p:notesMasterIdLst>
  <p:handoutMasterIdLst>
    <p:handoutMasterId r:id="rId157"/>
  </p:handoutMasterIdLst>
  <p:sldIdLst>
    <p:sldId id="256" r:id="rId2"/>
    <p:sldId id="496" r:id="rId3"/>
    <p:sldId id="259" r:id="rId4"/>
    <p:sldId id="260" r:id="rId5"/>
    <p:sldId id="420" r:id="rId6"/>
    <p:sldId id="421" r:id="rId7"/>
    <p:sldId id="422" r:id="rId8"/>
    <p:sldId id="423" r:id="rId9"/>
    <p:sldId id="543" r:id="rId10"/>
    <p:sldId id="262" r:id="rId11"/>
    <p:sldId id="417" r:id="rId12"/>
    <p:sldId id="418" r:id="rId13"/>
    <p:sldId id="419" r:id="rId14"/>
    <p:sldId id="544" r:id="rId15"/>
    <p:sldId id="545" r:id="rId16"/>
    <p:sldId id="546" r:id="rId17"/>
    <p:sldId id="425" r:id="rId18"/>
    <p:sldId id="264" r:id="rId19"/>
    <p:sldId id="267" r:id="rId20"/>
    <p:sldId id="268" r:id="rId21"/>
    <p:sldId id="433" r:id="rId22"/>
    <p:sldId id="432" r:id="rId23"/>
    <p:sldId id="269" r:id="rId24"/>
    <p:sldId id="271" r:id="rId25"/>
    <p:sldId id="547" r:id="rId26"/>
    <p:sldId id="274" r:id="rId27"/>
    <p:sldId id="275" r:id="rId28"/>
    <p:sldId id="276" r:id="rId29"/>
    <p:sldId id="277" r:id="rId30"/>
    <p:sldId id="434" r:id="rId31"/>
    <p:sldId id="435" r:id="rId32"/>
    <p:sldId id="278" r:id="rId33"/>
    <p:sldId id="436" r:id="rId34"/>
    <p:sldId id="279" r:id="rId35"/>
    <p:sldId id="280" r:id="rId36"/>
    <p:sldId id="281" r:id="rId37"/>
    <p:sldId id="282" r:id="rId38"/>
    <p:sldId id="283" r:id="rId39"/>
    <p:sldId id="284" r:id="rId40"/>
    <p:sldId id="443" r:id="rId41"/>
    <p:sldId id="441" r:id="rId42"/>
    <p:sldId id="442" r:id="rId43"/>
    <p:sldId id="294" r:id="rId44"/>
    <p:sldId id="295" r:id="rId45"/>
    <p:sldId id="438" r:id="rId46"/>
    <p:sldId id="446" r:id="rId47"/>
    <p:sldId id="447" r:id="rId48"/>
    <p:sldId id="448" r:id="rId49"/>
    <p:sldId id="301" r:id="rId50"/>
    <p:sldId id="302" r:id="rId51"/>
    <p:sldId id="449" r:id="rId52"/>
    <p:sldId id="450" r:id="rId53"/>
    <p:sldId id="451" r:id="rId54"/>
    <p:sldId id="452" r:id="rId55"/>
    <p:sldId id="453" r:id="rId56"/>
    <p:sldId id="548" r:id="rId57"/>
    <p:sldId id="306" r:id="rId58"/>
    <p:sldId id="455" r:id="rId59"/>
    <p:sldId id="308" r:id="rId60"/>
    <p:sldId id="456" r:id="rId61"/>
    <p:sldId id="457" r:id="rId62"/>
    <p:sldId id="458" r:id="rId63"/>
    <p:sldId id="459" r:id="rId64"/>
    <p:sldId id="460" r:id="rId65"/>
    <p:sldId id="461" r:id="rId66"/>
    <p:sldId id="462" r:id="rId67"/>
    <p:sldId id="463" r:id="rId68"/>
    <p:sldId id="464" r:id="rId69"/>
    <p:sldId id="465" r:id="rId70"/>
    <p:sldId id="466" r:id="rId71"/>
    <p:sldId id="467" r:id="rId72"/>
    <p:sldId id="468" r:id="rId73"/>
    <p:sldId id="469" r:id="rId74"/>
    <p:sldId id="471" r:id="rId75"/>
    <p:sldId id="472" r:id="rId76"/>
    <p:sldId id="473" r:id="rId77"/>
    <p:sldId id="474" r:id="rId78"/>
    <p:sldId id="475" r:id="rId79"/>
    <p:sldId id="476" r:id="rId80"/>
    <p:sldId id="477" r:id="rId81"/>
    <p:sldId id="478" r:id="rId82"/>
    <p:sldId id="479" r:id="rId83"/>
    <p:sldId id="480" r:id="rId84"/>
    <p:sldId id="549" r:id="rId85"/>
    <p:sldId id="550" r:id="rId86"/>
    <p:sldId id="551" r:id="rId87"/>
    <p:sldId id="481" r:id="rId88"/>
    <p:sldId id="552" r:id="rId89"/>
    <p:sldId id="553" r:id="rId90"/>
    <p:sldId id="554" r:id="rId91"/>
    <p:sldId id="485" r:id="rId92"/>
    <p:sldId id="486" r:id="rId93"/>
    <p:sldId id="491" r:id="rId94"/>
    <p:sldId id="488" r:id="rId95"/>
    <p:sldId id="490" r:id="rId96"/>
    <p:sldId id="489" r:id="rId97"/>
    <p:sldId id="492" r:id="rId98"/>
    <p:sldId id="493" r:id="rId99"/>
    <p:sldId id="495" r:id="rId100"/>
    <p:sldId id="497" r:id="rId101"/>
    <p:sldId id="532" r:id="rId102"/>
    <p:sldId id="537" r:id="rId103"/>
    <p:sldId id="538" r:id="rId104"/>
    <p:sldId id="539" r:id="rId105"/>
    <p:sldId id="540" r:id="rId106"/>
    <p:sldId id="533" r:id="rId107"/>
    <p:sldId id="534" r:id="rId108"/>
    <p:sldId id="535" r:id="rId109"/>
    <p:sldId id="541" r:id="rId110"/>
    <p:sldId id="542" r:id="rId111"/>
    <p:sldId id="536" r:id="rId112"/>
    <p:sldId id="501" r:id="rId113"/>
    <p:sldId id="555" r:id="rId114"/>
    <p:sldId id="596" r:id="rId115"/>
    <p:sldId id="597" r:id="rId116"/>
    <p:sldId id="609" r:id="rId117"/>
    <p:sldId id="599" r:id="rId118"/>
    <p:sldId id="600" r:id="rId119"/>
    <p:sldId id="601" r:id="rId120"/>
    <p:sldId id="602" r:id="rId121"/>
    <p:sldId id="603" r:id="rId122"/>
    <p:sldId id="604" r:id="rId123"/>
    <p:sldId id="605" r:id="rId124"/>
    <p:sldId id="606" r:id="rId125"/>
    <p:sldId id="607" r:id="rId126"/>
    <p:sldId id="571" r:id="rId127"/>
    <p:sldId id="572" r:id="rId128"/>
    <p:sldId id="610" r:id="rId129"/>
    <p:sldId id="611" r:id="rId130"/>
    <p:sldId id="612" r:id="rId131"/>
    <p:sldId id="613" r:id="rId132"/>
    <p:sldId id="614" r:id="rId133"/>
    <p:sldId id="615" r:id="rId134"/>
    <p:sldId id="616" r:id="rId135"/>
    <p:sldId id="617" r:id="rId136"/>
    <p:sldId id="618" r:id="rId137"/>
    <p:sldId id="619" r:id="rId138"/>
    <p:sldId id="622" r:id="rId139"/>
    <p:sldId id="623" r:id="rId140"/>
    <p:sldId id="620" r:id="rId141"/>
    <p:sldId id="621" r:id="rId142"/>
    <p:sldId id="576" r:id="rId143"/>
    <p:sldId id="624" r:id="rId144"/>
    <p:sldId id="580" r:id="rId145"/>
    <p:sldId id="581" r:id="rId146"/>
    <p:sldId id="625" r:id="rId147"/>
    <p:sldId id="626" r:id="rId148"/>
    <p:sldId id="582" r:id="rId149"/>
    <p:sldId id="627" r:id="rId150"/>
    <p:sldId id="628" r:id="rId151"/>
    <p:sldId id="592" r:id="rId152"/>
    <p:sldId id="593" r:id="rId153"/>
    <p:sldId id="594" r:id="rId154"/>
    <p:sldId id="595" r:id="rId155"/>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250" autoAdjust="0"/>
    <p:restoredTop sz="94434" autoAdjust="0"/>
  </p:normalViewPr>
  <p:slideViewPr>
    <p:cSldViewPr>
      <p:cViewPr>
        <p:scale>
          <a:sx n="80" d="100"/>
          <a:sy n="80" d="100"/>
        </p:scale>
        <p:origin x="1494" y="-36"/>
      </p:cViewPr>
      <p:guideLst>
        <p:guide orient="horz" pos="2880"/>
        <p:guide pos="2160"/>
      </p:guideLst>
    </p:cSldViewPr>
  </p:slideViewPr>
  <p:notesTextViewPr>
    <p:cViewPr>
      <p:scale>
        <a:sx n="100" d="100"/>
        <a:sy n="100" d="100"/>
      </p:scale>
      <p:origin x="0" y="0"/>
    </p:cViewPr>
  </p:notesTextViewPr>
  <p:notesViewPr>
    <p:cSldViewPr>
      <p:cViewPr varScale="1">
        <p:scale>
          <a:sx n="74" d="100"/>
          <a:sy n="74" d="100"/>
        </p:scale>
        <p:origin x="-1956" y="-9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viewProps" Target="view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theme" Target="theme/theme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5180013" y="0"/>
            <a:ext cx="3962400" cy="342900"/>
          </a:xfrm>
          <a:prstGeom prst="rect">
            <a:avLst/>
          </a:prstGeom>
        </p:spPr>
        <p:txBody>
          <a:bodyPr vert="horz" lIns="91440" tIns="45720" rIns="91440" bIns="45720" rtlCol="0"/>
          <a:lstStyle>
            <a:lvl1pPr algn="r">
              <a:defRPr sz="1200"/>
            </a:lvl1pPr>
          </a:lstStyle>
          <a:p>
            <a:fld id="{13C85CC8-6D90-4FCC-9510-0BD2A3A1E41A}" type="datetimeFigureOut">
              <a:rPr lang="en-IN" smtClean="0"/>
              <a:pPr/>
              <a:t>19-10-2020</a:t>
            </a:fld>
            <a:endParaRPr lang="en-IN"/>
          </a:p>
        </p:txBody>
      </p:sp>
      <p:sp>
        <p:nvSpPr>
          <p:cNvPr id="4" name="Footer Placeholder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5180013" y="6513513"/>
            <a:ext cx="3962400" cy="342900"/>
          </a:xfrm>
          <a:prstGeom prst="rect">
            <a:avLst/>
          </a:prstGeom>
        </p:spPr>
        <p:txBody>
          <a:bodyPr vert="horz" lIns="91440" tIns="45720" rIns="91440" bIns="45720" rtlCol="0" anchor="b"/>
          <a:lstStyle>
            <a:lvl1pPr algn="r">
              <a:defRPr sz="1200"/>
            </a:lvl1pPr>
          </a:lstStyle>
          <a:p>
            <a:fld id="{47B887FA-9F63-4314-BF84-90681E47DD28}" type="slidenum">
              <a:rPr lang="en-IN" smtClean="0"/>
              <a:pPr/>
              <a:t>‹#›</a:t>
            </a:fld>
            <a:endParaRPr lang="en-IN"/>
          </a:p>
        </p:txBody>
      </p:sp>
    </p:spTree>
    <p:extLst>
      <p:ext uri="{BB962C8B-B14F-4D97-AF65-F5344CB8AC3E}">
        <p14:creationId xmlns:p14="http://schemas.microsoft.com/office/powerpoint/2010/main" val="339591591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41BF4CFE-60B0-4B37-83FA-2C424D9A322F}" type="datetimeFigureOut">
              <a:rPr lang="en-IN" smtClean="0"/>
              <a:pPr/>
              <a:t>19-10-2020</a:t>
            </a:fld>
            <a:endParaRPr lang="en-IN"/>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1B2641A2-2BC0-455A-8AA0-A816C851DFC4}" type="slidenum">
              <a:rPr lang="en-IN" smtClean="0"/>
              <a:pPr/>
              <a:t>‹#›</a:t>
            </a:fld>
            <a:endParaRPr lang="en-IN"/>
          </a:p>
        </p:txBody>
      </p:sp>
    </p:spTree>
    <p:extLst>
      <p:ext uri="{BB962C8B-B14F-4D97-AF65-F5344CB8AC3E}">
        <p14:creationId xmlns:p14="http://schemas.microsoft.com/office/powerpoint/2010/main" val="349605241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2718776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8"/>
          <p:cNvSpPr>
            <a:spLocks noGrp="1" noChangeArrowheads="1"/>
          </p:cNvSpPr>
          <p:nvPr>
            <p:ph type="hdr" sz="quarter"/>
          </p:nvPr>
        </p:nvSpPr>
        <p:spPr>
          <a:noFill/>
        </p:spPr>
        <p:txBody>
          <a:bodyPr/>
          <a:lstStyle/>
          <a:p>
            <a:r>
              <a:rPr lang="en-US" smtClean="0"/>
              <a:t>UNIX and Shell Scripting (Z</a:t>
            </a:r>
            <a:r>
              <a:rPr lang="en-US" smtClean="0">
                <a:solidFill>
                  <a:srgbClr val="000000"/>
                </a:solidFill>
              </a:rPr>
              <a:t>75088</a:t>
            </a:r>
            <a:r>
              <a:rPr lang="en-US" smtClean="0"/>
              <a:t>)</a:t>
            </a:r>
          </a:p>
          <a:p>
            <a:r>
              <a:rPr lang="en-US" smtClean="0"/>
              <a:t>Module 2: UNIX Operating System Architecture</a:t>
            </a:r>
          </a:p>
        </p:txBody>
      </p:sp>
      <p:sp>
        <p:nvSpPr>
          <p:cNvPr id="53251" name="Rectangle 19"/>
          <p:cNvSpPr>
            <a:spLocks noGrp="1" noChangeArrowheads="1"/>
          </p:cNvSpPr>
          <p:nvPr>
            <p:ph type="dt" sz="quarter" idx="1"/>
          </p:nvPr>
        </p:nvSpPr>
        <p:spPr>
          <a:noFill/>
        </p:spPr>
        <p:txBody>
          <a:bodyPr/>
          <a:lstStyle/>
          <a:p>
            <a:r>
              <a:rPr lang="en-US" smtClean="0"/>
              <a:t>UNIX and Shell Scripting_Module 2.ppt</a:t>
            </a:r>
          </a:p>
        </p:txBody>
      </p:sp>
      <p:sp>
        <p:nvSpPr>
          <p:cNvPr id="53252" name="Rectangle 21"/>
          <p:cNvSpPr>
            <a:spLocks noGrp="1" noChangeArrowheads="1"/>
          </p:cNvSpPr>
          <p:nvPr>
            <p:ph type="ftr" sz="quarter" idx="4"/>
          </p:nvPr>
        </p:nvSpPr>
        <p:spPr>
          <a:noFill/>
        </p:spPr>
        <p:txBody>
          <a:bodyPr/>
          <a:lstStyle/>
          <a:p>
            <a:r>
              <a:rPr lang="en-US" smtClean="0"/>
              <a:t>Copyright © 2009 Accenture All Rights Reserved.</a:t>
            </a:r>
          </a:p>
        </p:txBody>
      </p:sp>
      <p:sp>
        <p:nvSpPr>
          <p:cNvPr id="53253" name="Rectangle 22"/>
          <p:cNvSpPr>
            <a:spLocks noGrp="1" noChangeArrowheads="1"/>
          </p:cNvSpPr>
          <p:nvPr>
            <p:ph type="sldNum" sz="quarter" idx="5"/>
          </p:nvPr>
        </p:nvSpPr>
        <p:spPr>
          <a:noFill/>
        </p:spPr>
        <p:txBody>
          <a:bodyPr/>
          <a:lstStyle/>
          <a:p>
            <a:fld id="{9DD16608-2BE9-40E5-AF8F-8626BF9D9B6E}" type="slidenum">
              <a:rPr lang="en-US" smtClean="0"/>
              <a:pPr/>
              <a:t>13</a:t>
            </a:fld>
            <a:endParaRPr lang="en-US" smtClean="0"/>
          </a:p>
        </p:txBody>
      </p:sp>
      <p:sp>
        <p:nvSpPr>
          <p:cNvPr id="53254" name="Rectangle 30"/>
          <p:cNvSpPr>
            <a:spLocks noGrp="1" noRot="1" noChangeAspect="1" noChangeArrowheads="1" noTextEdit="1"/>
          </p:cNvSpPr>
          <p:nvPr>
            <p:ph type="sldImg"/>
          </p:nvPr>
        </p:nvSpPr>
        <p:spPr>
          <a:ln/>
        </p:spPr>
      </p:sp>
      <p:sp>
        <p:nvSpPr>
          <p:cNvPr id="53255" name="Rectangle 31"/>
          <p:cNvSpPr>
            <a:spLocks noGrp="1" noChangeArrowheads="1"/>
          </p:cNvSpPr>
          <p:nvPr>
            <p:ph type="body" idx="1"/>
          </p:nvPr>
        </p:nvSpPr>
        <p:spPr>
          <a:noFill/>
          <a:ln w="9525"/>
        </p:spPr>
        <p:txBody>
          <a:bodyPr/>
          <a:lstStyle/>
          <a:p>
            <a:pPr eaLnBrk="1" hangingPunct="1"/>
            <a:endParaRPr lang="en-US" smtClean="0"/>
          </a:p>
          <a:p>
            <a:pPr eaLnBrk="1" hangingPunct="1"/>
            <a:endParaRPr lang="en-US" smtClean="0"/>
          </a:p>
        </p:txBody>
      </p:sp>
      <p:sp>
        <p:nvSpPr>
          <p:cNvPr id="53256" name="Rectangle 23"/>
          <p:cNvSpPr>
            <a:spLocks noChangeArrowheads="1"/>
          </p:cNvSpPr>
          <p:nvPr/>
        </p:nvSpPr>
        <p:spPr bwMode="auto">
          <a:xfrm>
            <a:off x="658813" y="3161393"/>
            <a:ext cx="7800579" cy="3239634"/>
          </a:xfrm>
          <a:prstGeom prst="rect">
            <a:avLst/>
          </a:prstGeom>
          <a:noFill/>
          <a:ln w="9525">
            <a:noFill/>
            <a:miter lim="800000"/>
            <a:headEnd/>
            <a:tailEnd/>
          </a:ln>
        </p:spPr>
        <p:txBody>
          <a:bodyPr lIns="102180" tIns="51091" rIns="102180" bIns="51091"/>
          <a:lstStyle/>
          <a:p>
            <a:pPr eaLnBrk="1" hangingPunct="1">
              <a:spcBef>
                <a:spcPct val="30000"/>
              </a:spcBef>
              <a:buClrTx/>
              <a:buFontTx/>
              <a:buNone/>
            </a:pPr>
            <a:r>
              <a:rPr lang="en-US" sz="1000" b="1"/>
              <a:t>Key Message/s:</a:t>
            </a:r>
          </a:p>
          <a:p>
            <a:pPr eaLnBrk="1" hangingPunct="1">
              <a:spcBef>
                <a:spcPct val="30000"/>
              </a:spcBef>
              <a:buClrTx/>
              <a:buFontTx/>
              <a:buNone/>
            </a:pPr>
            <a:endParaRPr lang="en-US" sz="1000" b="1"/>
          </a:p>
          <a:p>
            <a:pPr eaLnBrk="1" hangingPunct="1">
              <a:spcBef>
                <a:spcPct val="30000"/>
              </a:spcBef>
              <a:buClrTx/>
              <a:buFontTx/>
              <a:buNone/>
            </a:pPr>
            <a:r>
              <a:rPr lang="en-US" sz="1000" b="1"/>
              <a:t>Additional Information: </a:t>
            </a:r>
          </a:p>
          <a:p>
            <a:pPr eaLnBrk="1" hangingPunct="1">
              <a:spcBef>
                <a:spcPct val="30000"/>
              </a:spcBef>
              <a:buClrTx/>
              <a:buFontTx/>
              <a:buNone/>
            </a:pPr>
            <a:endParaRPr lang="en-US" sz="1000" b="1"/>
          </a:p>
        </p:txBody>
      </p:sp>
    </p:spTree>
    <p:extLst>
      <p:ext uri="{BB962C8B-B14F-4D97-AF65-F5344CB8AC3E}">
        <p14:creationId xmlns:p14="http://schemas.microsoft.com/office/powerpoint/2010/main" val="12180286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8"/>
          <p:cNvSpPr>
            <a:spLocks noGrp="1" noChangeArrowheads="1"/>
          </p:cNvSpPr>
          <p:nvPr>
            <p:ph type="hdr" sz="quarter"/>
          </p:nvPr>
        </p:nvSpPr>
        <p:spPr>
          <a:noFill/>
        </p:spPr>
        <p:txBody>
          <a:bodyPr/>
          <a:lstStyle/>
          <a:p>
            <a:r>
              <a:rPr lang="en-US" smtClean="0"/>
              <a:t>UNIX and Shell Scripting (Z</a:t>
            </a:r>
            <a:r>
              <a:rPr lang="en-US" smtClean="0">
                <a:solidFill>
                  <a:srgbClr val="000000"/>
                </a:solidFill>
              </a:rPr>
              <a:t>75088</a:t>
            </a:r>
            <a:r>
              <a:rPr lang="en-US" smtClean="0"/>
              <a:t>)</a:t>
            </a:r>
          </a:p>
          <a:p>
            <a:r>
              <a:rPr lang="en-US" smtClean="0"/>
              <a:t>Module 2: UNIX Operating System Architecture</a:t>
            </a:r>
          </a:p>
        </p:txBody>
      </p:sp>
      <p:sp>
        <p:nvSpPr>
          <p:cNvPr id="78851" name="Rectangle 19"/>
          <p:cNvSpPr>
            <a:spLocks noGrp="1" noChangeArrowheads="1"/>
          </p:cNvSpPr>
          <p:nvPr>
            <p:ph type="dt" sz="quarter" idx="1"/>
          </p:nvPr>
        </p:nvSpPr>
        <p:spPr>
          <a:noFill/>
        </p:spPr>
        <p:txBody>
          <a:bodyPr/>
          <a:lstStyle/>
          <a:p>
            <a:r>
              <a:rPr lang="en-US" smtClean="0"/>
              <a:t>UNIX and Shell Scripting_Module 2.ppt</a:t>
            </a:r>
          </a:p>
        </p:txBody>
      </p:sp>
      <p:sp>
        <p:nvSpPr>
          <p:cNvPr id="78852" name="Rectangle 21"/>
          <p:cNvSpPr>
            <a:spLocks noGrp="1" noChangeArrowheads="1"/>
          </p:cNvSpPr>
          <p:nvPr>
            <p:ph type="ftr" sz="quarter" idx="4"/>
          </p:nvPr>
        </p:nvSpPr>
        <p:spPr>
          <a:noFill/>
        </p:spPr>
        <p:txBody>
          <a:bodyPr/>
          <a:lstStyle/>
          <a:p>
            <a:r>
              <a:rPr lang="en-US" smtClean="0"/>
              <a:t>Copyright © 2009 Accenture All Rights Reserved.</a:t>
            </a:r>
          </a:p>
        </p:txBody>
      </p:sp>
      <p:sp>
        <p:nvSpPr>
          <p:cNvPr id="78853" name="Rectangle 22"/>
          <p:cNvSpPr>
            <a:spLocks noGrp="1" noChangeArrowheads="1"/>
          </p:cNvSpPr>
          <p:nvPr>
            <p:ph type="sldNum" sz="quarter" idx="5"/>
          </p:nvPr>
        </p:nvSpPr>
        <p:spPr>
          <a:noFill/>
        </p:spPr>
        <p:txBody>
          <a:bodyPr/>
          <a:lstStyle/>
          <a:p>
            <a:fld id="{1F093F34-9F6B-489B-ABFA-3A18481E6829}" type="slidenum">
              <a:rPr lang="en-US" smtClean="0"/>
              <a:pPr/>
              <a:t>17</a:t>
            </a:fld>
            <a:endParaRPr lang="en-US" smtClean="0"/>
          </a:p>
        </p:txBody>
      </p:sp>
      <p:sp>
        <p:nvSpPr>
          <p:cNvPr id="78854" name="Rectangle 11"/>
          <p:cNvSpPr>
            <a:spLocks noGrp="1" noRot="1" noChangeAspect="1" noChangeArrowheads="1" noTextEdit="1"/>
          </p:cNvSpPr>
          <p:nvPr>
            <p:ph type="sldImg"/>
          </p:nvPr>
        </p:nvSpPr>
        <p:spPr>
          <a:ln/>
        </p:spPr>
      </p:sp>
      <p:sp>
        <p:nvSpPr>
          <p:cNvPr id="78855" name="Rectangle 12"/>
          <p:cNvSpPr>
            <a:spLocks noGrp="1" noChangeArrowheads="1"/>
          </p:cNvSpPr>
          <p:nvPr>
            <p:ph type="body" idx="1"/>
          </p:nvPr>
        </p:nvSpPr>
        <p:spPr>
          <a:noFill/>
          <a:ln w="9525"/>
        </p:spPr>
        <p:txBody>
          <a:bodyPr/>
          <a:lstStyle/>
          <a:p>
            <a:r>
              <a:rPr lang="en-US" b="1" smtClean="0"/>
              <a:t>Key Message/s:</a:t>
            </a:r>
          </a:p>
          <a:p>
            <a:endParaRPr lang="en-US" b="1" smtClean="0"/>
          </a:p>
          <a:p>
            <a:r>
              <a:rPr lang="en-US" b="1" smtClean="0"/>
              <a:t>Additional Information:</a:t>
            </a:r>
            <a:r>
              <a:rPr lang="en-US" smtClean="0"/>
              <a:t> </a:t>
            </a:r>
          </a:p>
          <a:p>
            <a:r>
              <a:rPr lang="en-US" smtClean="0"/>
              <a:t>Refer the sheet prepared for UNIX Features.</a:t>
            </a:r>
          </a:p>
          <a:p>
            <a:r>
              <a:rPr lang="en-US" smtClean="0"/>
              <a:t>Same needs to be referred for the services.</a:t>
            </a:r>
          </a:p>
          <a:p>
            <a:pPr lvl="1"/>
            <a:r>
              <a:rPr lang="en-US" smtClean="0"/>
              <a:t>File Structure is the feature which ensures the efficient retrieval and storage in well understood manner of user data by allocating and de-allocating unused storage to the files and also illegal access of files.</a:t>
            </a:r>
          </a:p>
          <a:p>
            <a:pPr lvl="1"/>
            <a:r>
              <a:rPr lang="en-US" smtClean="0"/>
              <a:t>Time sharing – suspension and rescheduling the process based on quantum.</a:t>
            </a:r>
          </a:p>
          <a:p>
            <a:pPr lvl="1"/>
            <a:r>
              <a:rPr lang="en-US" smtClean="0"/>
              <a:t>Swapping system – it allows sharing of main memory</a:t>
            </a:r>
          </a:p>
          <a:p>
            <a:endParaRPr lang="en-US" smtClean="0"/>
          </a:p>
        </p:txBody>
      </p:sp>
    </p:spTree>
    <p:extLst>
      <p:ext uri="{BB962C8B-B14F-4D97-AF65-F5344CB8AC3E}">
        <p14:creationId xmlns:p14="http://schemas.microsoft.com/office/powerpoint/2010/main" val="11082226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8"/>
          <p:cNvSpPr>
            <a:spLocks noGrp="1" noChangeArrowheads="1"/>
          </p:cNvSpPr>
          <p:nvPr>
            <p:ph type="hdr" sz="quarter"/>
          </p:nvPr>
        </p:nvSpPr>
        <p:spPr>
          <a:noFill/>
        </p:spPr>
        <p:txBody>
          <a:bodyPr/>
          <a:lstStyle/>
          <a:p>
            <a:r>
              <a:rPr lang="en-US" smtClean="0"/>
              <a:t>UNIX and Shell Scripting (Z</a:t>
            </a:r>
            <a:r>
              <a:rPr lang="en-US" smtClean="0">
                <a:solidFill>
                  <a:srgbClr val="000000"/>
                </a:solidFill>
              </a:rPr>
              <a:t>75088</a:t>
            </a:r>
            <a:r>
              <a:rPr lang="en-US" smtClean="0"/>
              <a:t>)</a:t>
            </a:r>
          </a:p>
          <a:p>
            <a:r>
              <a:rPr lang="en-US" smtClean="0"/>
              <a:t>Module 2: UNIX Operating System Architecture</a:t>
            </a:r>
          </a:p>
        </p:txBody>
      </p:sp>
      <p:sp>
        <p:nvSpPr>
          <p:cNvPr id="66563" name="Rectangle 19"/>
          <p:cNvSpPr>
            <a:spLocks noGrp="1" noChangeArrowheads="1"/>
          </p:cNvSpPr>
          <p:nvPr>
            <p:ph type="dt" sz="quarter" idx="1"/>
          </p:nvPr>
        </p:nvSpPr>
        <p:spPr>
          <a:noFill/>
        </p:spPr>
        <p:txBody>
          <a:bodyPr/>
          <a:lstStyle/>
          <a:p>
            <a:r>
              <a:rPr lang="en-US" smtClean="0"/>
              <a:t>UNIX and Shell Scripting_Module 2.ppt</a:t>
            </a:r>
          </a:p>
        </p:txBody>
      </p:sp>
      <p:sp>
        <p:nvSpPr>
          <p:cNvPr id="66564" name="Rectangle 21"/>
          <p:cNvSpPr>
            <a:spLocks noGrp="1" noChangeArrowheads="1"/>
          </p:cNvSpPr>
          <p:nvPr>
            <p:ph type="ftr" sz="quarter" idx="4"/>
          </p:nvPr>
        </p:nvSpPr>
        <p:spPr>
          <a:noFill/>
        </p:spPr>
        <p:txBody>
          <a:bodyPr/>
          <a:lstStyle/>
          <a:p>
            <a:r>
              <a:rPr lang="en-US" smtClean="0"/>
              <a:t>Copyright © 2009 Accenture All Rights Reserved.</a:t>
            </a:r>
          </a:p>
        </p:txBody>
      </p:sp>
      <p:sp>
        <p:nvSpPr>
          <p:cNvPr id="66565" name="Rectangle 22"/>
          <p:cNvSpPr>
            <a:spLocks noGrp="1" noChangeArrowheads="1"/>
          </p:cNvSpPr>
          <p:nvPr>
            <p:ph type="sldNum" sz="quarter" idx="5"/>
          </p:nvPr>
        </p:nvSpPr>
        <p:spPr>
          <a:noFill/>
        </p:spPr>
        <p:txBody>
          <a:bodyPr/>
          <a:lstStyle/>
          <a:p>
            <a:fld id="{5AD36E02-5432-4EDC-B834-589C0CA94386}" type="slidenum">
              <a:rPr lang="en-US" smtClean="0"/>
              <a:pPr/>
              <a:t>21</a:t>
            </a:fld>
            <a:endParaRPr lang="en-US" smtClean="0"/>
          </a:p>
        </p:txBody>
      </p:sp>
      <p:sp>
        <p:nvSpPr>
          <p:cNvPr id="66566" name="Rectangle 2"/>
          <p:cNvSpPr>
            <a:spLocks noGrp="1" noRot="1" noChangeAspect="1" noChangeArrowheads="1" noTextEdit="1"/>
          </p:cNvSpPr>
          <p:nvPr>
            <p:ph type="sldImg"/>
          </p:nvPr>
        </p:nvSpPr>
        <p:spPr>
          <a:ln/>
        </p:spPr>
      </p:sp>
      <p:sp>
        <p:nvSpPr>
          <p:cNvPr id="66567" name="Rectangle 3"/>
          <p:cNvSpPr>
            <a:spLocks noGrp="1" noChangeArrowheads="1"/>
          </p:cNvSpPr>
          <p:nvPr>
            <p:ph type="body" idx="1"/>
          </p:nvPr>
        </p:nvSpPr>
        <p:spPr>
          <a:noFill/>
          <a:ln w="9525"/>
        </p:spPr>
        <p:txBody>
          <a:bodyPr/>
          <a:lstStyle/>
          <a:p>
            <a:pPr eaLnBrk="1" hangingPunct="1"/>
            <a:r>
              <a:rPr lang="en-US" b="1" smtClean="0"/>
              <a:t>Key Message/s:</a:t>
            </a:r>
          </a:p>
          <a:p>
            <a:pPr eaLnBrk="1" hangingPunct="1"/>
            <a:endParaRPr lang="en-US" b="1" smtClean="0"/>
          </a:p>
          <a:p>
            <a:pPr eaLnBrk="1" hangingPunct="1"/>
            <a:r>
              <a:rPr lang="en-US" b="1" smtClean="0"/>
              <a:t>Additional Information:</a:t>
            </a:r>
          </a:p>
        </p:txBody>
      </p:sp>
    </p:spTree>
    <p:extLst>
      <p:ext uri="{BB962C8B-B14F-4D97-AF65-F5344CB8AC3E}">
        <p14:creationId xmlns:p14="http://schemas.microsoft.com/office/powerpoint/2010/main" val="30552371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8"/>
          <p:cNvSpPr>
            <a:spLocks noGrp="1" noChangeArrowheads="1"/>
          </p:cNvSpPr>
          <p:nvPr>
            <p:ph type="hdr" sz="quarter"/>
          </p:nvPr>
        </p:nvSpPr>
        <p:spPr>
          <a:noFill/>
        </p:spPr>
        <p:txBody>
          <a:bodyPr/>
          <a:lstStyle/>
          <a:p>
            <a:r>
              <a:rPr lang="en-US" smtClean="0"/>
              <a:t>UNIX and Shell Scripting (Z</a:t>
            </a:r>
            <a:r>
              <a:rPr lang="en-US" smtClean="0">
                <a:solidFill>
                  <a:srgbClr val="000000"/>
                </a:solidFill>
              </a:rPr>
              <a:t>75088</a:t>
            </a:r>
            <a:r>
              <a:rPr lang="en-US" smtClean="0"/>
              <a:t>)</a:t>
            </a:r>
          </a:p>
          <a:p>
            <a:r>
              <a:rPr lang="en-US" smtClean="0"/>
              <a:t>Module 2: UNIX Operating System Architecture</a:t>
            </a:r>
          </a:p>
        </p:txBody>
      </p:sp>
      <p:sp>
        <p:nvSpPr>
          <p:cNvPr id="67587" name="Rectangle 19"/>
          <p:cNvSpPr>
            <a:spLocks noGrp="1" noChangeArrowheads="1"/>
          </p:cNvSpPr>
          <p:nvPr>
            <p:ph type="dt" sz="quarter" idx="1"/>
          </p:nvPr>
        </p:nvSpPr>
        <p:spPr>
          <a:noFill/>
        </p:spPr>
        <p:txBody>
          <a:bodyPr/>
          <a:lstStyle/>
          <a:p>
            <a:r>
              <a:rPr lang="en-US" smtClean="0"/>
              <a:t>UNIX and Shell Scripting_Module 2.ppt</a:t>
            </a:r>
          </a:p>
        </p:txBody>
      </p:sp>
      <p:sp>
        <p:nvSpPr>
          <p:cNvPr id="67588" name="Rectangle 21"/>
          <p:cNvSpPr>
            <a:spLocks noGrp="1" noChangeArrowheads="1"/>
          </p:cNvSpPr>
          <p:nvPr>
            <p:ph type="ftr" sz="quarter" idx="4"/>
          </p:nvPr>
        </p:nvSpPr>
        <p:spPr>
          <a:noFill/>
        </p:spPr>
        <p:txBody>
          <a:bodyPr/>
          <a:lstStyle/>
          <a:p>
            <a:r>
              <a:rPr lang="en-US" smtClean="0"/>
              <a:t>Copyright © 2009 Accenture All Rights Reserved.</a:t>
            </a:r>
          </a:p>
        </p:txBody>
      </p:sp>
      <p:sp>
        <p:nvSpPr>
          <p:cNvPr id="67589" name="Rectangle 22"/>
          <p:cNvSpPr>
            <a:spLocks noGrp="1" noChangeArrowheads="1"/>
          </p:cNvSpPr>
          <p:nvPr>
            <p:ph type="sldNum" sz="quarter" idx="5"/>
          </p:nvPr>
        </p:nvSpPr>
        <p:spPr>
          <a:noFill/>
        </p:spPr>
        <p:txBody>
          <a:bodyPr/>
          <a:lstStyle/>
          <a:p>
            <a:fld id="{F90A96B6-EA0D-44FC-BB73-FF4AC9F2B9AE}" type="slidenum">
              <a:rPr lang="en-US" smtClean="0"/>
              <a:pPr/>
              <a:t>22</a:t>
            </a:fld>
            <a:endParaRPr lang="en-US" smtClean="0"/>
          </a:p>
        </p:txBody>
      </p:sp>
      <p:sp>
        <p:nvSpPr>
          <p:cNvPr id="67590" name="Rectangle 7"/>
          <p:cNvSpPr>
            <a:spLocks noGrp="1" noRot="1" noChangeAspect="1" noChangeArrowheads="1" noTextEdit="1"/>
          </p:cNvSpPr>
          <p:nvPr>
            <p:ph type="sldImg"/>
          </p:nvPr>
        </p:nvSpPr>
        <p:spPr>
          <a:ln/>
        </p:spPr>
      </p:sp>
      <p:sp>
        <p:nvSpPr>
          <p:cNvPr id="67591" name="Rectangle 8"/>
          <p:cNvSpPr>
            <a:spLocks noGrp="1" noChangeArrowheads="1"/>
          </p:cNvSpPr>
          <p:nvPr>
            <p:ph type="body" idx="1"/>
          </p:nvPr>
        </p:nvSpPr>
        <p:spPr>
          <a:noFill/>
          <a:ln w="9525"/>
        </p:spPr>
        <p:txBody>
          <a:bodyPr/>
          <a:lstStyle/>
          <a:p>
            <a:pPr eaLnBrk="1" hangingPunct="1"/>
            <a:r>
              <a:rPr lang="en-US" b="1" smtClean="0"/>
              <a:t>Key Message/s:</a:t>
            </a:r>
          </a:p>
          <a:p>
            <a:pPr eaLnBrk="1" hangingPunct="1"/>
            <a:r>
              <a:rPr lang="en-US" smtClean="0"/>
              <a:t>Other things that the Shell does as Command Interpreter are:</a:t>
            </a:r>
          </a:p>
          <a:p>
            <a:pPr lvl="1" eaLnBrk="1" hangingPunct="1"/>
            <a:r>
              <a:rPr lang="en-US" smtClean="0"/>
              <a:t> Substitutes $HOME with ~.</a:t>
            </a:r>
          </a:p>
          <a:p>
            <a:pPr lvl="1" eaLnBrk="1" hangingPunct="1"/>
            <a:r>
              <a:rPr lang="en-US" smtClean="0"/>
              <a:t> Performs parameter substitution for any expression with $ sign.</a:t>
            </a:r>
          </a:p>
          <a:p>
            <a:pPr lvl="1" eaLnBrk="1" hangingPunct="1"/>
            <a:r>
              <a:rPr lang="en-US" smtClean="0"/>
              <a:t> Evaluates Arithmetic expression</a:t>
            </a:r>
          </a:p>
          <a:p>
            <a:pPr eaLnBrk="1" hangingPunct="1"/>
            <a:endParaRPr lang="en-US" b="1" smtClean="0"/>
          </a:p>
          <a:p>
            <a:pPr eaLnBrk="1" hangingPunct="1"/>
            <a:r>
              <a:rPr lang="en-US" b="1" smtClean="0"/>
              <a:t>Additional Information: </a:t>
            </a:r>
          </a:p>
          <a:p>
            <a:pPr eaLnBrk="1" hangingPunct="1"/>
            <a:endParaRPr lang="en-US" b="1" smtClean="0"/>
          </a:p>
        </p:txBody>
      </p:sp>
    </p:spTree>
    <p:extLst>
      <p:ext uri="{BB962C8B-B14F-4D97-AF65-F5344CB8AC3E}">
        <p14:creationId xmlns:p14="http://schemas.microsoft.com/office/powerpoint/2010/main" val="2729205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Echo print</a:t>
            </a:r>
            <a:r>
              <a:rPr lang="en-US" baseline="0" dirty="0" smtClean="0"/>
              <a:t> the message with exit with as 0</a:t>
            </a:r>
          </a:p>
          <a:p>
            <a:pPr marL="171450" indent="-171450">
              <a:buFont typeface="Arial" panose="020B0604020202020204" pitchFamily="34" charset="0"/>
              <a:buChar char="•"/>
            </a:pPr>
            <a:r>
              <a:rPr lang="en-US" baseline="0" dirty="0" err="1" smtClean="0"/>
              <a:t>Printf</a:t>
            </a:r>
            <a:r>
              <a:rPr lang="en-US" baseline="0" dirty="0" smtClean="0"/>
              <a:t> allows for definition of a formatting string and gives a non-zero exit status code.</a:t>
            </a:r>
          </a:p>
        </p:txBody>
      </p:sp>
    </p:spTree>
    <p:extLst>
      <p:ext uri="{BB962C8B-B14F-4D97-AF65-F5344CB8AC3E}">
        <p14:creationId xmlns:p14="http://schemas.microsoft.com/office/powerpoint/2010/main" val="1001232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8"/>
          <p:cNvSpPr>
            <a:spLocks noGrp="1" noChangeArrowheads="1"/>
          </p:cNvSpPr>
          <p:nvPr>
            <p:ph type="hdr" sz="quarter"/>
          </p:nvPr>
        </p:nvSpPr>
        <p:spPr>
          <a:noFill/>
        </p:spPr>
        <p:txBody>
          <a:bodyPr/>
          <a:lstStyle/>
          <a:p>
            <a:r>
              <a:rPr lang="en-US" smtClean="0"/>
              <a:t>UNIX and Shell Scripting (Z</a:t>
            </a:r>
            <a:r>
              <a:rPr lang="en-US" smtClean="0">
                <a:solidFill>
                  <a:srgbClr val="000000"/>
                </a:solidFill>
              </a:rPr>
              <a:t>75088</a:t>
            </a:r>
            <a:r>
              <a:rPr lang="en-US" smtClean="0"/>
              <a:t>)</a:t>
            </a:r>
          </a:p>
          <a:p>
            <a:r>
              <a:rPr lang="en-US" smtClean="0"/>
              <a:t>Module 2: UNIX Operating System Architecture</a:t>
            </a:r>
          </a:p>
        </p:txBody>
      </p:sp>
      <p:sp>
        <p:nvSpPr>
          <p:cNvPr id="58371" name="Rectangle 19"/>
          <p:cNvSpPr>
            <a:spLocks noGrp="1" noChangeArrowheads="1"/>
          </p:cNvSpPr>
          <p:nvPr>
            <p:ph type="dt" sz="quarter" idx="1"/>
          </p:nvPr>
        </p:nvSpPr>
        <p:spPr>
          <a:noFill/>
        </p:spPr>
        <p:txBody>
          <a:bodyPr/>
          <a:lstStyle/>
          <a:p>
            <a:r>
              <a:rPr lang="en-US" smtClean="0"/>
              <a:t>UNIX and Shell Scripting_Module 2.ppt</a:t>
            </a:r>
          </a:p>
        </p:txBody>
      </p:sp>
      <p:sp>
        <p:nvSpPr>
          <p:cNvPr id="58372" name="Rectangle 21"/>
          <p:cNvSpPr>
            <a:spLocks noGrp="1" noChangeArrowheads="1"/>
          </p:cNvSpPr>
          <p:nvPr>
            <p:ph type="ftr" sz="quarter" idx="4"/>
          </p:nvPr>
        </p:nvSpPr>
        <p:spPr>
          <a:noFill/>
        </p:spPr>
        <p:txBody>
          <a:bodyPr/>
          <a:lstStyle/>
          <a:p>
            <a:r>
              <a:rPr lang="en-US" smtClean="0"/>
              <a:t>Copyright © 2009 Accenture All Rights Reserved.</a:t>
            </a:r>
          </a:p>
        </p:txBody>
      </p:sp>
      <p:sp>
        <p:nvSpPr>
          <p:cNvPr id="58373" name="Rectangle 22"/>
          <p:cNvSpPr>
            <a:spLocks noGrp="1" noChangeArrowheads="1"/>
          </p:cNvSpPr>
          <p:nvPr>
            <p:ph type="sldNum" sz="quarter" idx="5"/>
          </p:nvPr>
        </p:nvSpPr>
        <p:spPr>
          <a:noFill/>
        </p:spPr>
        <p:txBody>
          <a:bodyPr/>
          <a:lstStyle/>
          <a:p>
            <a:fld id="{B3A530C4-0D0E-4A75-9649-3CA6145E5067}" type="slidenum">
              <a:rPr lang="en-US" smtClean="0"/>
              <a:pPr/>
              <a:t>40</a:t>
            </a:fld>
            <a:endParaRPr lang="en-US" smtClean="0"/>
          </a:p>
        </p:txBody>
      </p:sp>
      <p:sp>
        <p:nvSpPr>
          <p:cNvPr id="58374" name="Rectangle 8"/>
          <p:cNvSpPr>
            <a:spLocks noGrp="1" noRot="1" noChangeAspect="1" noChangeArrowheads="1" noTextEdit="1"/>
          </p:cNvSpPr>
          <p:nvPr>
            <p:ph type="sldImg"/>
          </p:nvPr>
        </p:nvSpPr>
        <p:spPr>
          <a:ln/>
        </p:spPr>
      </p:sp>
      <p:sp>
        <p:nvSpPr>
          <p:cNvPr id="58375" name="Rectangle 9"/>
          <p:cNvSpPr>
            <a:spLocks noGrp="1" noChangeArrowheads="1"/>
          </p:cNvSpPr>
          <p:nvPr>
            <p:ph type="body" idx="1"/>
          </p:nvPr>
        </p:nvSpPr>
        <p:spPr>
          <a:noFill/>
          <a:ln w="9525"/>
        </p:spPr>
        <p:txBody>
          <a:bodyPr/>
          <a:lstStyle/>
          <a:p>
            <a:pPr eaLnBrk="1" hangingPunct="1"/>
            <a:r>
              <a:rPr lang="en-US" b="1" smtClean="0"/>
              <a:t>Key Message/s:</a:t>
            </a:r>
          </a:p>
          <a:p>
            <a:pPr eaLnBrk="1" hangingPunct="1"/>
            <a:endParaRPr lang="en-US" b="1" smtClean="0"/>
          </a:p>
          <a:p>
            <a:pPr eaLnBrk="1" hangingPunct="1"/>
            <a:r>
              <a:rPr lang="en-US" b="1" smtClean="0"/>
              <a:t>Additional Information:</a:t>
            </a:r>
          </a:p>
          <a:p>
            <a:pPr lvl="1" eaLnBrk="1" hangingPunct="1"/>
            <a:r>
              <a:rPr lang="en-US" smtClean="0"/>
              <a:t>Ask participants:</a:t>
            </a:r>
          </a:p>
          <a:p>
            <a:pPr lvl="2" eaLnBrk="1" hangingPunct="1"/>
            <a:r>
              <a:rPr lang="en-US" smtClean="0"/>
              <a:t>If they understand file</a:t>
            </a:r>
          </a:p>
          <a:p>
            <a:pPr lvl="2" eaLnBrk="1" hangingPunct="1"/>
            <a:r>
              <a:rPr lang="en-US" smtClean="0"/>
              <a:t>Login to the UNIX system and display the files in a directory</a:t>
            </a:r>
          </a:p>
          <a:p>
            <a:pPr eaLnBrk="1" hangingPunct="1"/>
            <a:endParaRPr lang="en-US" smtClean="0"/>
          </a:p>
          <a:p>
            <a:pPr lvl="1" eaLnBrk="1" hangingPunct="1"/>
            <a:r>
              <a:rPr lang="en-US" smtClean="0"/>
              <a:t>UNIX supports variety of files:</a:t>
            </a:r>
          </a:p>
          <a:p>
            <a:pPr lvl="2" eaLnBrk="1" hangingPunct="1"/>
            <a:r>
              <a:rPr lang="en-US" smtClean="0"/>
              <a:t> Ordinary file – store some text or image</a:t>
            </a:r>
          </a:p>
          <a:p>
            <a:pPr lvl="2" eaLnBrk="1" hangingPunct="1"/>
            <a:r>
              <a:rPr lang="en-US" smtClean="0"/>
              <a:t> Directory file – holds other files and other directories</a:t>
            </a:r>
          </a:p>
          <a:p>
            <a:pPr lvl="2" eaLnBrk="1" hangingPunct="1"/>
            <a:r>
              <a:rPr lang="en-US" smtClean="0"/>
              <a:t> Special files – represents a real physical device</a:t>
            </a:r>
          </a:p>
          <a:p>
            <a:pPr lvl="2" eaLnBrk="1" hangingPunct="1"/>
            <a:r>
              <a:rPr lang="en-US" smtClean="0"/>
              <a:t> Character special files – handles character oriented devices like terminals</a:t>
            </a:r>
          </a:p>
          <a:p>
            <a:pPr lvl="2" eaLnBrk="1" hangingPunct="1"/>
            <a:r>
              <a:rPr lang="en-US" smtClean="0"/>
              <a:t> Block special files – handles oriented devices like disks</a:t>
            </a:r>
          </a:p>
        </p:txBody>
      </p:sp>
    </p:spTree>
    <p:extLst>
      <p:ext uri="{BB962C8B-B14F-4D97-AF65-F5344CB8AC3E}">
        <p14:creationId xmlns:p14="http://schemas.microsoft.com/office/powerpoint/2010/main" val="3001234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1714590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An </a:t>
            </a:r>
            <a:r>
              <a:rPr lang="en-US" sz="1200" b="1" i="0" kern="1200" dirty="0" smtClean="0">
                <a:solidFill>
                  <a:schemeClr val="tx1"/>
                </a:solidFill>
                <a:effectLst/>
                <a:latin typeface="+mn-lt"/>
                <a:ea typeface="+mn-ea"/>
                <a:cs typeface="+mn-cs"/>
              </a:rPr>
              <a:t>operating system</a:t>
            </a:r>
            <a:r>
              <a:rPr lang="en-US" sz="1200" b="0" i="0" kern="1200" dirty="0" smtClean="0">
                <a:solidFill>
                  <a:schemeClr val="tx1"/>
                </a:solidFill>
                <a:effectLst/>
                <a:latin typeface="+mn-lt"/>
                <a:ea typeface="+mn-ea"/>
                <a:cs typeface="+mn-cs"/>
              </a:rPr>
              <a:t> (OS) is </a:t>
            </a:r>
            <a:r>
              <a:rPr lang="en-US" sz="1200" b="1" i="0" kern="1200" dirty="0" smtClean="0">
                <a:solidFill>
                  <a:schemeClr val="tx1"/>
                </a:solidFill>
                <a:effectLst/>
                <a:latin typeface="+mn-lt"/>
                <a:ea typeface="+mn-ea"/>
                <a:cs typeface="+mn-cs"/>
              </a:rPr>
              <a:t>system</a:t>
            </a:r>
            <a:r>
              <a:rPr lang="en-US" sz="1200" b="0" i="0" kern="1200" dirty="0" smtClean="0">
                <a:solidFill>
                  <a:schemeClr val="tx1"/>
                </a:solidFill>
                <a:effectLst/>
                <a:latin typeface="+mn-lt"/>
                <a:ea typeface="+mn-ea"/>
                <a:cs typeface="+mn-cs"/>
              </a:rPr>
              <a:t> software that manages computer hardware, software resources, and provides common services for computer programs.</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UNIX is an operating system which was first developed in the 1960s.</a:t>
            </a:r>
          </a:p>
          <a:p>
            <a:pPr marL="171450" indent="-171450">
              <a:buFont typeface="Arial" panose="020B0604020202020204" pitchFamily="34" charset="0"/>
              <a:buChar char="•"/>
            </a:pPr>
            <a:endParaRPr lang="en-US"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1247328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18"/>
          <p:cNvSpPr>
            <a:spLocks noGrp="1" noChangeArrowheads="1"/>
          </p:cNvSpPr>
          <p:nvPr>
            <p:ph type="hdr" sz="quarter"/>
          </p:nvPr>
        </p:nvSpPr>
        <p:spPr>
          <a:noFill/>
        </p:spPr>
        <p:txBody>
          <a:bodyPr/>
          <a:lstStyle/>
          <a:p>
            <a:r>
              <a:rPr lang="en-US" smtClean="0"/>
              <a:t>UNIX and Shell Scripting (Z</a:t>
            </a:r>
            <a:r>
              <a:rPr lang="en-US" smtClean="0">
                <a:solidFill>
                  <a:srgbClr val="000000"/>
                </a:solidFill>
              </a:rPr>
              <a:t>75088</a:t>
            </a:r>
            <a:r>
              <a:rPr lang="en-US" smtClean="0"/>
              <a:t>)</a:t>
            </a:r>
          </a:p>
          <a:p>
            <a:r>
              <a:rPr lang="en-US" smtClean="0"/>
              <a:t>Module 2: UNIX Operating System Architecture</a:t>
            </a:r>
          </a:p>
        </p:txBody>
      </p:sp>
      <p:sp>
        <p:nvSpPr>
          <p:cNvPr id="73731" name="Rectangle 19"/>
          <p:cNvSpPr>
            <a:spLocks noGrp="1" noChangeArrowheads="1"/>
          </p:cNvSpPr>
          <p:nvPr>
            <p:ph type="dt" sz="quarter" idx="1"/>
          </p:nvPr>
        </p:nvSpPr>
        <p:spPr>
          <a:noFill/>
        </p:spPr>
        <p:txBody>
          <a:bodyPr/>
          <a:lstStyle/>
          <a:p>
            <a:r>
              <a:rPr lang="en-US" smtClean="0"/>
              <a:t>UNIX and Shell Scripting_Module 2.ppt</a:t>
            </a:r>
          </a:p>
        </p:txBody>
      </p:sp>
      <p:sp>
        <p:nvSpPr>
          <p:cNvPr id="73732" name="Rectangle 21"/>
          <p:cNvSpPr>
            <a:spLocks noGrp="1" noChangeArrowheads="1"/>
          </p:cNvSpPr>
          <p:nvPr>
            <p:ph type="ftr" sz="quarter" idx="4"/>
          </p:nvPr>
        </p:nvSpPr>
        <p:spPr>
          <a:noFill/>
        </p:spPr>
        <p:txBody>
          <a:bodyPr/>
          <a:lstStyle/>
          <a:p>
            <a:r>
              <a:rPr lang="en-US" smtClean="0"/>
              <a:t>Copyright © 2009 Accenture All Rights Reserved.</a:t>
            </a:r>
          </a:p>
        </p:txBody>
      </p:sp>
      <p:sp>
        <p:nvSpPr>
          <p:cNvPr id="73733" name="Rectangle 22"/>
          <p:cNvSpPr>
            <a:spLocks noGrp="1" noChangeArrowheads="1"/>
          </p:cNvSpPr>
          <p:nvPr>
            <p:ph type="sldNum" sz="quarter" idx="5"/>
          </p:nvPr>
        </p:nvSpPr>
        <p:spPr>
          <a:noFill/>
        </p:spPr>
        <p:txBody>
          <a:bodyPr/>
          <a:lstStyle/>
          <a:p>
            <a:fld id="{51ABA91B-AC38-4E50-89E9-584A30AD4F4E}" type="slidenum">
              <a:rPr lang="en-US" smtClean="0"/>
              <a:pPr/>
              <a:t>5</a:t>
            </a:fld>
            <a:endParaRPr lang="en-US" smtClean="0"/>
          </a:p>
        </p:txBody>
      </p:sp>
      <p:sp>
        <p:nvSpPr>
          <p:cNvPr id="73734" name="Rectangle 2"/>
          <p:cNvSpPr>
            <a:spLocks noGrp="1" noRot="1" noChangeAspect="1" noChangeArrowheads="1" noTextEdit="1"/>
          </p:cNvSpPr>
          <p:nvPr>
            <p:ph type="sldImg"/>
          </p:nvPr>
        </p:nvSpPr>
        <p:spPr>
          <a:ln/>
        </p:spPr>
      </p:sp>
      <p:sp>
        <p:nvSpPr>
          <p:cNvPr id="73735" name="Rectangle 3"/>
          <p:cNvSpPr>
            <a:spLocks noGrp="1" noChangeArrowheads="1"/>
          </p:cNvSpPr>
          <p:nvPr>
            <p:ph type="body" idx="1"/>
          </p:nvPr>
        </p:nvSpPr>
        <p:spPr>
          <a:noFill/>
          <a:ln w="9525"/>
        </p:spPr>
        <p:txBody>
          <a:bodyPr/>
          <a:lstStyle/>
          <a:p>
            <a:pPr eaLnBrk="1" hangingPunct="1"/>
            <a:r>
              <a:rPr lang="en-US" b="1" smtClean="0"/>
              <a:t>Key Message/s:</a:t>
            </a:r>
          </a:p>
          <a:p>
            <a:pPr lvl="1" eaLnBrk="1" hangingPunct="1"/>
            <a:r>
              <a:rPr lang="en-US" smtClean="0"/>
              <a:t>In </a:t>
            </a:r>
            <a:r>
              <a:rPr lang="en-US" b="1" smtClean="0"/>
              <a:t>1957</a:t>
            </a:r>
            <a:r>
              <a:rPr lang="en-US" smtClean="0"/>
              <a:t> BESYS operating system was created at Bell Labs to run various batch jobs.</a:t>
            </a:r>
          </a:p>
          <a:p>
            <a:pPr lvl="1" eaLnBrk="1" hangingPunct="1"/>
            <a:r>
              <a:rPr lang="en-US" smtClean="0"/>
              <a:t>In </a:t>
            </a:r>
            <a:r>
              <a:rPr lang="en-US" b="1" smtClean="0"/>
              <a:t>1965 </a:t>
            </a:r>
            <a:r>
              <a:rPr lang="en-US" smtClean="0"/>
              <a:t>Bell decided to create MULTICS (Multiplexed Information and Computing Services) using third generation computer equipments </a:t>
            </a:r>
          </a:p>
          <a:p>
            <a:pPr lvl="1" eaLnBrk="1" hangingPunct="1"/>
            <a:r>
              <a:rPr lang="en-US" smtClean="0"/>
              <a:t>In </a:t>
            </a:r>
            <a:r>
              <a:rPr lang="en-US" b="1" smtClean="0"/>
              <a:t>1969 MULTICS</a:t>
            </a:r>
            <a:r>
              <a:rPr lang="en-US" smtClean="0"/>
              <a:t> was withdrawn by Bell. To play space travel on DEC PDP-7 (Programmed Data Processor) Ken Thompson and Dennis Ritchie rewrote an operating system called UNICS (UNiplexed Information and Computing Service)</a:t>
            </a:r>
          </a:p>
          <a:p>
            <a:pPr lvl="1" eaLnBrk="1" hangingPunct="1"/>
            <a:r>
              <a:rPr lang="en-US" smtClean="0"/>
              <a:t>First edition of </a:t>
            </a:r>
            <a:r>
              <a:rPr lang="en-US" b="1" smtClean="0"/>
              <a:t>UNIX</a:t>
            </a:r>
            <a:r>
              <a:rPr lang="en-US" smtClean="0"/>
              <a:t> released on 11/03/1971. It  included over 60 commands. </a:t>
            </a:r>
          </a:p>
          <a:p>
            <a:pPr lvl="1" eaLnBrk="1" hangingPunct="1"/>
            <a:endParaRPr lang="en-US" smtClean="0"/>
          </a:p>
          <a:p>
            <a:pPr eaLnBrk="1" hangingPunct="1"/>
            <a:r>
              <a:rPr lang="en-US" b="1" smtClean="0"/>
              <a:t>Additional Information:</a:t>
            </a:r>
          </a:p>
          <a:p>
            <a:pPr eaLnBrk="1" hangingPunct="1"/>
            <a:endParaRPr lang="en-US" b="1" smtClean="0"/>
          </a:p>
        </p:txBody>
      </p:sp>
    </p:spTree>
    <p:extLst>
      <p:ext uri="{BB962C8B-B14F-4D97-AF65-F5344CB8AC3E}">
        <p14:creationId xmlns:p14="http://schemas.microsoft.com/office/powerpoint/2010/main" val="1551389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8"/>
          <p:cNvSpPr>
            <a:spLocks noGrp="1" noChangeArrowheads="1"/>
          </p:cNvSpPr>
          <p:nvPr>
            <p:ph type="hdr" sz="quarter"/>
          </p:nvPr>
        </p:nvSpPr>
        <p:spPr>
          <a:noFill/>
        </p:spPr>
        <p:txBody>
          <a:bodyPr/>
          <a:lstStyle/>
          <a:p>
            <a:r>
              <a:rPr lang="en-US" smtClean="0"/>
              <a:t>UNIX and Shell Scripting (Z</a:t>
            </a:r>
            <a:r>
              <a:rPr lang="en-US" smtClean="0">
                <a:solidFill>
                  <a:srgbClr val="000000"/>
                </a:solidFill>
              </a:rPr>
              <a:t>75088</a:t>
            </a:r>
            <a:r>
              <a:rPr lang="en-US" smtClean="0"/>
              <a:t>)</a:t>
            </a:r>
          </a:p>
          <a:p>
            <a:r>
              <a:rPr lang="en-US" smtClean="0"/>
              <a:t>Module 2: UNIX Operating System Architecture</a:t>
            </a:r>
          </a:p>
        </p:txBody>
      </p:sp>
      <p:sp>
        <p:nvSpPr>
          <p:cNvPr id="74755" name="Rectangle 19"/>
          <p:cNvSpPr>
            <a:spLocks noGrp="1" noChangeArrowheads="1"/>
          </p:cNvSpPr>
          <p:nvPr>
            <p:ph type="dt" sz="quarter" idx="1"/>
          </p:nvPr>
        </p:nvSpPr>
        <p:spPr>
          <a:noFill/>
        </p:spPr>
        <p:txBody>
          <a:bodyPr/>
          <a:lstStyle/>
          <a:p>
            <a:r>
              <a:rPr lang="en-US" smtClean="0"/>
              <a:t>UNIX and Shell Scripting_Module 2.ppt</a:t>
            </a:r>
          </a:p>
        </p:txBody>
      </p:sp>
      <p:sp>
        <p:nvSpPr>
          <p:cNvPr id="74756" name="Rectangle 21"/>
          <p:cNvSpPr>
            <a:spLocks noGrp="1" noChangeArrowheads="1"/>
          </p:cNvSpPr>
          <p:nvPr>
            <p:ph type="ftr" sz="quarter" idx="4"/>
          </p:nvPr>
        </p:nvSpPr>
        <p:spPr>
          <a:noFill/>
        </p:spPr>
        <p:txBody>
          <a:bodyPr/>
          <a:lstStyle/>
          <a:p>
            <a:r>
              <a:rPr lang="en-US" smtClean="0"/>
              <a:t>Copyright © 2009 Accenture All Rights Reserved.</a:t>
            </a:r>
          </a:p>
        </p:txBody>
      </p:sp>
      <p:sp>
        <p:nvSpPr>
          <p:cNvPr id="74757" name="Rectangle 22"/>
          <p:cNvSpPr>
            <a:spLocks noGrp="1" noChangeArrowheads="1"/>
          </p:cNvSpPr>
          <p:nvPr>
            <p:ph type="sldNum" sz="quarter" idx="5"/>
          </p:nvPr>
        </p:nvSpPr>
        <p:spPr>
          <a:noFill/>
        </p:spPr>
        <p:txBody>
          <a:bodyPr/>
          <a:lstStyle/>
          <a:p>
            <a:fld id="{19D2FF2B-23D8-45CB-B4F2-5155757FB49F}" type="slidenum">
              <a:rPr lang="en-US" smtClean="0"/>
              <a:pPr/>
              <a:t>6</a:t>
            </a:fld>
            <a:endParaRPr lang="en-US" smtClean="0"/>
          </a:p>
        </p:txBody>
      </p:sp>
      <p:sp>
        <p:nvSpPr>
          <p:cNvPr id="74758" name="Rectangle 7"/>
          <p:cNvSpPr>
            <a:spLocks noGrp="1" noRot="1" noChangeAspect="1" noChangeArrowheads="1" noTextEdit="1"/>
          </p:cNvSpPr>
          <p:nvPr>
            <p:ph type="sldImg"/>
          </p:nvPr>
        </p:nvSpPr>
        <p:spPr>
          <a:ln/>
        </p:spPr>
      </p:sp>
      <p:sp>
        <p:nvSpPr>
          <p:cNvPr id="74759" name="Rectangle 8"/>
          <p:cNvSpPr>
            <a:spLocks noGrp="1" noChangeArrowheads="1"/>
          </p:cNvSpPr>
          <p:nvPr>
            <p:ph type="body" idx="1"/>
          </p:nvPr>
        </p:nvSpPr>
        <p:spPr>
          <a:noFill/>
          <a:ln w="9525"/>
        </p:spPr>
        <p:txBody>
          <a:bodyPr/>
          <a:lstStyle/>
          <a:p>
            <a:pPr eaLnBrk="1" hangingPunct="1"/>
            <a:r>
              <a:rPr lang="en-US" b="1" smtClean="0"/>
              <a:t>Key Message/s:</a:t>
            </a:r>
          </a:p>
          <a:p>
            <a:pPr lvl="1" eaLnBrk="1" hangingPunct="1"/>
            <a:r>
              <a:rPr lang="en-US" smtClean="0"/>
              <a:t>In</a:t>
            </a:r>
            <a:r>
              <a:rPr lang="en-US" b="1" smtClean="0"/>
              <a:t> February 1990 </a:t>
            </a:r>
            <a:r>
              <a:rPr lang="en-US" smtClean="0"/>
              <a:t>Advanced Interactive  eXecutive (</a:t>
            </a:r>
            <a:r>
              <a:rPr lang="en-US" b="1" smtClean="0"/>
              <a:t>AIX</a:t>
            </a:r>
            <a:r>
              <a:rPr lang="en-US" smtClean="0"/>
              <a:t>)of IBM came into market. It offers Korn (ksh), Bourne (sh) and c (csh) shells. But by default it uses ksh .</a:t>
            </a:r>
          </a:p>
          <a:p>
            <a:pPr lvl="1" eaLnBrk="1" hangingPunct="1"/>
            <a:r>
              <a:rPr lang="en-US" b="1" smtClean="0"/>
              <a:t>BSD </a:t>
            </a:r>
            <a:r>
              <a:rPr lang="en-US" smtClean="0"/>
              <a:t>was an OS. It was developed at Computer System Research Group at University of California at Berkeley.</a:t>
            </a:r>
            <a:endParaRPr lang="en-US" b="1" smtClean="0"/>
          </a:p>
          <a:p>
            <a:pPr lvl="1" eaLnBrk="1" hangingPunct="1"/>
            <a:r>
              <a:rPr lang="en-US" b="1" smtClean="0"/>
              <a:t>Sun Solaris </a:t>
            </a:r>
            <a:r>
              <a:rPr lang="en-US" smtClean="0"/>
              <a:t>is known as sun or SunOS and is UNIX variant of Sun Company.</a:t>
            </a:r>
            <a:endParaRPr lang="en-US" b="1" smtClean="0"/>
          </a:p>
          <a:p>
            <a:pPr lvl="1" eaLnBrk="1" hangingPunct="1"/>
            <a:r>
              <a:rPr lang="en-US" b="1" smtClean="0"/>
              <a:t>HP-UX</a:t>
            </a:r>
            <a:r>
              <a:rPr lang="en-US" smtClean="0"/>
              <a:t> was based on System V and was introduced in 1986. It is operating environment server as the foundation for critical applications and IT services over Internet.</a:t>
            </a:r>
          </a:p>
          <a:p>
            <a:pPr lvl="1" eaLnBrk="1" hangingPunct="1"/>
            <a:r>
              <a:rPr lang="en-US" b="1" smtClean="0"/>
              <a:t>MINIX</a:t>
            </a:r>
            <a:r>
              <a:rPr lang="en-US" smtClean="0"/>
              <a:t> is written from scratch and clone of UNIX. It is small in size and suitable to run on personal computer.</a:t>
            </a:r>
          </a:p>
          <a:p>
            <a:pPr eaLnBrk="1" hangingPunct="1"/>
            <a:endParaRPr lang="en-US" smtClean="0"/>
          </a:p>
          <a:p>
            <a:pPr eaLnBrk="1" hangingPunct="1"/>
            <a:r>
              <a:rPr lang="en-US" b="1" smtClean="0"/>
              <a:t>Additional Information:</a:t>
            </a:r>
            <a:r>
              <a:rPr lang="en-US" smtClean="0"/>
              <a:t> </a:t>
            </a:r>
          </a:p>
          <a:p>
            <a:pPr eaLnBrk="1" hangingPunct="1"/>
            <a:endParaRPr lang="en-US" smtClean="0"/>
          </a:p>
          <a:p>
            <a:pPr eaLnBrk="1" hangingPunct="1"/>
            <a:endParaRPr lang="en-US" smtClean="0"/>
          </a:p>
        </p:txBody>
      </p:sp>
    </p:spTree>
    <p:extLst>
      <p:ext uri="{BB962C8B-B14F-4D97-AF65-F5344CB8AC3E}">
        <p14:creationId xmlns:p14="http://schemas.microsoft.com/office/powerpoint/2010/main" val="3141511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8"/>
          <p:cNvSpPr>
            <a:spLocks noGrp="1" noChangeArrowheads="1"/>
          </p:cNvSpPr>
          <p:nvPr>
            <p:ph type="hdr" sz="quarter"/>
          </p:nvPr>
        </p:nvSpPr>
        <p:spPr>
          <a:noFill/>
        </p:spPr>
        <p:txBody>
          <a:bodyPr/>
          <a:lstStyle/>
          <a:p>
            <a:r>
              <a:rPr lang="en-US" smtClean="0"/>
              <a:t>UNIX and Shell Scripting (Z</a:t>
            </a:r>
            <a:r>
              <a:rPr lang="en-US" smtClean="0">
                <a:solidFill>
                  <a:srgbClr val="000000"/>
                </a:solidFill>
              </a:rPr>
              <a:t>75088</a:t>
            </a:r>
            <a:r>
              <a:rPr lang="en-US" smtClean="0"/>
              <a:t>)</a:t>
            </a:r>
          </a:p>
          <a:p>
            <a:r>
              <a:rPr lang="en-US" smtClean="0"/>
              <a:t>Module 2: UNIX Operating System Architecture</a:t>
            </a:r>
          </a:p>
        </p:txBody>
      </p:sp>
      <p:sp>
        <p:nvSpPr>
          <p:cNvPr id="75779" name="Rectangle 19"/>
          <p:cNvSpPr>
            <a:spLocks noGrp="1" noChangeArrowheads="1"/>
          </p:cNvSpPr>
          <p:nvPr>
            <p:ph type="dt" sz="quarter" idx="1"/>
          </p:nvPr>
        </p:nvSpPr>
        <p:spPr>
          <a:noFill/>
        </p:spPr>
        <p:txBody>
          <a:bodyPr/>
          <a:lstStyle/>
          <a:p>
            <a:r>
              <a:rPr lang="en-US" smtClean="0"/>
              <a:t>UNIX and Shell Scripting_Module 2.ppt</a:t>
            </a:r>
          </a:p>
        </p:txBody>
      </p:sp>
      <p:sp>
        <p:nvSpPr>
          <p:cNvPr id="75780" name="Rectangle 21"/>
          <p:cNvSpPr>
            <a:spLocks noGrp="1" noChangeArrowheads="1"/>
          </p:cNvSpPr>
          <p:nvPr>
            <p:ph type="ftr" sz="quarter" idx="4"/>
          </p:nvPr>
        </p:nvSpPr>
        <p:spPr>
          <a:noFill/>
        </p:spPr>
        <p:txBody>
          <a:bodyPr/>
          <a:lstStyle/>
          <a:p>
            <a:r>
              <a:rPr lang="en-US" smtClean="0"/>
              <a:t>Copyright © 2009 Accenture All Rights Reserved.</a:t>
            </a:r>
          </a:p>
        </p:txBody>
      </p:sp>
      <p:sp>
        <p:nvSpPr>
          <p:cNvPr id="75781" name="Rectangle 22"/>
          <p:cNvSpPr>
            <a:spLocks noGrp="1" noChangeArrowheads="1"/>
          </p:cNvSpPr>
          <p:nvPr>
            <p:ph type="sldNum" sz="quarter" idx="5"/>
          </p:nvPr>
        </p:nvSpPr>
        <p:spPr>
          <a:noFill/>
        </p:spPr>
        <p:txBody>
          <a:bodyPr/>
          <a:lstStyle/>
          <a:p>
            <a:fld id="{74DA03CA-A309-4839-8866-97D591FC97C1}" type="slidenum">
              <a:rPr lang="en-US" smtClean="0"/>
              <a:pPr/>
              <a:t>7</a:t>
            </a:fld>
            <a:endParaRPr lang="en-US" smtClean="0"/>
          </a:p>
        </p:txBody>
      </p:sp>
      <p:sp>
        <p:nvSpPr>
          <p:cNvPr id="75782" name="Rectangle 8"/>
          <p:cNvSpPr>
            <a:spLocks noGrp="1" noRot="1" noChangeAspect="1" noChangeArrowheads="1" noTextEdit="1"/>
          </p:cNvSpPr>
          <p:nvPr>
            <p:ph type="sldImg"/>
          </p:nvPr>
        </p:nvSpPr>
        <p:spPr>
          <a:ln/>
        </p:spPr>
      </p:sp>
      <p:sp>
        <p:nvSpPr>
          <p:cNvPr id="75783" name="Rectangle 9"/>
          <p:cNvSpPr>
            <a:spLocks noGrp="1" noChangeArrowheads="1"/>
          </p:cNvSpPr>
          <p:nvPr>
            <p:ph type="body" idx="1"/>
          </p:nvPr>
        </p:nvSpPr>
        <p:spPr>
          <a:noFill/>
          <a:ln w="9525"/>
        </p:spPr>
        <p:txBody>
          <a:bodyPr/>
          <a:lstStyle/>
          <a:p>
            <a:pPr eaLnBrk="1" hangingPunct="1"/>
            <a:r>
              <a:rPr lang="en-US" b="1" smtClean="0"/>
              <a:t>Key Message/s:</a:t>
            </a:r>
          </a:p>
          <a:p>
            <a:pPr lvl="1" eaLnBrk="1" hangingPunct="1"/>
            <a:r>
              <a:rPr lang="en-US" b="1" smtClean="0"/>
              <a:t>LINUX</a:t>
            </a:r>
            <a:r>
              <a:rPr lang="en-US" smtClean="0"/>
              <a:t> is developed by Linus Torvalds and further elaborated by a number of developers throughout the world. Linux is a freely available multitasking and multi-user operating system.</a:t>
            </a:r>
          </a:p>
          <a:p>
            <a:pPr lvl="1" eaLnBrk="1" hangingPunct="1"/>
            <a:r>
              <a:rPr lang="en-US" smtClean="0"/>
              <a:t>Linux is placed under General Public License.</a:t>
            </a:r>
          </a:p>
          <a:p>
            <a:pPr eaLnBrk="1" hangingPunct="1"/>
            <a:endParaRPr lang="en-US" smtClean="0"/>
          </a:p>
          <a:p>
            <a:pPr eaLnBrk="1" hangingPunct="1"/>
            <a:r>
              <a:rPr lang="en-US" b="1" smtClean="0"/>
              <a:t>Additional Information: </a:t>
            </a:r>
          </a:p>
          <a:p>
            <a:pPr eaLnBrk="1" hangingPunct="1"/>
            <a:endParaRPr lang="en-US" b="1" smtClean="0"/>
          </a:p>
          <a:p>
            <a:pPr eaLnBrk="1" hangingPunct="1"/>
            <a:endParaRPr lang="en-US" smtClean="0"/>
          </a:p>
        </p:txBody>
      </p:sp>
    </p:spTree>
    <p:extLst>
      <p:ext uri="{BB962C8B-B14F-4D97-AF65-F5344CB8AC3E}">
        <p14:creationId xmlns:p14="http://schemas.microsoft.com/office/powerpoint/2010/main" val="3959132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8"/>
          <p:cNvSpPr>
            <a:spLocks noGrp="1" noChangeArrowheads="1"/>
          </p:cNvSpPr>
          <p:nvPr>
            <p:ph type="hdr" sz="quarter"/>
          </p:nvPr>
        </p:nvSpPr>
        <p:spPr>
          <a:noFill/>
        </p:spPr>
        <p:txBody>
          <a:bodyPr/>
          <a:lstStyle/>
          <a:p>
            <a:r>
              <a:rPr lang="en-US" smtClean="0"/>
              <a:t>UNIX and Shell Scripting (Z</a:t>
            </a:r>
            <a:r>
              <a:rPr lang="en-US" smtClean="0">
                <a:solidFill>
                  <a:srgbClr val="000000"/>
                </a:solidFill>
              </a:rPr>
              <a:t>75088</a:t>
            </a:r>
            <a:r>
              <a:rPr lang="en-US" smtClean="0"/>
              <a:t>)</a:t>
            </a:r>
          </a:p>
          <a:p>
            <a:r>
              <a:rPr lang="en-US" smtClean="0"/>
              <a:t>Module 2: UNIX Operating System Architecture</a:t>
            </a:r>
          </a:p>
        </p:txBody>
      </p:sp>
      <p:sp>
        <p:nvSpPr>
          <p:cNvPr id="76803" name="Rectangle 19"/>
          <p:cNvSpPr>
            <a:spLocks noGrp="1" noChangeArrowheads="1"/>
          </p:cNvSpPr>
          <p:nvPr>
            <p:ph type="dt" sz="quarter" idx="1"/>
          </p:nvPr>
        </p:nvSpPr>
        <p:spPr>
          <a:noFill/>
        </p:spPr>
        <p:txBody>
          <a:bodyPr/>
          <a:lstStyle/>
          <a:p>
            <a:r>
              <a:rPr lang="en-US" smtClean="0"/>
              <a:t>UNIX and Shell Scripting_Module 2.ppt</a:t>
            </a:r>
          </a:p>
        </p:txBody>
      </p:sp>
      <p:sp>
        <p:nvSpPr>
          <p:cNvPr id="76804" name="Rectangle 21"/>
          <p:cNvSpPr>
            <a:spLocks noGrp="1" noChangeArrowheads="1"/>
          </p:cNvSpPr>
          <p:nvPr>
            <p:ph type="ftr" sz="quarter" idx="4"/>
          </p:nvPr>
        </p:nvSpPr>
        <p:spPr>
          <a:noFill/>
        </p:spPr>
        <p:txBody>
          <a:bodyPr/>
          <a:lstStyle/>
          <a:p>
            <a:r>
              <a:rPr lang="en-US" smtClean="0"/>
              <a:t>Copyright © 2009 Accenture All Rights Reserved.</a:t>
            </a:r>
          </a:p>
        </p:txBody>
      </p:sp>
      <p:sp>
        <p:nvSpPr>
          <p:cNvPr id="76805" name="Rectangle 22"/>
          <p:cNvSpPr>
            <a:spLocks noGrp="1" noChangeArrowheads="1"/>
          </p:cNvSpPr>
          <p:nvPr>
            <p:ph type="sldNum" sz="quarter" idx="5"/>
          </p:nvPr>
        </p:nvSpPr>
        <p:spPr>
          <a:noFill/>
        </p:spPr>
        <p:txBody>
          <a:bodyPr/>
          <a:lstStyle/>
          <a:p>
            <a:fld id="{B5D6C05A-C761-4C6F-A83E-0C7BC2D0324B}" type="slidenum">
              <a:rPr lang="en-US" smtClean="0"/>
              <a:pPr/>
              <a:t>8</a:t>
            </a:fld>
            <a:endParaRPr lang="en-US" smtClean="0"/>
          </a:p>
        </p:txBody>
      </p:sp>
      <p:sp>
        <p:nvSpPr>
          <p:cNvPr id="76806" name="Rectangle 7"/>
          <p:cNvSpPr>
            <a:spLocks noGrp="1" noRot="1" noChangeAspect="1" noChangeArrowheads="1" noTextEdit="1"/>
          </p:cNvSpPr>
          <p:nvPr>
            <p:ph type="sldImg"/>
          </p:nvPr>
        </p:nvSpPr>
        <p:spPr>
          <a:ln/>
        </p:spPr>
      </p:sp>
      <p:sp>
        <p:nvSpPr>
          <p:cNvPr id="76807" name="Rectangle 8"/>
          <p:cNvSpPr>
            <a:spLocks noGrp="1" noChangeArrowheads="1"/>
          </p:cNvSpPr>
          <p:nvPr>
            <p:ph type="body" idx="1"/>
          </p:nvPr>
        </p:nvSpPr>
        <p:spPr>
          <a:noFill/>
          <a:ln w="9525"/>
        </p:spPr>
        <p:txBody>
          <a:bodyPr/>
          <a:lstStyle/>
          <a:p>
            <a:pPr eaLnBrk="1" hangingPunct="1"/>
            <a:r>
              <a:rPr lang="en-US" b="1" smtClean="0"/>
              <a:t>Key Message/s:</a:t>
            </a:r>
          </a:p>
          <a:p>
            <a:pPr eaLnBrk="1" hangingPunct="1"/>
            <a:endParaRPr lang="en-US" b="1" smtClean="0"/>
          </a:p>
          <a:p>
            <a:pPr eaLnBrk="1" hangingPunct="1"/>
            <a:r>
              <a:rPr lang="en-US" b="1" smtClean="0"/>
              <a:t>Additional Information:</a:t>
            </a:r>
          </a:p>
        </p:txBody>
      </p:sp>
    </p:spTree>
    <p:extLst>
      <p:ext uri="{BB962C8B-B14F-4D97-AF65-F5344CB8AC3E}">
        <p14:creationId xmlns:p14="http://schemas.microsoft.com/office/powerpoint/2010/main" val="1692942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8"/>
          <p:cNvSpPr>
            <a:spLocks noGrp="1" noChangeArrowheads="1"/>
          </p:cNvSpPr>
          <p:nvPr>
            <p:ph type="hdr" sz="quarter"/>
          </p:nvPr>
        </p:nvSpPr>
        <p:spPr>
          <a:noFill/>
        </p:spPr>
        <p:txBody>
          <a:bodyPr/>
          <a:lstStyle/>
          <a:p>
            <a:r>
              <a:rPr lang="en-US" smtClean="0"/>
              <a:t>UNIX and Shell Scripting (Z</a:t>
            </a:r>
            <a:r>
              <a:rPr lang="en-US" smtClean="0">
                <a:solidFill>
                  <a:srgbClr val="000000"/>
                </a:solidFill>
              </a:rPr>
              <a:t>75088</a:t>
            </a:r>
            <a:r>
              <a:rPr lang="en-US" smtClean="0"/>
              <a:t>)</a:t>
            </a:r>
          </a:p>
          <a:p>
            <a:r>
              <a:rPr lang="en-US" smtClean="0"/>
              <a:t>Module 2: UNIX Operating System Architecture</a:t>
            </a:r>
          </a:p>
        </p:txBody>
      </p:sp>
      <p:sp>
        <p:nvSpPr>
          <p:cNvPr id="51203" name="Rectangle 19"/>
          <p:cNvSpPr>
            <a:spLocks noGrp="1" noChangeArrowheads="1"/>
          </p:cNvSpPr>
          <p:nvPr>
            <p:ph type="dt" sz="quarter" idx="1"/>
          </p:nvPr>
        </p:nvSpPr>
        <p:spPr>
          <a:noFill/>
        </p:spPr>
        <p:txBody>
          <a:bodyPr/>
          <a:lstStyle/>
          <a:p>
            <a:r>
              <a:rPr lang="en-US" smtClean="0"/>
              <a:t>UNIX and Shell Scripting_Module 2.ppt</a:t>
            </a:r>
          </a:p>
        </p:txBody>
      </p:sp>
      <p:sp>
        <p:nvSpPr>
          <p:cNvPr id="51204" name="Rectangle 21"/>
          <p:cNvSpPr>
            <a:spLocks noGrp="1" noChangeArrowheads="1"/>
          </p:cNvSpPr>
          <p:nvPr>
            <p:ph type="ftr" sz="quarter" idx="4"/>
          </p:nvPr>
        </p:nvSpPr>
        <p:spPr>
          <a:noFill/>
        </p:spPr>
        <p:txBody>
          <a:bodyPr/>
          <a:lstStyle/>
          <a:p>
            <a:r>
              <a:rPr lang="en-US" smtClean="0"/>
              <a:t>Copyright © 2009 Accenture All Rights Reserved.</a:t>
            </a:r>
          </a:p>
        </p:txBody>
      </p:sp>
      <p:sp>
        <p:nvSpPr>
          <p:cNvPr id="51205" name="Rectangle 22"/>
          <p:cNvSpPr>
            <a:spLocks noGrp="1" noChangeArrowheads="1"/>
          </p:cNvSpPr>
          <p:nvPr>
            <p:ph type="sldNum" sz="quarter" idx="5"/>
          </p:nvPr>
        </p:nvSpPr>
        <p:spPr>
          <a:noFill/>
        </p:spPr>
        <p:txBody>
          <a:bodyPr/>
          <a:lstStyle/>
          <a:p>
            <a:fld id="{D99F33CA-EF67-48B6-A4E8-AECD8D095172}" type="slidenum">
              <a:rPr lang="en-US" smtClean="0"/>
              <a:pPr/>
              <a:t>11</a:t>
            </a:fld>
            <a:endParaRPr lang="en-US" smtClean="0"/>
          </a:p>
        </p:txBody>
      </p:sp>
      <p:sp>
        <p:nvSpPr>
          <p:cNvPr id="51206" name="Rectangle 10"/>
          <p:cNvSpPr>
            <a:spLocks noGrp="1" noRot="1" noChangeAspect="1" noChangeArrowheads="1" noTextEdit="1"/>
          </p:cNvSpPr>
          <p:nvPr>
            <p:ph type="sldImg"/>
          </p:nvPr>
        </p:nvSpPr>
        <p:spPr>
          <a:ln/>
        </p:spPr>
      </p:sp>
      <p:sp>
        <p:nvSpPr>
          <p:cNvPr id="51207" name="Rectangle 11"/>
          <p:cNvSpPr>
            <a:spLocks noGrp="1" noChangeArrowheads="1"/>
          </p:cNvSpPr>
          <p:nvPr>
            <p:ph type="body" idx="1"/>
          </p:nvPr>
        </p:nvSpPr>
        <p:spPr>
          <a:noFill/>
          <a:ln w="9525"/>
        </p:spPr>
        <p:txBody>
          <a:bodyPr>
            <a:normAutofit fontScale="92500" lnSpcReduction="20000"/>
          </a:bodyPr>
          <a:lstStyle/>
          <a:p>
            <a:r>
              <a:rPr lang="en-US" b="1" dirty="0" smtClean="0"/>
              <a:t>Key Message/s:</a:t>
            </a:r>
          </a:p>
          <a:p>
            <a:r>
              <a:rPr lang="en-US" dirty="0" smtClean="0"/>
              <a:t>System Call:</a:t>
            </a:r>
          </a:p>
          <a:p>
            <a:pPr lvl="1"/>
            <a:r>
              <a:rPr lang="en-US" dirty="0" smtClean="0"/>
              <a:t>It is used to invoke an operating system routine. The routine is stored in the kernel.</a:t>
            </a:r>
          </a:p>
          <a:p>
            <a:endParaRPr lang="en-US" dirty="0" smtClean="0"/>
          </a:p>
          <a:p>
            <a:r>
              <a:rPr lang="en-US" dirty="0" smtClean="0"/>
              <a:t>Roughly there are three system calls in UNIX.</a:t>
            </a:r>
          </a:p>
          <a:p>
            <a:pPr lvl="1"/>
            <a:r>
              <a:rPr lang="en-US" dirty="0" smtClean="0"/>
              <a:t>File manipulation (same system call also supports device manipulation)</a:t>
            </a:r>
          </a:p>
          <a:p>
            <a:pPr lvl="1"/>
            <a:r>
              <a:rPr lang="en-US" dirty="0" smtClean="0"/>
              <a:t>Process control</a:t>
            </a:r>
          </a:p>
          <a:p>
            <a:pPr lvl="1"/>
            <a:r>
              <a:rPr lang="en-US" dirty="0" smtClean="0"/>
              <a:t>Information manipulation</a:t>
            </a:r>
          </a:p>
          <a:p>
            <a:pPr lvl="1"/>
            <a:r>
              <a:rPr lang="en-US" dirty="0" smtClean="0"/>
              <a:t>Uses: (This is not exhaustive)</a:t>
            </a:r>
          </a:p>
          <a:p>
            <a:pPr lvl="2"/>
            <a:r>
              <a:rPr lang="en-US" dirty="0" smtClean="0"/>
              <a:t>Through system calls many low level jobs like read, write, open, exec, kill etc can be executed efficiently.</a:t>
            </a:r>
          </a:p>
          <a:p>
            <a:pPr lvl="2"/>
            <a:r>
              <a:rPr lang="en-US" dirty="0" smtClean="0"/>
              <a:t>System calls provide the interface between a process and the kernel. </a:t>
            </a:r>
          </a:p>
          <a:p>
            <a:pPr lvl="2"/>
            <a:r>
              <a:rPr lang="en-US" dirty="0" smtClean="0"/>
              <a:t>The OS routines have highest level of privilege. When a system call is triggered, the system enters a higher privilege level, and the routine is executed.</a:t>
            </a:r>
          </a:p>
          <a:p>
            <a:pPr lvl="2"/>
            <a:r>
              <a:rPr lang="en-US" dirty="0" smtClean="0"/>
              <a:t>System calls provide an opportunity to execute a specific set of instructions which the interrupting program has no direct control over.</a:t>
            </a:r>
          </a:p>
          <a:p>
            <a:endParaRPr lang="en-US" dirty="0" smtClean="0"/>
          </a:p>
          <a:p>
            <a:r>
              <a:rPr lang="en-US" dirty="0" smtClean="0"/>
              <a:t>Amongst the functions performed by the kernel are:</a:t>
            </a:r>
          </a:p>
          <a:p>
            <a:pPr lvl="1"/>
            <a:r>
              <a:rPr lang="en-US" dirty="0" smtClean="0"/>
              <a:t>Managing the machine's memory and allocating it to each process </a:t>
            </a:r>
          </a:p>
          <a:p>
            <a:pPr lvl="1"/>
            <a:r>
              <a:rPr lang="en-US" dirty="0" smtClean="0"/>
              <a:t>Scheduling the work done by the CPU so that the work of each user is carried out as efficiently as is possible</a:t>
            </a:r>
          </a:p>
          <a:p>
            <a:pPr lvl="1"/>
            <a:r>
              <a:rPr lang="en-US" dirty="0" smtClean="0"/>
              <a:t>Organizing the transfer of data from one part of the machine to another </a:t>
            </a:r>
          </a:p>
          <a:p>
            <a:pPr lvl="1"/>
            <a:r>
              <a:rPr lang="en-US" dirty="0" smtClean="0"/>
              <a:t>Accepting instructions from the shell and carrying them out </a:t>
            </a:r>
          </a:p>
          <a:p>
            <a:pPr lvl="1"/>
            <a:r>
              <a:rPr lang="en-US" dirty="0" smtClean="0"/>
              <a:t>Enforcing the access permissions that are in force on the file system </a:t>
            </a:r>
          </a:p>
        </p:txBody>
      </p:sp>
    </p:spTree>
    <p:extLst>
      <p:ext uri="{BB962C8B-B14F-4D97-AF65-F5344CB8AC3E}">
        <p14:creationId xmlns:p14="http://schemas.microsoft.com/office/powerpoint/2010/main" val="3831197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8"/>
          <p:cNvSpPr>
            <a:spLocks noGrp="1" noChangeArrowheads="1"/>
          </p:cNvSpPr>
          <p:nvPr>
            <p:ph type="hdr" sz="quarter"/>
          </p:nvPr>
        </p:nvSpPr>
        <p:spPr>
          <a:noFill/>
        </p:spPr>
        <p:txBody>
          <a:bodyPr/>
          <a:lstStyle/>
          <a:p>
            <a:r>
              <a:rPr lang="en-US" smtClean="0"/>
              <a:t>UNIX and Shell Scripting (Z</a:t>
            </a:r>
            <a:r>
              <a:rPr lang="en-US" smtClean="0">
                <a:solidFill>
                  <a:srgbClr val="000000"/>
                </a:solidFill>
              </a:rPr>
              <a:t>75088</a:t>
            </a:r>
            <a:r>
              <a:rPr lang="en-US" smtClean="0"/>
              <a:t>)</a:t>
            </a:r>
          </a:p>
          <a:p>
            <a:r>
              <a:rPr lang="en-US" smtClean="0"/>
              <a:t>Module 2: UNIX Operating System Architecture</a:t>
            </a:r>
          </a:p>
        </p:txBody>
      </p:sp>
      <p:sp>
        <p:nvSpPr>
          <p:cNvPr id="52227" name="Rectangle 19"/>
          <p:cNvSpPr>
            <a:spLocks noGrp="1" noChangeArrowheads="1"/>
          </p:cNvSpPr>
          <p:nvPr>
            <p:ph type="dt" sz="quarter" idx="1"/>
          </p:nvPr>
        </p:nvSpPr>
        <p:spPr>
          <a:noFill/>
        </p:spPr>
        <p:txBody>
          <a:bodyPr/>
          <a:lstStyle/>
          <a:p>
            <a:r>
              <a:rPr lang="en-US" smtClean="0"/>
              <a:t>UNIX and Shell Scripting_Module 2.ppt</a:t>
            </a:r>
          </a:p>
        </p:txBody>
      </p:sp>
      <p:sp>
        <p:nvSpPr>
          <p:cNvPr id="52228" name="Rectangle 21"/>
          <p:cNvSpPr>
            <a:spLocks noGrp="1" noChangeArrowheads="1"/>
          </p:cNvSpPr>
          <p:nvPr>
            <p:ph type="ftr" sz="quarter" idx="4"/>
          </p:nvPr>
        </p:nvSpPr>
        <p:spPr>
          <a:noFill/>
        </p:spPr>
        <p:txBody>
          <a:bodyPr/>
          <a:lstStyle/>
          <a:p>
            <a:r>
              <a:rPr lang="en-US" smtClean="0"/>
              <a:t>Copyright © 2009 Accenture All Rights Reserved.</a:t>
            </a:r>
          </a:p>
        </p:txBody>
      </p:sp>
      <p:sp>
        <p:nvSpPr>
          <p:cNvPr id="52229" name="Rectangle 22"/>
          <p:cNvSpPr>
            <a:spLocks noGrp="1" noChangeArrowheads="1"/>
          </p:cNvSpPr>
          <p:nvPr>
            <p:ph type="sldNum" sz="quarter" idx="5"/>
          </p:nvPr>
        </p:nvSpPr>
        <p:spPr>
          <a:noFill/>
        </p:spPr>
        <p:txBody>
          <a:bodyPr/>
          <a:lstStyle/>
          <a:p>
            <a:fld id="{9B4CE59F-0425-4129-B44F-5608FA909E55}" type="slidenum">
              <a:rPr lang="en-US" smtClean="0"/>
              <a:pPr/>
              <a:t>12</a:t>
            </a:fld>
            <a:endParaRPr lang="en-US" smtClean="0"/>
          </a:p>
        </p:txBody>
      </p:sp>
      <p:sp>
        <p:nvSpPr>
          <p:cNvPr id="52230" name="Rectangle 2"/>
          <p:cNvSpPr>
            <a:spLocks noGrp="1" noRot="1" noChangeAspect="1" noChangeArrowheads="1" noTextEdit="1"/>
          </p:cNvSpPr>
          <p:nvPr>
            <p:ph type="sldImg"/>
          </p:nvPr>
        </p:nvSpPr>
        <p:spPr>
          <a:ln/>
        </p:spPr>
      </p:sp>
      <p:sp>
        <p:nvSpPr>
          <p:cNvPr id="52231" name="Rectangle 3"/>
          <p:cNvSpPr>
            <a:spLocks noGrp="1" noChangeArrowheads="1"/>
          </p:cNvSpPr>
          <p:nvPr>
            <p:ph type="body" idx="1"/>
          </p:nvPr>
        </p:nvSpPr>
        <p:spPr>
          <a:noFill/>
          <a:ln w="9525"/>
        </p:spPr>
        <p:txBody>
          <a:bodyPr/>
          <a:lstStyle/>
          <a:p>
            <a:pPr eaLnBrk="1" hangingPunct="1"/>
            <a:r>
              <a:rPr lang="en-US" b="1" smtClean="0"/>
              <a:t>Key Message/s:</a:t>
            </a:r>
          </a:p>
          <a:p>
            <a:pPr eaLnBrk="1" hangingPunct="1"/>
            <a:endParaRPr lang="en-US" b="1" smtClean="0"/>
          </a:p>
          <a:p>
            <a:pPr eaLnBrk="1" hangingPunct="1"/>
            <a:r>
              <a:rPr lang="en-US" b="1" smtClean="0"/>
              <a:t>Additional Information: </a:t>
            </a:r>
          </a:p>
          <a:p>
            <a:pPr eaLnBrk="1" hangingPunct="1"/>
            <a:endParaRPr lang="en-US" b="1" smtClean="0"/>
          </a:p>
        </p:txBody>
      </p:sp>
    </p:spTree>
    <p:extLst>
      <p:ext uri="{BB962C8B-B14F-4D97-AF65-F5344CB8AC3E}">
        <p14:creationId xmlns:p14="http://schemas.microsoft.com/office/powerpoint/2010/main" val="488511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EE7C202C-4919-4EA4-9081-8234CED14D85}" type="datetime1">
              <a:rPr lang="en-US" smtClean="0"/>
              <a:pPr/>
              <a:t>10/19/2020</a:t>
            </a:fld>
            <a:endParaRPr lang="en-US"/>
          </a:p>
        </p:txBody>
      </p:sp>
      <p:sp>
        <p:nvSpPr>
          <p:cNvPr id="17" name="Footer Placeholder 16"/>
          <p:cNvSpPr>
            <a:spLocks noGrp="1"/>
          </p:cNvSpPr>
          <p:nvPr>
            <p:ph type="ftr" sz="quarter" idx="11"/>
          </p:nvPr>
        </p:nvSpPr>
        <p:spPr/>
        <p:txBody>
          <a:bodyPr/>
          <a:lstStyle/>
          <a:p>
            <a:r>
              <a:rPr lang="en-IN" smtClean="0"/>
              <a:t>Akash Kale</a:t>
            </a:r>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pPr marL="25400">
              <a:lnSpc>
                <a:spcPts val="1645"/>
              </a:lnSpc>
            </a:pPr>
            <a:fld id="{81D60167-4931-47E6-BA6A-407CBD079E47}" type="slidenum">
              <a:rPr lang="en-IN" smtClean="0"/>
              <a:pPr marL="25400">
                <a:lnSpc>
                  <a:spcPts val="1645"/>
                </a:lnSpc>
              </a:pPr>
              <a:t>‹#›</a:t>
            </a:fld>
            <a:endParaRPr lang="en-IN"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D1D4E5A-AF59-4662-BF7E-92BA8B723AAF}" type="datetime1">
              <a:rPr lang="en-US" smtClean="0"/>
              <a:pPr/>
              <a:t>10/19/2020</a:t>
            </a:fld>
            <a:endParaRPr lang="en-US"/>
          </a:p>
        </p:txBody>
      </p:sp>
      <p:sp>
        <p:nvSpPr>
          <p:cNvPr id="5" name="Footer Placeholder 4"/>
          <p:cNvSpPr>
            <a:spLocks noGrp="1"/>
          </p:cNvSpPr>
          <p:nvPr>
            <p:ph type="ftr" sz="quarter" idx="11"/>
          </p:nvPr>
        </p:nvSpPr>
        <p:spPr/>
        <p:txBody>
          <a:bodyPr/>
          <a:lstStyle/>
          <a:p>
            <a:r>
              <a:rPr lang="en-IN" smtClean="0"/>
              <a:t>Akash Kale</a:t>
            </a:r>
            <a:endParaRPr lang="en-IN"/>
          </a:p>
        </p:txBody>
      </p:sp>
      <p:sp>
        <p:nvSpPr>
          <p:cNvPr id="6" name="Slide Number Placeholder 5"/>
          <p:cNvSpPr>
            <a:spLocks noGrp="1"/>
          </p:cNvSpPr>
          <p:nvPr>
            <p:ph type="sldNum" sz="quarter" idx="12"/>
          </p:nvPr>
        </p:nvSpPr>
        <p:spPr/>
        <p:txBody>
          <a:bodyPr/>
          <a:lstStyle/>
          <a:p>
            <a:pPr marL="25400">
              <a:lnSpc>
                <a:spcPts val="1645"/>
              </a:lnSpc>
            </a:pPr>
            <a:fld id="{81D60167-4931-47E6-BA6A-407CBD079E47}" type="slidenum">
              <a:rPr lang="en-IN" smtClean="0"/>
              <a:pPr marL="25400">
                <a:lnSpc>
                  <a:spcPts val="1645"/>
                </a:lnSpc>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4299473-1837-42E8-81E2-F2BF5966F668}" type="datetime1">
              <a:rPr lang="en-US" smtClean="0"/>
              <a:pPr/>
              <a:t>10/19/2020</a:t>
            </a:fld>
            <a:endParaRPr lang="en-US"/>
          </a:p>
        </p:txBody>
      </p:sp>
      <p:sp>
        <p:nvSpPr>
          <p:cNvPr id="5" name="Footer Placeholder 4"/>
          <p:cNvSpPr>
            <a:spLocks noGrp="1"/>
          </p:cNvSpPr>
          <p:nvPr>
            <p:ph type="ftr" sz="quarter" idx="11"/>
          </p:nvPr>
        </p:nvSpPr>
        <p:spPr/>
        <p:txBody>
          <a:bodyPr/>
          <a:lstStyle/>
          <a:p>
            <a:r>
              <a:rPr lang="en-IN" smtClean="0"/>
              <a:t>Akash Kale</a:t>
            </a:r>
            <a:endParaRPr lang="en-IN"/>
          </a:p>
        </p:txBody>
      </p:sp>
      <p:sp>
        <p:nvSpPr>
          <p:cNvPr id="6" name="Slide Number Placeholder 5"/>
          <p:cNvSpPr>
            <a:spLocks noGrp="1"/>
          </p:cNvSpPr>
          <p:nvPr>
            <p:ph type="sldNum" sz="quarter" idx="12"/>
          </p:nvPr>
        </p:nvSpPr>
        <p:spPr/>
        <p:txBody>
          <a:bodyPr/>
          <a:lstStyle/>
          <a:p>
            <a:pPr marL="25400">
              <a:lnSpc>
                <a:spcPts val="1645"/>
              </a:lnSpc>
            </a:pPr>
            <a:fld id="{81D60167-4931-47E6-BA6A-407CBD079E47}" type="slidenum">
              <a:rPr lang="en-IN" smtClean="0"/>
              <a:pPr marL="25400">
                <a:lnSpc>
                  <a:spcPts val="1645"/>
                </a:lnSpc>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DC12354B-D516-407A-A5E5-C77FDB957C40}" type="datetime1">
              <a:rPr lang="en-US" smtClean="0"/>
              <a:pPr/>
              <a:t>10/19/2020</a:t>
            </a:fld>
            <a:endParaRPr lang="en-US"/>
          </a:p>
        </p:txBody>
      </p:sp>
      <p:sp>
        <p:nvSpPr>
          <p:cNvPr id="5" name="Footer Placeholder 4"/>
          <p:cNvSpPr>
            <a:spLocks noGrp="1"/>
          </p:cNvSpPr>
          <p:nvPr>
            <p:ph type="ftr" sz="quarter" idx="11"/>
          </p:nvPr>
        </p:nvSpPr>
        <p:spPr/>
        <p:txBody>
          <a:bodyPr/>
          <a:lstStyle/>
          <a:p>
            <a:r>
              <a:rPr lang="en-IN" smtClean="0"/>
              <a:t>Akash Kale</a:t>
            </a:r>
            <a:endParaRPr lang="en-IN"/>
          </a:p>
        </p:txBody>
      </p:sp>
      <p:sp>
        <p:nvSpPr>
          <p:cNvPr id="6" name="Slide Number Placeholder 5"/>
          <p:cNvSpPr>
            <a:spLocks noGrp="1"/>
          </p:cNvSpPr>
          <p:nvPr>
            <p:ph type="sldNum" sz="quarter" idx="12"/>
          </p:nvPr>
        </p:nvSpPr>
        <p:spPr/>
        <p:txBody>
          <a:bodyPr/>
          <a:lstStyle/>
          <a:p>
            <a:pPr marL="25400">
              <a:lnSpc>
                <a:spcPts val="1645"/>
              </a:lnSpc>
            </a:pPr>
            <a:fld id="{81D60167-4931-47E6-BA6A-407CBD079E47}" type="slidenum">
              <a:rPr lang="en-IN" smtClean="0"/>
              <a:pPr marL="25400">
                <a:lnSpc>
                  <a:spcPts val="1645"/>
                </a:lnSpc>
              </a:pPr>
              <a:t>‹#›</a:t>
            </a:fld>
            <a:endParaRPr lang="en-IN"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53C327E-C206-49DE-A4B5-1964F16EF126}" type="datetime1">
              <a:rPr lang="en-US" smtClean="0"/>
              <a:pPr/>
              <a:t>10/19/2020</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IN" smtClean="0"/>
              <a:t>Akash Kale</a:t>
            </a:r>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pPr marL="25400">
              <a:lnSpc>
                <a:spcPts val="1645"/>
              </a:lnSpc>
            </a:pPr>
            <a:fld id="{81D60167-4931-47E6-BA6A-407CBD079E47}" type="slidenum">
              <a:rPr lang="en-IN" smtClean="0"/>
              <a:pPr marL="25400">
                <a:lnSpc>
                  <a:spcPts val="1645"/>
                </a:lnSpc>
              </a:pPr>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C413BDD-BF2D-418F-8785-32B4F5B89CEC}" type="datetime1">
              <a:rPr lang="en-US" smtClean="0"/>
              <a:pPr/>
              <a:t>10/19/2020</a:t>
            </a:fld>
            <a:endParaRPr lang="en-US"/>
          </a:p>
        </p:txBody>
      </p:sp>
      <p:sp>
        <p:nvSpPr>
          <p:cNvPr id="6" name="Footer Placeholder 5"/>
          <p:cNvSpPr>
            <a:spLocks noGrp="1"/>
          </p:cNvSpPr>
          <p:nvPr>
            <p:ph type="ftr" sz="quarter" idx="11"/>
          </p:nvPr>
        </p:nvSpPr>
        <p:spPr/>
        <p:txBody>
          <a:bodyPr/>
          <a:lstStyle/>
          <a:p>
            <a:r>
              <a:rPr lang="en-IN" smtClean="0"/>
              <a:t>Akash Kale</a:t>
            </a:r>
            <a:endParaRPr lang="en-IN"/>
          </a:p>
        </p:txBody>
      </p:sp>
      <p:sp>
        <p:nvSpPr>
          <p:cNvPr id="7" name="Slide Number Placeholder 6"/>
          <p:cNvSpPr>
            <a:spLocks noGrp="1"/>
          </p:cNvSpPr>
          <p:nvPr>
            <p:ph type="sldNum" sz="quarter" idx="12"/>
          </p:nvPr>
        </p:nvSpPr>
        <p:spPr/>
        <p:txBody>
          <a:bodyPr/>
          <a:lstStyle/>
          <a:p>
            <a:pPr marL="25400">
              <a:lnSpc>
                <a:spcPts val="1645"/>
              </a:lnSpc>
            </a:pPr>
            <a:fld id="{81D60167-4931-47E6-BA6A-407CBD079E47}" type="slidenum">
              <a:rPr lang="en-IN" smtClean="0"/>
              <a:pPr marL="25400">
                <a:lnSpc>
                  <a:spcPts val="1645"/>
                </a:lnSpc>
              </a:pPr>
              <a:t>‹#›</a:t>
            </a:fld>
            <a:endParaRPr lang="en-IN"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E98CFE3-A082-40C9-8B23-E6FC5B310E2A}" type="datetime1">
              <a:rPr lang="en-US" smtClean="0"/>
              <a:pPr/>
              <a:t>10/19/2020</a:t>
            </a:fld>
            <a:endParaRPr lang="en-US"/>
          </a:p>
        </p:txBody>
      </p:sp>
      <p:sp>
        <p:nvSpPr>
          <p:cNvPr id="8" name="Footer Placeholder 7"/>
          <p:cNvSpPr>
            <a:spLocks noGrp="1"/>
          </p:cNvSpPr>
          <p:nvPr>
            <p:ph type="ftr" sz="quarter" idx="11"/>
          </p:nvPr>
        </p:nvSpPr>
        <p:spPr/>
        <p:txBody>
          <a:bodyPr/>
          <a:lstStyle/>
          <a:p>
            <a:r>
              <a:rPr lang="en-IN" smtClean="0"/>
              <a:t>Akash Kale</a:t>
            </a:r>
            <a:endParaRPr lang="en-IN"/>
          </a:p>
        </p:txBody>
      </p:sp>
      <p:sp>
        <p:nvSpPr>
          <p:cNvPr id="9" name="Slide Number Placeholder 8"/>
          <p:cNvSpPr>
            <a:spLocks noGrp="1"/>
          </p:cNvSpPr>
          <p:nvPr>
            <p:ph type="sldNum" sz="quarter" idx="12"/>
          </p:nvPr>
        </p:nvSpPr>
        <p:spPr/>
        <p:txBody>
          <a:bodyPr/>
          <a:lstStyle/>
          <a:p>
            <a:pPr marL="25400">
              <a:lnSpc>
                <a:spcPts val="1645"/>
              </a:lnSpc>
            </a:pPr>
            <a:fld id="{81D60167-4931-47E6-BA6A-407CBD079E47}" type="slidenum">
              <a:rPr lang="en-IN" smtClean="0"/>
              <a:pPr marL="25400">
                <a:lnSpc>
                  <a:spcPts val="1645"/>
                </a:lnSpc>
              </a:pPr>
              <a:t>‹#›</a:t>
            </a:fld>
            <a:endParaRPr lang="en-IN"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5DD9E10-FD63-46EC-8298-9E6E75B995D4}" type="datetime1">
              <a:rPr lang="en-US" smtClean="0"/>
              <a:pPr/>
              <a:t>10/19/2020</a:t>
            </a:fld>
            <a:endParaRPr lang="en-US"/>
          </a:p>
        </p:txBody>
      </p:sp>
      <p:sp>
        <p:nvSpPr>
          <p:cNvPr id="4" name="Footer Placeholder 3"/>
          <p:cNvSpPr>
            <a:spLocks noGrp="1"/>
          </p:cNvSpPr>
          <p:nvPr>
            <p:ph type="ftr" sz="quarter" idx="11"/>
          </p:nvPr>
        </p:nvSpPr>
        <p:spPr/>
        <p:txBody>
          <a:bodyPr/>
          <a:lstStyle/>
          <a:p>
            <a:r>
              <a:rPr lang="en-IN" smtClean="0"/>
              <a:t>Akash Kale</a:t>
            </a:r>
            <a:endParaRPr lang="en-IN"/>
          </a:p>
        </p:txBody>
      </p:sp>
      <p:sp>
        <p:nvSpPr>
          <p:cNvPr id="5" name="Slide Number Placeholder 4"/>
          <p:cNvSpPr>
            <a:spLocks noGrp="1"/>
          </p:cNvSpPr>
          <p:nvPr>
            <p:ph type="sldNum" sz="quarter" idx="12"/>
          </p:nvPr>
        </p:nvSpPr>
        <p:spPr/>
        <p:txBody>
          <a:bodyPr/>
          <a:lstStyle/>
          <a:p>
            <a:pPr marL="25400">
              <a:lnSpc>
                <a:spcPts val="1645"/>
              </a:lnSpc>
            </a:pPr>
            <a:fld id="{81D60167-4931-47E6-BA6A-407CBD079E47}" type="slidenum">
              <a:rPr lang="en-IN" smtClean="0"/>
              <a:pPr marL="25400">
                <a:lnSpc>
                  <a:spcPts val="1645"/>
                </a:lnSpc>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AE6465-73BC-4ECA-ABA1-DD1CBA73CCEF}" type="datetime1">
              <a:rPr lang="en-US" smtClean="0"/>
              <a:pPr/>
              <a:t>10/19/2020</a:t>
            </a:fld>
            <a:endParaRPr lang="en-US"/>
          </a:p>
        </p:txBody>
      </p:sp>
      <p:sp>
        <p:nvSpPr>
          <p:cNvPr id="3" name="Footer Placeholder 2"/>
          <p:cNvSpPr>
            <a:spLocks noGrp="1"/>
          </p:cNvSpPr>
          <p:nvPr>
            <p:ph type="ftr" sz="quarter" idx="11"/>
          </p:nvPr>
        </p:nvSpPr>
        <p:spPr/>
        <p:txBody>
          <a:bodyPr/>
          <a:lstStyle/>
          <a:p>
            <a:r>
              <a:rPr lang="en-IN" smtClean="0"/>
              <a:t>Akash Kale</a:t>
            </a:r>
            <a:endParaRPr lang="en-IN"/>
          </a:p>
        </p:txBody>
      </p:sp>
      <p:sp>
        <p:nvSpPr>
          <p:cNvPr id="4" name="Slide Number Placeholder 3"/>
          <p:cNvSpPr>
            <a:spLocks noGrp="1"/>
          </p:cNvSpPr>
          <p:nvPr>
            <p:ph type="sldNum" sz="quarter" idx="12"/>
          </p:nvPr>
        </p:nvSpPr>
        <p:spPr/>
        <p:txBody>
          <a:bodyPr/>
          <a:lstStyle/>
          <a:p>
            <a:pPr marL="25400">
              <a:lnSpc>
                <a:spcPts val="1645"/>
              </a:lnSpc>
            </a:pPr>
            <a:fld id="{81D60167-4931-47E6-BA6A-407CBD079E47}" type="slidenum">
              <a:rPr lang="en-IN" smtClean="0"/>
              <a:pPr marL="25400">
                <a:lnSpc>
                  <a:spcPts val="1645"/>
                </a:lnSpc>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0EA25F6-41BB-4BB5-B014-69218DAC63A7}" type="datetime1">
              <a:rPr lang="en-US" smtClean="0"/>
              <a:pPr/>
              <a:t>10/19/2020</a:t>
            </a:fld>
            <a:endParaRPr lang="en-US"/>
          </a:p>
        </p:txBody>
      </p:sp>
      <p:sp>
        <p:nvSpPr>
          <p:cNvPr id="6" name="Footer Placeholder 5"/>
          <p:cNvSpPr>
            <a:spLocks noGrp="1"/>
          </p:cNvSpPr>
          <p:nvPr>
            <p:ph type="ftr" sz="quarter" idx="11"/>
          </p:nvPr>
        </p:nvSpPr>
        <p:spPr/>
        <p:txBody>
          <a:bodyPr/>
          <a:lstStyle/>
          <a:p>
            <a:r>
              <a:rPr lang="en-IN" smtClean="0"/>
              <a:t>Akash Kale</a:t>
            </a:r>
            <a:endParaRPr lang="en-IN"/>
          </a:p>
        </p:txBody>
      </p:sp>
      <p:sp>
        <p:nvSpPr>
          <p:cNvPr id="7" name="Slide Number Placeholder 6"/>
          <p:cNvSpPr>
            <a:spLocks noGrp="1"/>
          </p:cNvSpPr>
          <p:nvPr>
            <p:ph type="sldNum" sz="quarter" idx="12"/>
          </p:nvPr>
        </p:nvSpPr>
        <p:spPr/>
        <p:txBody>
          <a:bodyPr/>
          <a:lstStyle/>
          <a:p>
            <a:pPr marL="25400">
              <a:lnSpc>
                <a:spcPts val="1645"/>
              </a:lnSpc>
            </a:pPr>
            <a:fld id="{81D60167-4931-47E6-BA6A-407CBD079E47}" type="slidenum">
              <a:rPr lang="en-IN" smtClean="0"/>
              <a:pPr marL="25400">
                <a:lnSpc>
                  <a:spcPts val="1645"/>
                </a:lnSpc>
              </a:pPr>
              <a:t>‹#›</a:t>
            </a:fld>
            <a:endParaRPr lang="en-IN"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8419376-050E-40FD-A06F-AB34D299D4AB}" type="datetime1">
              <a:rPr lang="en-US" smtClean="0"/>
              <a:pPr/>
              <a:t>10/19/2020</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IN" smtClean="0"/>
              <a:t>Akash Kale</a:t>
            </a:r>
            <a:endParaRPr lang="en-IN"/>
          </a:p>
        </p:txBody>
      </p:sp>
      <p:sp>
        <p:nvSpPr>
          <p:cNvPr id="7" name="Slide Number Placeholder 6"/>
          <p:cNvSpPr>
            <a:spLocks noGrp="1"/>
          </p:cNvSpPr>
          <p:nvPr>
            <p:ph type="sldNum" sz="quarter" idx="12"/>
          </p:nvPr>
        </p:nvSpPr>
        <p:spPr>
          <a:xfrm>
            <a:off x="146304" y="6208776"/>
            <a:ext cx="457200" cy="457200"/>
          </a:xfrm>
        </p:spPr>
        <p:txBody>
          <a:bodyPr/>
          <a:lstStyle/>
          <a:p>
            <a:pPr marL="25400">
              <a:lnSpc>
                <a:spcPts val="1645"/>
              </a:lnSpc>
            </a:pPr>
            <a:fld id="{81D60167-4931-47E6-BA6A-407CBD079E47}" type="slidenum">
              <a:rPr lang="en-IN" smtClean="0"/>
              <a:pPr marL="25400">
                <a:lnSpc>
                  <a:spcPts val="1645"/>
                </a:lnSpc>
              </a:pPr>
              <a:t>‹#›</a:t>
            </a:fld>
            <a:endParaRPr lang="en-IN"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D311F2FD-CC4B-4290-ADEF-BE5DEB26BE81}" type="datetime1">
              <a:rPr lang="en-US" smtClean="0"/>
              <a:pPr/>
              <a:t>10/19/2020</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IN" smtClean="0"/>
              <a:t>Akash Kale</a:t>
            </a:r>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marL="25400">
              <a:lnSpc>
                <a:spcPts val="1645"/>
              </a:lnSpc>
            </a:pPr>
            <a:fld id="{81D60167-4931-47E6-BA6A-407CBD079E47}" type="slidenum">
              <a:rPr lang="en-IN" smtClean="0"/>
              <a:pPr marL="25400">
                <a:lnSpc>
                  <a:spcPts val="1645"/>
                </a:lnSpc>
              </a:pPr>
              <a:t>‹#›</a:t>
            </a:fld>
            <a:endParaRPr lang="en-IN" dirty="0"/>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4400" y="1828800"/>
            <a:ext cx="7086600" cy="705321"/>
          </a:xfrm>
          <a:prstGeom prst="rect">
            <a:avLst/>
          </a:prstGeom>
        </p:spPr>
        <p:txBody>
          <a:bodyPr vert="horz" wrap="square" lIns="0" tIns="12700" rIns="0" bIns="0" rtlCol="0">
            <a:spAutoFit/>
          </a:bodyPr>
          <a:lstStyle/>
          <a:p>
            <a:pPr marL="12700">
              <a:lnSpc>
                <a:spcPct val="100000"/>
              </a:lnSpc>
              <a:spcBef>
                <a:spcPts val="100"/>
              </a:spcBef>
            </a:pPr>
            <a:r>
              <a:rPr sz="4500" spc="-5" dirty="0" smtClean="0">
                <a:latin typeface="Times New Roman"/>
                <a:cs typeface="Times New Roman"/>
              </a:rPr>
              <a:t>UNIX</a:t>
            </a:r>
            <a:r>
              <a:rPr lang="en-IN" sz="4500" spc="-75" dirty="0" smtClean="0">
                <a:latin typeface="Times New Roman"/>
                <a:cs typeface="Times New Roman"/>
              </a:rPr>
              <a:t> Operating System </a:t>
            </a:r>
            <a:endParaRPr sz="4500" dirty="0">
              <a:latin typeface="Times New Roman"/>
              <a:cs typeface="Times New Roman"/>
            </a:endParaRPr>
          </a:p>
        </p:txBody>
      </p:sp>
      <p:sp>
        <p:nvSpPr>
          <p:cNvPr id="4" name="object 4"/>
          <p:cNvSpPr txBox="1"/>
          <p:nvPr/>
        </p:nvSpPr>
        <p:spPr>
          <a:xfrm>
            <a:off x="212090" y="1271270"/>
            <a:ext cx="110489"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FFFFFF"/>
                </a:solidFill>
                <a:latin typeface="Arial"/>
                <a:cs typeface="Arial"/>
              </a:rPr>
              <a:t>1</a:t>
            </a:r>
            <a:endParaRPr sz="1200">
              <a:latin typeface="Arial"/>
              <a:cs typeface="Arial"/>
            </a:endParaRPr>
          </a:p>
        </p:txBody>
      </p:sp>
    </p:spTree>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18589" y="255270"/>
            <a:ext cx="7393305" cy="604520"/>
          </a:xfrm>
          <a:prstGeom prst="rect">
            <a:avLst/>
          </a:prstGeom>
        </p:spPr>
        <p:txBody>
          <a:bodyPr vert="horz" wrap="square" lIns="0" tIns="12700" rIns="0" bIns="0" rtlCol="0">
            <a:spAutoFit/>
          </a:bodyPr>
          <a:lstStyle/>
          <a:p>
            <a:pPr marL="12700">
              <a:lnSpc>
                <a:spcPct val="100000"/>
              </a:lnSpc>
              <a:spcBef>
                <a:spcPts val="100"/>
              </a:spcBef>
            </a:pPr>
            <a:r>
              <a:rPr sz="3800" dirty="0">
                <a:latin typeface="Tahoma"/>
                <a:cs typeface="Tahoma"/>
              </a:rPr>
              <a:t>UNIX </a:t>
            </a:r>
            <a:r>
              <a:rPr sz="3800" spc="-5" dirty="0">
                <a:latin typeface="Tahoma"/>
                <a:cs typeface="Tahoma"/>
              </a:rPr>
              <a:t>Architecture </a:t>
            </a:r>
            <a:r>
              <a:rPr sz="3800" dirty="0">
                <a:latin typeface="Tahoma"/>
                <a:cs typeface="Tahoma"/>
              </a:rPr>
              <a:t>– </a:t>
            </a:r>
            <a:r>
              <a:rPr sz="3800" spc="-5" dirty="0">
                <a:latin typeface="Tahoma"/>
                <a:cs typeface="Tahoma"/>
              </a:rPr>
              <a:t>Kernel </a:t>
            </a:r>
            <a:r>
              <a:rPr sz="3800" dirty="0">
                <a:latin typeface="Tahoma"/>
                <a:cs typeface="Tahoma"/>
              </a:rPr>
              <a:t>&amp;</a:t>
            </a:r>
            <a:r>
              <a:rPr sz="3800" spc="10" dirty="0">
                <a:latin typeface="Tahoma"/>
                <a:cs typeface="Tahoma"/>
              </a:rPr>
              <a:t> </a:t>
            </a:r>
            <a:r>
              <a:rPr sz="3800" spc="-5" dirty="0">
                <a:latin typeface="Tahoma"/>
                <a:cs typeface="Tahoma"/>
              </a:rPr>
              <a:t>Shell</a:t>
            </a:r>
            <a:endParaRPr sz="3800">
              <a:latin typeface="Tahoma"/>
              <a:cs typeface="Tahoma"/>
            </a:endParaRPr>
          </a:p>
        </p:txBody>
      </p:sp>
      <p:sp>
        <p:nvSpPr>
          <p:cNvPr id="3" name="object 3"/>
          <p:cNvSpPr/>
          <p:nvPr/>
        </p:nvSpPr>
        <p:spPr>
          <a:xfrm>
            <a:off x="4419600" y="3390900"/>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4" name="object 4"/>
          <p:cNvSpPr/>
          <p:nvPr/>
        </p:nvSpPr>
        <p:spPr>
          <a:xfrm>
            <a:off x="3962400" y="3429000"/>
            <a:ext cx="472440" cy="0"/>
          </a:xfrm>
          <a:custGeom>
            <a:avLst/>
            <a:gdLst/>
            <a:ahLst/>
            <a:cxnLst/>
            <a:rect l="l" t="t" r="r" b="b"/>
            <a:pathLst>
              <a:path w="472439">
                <a:moveTo>
                  <a:pt x="0" y="0"/>
                </a:moveTo>
                <a:lnTo>
                  <a:pt x="472439" y="0"/>
                </a:lnTo>
              </a:path>
            </a:pathLst>
          </a:custGeom>
          <a:ln w="10159">
            <a:solidFill>
              <a:srgbClr val="000000"/>
            </a:solidFill>
          </a:ln>
        </p:spPr>
        <p:txBody>
          <a:bodyPr wrap="square" lIns="0" tIns="0" rIns="0" bIns="0" rtlCol="0"/>
          <a:lstStyle/>
          <a:p>
            <a:endParaRPr/>
          </a:p>
        </p:txBody>
      </p:sp>
      <p:sp>
        <p:nvSpPr>
          <p:cNvPr id="5" name="object 5"/>
          <p:cNvSpPr/>
          <p:nvPr/>
        </p:nvSpPr>
        <p:spPr>
          <a:xfrm>
            <a:off x="6477000" y="3390900"/>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6" name="object 6"/>
          <p:cNvSpPr/>
          <p:nvPr/>
        </p:nvSpPr>
        <p:spPr>
          <a:xfrm>
            <a:off x="6248400" y="3429000"/>
            <a:ext cx="243840" cy="0"/>
          </a:xfrm>
          <a:custGeom>
            <a:avLst/>
            <a:gdLst/>
            <a:ahLst/>
            <a:cxnLst/>
            <a:rect l="l" t="t" r="r" b="b"/>
            <a:pathLst>
              <a:path w="243839">
                <a:moveTo>
                  <a:pt x="0" y="0"/>
                </a:moveTo>
                <a:lnTo>
                  <a:pt x="243839" y="0"/>
                </a:lnTo>
              </a:path>
            </a:pathLst>
          </a:custGeom>
          <a:ln w="10159">
            <a:solidFill>
              <a:srgbClr val="000000"/>
            </a:solidFill>
          </a:ln>
        </p:spPr>
        <p:txBody>
          <a:bodyPr wrap="square" lIns="0" tIns="0" rIns="0" bIns="0" rtlCol="0"/>
          <a:lstStyle/>
          <a:p>
            <a:endParaRPr/>
          </a:p>
        </p:txBody>
      </p:sp>
      <p:sp>
        <p:nvSpPr>
          <p:cNvPr id="7" name="object 7"/>
          <p:cNvSpPr txBox="1"/>
          <p:nvPr/>
        </p:nvSpPr>
        <p:spPr>
          <a:xfrm>
            <a:off x="2286000" y="3048000"/>
            <a:ext cx="1676400" cy="762000"/>
          </a:xfrm>
          <a:prstGeom prst="rect">
            <a:avLst/>
          </a:prstGeom>
          <a:ln w="9344">
            <a:solidFill>
              <a:srgbClr val="000000"/>
            </a:solidFill>
          </a:ln>
        </p:spPr>
        <p:txBody>
          <a:bodyPr vert="horz" wrap="square" lIns="0" tIns="199390" rIns="0" bIns="0" rtlCol="0">
            <a:spAutoFit/>
          </a:bodyPr>
          <a:lstStyle/>
          <a:p>
            <a:pPr marL="165735">
              <a:lnSpc>
                <a:spcPct val="100000"/>
              </a:lnSpc>
              <a:spcBef>
                <a:spcPts val="1570"/>
              </a:spcBef>
            </a:pPr>
            <a:r>
              <a:rPr sz="1800" b="1" spc="-5" dirty="0">
                <a:latin typeface="Times New Roman"/>
                <a:cs typeface="Times New Roman"/>
              </a:rPr>
              <a:t>Shell</a:t>
            </a:r>
            <a:endParaRPr sz="1800">
              <a:latin typeface="Times New Roman"/>
              <a:cs typeface="Times New Roman"/>
            </a:endParaRPr>
          </a:p>
        </p:txBody>
      </p:sp>
      <p:sp>
        <p:nvSpPr>
          <p:cNvPr id="8" name="object 8"/>
          <p:cNvSpPr txBox="1"/>
          <p:nvPr/>
        </p:nvSpPr>
        <p:spPr>
          <a:xfrm>
            <a:off x="4495800" y="3048000"/>
            <a:ext cx="1752600" cy="762000"/>
          </a:xfrm>
          <a:prstGeom prst="rect">
            <a:avLst/>
          </a:prstGeom>
          <a:ln w="9344">
            <a:solidFill>
              <a:srgbClr val="000000"/>
            </a:solidFill>
          </a:ln>
        </p:spPr>
        <p:txBody>
          <a:bodyPr vert="horz" wrap="square" lIns="0" tIns="199390" rIns="0" bIns="0" rtlCol="0">
            <a:spAutoFit/>
          </a:bodyPr>
          <a:lstStyle/>
          <a:p>
            <a:pPr marL="88900">
              <a:lnSpc>
                <a:spcPct val="100000"/>
              </a:lnSpc>
              <a:spcBef>
                <a:spcPts val="1570"/>
              </a:spcBef>
            </a:pPr>
            <a:r>
              <a:rPr sz="1800" b="1" dirty="0">
                <a:latin typeface="Times New Roman"/>
                <a:cs typeface="Times New Roman"/>
              </a:rPr>
              <a:t>Kernel</a:t>
            </a:r>
            <a:endParaRPr sz="1800">
              <a:latin typeface="Times New Roman"/>
              <a:cs typeface="Times New Roman"/>
            </a:endParaRPr>
          </a:p>
        </p:txBody>
      </p:sp>
      <p:sp>
        <p:nvSpPr>
          <p:cNvPr id="9" name="object 9"/>
          <p:cNvSpPr txBox="1"/>
          <p:nvPr/>
        </p:nvSpPr>
        <p:spPr>
          <a:xfrm>
            <a:off x="6553200" y="3048000"/>
            <a:ext cx="1752600" cy="762000"/>
          </a:xfrm>
          <a:prstGeom prst="rect">
            <a:avLst/>
          </a:prstGeom>
          <a:ln w="9344">
            <a:solidFill>
              <a:srgbClr val="000000"/>
            </a:solidFill>
          </a:ln>
        </p:spPr>
        <p:txBody>
          <a:bodyPr vert="horz" wrap="square" lIns="0" tIns="199390" rIns="0" bIns="0" rtlCol="0">
            <a:spAutoFit/>
          </a:bodyPr>
          <a:lstStyle/>
          <a:p>
            <a:pPr marL="318770">
              <a:lnSpc>
                <a:spcPct val="100000"/>
              </a:lnSpc>
              <a:spcBef>
                <a:spcPts val="1570"/>
              </a:spcBef>
            </a:pPr>
            <a:r>
              <a:rPr sz="1800" b="1" spc="-5" dirty="0">
                <a:latin typeface="Times New Roman"/>
                <a:cs typeface="Times New Roman"/>
              </a:rPr>
              <a:t>Hardware</a:t>
            </a:r>
            <a:endParaRPr sz="1800">
              <a:latin typeface="Times New Roman"/>
              <a:cs typeface="Times New Roman"/>
            </a:endParaRPr>
          </a:p>
        </p:txBody>
      </p:sp>
      <p:sp>
        <p:nvSpPr>
          <p:cNvPr id="10" name="object 10"/>
          <p:cNvSpPr/>
          <p:nvPr/>
        </p:nvSpPr>
        <p:spPr>
          <a:xfrm>
            <a:off x="2209800" y="3390900"/>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11" name="object 11"/>
          <p:cNvSpPr/>
          <p:nvPr/>
        </p:nvSpPr>
        <p:spPr>
          <a:xfrm>
            <a:off x="1752600" y="3429000"/>
            <a:ext cx="472440" cy="0"/>
          </a:xfrm>
          <a:custGeom>
            <a:avLst/>
            <a:gdLst/>
            <a:ahLst/>
            <a:cxnLst/>
            <a:rect l="l" t="t" r="r" b="b"/>
            <a:pathLst>
              <a:path w="472439">
                <a:moveTo>
                  <a:pt x="0" y="0"/>
                </a:moveTo>
                <a:lnTo>
                  <a:pt x="472439" y="0"/>
                </a:lnTo>
              </a:path>
            </a:pathLst>
          </a:custGeom>
          <a:ln w="10159">
            <a:solidFill>
              <a:srgbClr val="000000"/>
            </a:solidFill>
          </a:ln>
        </p:spPr>
        <p:txBody>
          <a:bodyPr wrap="square" lIns="0" tIns="0" rIns="0" bIns="0" rtlCol="0"/>
          <a:lstStyle/>
          <a:p>
            <a:endParaRPr/>
          </a:p>
        </p:txBody>
      </p:sp>
      <p:sp>
        <p:nvSpPr>
          <p:cNvPr id="12" name="object 12"/>
          <p:cNvSpPr txBox="1"/>
          <p:nvPr/>
        </p:nvSpPr>
        <p:spPr>
          <a:xfrm>
            <a:off x="457200" y="3048000"/>
            <a:ext cx="1295400" cy="762000"/>
          </a:xfrm>
          <a:prstGeom prst="rect">
            <a:avLst/>
          </a:prstGeom>
          <a:ln w="9344">
            <a:solidFill>
              <a:srgbClr val="000000"/>
            </a:solidFill>
          </a:ln>
        </p:spPr>
        <p:txBody>
          <a:bodyPr vert="horz" wrap="square" lIns="0" tIns="199390" rIns="0" bIns="0" rtlCol="0">
            <a:spAutoFit/>
          </a:bodyPr>
          <a:lstStyle/>
          <a:p>
            <a:pPr marL="166370">
              <a:lnSpc>
                <a:spcPct val="100000"/>
              </a:lnSpc>
              <a:spcBef>
                <a:spcPts val="1570"/>
              </a:spcBef>
            </a:pPr>
            <a:r>
              <a:rPr sz="1800" b="1" spc="-5" dirty="0">
                <a:latin typeface="Times New Roman"/>
                <a:cs typeface="Times New Roman"/>
              </a:rPr>
              <a:t>User</a:t>
            </a:r>
            <a:endParaRPr sz="1800">
              <a:latin typeface="Times New Roman"/>
              <a:cs typeface="Times New Roman"/>
            </a:endParaRPr>
          </a:p>
        </p:txBody>
      </p:sp>
      <p:sp>
        <p:nvSpPr>
          <p:cNvPr id="13" name="object 13"/>
          <p:cNvSpPr txBox="1"/>
          <p:nvPr/>
        </p:nvSpPr>
        <p:spPr>
          <a:xfrm>
            <a:off x="212090" y="1271270"/>
            <a:ext cx="110489"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FFFFFF"/>
                </a:solidFill>
                <a:latin typeface="Arial"/>
                <a:cs typeface="Arial"/>
              </a:rPr>
              <a:t>7</a:t>
            </a:r>
            <a:endParaRPr sz="1200">
              <a:latin typeface="Arial"/>
              <a:cs typeface="Arial"/>
            </a:endParaRPr>
          </a:p>
        </p:txBody>
      </p:sp>
    </p:spTree>
  </p:cSld>
  <p:clrMapOvr>
    <a:masterClrMapping/>
  </p:clrMapOvr>
  <p:transition>
    <p:wipe/>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96720" y="3285490"/>
            <a:ext cx="5582920" cy="711200"/>
          </a:xfrm>
          <a:prstGeom prst="rect">
            <a:avLst/>
          </a:prstGeom>
        </p:spPr>
        <p:txBody>
          <a:bodyPr vert="horz" wrap="square" lIns="0" tIns="12700" rIns="0" bIns="0" rtlCol="0">
            <a:spAutoFit/>
          </a:bodyPr>
          <a:lstStyle/>
          <a:p>
            <a:pPr marL="12700">
              <a:lnSpc>
                <a:spcPct val="100000"/>
              </a:lnSpc>
              <a:spcBef>
                <a:spcPts val="100"/>
              </a:spcBef>
            </a:pPr>
            <a:r>
              <a:rPr sz="4500" spc="-5" dirty="0">
                <a:latin typeface="Times New Roman"/>
                <a:cs typeface="Times New Roman"/>
              </a:rPr>
              <a:t>File </a:t>
            </a:r>
            <a:r>
              <a:rPr sz="4500" spc="-10" dirty="0">
                <a:latin typeface="Times New Roman"/>
                <a:cs typeface="Times New Roman"/>
              </a:rPr>
              <a:t>Access</a:t>
            </a:r>
            <a:r>
              <a:rPr sz="4500" spc="-55" dirty="0">
                <a:latin typeface="Times New Roman"/>
                <a:cs typeface="Times New Roman"/>
              </a:rPr>
              <a:t> </a:t>
            </a:r>
            <a:r>
              <a:rPr sz="4500" dirty="0">
                <a:latin typeface="Times New Roman"/>
                <a:cs typeface="Times New Roman"/>
              </a:rPr>
              <a:t>Permissions</a:t>
            </a:r>
            <a:endParaRPr sz="4500">
              <a:latin typeface="Times New Roman"/>
              <a:cs typeface="Times New Roman"/>
            </a:endParaRPr>
          </a:p>
        </p:txBody>
      </p:sp>
      <p:sp>
        <p:nvSpPr>
          <p:cNvPr id="3" name="object 3"/>
          <p:cNvSpPr txBox="1"/>
          <p:nvPr/>
        </p:nvSpPr>
        <p:spPr>
          <a:xfrm>
            <a:off x="3048000" y="1905000"/>
            <a:ext cx="2900680" cy="705321"/>
          </a:xfrm>
          <a:prstGeom prst="rect">
            <a:avLst/>
          </a:prstGeom>
        </p:spPr>
        <p:txBody>
          <a:bodyPr vert="horz" wrap="square" lIns="0" tIns="12700" rIns="0" bIns="0" rtlCol="0">
            <a:spAutoFit/>
          </a:bodyPr>
          <a:lstStyle/>
          <a:p>
            <a:pPr marL="12700">
              <a:lnSpc>
                <a:spcPct val="100000"/>
              </a:lnSpc>
              <a:spcBef>
                <a:spcPts val="100"/>
              </a:spcBef>
            </a:pPr>
            <a:r>
              <a:rPr sz="4500" b="1" dirty="0">
                <a:latin typeface="Times New Roman"/>
                <a:cs typeface="Times New Roman"/>
              </a:rPr>
              <a:t>Module</a:t>
            </a:r>
            <a:r>
              <a:rPr sz="4500" b="1" spc="-90" dirty="0">
                <a:latin typeface="Times New Roman"/>
                <a:cs typeface="Times New Roman"/>
              </a:rPr>
              <a:t> </a:t>
            </a:r>
            <a:endParaRPr sz="4500" dirty="0">
              <a:latin typeface="Times New Roman"/>
              <a:cs typeface="Times New Roman"/>
            </a:endParaRPr>
          </a:p>
        </p:txBody>
      </p:sp>
      <p:sp>
        <p:nvSpPr>
          <p:cNvPr id="4" name="object 4"/>
          <p:cNvSpPr txBox="1"/>
          <p:nvPr/>
        </p:nvSpPr>
        <p:spPr>
          <a:xfrm>
            <a:off x="168910" y="1271270"/>
            <a:ext cx="195580"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FFFFFF"/>
                </a:solidFill>
                <a:latin typeface="Arial"/>
                <a:cs typeface="Arial"/>
              </a:rPr>
              <a:t>56</a:t>
            </a:r>
            <a:endParaRPr sz="1200">
              <a:latin typeface="Arial"/>
              <a:cs typeface="Arial"/>
            </a:endParaRPr>
          </a:p>
        </p:txBody>
      </p:sp>
    </p:spTree>
  </p:cSld>
  <p:clrMapOvr>
    <a:masterClrMapping/>
  </p:clrMapOvr>
  <p:transition>
    <p:wipe/>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Permission </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 Type of users: </a:t>
            </a:r>
          </a:p>
          <a:p>
            <a:pPr marL="0" indent="0">
              <a:buNone/>
            </a:pPr>
            <a:r>
              <a:rPr lang="en-US" dirty="0"/>
              <a:t> </a:t>
            </a:r>
          </a:p>
          <a:p>
            <a:pPr marL="0" indent="0">
              <a:buNone/>
            </a:pPr>
            <a:r>
              <a:rPr lang="en-US" dirty="0"/>
              <a:t>– File owner ( the one who creates the file</a:t>
            </a:r>
            <a:r>
              <a:rPr lang="en-US" dirty="0" smtClean="0"/>
              <a:t>)</a:t>
            </a:r>
          </a:p>
          <a:p>
            <a:pPr marL="0" indent="0">
              <a:buNone/>
            </a:pPr>
            <a:r>
              <a:rPr lang="en-US" dirty="0" smtClean="0"/>
              <a:t>– </a:t>
            </a:r>
            <a:r>
              <a:rPr lang="en-US" dirty="0"/>
              <a:t>Group owner  </a:t>
            </a:r>
            <a:endParaRPr lang="en-US" dirty="0" smtClean="0"/>
          </a:p>
          <a:p>
            <a:pPr marL="0" indent="0">
              <a:buNone/>
            </a:pPr>
            <a:r>
              <a:rPr lang="en-US" dirty="0" smtClean="0"/>
              <a:t>– </a:t>
            </a:r>
            <a:r>
              <a:rPr lang="en-US" dirty="0"/>
              <a:t>Others </a:t>
            </a:r>
          </a:p>
          <a:p>
            <a:pPr marL="0" indent="0">
              <a:buNone/>
            </a:pPr>
            <a:r>
              <a:rPr lang="en-US" dirty="0"/>
              <a:t> </a:t>
            </a:r>
          </a:p>
          <a:p>
            <a:pPr marL="0" indent="0">
              <a:buNone/>
            </a:pPr>
            <a:r>
              <a:rPr lang="en-US" dirty="0"/>
              <a:t>• Symbols used to identify the users: </a:t>
            </a:r>
          </a:p>
          <a:p>
            <a:pPr marL="0" indent="0">
              <a:buNone/>
            </a:pPr>
            <a:endParaRPr lang="en-US" dirty="0" smtClean="0"/>
          </a:p>
          <a:p>
            <a:pPr marL="0" indent="0">
              <a:buNone/>
            </a:pPr>
            <a:r>
              <a:rPr lang="en-US" dirty="0" smtClean="0"/>
              <a:t>-</a:t>
            </a:r>
            <a:r>
              <a:rPr lang="en-US" dirty="0"/>
              <a:t>u – represents the owner / creator of the file </a:t>
            </a:r>
            <a:endParaRPr lang="en-US" dirty="0" smtClean="0"/>
          </a:p>
          <a:p>
            <a:pPr marL="0" indent="0">
              <a:buNone/>
            </a:pPr>
            <a:r>
              <a:rPr lang="en-US" dirty="0" smtClean="0"/>
              <a:t>-</a:t>
            </a:r>
            <a:r>
              <a:rPr lang="en-US" dirty="0"/>
              <a:t>g – represents the user who belong to the group of the owner of the </a:t>
            </a:r>
            <a:r>
              <a:rPr lang="en-US" dirty="0" smtClean="0"/>
              <a:t>file</a:t>
            </a:r>
          </a:p>
          <a:p>
            <a:pPr marL="0" indent="0">
              <a:buNone/>
            </a:pPr>
            <a:r>
              <a:rPr lang="en-US" dirty="0" smtClean="0"/>
              <a:t>-</a:t>
            </a:r>
            <a:r>
              <a:rPr lang="en-US" dirty="0"/>
              <a:t>o – represents any other user not belonging to the group to which the owner belongs to. </a:t>
            </a:r>
          </a:p>
          <a:p>
            <a:pPr marL="0" indent="0">
              <a:buNone/>
            </a:pPr>
            <a:r>
              <a:rPr lang="en-US" dirty="0"/>
              <a:t> </a:t>
            </a:r>
          </a:p>
        </p:txBody>
      </p:sp>
    </p:spTree>
    <p:extLst>
      <p:ext uri="{BB962C8B-B14F-4D97-AF65-F5344CB8AC3E}">
        <p14:creationId xmlns:p14="http://schemas.microsoft.com/office/powerpoint/2010/main" val="7030394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t>
            </a:r>
            <a:r>
              <a:rPr lang="en-IN" dirty="0" smtClean="0"/>
              <a:t>ermission </a:t>
            </a:r>
            <a:r>
              <a:rPr lang="en-IN" dirty="0" smtClean="0"/>
              <a:t>for regular file</a:t>
            </a:r>
            <a:endParaRPr lang="en-IN" dirty="0"/>
          </a:p>
        </p:txBody>
      </p:sp>
      <p:sp>
        <p:nvSpPr>
          <p:cNvPr id="3" name="Content Placeholder 2"/>
          <p:cNvSpPr>
            <a:spLocks noGrp="1"/>
          </p:cNvSpPr>
          <p:nvPr>
            <p:ph sz="quarter" idx="1"/>
          </p:nvPr>
        </p:nvSpPr>
        <p:spPr/>
        <p:txBody>
          <a:bodyPr/>
          <a:lstStyle/>
          <a:p>
            <a:r>
              <a:rPr lang="en-IN" dirty="0" smtClean="0"/>
              <a:t>Open file		Read </a:t>
            </a:r>
          </a:p>
          <a:p>
            <a:endParaRPr lang="en-IN" dirty="0" smtClean="0"/>
          </a:p>
          <a:p>
            <a:r>
              <a:rPr lang="en-IN" dirty="0" smtClean="0"/>
              <a:t>Write or Modify	Write </a:t>
            </a:r>
          </a:p>
          <a:p>
            <a:endParaRPr lang="en-IN" dirty="0" smtClean="0"/>
          </a:p>
          <a:p>
            <a:r>
              <a:rPr lang="en-IN" dirty="0" smtClean="0"/>
              <a:t>Execute		Read and Execute</a:t>
            </a:r>
            <a:endParaRPr lang="en-IN" dirty="0"/>
          </a:p>
        </p:txBody>
      </p:sp>
    </p:spTree>
    <p:extLst>
      <p:ext uri="{BB962C8B-B14F-4D97-AF65-F5344CB8AC3E}">
        <p14:creationId xmlns:p14="http://schemas.microsoft.com/office/powerpoint/2010/main" val="235536803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Default file Information </a:t>
            </a:r>
            <a:endParaRPr lang="en-IN" dirty="0"/>
          </a:p>
        </p:txBody>
      </p:sp>
      <p:pic>
        <p:nvPicPr>
          <p:cNvPr id="1026" name="Picture 2"/>
          <p:cNvPicPr>
            <a:picLocks noGrp="1" noChangeAspect="1" noChangeArrowheads="1"/>
          </p:cNvPicPr>
          <p:nvPr>
            <p:ph sz="quarter" idx="1"/>
          </p:nvPr>
        </p:nvPicPr>
        <p:blipFill>
          <a:blip r:embed="rId2" cstate="print"/>
          <a:srcRect/>
          <a:stretch>
            <a:fillRect/>
          </a:stretch>
        </p:blipFill>
        <p:spPr bwMode="auto">
          <a:xfrm>
            <a:off x="457200" y="1981200"/>
            <a:ext cx="8229600" cy="3276600"/>
          </a:xfrm>
          <a:prstGeom prst="rect">
            <a:avLst/>
          </a:prstGeom>
          <a:noFill/>
          <a:ln w="9525">
            <a:noFill/>
            <a:miter lim="800000"/>
            <a:headEnd/>
            <a:tailEnd/>
          </a:ln>
        </p:spPr>
      </p:pic>
    </p:spTree>
    <p:extLst>
      <p:ext uri="{BB962C8B-B14F-4D97-AF65-F5344CB8AC3E}">
        <p14:creationId xmlns:p14="http://schemas.microsoft.com/office/powerpoint/2010/main" val="402706711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All fields information </a:t>
            </a:r>
            <a:endParaRPr lang="en-IN" dirty="0"/>
          </a:p>
        </p:txBody>
      </p:sp>
      <p:sp>
        <p:nvSpPr>
          <p:cNvPr id="3" name="Content Placeholder 2"/>
          <p:cNvSpPr>
            <a:spLocks noGrp="1"/>
          </p:cNvSpPr>
          <p:nvPr>
            <p:ph sz="quarter" idx="1"/>
          </p:nvPr>
        </p:nvSpPr>
        <p:spPr/>
        <p:txBody>
          <a:bodyPr>
            <a:normAutofit/>
          </a:bodyPr>
          <a:lstStyle/>
          <a:p>
            <a:r>
              <a:rPr lang="en-IN" dirty="0" smtClean="0"/>
              <a:t>The first field could be </a:t>
            </a:r>
          </a:p>
          <a:p>
            <a:pPr lvl="1"/>
            <a:r>
              <a:rPr lang="en-IN" b="1" dirty="0" smtClean="0"/>
              <a:t>-</a:t>
            </a:r>
            <a:r>
              <a:rPr lang="en-IN" dirty="0" smtClean="0"/>
              <a:t> for file, </a:t>
            </a:r>
            <a:r>
              <a:rPr lang="en-IN" b="1" dirty="0" smtClean="0"/>
              <a:t>d</a:t>
            </a:r>
            <a:r>
              <a:rPr lang="en-IN" dirty="0" smtClean="0"/>
              <a:t> for directory , </a:t>
            </a:r>
            <a:r>
              <a:rPr lang="en-IN" b="1" dirty="0" smtClean="0"/>
              <a:t>l</a:t>
            </a:r>
            <a:r>
              <a:rPr lang="en-IN" dirty="0" smtClean="0"/>
              <a:t> for link</a:t>
            </a:r>
          </a:p>
          <a:p>
            <a:r>
              <a:rPr lang="en-IN" dirty="0" smtClean="0"/>
              <a:t>The second, third and fourth field </a:t>
            </a:r>
          </a:p>
          <a:p>
            <a:pPr lvl="1"/>
            <a:r>
              <a:rPr lang="en-IN" dirty="0" smtClean="0"/>
              <a:t>Second - The owner has over the file </a:t>
            </a:r>
          </a:p>
          <a:p>
            <a:pPr lvl="1"/>
            <a:r>
              <a:rPr lang="en-IN" dirty="0" smtClean="0"/>
              <a:t>Third -- the group has over the file </a:t>
            </a:r>
          </a:p>
          <a:p>
            <a:pPr lvl="1"/>
            <a:r>
              <a:rPr lang="en-IN" dirty="0" smtClean="0"/>
              <a:t>Fourth -- Everybody else has over the file</a:t>
            </a:r>
          </a:p>
          <a:p>
            <a:r>
              <a:rPr lang="en-IN" dirty="0" smtClean="0"/>
              <a:t>Fifth </a:t>
            </a:r>
          </a:p>
          <a:p>
            <a:pPr lvl="1"/>
            <a:r>
              <a:rPr lang="en-IN" dirty="0" smtClean="0"/>
              <a:t>This field specifies the number of links or directories inside this directory</a:t>
            </a:r>
            <a:endParaRPr lang="en-IN" dirty="0"/>
          </a:p>
        </p:txBody>
      </p:sp>
    </p:spTree>
    <p:extLst>
      <p:ext uri="{BB962C8B-B14F-4D97-AF65-F5344CB8AC3E}">
        <p14:creationId xmlns:p14="http://schemas.microsoft.com/office/powerpoint/2010/main" val="32200510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sz="quarter" idx="1"/>
          </p:nvPr>
        </p:nvSpPr>
        <p:spPr/>
        <p:txBody>
          <a:bodyPr>
            <a:normAutofit fontScale="92500" lnSpcReduction="10000"/>
          </a:bodyPr>
          <a:lstStyle/>
          <a:p>
            <a:r>
              <a:rPr lang="en-IN" dirty="0" smtClean="0"/>
              <a:t>Sixth </a:t>
            </a:r>
          </a:p>
          <a:p>
            <a:pPr lvl="1"/>
            <a:r>
              <a:rPr lang="en-IN" dirty="0" smtClean="0"/>
              <a:t>The user that owns the file or directory </a:t>
            </a:r>
          </a:p>
          <a:p>
            <a:r>
              <a:rPr lang="en-IN" dirty="0" smtClean="0"/>
              <a:t>Seventh </a:t>
            </a:r>
          </a:p>
          <a:p>
            <a:pPr lvl="1"/>
            <a:r>
              <a:rPr lang="en-IN" dirty="0" smtClean="0"/>
              <a:t>The group that file belongs to, and any user in that group will have the permissions given in the third filed over that file. </a:t>
            </a:r>
          </a:p>
          <a:p>
            <a:r>
              <a:rPr lang="en-IN" dirty="0" smtClean="0"/>
              <a:t>Eight </a:t>
            </a:r>
          </a:p>
          <a:p>
            <a:pPr lvl="1"/>
            <a:r>
              <a:rPr lang="en-IN" dirty="0" smtClean="0"/>
              <a:t>The size in bytes, you may modify this by using the -h option together with -l will have the output in </a:t>
            </a:r>
            <a:r>
              <a:rPr lang="en-IN" dirty="0" err="1" smtClean="0"/>
              <a:t>k,M,G</a:t>
            </a:r>
            <a:r>
              <a:rPr lang="en-IN" dirty="0" smtClean="0"/>
              <a:t> for a better understanding. </a:t>
            </a:r>
          </a:p>
          <a:p>
            <a:r>
              <a:rPr lang="en-IN" dirty="0" smtClean="0"/>
              <a:t>Ninth </a:t>
            </a:r>
          </a:p>
          <a:p>
            <a:pPr lvl="1"/>
            <a:r>
              <a:rPr lang="en-IN" dirty="0" smtClean="0"/>
              <a:t>The date of last modification </a:t>
            </a:r>
          </a:p>
          <a:p>
            <a:r>
              <a:rPr lang="en-IN" dirty="0" smtClean="0"/>
              <a:t>The tenth field </a:t>
            </a:r>
          </a:p>
          <a:p>
            <a:pPr lvl="1"/>
            <a:r>
              <a:rPr lang="en-IN" dirty="0" smtClean="0"/>
              <a:t>The name of the file.</a:t>
            </a:r>
            <a:endParaRPr lang="en-IN" dirty="0"/>
          </a:p>
        </p:txBody>
      </p:sp>
    </p:spTree>
    <p:extLst>
      <p:ext uri="{BB962C8B-B14F-4D97-AF65-F5344CB8AC3E}">
        <p14:creationId xmlns:p14="http://schemas.microsoft.com/office/powerpoint/2010/main" val="353595890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chmod</a:t>
            </a:r>
            <a:endParaRPr lang="en-US" dirty="0"/>
          </a:p>
        </p:txBody>
      </p:sp>
      <p:sp>
        <p:nvSpPr>
          <p:cNvPr id="3" name="Content Placeholder 2"/>
          <p:cNvSpPr>
            <a:spLocks noGrp="1"/>
          </p:cNvSpPr>
          <p:nvPr>
            <p:ph idx="1"/>
          </p:nvPr>
        </p:nvSpPr>
        <p:spPr/>
        <p:txBody>
          <a:bodyPr/>
          <a:lstStyle/>
          <a:p>
            <a:r>
              <a:rPr lang="en-US" dirty="0" smtClean="0"/>
              <a:t>There </a:t>
            </a:r>
            <a:r>
              <a:rPr lang="en-US" dirty="0"/>
              <a:t>are 3 types of permissions on a file/directory: </a:t>
            </a:r>
            <a:endParaRPr lang="en-US" dirty="0" smtClean="0"/>
          </a:p>
          <a:p>
            <a:pPr marL="399680" lvl="1" indent="0">
              <a:buNone/>
            </a:pPr>
            <a:r>
              <a:rPr lang="en-US" dirty="0" smtClean="0"/>
              <a:t>-read (R)</a:t>
            </a:r>
          </a:p>
          <a:p>
            <a:pPr marL="399680" lvl="1" indent="0">
              <a:buNone/>
            </a:pPr>
            <a:r>
              <a:rPr lang="en-US" dirty="0"/>
              <a:t>-</a:t>
            </a:r>
            <a:r>
              <a:rPr lang="en-US" dirty="0" smtClean="0"/>
              <a:t>write </a:t>
            </a:r>
            <a:r>
              <a:rPr lang="en-US" dirty="0"/>
              <a:t>(w</a:t>
            </a:r>
            <a:r>
              <a:rPr lang="en-US" dirty="0" smtClean="0"/>
              <a:t>) </a:t>
            </a:r>
          </a:p>
          <a:p>
            <a:pPr marL="399680" lvl="1" indent="0">
              <a:buNone/>
            </a:pPr>
            <a:r>
              <a:rPr lang="en-US" dirty="0"/>
              <a:t>-</a:t>
            </a:r>
            <a:r>
              <a:rPr lang="en-US" dirty="0" smtClean="0"/>
              <a:t>execute </a:t>
            </a:r>
            <a:r>
              <a:rPr lang="en-US" dirty="0"/>
              <a:t>(x) </a:t>
            </a:r>
          </a:p>
          <a:p>
            <a:pPr marL="0" indent="0">
              <a:buNone/>
            </a:pPr>
            <a:r>
              <a:rPr lang="en-US" dirty="0"/>
              <a:t> </a:t>
            </a:r>
          </a:p>
          <a:p>
            <a:pPr marL="0" indent="0">
              <a:buNone/>
            </a:pPr>
            <a:r>
              <a:rPr lang="en-US" dirty="0"/>
              <a:t>• </a:t>
            </a:r>
            <a:r>
              <a:rPr lang="en-US" dirty="0" err="1"/>
              <a:t>chmod</a:t>
            </a:r>
            <a:r>
              <a:rPr lang="en-US" dirty="0"/>
              <a:t> command is used to change the permissions on a file for owner, group and others </a:t>
            </a:r>
            <a:endParaRPr lang="en-US" dirty="0" smtClean="0"/>
          </a:p>
          <a:p>
            <a:pPr marL="0" indent="0">
              <a:buNone/>
            </a:pPr>
            <a:r>
              <a:rPr lang="en-US" dirty="0"/>
              <a:t>	</a:t>
            </a:r>
            <a:r>
              <a:rPr lang="en-US" dirty="0" smtClean="0"/>
              <a:t> </a:t>
            </a:r>
            <a:r>
              <a:rPr lang="en-US" dirty="0" err="1"/>
              <a:t>chmod</a:t>
            </a:r>
            <a:r>
              <a:rPr lang="en-US" dirty="0"/>
              <a:t> &lt;permission&gt;&lt;filename&gt; </a:t>
            </a:r>
          </a:p>
          <a:p>
            <a:pPr marL="0" indent="0">
              <a:buNone/>
            </a:pPr>
            <a:r>
              <a:rPr lang="en-US" dirty="0"/>
              <a:t> </a:t>
            </a:r>
          </a:p>
        </p:txBody>
      </p:sp>
    </p:spTree>
    <p:extLst>
      <p:ext uri="{BB962C8B-B14F-4D97-AF65-F5344CB8AC3E}">
        <p14:creationId xmlns:p14="http://schemas.microsoft.com/office/powerpoint/2010/main" val="22777661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Chmod</a:t>
            </a:r>
            <a:r>
              <a:rPr lang="en-US" dirty="0" smtClean="0"/>
              <a:t>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smtClean="0"/>
              <a:t>Symbolic </a:t>
            </a:r>
            <a:r>
              <a:rPr lang="en-US" dirty="0"/>
              <a:t>Method:            </a:t>
            </a:r>
            <a:endParaRPr lang="en-US" dirty="0" smtClean="0"/>
          </a:p>
          <a:p>
            <a:pPr marL="0" indent="0">
              <a:buNone/>
            </a:pPr>
            <a:r>
              <a:rPr lang="en-US" dirty="0"/>
              <a:t>	</a:t>
            </a:r>
            <a:r>
              <a:rPr lang="en-US" dirty="0" smtClean="0"/>
              <a:t>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57791396"/>
              </p:ext>
            </p:extLst>
          </p:nvPr>
        </p:nvGraphicFramePr>
        <p:xfrm>
          <a:off x="1371600" y="1981199"/>
          <a:ext cx="5029200" cy="3276600"/>
        </p:xfrm>
        <a:graphic>
          <a:graphicData uri="http://schemas.openxmlformats.org/drawingml/2006/table">
            <a:tbl>
              <a:tblPr firstRow="1" bandRow="1">
                <a:tableStyleId>{5C22544A-7EE6-4342-B048-85BDC9FD1C3A}</a:tableStyleId>
              </a:tblPr>
              <a:tblGrid>
                <a:gridCol w="2149432">
                  <a:extLst>
                    <a:ext uri="{9D8B030D-6E8A-4147-A177-3AD203B41FA5}">
                      <a16:colId xmlns="" xmlns:a16="http://schemas.microsoft.com/office/drawing/2014/main" val="20000"/>
                    </a:ext>
                  </a:extLst>
                </a:gridCol>
                <a:gridCol w="2879768">
                  <a:extLst>
                    <a:ext uri="{9D8B030D-6E8A-4147-A177-3AD203B41FA5}">
                      <a16:colId xmlns="" xmlns:a16="http://schemas.microsoft.com/office/drawing/2014/main" val="20001"/>
                    </a:ext>
                  </a:extLst>
                </a:gridCol>
              </a:tblGrid>
              <a:tr h="409575">
                <a:tc>
                  <a:txBody>
                    <a:bodyPr/>
                    <a:lstStyle/>
                    <a:p>
                      <a:r>
                        <a:rPr lang="en-US" sz="1400" dirty="0" smtClean="0"/>
                        <a:t>Code</a:t>
                      </a:r>
                      <a:endParaRPr lang="en-US" sz="1400" dirty="0"/>
                    </a:p>
                  </a:txBody>
                  <a:tcPr marL="68580" marR="68580" marT="34290" marB="34290"/>
                </a:tc>
                <a:tc>
                  <a:txBody>
                    <a:bodyPr/>
                    <a:lstStyle/>
                    <a:p>
                      <a:r>
                        <a:rPr lang="en-US" sz="1400" dirty="0" smtClean="0"/>
                        <a:t>Meaning</a:t>
                      </a:r>
                      <a:endParaRPr lang="en-US" sz="1400" dirty="0"/>
                    </a:p>
                  </a:txBody>
                  <a:tcPr marL="68580" marR="68580" marT="34290" marB="34290"/>
                </a:tc>
                <a:extLst>
                  <a:ext uri="{0D108BD9-81ED-4DB2-BD59-A6C34878D82A}">
                    <a16:rowId xmlns="" xmlns:a16="http://schemas.microsoft.com/office/drawing/2014/main" val="10000"/>
                  </a:ext>
                </a:extLst>
              </a:tr>
              <a:tr h="409575">
                <a:tc>
                  <a:txBody>
                    <a:bodyPr/>
                    <a:lstStyle/>
                    <a:p>
                      <a:r>
                        <a:rPr lang="en-US" sz="1400" dirty="0" smtClean="0"/>
                        <a:t>a</a:t>
                      </a:r>
                      <a:endParaRPr lang="en-US" sz="1400" dirty="0"/>
                    </a:p>
                  </a:txBody>
                  <a:tcPr marL="68580" marR="68580" marT="34290" marB="34290"/>
                </a:tc>
                <a:tc>
                  <a:txBody>
                    <a:bodyPr/>
                    <a:lstStyle/>
                    <a:p>
                      <a:r>
                        <a:rPr lang="en-US" sz="1400" dirty="0" smtClean="0"/>
                        <a:t>All</a:t>
                      </a:r>
                      <a:endParaRPr lang="en-US" sz="1400" dirty="0"/>
                    </a:p>
                  </a:txBody>
                  <a:tcPr marL="68580" marR="68580" marT="34290" marB="34290"/>
                </a:tc>
                <a:extLst>
                  <a:ext uri="{0D108BD9-81ED-4DB2-BD59-A6C34878D82A}">
                    <a16:rowId xmlns="" xmlns:a16="http://schemas.microsoft.com/office/drawing/2014/main" val="10001"/>
                  </a:ext>
                </a:extLst>
              </a:tr>
              <a:tr h="409575">
                <a:tc>
                  <a:txBody>
                    <a:bodyPr/>
                    <a:lstStyle/>
                    <a:p>
                      <a:r>
                        <a:rPr lang="en-US" sz="1400" dirty="0" smtClean="0"/>
                        <a:t>u</a:t>
                      </a:r>
                      <a:endParaRPr lang="en-US" sz="1400" dirty="0"/>
                    </a:p>
                  </a:txBody>
                  <a:tcPr marL="68580" marR="68580" marT="34290" marB="34290"/>
                </a:tc>
                <a:tc>
                  <a:txBody>
                    <a:bodyPr/>
                    <a:lstStyle/>
                    <a:p>
                      <a:r>
                        <a:rPr lang="en-US" sz="1400" dirty="0" smtClean="0"/>
                        <a:t>User</a:t>
                      </a:r>
                      <a:endParaRPr lang="en-US" sz="1400" dirty="0"/>
                    </a:p>
                  </a:txBody>
                  <a:tcPr marL="68580" marR="68580" marT="34290" marB="34290"/>
                </a:tc>
                <a:extLst>
                  <a:ext uri="{0D108BD9-81ED-4DB2-BD59-A6C34878D82A}">
                    <a16:rowId xmlns="" xmlns:a16="http://schemas.microsoft.com/office/drawing/2014/main" val="10002"/>
                  </a:ext>
                </a:extLst>
              </a:tr>
              <a:tr h="409575">
                <a:tc>
                  <a:txBody>
                    <a:bodyPr/>
                    <a:lstStyle/>
                    <a:p>
                      <a:r>
                        <a:rPr lang="en-US" sz="1400" dirty="0" smtClean="0"/>
                        <a:t>g</a:t>
                      </a:r>
                      <a:endParaRPr lang="en-US" sz="1400" dirty="0"/>
                    </a:p>
                  </a:txBody>
                  <a:tcPr marL="68580" marR="68580" marT="34290" marB="34290"/>
                </a:tc>
                <a:tc>
                  <a:txBody>
                    <a:bodyPr/>
                    <a:lstStyle/>
                    <a:p>
                      <a:r>
                        <a:rPr lang="en-US" sz="1400" dirty="0" smtClean="0"/>
                        <a:t>Group</a:t>
                      </a:r>
                      <a:endParaRPr lang="en-US" sz="1400" dirty="0"/>
                    </a:p>
                  </a:txBody>
                  <a:tcPr marL="68580" marR="68580" marT="34290" marB="34290"/>
                </a:tc>
                <a:extLst>
                  <a:ext uri="{0D108BD9-81ED-4DB2-BD59-A6C34878D82A}">
                    <a16:rowId xmlns="" xmlns:a16="http://schemas.microsoft.com/office/drawing/2014/main" val="10003"/>
                  </a:ext>
                </a:extLst>
              </a:tr>
              <a:tr h="409575">
                <a:tc>
                  <a:txBody>
                    <a:bodyPr/>
                    <a:lstStyle/>
                    <a:p>
                      <a:r>
                        <a:rPr lang="en-US" sz="1400" dirty="0" smtClean="0"/>
                        <a:t>o</a:t>
                      </a:r>
                      <a:endParaRPr lang="en-US" sz="1400" dirty="0"/>
                    </a:p>
                  </a:txBody>
                  <a:tcPr marL="68580" marR="68580" marT="34290" marB="34290"/>
                </a:tc>
                <a:tc>
                  <a:txBody>
                    <a:bodyPr/>
                    <a:lstStyle/>
                    <a:p>
                      <a:r>
                        <a:rPr lang="en-US" sz="1400" dirty="0" smtClean="0"/>
                        <a:t>Other</a:t>
                      </a:r>
                      <a:endParaRPr lang="en-US" sz="1400" dirty="0"/>
                    </a:p>
                  </a:txBody>
                  <a:tcPr marL="68580" marR="68580" marT="34290" marB="34290"/>
                </a:tc>
                <a:extLst>
                  <a:ext uri="{0D108BD9-81ED-4DB2-BD59-A6C34878D82A}">
                    <a16:rowId xmlns="" xmlns:a16="http://schemas.microsoft.com/office/drawing/2014/main" val="10004"/>
                  </a:ext>
                </a:extLst>
              </a:tr>
              <a:tr h="409575">
                <a:tc>
                  <a:txBody>
                    <a:bodyPr/>
                    <a:lstStyle/>
                    <a:p>
                      <a:r>
                        <a:rPr lang="en-US" sz="1400" dirty="0" smtClean="0"/>
                        <a:t>+</a:t>
                      </a:r>
                      <a:endParaRPr lang="en-US" sz="1400" dirty="0"/>
                    </a:p>
                  </a:txBody>
                  <a:tcPr marL="68580" marR="68580" marT="34290" marB="34290"/>
                </a:tc>
                <a:tc>
                  <a:txBody>
                    <a:bodyPr/>
                    <a:lstStyle/>
                    <a:p>
                      <a:r>
                        <a:rPr lang="en-US" sz="1400" dirty="0" smtClean="0"/>
                        <a:t>Add</a:t>
                      </a:r>
                      <a:endParaRPr lang="en-US" sz="1400" dirty="0"/>
                    </a:p>
                  </a:txBody>
                  <a:tcPr marL="68580" marR="68580" marT="34290" marB="34290"/>
                </a:tc>
                <a:extLst>
                  <a:ext uri="{0D108BD9-81ED-4DB2-BD59-A6C34878D82A}">
                    <a16:rowId xmlns="" xmlns:a16="http://schemas.microsoft.com/office/drawing/2014/main" val="10005"/>
                  </a:ext>
                </a:extLst>
              </a:tr>
              <a:tr h="409575">
                <a:tc>
                  <a:txBody>
                    <a:bodyPr/>
                    <a:lstStyle/>
                    <a:p>
                      <a:r>
                        <a:rPr lang="en-US" sz="1400" dirty="0" smtClean="0"/>
                        <a:t>-</a:t>
                      </a:r>
                      <a:endParaRPr lang="en-US" sz="1400" dirty="0"/>
                    </a:p>
                  </a:txBody>
                  <a:tcPr marL="68580" marR="68580" marT="34290" marB="34290"/>
                </a:tc>
                <a:tc>
                  <a:txBody>
                    <a:bodyPr/>
                    <a:lstStyle/>
                    <a:p>
                      <a:r>
                        <a:rPr lang="en-US" sz="1400" dirty="0" smtClean="0"/>
                        <a:t>Remove</a:t>
                      </a:r>
                      <a:endParaRPr lang="en-US" sz="1400" dirty="0"/>
                    </a:p>
                  </a:txBody>
                  <a:tcPr marL="68580" marR="68580" marT="34290" marB="34290"/>
                </a:tc>
                <a:extLst>
                  <a:ext uri="{0D108BD9-81ED-4DB2-BD59-A6C34878D82A}">
                    <a16:rowId xmlns="" xmlns:a16="http://schemas.microsoft.com/office/drawing/2014/main" val="10006"/>
                  </a:ext>
                </a:extLst>
              </a:tr>
              <a:tr h="409575">
                <a:tc>
                  <a:txBody>
                    <a:bodyPr/>
                    <a:lstStyle/>
                    <a:p>
                      <a:r>
                        <a:rPr lang="en-US" sz="1400" dirty="0" smtClean="0"/>
                        <a:t>=</a:t>
                      </a:r>
                      <a:endParaRPr lang="en-US" sz="1400" dirty="0"/>
                    </a:p>
                  </a:txBody>
                  <a:tcPr marL="68580" marR="68580" marT="34290" marB="34290"/>
                </a:tc>
                <a:tc>
                  <a:txBody>
                    <a:bodyPr/>
                    <a:lstStyle/>
                    <a:p>
                      <a:r>
                        <a:rPr lang="en-US" sz="1400" dirty="0" smtClean="0"/>
                        <a:t>assign</a:t>
                      </a:r>
                      <a:endParaRPr lang="en-US" sz="1400" dirty="0"/>
                    </a:p>
                  </a:txBody>
                  <a:tcPr marL="68580" marR="68580" marT="34290" marB="34290"/>
                </a:tc>
                <a:extLst>
                  <a:ext uri="{0D108BD9-81ED-4DB2-BD59-A6C34878D82A}">
                    <a16:rowId xmlns="" xmlns:a16="http://schemas.microsoft.com/office/drawing/2014/main" val="10007"/>
                  </a:ext>
                </a:extLst>
              </a:tr>
            </a:tbl>
          </a:graphicData>
        </a:graphic>
      </p:graphicFrame>
    </p:spTree>
    <p:extLst>
      <p:ext uri="{BB962C8B-B14F-4D97-AF65-F5344CB8AC3E}">
        <p14:creationId xmlns:p14="http://schemas.microsoft.com/office/powerpoint/2010/main" val="23950037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 the permission </a:t>
            </a:r>
            <a:endParaRPr lang="en-US" dirty="0"/>
          </a:p>
        </p:txBody>
      </p:sp>
      <p:sp>
        <p:nvSpPr>
          <p:cNvPr id="3" name="Content Placeholder 2"/>
          <p:cNvSpPr>
            <a:spLocks noGrp="1"/>
          </p:cNvSpPr>
          <p:nvPr>
            <p:ph idx="1"/>
          </p:nvPr>
        </p:nvSpPr>
        <p:spPr/>
        <p:txBody>
          <a:bodyPr/>
          <a:lstStyle/>
          <a:p>
            <a:r>
              <a:rPr lang="en-US" dirty="0"/>
              <a:t>$</a:t>
            </a:r>
            <a:r>
              <a:rPr lang="en-US" dirty="0" err="1"/>
              <a:t>chmod</a:t>
            </a:r>
            <a:r>
              <a:rPr lang="en-US" dirty="0"/>
              <a:t> </a:t>
            </a:r>
            <a:r>
              <a:rPr lang="en-US" dirty="0" err="1"/>
              <a:t>u+x</a:t>
            </a:r>
            <a:r>
              <a:rPr lang="en-US" dirty="0"/>
              <a:t> </a:t>
            </a:r>
            <a:r>
              <a:rPr lang="en-US" dirty="0" smtClean="0"/>
              <a:t>demo </a:t>
            </a:r>
            <a:r>
              <a:rPr lang="en-US" dirty="0"/>
              <a:t>– to provide execute permission to the user </a:t>
            </a:r>
          </a:p>
          <a:p>
            <a:pPr marL="0" indent="0">
              <a:buNone/>
            </a:pPr>
            <a:r>
              <a:rPr lang="en-US" dirty="0"/>
              <a:t> </a:t>
            </a:r>
          </a:p>
          <a:p>
            <a:r>
              <a:rPr lang="en-US" dirty="0"/>
              <a:t>$</a:t>
            </a:r>
            <a:r>
              <a:rPr lang="en-US" dirty="0" err="1"/>
              <a:t>chmod</a:t>
            </a:r>
            <a:r>
              <a:rPr lang="en-US" dirty="0"/>
              <a:t> u-x </a:t>
            </a:r>
            <a:r>
              <a:rPr lang="en-US" dirty="0" smtClean="0"/>
              <a:t>demo </a:t>
            </a:r>
            <a:r>
              <a:rPr lang="en-US" dirty="0"/>
              <a:t>– to remove the execute permission from the user for the </a:t>
            </a:r>
            <a:r>
              <a:rPr lang="en-US" dirty="0" smtClean="0"/>
              <a:t>file demo </a:t>
            </a:r>
            <a:endParaRPr lang="en-US" dirty="0"/>
          </a:p>
          <a:p>
            <a:pPr marL="0" indent="0">
              <a:buNone/>
            </a:pPr>
            <a:r>
              <a:rPr lang="en-US" dirty="0"/>
              <a:t> </a:t>
            </a:r>
          </a:p>
          <a:p>
            <a:r>
              <a:rPr lang="en-US" dirty="0"/>
              <a:t>$</a:t>
            </a:r>
            <a:r>
              <a:rPr lang="en-US" dirty="0" err="1"/>
              <a:t>chmod</a:t>
            </a:r>
            <a:r>
              <a:rPr lang="en-US" dirty="0"/>
              <a:t> </a:t>
            </a:r>
            <a:r>
              <a:rPr lang="en-US" dirty="0" err="1"/>
              <a:t>ugo</a:t>
            </a:r>
            <a:r>
              <a:rPr lang="en-US" dirty="0"/>
              <a:t> +x </a:t>
            </a:r>
            <a:r>
              <a:rPr lang="en-US" dirty="0" smtClean="0"/>
              <a:t>demo </a:t>
            </a:r>
            <a:r>
              <a:rPr lang="en-US" dirty="0"/>
              <a:t>– to provide execute file permission to all the three groups of users for the file named </a:t>
            </a:r>
            <a:r>
              <a:rPr lang="en-US" dirty="0" smtClean="0"/>
              <a:t>demo. </a:t>
            </a:r>
            <a:endParaRPr lang="en-US" dirty="0"/>
          </a:p>
          <a:p>
            <a:pPr marL="0" indent="0">
              <a:buNone/>
            </a:pPr>
            <a:r>
              <a:rPr lang="en-US" dirty="0"/>
              <a:t> </a:t>
            </a:r>
          </a:p>
        </p:txBody>
      </p:sp>
    </p:spTree>
    <p:extLst>
      <p:ext uri="{BB962C8B-B14F-4D97-AF65-F5344CB8AC3E}">
        <p14:creationId xmlns:p14="http://schemas.microsoft.com/office/powerpoint/2010/main" val="14626302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Chmod</a:t>
            </a:r>
            <a:r>
              <a:rPr lang="en-IN" dirty="0" smtClean="0"/>
              <a:t> commands </a:t>
            </a:r>
            <a:endParaRPr lang="en-IN" dirty="0"/>
          </a:p>
        </p:txBody>
      </p:sp>
      <p:sp>
        <p:nvSpPr>
          <p:cNvPr id="3" name="Content Placeholder 2"/>
          <p:cNvSpPr>
            <a:spLocks noGrp="1"/>
          </p:cNvSpPr>
          <p:nvPr>
            <p:ph sz="quarter" idx="1"/>
          </p:nvPr>
        </p:nvSpPr>
        <p:spPr/>
        <p:txBody>
          <a:bodyPr>
            <a:normAutofit lnSpcReduction="10000"/>
          </a:bodyPr>
          <a:lstStyle/>
          <a:p>
            <a:r>
              <a:rPr lang="en-IN" dirty="0" err="1" smtClean="0"/>
              <a:t>chmod</a:t>
            </a:r>
            <a:r>
              <a:rPr lang="en-IN" dirty="0" smtClean="0"/>
              <a:t> </a:t>
            </a:r>
            <a:r>
              <a:rPr lang="en-IN" dirty="0" err="1" smtClean="0"/>
              <a:t>u+x</a:t>
            </a:r>
            <a:r>
              <a:rPr lang="en-IN" dirty="0" smtClean="0"/>
              <a:t> a1.txt </a:t>
            </a:r>
          </a:p>
          <a:p>
            <a:pPr lvl="1"/>
            <a:r>
              <a:rPr lang="en-IN" dirty="0" smtClean="0"/>
              <a:t>This command is use to add the execute permission to the file. </a:t>
            </a:r>
          </a:p>
          <a:p>
            <a:r>
              <a:rPr lang="en-IN" dirty="0" err="1" smtClean="0"/>
              <a:t>chmod</a:t>
            </a:r>
            <a:r>
              <a:rPr lang="en-IN" dirty="0" smtClean="0"/>
              <a:t> u-r a1.txt </a:t>
            </a:r>
          </a:p>
          <a:p>
            <a:pPr lvl="1"/>
            <a:r>
              <a:rPr lang="en-IN" dirty="0" smtClean="0"/>
              <a:t>This command is use to remove the read permission to the file. </a:t>
            </a:r>
          </a:p>
          <a:p>
            <a:r>
              <a:rPr lang="en-IN" dirty="0" err="1" smtClean="0"/>
              <a:t>chmod</a:t>
            </a:r>
            <a:r>
              <a:rPr lang="en-IN" dirty="0" smtClean="0"/>
              <a:t> u-w a1.txt </a:t>
            </a:r>
          </a:p>
          <a:p>
            <a:pPr lvl="1"/>
            <a:r>
              <a:rPr lang="en-IN" dirty="0" smtClean="0"/>
              <a:t>This command is use to remove the write permission to the file </a:t>
            </a:r>
          </a:p>
          <a:p>
            <a:r>
              <a:rPr lang="en-IN" dirty="0" err="1" smtClean="0"/>
              <a:t>chmod</a:t>
            </a:r>
            <a:r>
              <a:rPr lang="en-IN" dirty="0" smtClean="0"/>
              <a:t> </a:t>
            </a:r>
            <a:r>
              <a:rPr lang="en-IN" dirty="0" err="1" smtClean="0"/>
              <a:t>u+w</a:t>
            </a:r>
            <a:r>
              <a:rPr lang="en-IN" dirty="0" smtClean="0"/>
              <a:t> a1.txt </a:t>
            </a:r>
          </a:p>
          <a:p>
            <a:pPr lvl="1"/>
            <a:r>
              <a:rPr lang="en-IN" dirty="0" smtClean="0"/>
              <a:t>This command is use to add the permission to the file. </a:t>
            </a:r>
          </a:p>
          <a:p>
            <a:r>
              <a:rPr lang="en-IN" dirty="0" err="1" smtClean="0"/>
              <a:t>chmod</a:t>
            </a:r>
            <a:r>
              <a:rPr lang="en-IN" dirty="0" smtClean="0"/>
              <a:t> u-</a:t>
            </a:r>
            <a:r>
              <a:rPr lang="en-IN" dirty="0" err="1" smtClean="0"/>
              <a:t>wx,g</a:t>
            </a:r>
            <a:r>
              <a:rPr lang="en-IN" dirty="0" smtClean="0"/>
              <a:t>-</a:t>
            </a:r>
            <a:r>
              <a:rPr lang="en-IN" dirty="0" err="1" smtClean="0"/>
              <a:t>x,o</a:t>
            </a:r>
            <a:r>
              <a:rPr lang="en-IN" dirty="0" smtClean="0"/>
              <a:t>-x a1.txt </a:t>
            </a:r>
          </a:p>
          <a:p>
            <a:pPr lvl="1"/>
            <a:r>
              <a:rPr lang="en-IN" dirty="0" smtClean="0"/>
              <a:t>This remove permission of Write, execute for user and execute for group and others</a:t>
            </a:r>
            <a:endParaRPr lang="en-IN" dirty="0"/>
          </a:p>
        </p:txBody>
      </p:sp>
    </p:spTree>
    <p:extLst>
      <p:ext uri="{BB962C8B-B14F-4D97-AF65-F5344CB8AC3E}">
        <p14:creationId xmlns:p14="http://schemas.microsoft.com/office/powerpoint/2010/main" val="112218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txBox="1">
            <a:spLocks noGrp="1"/>
          </p:cNvSpPr>
          <p:nvPr/>
        </p:nvSpPr>
        <p:spPr bwMode="auto">
          <a:xfrm>
            <a:off x="6934200" y="6381750"/>
            <a:ext cx="2133600" cy="476250"/>
          </a:xfrm>
          <a:prstGeom prst="rect">
            <a:avLst/>
          </a:prstGeom>
          <a:noFill/>
          <a:ln w="9525">
            <a:noFill/>
            <a:miter lim="800000"/>
            <a:headEnd/>
            <a:tailEnd/>
          </a:ln>
        </p:spPr>
        <p:txBody>
          <a:bodyPr/>
          <a:lstStyle/>
          <a:p>
            <a:pPr algn="r">
              <a:spcBef>
                <a:spcPct val="0"/>
              </a:spcBef>
              <a:buClrTx/>
              <a:buFontTx/>
              <a:buNone/>
            </a:pPr>
            <a:endParaRPr lang="en-US" sz="1000">
              <a:solidFill>
                <a:srgbClr val="000000"/>
              </a:solidFill>
            </a:endParaRPr>
          </a:p>
          <a:p>
            <a:pPr algn="r">
              <a:spcBef>
                <a:spcPct val="0"/>
              </a:spcBef>
              <a:buClrTx/>
              <a:buFontTx/>
              <a:buNone/>
            </a:pPr>
            <a:fld id="{B2158AD6-86DA-4ABC-9542-857F5E8A342B}" type="slidenum">
              <a:rPr lang="en-US" sz="1000">
                <a:solidFill>
                  <a:srgbClr val="000000"/>
                </a:solidFill>
              </a:rPr>
              <a:pPr algn="r">
                <a:spcBef>
                  <a:spcPct val="0"/>
                </a:spcBef>
                <a:buClrTx/>
                <a:buFontTx/>
                <a:buNone/>
              </a:pPr>
              <a:t>11</a:t>
            </a:fld>
            <a:endParaRPr lang="en-US" sz="1000">
              <a:solidFill>
                <a:srgbClr val="000000"/>
              </a:solidFill>
            </a:endParaRPr>
          </a:p>
        </p:txBody>
      </p:sp>
      <p:sp>
        <p:nvSpPr>
          <p:cNvPr id="11267" name="Rectangle 2"/>
          <p:cNvSpPr>
            <a:spLocks noGrp="1" noChangeArrowheads="1"/>
          </p:cNvSpPr>
          <p:nvPr>
            <p:ph type="title" idx="4294967295"/>
          </p:nvPr>
        </p:nvSpPr>
        <p:spPr/>
        <p:txBody>
          <a:bodyPr/>
          <a:lstStyle/>
          <a:p>
            <a:pPr eaLnBrk="1" hangingPunct="1"/>
            <a:r>
              <a:rPr lang="en-US" smtClean="0"/>
              <a:t>UNIX Onion Architecture (1 of 2)</a:t>
            </a:r>
          </a:p>
        </p:txBody>
      </p:sp>
      <p:sp>
        <p:nvSpPr>
          <p:cNvPr id="11268" name="Rectangle 3"/>
          <p:cNvSpPr>
            <a:spLocks noGrp="1" noChangeArrowheads="1"/>
          </p:cNvSpPr>
          <p:nvPr>
            <p:ph type="body" idx="4294967295"/>
          </p:nvPr>
        </p:nvSpPr>
        <p:spPr/>
        <p:txBody>
          <a:bodyPr/>
          <a:lstStyle/>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p:txBody>
      </p:sp>
      <p:sp>
        <p:nvSpPr>
          <p:cNvPr id="11269" name="Slide Number Placeholder 3"/>
          <p:cNvSpPr txBox="1">
            <a:spLocks noGrp="1"/>
          </p:cNvSpPr>
          <p:nvPr/>
        </p:nvSpPr>
        <p:spPr bwMode="auto">
          <a:xfrm>
            <a:off x="6934200" y="6381750"/>
            <a:ext cx="2133600" cy="476250"/>
          </a:xfrm>
          <a:prstGeom prst="rect">
            <a:avLst/>
          </a:prstGeom>
          <a:noFill/>
          <a:ln w="9525">
            <a:noFill/>
            <a:miter lim="800000"/>
            <a:headEnd/>
            <a:tailEnd/>
          </a:ln>
        </p:spPr>
        <p:txBody>
          <a:bodyPr/>
          <a:lstStyle/>
          <a:p>
            <a:pPr algn="r">
              <a:spcBef>
                <a:spcPct val="0"/>
              </a:spcBef>
              <a:buClrTx/>
              <a:buFontTx/>
              <a:buNone/>
            </a:pPr>
            <a:endParaRPr lang="en-US" sz="1000">
              <a:solidFill>
                <a:srgbClr val="000000"/>
              </a:solidFill>
            </a:endParaRPr>
          </a:p>
          <a:p>
            <a:pPr algn="r">
              <a:spcBef>
                <a:spcPct val="0"/>
              </a:spcBef>
              <a:buClrTx/>
              <a:buFontTx/>
              <a:buNone/>
            </a:pPr>
            <a:fld id="{07E73B6C-4854-459E-BEFE-C45056DAEC2D}" type="slidenum">
              <a:rPr lang="en-US" sz="1000">
                <a:solidFill>
                  <a:srgbClr val="000000"/>
                </a:solidFill>
              </a:rPr>
              <a:pPr algn="r">
                <a:spcBef>
                  <a:spcPct val="0"/>
                </a:spcBef>
                <a:buClrTx/>
                <a:buFontTx/>
                <a:buNone/>
              </a:pPr>
              <a:t>11</a:t>
            </a:fld>
            <a:endParaRPr lang="en-US" sz="1000">
              <a:solidFill>
                <a:srgbClr val="000000"/>
              </a:solidFill>
            </a:endParaRPr>
          </a:p>
        </p:txBody>
      </p:sp>
      <p:sp>
        <p:nvSpPr>
          <p:cNvPr id="11270" name="Rectangle 3"/>
          <p:cNvSpPr>
            <a:spLocks noChangeArrowheads="1"/>
          </p:cNvSpPr>
          <p:nvPr/>
        </p:nvSpPr>
        <p:spPr bwMode="auto">
          <a:xfrm>
            <a:off x="161925" y="1295400"/>
            <a:ext cx="8458200" cy="5334000"/>
          </a:xfrm>
          <a:prstGeom prst="rect">
            <a:avLst/>
          </a:prstGeom>
          <a:noFill/>
          <a:ln w="9525">
            <a:noFill/>
            <a:miter lim="800000"/>
            <a:headEnd/>
            <a:tailEnd/>
          </a:ln>
        </p:spPr>
        <p:txBody>
          <a:bodyPr/>
          <a:lstStyle/>
          <a:p>
            <a:pPr marL="274638" indent="-274638"/>
            <a:endParaRPr lang="en-US" sz="2200">
              <a:solidFill>
                <a:srgbClr val="000000"/>
              </a:solidFill>
            </a:endParaRPr>
          </a:p>
          <a:p>
            <a:pPr marL="274638" indent="-274638"/>
            <a:endParaRPr lang="en-US" sz="2200">
              <a:solidFill>
                <a:srgbClr val="000000"/>
              </a:solidFill>
            </a:endParaRPr>
          </a:p>
          <a:p>
            <a:pPr marL="274638" indent="-274638"/>
            <a:endParaRPr lang="en-US" sz="2200">
              <a:solidFill>
                <a:srgbClr val="000000"/>
              </a:solidFill>
            </a:endParaRPr>
          </a:p>
          <a:p>
            <a:pPr marL="274638" indent="-274638"/>
            <a:endParaRPr lang="en-US" sz="2200">
              <a:solidFill>
                <a:srgbClr val="000000"/>
              </a:solidFill>
            </a:endParaRPr>
          </a:p>
          <a:p>
            <a:pPr marL="274638" indent="-274638"/>
            <a:endParaRPr lang="en-US" sz="2200">
              <a:solidFill>
                <a:srgbClr val="000000"/>
              </a:solidFill>
            </a:endParaRPr>
          </a:p>
          <a:p>
            <a:pPr marL="274638" indent="-274638"/>
            <a:endParaRPr lang="en-US" sz="2200">
              <a:solidFill>
                <a:srgbClr val="000000"/>
              </a:solidFill>
            </a:endParaRPr>
          </a:p>
          <a:p>
            <a:pPr marL="274638" indent="-274638"/>
            <a:endParaRPr lang="en-US" sz="2200">
              <a:solidFill>
                <a:srgbClr val="000000"/>
              </a:solidFill>
            </a:endParaRPr>
          </a:p>
          <a:p>
            <a:pPr marL="274638" indent="-274638"/>
            <a:endParaRPr lang="en-US" sz="2200">
              <a:solidFill>
                <a:srgbClr val="000000"/>
              </a:solidFill>
            </a:endParaRPr>
          </a:p>
          <a:p>
            <a:pPr marL="274638" indent="-274638"/>
            <a:endParaRPr lang="en-US" sz="2200">
              <a:solidFill>
                <a:srgbClr val="000000"/>
              </a:solidFill>
            </a:endParaRPr>
          </a:p>
          <a:p>
            <a:pPr marL="274638" indent="-274638"/>
            <a:endParaRPr lang="en-US" sz="2200">
              <a:solidFill>
                <a:srgbClr val="000000"/>
              </a:solidFill>
            </a:endParaRPr>
          </a:p>
        </p:txBody>
      </p:sp>
      <p:sp>
        <p:nvSpPr>
          <p:cNvPr id="14" name="Rectangle 13"/>
          <p:cNvSpPr/>
          <p:nvPr/>
        </p:nvSpPr>
        <p:spPr bwMode="auto">
          <a:xfrm>
            <a:off x="4343400" y="1676400"/>
            <a:ext cx="1219200" cy="381000"/>
          </a:xfrm>
          <a:prstGeom prst="rect">
            <a:avLst/>
          </a:prstGeom>
          <a:noFill/>
          <a:ln w="12700" cap="flat" cmpd="sng" algn="ctr">
            <a:noFill/>
            <a:prstDash val="solid"/>
            <a:round/>
            <a:headEnd type="none" w="sm" len="sm"/>
            <a:tailEnd type="none" w="sm" len="sm"/>
          </a:ln>
          <a:effectLst/>
        </p:spPr>
        <p:txBody>
          <a:bodyPr lIns="90488" tIns="44450" rIns="90488" bIns="44450"/>
          <a:lstStyle/>
          <a:p>
            <a:pPr marL="342900" indent="-342900" algn="ctr">
              <a:buFontTx/>
              <a:buNone/>
              <a:defRPr/>
            </a:pPr>
            <a:r>
              <a:rPr lang="en-US" sz="2000" dirty="0">
                <a:solidFill>
                  <a:schemeClr val="accent5">
                    <a:lumMod val="20000"/>
                    <a:lumOff val="80000"/>
                  </a:schemeClr>
                </a:solidFill>
              </a:rPr>
              <a:t>Shell</a:t>
            </a:r>
          </a:p>
        </p:txBody>
      </p:sp>
      <p:sp>
        <p:nvSpPr>
          <p:cNvPr id="15" name="Rectangle 14"/>
          <p:cNvSpPr/>
          <p:nvPr/>
        </p:nvSpPr>
        <p:spPr bwMode="auto">
          <a:xfrm>
            <a:off x="4343400" y="4632325"/>
            <a:ext cx="1219200" cy="381000"/>
          </a:xfrm>
          <a:prstGeom prst="rect">
            <a:avLst/>
          </a:prstGeom>
          <a:noFill/>
          <a:ln w="12700" cap="flat" cmpd="sng" algn="ctr">
            <a:noFill/>
            <a:prstDash val="solid"/>
            <a:round/>
            <a:headEnd type="none" w="sm" len="sm"/>
            <a:tailEnd type="none" w="sm" len="sm"/>
          </a:ln>
          <a:effectLst/>
        </p:spPr>
        <p:txBody>
          <a:bodyPr lIns="90488" tIns="44450" rIns="90488" bIns="44450"/>
          <a:lstStyle/>
          <a:p>
            <a:pPr marL="342900" indent="-342900" algn="ctr">
              <a:buFontTx/>
              <a:buNone/>
              <a:defRPr/>
            </a:pPr>
            <a:r>
              <a:rPr lang="en-US" sz="2000" dirty="0">
                <a:solidFill>
                  <a:schemeClr val="accent5">
                    <a:lumMod val="20000"/>
                    <a:lumOff val="80000"/>
                  </a:schemeClr>
                </a:solidFill>
              </a:rPr>
              <a:t>Shell</a:t>
            </a:r>
          </a:p>
        </p:txBody>
      </p:sp>
      <p:pic>
        <p:nvPicPr>
          <p:cNvPr id="11273" name="Picture 2"/>
          <p:cNvPicPr>
            <a:picLocks noChangeAspect="1" noChangeArrowheads="1"/>
          </p:cNvPicPr>
          <p:nvPr/>
        </p:nvPicPr>
        <p:blipFill>
          <a:blip r:embed="rId3" cstate="print">
            <a:grayscl/>
            <a:biLevel thresh="50000"/>
          </a:blip>
          <a:srcRect/>
          <a:stretch>
            <a:fillRect/>
          </a:stretch>
        </p:blipFill>
        <p:spPr bwMode="auto">
          <a:xfrm>
            <a:off x="2209800" y="2209800"/>
            <a:ext cx="5029200" cy="2209800"/>
          </a:xfrm>
          <a:prstGeom prst="rect">
            <a:avLst/>
          </a:prstGeom>
          <a:noFill/>
          <a:ln w="12700">
            <a:solidFill>
              <a:schemeClr val="bg1"/>
            </a:solidFill>
            <a:miter lim="800000"/>
            <a:headEnd type="none" w="sm" len="sm"/>
            <a:tailEnd type="none" w="sm" len="sm"/>
          </a:ln>
        </p:spPr>
      </p:pic>
      <p:sp>
        <p:nvSpPr>
          <p:cNvPr id="17" name="Donut 16"/>
          <p:cNvSpPr/>
          <p:nvPr/>
        </p:nvSpPr>
        <p:spPr bwMode="auto">
          <a:xfrm>
            <a:off x="1905000" y="1905000"/>
            <a:ext cx="5562600" cy="2819400"/>
          </a:xfrm>
          <a:prstGeom prst="donut">
            <a:avLst>
              <a:gd name="adj" fmla="val 10743"/>
            </a:avLst>
          </a:prstGeom>
          <a:solidFill>
            <a:schemeClr val="accent6">
              <a:lumMod val="40000"/>
              <a:lumOff val="60000"/>
            </a:schemeClr>
          </a:solidFill>
          <a:ln w="3175" cap="flat" cmpd="sng" algn="ctr">
            <a:solidFill>
              <a:schemeClr val="accent2"/>
            </a:solidFill>
            <a:prstDash val="solid"/>
            <a:round/>
            <a:headEnd type="none" w="sm" len="sm"/>
            <a:tailEnd type="none" w="sm" len="sm"/>
          </a:ln>
          <a:effectLst/>
        </p:spPr>
        <p:txBody>
          <a:bodyPr lIns="90488" tIns="44450" rIns="90488" bIns="44450"/>
          <a:lstStyle/>
          <a:p>
            <a:pPr marL="342900" indent="-342900">
              <a:defRPr/>
            </a:pPr>
            <a:endParaRPr lang="en-US"/>
          </a:p>
        </p:txBody>
      </p:sp>
      <p:sp>
        <p:nvSpPr>
          <p:cNvPr id="11275" name="Donut 17"/>
          <p:cNvSpPr>
            <a:spLocks noChangeArrowheads="1"/>
          </p:cNvSpPr>
          <p:nvPr/>
        </p:nvSpPr>
        <p:spPr bwMode="auto">
          <a:xfrm>
            <a:off x="1524000" y="1524000"/>
            <a:ext cx="6324600" cy="3581400"/>
          </a:xfrm>
          <a:custGeom>
            <a:avLst/>
            <a:gdLst>
              <a:gd name="T0" fmla="*/ 3162300 w 6324600"/>
              <a:gd name="T1" fmla="*/ 0 h 3581400"/>
              <a:gd name="T2" fmla="*/ 926217 w 6324600"/>
              <a:gd name="T3" fmla="*/ 524484 h 3581400"/>
              <a:gd name="T4" fmla="*/ 0 w 6324600"/>
              <a:gd name="T5" fmla="*/ 1790700 h 3581400"/>
              <a:gd name="T6" fmla="*/ 926217 w 6324600"/>
              <a:gd name="T7" fmla="*/ 3056916 h 3581400"/>
              <a:gd name="T8" fmla="*/ 3162300 w 6324600"/>
              <a:gd name="T9" fmla="*/ 3581400 h 3581400"/>
              <a:gd name="T10" fmla="*/ 5398380 w 6324600"/>
              <a:gd name="T11" fmla="*/ 3056916 h 3581400"/>
              <a:gd name="T12" fmla="*/ 6324600 w 6324600"/>
              <a:gd name="T13" fmla="*/ 1790700 h 3581400"/>
              <a:gd name="T14" fmla="*/ 5398380 w 6324600"/>
              <a:gd name="T15" fmla="*/ 524484 h 3581400"/>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926217 w 6324600"/>
              <a:gd name="T25" fmla="*/ 524484 h 3581400"/>
              <a:gd name="T26" fmla="*/ 5398380 w 6324600"/>
              <a:gd name="T27" fmla="*/ 3056916 h 35814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324600" h="3581400">
                <a:moveTo>
                  <a:pt x="0" y="1790700"/>
                </a:moveTo>
                <a:lnTo>
                  <a:pt x="0" y="1790700"/>
                </a:lnTo>
                <a:cubicBezTo>
                  <a:pt x="3" y="801725"/>
                  <a:pt x="1415812" y="3"/>
                  <a:pt x="3162300" y="4"/>
                </a:cubicBezTo>
                <a:cubicBezTo>
                  <a:pt x="3162300" y="4"/>
                  <a:pt x="3162301" y="4"/>
                  <a:pt x="3162302" y="4"/>
                </a:cubicBezTo>
                <a:cubicBezTo>
                  <a:pt x="4908792" y="4"/>
                  <a:pt x="6324601" y="801728"/>
                  <a:pt x="6324601" y="1790704"/>
                </a:cubicBezTo>
                <a:cubicBezTo>
                  <a:pt x="6324601" y="1790705"/>
                  <a:pt x="6324600" y="1790707"/>
                  <a:pt x="6324600" y="1790709"/>
                </a:cubicBezTo>
                <a:lnTo>
                  <a:pt x="6324601" y="1790710"/>
                </a:lnTo>
                <a:cubicBezTo>
                  <a:pt x="6324601" y="2779686"/>
                  <a:pt x="4908791" y="3581410"/>
                  <a:pt x="3162301" y="3581410"/>
                </a:cubicBezTo>
                <a:cubicBezTo>
                  <a:pt x="3162300" y="3581410"/>
                  <a:pt x="3162300" y="3581409"/>
                  <a:pt x="3162300" y="3581409"/>
                </a:cubicBezTo>
                <a:cubicBezTo>
                  <a:pt x="1415810" y="3581409"/>
                  <a:pt x="1" y="2779686"/>
                  <a:pt x="1" y="1790710"/>
                </a:cubicBezTo>
                <a:cubicBezTo>
                  <a:pt x="0" y="1790708"/>
                  <a:pt x="1" y="1790707"/>
                  <a:pt x="1" y="1790706"/>
                </a:cubicBezTo>
                <a:close/>
                <a:moveTo>
                  <a:pt x="384750" y="1790700"/>
                </a:moveTo>
                <a:lnTo>
                  <a:pt x="384750" y="1790700"/>
                </a:lnTo>
                <a:cubicBezTo>
                  <a:pt x="384750" y="1790700"/>
                  <a:pt x="384750" y="1790701"/>
                  <a:pt x="384750" y="1790702"/>
                </a:cubicBezTo>
                <a:cubicBezTo>
                  <a:pt x="384749" y="2567187"/>
                  <a:pt x="1628300" y="3196652"/>
                  <a:pt x="3162298" y="3196652"/>
                </a:cubicBezTo>
                <a:cubicBezTo>
                  <a:pt x="3162298" y="3196652"/>
                  <a:pt x="3162298" y="3196653"/>
                  <a:pt x="3162299" y="3196653"/>
                </a:cubicBezTo>
                <a:cubicBezTo>
                  <a:pt x="4696295" y="3196652"/>
                  <a:pt x="5939846" y="2567188"/>
                  <a:pt x="5939848" y="1790704"/>
                </a:cubicBezTo>
                <a:lnTo>
                  <a:pt x="5939849" y="1790705"/>
                </a:lnTo>
                <a:cubicBezTo>
                  <a:pt x="5939849" y="1014220"/>
                  <a:pt x="4696297" y="384755"/>
                  <a:pt x="3162299" y="384755"/>
                </a:cubicBezTo>
                <a:lnTo>
                  <a:pt x="3162298" y="384755"/>
                </a:lnTo>
                <a:cubicBezTo>
                  <a:pt x="3162298" y="384755"/>
                  <a:pt x="3162297" y="384755"/>
                  <a:pt x="3162297" y="384755"/>
                </a:cubicBezTo>
                <a:cubicBezTo>
                  <a:pt x="1628300" y="384754"/>
                  <a:pt x="384750" y="1014218"/>
                  <a:pt x="384747" y="1790702"/>
                </a:cubicBezTo>
                <a:close/>
              </a:path>
            </a:pathLst>
          </a:custGeom>
          <a:solidFill>
            <a:srgbClr val="AACAE2"/>
          </a:solidFill>
          <a:ln w="3175" algn="ctr">
            <a:solidFill>
              <a:schemeClr val="tx1"/>
            </a:solidFill>
            <a:round/>
            <a:headEnd type="none" w="sm" len="sm"/>
            <a:tailEnd type="none" w="sm" len="sm"/>
          </a:ln>
        </p:spPr>
        <p:txBody>
          <a:bodyPr lIns="90488" tIns="44450" rIns="90488" bIns="44450"/>
          <a:lstStyle/>
          <a:p>
            <a:endParaRPr lang="en-IN"/>
          </a:p>
        </p:txBody>
      </p:sp>
      <p:sp>
        <p:nvSpPr>
          <p:cNvPr id="11276" name="Rectangle 18"/>
          <p:cNvSpPr>
            <a:spLocks noChangeArrowheads="1"/>
          </p:cNvSpPr>
          <p:nvPr/>
        </p:nvSpPr>
        <p:spPr bwMode="auto">
          <a:xfrm>
            <a:off x="3962400" y="1600200"/>
            <a:ext cx="1447800" cy="381000"/>
          </a:xfrm>
          <a:prstGeom prst="rect">
            <a:avLst/>
          </a:prstGeom>
          <a:noFill/>
          <a:ln w="12700" algn="ctr">
            <a:noFill/>
            <a:round/>
            <a:headEnd type="none" w="sm" len="sm"/>
            <a:tailEnd type="none" w="sm" len="sm"/>
          </a:ln>
        </p:spPr>
        <p:txBody>
          <a:bodyPr lIns="90488" tIns="44450" rIns="90488" bIns="44450"/>
          <a:lstStyle/>
          <a:p>
            <a:pPr marL="342900" indent="-342900" algn="ctr">
              <a:buFontTx/>
              <a:buNone/>
            </a:pPr>
            <a:r>
              <a:rPr lang="en-US" sz="1500" b="1"/>
              <a:t>User Process</a:t>
            </a:r>
          </a:p>
        </p:txBody>
      </p:sp>
      <p:sp>
        <p:nvSpPr>
          <p:cNvPr id="11277" name="Rectangle 19"/>
          <p:cNvSpPr>
            <a:spLocks noChangeArrowheads="1"/>
          </p:cNvSpPr>
          <p:nvPr/>
        </p:nvSpPr>
        <p:spPr bwMode="auto">
          <a:xfrm>
            <a:off x="3886200" y="1905000"/>
            <a:ext cx="1447800" cy="381000"/>
          </a:xfrm>
          <a:prstGeom prst="rect">
            <a:avLst/>
          </a:prstGeom>
          <a:noFill/>
          <a:ln w="12700" algn="ctr">
            <a:noFill/>
            <a:round/>
            <a:headEnd type="none" w="sm" len="sm"/>
            <a:tailEnd type="none" w="sm" len="sm"/>
          </a:ln>
        </p:spPr>
        <p:txBody>
          <a:bodyPr lIns="90488" tIns="44450" rIns="90488" bIns="44450"/>
          <a:lstStyle/>
          <a:p>
            <a:pPr marL="342900" indent="-342900" algn="ctr">
              <a:buFontTx/>
              <a:buNone/>
            </a:pPr>
            <a:r>
              <a:rPr lang="en-US" sz="1500" b="1"/>
              <a:t>Shell</a:t>
            </a:r>
          </a:p>
        </p:txBody>
      </p:sp>
      <p:sp>
        <p:nvSpPr>
          <p:cNvPr id="11278" name="Rectangle 20"/>
          <p:cNvSpPr>
            <a:spLocks noChangeArrowheads="1"/>
          </p:cNvSpPr>
          <p:nvPr/>
        </p:nvSpPr>
        <p:spPr bwMode="auto">
          <a:xfrm>
            <a:off x="3962400" y="4724400"/>
            <a:ext cx="1447800" cy="381000"/>
          </a:xfrm>
          <a:prstGeom prst="rect">
            <a:avLst/>
          </a:prstGeom>
          <a:noFill/>
          <a:ln w="12700" algn="ctr">
            <a:noFill/>
            <a:round/>
            <a:headEnd type="none" w="sm" len="sm"/>
            <a:tailEnd type="none" w="sm" len="sm"/>
          </a:ln>
        </p:spPr>
        <p:txBody>
          <a:bodyPr lIns="90488" tIns="44450" rIns="90488" bIns="44450"/>
          <a:lstStyle/>
          <a:p>
            <a:pPr marL="342900" indent="-342900" algn="ctr">
              <a:buFontTx/>
              <a:buNone/>
            </a:pPr>
            <a:r>
              <a:rPr lang="en-US" sz="1500" b="1"/>
              <a:t>User Process</a:t>
            </a:r>
          </a:p>
        </p:txBody>
      </p:sp>
      <p:sp>
        <p:nvSpPr>
          <p:cNvPr id="11279" name="Rectangle 21"/>
          <p:cNvSpPr>
            <a:spLocks noChangeArrowheads="1"/>
          </p:cNvSpPr>
          <p:nvPr/>
        </p:nvSpPr>
        <p:spPr bwMode="auto">
          <a:xfrm>
            <a:off x="3962400" y="4419600"/>
            <a:ext cx="1447800" cy="381000"/>
          </a:xfrm>
          <a:prstGeom prst="rect">
            <a:avLst/>
          </a:prstGeom>
          <a:noFill/>
          <a:ln w="12700" algn="ctr">
            <a:noFill/>
            <a:round/>
            <a:headEnd type="none" w="sm" len="sm"/>
            <a:tailEnd type="none" w="sm" len="sm"/>
          </a:ln>
        </p:spPr>
        <p:txBody>
          <a:bodyPr lIns="90488" tIns="44450" rIns="90488" bIns="44450"/>
          <a:lstStyle/>
          <a:p>
            <a:pPr marL="342900" indent="-342900" algn="ctr">
              <a:buFontTx/>
              <a:buNone/>
            </a:pPr>
            <a:r>
              <a:rPr lang="en-US" sz="1500" b="1"/>
              <a:t>Shell</a:t>
            </a:r>
          </a:p>
        </p:txBody>
      </p:sp>
      <p:sp>
        <p:nvSpPr>
          <p:cNvPr id="195605" name="Text Box 21"/>
          <p:cNvSpPr txBox="1">
            <a:spLocks noChangeArrowheads="1"/>
          </p:cNvSpPr>
          <p:nvPr/>
        </p:nvSpPr>
        <p:spPr bwMode="auto">
          <a:xfrm>
            <a:off x="457200" y="4876800"/>
            <a:ext cx="2514600" cy="1447800"/>
          </a:xfrm>
          <a:prstGeom prst="rect">
            <a:avLst/>
          </a:prstGeom>
          <a:solidFill>
            <a:srgbClr val="FFCC66"/>
          </a:solidFill>
          <a:ln w="28575" algn="ctr">
            <a:solidFill>
              <a:schemeClr val="accent2"/>
            </a:solidFill>
            <a:miter lim="800000"/>
            <a:headEnd type="none" w="sm" len="sm"/>
            <a:tailEnd type="none" w="sm" len="sm"/>
          </a:ln>
        </p:spPr>
        <p:txBody>
          <a:bodyPr lIns="90488" tIns="44450" rIns="90488" bIns="44450"/>
          <a:lstStyle/>
          <a:p>
            <a:pPr>
              <a:spcBef>
                <a:spcPct val="50000"/>
              </a:spcBef>
              <a:buFontTx/>
              <a:buNone/>
            </a:pPr>
            <a:r>
              <a:rPr lang="en-US" sz="1800"/>
              <a:t>Everything below the system call interface and above the physical hardware is the </a:t>
            </a:r>
            <a:r>
              <a:rPr lang="en-US" sz="1800" b="1"/>
              <a:t>KERNEL</a:t>
            </a:r>
            <a:r>
              <a:rPr lang="en-US" sz="1800"/>
              <a:t>.</a:t>
            </a:r>
          </a:p>
        </p:txBody>
      </p:sp>
      <p:sp>
        <p:nvSpPr>
          <p:cNvPr id="195606" name="Line 22"/>
          <p:cNvSpPr>
            <a:spLocks noChangeShapeType="1"/>
          </p:cNvSpPr>
          <p:nvPr/>
        </p:nvSpPr>
        <p:spPr bwMode="auto">
          <a:xfrm flipV="1">
            <a:off x="2971800" y="3581400"/>
            <a:ext cx="0" cy="1371600"/>
          </a:xfrm>
          <a:prstGeom prst="line">
            <a:avLst/>
          </a:prstGeom>
          <a:noFill/>
          <a:ln w="28575">
            <a:solidFill>
              <a:schemeClr val="accent2"/>
            </a:solidFill>
            <a:round/>
            <a:headEnd type="none" w="sm" len="sm"/>
            <a:tailEnd type="none" w="sm" len="sm"/>
          </a:ln>
        </p:spPr>
        <p:txBody>
          <a:bodyPr lIns="90488" tIns="44450" rIns="90488" bIns="44450"/>
          <a:lstStyle/>
          <a:p>
            <a:endParaRPr lang="en-IN"/>
          </a:p>
        </p:txBody>
      </p:sp>
      <p:sp>
        <p:nvSpPr>
          <p:cNvPr id="195609" name="Text Box 25"/>
          <p:cNvSpPr txBox="1">
            <a:spLocks noChangeArrowheads="1"/>
          </p:cNvSpPr>
          <p:nvPr/>
        </p:nvSpPr>
        <p:spPr bwMode="auto">
          <a:xfrm>
            <a:off x="6629400" y="4800600"/>
            <a:ext cx="2286000" cy="1752600"/>
          </a:xfrm>
          <a:prstGeom prst="rect">
            <a:avLst/>
          </a:prstGeom>
          <a:solidFill>
            <a:srgbClr val="FFCC66"/>
          </a:solidFill>
          <a:ln w="28575" algn="ctr">
            <a:solidFill>
              <a:schemeClr val="accent2"/>
            </a:solidFill>
            <a:miter lim="800000"/>
            <a:headEnd type="none" w="sm" len="sm"/>
            <a:tailEnd type="none" w="sm" len="sm"/>
          </a:ln>
        </p:spPr>
        <p:txBody>
          <a:bodyPr lIns="90488" tIns="44450" rIns="90488" bIns="44450"/>
          <a:lstStyle/>
          <a:p>
            <a:pPr>
              <a:spcBef>
                <a:spcPct val="50000"/>
              </a:spcBef>
              <a:buFontTx/>
              <a:buNone/>
            </a:pPr>
            <a:r>
              <a:rPr lang="en-US" sz="1800"/>
              <a:t>It provides file system, CPU scheduling, memory management, and other OS functions using system calls.</a:t>
            </a:r>
          </a:p>
        </p:txBody>
      </p:sp>
      <p:sp>
        <p:nvSpPr>
          <p:cNvPr id="195610" name="Line 26"/>
          <p:cNvSpPr>
            <a:spLocks noChangeShapeType="1"/>
          </p:cNvSpPr>
          <p:nvPr/>
        </p:nvSpPr>
        <p:spPr bwMode="auto">
          <a:xfrm flipV="1">
            <a:off x="6629400" y="3429000"/>
            <a:ext cx="0" cy="1600200"/>
          </a:xfrm>
          <a:prstGeom prst="line">
            <a:avLst/>
          </a:prstGeom>
          <a:noFill/>
          <a:ln w="28575">
            <a:solidFill>
              <a:schemeClr val="accent2"/>
            </a:solidFill>
            <a:round/>
            <a:headEnd type="none" w="sm" len="sm"/>
            <a:tailEnd type="none" w="sm" len="sm"/>
          </a:ln>
        </p:spPr>
        <p:txBody>
          <a:bodyPr lIns="90488" tIns="44450" rIns="90488" bIns="44450"/>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linds(horizontal)">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95605"/>
                                        </p:tgtEl>
                                        <p:attrNameLst>
                                          <p:attrName>style.visibility</p:attrName>
                                        </p:attrNameLst>
                                      </p:cBhvr>
                                      <p:to>
                                        <p:strVal val="visible"/>
                                      </p:to>
                                    </p:set>
                                    <p:animEffect transition="in" filter="blinds(horizontal)">
                                      <p:cBhvr>
                                        <p:cTn id="15" dur="500"/>
                                        <p:tgtEl>
                                          <p:spTgt spid="19560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95606"/>
                                        </p:tgtEl>
                                        <p:attrNameLst>
                                          <p:attrName>style.visibility</p:attrName>
                                        </p:attrNameLst>
                                      </p:cBhvr>
                                      <p:to>
                                        <p:strVal val="visible"/>
                                      </p:to>
                                    </p:set>
                                    <p:animEffect transition="in" filter="blinds(horizontal)">
                                      <p:cBhvr>
                                        <p:cTn id="18" dur="500"/>
                                        <p:tgtEl>
                                          <p:spTgt spid="19560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95610"/>
                                        </p:tgtEl>
                                        <p:attrNameLst>
                                          <p:attrName>style.visibility</p:attrName>
                                        </p:attrNameLst>
                                      </p:cBhvr>
                                      <p:to>
                                        <p:strVal val="visible"/>
                                      </p:to>
                                    </p:set>
                                    <p:animEffect transition="in" filter="blinds(horizontal)">
                                      <p:cBhvr>
                                        <p:cTn id="23" dur="500"/>
                                        <p:tgtEl>
                                          <p:spTgt spid="195610"/>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95609"/>
                                        </p:tgtEl>
                                        <p:attrNameLst>
                                          <p:attrName>style.visibility</p:attrName>
                                        </p:attrNameLst>
                                      </p:cBhvr>
                                      <p:to>
                                        <p:strVal val="visible"/>
                                      </p:to>
                                    </p:set>
                                    <p:animEffect transition="in" filter="blinds(horizontal)">
                                      <p:cBhvr>
                                        <p:cTn id="26" dur="500"/>
                                        <p:tgtEl>
                                          <p:spTgt spid="195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95605" grpId="0" animBg="1"/>
      <p:bldP spid="195606" grpId="0" animBg="1"/>
      <p:bldP spid="195609" grpId="0" animBg="1"/>
      <p:bldP spid="195610"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Chmod</a:t>
            </a:r>
            <a:r>
              <a:rPr lang="en-IN" dirty="0" smtClean="0"/>
              <a:t> with numbers </a:t>
            </a:r>
            <a:endParaRPr lang="en-IN" dirty="0"/>
          </a:p>
        </p:txBody>
      </p:sp>
      <p:sp>
        <p:nvSpPr>
          <p:cNvPr id="3" name="Content Placeholder 2"/>
          <p:cNvSpPr>
            <a:spLocks noGrp="1"/>
          </p:cNvSpPr>
          <p:nvPr>
            <p:ph sz="quarter" idx="1"/>
          </p:nvPr>
        </p:nvSpPr>
        <p:spPr/>
        <p:txBody>
          <a:bodyPr>
            <a:normAutofit/>
          </a:bodyPr>
          <a:lstStyle/>
          <a:p>
            <a:r>
              <a:rPr lang="en-IN" dirty="0" err="1" smtClean="0"/>
              <a:t>chmod</a:t>
            </a:r>
            <a:r>
              <a:rPr lang="en-IN" dirty="0" smtClean="0"/>
              <a:t> 754 a1.txt </a:t>
            </a:r>
          </a:p>
          <a:p>
            <a:pPr lvl="1"/>
            <a:r>
              <a:rPr lang="en-IN" dirty="0" smtClean="0"/>
              <a:t>Here the digits 7,5 and 4 each individually represents the permissions for the user, group and others. </a:t>
            </a:r>
          </a:p>
          <a:p>
            <a:pPr lvl="1"/>
            <a:r>
              <a:rPr lang="en-IN" dirty="0" smtClean="0"/>
              <a:t>Each digits is a combination of the numbers 4, 2, 1 and 0. </a:t>
            </a:r>
          </a:p>
          <a:p>
            <a:pPr lvl="2"/>
            <a:r>
              <a:rPr lang="en-IN" dirty="0" smtClean="0"/>
              <a:t>4 stands for "read"</a:t>
            </a:r>
          </a:p>
          <a:p>
            <a:pPr lvl="2"/>
            <a:r>
              <a:rPr lang="en-IN" dirty="0" smtClean="0"/>
              <a:t>2 stands for "write</a:t>
            </a:r>
          </a:p>
          <a:p>
            <a:pPr lvl="1"/>
            <a:r>
              <a:rPr lang="en-IN" dirty="0" smtClean="0"/>
              <a:t>1 stands for "execute and </a:t>
            </a:r>
          </a:p>
          <a:p>
            <a:pPr lvl="1"/>
            <a:r>
              <a:rPr lang="en-IN" dirty="0" smtClean="0"/>
              <a:t>0 stand for no permission </a:t>
            </a:r>
          </a:p>
          <a:p>
            <a:r>
              <a:rPr lang="en-IN" dirty="0" smtClean="0"/>
              <a:t>So 7 is the combination of permission 4+2+1(read, write and execute), 5 4+0+1 (read, no write and execute) and 4 is 4+0+0 (read, no write no execute).</a:t>
            </a:r>
            <a:endParaRPr lang="en-IN" dirty="0"/>
          </a:p>
        </p:txBody>
      </p:sp>
    </p:spTree>
    <p:extLst>
      <p:ext uri="{BB962C8B-B14F-4D97-AF65-F5344CB8AC3E}">
        <p14:creationId xmlns:p14="http://schemas.microsoft.com/office/powerpoint/2010/main" val="34575492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 Absolute value Method</a:t>
            </a:r>
            <a:r>
              <a:rPr lang="en-US" dirty="0" smtClean="0"/>
              <a: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r>
              <a:rPr lang="en-US" dirty="0"/>
              <a:t>$ </a:t>
            </a:r>
            <a:r>
              <a:rPr lang="en-US" dirty="0" err="1"/>
              <a:t>chmod</a:t>
            </a:r>
            <a:r>
              <a:rPr lang="en-US" dirty="0"/>
              <a:t> 754 </a:t>
            </a:r>
            <a:r>
              <a:rPr lang="en-US" dirty="0" err="1"/>
              <a:t>sampl</a:t>
            </a:r>
            <a:endParaRPr lang="en-US" dirty="0" smtClean="0"/>
          </a:p>
          <a:p>
            <a:r>
              <a:rPr lang="en-US" dirty="0"/>
              <a:t>$</a:t>
            </a:r>
            <a:r>
              <a:rPr lang="en-US" dirty="0" err="1"/>
              <a:t>chmod</a:t>
            </a:r>
            <a:r>
              <a:rPr lang="en-US" dirty="0"/>
              <a:t> 777 </a:t>
            </a:r>
            <a:r>
              <a:rPr lang="en-US" dirty="0" err="1"/>
              <a:t>fileabc</a:t>
            </a:r>
            <a:r>
              <a:rPr lang="en-US" dirty="0"/>
              <a:t> – changes the file permissions of all the users to acquire all the 3 permissions </a:t>
            </a:r>
          </a:p>
          <a:p>
            <a:pPr marL="0" indent="0">
              <a:buNone/>
            </a:pPr>
            <a:r>
              <a:rPr lang="en-US" dirty="0"/>
              <a:t> </a:t>
            </a:r>
          </a:p>
        </p:txBody>
      </p:sp>
      <p:graphicFrame>
        <p:nvGraphicFramePr>
          <p:cNvPr id="4" name="Table 3"/>
          <p:cNvGraphicFramePr>
            <a:graphicFrameLocks noGrp="1"/>
          </p:cNvGraphicFramePr>
          <p:nvPr/>
        </p:nvGraphicFramePr>
        <p:xfrm>
          <a:off x="1657066" y="2505611"/>
          <a:ext cx="3102591" cy="1127760"/>
        </p:xfrm>
        <a:graphic>
          <a:graphicData uri="http://schemas.openxmlformats.org/drawingml/2006/table">
            <a:tbl>
              <a:tblPr firstRow="1" bandRow="1">
                <a:tableStyleId>{5C22544A-7EE6-4342-B048-85BDC9FD1C3A}</a:tableStyleId>
              </a:tblPr>
              <a:tblGrid>
                <a:gridCol w="1423916">
                  <a:extLst>
                    <a:ext uri="{9D8B030D-6E8A-4147-A177-3AD203B41FA5}">
                      <a16:colId xmlns="" xmlns:a16="http://schemas.microsoft.com/office/drawing/2014/main" val="20000"/>
                    </a:ext>
                  </a:extLst>
                </a:gridCol>
                <a:gridCol w="1678675">
                  <a:extLst>
                    <a:ext uri="{9D8B030D-6E8A-4147-A177-3AD203B41FA5}">
                      <a16:colId xmlns="" xmlns:a16="http://schemas.microsoft.com/office/drawing/2014/main" val="20001"/>
                    </a:ext>
                  </a:extLst>
                </a:gridCol>
              </a:tblGrid>
              <a:tr h="278130">
                <a:tc>
                  <a:txBody>
                    <a:bodyPr/>
                    <a:lstStyle/>
                    <a:p>
                      <a:r>
                        <a:rPr lang="en-US" sz="1400" dirty="0" smtClean="0"/>
                        <a:t>Code</a:t>
                      </a:r>
                      <a:r>
                        <a:rPr lang="en-US" sz="1400" baseline="0" dirty="0" smtClean="0"/>
                        <a:t> </a:t>
                      </a:r>
                      <a:endParaRPr lang="en-US" sz="1400" dirty="0"/>
                    </a:p>
                  </a:txBody>
                  <a:tcPr marL="68580" marR="68580" marT="34290" marB="34290"/>
                </a:tc>
                <a:tc>
                  <a:txBody>
                    <a:bodyPr/>
                    <a:lstStyle/>
                    <a:p>
                      <a:r>
                        <a:rPr lang="en-US" sz="1400" dirty="0" smtClean="0"/>
                        <a:t>Meaning</a:t>
                      </a:r>
                      <a:endParaRPr lang="en-US" sz="1400" dirty="0"/>
                    </a:p>
                  </a:txBody>
                  <a:tcPr marL="68580" marR="68580" marT="34290" marB="34290"/>
                </a:tc>
                <a:extLst>
                  <a:ext uri="{0D108BD9-81ED-4DB2-BD59-A6C34878D82A}">
                    <a16:rowId xmlns="" xmlns:a16="http://schemas.microsoft.com/office/drawing/2014/main" val="10000"/>
                  </a:ext>
                </a:extLst>
              </a:tr>
              <a:tr h="278130">
                <a:tc>
                  <a:txBody>
                    <a:bodyPr/>
                    <a:lstStyle/>
                    <a:p>
                      <a:r>
                        <a:rPr lang="en-US" sz="1400" dirty="0" smtClean="0"/>
                        <a:t>4</a:t>
                      </a:r>
                      <a:endParaRPr lang="en-US" sz="1400" dirty="0"/>
                    </a:p>
                  </a:txBody>
                  <a:tcPr marL="68580" marR="68580" marT="34290" marB="34290"/>
                </a:tc>
                <a:tc>
                  <a:txBody>
                    <a:bodyPr/>
                    <a:lstStyle/>
                    <a:p>
                      <a:r>
                        <a:rPr lang="en-US" sz="1400" dirty="0" smtClean="0"/>
                        <a:t>Read</a:t>
                      </a:r>
                      <a:endParaRPr lang="en-US" sz="1400" dirty="0"/>
                    </a:p>
                  </a:txBody>
                  <a:tcPr marL="68580" marR="68580" marT="34290" marB="34290"/>
                </a:tc>
                <a:extLst>
                  <a:ext uri="{0D108BD9-81ED-4DB2-BD59-A6C34878D82A}">
                    <a16:rowId xmlns="" xmlns:a16="http://schemas.microsoft.com/office/drawing/2014/main" val="10001"/>
                  </a:ext>
                </a:extLst>
              </a:tr>
              <a:tr h="278130">
                <a:tc>
                  <a:txBody>
                    <a:bodyPr/>
                    <a:lstStyle/>
                    <a:p>
                      <a:r>
                        <a:rPr lang="en-US" sz="1400" dirty="0" smtClean="0"/>
                        <a:t>2</a:t>
                      </a:r>
                      <a:endParaRPr lang="en-US" sz="1400" dirty="0"/>
                    </a:p>
                  </a:txBody>
                  <a:tcPr marL="68580" marR="68580" marT="34290" marB="34290"/>
                </a:tc>
                <a:tc>
                  <a:txBody>
                    <a:bodyPr/>
                    <a:lstStyle/>
                    <a:p>
                      <a:r>
                        <a:rPr lang="en-US" sz="1400" dirty="0" smtClean="0"/>
                        <a:t>Write</a:t>
                      </a:r>
                      <a:endParaRPr lang="en-US" sz="1400" dirty="0"/>
                    </a:p>
                  </a:txBody>
                  <a:tcPr marL="68580" marR="68580" marT="34290" marB="34290"/>
                </a:tc>
                <a:extLst>
                  <a:ext uri="{0D108BD9-81ED-4DB2-BD59-A6C34878D82A}">
                    <a16:rowId xmlns="" xmlns:a16="http://schemas.microsoft.com/office/drawing/2014/main" val="10002"/>
                  </a:ext>
                </a:extLst>
              </a:tr>
              <a:tr h="278130">
                <a:tc>
                  <a:txBody>
                    <a:bodyPr/>
                    <a:lstStyle/>
                    <a:p>
                      <a:r>
                        <a:rPr lang="en-US" sz="1400" dirty="0" smtClean="0"/>
                        <a:t>1</a:t>
                      </a:r>
                      <a:endParaRPr lang="en-US" sz="1400" dirty="0"/>
                    </a:p>
                  </a:txBody>
                  <a:tcPr marL="68580" marR="68580" marT="34290" marB="34290"/>
                </a:tc>
                <a:tc>
                  <a:txBody>
                    <a:bodyPr/>
                    <a:lstStyle/>
                    <a:p>
                      <a:r>
                        <a:rPr lang="en-US" sz="1400" dirty="0" smtClean="0"/>
                        <a:t>Execute</a:t>
                      </a:r>
                      <a:endParaRPr lang="en-US" sz="1400" dirty="0"/>
                    </a:p>
                  </a:txBody>
                  <a:tcPr marL="68580" marR="68580" marT="34290" marB="34290"/>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5977094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3060" y="2865120"/>
            <a:ext cx="3590290" cy="726440"/>
          </a:xfrm>
          <a:prstGeom prst="rect">
            <a:avLst/>
          </a:prstGeom>
        </p:spPr>
        <p:txBody>
          <a:bodyPr vert="horz" wrap="square" lIns="0" tIns="12700" rIns="0" bIns="0" rtlCol="0">
            <a:spAutoFit/>
          </a:bodyPr>
          <a:lstStyle/>
          <a:p>
            <a:pPr marL="12700" marR="5080">
              <a:lnSpc>
                <a:spcPct val="100000"/>
              </a:lnSpc>
              <a:spcBef>
                <a:spcPts val="100"/>
              </a:spcBef>
              <a:tabLst>
                <a:tab pos="2245360" algn="l"/>
              </a:tabLst>
            </a:pPr>
            <a:r>
              <a:rPr sz="2300" spc="5" dirty="0">
                <a:latin typeface="Tahoma"/>
                <a:cs typeface="Tahoma"/>
              </a:rPr>
              <a:t>c</a:t>
            </a:r>
            <a:r>
              <a:rPr sz="2300" dirty="0">
                <a:latin typeface="Tahoma"/>
                <a:cs typeface="Tahoma"/>
              </a:rPr>
              <a:t>o</a:t>
            </a:r>
            <a:r>
              <a:rPr sz="2300" spc="-5" dirty="0">
                <a:latin typeface="Tahoma"/>
                <a:cs typeface="Tahoma"/>
              </a:rPr>
              <a:t>n</a:t>
            </a:r>
            <a:r>
              <a:rPr sz="2300" dirty="0">
                <a:latin typeface="Tahoma"/>
                <a:cs typeface="Tahoma"/>
              </a:rPr>
              <a:t>t</a:t>
            </a:r>
            <a:r>
              <a:rPr sz="2300" spc="-5" dirty="0">
                <a:latin typeface="Tahoma"/>
                <a:cs typeface="Tahoma"/>
              </a:rPr>
              <a:t>en</a:t>
            </a:r>
            <a:r>
              <a:rPr sz="2300" dirty="0">
                <a:latin typeface="Tahoma"/>
                <a:cs typeface="Tahoma"/>
              </a:rPr>
              <a:t>ts</a:t>
            </a:r>
            <a:r>
              <a:rPr sz="2300" spc="5" dirty="0">
                <a:latin typeface="Tahoma"/>
                <a:cs typeface="Tahoma"/>
              </a:rPr>
              <a:t> c</a:t>
            </a:r>
            <a:r>
              <a:rPr sz="2300" spc="10" dirty="0">
                <a:latin typeface="Tahoma"/>
                <a:cs typeface="Tahoma"/>
              </a:rPr>
              <a:t>a</a:t>
            </a:r>
            <a:r>
              <a:rPr sz="2300" dirty="0">
                <a:latin typeface="Tahoma"/>
                <a:cs typeface="Tahoma"/>
              </a:rPr>
              <a:t>n</a:t>
            </a:r>
            <a:r>
              <a:rPr sz="2300" spc="-5" dirty="0">
                <a:latin typeface="Tahoma"/>
                <a:cs typeface="Tahoma"/>
              </a:rPr>
              <a:t> b</a:t>
            </a:r>
            <a:r>
              <a:rPr sz="2300" dirty="0">
                <a:latin typeface="Tahoma"/>
                <a:cs typeface="Tahoma"/>
              </a:rPr>
              <a:t>e	</a:t>
            </a:r>
            <a:r>
              <a:rPr sz="2300" spc="5" dirty="0">
                <a:latin typeface="Tahoma"/>
                <a:cs typeface="Tahoma"/>
              </a:rPr>
              <a:t>e</a:t>
            </a:r>
            <a:r>
              <a:rPr sz="2300" dirty="0">
                <a:latin typeface="Tahoma"/>
                <a:cs typeface="Tahoma"/>
              </a:rPr>
              <a:t>xa</a:t>
            </a:r>
            <a:r>
              <a:rPr sz="2300" spc="-5" dirty="0">
                <a:latin typeface="Tahoma"/>
                <a:cs typeface="Tahoma"/>
              </a:rPr>
              <a:t>m</a:t>
            </a:r>
            <a:r>
              <a:rPr sz="2300" dirty="0">
                <a:latin typeface="Tahoma"/>
                <a:cs typeface="Tahoma"/>
              </a:rPr>
              <a:t>i</a:t>
            </a:r>
            <a:r>
              <a:rPr sz="2300" spc="-5" dirty="0">
                <a:latin typeface="Tahoma"/>
                <a:cs typeface="Tahoma"/>
              </a:rPr>
              <a:t>ned.  contents </a:t>
            </a:r>
            <a:r>
              <a:rPr sz="2300" spc="5" dirty="0">
                <a:latin typeface="Tahoma"/>
                <a:cs typeface="Tahoma"/>
              </a:rPr>
              <a:t>can </a:t>
            </a:r>
            <a:r>
              <a:rPr sz="2300" spc="-5" dirty="0">
                <a:latin typeface="Tahoma"/>
                <a:cs typeface="Tahoma"/>
              </a:rPr>
              <a:t>be</a:t>
            </a:r>
            <a:r>
              <a:rPr sz="2300" spc="-35" dirty="0">
                <a:latin typeface="Tahoma"/>
                <a:cs typeface="Tahoma"/>
              </a:rPr>
              <a:t> </a:t>
            </a:r>
            <a:r>
              <a:rPr sz="2300" spc="-5" dirty="0">
                <a:latin typeface="Tahoma"/>
                <a:cs typeface="Tahoma"/>
              </a:rPr>
              <a:t>examined.</a:t>
            </a:r>
            <a:endParaRPr sz="2300">
              <a:latin typeface="Tahoma"/>
              <a:cs typeface="Tahoma"/>
            </a:endParaRPr>
          </a:p>
        </p:txBody>
      </p:sp>
      <p:sp>
        <p:nvSpPr>
          <p:cNvPr id="3" name="object 3"/>
          <p:cNvSpPr txBox="1"/>
          <p:nvPr/>
        </p:nvSpPr>
        <p:spPr>
          <a:xfrm>
            <a:off x="2893060" y="4265929"/>
            <a:ext cx="3348990" cy="726440"/>
          </a:xfrm>
          <a:prstGeom prst="rect">
            <a:avLst/>
          </a:prstGeom>
        </p:spPr>
        <p:txBody>
          <a:bodyPr vert="horz" wrap="square" lIns="0" tIns="12700" rIns="0" bIns="0" rtlCol="0">
            <a:spAutoFit/>
          </a:bodyPr>
          <a:lstStyle/>
          <a:p>
            <a:pPr marL="12700" marR="5080">
              <a:lnSpc>
                <a:spcPct val="100000"/>
              </a:lnSpc>
              <a:spcBef>
                <a:spcPts val="100"/>
              </a:spcBef>
            </a:pPr>
            <a:r>
              <a:rPr sz="2300" spc="-5" dirty="0">
                <a:latin typeface="Tahoma"/>
                <a:cs typeface="Tahoma"/>
              </a:rPr>
              <a:t>contents </a:t>
            </a:r>
            <a:r>
              <a:rPr sz="2300" spc="5" dirty="0">
                <a:latin typeface="Tahoma"/>
                <a:cs typeface="Tahoma"/>
              </a:rPr>
              <a:t>can </a:t>
            </a:r>
            <a:r>
              <a:rPr sz="2300" spc="-5" dirty="0">
                <a:latin typeface="Tahoma"/>
                <a:cs typeface="Tahoma"/>
              </a:rPr>
              <a:t>be changed.  contents </a:t>
            </a:r>
            <a:r>
              <a:rPr sz="2300" spc="5" dirty="0">
                <a:latin typeface="Tahoma"/>
                <a:cs typeface="Tahoma"/>
              </a:rPr>
              <a:t>can </a:t>
            </a:r>
            <a:r>
              <a:rPr sz="2300" spc="-5" dirty="0">
                <a:latin typeface="Tahoma"/>
                <a:cs typeface="Tahoma"/>
              </a:rPr>
              <a:t>be</a:t>
            </a:r>
            <a:r>
              <a:rPr sz="2300" spc="-35" dirty="0">
                <a:latin typeface="Tahoma"/>
                <a:cs typeface="Tahoma"/>
              </a:rPr>
              <a:t> </a:t>
            </a:r>
            <a:r>
              <a:rPr sz="2300" spc="-5" dirty="0">
                <a:latin typeface="Tahoma"/>
                <a:cs typeface="Tahoma"/>
              </a:rPr>
              <a:t>changed.</a:t>
            </a:r>
            <a:endParaRPr sz="2300">
              <a:latin typeface="Tahoma"/>
              <a:cs typeface="Tahoma"/>
            </a:endParaRPr>
          </a:p>
        </p:txBody>
      </p:sp>
      <p:sp>
        <p:nvSpPr>
          <p:cNvPr id="4" name="object 4"/>
          <p:cNvSpPr txBox="1"/>
          <p:nvPr/>
        </p:nvSpPr>
        <p:spPr>
          <a:xfrm>
            <a:off x="2893060" y="5668009"/>
            <a:ext cx="4121785" cy="375920"/>
          </a:xfrm>
          <a:prstGeom prst="rect">
            <a:avLst/>
          </a:prstGeom>
        </p:spPr>
        <p:txBody>
          <a:bodyPr vert="horz" wrap="square" lIns="0" tIns="12700" rIns="0" bIns="0" rtlCol="0">
            <a:spAutoFit/>
          </a:bodyPr>
          <a:lstStyle/>
          <a:p>
            <a:pPr marL="12700">
              <a:lnSpc>
                <a:spcPct val="100000"/>
              </a:lnSpc>
              <a:spcBef>
                <a:spcPts val="100"/>
              </a:spcBef>
            </a:pPr>
            <a:r>
              <a:rPr sz="2300" spc="-5" dirty="0">
                <a:latin typeface="Tahoma"/>
                <a:cs typeface="Tahoma"/>
              </a:rPr>
              <a:t>file </a:t>
            </a:r>
            <a:r>
              <a:rPr sz="2300" dirty="0">
                <a:latin typeface="Tahoma"/>
                <a:cs typeface="Tahoma"/>
              </a:rPr>
              <a:t>can </a:t>
            </a:r>
            <a:r>
              <a:rPr sz="2300" spc="-5" dirty="0">
                <a:latin typeface="Tahoma"/>
                <a:cs typeface="Tahoma"/>
              </a:rPr>
              <a:t>be </a:t>
            </a:r>
            <a:r>
              <a:rPr sz="2300" dirty="0">
                <a:latin typeface="Tahoma"/>
                <a:cs typeface="Tahoma"/>
              </a:rPr>
              <a:t>used as a</a:t>
            </a:r>
            <a:r>
              <a:rPr sz="2300" spc="-40" dirty="0">
                <a:latin typeface="Tahoma"/>
                <a:cs typeface="Tahoma"/>
              </a:rPr>
              <a:t> </a:t>
            </a:r>
            <a:r>
              <a:rPr sz="2300" spc="-5" dirty="0">
                <a:latin typeface="Tahoma"/>
                <a:cs typeface="Tahoma"/>
              </a:rPr>
              <a:t>command.</a:t>
            </a:r>
            <a:endParaRPr sz="2300">
              <a:latin typeface="Tahoma"/>
              <a:cs typeface="Tahoma"/>
            </a:endParaRPr>
          </a:p>
        </p:txBody>
      </p:sp>
      <p:sp>
        <p:nvSpPr>
          <p:cNvPr id="5" name="object 5"/>
          <p:cNvSpPr txBox="1"/>
          <p:nvPr/>
        </p:nvSpPr>
        <p:spPr>
          <a:xfrm>
            <a:off x="2893060" y="6017259"/>
            <a:ext cx="5013960" cy="375920"/>
          </a:xfrm>
          <a:prstGeom prst="rect">
            <a:avLst/>
          </a:prstGeom>
        </p:spPr>
        <p:txBody>
          <a:bodyPr vert="horz" wrap="square" lIns="0" tIns="12700" rIns="0" bIns="0" rtlCol="0">
            <a:spAutoFit/>
          </a:bodyPr>
          <a:lstStyle/>
          <a:p>
            <a:pPr marL="12700">
              <a:lnSpc>
                <a:spcPct val="100000"/>
              </a:lnSpc>
              <a:spcBef>
                <a:spcPts val="100"/>
              </a:spcBef>
            </a:pPr>
            <a:r>
              <a:rPr sz="2300" dirty="0">
                <a:latin typeface="Tahoma"/>
                <a:cs typeface="Tahoma"/>
              </a:rPr>
              <a:t>can become </a:t>
            </a:r>
            <a:r>
              <a:rPr sz="2300" spc="-5" dirty="0">
                <a:latin typeface="Tahoma"/>
                <a:cs typeface="Tahoma"/>
              </a:rPr>
              <a:t>current </a:t>
            </a:r>
            <a:r>
              <a:rPr sz="2300" dirty="0">
                <a:latin typeface="Tahoma"/>
                <a:cs typeface="Tahoma"/>
              </a:rPr>
              <a:t>working</a:t>
            </a:r>
            <a:r>
              <a:rPr sz="2300" spc="-40" dirty="0">
                <a:latin typeface="Tahoma"/>
                <a:cs typeface="Tahoma"/>
              </a:rPr>
              <a:t> </a:t>
            </a:r>
            <a:r>
              <a:rPr sz="2300" spc="-5" dirty="0">
                <a:latin typeface="Tahoma"/>
                <a:cs typeface="Tahoma"/>
              </a:rPr>
              <a:t>directory.</a:t>
            </a:r>
            <a:endParaRPr sz="2300">
              <a:latin typeface="Tahoma"/>
              <a:cs typeface="Tahoma"/>
            </a:endParaRPr>
          </a:p>
        </p:txBody>
      </p:sp>
      <p:sp>
        <p:nvSpPr>
          <p:cNvPr id="6" name="object 6"/>
          <p:cNvSpPr txBox="1">
            <a:spLocks noGrp="1"/>
          </p:cNvSpPr>
          <p:nvPr>
            <p:ph type="title"/>
          </p:nvPr>
        </p:nvSpPr>
        <p:spPr>
          <a:xfrm>
            <a:off x="2956560" y="189229"/>
            <a:ext cx="3803650" cy="711200"/>
          </a:xfrm>
          <a:prstGeom prst="rect">
            <a:avLst/>
          </a:prstGeom>
        </p:spPr>
        <p:txBody>
          <a:bodyPr vert="horz" wrap="square" lIns="0" tIns="12700" rIns="0" bIns="0" rtlCol="0">
            <a:spAutoFit/>
          </a:bodyPr>
          <a:lstStyle/>
          <a:p>
            <a:pPr marL="12700">
              <a:lnSpc>
                <a:spcPct val="100000"/>
              </a:lnSpc>
              <a:spcBef>
                <a:spcPts val="100"/>
              </a:spcBef>
            </a:pPr>
            <a:r>
              <a:rPr dirty="0"/>
              <a:t>Types of</a:t>
            </a:r>
            <a:r>
              <a:rPr spc="-70" dirty="0"/>
              <a:t> </a:t>
            </a:r>
            <a:r>
              <a:rPr spc="-10" dirty="0"/>
              <a:t>Access</a:t>
            </a:r>
          </a:p>
        </p:txBody>
      </p:sp>
      <p:sp>
        <p:nvSpPr>
          <p:cNvPr id="7" name="object 7"/>
          <p:cNvSpPr txBox="1"/>
          <p:nvPr/>
        </p:nvSpPr>
        <p:spPr>
          <a:xfrm>
            <a:off x="406400" y="1803400"/>
            <a:ext cx="6803390" cy="375920"/>
          </a:xfrm>
          <a:prstGeom prst="rect">
            <a:avLst/>
          </a:prstGeom>
        </p:spPr>
        <p:txBody>
          <a:bodyPr vert="horz" wrap="square" lIns="0" tIns="12700" rIns="0" bIns="0" rtlCol="0">
            <a:spAutoFit/>
          </a:bodyPr>
          <a:lstStyle/>
          <a:p>
            <a:pPr marL="12700">
              <a:lnSpc>
                <a:spcPct val="100000"/>
              </a:lnSpc>
              <a:spcBef>
                <a:spcPts val="100"/>
              </a:spcBef>
            </a:pPr>
            <a:r>
              <a:rPr sz="2300" spc="-5" dirty="0">
                <a:latin typeface="Times New Roman"/>
                <a:cs typeface="Times New Roman"/>
              </a:rPr>
              <a:t>There are three </a:t>
            </a:r>
            <a:r>
              <a:rPr sz="2300" dirty="0">
                <a:latin typeface="Times New Roman"/>
                <a:cs typeface="Times New Roman"/>
              </a:rPr>
              <a:t>types of </a:t>
            </a:r>
            <a:r>
              <a:rPr sz="2300" spc="-5" dirty="0">
                <a:latin typeface="Times New Roman"/>
                <a:cs typeface="Times New Roman"/>
              </a:rPr>
              <a:t>access </a:t>
            </a:r>
            <a:r>
              <a:rPr sz="2300" dirty="0">
                <a:latin typeface="Times New Roman"/>
                <a:cs typeface="Times New Roman"/>
              </a:rPr>
              <a:t>for </a:t>
            </a:r>
            <a:r>
              <a:rPr sz="2300" spc="-5" dirty="0">
                <a:latin typeface="Times New Roman"/>
                <a:cs typeface="Times New Roman"/>
              </a:rPr>
              <a:t>each file and</a:t>
            </a:r>
            <a:r>
              <a:rPr sz="2300" spc="25" dirty="0">
                <a:latin typeface="Times New Roman"/>
                <a:cs typeface="Times New Roman"/>
              </a:rPr>
              <a:t> </a:t>
            </a:r>
            <a:r>
              <a:rPr sz="2300" spc="-5" dirty="0">
                <a:latin typeface="Times New Roman"/>
                <a:cs typeface="Times New Roman"/>
              </a:rPr>
              <a:t>directory:</a:t>
            </a:r>
            <a:endParaRPr sz="2300">
              <a:latin typeface="Times New Roman"/>
              <a:cs typeface="Times New Roman"/>
            </a:endParaRPr>
          </a:p>
        </p:txBody>
      </p:sp>
      <p:sp>
        <p:nvSpPr>
          <p:cNvPr id="8" name="object 8"/>
          <p:cNvSpPr txBox="1"/>
          <p:nvPr/>
        </p:nvSpPr>
        <p:spPr>
          <a:xfrm>
            <a:off x="835660" y="2504440"/>
            <a:ext cx="1769110" cy="1075690"/>
          </a:xfrm>
          <a:prstGeom prst="rect">
            <a:avLst/>
          </a:prstGeom>
        </p:spPr>
        <p:txBody>
          <a:bodyPr vert="horz" wrap="square" lIns="0" tIns="12700" rIns="0" bIns="0" rtlCol="0">
            <a:spAutoFit/>
          </a:bodyPr>
          <a:lstStyle/>
          <a:p>
            <a:pPr marL="12700">
              <a:lnSpc>
                <a:spcPts val="2755"/>
              </a:lnSpc>
              <a:spcBef>
                <a:spcPts val="100"/>
              </a:spcBef>
            </a:pPr>
            <a:r>
              <a:rPr sz="2300" spc="-5" dirty="0">
                <a:latin typeface="Times New Roman"/>
                <a:cs typeface="Times New Roman"/>
              </a:rPr>
              <a:t>Read</a:t>
            </a:r>
            <a:endParaRPr sz="2300">
              <a:latin typeface="Times New Roman"/>
              <a:cs typeface="Times New Roman"/>
            </a:endParaRPr>
          </a:p>
          <a:p>
            <a:pPr marL="441959" marR="5080">
              <a:lnSpc>
                <a:spcPts val="2760"/>
              </a:lnSpc>
              <a:spcBef>
                <a:spcPts val="85"/>
              </a:spcBef>
            </a:pPr>
            <a:r>
              <a:rPr sz="2300" spc="-5" dirty="0">
                <a:latin typeface="Times New Roman"/>
                <a:cs typeface="Times New Roman"/>
              </a:rPr>
              <a:t>files:  </a:t>
            </a:r>
            <a:r>
              <a:rPr sz="2300" dirty="0">
                <a:latin typeface="Times New Roman"/>
                <a:cs typeface="Times New Roman"/>
              </a:rPr>
              <a:t>di</a:t>
            </a:r>
            <a:r>
              <a:rPr sz="2300" spc="-10" dirty="0">
                <a:latin typeface="Times New Roman"/>
                <a:cs typeface="Times New Roman"/>
              </a:rPr>
              <a:t>r</a:t>
            </a:r>
            <a:r>
              <a:rPr sz="2300" spc="-5" dirty="0">
                <a:latin typeface="Times New Roman"/>
                <a:cs typeface="Times New Roman"/>
              </a:rPr>
              <a:t>ec</a:t>
            </a:r>
            <a:r>
              <a:rPr sz="2300" dirty="0">
                <a:latin typeface="Times New Roman"/>
                <a:cs typeface="Times New Roman"/>
              </a:rPr>
              <a:t>tor</a:t>
            </a:r>
            <a:r>
              <a:rPr sz="2300" spc="-10" dirty="0">
                <a:latin typeface="Times New Roman"/>
                <a:cs typeface="Times New Roman"/>
              </a:rPr>
              <a:t>i</a:t>
            </a:r>
            <a:r>
              <a:rPr sz="2300" spc="-5" dirty="0">
                <a:latin typeface="Times New Roman"/>
                <a:cs typeface="Times New Roman"/>
              </a:rPr>
              <a:t>e</a:t>
            </a:r>
            <a:r>
              <a:rPr sz="2300" spc="10" dirty="0">
                <a:latin typeface="Times New Roman"/>
                <a:cs typeface="Times New Roman"/>
              </a:rPr>
              <a:t>s</a:t>
            </a:r>
            <a:r>
              <a:rPr sz="2300" dirty="0">
                <a:latin typeface="Times New Roman"/>
                <a:cs typeface="Times New Roman"/>
              </a:rPr>
              <a:t>:</a:t>
            </a:r>
            <a:endParaRPr sz="2300">
              <a:latin typeface="Times New Roman"/>
              <a:cs typeface="Times New Roman"/>
            </a:endParaRPr>
          </a:p>
        </p:txBody>
      </p:sp>
      <p:sp>
        <p:nvSpPr>
          <p:cNvPr id="9" name="object 9"/>
          <p:cNvSpPr txBox="1"/>
          <p:nvPr/>
        </p:nvSpPr>
        <p:spPr>
          <a:xfrm>
            <a:off x="835660" y="3905250"/>
            <a:ext cx="1769110" cy="1075690"/>
          </a:xfrm>
          <a:prstGeom prst="rect">
            <a:avLst/>
          </a:prstGeom>
        </p:spPr>
        <p:txBody>
          <a:bodyPr vert="horz" wrap="square" lIns="0" tIns="12700" rIns="0" bIns="0" rtlCol="0">
            <a:spAutoFit/>
          </a:bodyPr>
          <a:lstStyle/>
          <a:p>
            <a:pPr marL="12700">
              <a:lnSpc>
                <a:spcPct val="100000"/>
              </a:lnSpc>
              <a:spcBef>
                <a:spcPts val="100"/>
              </a:spcBef>
            </a:pPr>
            <a:r>
              <a:rPr sz="2300" spc="-5" dirty="0">
                <a:latin typeface="Times New Roman"/>
                <a:cs typeface="Times New Roman"/>
              </a:rPr>
              <a:t>Write</a:t>
            </a:r>
            <a:endParaRPr sz="2300">
              <a:latin typeface="Times New Roman"/>
              <a:cs typeface="Times New Roman"/>
            </a:endParaRPr>
          </a:p>
          <a:p>
            <a:pPr marL="441959" marR="5080">
              <a:lnSpc>
                <a:spcPct val="100000"/>
              </a:lnSpc>
            </a:pPr>
            <a:r>
              <a:rPr sz="2300" spc="-5" dirty="0">
                <a:latin typeface="Times New Roman"/>
                <a:cs typeface="Times New Roman"/>
              </a:rPr>
              <a:t>files:  </a:t>
            </a:r>
            <a:r>
              <a:rPr sz="2300" dirty="0">
                <a:latin typeface="Times New Roman"/>
                <a:cs typeface="Times New Roman"/>
              </a:rPr>
              <a:t>di</a:t>
            </a:r>
            <a:r>
              <a:rPr sz="2300" spc="-10" dirty="0">
                <a:latin typeface="Times New Roman"/>
                <a:cs typeface="Times New Roman"/>
              </a:rPr>
              <a:t>r</a:t>
            </a:r>
            <a:r>
              <a:rPr sz="2300" spc="-5" dirty="0">
                <a:latin typeface="Times New Roman"/>
                <a:cs typeface="Times New Roman"/>
              </a:rPr>
              <a:t>ec</a:t>
            </a:r>
            <a:r>
              <a:rPr sz="2300" dirty="0">
                <a:latin typeface="Times New Roman"/>
                <a:cs typeface="Times New Roman"/>
              </a:rPr>
              <a:t>tor</a:t>
            </a:r>
            <a:r>
              <a:rPr sz="2300" spc="-10" dirty="0">
                <a:latin typeface="Times New Roman"/>
                <a:cs typeface="Times New Roman"/>
              </a:rPr>
              <a:t>i</a:t>
            </a:r>
            <a:r>
              <a:rPr sz="2300" spc="-5" dirty="0">
                <a:latin typeface="Times New Roman"/>
                <a:cs typeface="Times New Roman"/>
              </a:rPr>
              <a:t>e</a:t>
            </a:r>
            <a:r>
              <a:rPr sz="2300" spc="10" dirty="0">
                <a:latin typeface="Times New Roman"/>
                <a:cs typeface="Times New Roman"/>
              </a:rPr>
              <a:t>s</a:t>
            </a:r>
            <a:r>
              <a:rPr sz="2300" dirty="0">
                <a:latin typeface="Times New Roman"/>
                <a:cs typeface="Times New Roman"/>
              </a:rPr>
              <a:t>:</a:t>
            </a:r>
            <a:endParaRPr sz="2300">
              <a:latin typeface="Times New Roman"/>
              <a:cs typeface="Times New Roman"/>
            </a:endParaRPr>
          </a:p>
        </p:txBody>
      </p:sp>
      <p:sp>
        <p:nvSpPr>
          <p:cNvPr id="10" name="object 10"/>
          <p:cNvSpPr txBox="1"/>
          <p:nvPr/>
        </p:nvSpPr>
        <p:spPr>
          <a:xfrm>
            <a:off x="835660" y="5306059"/>
            <a:ext cx="1769110" cy="1076960"/>
          </a:xfrm>
          <a:prstGeom prst="rect">
            <a:avLst/>
          </a:prstGeom>
        </p:spPr>
        <p:txBody>
          <a:bodyPr vert="horz" wrap="square" lIns="0" tIns="12700" rIns="0" bIns="0" rtlCol="0">
            <a:spAutoFit/>
          </a:bodyPr>
          <a:lstStyle/>
          <a:p>
            <a:pPr marL="12700">
              <a:lnSpc>
                <a:spcPct val="100000"/>
              </a:lnSpc>
              <a:spcBef>
                <a:spcPts val="100"/>
              </a:spcBef>
            </a:pPr>
            <a:r>
              <a:rPr sz="2300" dirty="0">
                <a:latin typeface="Times New Roman"/>
                <a:cs typeface="Times New Roman"/>
              </a:rPr>
              <a:t>Execute</a:t>
            </a:r>
            <a:endParaRPr sz="2300">
              <a:latin typeface="Times New Roman"/>
              <a:cs typeface="Times New Roman"/>
            </a:endParaRPr>
          </a:p>
          <a:p>
            <a:pPr marL="441959" marR="5080">
              <a:lnSpc>
                <a:spcPct val="100000"/>
              </a:lnSpc>
            </a:pPr>
            <a:r>
              <a:rPr sz="2300" spc="-5" dirty="0">
                <a:latin typeface="Times New Roman"/>
                <a:cs typeface="Times New Roman"/>
              </a:rPr>
              <a:t>files:  </a:t>
            </a:r>
            <a:r>
              <a:rPr sz="2300" dirty="0">
                <a:latin typeface="Times New Roman"/>
                <a:cs typeface="Times New Roman"/>
              </a:rPr>
              <a:t>di</a:t>
            </a:r>
            <a:r>
              <a:rPr sz="2300" spc="-10" dirty="0">
                <a:latin typeface="Times New Roman"/>
                <a:cs typeface="Times New Roman"/>
              </a:rPr>
              <a:t>r</a:t>
            </a:r>
            <a:r>
              <a:rPr sz="2300" spc="-5" dirty="0">
                <a:latin typeface="Times New Roman"/>
                <a:cs typeface="Times New Roman"/>
              </a:rPr>
              <a:t>ec</a:t>
            </a:r>
            <a:r>
              <a:rPr sz="2300" dirty="0">
                <a:latin typeface="Times New Roman"/>
                <a:cs typeface="Times New Roman"/>
              </a:rPr>
              <a:t>tor</a:t>
            </a:r>
            <a:r>
              <a:rPr sz="2300" spc="-10" dirty="0">
                <a:latin typeface="Times New Roman"/>
                <a:cs typeface="Times New Roman"/>
              </a:rPr>
              <a:t>i</a:t>
            </a:r>
            <a:r>
              <a:rPr sz="2300" spc="-5" dirty="0">
                <a:latin typeface="Times New Roman"/>
                <a:cs typeface="Times New Roman"/>
              </a:rPr>
              <a:t>e</a:t>
            </a:r>
            <a:r>
              <a:rPr sz="2300" spc="10" dirty="0">
                <a:latin typeface="Times New Roman"/>
                <a:cs typeface="Times New Roman"/>
              </a:rPr>
              <a:t>s</a:t>
            </a:r>
            <a:r>
              <a:rPr sz="2300" dirty="0">
                <a:latin typeface="Times New Roman"/>
                <a:cs typeface="Times New Roman"/>
              </a:rPr>
              <a:t>:</a:t>
            </a:r>
            <a:endParaRPr sz="2300">
              <a:latin typeface="Times New Roman"/>
              <a:cs typeface="Times New Roman"/>
            </a:endParaRPr>
          </a:p>
        </p:txBody>
      </p:sp>
      <p:sp>
        <p:nvSpPr>
          <p:cNvPr id="12" name="object 12"/>
          <p:cNvSpPr txBox="1"/>
          <p:nvPr/>
        </p:nvSpPr>
        <p:spPr>
          <a:xfrm>
            <a:off x="168910" y="1271270"/>
            <a:ext cx="195580"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FFFFFF"/>
                </a:solidFill>
                <a:latin typeface="Arial"/>
                <a:cs typeface="Arial"/>
              </a:rPr>
              <a:t>60</a:t>
            </a:r>
            <a:endParaRPr sz="1200">
              <a:latin typeface="Arial"/>
              <a:cs typeface="Arial"/>
            </a:endParaRPr>
          </a:p>
        </p:txBody>
      </p:sp>
    </p:spTree>
  </p:cSld>
  <p:clrMapOvr>
    <a:masterClrMapping/>
  </p:clrMapOvr>
  <p:transition>
    <p:wipe/>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48610" y="3460750"/>
            <a:ext cx="3279775" cy="1397819"/>
          </a:xfrm>
          <a:prstGeom prst="rect">
            <a:avLst/>
          </a:prstGeom>
        </p:spPr>
        <p:txBody>
          <a:bodyPr vert="horz" wrap="square" lIns="0" tIns="12700" rIns="0" bIns="0" rtlCol="0">
            <a:spAutoFit/>
          </a:bodyPr>
          <a:lstStyle/>
          <a:p>
            <a:pPr marL="12700">
              <a:lnSpc>
                <a:spcPct val="100000"/>
              </a:lnSpc>
              <a:spcBef>
                <a:spcPts val="100"/>
              </a:spcBef>
            </a:pPr>
            <a:r>
              <a:rPr sz="4500" dirty="0">
                <a:latin typeface="Times New Roman"/>
                <a:cs typeface="Times New Roman"/>
              </a:rPr>
              <a:t>Shell</a:t>
            </a:r>
            <a:r>
              <a:rPr sz="4500" spc="-70" dirty="0">
                <a:latin typeface="Times New Roman"/>
                <a:cs typeface="Times New Roman"/>
              </a:rPr>
              <a:t> </a:t>
            </a:r>
            <a:r>
              <a:rPr lang="en-US" sz="4500" spc="-5" dirty="0" smtClean="0">
                <a:latin typeface="Times New Roman"/>
                <a:cs typeface="Times New Roman"/>
              </a:rPr>
              <a:t>Scripting </a:t>
            </a:r>
            <a:endParaRPr sz="4500" dirty="0">
              <a:latin typeface="Times New Roman"/>
              <a:cs typeface="Times New Roman"/>
            </a:endParaRPr>
          </a:p>
        </p:txBody>
      </p:sp>
      <p:sp>
        <p:nvSpPr>
          <p:cNvPr id="3" name="object 3"/>
          <p:cNvSpPr txBox="1">
            <a:spLocks noGrp="1"/>
          </p:cNvSpPr>
          <p:nvPr>
            <p:ph type="ctrTitle"/>
          </p:nvPr>
        </p:nvSpPr>
        <p:spPr>
          <a:xfrm>
            <a:off x="457200" y="1926754"/>
            <a:ext cx="8229600" cy="628377"/>
          </a:xfrm>
          <a:prstGeom prst="rect">
            <a:avLst/>
          </a:prstGeom>
        </p:spPr>
        <p:txBody>
          <a:bodyPr vert="horz" wrap="square" lIns="0" tIns="12700" rIns="0" bIns="0" rtlCol="0">
            <a:spAutoFit/>
          </a:bodyPr>
          <a:lstStyle/>
          <a:p>
            <a:pPr marL="351155">
              <a:lnSpc>
                <a:spcPct val="100000"/>
              </a:lnSpc>
              <a:spcBef>
                <a:spcPts val="100"/>
              </a:spcBef>
            </a:pPr>
            <a:r>
              <a:rPr dirty="0"/>
              <a:t>Module</a:t>
            </a:r>
            <a:r>
              <a:rPr spc="-90" dirty="0"/>
              <a:t> </a:t>
            </a:r>
            <a:endParaRPr dirty="0"/>
          </a:p>
        </p:txBody>
      </p:sp>
      <p:sp>
        <p:nvSpPr>
          <p:cNvPr id="4" name="object 4"/>
          <p:cNvSpPr txBox="1"/>
          <p:nvPr/>
        </p:nvSpPr>
        <p:spPr>
          <a:xfrm>
            <a:off x="168910" y="1271270"/>
            <a:ext cx="195580"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FFFFFF"/>
                </a:solidFill>
                <a:latin typeface="Arial"/>
                <a:cs typeface="Arial"/>
              </a:rPr>
              <a:t>79</a:t>
            </a:r>
            <a:endParaRPr sz="1200">
              <a:latin typeface="Arial"/>
              <a:cs typeface="Arial"/>
            </a:endParaRPr>
          </a:p>
        </p:txBody>
      </p:sp>
    </p:spTree>
    <p:extLst>
      <p:ext uri="{BB962C8B-B14F-4D97-AF65-F5344CB8AC3E}">
        <p14:creationId xmlns:p14="http://schemas.microsoft.com/office/powerpoint/2010/main" val="1087485610"/>
      </p:ext>
    </p:extLst>
  </p:cSld>
  <p:clrMapOvr>
    <a:masterClrMapping/>
  </p:clrMapOvr>
  <p:transition>
    <p:wipe/>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a Shell</a:t>
            </a:r>
            <a:r>
              <a:rPr lang="en-US" dirty="0" smtClean="0"/>
              <a:t>?</a:t>
            </a:r>
            <a:endParaRPr lang="en-US" dirty="0"/>
          </a:p>
        </p:txBody>
      </p:sp>
      <p:sp>
        <p:nvSpPr>
          <p:cNvPr id="3" name="Content Placeholder 2"/>
          <p:cNvSpPr>
            <a:spLocks noGrp="1"/>
          </p:cNvSpPr>
          <p:nvPr>
            <p:ph sz="quarter" idx="1"/>
          </p:nvPr>
        </p:nvSpPr>
        <p:spPr/>
        <p:txBody>
          <a:bodyPr>
            <a:noAutofit/>
          </a:bodyPr>
          <a:lstStyle/>
          <a:p>
            <a:r>
              <a:rPr lang="en-US" sz="3200" dirty="0"/>
              <a:t>A </a:t>
            </a:r>
            <a:r>
              <a:rPr lang="en-US" sz="3200" i="1" dirty="0"/>
              <a:t>shell is a program that takes commands typed </a:t>
            </a:r>
            <a:r>
              <a:rPr lang="en-US" sz="3200" i="1" dirty="0" smtClean="0"/>
              <a:t>by the </a:t>
            </a:r>
            <a:r>
              <a:rPr lang="en-US" sz="3200" i="1" dirty="0"/>
              <a:t>user and calls the operating system to run </a:t>
            </a:r>
            <a:r>
              <a:rPr lang="en-US" sz="3200" i="1" dirty="0" smtClean="0"/>
              <a:t>those commands</a:t>
            </a:r>
            <a:r>
              <a:rPr lang="en-US" sz="3200" dirty="0"/>
              <a:t>.</a:t>
            </a:r>
          </a:p>
          <a:p>
            <a:r>
              <a:rPr lang="en-US" sz="3200" dirty="0" smtClean="0"/>
              <a:t>A </a:t>
            </a:r>
            <a:r>
              <a:rPr lang="en-US" sz="3200" i="1" dirty="0"/>
              <a:t>shell is a program that acts as the </a:t>
            </a:r>
            <a:r>
              <a:rPr lang="en-US" sz="3200" i="1" dirty="0" smtClean="0"/>
              <a:t>interface between </a:t>
            </a:r>
            <a:r>
              <a:rPr lang="en-US" sz="3200" i="1" dirty="0"/>
              <a:t>you and the Linux system, allowing you </a:t>
            </a:r>
            <a:r>
              <a:rPr lang="en-US" sz="3200" i="1" dirty="0" smtClean="0"/>
              <a:t>to enter </a:t>
            </a:r>
            <a:r>
              <a:rPr lang="en-US" sz="3200" dirty="0"/>
              <a:t>commands for the operating system </a:t>
            </a:r>
            <a:r>
              <a:rPr lang="en-US" sz="3200" dirty="0" smtClean="0"/>
              <a:t>to execute</a:t>
            </a:r>
            <a:r>
              <a:rPr lang="en-US" sz="3200" dirty="0"/>
              <a:t>.</a:t>
            </a:r>
          </a:p>
          <a:p>
            <a:r>
              <a:rPr lang="en-US" sz="3200" dirty="0" smtClean="0"/>
              <a:t>Shell </a:t>
            </a:r>
            <a:r>
              <a:rPr lang="en-US" sz="3200" dirty="0"/>
              <a:t>accepts your instruction or commands </a:t>
            </a:r>
            <a:r>
              <a:rPr lang="en-US" sz="3200" dirty="0" smtClean="0"/>
              <a:t>in English </a:t>
            </a:r>
            <a:r>
              <a:rPr lang="en-US" sz="3200" dirty="0"/>
              <a:t>and translate it into computers </a:t>
            </a:r>
            <a:r>
              <a:rPr lang="en-US" sz="3200" dirty="0" smtClean="0"/>
              <a:t>native binary </a:t>
            </a:r>
            <a:r>
              <a:rPr lang="en-US" sz="3200" dirty="0"/>
              <a:t>language</a:t>
            </a:r>
          </a:p>
        </p:txBody>
      </p:sp>
    </p:spTree>
    <p:extLst>
      <p:ext uri="{BB962C8B-B14F-4D97-AF65-F5344CB8AC3E}">
        <p14:creationId xmlns:p14="http://schemas.microsoft.com/office/powerpoint/2010/main" val="232666088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Shells?</a:t>
            </a:r>
          </a:p>
        </p:txBody>
      </p:sp>
      <p:sp>
        <p:nvSpPr>
          <p:cNvPr id="3" name="Content Placeholder 2"/>
          <p:cNvSpPr>
            <a:spLocks noGrp="1"/>
          </p:cNvSpPr>
          <p:nvPr>
            <p:ph sz="quarter" idx="1"/>
          </p:nvPr>
        </p:nvSpPr>
        <p:spPr/>
        <p:txBody>
          <a:bodyPr>
            <a:normAutofit/>
          </a:bodyPr>
          <a:lstStyle/>
          <a:p>
            <a:r>
              <a:rPr lang="en-US" sz="3200" dirty="0"/>
              <a:t>You can use shell scripts to </a:t>
            </a:r>
            <a:r>
              <a:rPr lang="en-US" sz="3200" dirty="0" smtClean="0"/>
              <a:t>automate administrative </a:t>
            </a:r>
            <a:r>
              <a:rPr lang="en-US" sz="3200" dirty="0"/>
              <a:t>tasks.</a:t>
            </a:r>
          </a:p>
          <a:p>
            <a:r>
              <a:rPr lang="en-US" sz="3200" dirty="0" smtClean="0"/>
              <a:t>Encapsulate </a:t>
            </a:r>
            <a:r>
              <a:rPr lang="en-US" sz="3200" dirty="0"/>
              <a:t>complex </a:t>
            </a:r>
            <a:r>
              <a:rPr lang="en-US" sz="3200" dirty="0" smtClean="0"/>
              <a:t>configuration details</a:t>
            </a:r>
            <a:r>
              <a:rPr lang="en-US" sz="3200" dirty="0"/>
              <a:t>.</a:t>
            </a:r>
          </a:p>
          <a:p>
            <a:r>
              <a:rPr lang="en-US" sz="3200" dirty="0" smtClean="0"/>
              <a:t>Get </a:t>
            </a:r>
            <a:r>
              <a:rPr lang="en-US" sz="3200" dirty="0"/>
              <a:t>at the full power of the </a:t>
            </a:r>
            <a:r>
              <a:rPr lang="en-US" sz="3200" dirty="0" smtClean="0"/>
              <a:t>operating system</a:t>
            </a:r>
            <a:r>
              <a:rPr lang="en-US" sz="3200" dirty="0"/>
              <a:t>.</a:t>
            </a:r>
          </a:p>
          <a:p>
            <a:r>
              <a:rPr lang="en-US" sz="3200" dirty="0" smtClean="0"/>
              <a:t>The </a:t>
            </a:r>
            <a:r>
              <a:rPr lang="en-US" sz="3200" dirty="0"/>
              <a:t>ability to combine commands </a:t>
            </a:r>
            <a:r>
              <a:rPr lang="en-US" sz="3200" dirty="0" smtClean="0"/>
              <a:t>allows you </a:t>
            </a:r>
            <a:r>
              <a:rPr lang="en-US" sz="3200" dirty="0"/>
              <a:t>to create new commands</a:t>
            </a:r>
          </a:p>
          <a:p>
            <a:r>
              <a:rPr lang="en-US" sz="3200" dirty="0" smtClean="0"/>
              <a:t>Adding </a:t>
            </a:r>
            <a:r>
              <a:rPr lang="en-US" sz="3200" dirty="0"/>
              <a:t>value to your operating system.</a:t>
            </a:r>
          </a:p>
        </p:txBody>
      </p:sp>
    </p:spTree>
    <p:extLst>
      <p:ext uri="{BB962C8B-B14F-4D97-AF65-F5344CB8AC3E}">
        <p14:creationId xmlns:p14="http://schemas.microsoft.com/office/powerpoint/2010/main" val="283089917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shell</a:t>
            </a:r>
            <a:endParaRPr lang="en-US" dirty="0"/>
          </a:p>
        </p:txBody>
      </p:sp>
      <p:sp>
        <p:nvSpPr>
          <p:cNvPr id="3" name="Content Placeholder 2"/>
          <p:cNvSpPr>
            <a:spLocks noGrp="1"/>
          </p:cNvSpPr>
          <p:nvPr>
            <p:ph sz="quarter" idx="1"/>
          </p:nvPr>
        </p:nvSpPr>
        <p:spPr/>
        <p:txBody>
          <a:bodyPr/>
          <a:lstStyle/>
          <a:p>
            <a:pPr marL="0" indent="0">
              <a:buNone/>
            </a:pPr>
            <a:r>
              <a:rPr lang="en-US" dirty="0"/>
              <a:t>There are two types of </a:t>
            </a:r>
            <a:r>
              <a:rPr lang="en-US" dirty="0" smtClean="0"/>
              <a:t>shell </a:t>
            </a:r>
            <a:endParaRPr lang="en-US" dirty="0"/>
          </a:p>
          <a:p>
            <a:pPr marL="514350" indent="-514350">
              <a:buAutoNum type="arabicPeriod"/>
            </a:pPr>
            <a:r>
              <a:rPr lang="en-US" dirty="0" smtClean="0"/>
              <a:t>The </a:t>
            </a:r>
            <a:r>
              <a:rPr lang="en-US" dirty="0"/>
              <a:t>Bourne </a:t>
            </a:r>
            <a:r>
              <a:rPr lang="en-US" dirty="0" smtClean="0"/>
              <a:t>shell </a:t>
            </a:r>
            <a:r>
              <a:rPr lang="en-US" dirty="0"/>
              <a:t>: The prompt for this shell is $. </a:t>
            </a:r>
          </a:p>
          <a:p>
            <a:pPr marL="788670" lvl="1" indent="-514350">
              <a:buAutoNum type="arabicPeriod"/>
            </a:pPr>
            <a:r>
              <a:rPr lang="en-US" dirty="0" smtClean="0"/>
              <a:t> </a:t>
            </a:r>
            <a:r>
              <a:rPr lang="en-US" dirty="0"/>
              <a:t>POSIX shell also known as </a:t>
            </a:r>
            <a:r>
              <a:rPr lang="en-US" dirty="0" err="1" smtClean="0"/>
              <a:t>sh</a:t>
            </a:r>
            <a:endParaRPr lang="en-US" dirty="0"/>
          </a:p>
          <a:p>
            <a:pPr marL="788670" lvl="1" indent="-514350">
              <a:buAutoNum type="arabicPeriod"/>
            </a:pPr>
            <a:r>
              <a:rPr lang="en-US" dirty="0" smtClean="0"/>
              <a:t> </a:t>
            </a:r>
            <a:r>
              <a:rPr lang="en-US" dirty="0" err="1"/>
              <a:t>Korn</a:t>
            </a:r>
            <a:r>
              <a:rPr lang="en-US" dirty="0"/>
              <a:t> shell </a:t>
            </a:r>
            <a:r>
              <a:rPr lang="en-US" dirty="0" err="1"/>
              <a:t>aslo</a:t>
            </a:r>
            <a:r>
              <a:rPr lang="en-US" dirty="0"/>
              <a:t> </a:t>
            </a:r>
            <a:r>
              <a:rPr lang="en-US" dirty="0" err="1"/>
              <a:t>kwew</a:t>
            </a:r>
            <a:r>
              <a:rPr lang="en-US" dirty="0"/>
              <a:t> as </a:t>
            </a:r>
            <a:r>
              <a:rPr lang="en-US" dirty="0" err="1" smtClean="0"/>
              <a:t>ssh</a:t>
            </a:r>
            <a:endParaRPr lang="en-US" dirty="0"/>
          </a:p>
          <a:p>
            <a:pPr marL="788670" lvl="1" indent="-514350">
              <a:buAutoNum type="arabicPeriod"/>
            </a:pPr>
            <a:r>
              <a:rPr lang="en-US" dirty="0" smtClean="0"/>
              <a:t> </a:t>
            </a:r>
            <a:r>
              <a:rPr lang="en-US" dirty="0" err="1"/>
              <a:t>Borune</a:t>
            </a:r>
            <a:r>
              <a:rPr lang="en-US" dirty="0"/>
              <a:t> Again </a:t>
            </a:r>
            <a:r>
              <a:rPr lang="en-US" dirty="0" err="1"/>
              <a:t>SHell</a:t>
            </a:r>
            <a:r>
              <a:rPr lang="en-US" dirty="0"/>
              <a:t> also knew as bash </a:t>
            </a:r>
          </a:p>
          <a:p>
            <a:pPr marL="514350" indent="-514350">
              <a:buAutoNum type="arabicPeriod"/>
            </a:pPr>
            <a:r>
              <a:rPr lang="en-US" dirty="0" smtClean="0"/>
              <a:t>The </a:t>
            </a:r>
            <a:r>
              <a:rPr lang="en-US" dirty="0"/>
              <a:t>C shell :The prompt for this shell is % </a:t>
            </a:r>
          </a:p>
          <a:p>
            <a:pPr marL="788670" lvl="1" indent="-514350">
              <a:buAutoNum type="arabicPeriod"/>
            </a:pPr>
            <a:r>
              <a:rPr lang="en-US" dirty="0" smtClean="0"/>
              <a:t>C </a:t>
            </a:r>
            <a:r>
              <a:rPr lang="en-US" dirty="0"/>
              <a:t>shell also known as </a:t>
            </a:r>
            <a:r>
              <a:rPr lang="en-US" dirty="0" err="1"/>
              <a:t>csh</a:t>
            </a:r>
            <a:r>
              <a:rPr lang="en-US" dirty="0"/>
              <a:t> </a:t>
            </a:r>
            <a:endParaRPr lang="en-US" dirty="0" smtClean="0"/>
          </a:p>
          <a:p>
            <a:pPr marL="788670" lvl="1" indent="-514350">
              <a:buAutoNum type="arabicPeriod"/>
            </a:pPr>
            <a:r>
              <a:rPr lang="en-US" dirty="0" smtClean="0"/>
              <a:t>Tops </a:t>
            </a:r>
            <a:r>
              <a:rPr lang="en-US" dirty="0"/>
              <a:t>c shell also is known as </a:t>
            </a:r>
            <a:r>
              <a:rPr lang="en-US" dirty="0" err="1"/>
              <a:t>tcsh</a:t>
            </a:r>
            <a:r>
              <a:rPr lang="en-US" dirty="0"/>
              <a:t> </a:t>
            </a:r>
          </a:p>
          <a:p>
            <a:endParaRPr lang="en-US" dirty="0"/>
          </a:p>
        </p:txBody>
      </p:sp>
    </p:spTree>
    <p:extLst>
      <p:ext uri="{BB962C8B-B14F-4D97-AF65-F5344CB8AC3E}">
        <p14:creationId xmlns:p14="http://schemas.microsoft.com/office/powerpoint/2010/main" val="332111305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 details about the shell </a:t>
            </a:r>
            <a:endParaRPr lang="en-US" dirty="0"/>
          </a:p>
        </p:txBody>
      </p:sp>
      <p:sp>
        <p:nvSpPr>
          <p:cNvPr id="3" name="Content Placeholder 2"/>
          <p:cNvSpPr>
            <a:spLocks noGrp="1"/>
          </p:cNvSpPr>
          <p:nvPr>
            <p:ph sz="quarter" idx="1"/>
          </p:nvPr>
        </p:nvSpPr>
        <p:spPr/>
        <p:txBody>
          <a:bodyPr/>
          <a:lstStyle/>
          <a:p>
            <a:r>
              <a:rPr lang="en-US" dirty="0"/>
              <a:t>To find all available shells in </a:t>
            </a:r>
            <a:r>
              <a:rPr lang="en-US" dirty="0" smtClean="0"/>
              <a:t>your system </a:t>
            </a:r>
            <a:r>
              <a:rPr lang="en-US" dirty="0"/>
              <a:t>type following command:</a:t>
            </a:r>
          </a:p>
          <a:p>
            <a:pPr lvl="1"/>
            <a:r>
              <a:rPr lang="en-US" dirty="0"/>
              <a:t>$ cat /</a:t>
            </a:r>
            <a:r>
              <a:rPr lang="en-US" dirty="0" err="1" smtClean="0"/>
              <a:t>etc</a:t>
            </a:r>
            <a:r>
              <a:rPr lang="en-US" dirty="0" smtClean="0"/>
              <a:t>/shells</a:t>
            </a:r>
          </a:p>
          <a:p>
            <a:r>
              <a:rPr lang="en-US" dirty="0"/>
              <a:t>The basic Syntax </a:t>
            </a:r>
            <a:r>
              <a:rPr lang="en-US" dirty="0" smtClean="0"/>
              <a:t>:</a:t>
            </a:r>
          </a:p>
          <a:p>
            <a:pPr lvl="1"/>
            <a:r>
              <a:rPr lang="en-US" dirty="0" err="1"/>
              <a:t>c</a:t>
            </a:r>
            <a:r>
              <a:rPr lang="en-US" dirty="0" err="1" smtClean="0"/>
              <a:t>hsh</a:t>
            </a:r>
            <a:r>
              <a:rPr lang="en-US" dirty="0" smtClean="0"/>
              <a:t> </a:t>
            </a:r>
          </a:p>
          <a:p>
            <a:r>
              <a:rPr lang="en-US" dirty="0" smtClean="0"/>
              <a:t>The </a:t>
            </a:r>
            <a:r>
              <a:rPr lang="en-US" dirty="0"/>
              <a:t>administrator can change </a:t>
            </a:r>
            <a:r>
              <a:rPr lang="en-US" dirty="0" smtClean="0"/>
              <a:t>your default </a:t>
            </a:r>
            <a:r>
              <a:rPr lang="en-US" dirty="0"/>
              <a:t>shell</a:t>
            </a:r>
            <a:r>
              <a:rPr lang="en-US" dirty="0" smtClean="0"/>
              <a:t>.</a:t>
            </a:r>
          </a:p>
          <a:p>
            <a:r>
              <a:rPr lang="en-US" dirty="0" err="1" smtClean="0"/>
              <a:t>sudo</a:t>
            </a:r>
            <a:r>
              <a:rPr lang="en-US" dirty="0" smtClean="0"/>
              <a:t> apt install </a:t>
            </a:r>
            <a:r>
              <a:rPr lang="en-US" dirty="0" err="1" smtClean="0"/>
              <a:t>shellName</a:t>
            </a:r>
            <a:r>
              <a:rPr lang="en-US" dirty="0" smtClean="0"/>
              <a:t>/</a:t>
            </a:r>
            <a:r>
              <a:rPr lang="en-US" dirty="0" err="1" smtClean="0"/>
              <a:t>moduelName</a:t>
            </a:r>
            <a:r>
              <a:rPr lang="en-US" dirty="0" smtClean="0"/>
              <a:t> </a:t>
            </a:r>
          </a:p>
          <a:p>
            <a:endParaRPr lang="en-US" dirty="0"/>
          </a:p>
        </p:txBody>
      </p:sp>
    </p:spTree>
    <p:extLst>
      <p:ext uri="{BB962C8B-B14F-4D97-AF65-F5344CB8AC3E}">
        <p14:creationId xmlns:p14="http://schemas.microsoft.com/office/powerpoint/2010/main" val="328238916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is what Shell Does for US</a:t>
            </a:r>
          </a:p>
        </p:txBody>
      </p:sp>
      <p:pic>
        <p:nvPicPr>
          <p:cNvPr id="4" name="Content Placeholder 3"/>
          <p:cNvPicPr>
            <a:picLocks noGrp="1" noChangeAspect="1"/>
          </p:cNvPicPr>
          <p:nvPr>
            <p:ph sz="quarter" idx="1"/>
          </p:nvPr>
        </p:nvPicPr>
        <p:blipFill>
          <a:blip r:embed="rId2"/>
          <a:stretch>
            <a:fillRect/>
          </a:stretch>
        </p:blipFill>
        <p:spPr>
          <a:xfrm>
            <a:off x="1509712" y="1781175"/>
            <a:ext cx="6581775" cy="3905250"/>
          </a:xfrm>
          <a:prstGeom prst="rect">
            <a:avLst/>
          </a:prstGeom>
        </p:spPr>
      </p:pic>
    </p:spTree>
    <p:extLst>
      <p:ext uri="{BB962C8B-B14F-4D97-AF65-F5344CB8AC3E}">
        <p14:creationId xmlns:p14="http://schemas.microsoft.com/office/powerpoint/2010/main" val="233396378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4" name="Content Placeholder 3"/>
          <p:cNvPicPr>
            <a:picLocks noGrp="1" noChangeAspect="1"/>
          </p:cNvPicPr>
          <p:nvPr>
            <p:ph sz="quarter" idx="1"/>
          </p:nvPr>
        </p:nvPicPr>
        <p:blipFill>
          <a:blip r:embed="rId2"/>
          <a:stretch>
            <a:fillRect/>
          </a:stretch>
        </p:blipFill>
        <p:spPr>
          <a:xfrm>
            <a:off x="685800" y="1295400"/>
            <a:ext cx="6762750" cy="3381375"/>
          </a:xfrm>
          <a:prstGeom prst="rect">
            <a:avLst/>
          </a:prstGeom>
        </p:spPr>
      </p:pic>
    </p:spTree>
    <p:extLst>
      <p:ext uri="{BB962C8B-B14F-4D97-AF65-F5344CB8AC3E}">
        <p14:creationId xmlns:p14="http://schemas.microsoft.com/office/powerpoint/2010/main" val="562189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txBox="1">
            <a:spLocks noGrp="1"/>
          </p:cNvSpPr>
          <p:nvPr/>
        </p:nvSpPr>
        <p:spPr bwMode="auto">
          <a:xfrm>
            <a:off x="6934200" y="6381750"/>
            <a:ext cx="2133600" cy="476250"/>
          </a:xfrm>
          <a:prstGeom prst="rect">
            <a:avLst/>
          </a:prstGeom>
          <a:noFill/>
          <a:ln w="9525">
            <a:noFill/>
            <a:miter lim="800000"/>
            <a:headEnd/>
            <a:tailEnd/>
          </a:ln>
        </p:spPr>
        <p:txBody>
          <a:bodyPr/>
          <a:lstStyle/>
          <a:p>
            <a:pPr algn="r">
              <a:spcBef>
                <a:spcPct val="0"/>
              </a:spcBef>
              <a:buClrTx/>
              <a:buFontTx/>
              <a:buNone/>
            </a:pPr>
            <a:endParaRPr lang="en-US" sz="1000">
              <a:solidFill>
                <a:srgbClr val="000000"/>
              </a:solidFill>
            </a:endParaRPr>
          </a:p>
          <a:p>
            <a:pPr algn="r">
              <a:spcBef>
                <a:spcPct val="0"/>
              </a:spcBef>
              <a:buClrTx/>
              <a:buFontTx/>
              <a:buNone/>
            </a:pPr>
            <a:fld id="{BEE1157B-F1A0-439A-B167-86EB57BBE43B}" type="slidenum">
              <a:rPr lang="en-US" sz="1000">
                <a:solidFill>
                  <a:srgbClr val="000000"/>
                </a:solidFill>
              </a:rPr>
              <a:pPr algn="r">
                <a:spcBef>
                  <a:spcPct val="0"/>
                </a:spcBef>
                <a:buClrTx/>
                <a:buFontTx/>
                <a:buNone/>
              </a:pPr>
              <a:t>12</a:t>
            </a:fld>
            <a:endParaRPr lang="en-US" sz="1000">
              <a:solidFill>
                <a:srgbClr val="000000"/>
              </a:solidFill>
            </a:endParaRPr>
          </a:p>
        </p:txBody>
      </p:sp>
      <p:sp>
        <p:nvSpPr>
          <p:cNvPr id="12291" name="Rectangle 2"/>
          <p:cNvSpPr>
            <a:spLocks noChangeArrowheads="1"/>
          </p:cNvSpPr>
          <p:nvPr/>
        </p:nvSpPr>
        <p:spPr bwMode="auto">
          <a:xfrm>
            <a:off x="457200" y="196850"/>
            <a:ext cx="8153400" cy="914400"/>
          </a:xfrm>
          <a:prstGeom prst="rect">
            <a:avLst/>
          </a:prstGeom>
          <a:noFill/>
          <a:ln w="9525">
            <a:noFill/>
            <a:miter lim="800000"/>
            <a:headEnd/>
            <a:tailEnd/>
          </a:ln>
        </p:spPr>
        <p:txBody>
          <a:bodyPr anchor="b"/>
          <a:lstStyle/>
          <a:p>
            <a:pPr>
              <a:spcBef>
                <a:spcPct val="0"/>
              </a:spcBef>
              <a:buClrTx/>
              <a:buFontTx/>
              <a:buNone/>
            </a:pPr>
            <a:r>
              <a:rPr lang="en-US" sz="3200" b="1">
                <a:solidFill>
                  <a:srgbClr val="FF6600"/>
                </a:solidFill>
              </a:rPr>
              <a:t>UNIX Onion Architecture (2 of 2)</a:t>
            </a:r>
          </a:p>
        </p:txBody>
      </p:sp>
      <p:sp>
        <p:nvSpPr>
          <p:cNvPr id="12292" name="Rectangle 3"/>
          <p:cNvSpPr txBox="1">
            <a:spLocks noChangeArrowheads="1"/>
          </p:cNvSpPr>
          <p:nvPr/>
        </p:nvSpPr>
        <p:spPr bwMode="auto">
          <a:xfrm>
            <a:off x="161925" y="1295400"/>
            <a:ext cx="8458200" cy="5334000"/>
          </a:xfrm>
          <a:prstGeom prst="rect">
            <a:avLst/>
          </a:prstGeom>
          <a:noFill/>
          <a:ln w="9525">
            <a:noFill/>
            <a:miter lim="800000"/>
            <a:headEnd/>
            <a:tailEnd/>
          </a:ln>
        </p:spPr>
        <p:txBody>
          <a:bodyPr/>
          <a:lstStyle/>
          <a:p>
            <a:pPr marL="274638" indent="-274638"/>
            <a:endParaRPr lang="en-US" sz="2200">
              <a:solidFill>
                <a:srgbClr val="000000"/>
              </a:solidFill>
            </a:endParaRPr>
          </a:p>
          <a:p>
            <a:pPr marL="274638" indent="-274638"/>
            <a:endParaRPr lang="en-US" sz="2200">
              <a:solidFill>
                <a:srgbClr val="000000"/>
              </a:solidFill>
            </a:endParaRPr>
          </a:p>
          <a:p>
            <a:pPr marL="274638" indent="-274638"/>
            <a:endParaRPr lang="en-US" sz="2200">
              <a:solidFill>
                <a:srgbClr val="000000"/>
              </a:solidFill>
            </a:endParaRPr>
          </a:p>
          <a:p>
            <a:pPr marL="274638" indent="-274638"/>
            <a:endParaRPr lang="en-US" sz="2200">
              <a:solidFill>
                <a:srgbClr val="000000"/>
              </a:solidFill>
            </a:endParaRPr>
          </a:p>
          <a:p>
            <a:pPr marL="274638" indent="-274638"/>
            <a:endParaRPr lang="en-US" sz="2200">
              <a:solidFill>
                <a:srgbClr val="000000"/>
              </a:solidFill>
            </a:endParaRPr>
          </a:p>
          <a:p>
            <a:pPr marL="274638" indent="-274638"/>
            <a:endParaRPr lang="en-US" sz="2200">
              <a:solidFill>
                <a:srgbClr val="000000"/>
              </a:solidFill>
            </a:endParaRPr>
          </a:p>
          <a:p>
            <a:pPr marL="274638" indent="-274638"/>
            <a:endParaRPr lang="en-US" sz="2200">
              <a:solidFill>
                <a:srgbClr val="000000"/>
              </a:solidFill>
            </a:endParaRPr>
          </a:p>
          <a:p>
            <a:pPr marL="274638" indent="-274638"/>
            <a:endParaRPr lang="en-US" sz="2200">
              <a:solidFill>
                <a:srgbClr val="000000"/>
              </a:solidFill>
            </a:endParaRPr>
          </a:p>
          <a:p>
            <a:pPr marL="274638" indent="-274638"/>
            <a:endParaRPr lang="en-US" sz="2200">
              <a:solidFill>
                <a:srgbClr val="000000"/>
              </a:solidFill>
            </a:endParaRPr>
          </a:p>
          <a:p>
            <a:pPr marL="274638" indent="-274638"/>
            <a:endParaRPr lang="en-US" sz="2200">
              <a:solidFill>
                <a:srgbClr val="000000"/>
              </a:solidFill>
            </a:endParaRPr>
          </a:p>
        </p:txBody>
      </p:sp>
      <p:sp>
        <p:nvSpPr>
          <p:cNvPr id="16" name="Rectangle 15"/>
          <p:cNvSpPr/>
          <p:nvPr/>
        </p:nvSpPr>
        <p:spPr bwMode="auto">
          <a:xfrm>
            <a:off x="4343400" y="1676400"/>
            <a:ext cx="1219200" cy="381000"/>
          </a:xfrm>
          <a:prstGeom prst="rect">
            <a:avLst/>
          </a:prstGeom>
          <a:noFill/>
          <a:ln w="12700" cap="flat" cmpd="sng" algn="ctr">
            <a:noFill/>
            <a:prstDash val="solid"/>
            <a:round/>
            <a:headEnd type="none" w="sm" len="sm"/>
            <a:tailEnd type="none" w="sm" len="sm"/>
          </a:ln>
          <a:effectLst/>
        </p:spPr>
        <p:txBody>
          <a:bodyPr lIns="90488" tIns="44450" rIns="90488" bIns="44450"/>
          <a:lstStyle/>
          <a:p>
            <a:pPr marL="342900" indent="-342900" algn="ctr">
              <a:buFontTx/>
              <a:buNone/>
              <a:defRPr/>
            </a:pPr>
            <a:r>
              <a:rPr lang="en-US" sz="2000" dirty="0">
                <a:solidFill>
                  <a:schemeClr val="accent5">
                    <a:lumMod val="20000"/>
                    <a:lumOff val="80000"/>
                  </a:schemeClr>
                </a:solidFill>
              </a:rPr>
              <a:t>Shell</a:t>
            </a:r>
          </a:p>
        </p:txBody>
      </p:sp>
      <p:sp>
        <p:nvSpPr>
          <p:cNvPr id="17" name="Rectangle 16"/>
          <p:cNvSpPr/>
          <p:nvPr/>
        </p:nvSpPr>
        <p:spPr bwMode="auto">
          <a:xfrm>
            <a:off x="4343400" y="4632325"/>
            <a:ext cx="1219200" cy="381000"/>
          </a:xfrm>
          <a:prstGeom prst="rect">
            <a:avLst/>
          </a:prstGeom>
          <a:noFill/>
          <a:ln w="12700" cap="flat" cmpd="sng" algn="ctr">
            <a:noFill/>
            <a:prstDash val="solid"/>
            <a:round/>
            <a:headEnd type="none" w="sm" len="sm"/>
            <a:tailEnd type="none" w="sm" len="sm"/>
          </a:ln>
          <a:effectLst/>
        </p:spPr>
        <p:txBody>
          <a:bodyPr lIns="90488" tIns="44450" rIns="90488" bIns="44450"/>
          <a:lstStyle/>
          <a:p>
            <a:pPr marL="342900" indent="-342900" algn="ctr">
              <a:buFontTx/>
              <a:buNone/>
              <a:defRPr/>
            </a:pPr>
            <a:r>
              <a:rPr lang="en-US" sz="2000" dirty="0">
                <a:solidFill>
                  <a:schemeClr val="accent5">
                    <a:lumMod val="20000"/>
                    <a:lumOff val="80000"/>
                  </a:schemeClr>
                </a:solidFill>
              </a:rPr>
              <a:t>Shell</a:t>
            </a:r>
          </a:p>
        </p:txBody>
      </p:sp>
      <p:pic>
        <p:nvPicPr>
          <p:cNvPr id="12295" name="Picture 2"/>
          <p:cNvPicPr>
            <a:picLocks noChangeAspect="1" noChangeArrowheads="1"/>
          </p:cNvPicPr>
          <p:nvPr/>
        </p:nvPicPr>
        <p:blipFill>
          <a:blip r:embed="rId3" cstate="print">
            <a:grayscl/>
            <a:biLevel thresh="50000"/>
          </a:blip>
          <a:srcRect/>
          <a:stretch>
            <a:fillRect/>
          </a:stretch>
        </p:blipFill>
        <p:spPr bwMode="auto">
          <a:xfrm>
            <a:off x="2209800" y="2209800"/>
            <a:ext cx="5029200" cy="2209800"/>
          </a:xfrm>
          <a:prstGeom prst="rect">
            <a:avLst/>
          </a:prstGeom>
          <a:noFill/>
          <a:ln w="12700">
            <a:noFill/>
            <a:miter lim="800000"/>
            <a:headEnd type="none" w="sm" len="sm"/>
            <a:tailEnd type="none" w="sm" len="sm"/>
          </a:ln>
        </p:spPr>
      </p:pic>
      <p:sp>
        <p:nvSpPr>
          <p:cNvPr id="29" name="Donut 28"/>
          <p:cNvSpPr/>
          <p:nvPr/>
        </p:nvSpPr>
        <p:spPr bwMode="auto">
          <a:xfrm>
            <a:off x="1905000" y="1905000"/>
            <a:ext cx="5562600" cy="2819400"/>
          </a:xfrm>
          <a:prstGeom prst="donut">
            <a:avLst>
              <a:gd name="adj" fmla="val 10743"/>
            </a:avLst>
          </a:prstGeom>
          <a:solidFill>
            <a:schemeClr val="accent6">
              <a:lumMod val="40000"/>
              <a:lumOff val="60000"/>
            </a:schemeClr>
          </a:solidFill>
          <a:ln w="3175" cap="flat" cmpd="sng" algn="ctr">
            <a:solidFill>
              <a:schemeClr val="accent2"/>
            </a:solidFill>
            <a:prstDash val="solid"/>
            <a:round/>
            <a:headEnd type="none" w="sm" len="sm"/>
            <a:tailEnd type="none" w="sm" len="sm"/>
          </a:ln>
          <a:effectLst/>
        </p:spPr>
        <p:txBody>
          <a:bodyPr lIns="90488" tIns="44450" rIns="90488" bIns="44450"/>
          <a:lstStyle/>
          <a:p>
            <a:pPr marL="342900" indent="-342900">
              <a:defRPr/>
            </a:pPr>
            <a:endParaRPr lang="en-US"/>
          </a:p>
        </p:txBody>
      </p:sp>
      <p:sp>
        <p:nvSpPr>
          <p:cNvPr id="30" name="Donut 29"/>
          <p:cNvSpPr/>
          <p:nvPr/>
        </p:nvSpPr>
        <p:spPr bwMode="auto">
          <a:xfrm>
            <a:off x="1524000" y="1524000"/>
            <a:ext cx="6324600" cy="3581400"/>
          </a:xfrm>
          <a:prstGeom prst="donut">
            <a:avLst>
              <a:gd name="adj" fmla="val 10743"/>
            </a:avLst>
          </a:prstGeom>
          <a:solidFill>
            <a:schemeClr val="accent5"/>
          </a:solidFill>
          <a:ln w="3175" cap="flat" cmpd="sng" algn="ctr">
            <a:solidFill>
              <a:srgbClr val="0070C0"/>
            </a:solidFill>
            <a:prstDash val="solid"/>
            <a:round/>
            <a:headEnd type="none" w="sm" len="sm"/>
            <a:tailEnd type="none" w="sm" len="sm"/>
          </a:ln>
          <a:effectLst/>
        </p:spPr>
        <p:txBody>
          <a:bodyPr lIns="90488" tIns="44450" rIns="90488" bIns="44450"/>
          <a:lstStyle/>
          <a:p>
            <a:pPr marL="342900" indent="-342900">
              <a:defRPr/>
            </a:pPr>
            <a:endParaRPr lang="en-US"/>
          </a:p>
        </p:txBody>
      </p:sp>
      <p:sp>
        <p:nvSpPr>
          <p:cNvPr id="12298" name="Rectangle 30"/>
          <p:cNvSpPr>
            <a:spLocks noChangeArrowheads="1"/>
          </p:cNvSpPr>
          <p:nvPr/>
        </p:nvSpPr>
        <p:spPr bwMode="auto">
          <a:xfrm>
            <a:off x="3962400" y="1600200"/>
            <a:ext cx="1447800" cy="381000"/>
          </a:xfrm>
          <a:prstGeom prst="rect">
            <a:avLst/>
          </a:prstGeom>
          <a:noFill/>
          <a:ln w="12700" algn="ctr">
            <a:noFill/>
            <a:round/>
            <a:headEnd type="none" w="sm" len="sm"/>
            <a:tailEnd type="none" w="sm" len="sm"/>
          </a:ln>
        </p:spPr>
        <p:txBody>
          <a:bodyPr lIns="90488" tIns="44450" rIns="90488" bIns="44450"/>
          <a:lstStyle/>
          <a:p>
            <a:pPr marL="342900" indent="-342900" algn="ctr">
              <a:buFontTx/>
              <a:buNone/>
            </a:pPr>
            <a:r>
              <a:rPr lang="en-US" sz="1500" b="1"/>
              <a:t>User Process</a:t>
            </a:r>
          </a:p>
        </p:txBody>
      </p:sp>
      <p:sp>
        <p:nvSpPr>
          <p:cNvPr id="12299" name="Rectangle 31"/>
          <p:cNvSpPr>
            <a:spLocks noChangeArrowheads="1"/>
          </p:cNvSpPr>
          <p:nvPr/>
        </p:nvSpPr>
        <p:spPr bwMode="auto">
          <a:xfrm>
            <a:off x="3886200" y="1905000"/>
            <a:ext cx="1447800" cy="381000"/>
          </a:xfrm>
          <a:prstGeom prst="rect">
            <a:avLst/>
          </a:prstGeom>
          <a:noFill/>
          <a:ln w="12700" algn="ctr">
            <a:noFill/>
            <a:round/>
            <a:headEnd type="none" w="sm" len="sm"/>
            <a:tailEnd type="none" w="sm" len="sm"/>
          </a:ln>
        </p:spPr>
        <p:txBody>
          <a:bodyPr lIns="90488" tIns="44450" rIns="90488" bIns="44450"/>
          <a:lstStyle/>
          <a:p>
            <a:pPr marL="342900" indent="-342900" algn="ctr">
              <a:buFontTx/>
              <a:buNone/>
            </a:pPr>
            <a:r>
              <a:rPr lang="en-US" sz="1500" b="1"/>
              <a:t>Shell</a:t>
            </a:r>
          </a:p>
        </p:txBody>
      </p:sp>
      <p:sp>
        <p:nvSpPr>
          <p:cNvPr id="12300" name="Rectangle 32"/>
          <p:cNvSpPr>
            <a:spLocks noChangeArrowheads="1"/>
          </p:cNvSpPr>
          <p:nvPr/>
        </p:nvSpPr>
        <p:spPr bwMode="auto">
          <a:xfrm>
            <a:off x="3962400" y="4724400"/>
            <a:ext cx="1447800" cy="381000"/>
          </a:xfrm>
          <a:prstGeom prst="rect">
            <a:avLst/>
          </a:prstGeom>
          <a:noFill/>
          <a:ln w="12700" algn="ctr">
            <a:noFill/>
            <a:round/>
            <a:headEnd type="none" w="sm" len="sm"/>
            <a:tailEnd type="none" w="sm" len="sm"/>
          </a:ln>
        </p:spPr>
        <p:txBody>
          <a:bodyPr lIns="90488" tIns="44450" rIns="90488" bIns="44450"/>
          <a:lstStyle/>
          <a:p>
            <a:pPr marL="342900" indent="-342900" algn="ctr">
              <a:buFontTx/>
              <a:buNone/>
            </a:pPr>
            <a:r>
              <a:rPr lang="en-US" sz="1500" b="1"/>
              <a:t>User Process</a:t>
            </a:r>
          </a:p>
        </p:txBody>
      </p:sp>
      <p:sp>
        <p:nvSpPr>
          <p:cNvPr id="12301" name="Rectangle 33"/>
          <p:cNvSpPr>
            <a:spLocks noChangeArrowheads="1"/>
          </p:cNvSpPr>
          <p:nvPr/>
        </p:nvSpPr>
        <p:spPr bwMode="auto">
          <a:xfrm>
            <a:off x="3962400" y="4419600"/>
            <a:ext cx="1447800" cy="381000"/>
          </a:xfrm>
          <a:prstGeom prst="rect">
            <a:avLst/>
          </a:prstGeom>
          <a:noFill/>
          <a:ln w="12700" algn="ctr">
            <a:noFill/>
            <a:round/>
            <a:headEnd type="none" w="sm" len="sm"/>
            <a:tailEnd type="none" w="sm" len="sm"/>
          </a:ln>
        </p:spPr>
        <p:txBody>
          <a:bodyPr lIns="90488" tIns="44450" rIns="90488" bIns="44450"/>
          <a:lstStyle/>
          <a:p>
            <a:pPr marL="342900" indent="-342900" algn="ctr">
              <a:buFontTx/>
              <a:buNone/>
            </a:pPr>
            <a:r>
              <a:rPr lang="en-US" sz="1500" b="1"/>
              <a:t>Shell</a:t>
            </a:r>
          </a:p>
        </p:txBody>
      </p:sp>
      <p:sp>
        <p:nvSpPr>
          <p:cNvPr id="197653" name="Text Box 21"/>
          <p:cNvSpPr txBox="1">
            <a:spLocks noChangeArrowheads="1"/>
          </p:cNvSpPr>
          <p:nvPr/>
        </p:nvSpPr>
        <p:spPr bwMode="auto">
          <a:xfrm>
            <a:off x="838200" y="4724400"/>
            <a:ext cx="2362200" cy="1752600"/>
          </a:xfrm>
          <a:prstGeom prst="rect">
            <a:avLst/>
          </a:prstGeom>
          <a:solidFill>
            <a:srgbClr val="FFCC66"/>
          </a:solidFill>
          <a:ln w="28575" algn="ctr">
            <a:solidFill>
              <a:schemeClr val="accent2"/>
            </a:solidFill>
            <a:miter lim="800000"/>
            <a:headEnd type="none" w="sm" len="sm"/>
            <a:tailEnd type="none" w="sm" len="sm"/>
          </a:ln>
        </p:spPr>
        <p:txBody>
          <a:bodyPr lIns="90488" tIns="44450" rIns="90488" bIns="44450"/>
          <a:lstStyle/>
          <a:p>
            <a:pPr>
              <a:spcBef>
                <a:spcPct val="50000"/>
              </a:spcBef>
              <a:buFontTx/>
              <a:buNone/>
            </a:pPr>
            <a:r>
              <a:rPr lang="en-US" sz="1800"/>
              <a:t>The system call interface layer converts a process running in user mode to a protected kernel mode process.</a:t>
            </a:r>
          </a:p>
        </p:txBody>
      </p:sp>
      <p:sp>
        <p:nvSpPr>
          <p:cNvPr id="197654" name="Line 22"/>
          <p:cNvSpPr>
            <a:spLocks noChangeShapeType="1"/>
          </p:cNvSpPr>
          <p:nvPr/>
        </p:nvSpPr>
        <p:spPr bwMode="auto">
          <a:xfrm flipV="1">
            <a:off x="2971800" y="3962400"/>
            <a:ext cx="0" cy="762000"/>
          </a:xfrm>
          <a:prstGeom prst="line">
            <a:avLst/>
          </a:prstGeom>
          <a:noFill/>
          <a:ln w="28575">
            <a:solidFill>
              <a:schemeClr val="accent2"/>
            </a:solidFill>
            <a:round/>
            <a:headEnd type="none" w="sm" len="sm"/>
            <a:tailEnd type="none" w="sm" len="sm"/>
          </a:ln>
        </p:spPr>
        <p:txBody>
          <a:bodyPr lIns="90488" tIns="44450" rIns="90488" bIns="44450"/>
          <a:lstStyle/>
          <a:p>
            <a:endParaRPr lang="en-IN"/>
          </a:p>
        </p:txBody>
      </p:sp>
      <p:sp>
        <p:nvSpPr>
          <p:cNvPr id="197655" name="Text Box 23"/>
          <p:cNvSpPr txBox="1">
            <a:spLocks noChangeArrowheads="1"/>
          </p:cNvSpPr>
          <p:nvPr/>
        </p:nvSpPr>
        <p:spPr bwMode="auto">
          <a:xfrm>
            <a:off x="6324600" y="4800600"/>
            <a:ext cx="2514600" cy="1524000"/>
          </a:xfrm>
          <a:prstGeom prst="rect">
            <a:avLst/>
          </a:prstGeom>
          <a:solidFill>
            <a:srgbClr val="FFCC66"/>
          </a:solidFill>
          <a:ln w="28575" algn="ctr">
            <a:solidFill>
              <a:schemeClr val="accent2"/>
            </a:solidFill>
            <a:miter lim="800000"/>
            <a:headEnd type="none" w="sm" len="sm"/>
            <a:tailEnd type="none" w="sm" len="sm"/>
          </a:ln>
        </p:spPr>
        <p:txBody>
          <a:bodyPr lIns="90488" tIns="44450" rIns="90488" bIns="44450"/>
          <a:lstStyle/>
          <a:p>
            <a:pPr>
              <a:spcBef>
                <a:spcPct val="0"/>
              </a:spcBef>
              <a:buClrTx/>
              <a:buFontTx/>
              <a:buNone/>
            </a:pPr>
            <a:r>
              <a:rPr lang="en-US" sz="1800"/>
              <a:t>System call provides a programming interface that allows user programs to access kernel functions.</a:t>
            </a:r>
          </a:p>
        </p:txBody>
      </p:sp>
      <p:sp>
        <p:nvSpPr>
          <p:cNvPr id="197656" name="Line 24"/>
          <p:cNvSpPr>
            <a:spLocks noChangeShapeType="1"/>
          </p:cNvSpPr>
          <p:nvPr/>
        </p:nvSpPr>
        <p:spPr bwMode="auto">
          <a:xfrm flipV="1">
            <a:off x="6629400" y="3810000"/>
            <a:ext cx="0" cy="990600"/>
          </a:xfrm>
          <a:prstGeom prst="line">
            <a:avLst/>
          </a:prstGeom>
          <a:noFill/>
          <a:ln w="28575">
            <a:solidFill>
              <a:schemeClr val="accent2"/>
            </a:solidFill>
            <a:round/>
            <a:headEnd type="none" w="sm" len="sm"/>
            <a:tailEnd type="none" w="sm" len="sm"/>
          </a:ln>
        </p:spPr>
        <p:txBody>
          <a:bodyPr lIns="90488" tIns="44450" rIns="90488" bIns="44450"/>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blinds(horizontal)">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97653"/>
                                        </p:tgtEl>
                                        <p:attrNameLst>
                                          <p:attrName>style.visibility</p:attrName>
                                        </p:attrNameLst>
                                      </p:cBhvr>
                                      <p:to>
                                        <p:strVal val="visible"/>
                                      </p:to>
                                    </p:set>
                                    <p:animEffect transition="in" filter="blinds(horizontal)">
                                      <p:cBhvr>
                                        <p:cTn id="15" dur="500"/>
                                        <p:tgtEl>
                                          <p:spTgt spid="197653"/>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97654"/>
                                        </p:tgtEl>
                                        <p:attrNameLst>
                                          <p:attrName>style.visibility</p:attrName>
                                        </p:attrNameLst>
                                      </p:cBhvr>
                                      <p:to>
                                        <p:strVal val="visible"/>
                                      </p:to>
                                    </p:set>
                                    <p:animEffect transition="in" filter="blinds(horizontal)">
                                      <p:cBhvr>
                                        <p:cTn id="18" dur="500"/>
                                        <p:tgtEl>
                                          <p:spTgt spid="19765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97656"/>
                                        </p:tgtEl>
                                        <p:attrNameLst>
                                          <p:attrName>style.visibility</p:attrName>
                                        </p:attrNameLst>
                                      </p:cBhvr>
                                      <p:to>
                                        <p:strVal val="visible"/>
                                      </p:to>
                                    </p:set>
                                    <p:animEffect transition="in" filter="blinds(horizontal)">
                                      <p:cBhvr>
                                        <p:cTn id="23" dur="500"/>
                                        <p:tgtEl>
                                          <p:spTgt spid="197656"/>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97655"/>
                                        </p:tgtEl>
                                        <p:attrNameLst>
                                          <p:attrName>style.visibility</p:attrName>
                                        </p:attrNameLst>
                                      </p:cBhvr>
                                      <p:to>
                                        <p:strVal val="visible"/>
                                      </p:to>
                                    </p:set>
                                    <p:animEffect transition="in" filter="blinds(horizontal)">
                                      <p:cBhvr>
                                        <p:cTn id="26" dur="500"/>
                                        <p:tgtEl>
                                          <p:spTgt spid="1976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97653" grpId="0" animBg="1"/>
      <p:bldP spid="197654" grpId="0" animBg="1"/>
      <p:bldP spid="197655" grpId="0" animBg="1"/>
      <p:bldP spid="197656"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Shell as a Programming</a:t>
            </a:r>
            <a:br>
              <a:rPr lang="en-US" dirty="0"/>
            </a:br>
            <a:r>
              <a:rPr lang="en-US" dirty="0"/>
              <a:t>Language</a:t>
            </a:r>
          </a:p>
        </p:txBody>
      </p:sp>
      <p:sp>
        <p:nvSpPr>
          <p:cNvPr id="3" name="Content Placeholder 2"/>
          <p:cNvSpPr>
            <a:spLocks noGrp="1"/>
          </p:cNvSpPr>
          <p:nvPr>
            <p:ph sz="quarter" idx="1"/>
          </p:nvPr>
        </p:nvSpPr>
        <p:spPr/>
        <p:txBody>
          <a:bodyPr/>
          <a:lstStyle/>
          <a:p>
            <a:r>
              <a:rPr lang="en-US" dirty="0"/>
              <a:t>Now that we’ve seen some basic </a:t>
            </a:r>
            <a:r>
              <a:rPr lang="en-US" dirty="0" smtClean="0"/>
              <a:t>shell operations</a:t>
            </a:r>
            <a:r>
              <a:rPr lang="en-US" dirty="0"/>
              <a:t>, it’s time to move on to scripts.</a:t>
            </a:r>
          </a:p>
          <a:p>
            <a:r>
              <a:rPr lang="en-US" dirty="0" smtClean="0"/>
              <a:t>There </a:t>
            </a:r>
            <a:r>
              <a:rPr lang="en-US" dirty="0"/>
              <a:t>are two ways of writing shell programs.</a:t>
            </a:r>
          </a:p>
          <a:p>
            <a:pPr lvl="1"/>
            <a:r>
              <a:rPr lang="en-US" dirty="0" smtClean="0"/>
              <a:t> </a:t>
            </a:r>
            <a:r>
              <a:rPr lang="en-US" dirty="0"/>
              <a:t>You can type a sequence of commands </a:t>
            </a:r>
            <a:r>
              <a:rPr lang="en-US" dirty="0" smtClean="0"/>
              <a:t>and allow </a:t>
            </a:r>
            <a:r>
              <a:rPr lang="en-US" dirty="0"/>
              <a:t>the shell to execute </a:t>
            </a:r>
            <a:r>
              <a:rPr lang="en-US" dirty="0" smtClean="0"/>
              <a:t>them interactively</a:t>
            </a:r>
            <a:r>
              <a:rPr lang="en-US" dirty="0"/>
              <a:t>.</a:t>
            </a:r>
          </a:p>
          <a:p>
            <a:r>
              <a:rPr lang="en-US" dirty="0" smtClean="0"/>
              <a:t>You </a:t>
            </a:r>
            <a:r>
              <a:rPr lang="en-US" dirty="0"/>
              <a:t>can store those commands in a file </a:t>
            </a:r>
            <a:r>
              <a:rPr lang="en-US" dirty="0" smtClean="0"/>
              <a:t>that you </a:t>
            </a:r>
            <a:r>
              <a:rPr lang="en-US" dirty="0"/>
              <a:t>can then invoke as a </a:t>
            </a:r>
            <a:r>
              <a:rPr lang="en-US" dirty="0" smtClean="0"/>
              <a:t>program(shell script</a:t>
            </a:r>
            <a:r>
              <a:rPr lang="en-US" dirty="0"/>
              <a:t>).</a:t>
            </a:r>
          </a:p>
        </p:txBody>
      </p:sp>
    </p:spTree>
    <p:extLst>
      <p:ext uri="{BB962C8B-B14F-4D97-AF65-F5344CB8AC3E}">
        <p14:creationId xmlns:p14="http://schemas.microsoft.com/office/powerpoint/2010/main" val="420418550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Shell Scripting</a:t>
            </a:r>
          </a:p>
        </p:txBody>
      </p:sp>
      <p:sp>
        <p:nvSpPr>
          <p:cNvPr id="3" name="Content Placeholder 2"/>
          <p:cNvSpPr>
            <a:spLocks noGrp="1"/>
          </p:cNvSpPr>
          <p:nvPr>
            <p:ph sz="quarter" idx="1"/>
          </p:nvPr>
        </p:nvSpPr>
        <p:spPr/>
        <p:txBody>
          <a:bodyPr>
            <a:normAutofit fontScale="92500" lnSpcReduction="20000"/>
          </a:bodyPr>
          <a:lstStyle/>
          <a:p>
            <a:r>
              <a:rPr lang="en-US" sz="3200" i="1" dirty="0"/>
              <a:t>Shell script is a series of command(s) </a:t>
            </a:r>
            <a:r>
              <a:rPr lang="en-US" sz="3200" i="1" dirty="0" smtClean="0"/>
              <a:t>stored in </a:t>
            </a:r>
            <a:r>
              <a:rPr lang="en-US" sz="3200" i="1" dirty="0"/>
              <a:t>a plain text file.</a:t>
            </a:r>
          </a:p>
          <a:p>
            <a:r>
              <a:rPr lang="en-US" sz="3200" i="1" dirty="0" smtClean="0"/>
              <a:t>A </a:t>
            </a:r>
            <a:r>
              <a:rPr lang="en-US" sz="3200" i="1" dirty="0"/>
              <a:t>shell script is similar to a batch file in </a:t>
            </a:r>
            <a:r>
              <a:rPr lang="en-US" sz="3200" i="1" dirty="0" smtClean="0"/>
              <a:t>MSDOS, but </a:t>
            </a:r>
            <a:r>
              <a:rPr lang="en-US" sz="3200" i="1" dirty="0"/>
              <a:t>is </a:t>
            </a:r>
            <a:r>
              <a:rPr lang="en-US" sz="3200" i="1" dirty="0" smtClean="0"/>
              <a:t>much </a:t>
            </a:r>
            <a:r>
              <a:rPr lang="en-US" sz="3200" i="1" dirty="0"/>
              <a:t>more powerful</a:t>
            </a:r>
            <a:r>
              <a:rPr lang="en-US" sz="3200" i="1" dirty="0" smtClean="0"/>
              <a:t>.</a:t>
            </a:r>
          </a:p>
          <a:p>
            <a:r>
              <a:rPr lang="en-US" sz="3200" dirty="0"/>
              <a:t>Shell script can take input from </a:t>
            </a:r>
            <a:r>
              <a:rPr lang="en-US" sz="3200" dirty="0" smtClean="0"/>
              <a:t>user, file </a:t>
            </a:r>
            <a:r>
              <a:rPr lang="en-US" sz="3200" dirty="0"/>
              <a:t>and output them </a:t>
            </a:r>
            <a:r>
              <a:rPr lang="en-US" sz="3200" dirty="0" smtClean="0"/>
              <a:t>on screen</a:t>
            </a:r>
            <a:r>
              <a:rPr lang="en-US" sz="3200" dirty="0"/>
              <a:t>.</a:t>
            </a:r>
          </a:p>
          <a:p>
            <a:r>
              <a:rPr lang="en-US" sz="3200" dirty="0" smtClean="0"/>
              <a:t>Useful </a:t>
            </a:r>
            <a:r>
              <a:rPr lang="en-US" sz="3200" dirty="0"/>
              <a:t>to create our own commands.</a:t>
            </a:r>
          </a:p>
          <a:p>
            <a:r>
              <a:rPr lang="en-US" sz="3200" dirty="0"/>
              <a:t>Save lots of time.</a:t>
            </a:r>
          </a:p>
          <a:p>
            <a:r>
              <a:rPr lang="en-US" sz="3200" dirty="0" smtClean="0"/>
              <a:t> </a:t>
            </a:r>
            <a:r>
              <a:rPr lang="en-US" sz="3200" dirty="0"/>
              <a:t>To automate some task of day </a:t>
            </a:r>
            <a:r>
              <a:rPr lang="en-US" sz="3200" dirty="0" smtClean="0"/>
              <a:t>today life</a:t>
            </a:r>
            <a:r>
              <a:rPr lang="en-US" sz="3200" dirty="0"/>
              <a:t>.</a:t>
            </a:r>
          </a:p>
          <a:p>
            <a:r>
              <a:rPr lang="en-US" sz="3200" dirty="0" smtClean="0"/>
              <a:t>System </a:t>
            </a:r>
            <a:r>
              <a:rPr lang="en-US" sz="3200" dirty="0"/>
              <a:t>Administration part can </a:t>
            </a:r>
            <a:r>
              <a:rPr lang="en-US" sz="3200" dirty="0" smtClean="0"/>
              <a:t>be also </a:t>
            </a:r>
            <a:r>
              <a:rPr lang="en-US" sz="3200" dirty="0"/>
              <a:t>automated.</a:t>
            </a:r>
          </a:p>
        </p:txBody>
      </p:sp>
    </p:spTree>
    <p:extLst>
      <p:ext uri="{BB962C8B-B14F-4D97-AF65-F5344CB8AC3E}">
        <p14:creationId xmlns:p14="http://schemas.microsoft.com/office/powerpoint/2010/main" val="95527953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Practical examples where shell</a:t>
            </a:r>
            <a:br>
              <a:rPr lang="en-US" dirty="0"/>
            </a:br>
            <a:r>
              <a:rPr lang="en-US" dirty="0"/>
              <a:t>scripting actively used:</a:t>
            </a:r>
          </a:p>
        </p:txBody>
      </p:sp>
      <p:sp>
        <p:nvSpPr>
          <p:cNvPr id="3" name="Content Placeholder 2"/>
          <p:cNvSpPr>
            <a:spLocks noGrp="1"/>
          </p:cNvSpPr>
          <p:nvPr>
            <p:ph sz="quarter" idx="1"/>
          </p:nvPr>
        </p:nvSpPr>
        <p:spPr/>
        <p:txBody>
          <a:bodyPr>
            <a:noAutofit/>
          </a:bodyPr>
          <a:lstStyle/>
          <a:p>
            <a:r>
              <a:rPr lang="en-US" sz="2800" dirty="0"/>
              <a:t>Monitoring your Linux system.</a:t>
            </a:r>
          </a:p>
          <a:p>
            <a:r>
              <a:rPr lang="en-US" sz="2800" dirty="0" smtClean="0"/>
              <a:t> </a:t>
            </a:r>
            <a:r>
              <a:rPr lang="en-US" sz="2800" dirty="0"/>
              <a:t>Data backup and creating snapshots.</a:t>
            </a:r>
          </a:p>
          <a:p>
            <a:r>
              <a:rPr lang="en-US" sz="2800" dirty="0" smtClean="0"/>
              <a:t>Find </a:t>
            </a:r>
            <a:r>
              <a:rPr lang="en-US" sz="2800" dirty="0"/>
              <a:t>out what processes are eating </a:t>
            </a:r>
            <a:r>
              <a:rPr lang="en-US" sz="2800" dirty="0" smtClean="0"/>
              <a:t>up your </a:t>
            </a:r>
            <a:r>
              <a:rPr lang="en-US" sz="2800" dirty="0"/>
              <a:t>system resources.</a:t>
            </a:r>
          </a:p>
          <a:p>
            <a:r>
              <a:rPr lang="en-US" sz="2800" dirty="0" smtClean="0"/>
              <a:t>Find </a:t>
            </a:r>
            <a:r>
              <a:rPr lang="en-US" sz="2800" dirty="0"/>
              <a:t>out available and free memory.</a:t>
            </a:r>
          </a:p>
          <a:p>
            <a:r>
              <a:rPr lang="en-US" sz="2800" dirty="0" smtClean="0"/>
              <a:t>Find </a:t>
            </a:r>
            <a:r>
              <a:rPr lang="en-US" sz="2800" dirty="0"/>
              <a:t>out all logged in users and </a:t>
            </a:r>
            <a:r>
              <a:rPr lang="en-US" sz="2800" dirty="0" smtClean="0"/>
              <a:t>what they </a:t>
            </a:r>
            <a:r>
              <a:rPr lang="en-US" sz="2800" dirty="0"/>
              <a:t>are doing.</a:t>
            </a:r>
          </a:p>
          <a:p>
            <a:r>
              <a:rPr lang="en-US" sz="2800" dirty="0" smtClean="0"/>
              <a:t>Find </a:t>
            </a:r>
            <a:r>
              <a:rPr lang="en-US" sz="2800" dirty="0"/>
              <a:t>out if all necessary </a:t>
            </a:r>
            <a:r>
              <a:rPr lang="en-US" sz="2800" dirty="0" smtClean="0"/>
              <a:t>network services </a:t>
            </a:r>
            <a:r>
              <a:rPr lang="en-US" sz="2800" dirty="0"/>
              <a:t>are running or not.</a:t>
            </a:r>
          </a:p>
        </p:txBody>
      </p:sp>
    </p:spTree>
    <p:extLst>
      <p:ext uri="{BB962C8B-B14F-4D97-AF65-F5344CB8AC3E}">
        <p14:creationId xmlns:p14="http://schemas.microsoft.com/office/powerpoint/2010/main" val="53510200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Create a script</a:t>
            </a:r>
            <a:endParaRPr lang="en-US" dirty="0"/>
          </a:p>
        </p:txBody>
      </p:sp>
      <p:sp>
        <p:nvSpPr>
          <p:cNvPr id="3" name="Content Placeholder 2"/>
          <p:cNvSpPr>
            <a:spLocks noGrp="1"/>
          </p:cNvSpPr>
          <p:nvPr>
            <p:ph sz="quarter" idx="1"/>
          </p:nvPr>
        </p:nvSpPr>
        <p:spPr/>
        <p:txBody>
          <a:bodyPr>
            <a:normAutofit/>
          </a:bodyPr>
          <a:lstStyle/>
          <a:p>
            <a:r>
              <a:rPr lang="en-US" sz="3200" dirty="0"/>
              <a:t>As discussed earlier shell scripts stored </a:t>
            </a:r>
            <a:r>
              <a:rPr lang="en-US" sz="3200" dirty="0" smtClean="0"/>
              <a:t>in plain </a:t>
            </a:r>
            <a:r>
              <a:rPr lang="en-US" sz="3200" dirty="0"/>
              <a:t>text file, generally one command </a:t>
            </a:r>
            <a:r>
              <a:rPr lang="en-US" sz="3200" dirty="0" smtClean="0"/>
              <a:t>per line</a:t>
            </a:r>
            <a:r>
              <a:rPr lang="en-US" sz="3200" dirty="0"/>
              <a:t>.</a:t>
            </a:r>
          </a:p>
          <a:p>
            <a:pPr lvl="1"/>
            <a:r>
              <a:rPr lang="en-US" sz="3200" dirty="0" smtClean="0"/>
              <a:t>vi </a:t>
            </a:r>
            <a:r>
              <a:rPr lang="en-US" sz="3200" dirty="0"/>
              <a:t>myscript.sh</a:t>
            </a:r>
          </a:p>
          <a:p>
            <a:r>
              <a:rPr lang="en-US" sz="3200" dirty="0" smtClean="0"/>
              <a:t>Make </a:t>
            </a:r>
            <a:r>
              <a:rPr lang="en-US" sz="3200" dirty="0"/>
              <a:t>sure you use .bash or .</a:t>
            </a:r>
            <a:r>
              <a:rPr lang="en-US" sz="3200" dirty="0" err="1"/>
              <a:t>sh</a:t>
            </a:r>
            <a:r>
              <a:rPr lang="en-US" sz="3200" dirty="0"/>
              <a:t> </a:t>
            </a:r>
            <a:r>
              <a:rPr lang="en-US" sz="3200" dirty="0" smtClean="0"/>
              <a:t>file extension </a:t>
            </a:r>
            <a:r>
              <a:rPr lang="en-US" sz="3200" dirty="0"/>
              <a:t>for each script. This </a:t>
            </a:r>
            <a:r>
              <a:rPr lang="en-US" sz="3200" dirty="0" smtClean="0"/>
              <a:t>ensures easy </a:t>
            </a:r>
            <a:r>
              <a:rPr lang="en-US" sz="3200" dirty="0"/>
              <a:t>identification of shell script.</a:t>
            </a:r>
          </a:p>
        </p:txBody>
      </p:sp>
    </p:spTree>
    <p:extLst>
      <p:ext uri="{BB962C8B-B14F-4D97-AF65-F5344CB8AC3E}">
        <p14:creationId xmlns:p14="http://schemas.microsoft.com/office/powerpoint/2010/main" val="356770540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Setup executable permission</a:t>
            </a:r>
            <a:endParaRPr lang="en-US" dirty="0"/>
          </a:p>
        </p:txBody>
      </p:sp>
      <p:sp>
        <p:nvSpPr>
          <p:cNvPr id="3" name="Content Placeholder 2"/>
          <p:cNvSpPr>
            <a:spLocks noGrp="1"/>
          </p:cNvSpPr>
          <p:nvPr>
            <p:ph sz="quarter" idx="1"/>
          </p:nvPr>
        </p:nvSpPr>
        <p:spPr/>
        <p:txBody>
          <a:bodyPr/>
          <a:lstStyle/>
          <a:p>
            <a:r>
              <a:rPr lang="en-US" dirty="0"/>
              <a:t>Once script is created, you need to </a:t>
            </a:r>
            <a:r>
              <a:rPr lang="en-US" dirty="0" smtClean="0"/>
              <a:t>setup executable </a:t>
            </a:r>
            <a:r>
              <a:rPr lang="en-US" dirty="0"/>
              <a:t>permission on a script. Why</a:t>
            </a:r>
            <a:r>
              <a:rPr lang="en-US" dirty="0" smtClean="0"/>
              <a:t>?</a:t>
            </a:r>
          </a:p>
          <a:p>
            <a:pPr lvl="1"/>
            <a:r>
              <a:rPr lang="en-US" dirty="0"/>
              <a:t>Without executable permission, running </a:t>
            </a:r>
            <a:r>
              <a:rPr lang="en-US" dirty="0" smtClean="0"/>
              <a:t>a script </a:t>
            </a:r>
            <a:r>
              <a:rPr lang="en-US" dirty="0"/>
              <a:t>is almost impossible.</a:t>
            </a:r>
          </a:p>
          <a:p>
            <a:pPr lvl="1"/>
            <a:r>
              <a:rPr lang="en-US" dirty="0" smtClean="0"/>
              <a:t>Besides </a:t>
            </a:r>
            <a:r>
              <a:rPr lang="en-US" dirty="0"/>
              <a:t>executable permission, script </a:t>
            </a:r>
            <a:r>
              <a:rPr lang="en-US" dirty="0" smtClean="0"/>
              <a:t>must have </a:t>
            </a:r>
            <a:r>
              <a:rPr lang="en-US" dirty="0"/>
              <a:t>a read permission</a:t>
            </a:r>
            <a:r>
              <a:rPr lang="en-US" dirty="0" smtClean="0"/>
              <a:t>.</a:t>
            </a:r>
          </a:p>
          <a:p>
            <a:r>
              <a:rPr lang="en-US" dirty="0"/>
              <a:t>Syntax to setup executable permission:</a:t>
            </a:r>
          </a:p>
          <a:p>
            <a:pPr lvl="1"/>
            <a:r>
              <a:rPr lang="en-US" dirty="0" smtClean="0"/>
              <a:t>$ </a:t>
            </a:r>
            <a:r>
              <a:rPr lang="en-US" dirty="0" err="1"/>
              <a:t>chmod</a:t>
            </a:r>
            <a:r>
              <a:rPr lang="en-US" dirty="0"/>
              <a:t> </a:t>
            </a:r>
            <a:r>
              <a:rPr lang="en-US" dirty="0" err="1" smtClean="0"/>
              <a:t>u+x</a:t>
            </a:r>
            <a:r>
              <a:rPr lang="en-US" dirty="0" smtClean="0"/>
              <a:t> </a:t>
            </a:r>
            <a:r>
              <a:rPr lang="en-US" dirty="0"/>
              <a:t>your-script-name.</a:t>
            </a:r>
          </a:p>
          <a:p>
            <a:pPr lvl="1"/>
            <a:r>
              <a:rPr lang="en-US" dirty="0" smtClean="0"/>
              <a:t> </a:t>
            </a:r>
            <a:r>
              <a:rPr lang="en-US" dirty="0"/>
              <a:t>$ </a:t>
            </a:r>
            <a:r>
              <a:rPr lang="en-US" dirty="0" err="1"/>
              <a:t>chmod</a:t>
            </a:r>
            <a:r>
              <a:rPr lang="en-US" dirty="0"/>
              <a:t> 755 your-script-name.</a:t>
            </a:r>
          </a:p>
        </p:txBody>
      </p:sp>
    </p:spTree>
    <p:extLst>
      <p:ext uri="{BB962C8B-B14F-4D97-AF65-F5344CB8AC3E}">
        <p14:creationId xmlns:p14="http://schemas.microsoft.com/office/powerpoint/2010/main" val="99847365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Run a script (execute a script)</a:t>
            </a:r>
            <a:endParaRPr lang="en-US" dirty="0"/>
          </a:p>
        </p:txBody>
      </p:sp>
      <p:sp>
        <p:nvSpPr>
          <p:cNvPr id="3" name="Content Placeholder 2"/>
          <p:cNvSpPr>
            <a:spLocks noGrp="1"/>
          </p:cNvSpPr>
          <p:nvPr>
            <p:ph sz="quarter" idx="1"/>
          </p:nvPr>
        </p:nvSpPr>
        <p:spPr/>
        <p:txBody>
          <a:bodyPr/>
          <a:lstStyle/>
          <a:p>
            <a:r>
              <a:rPr lang="en-US" dirty="0"/>
              <a:t>Now your script is ready with </a:t>
            </a:r>
            <a:r>
              <a:rPr lang="en-US" dirty="0" smtClean="0"/>
              <a:t>proper executable </a:t>
            </a:r>
            <a:r>
              <a:rPr lang="en-US" dirty="0"/>
              <a:t>permission on it. Next, </a:t>
            </a:r>
            <a:r>
              <a:rPr lang="en-US" dirty="0" smtClean="0"/>
              <a:t>test script </a:t>
            </a:r>
            <a:r>
              <a:rPr lang="en-US" dirty="0"/>
              <a:t>by running it.</a:t>
            </a:r>
          </a:p>
          <a:p>
            <a:pPr lvl="1"/>
            <a:r>
              <a:rPr lang="en-US" dirty="0" smtClean="0"/>
              <a:t> </a:t>
            </a:r>
            <a:r>
              <a:rPr lang="en-US" dirty="0"/>
              <a:t>bash your-script-name</a:t>
            </a:r>
          </a:p>
          <a:p>
            <a:pPr lvl="1"/>
            <a:r>
              <a:rPr lang="en-US" dirty="0" err="1" smtClean="0"/>
              <a:t>sh</a:t>
            </a:r>
            <a:r>
              <a:rPr lang="en-US" dirty="0" smtClean="0"/>
              <a:t> </a:t>
            </a:r>
            <a:r>
              <a:rPr lang="en-US" dirty="0"/>
              <a:t>your-script-name</a:t>
            </a:r>
          </a:p>
          <a:p>
            <a:pPr lvl="1"/>
            <a:r>
              <a:rPr lang="en-US" dirty="0" smtClean="0"/>
              <a:t>./</a:t>
            </a:r>
            <a:r>
              <a:rPr lang="en-US" dirty="0"/>
              <a:t>your-script-name</a:t>
            </a:r>
          </a:p>
        </p:txBody>
      </p:sp>
    </p:spTree>
    <p:extLst>
      <p:ext uri="{BB962C8B-B14F-4D97-AF65-F5344CB8AC3E}">
        <p14:creationId xmlns:p14="http://schemas.microsoft.com/office/powerpoint/2010/main" val="173015093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shell scripting </a:t>
            </a:r>
            <a:br>
              <a:rPr lang="en-US" dirty="0"/>
            </a:br>
            <a:endParaRPr lang="en-US" dirty="0"/>
          </a:p>
        </p:txBody>
      </p:sp>
      <p:sp>
        <p:nvSpPr>
          <p:cNvPr id="3" name="Content Placeholder 2"/>
          <p:cNvSpPr>
            <a:spLocks noGrp="1"/>
          </p:cNvSpPr>
          <p:nvPr>
            <p:ph sz="quarter" idx="1"/>
          </p:nvPr>
        </p:nvSpPr>
        <p:spPr/>
        <p:txBody>
          <a:bodyPr>
            <a:normAutofit/>
          </a:bodyPr>
          <a:lstStyle/>
          <a:p>
            <a:r>
              <a:rPr lang="en-US" dirty="0"/>
              <a:t>Shell scripting is writing a series of command for the shell to execute. It can combine lengthy and repetitive sequences of commands into a single and simple script, which can be stored and executed anytime. </a:t>
            </a:r>
            <a:endParaRPr lang="en-US" dirty="0" smtClean="0"/>
          </a:p>
          <a:p>
            <a:r>
              <a:rPr lang="en-US" dirty="0"/>
              <a:t>If the terminal end with bash ($) sign stands for a shell </a:t>
            </a:r>
            <a:r>
              <a:rPr lang="en-US" dirty="0" smtClean="0"/>
              <a:t>variable, </a:t>
            </a:r>
            <a:r>
              <a:rPr lang="en-US" dirty="0"/>
              <a:t>echo will return the text whatever you typed in. </a:t>
            </a:r>
            <a:endParaRPr lang="en-US" dirty="0" smtClean="0"/>
          </a:p>
          <a:p>
            <a:r>
              <a:rPr lang="en-US" dirty="0" smtClean="0"/>
              <a:t>Shell </a:t>
            </a:r>
            <a:r>
              <a:rPr lang="en-US" dirty="0"/>
              <a:t>scripting She-bang </a:t>
            </a:r>
          </a:p>
          <a:p>
            <a:r>
              <a:rPr lang="en-US" dirty="0"/>
              <a:t>The sign #! is called - bang and is written at top of the script. It passed instruction to program </a:t>
            </a:r>
          </a:p>
          <a:p>
            <a:r>
              <a:rPr lang="en-US" dirty="0"/>
              <a:t>/bin/</a:t>
            </a:r>
            <a:r>
              <a:rPr lang="en-US" dirty="0" err="1"/>
              <a:t>sh</a:t>
            </a:r>
            <a:r>
              <a:rPr lang="en-US" dirty="0"/>
              <a:t> </a:t>
            </a:r>
          </a:p>
          <a:p>
            <a:endParaRPr lang="en-US" dirty="0"/>
          </a:p>
        </p:txBody>
      </p:sp>
    </p:spTree>
    <p:extLst>
      <p:ext uri="{BB962C8B-B14F-4D97-AF65-F5344CB8AC3E}">
        <p14:creationId xmlns:p14="http://schemas.microsoft.com/office/powerpoint/2010/main" val="172131328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Example</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a:t>First bash shell program </a:t>
            </a:r>
            <a:endParaRPr lang="en-US" dirty="0" smtClean="0"/>
          </a:p>
          <a:p>
            <a:r>
              <a:rPr lang="en-US" dirty="0" smtClean="0"/>
              <a:t>#!/</a:t>
            </a:r>
            <a:r>
              <a:rPr lang="en-US" dirty="0"/>
              <a:t>bin/bash </a:t>
            </a:r>
          </a:p>
          <a:p>
            <a:r>
              <a:rPr lang="en-US" dirty="0"/>
              <a:t>echo "Welcome bash shell"</a:t>
            </a:r>
          </a:p>
          <a:p>
            <a:pPr marL="0" indent="0">
              <a:buNone/>
            </a:pPr>
            <a:endParaRPr lang="en-US" dirty="0"/>
          </a:p>
          <a:p>
            <a:r>
              <a:rPr lang="en-US" dirty="0"/>
              <a:t>First </a:t>
            </a:r>
            <a:r>
              <a:rPr lang="en-US" dirty="0" err="1"/>
              <a:t>ksh</a:t>
            </a:r>
            <a:r>
              <a:rPr lang="en-US" dirty="0"/>
              <a:t> shell program </a:t>
            </a:r>
          </a:p>
          <a:p>
            <a:r>
              <a:rPr lang="en-US" dirty="0"/>
              <a:t>#!/bin/</a:t>
            </a:r>
            <a:r>
              <a:rPr lang="en-US" dirty="0" err="1"/>
              <a:t>ksh</a:t>
            </a:r>
            <a:endParaRPr lang="en-US" dirty="0"/>
          </a:p>
          <a:p>
            <a:r>
              <a:rPr lang="en-US" dirty="0"/>
              <a:t>echo "Welcome to </a:t>
            </a:r>
            <a:r>
              <a:rPr lang="en-US" dirty="0" err="1"/>
              <a:t>ksh</a:t>
            </a:r>
            <a:r>
              <a:rPr lang="en-US" dirty="0"/>
              <a:t> shell"</a:t>
            </a:r>
          </a:p>
          <a:p>
            <a:endParaRPr lang="en-US" dirty="0"/>
          </a:p>
          <a:p>
            <a:r>
              <a:rPr lang="en-US" dirty="0"/>
              <a:t>First C shell </a:t>
            </a:r>
            <a:r>
              <a:rPr lang="en-US" dirty="0" smtClean="0"/>
              <a:t>program</a:t>
            </a:r>
            <a:endParaRPr lang="en-US" dirty="0"/>
          </a:p>
          <a:p>
            <a:r>
              <a:rPr lang="en-US" dirty="0"/>
              <a:t>#!/bin/</a:t>
            </a:r>
            <a:r>
              <a:rPr lang="en-US" dirty="0" err="1"/>
              <a:t>csh</a:t>
            </a:r>
            <a:r>
              <a:rPr lang="en-US" dirty="0"/>
              <a:t> </a:t>
            </a:r>
          </a:p>
          <a:p>
            <a:r>
              <a:rPr lang="en-US" dirty="0"/>
              <a:t>echo "Welcome to C shell program "</a:t>
            </a:r>
          </a:p>
        </p:txBody>
      </p:sp>
    </p:spTree>
    <p:extLst>
      <p:ext uri="{BB962C8B-B14F-4D97-AF65-F5344CB8AC3E}">
        <p14:creationId xmlns:p14="http://schemas.microsoft.com/office/powerpoint/2010/main" val="223131971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Variables in Shell</a:t>
            </a:r>
            <a:endParaRPr lang="en-US" dirty="0"/>
          </a:p>
        </p:txBody>
      </p:sp>
      <p:sp>
        <p:nvSpPr>
          <p:cNvPr id="3" name="Content Placeholder 2"/>
          <p:cNvSpPr>
            <a:spLocks noGrp="1"/>
          </p:cNvSpPr>
          <p:nvPr>
            <p:ph sz="quarter" idx="1"/>
          </p:nvPr>
        </p:nvSpPr>
        <p:spPr/>
        <p:txBody>
          <a:bodyPr/>
          <a:lstStyle/>
          <a:p>
            <a:r>
              <a:rPr lang="en-US" dirty="0" smtClean="0"/>
              <a:t>Variables : Variables is name which hold the value.</a:t>
            </a:r>
          </a:p>
          <a:p>
            <a:r>
              <a:rPr lang="en-US" dirty="0" smtClean="0"/>
              <a:t>In </a:t>
            </a:r>
            <a:r>
              <a:rPr lang="en-US" dirty="0"/>
              <a:t>Linux (Shell), there are two types </a:t>
            </a:r>
            <a:r>
              <a:rPr lang="en-US" dirty="0" smtClean="0"/>
              <a:t>of variable</a:t>
            </a:r>
            <a:r>
              <a:rPr lang="en-US" dirty="0"/>
              <a:t>:</a:t>
            </a:r>
          </a:p>
          <a:p>
            <a:r>
              <a:rPr lang="en-US" b="1" dirty="0" smtClean="0"/>
              <a:t>System </a:t>
            </a:r>
            <a:r>
              <a:rPr lang="en-US" b="1" dirty="0"/>
              <a:t>variables </a:t>
            </a:r>
            <a:r>
              <a:rPr lang="en-US" dirty="0"/>
              <a:t>- Created and </a:t>
            </a:r>
            <a:r>
              <a:rPr lang="en-US" dirty="0" smtClean="0"/>
              <a:t>maintained by </a:t>
            </a:r>
            <a:r>
              <a:rPr lang="en-US" dirty="0"/>
              <a:t>Linux itself. This type of variable defined </a:t>
            </a:r>
            <a:r>
              <a:rPr lang="en-US" dirty="0" smtClean="0"/>
              <a:t>in CAPITAL </a:t>
            </a:r>
            <a:r>
              <a:rPr lang="en-US" dirty="0"/>
              <a:t>LETTERS.</a:t>
            </a:r>
          </a:p>
          <a:p>
            <a:r>
              <a:rPr lang="en-US" b="1" dirty="0" smtClean="0"/>
              <a:t>User </a:t>
            </a:r>
            <a:r>
              <a:rPr lang="en-US" b="1" dirty="0"/>
              <a:t>defined variables (UDV) </a:t>
            </a:r>
            <a:r>
              <a:rPr lang="en-US" dirty="0" smtClean="0"/>
              <a:t>– Created and </a:t>
            </a:r>
            <a:r>
              <a:rPr lang="en-US" dirty="0"/>
              <a:t>maintained by user. This type of </a:t>
            </a:r>
            <a:r>
              <a:rPr lang="en-US" dirty="0" smtClean="0"/>
              <a:t>variable defined </a:t>
            </a:r>
            <a:r>
              <a:rPr lang="en-US" dirty="0"/>
              <a:t>in lower letters.</a:t>
            </a:r>
          </a:p>
        </p:txBody>
      </p:sp>
    </p:spTree>
    <p:extLst>
      <p:ext uri="{BB962C8B-B14F-4D97-AF65-F5344CB8AC3E}">
        <p14:creationId xmlns:p14="http://schemas.microsoft.com/office/powerpoint/2010/main" val="23678237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Few </a:t>
            </a:r>
            <a:r>
              <a:rPr lang="en-US" dirty="0" smtClean="0"/>
              <a:t>pre-defined </a:t>
            </a:r>
            <a:r>
              <a:rPr lang="en-US" dirty="0"/>
              <a:t>system variables </a:t>
            </a:r>
            <a:br>
              <a:rPr lang="en-US" dirty="0"/>
            </a:br>
            <a:endParaRPr lang="en-US" dirty="0"/>
          </a:p>
        </p:txBody>
      </p:sp>
      <p:sp>
        <p:nvSpPr>
          <p:cNvPr id="3" name="Content Placeholder 2"/>
          <p:cNvSpPr>
            <a:spLocks noGrp="1"/>
          </p:cNvSpPr>
          <p:nvPr>
            <p:ph sz="quarter" idx="1"/>
          </p:nvPr>
        </p:nvSpPr>
        <p:spPr/>
        <p:txBody>
          <a:bodyPr/>
          <a:lstStyle/>
          <a:p>
            <a:r>
              <a:rPr lang="en-US" dirty="0"/>
              <a:t>BASH</a:t>
            </a:r>
          </a:p>
          <a:p>
            <a:r>
              <a:rPr lang="en-US" dirty="0"/>
              <a:t>BASH_VERSION</a:t>
            </a:r>
          </a:p>
          <a:p>
            <a:r>
              <a:rPr lang="en-US" dirty="0"/>
              <a:t>COLUMNS </a:t>
            </a:r>
          </a:p>
          <a:p>
            <a:r>
              <a:rPr lang="en-US" dirty="0"/>
              <a:t>HOME</a:t>
            </a:r>
          </a:p>
          <a:p>
            <a:r>
              <a:rPr lang="en-US" dirty="0"/>
              <a:t>LOGNAME</a:t>
            </a:r>
          </a:p>
          <a:p>
            <a:r>
              <a:rPr lang="en-US" dirty="0"/>
              <a:t>PATH</a:t>
            </a:r>
          </a:p>
          <a:p>
            <a:r>
              <a:rPr lang="en-US" dirty="0"/>
              <a:t>PWD</a:t>
            </a:r>
          </a:p>
          <a:p>
            <a:r>
              <a:rPr lang="en-US" dirty="0"/>
              <a:t>SHELL</a:t>
            </a:r>
          </a:p>
          <a:p>
            <a:r>
              <a:rPr lang="en-US" dirty="0" smtClean="0"/>
              <a:t>USER</a:t>
            </a:r>
            <a:endParaRPr lang="en-US" dirty="0"/>
          </a:p>
          <a:p>
            <a:endParaRPr lang="en-US" dirty="0"/>
          </a:p>
        </p:txBody>
      </p:sp>
    </p:spTree>
    <p:extLst>
      <p:ext uri="{BB962C8B-B14F-4D97-AF65-F5344CB8AC3E}">
        <p14:creationId xmlns:p14="http://schemas.microsoft.com/office/powerpoint/2010/main" val="2228712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xfrm>
            <a:off x="7010400" y="6381750"/>
            <a:ext cx="2133600" cy="476250"/>
          </a:xfrm>
          <a:noFill/>
        </p:spPr>
        <p:txBody>
          <a:bodyPr/>
          <a:lstStyle/>
          <a:p>
            <a:endParaRPr lang="en-US" smtClean="0"/>
          </a:p>
          <a:p>
            <a:fld id="{48328B91-9F12-4146-A9B7-C553B1333819}" type="slidenum">
              <a:rPr lang="en-US" smtClean="0"/>
              <a:pPr/>
              <a:t>13</a:t>
            </a:fld>
            <a:endParaRPr lang="en-US" smtClean="0"/>
          </a:p>
        </p:txBody>
      </p:sp>
      <p:sp>
        <p:nvSpPr>
          <p:cNvPr id="13315" name="Rectangle 2"/>
          <p:cNvSpPr>
            <a:spLocks noGrp="1" noChangeArrowheads="1"/>
          </p:cNvSpPr>
          <p:nvPr>
            <p:ph type="title" idx="4294967295"/>
          </p:nvPr>
        </p:nvSpPr>
        <p:spPr/>
        <p:txBody>
          <a:bodyPr>
            <a:normAutofit fontScale="90000"/>
          </a:bodyPr>
          <a:lstStyle/>
          <a:p>
            <a:pPr eaLnBrk="1" hangingPunct="1"/>
            <a:r>
              <a:rPr lang="en-US" smtClean="0"/>
              <a:t>User Application and Kernel Interaction</a:t>
            </a:r>
          </a:p>
        </p:txBody>
      </p:sp>
      <p:grpSp>
        <p:nvGrpSpPr>
          <p:cNvPr id="2" name="Group 36"/>
          <p:cNvGrpSpPr>
            <a:grpSpLocks/>
          </p:cNvGrpSpPr>
          <p:nvPr/>
        </p:nvGrpSpPr>
        <p:grpSpPr bwMode="auto">
          <a:xfrm>
            <a:off x="304800" y="1371600"/>
            <a:ext cx="8458200" cy="4957763"/>
            <a:chOff x="192" y="864"/>
            <a:chExt cx="5328" cy="3123"/>
          </a:xfrm>
        </p:grpSpPr>
        <p:sp>
          <p:nvSpPr>
            <p:cNvPr id="13317" name="Rectangle 5"/>
            <p:cNvSpPr>
              <a:spLocks noChangeArrowheads="1"/>
            </p:cNvSpPr>
            <p:nvPr/>
          </p:nvSpPr>
          <p:spPr bwMode="auto">
            <a:xfrm>
              <a:off x="3216" y="2976"/>
              <a:ext cx="2304" cy="680"/>
            </a:xfrm>
            <a:prstGeom prst="borderCallout1">
              <a:avLst>
                <a:gd name="adj1" fmla="val 10588"/>
                <a:gd name="adj2" fmla="val -2083"/>
                <a:gd name="adj3" fmla="val 10884"/>
                <a:gd name="adj4" fmla="val -23829"/>
              </a:avLst>
            </a:prstGeom>
            <a:solidFill>
              <a:srgbClr val="FFCC66"/>
            </a:solidFill>
            <a:ln w="19050">
              <a:solidFill>
                <a:srgbClr val="FF6600"/>
              </a:solidFill>
              <a:miter lim="800000"/>
              <a:headEnd/>
              <a:tailEnd/>
            </a:ln>
          </p:spPr>
          <p:txBody>
            <a:bodyPr tIns="91440" bIns="91440" anchor="ctr">
              <a:spAutoFit/>
            </a:bodyPr>
            <a:lstStyle/>
            <a:p>
              <a:pPr>
                <a:lnSpc>
                  <a:spcPct val="80000"/>
                </a:lnSpc>
                <a:spcBef>
                  <a:spcPct val="0"/>
                </a:spcBef>
                <a:buClrTx/>
                <a:buFontTx/>
                <a:buNone/>
              </a:pPr>
              <a:r>
                <a:rPr lang="en-US" sz="1800" b="1"/>
                <a:t>Kernel</a:t>
              </a:r>
              <a:r>
                <a:rPr lang="en-US" sz="1800"/>
                <a:t> controls the underlying </a:t>
              </a:r>
              <a:r>
                <a:rPr lang="en-US" sz="1800" b="1"/>
                <a:t>hardware</a:t>
              </a:r>
              <a:r>
                <a:rPr lang="en-US" sz="1800"/>
                <a:t>. The kernel provides low-level device, memory, and processor management functions.</a:t>
              </a:r>
            </a:p>
          </p:txBody>
        </p:sp>
        <p:sp>
          <p:nvSpPr>
            <p:cNvPr id="13318" name="Rectangle 6"/>
            <p:cNvSpPr>
              <a:spLocks noChangeArrowheads="1"/>
            </p:cNvSpPr>
            <p:nvPr/>
          </p:nvSpPr>
          <p:spPr bwMode="auto">
            <a:xfrm>
              <a:off x="3648" y="2326"/>
              <a:ext cx="1440" cy="404"/>
            </a:xfrm>
            <a:prstGeom prst="borderCallout1">
              <a:avLst>
                <a:gd name="adj1" fmla="val 13819"/>
                <a:gd name="adj2" fmla="val -3333"/>
                <a:gd name="adj3" fmla="val 13819"/>
                <a:gd name="adj4" fmla="val -63958"/>
              </a:avLst>
            </a:prstGeom>
            <a:solidFill>
              <a:srgbClr val="FFCC66"/>
            </a:solidFill>
            <a:ln w="19050">
              <a:solidFill>
                <a:srgbClr val="FF6600"/>
              </a:solidFill>
              <a:miter lim="800000"/>
              <a:headEnd/>
              <a:tailEnd/>
            </a:ln>
          </p:spPr>
          <p:txBody>
            <a:bodyPr tIns="91440" bIns="91440" anchor="ctr">
              <a:spAutoFit/>
            </a:bodyPr>
            <a:lstStyle/>
            <a:p>
              <a:pPr>
                <a:lnSpc>
                  <a:spcPct val="80000"/>
                </a:lnSpc>
                <a:spcBef>
                  <a:spcPct val="0"/>
                </a:spcBef>
                <a:buClrTx/>
                <a:buFontTx/>
                <a:buNone/>
              </a:pPr>
              <a:r>
                <a:rPr lang="en-US" sz="1800" b="1"/>
                <a:t>Shell</a:t>
              </a:r>
              <a:r>
                <a:rPr lang="en-US" sz="1800"/>
                <a:t> is a command interpreter of UNIX.</a:t>
              </a:r>
            </a:p>
          </p:txBody>
        </p:sp>
        <p:sp>
          <p:nvSpPr>
            <p:cNvPr id="13319" name="Rectangle 7"/>
            <p:cNvSpPr>
              <a:spLocks noChangeArrowheads="1"/>
            </p:cNvSpPr>
            <p:nvPr/>
          </p:nvSpPr>
          <p:spPr bwMode="auto">
            <a:xfrm>
              <a:off x="438" y="923"/>
              <a:ext cx="1084" cy="680"/>
            </a:xfrm>
            <a:prstGeom prst="borderCallout1">
              <a:avLst>
                <a:gd name="adj1" fmla="val 10588"/>
                <a:gd name="adj2" fmla="val -4426"/>
                <a:gd name="adj3" fmla="val 192060"/>
                <a:gd name="adj4" fmla="val -4611"/>
              </a:avLst>
            </a:prstGeom>
            <a:solidFill>
              <a:srgbClr val="FFCC66"/>
            </a:solidFill>
            <a:ln w="19050">
              <a:solidFill>
                <a:srgbClr val="FF6600"/>
              </a:solidFill>
              <a:miter lim="800000"/>
              <a:headEnd/>
              <a:tailEnd/>
            </a:ln>
          </p:spPr>
          <p:txBody>
            <a:bodyPr tIns="91440" bIns="91440" anchor="ctr">
              <a:spAutoFit/>
            </a:bodyPr>
            <a:lstStyle/>
            <a:p>
              <a:pPr>
                <a:lnSpc>
                  <a:spcPct val="80000"/>
                </a:lnSpc>
                <a:spcBef>
                  <a:spcPct val="0"/>
                </a:spcBef>
                <a:buClrTx/>
                <a:buFontTx/>
                <a:buNone/>
              </a:pPr>
              <a:r>
                <a:rPr lang="en-US" sz="1800" b="1"/>
                <a:t>Utilities </a:t>
              </a:r>
              <a:r>
                <a:rPr lang="en-US" sz="1800"/>
                <a:t>are set of UNIX commands and Programs.</a:t>
              </a:r>
            </a:p>
          </p:txBody>
        </p:sp>
        <p:sp>
          <p:nvSpPr>
            <p:cNvPr id="13320" name="AutoShape 8"/>
            <p:cNvSpPr>
              <a:spLocks noChangeArrowheads="1"/>
            </p:cNvSpPr>
            <p:nvPr/>
          </p:nvSpPr>
          <p:spPr bwMode="auto">
            <a:xfrm>
              <a:off x="282" y="3712"/>
              <a:ext cx="2452" cy="275"/>
            </a:xfrm>
            <a:prstGeom prst="flowChartProcess">
              <a:avLst/>
            </a:prstGeom>
            <a:solidFill>
              <a:srgbClr val="FF9900"/>
            </a:solidFill>
            <a:ln w="38100" cmpd="dbl">
              <a:solidFill>
                <a:srgbClr val="FF6600"/>
              </a:solidFill>
              <a:miter lim="800000"/>
              <a:headEnd/>
              <a:tailEnd/>
            </a:ln>
          </p:spPr>
          <p:txBody>
            <a:bodyPr wrap="none" anchor="ctr"/>
            <a:lstStyle/>
            <a:p>
              <a:pPr algn="ctr">
                <a:lnSpc>
                  <a:spcPct val="80000"/>
                </a:lnSpc>
                <a:spcBef>
                  <a:spcPct val="0"/>
                </a:spcBef>
                <a:buClrTx/>
                <a:buFontTx/>
                <a:buNone/>
              </a:pPr>
              <a:r>
                <a:rPr lang="en-US" b="1">
                  <a:solidFill>
                    <a:schemeClr val="tx2"/>
                  </a:solidFill>
                  <a:latin typeface="Courier New" pitchFamily="49" charset="0"/>
                </a:rPr>
                <a:t>Hardware</a:t>
              </a:r>
            </a:p>
          </p:txBody>
        </p:sp>
        <p:sp>
          <p:nvSpPr>
            <p:cNvPr id="13321" name="Rectangle 9"/>
            <p:cNvSpPr>
              <a:spLocks noChangeArrowheads="1"/>
            </p:cNvSpPr>
            <p:nvPr/>
          </p:nvSpPr>
          <p:spPr bwMode="auto">
            <a:xfrm>
              <a:off x="209" y="2011"/>
              <a:ext cx="2708" cy="1413"/>
            </a:xfrm>
            <a:prstGeom prst="rect">
              <a:avLst/>
            </a:prstGeom>
            <a:solidFill>
              <a:srgbClr val="FF9900">
                <a:alpha val="41960"/>
              </a:srgbClr>
            </a:solidFill>
            <a:ln w="38100" cmpd="dbl">
              <a:solidFill>
                <a:srgbClr val="FF9900"/>
              </a:solidFill>
              <a:miter lim="800000"/>
              <a:headEnd/>
              <a:tailEnd/>
            </a:ln>
          </p:spPr>
          <p:txBody>
            <a:bodyPr wrap="none" anchor="ctr"/>
            <a:lstStyle/>
            <a:p>
              <a:endParaRPr lang="en-US"/>
            </a:p>
          </p:txBody>
        </p:sp>
        <p:sp>
          <p:nvSpPr>
            <p:cNvPr id="13322" name="AutoShape 10"/>
            <p:cNvSpPr>
              <a:spLocks noChangeArrowheads="1"/>
            </p:cNvSpPr>
            <p:nvPr/>
          </p:nvSpPr>
          <p:spPr bwMode="auto">
            <a:xfrm>
              <a:off x="314" y="2809"/>
              <a:ext cx="2415" cy="311"/>
            </a:xfrm>
            <a:prstGeom prst="flowChartProcess">
              <a:avLst/>
            </a:prstGeom>
            <a:solidFill>
              <a:srgbClr val="FF9900"/>
            </a:solidFill>
            <a:ln w="28575">
              <a:noFill/>
              <a:miter lim="800000"/>
              <a:headEnd/>
              <a:tailEnd/>
            </a:ln>
          </p:spPr>
          <p:txBody>
            <a:bodyPr wrap="none" anchor="ctr"/>
            <a:lstStyle/>
            <a:p>
              <a:pPr algn="ctr">
                <a:lnSpc>
                  <a:spcPct val="80000"/>
                </a:lnSpc>
                <a:spcBef>
                  <a:spcPct val="0"/>
                </a:spcBef>
                <a:buClrTx/>
                <a:buFontTx/>
                <a:buNone/>
              </a:pPr>
              <a:r>
                <a:rPr lang="en-US" b="1">
                  <a:solidFill>
                    <a:srgbClr val="C9EDFF"/>
                  </a:solidFill>
                  <a:latin typeface="Courier New" pitchFamily="49" charset="0"/>
                </a:rPr>
                <a:t>Kernel</a:t>
              </a:r>
            </a:p>
          </p:txBody>
        </p:sp>
        <p:sp>
          <p:nvSpPr>
            <p:cNvPr id="13323" name="AutoShape 11"/>
            <p:cNvSpPr>
              <a:spLocks noChangeArrowheads="1"/>
            </p:cNvSpPr>
            <p:nvPr/>
          </p:nvSpPr>
          <p:spPr bwMode="auto">
            <a:xfrm>
              <a:off x="192" y="3204"/>
              <a:ext cx="2684" cy="120"/>
            </a:xfrm>
            <a:prstGeom prst="flowChartProcess">
              <a:avLst/>
            </a:prstGeom>
            <a:noFill/>
            <a:ln w="38100" cmpd="dbl">
              <a:noFill/>
              <a:miter lim="800000"/>
              <a:headEnd/>
              <a:tailEnd/>
            </a:ln>
          </p:spPr>
          <p:txBody>
            <a:bodyPr anchor="ctr"/>
            <a:lstStyle/>
            <a:p>
              <a:pPr algn="ctr">
                <a:lnSpc>
                  <a:spcPct val="80000"/>
                </a:lnSpc>
                <a:spcBef>
                  <a:spcPct val="0"/>
                </a:spcBef>
                <a:buClrTx/>
                <a:buFontTx/>
                <a:buNone/>
              </a:pPr>
              <a:r>
                <a:rPr lang="en-US" sz="1800" b="1">
                  <a:latin typeface="Courier New" pitchFamily="49" charset="0"/>
                </a:rPr>
                <a:t>The Operating System</a:t>
              </a:r>
            </a:p>
          </p:txBody>
        </p:sp>
        <p:sp>
          <p:nvSpPr>
            <p:cNvPr id="13324" name="AutoShape 12"/>
            <p:cNvSpPr>
              <a:spLocks noChangeArrowheads="1"/>
            </p:cNvSpPr>
            <p:nvPr/>
          </p:nvSpPr>
          <p:spPr bwMode="auto">
            <a:xfrm>
              <a:off x="1887" y="2210"/>
              <a:ext cx="830" cy="275"/>
            </a:xfrm>
            <a:prstGeom prst="flowChartProcess">
              <a:avLst/>
            </a:prstGeom>
            <a:solidFill>
              <a:srgbClr val="FFCC00">
                <a:alpha val="98038"/>
              </a:srgbClr>
            </a:solidFill>
            <a:ln w="28575">
              <a:solidFill>
                <a:srgbClr val="FF9900"/>
              </a:solidFill>
              <a:miter lim="800000"/>
              <a:headEnd/>
              <a:tailEnd/>
            </a:ln>
          </p:spPr>
          <p:txBody>
            <a:bodyPr wrap="none" anchor="ctr"/>
            <a:lstStyle/>
            <a:p>
              <a:pPr algn="ctr">
                <a:lnSpc>
                  <a:spcPct val="80000"/>
                </a:lnSpc>
                <a:spcBef>
                  <a:spcPct val="0"/>
                </a:spcBef>
                <a:buClrTx/>
                <a:buFontTx/>
                <a:buNone/>
              </a:pPr>
              <a:r>
                <a:rPr lang="en-US" sz="2000" b="1">
                  <a:solidFill>
                    <a:srgbClr val="0000FF"/>
                  </a:solidFill>
                  <a:latin typeface="Courier New" pitchFamily="49" charset="0"/>
                </a:rPr>
                <a:t>Shell</a:t>
              </a:r>
            </a:p>
          </p:txBody>
        </p:sp>
        <p:sp>
          <p:nvSpPr>
            <p:cNvPr id="13325" name="AutoShape 13"/>
            <p:cNvSpPr>
              <a:spLocks noChangeArrowheads="1"/>
            </p:cNvSpPr>
            <p:nvPr/>
          </p:nvSpPr>
          <p:spPr bwMode="auto">
            <a:xfrm>
              <a:off x="336" y="2229"/>
              <a:ext cx="804" cy="263"/>
            </a:xfrm>
            <a:prstGeom prst="flowChartProcess">
              <a:avLst/>
            </a:prstGeom>
            <a:solidFill>
              <a:srgbClr val="FFCC00">
                <a:alpha val="76862"/>
              </a:srgbClr>
            </a:solidFill>
            <a:ln w="28575">
              <a:solidFill>
                <a:srgbClr val="FF9900"/>
              </a:solidFill>
              <a:miter lim="800000"/>
              <a:headEnd/>
              <a:tailEnd/>
            </a:ln>
          </p:spPr>
          <p:txBody>
            <a:bodyPr wrap="none" anchor="ctr"/>
            <a:lstStyle/>
            <a:p>
              <a:pPr algn="ctr">
                <a:lnSpc>
                  <a:spcPct val="80000"/>
                </a:lnSpc>
                <a:spcBef>
                  <a:spcPct val="0"/>
                </a:spcBef>
                <a:buClrTx/>
                <a:buFontTx/>
                <a:buNone/>
              </a:pPr>
              <a:r>
                <a:rPr lang="en-US" sz="2000" b="1">
                  <a:solidFill>
                    <a:srgbClr val="0000FF"/>
                  </a:solidFill>
                  <a:latin typeface="Courier New" pitchFamily="49" charset="0"/>
                </a:rPr>
                <a:t>Utility</a:t>
              </a:r>
            </a:p>
          </p:txBody>
        </p:sp>
        <p:sp>
          <p:nvSpPr>
            <p:cNvPr id="13326" name="AutoShape 14"/>
            <p:cNvSpPr>
              <a:spLocks noChangeArrowheads="1"/>
            </p:cNvSpPr>
            <p:nvPr/>
          </p:nvSpPr>
          <p:spPr bwMode="auto">
            <a:xfrm>
              <a:off x="1620" y="1474"/>
              <a:ext cx="1321" cy="264"/>
            </a:xfrm>
            <a:prstGeom prst="flowChartProcess">
              <a:avLst/>
            </a:prstGeom>
            <a:solidFill>
              <a:srgbClr val="FF6600">
                <a:alpha val="30980"/>
              </a:srgbClr>
            </a:solidFill>
            <a:ln w="57150" cmpd="thickThin">
              <a:solidFill>
                <a:srgbClr val="FF9900"/>
              </a:solidFill>
              <a:miter lim="800000"/>
              <a:headEnd/>
              <a:tailEnd/>
            </a:ln>
          </p:spPr>
          <p:txBody>
            <a:bodyPr anchor="ctr"/>
            <a:lstStyle/>
            <a:p>
              <a:pPr algn="ctr">
                <a:lnSpc>
                  <a:spcPct val="80000"/>
                </a:lnSpc>
                <a:spcBef>
                  <a:spcPct val="0"/>
                </a:spcBef>
                <a:buClrTx/>
                <a:buFontTx/>
                <a:buNone/>
              </a:pPr>
              <a:r>
                <a:rPr lang="en-US" sz="2000" b="1">
                  <a:latin typeface="Courier New" pitchFamily="49" charset="0"/>
                </a:rPr>
                <a:t>Applications</a:t>
              </a:r>
            </a:p>
          </p:txBody>
        </p:sp>
        <p:sp>
          <p:nvSpPr>
            <p:cNvPr id="13327" name="AutoShape 15"/>
            <p:cNvSpPr>
              <a:spLocks noChangeArrowheads="1"/>
            </p:cNvSpPr>
            <p:nvPr/>
          </p:nvSpPr>
          <p:spPr bwMode="auto">
            <a:xfrm>
              <a:off x="1673" y="864"/>
              <a:ext cx="1049" cy="215"/>
            </a:xfrm>
            <a:prstGeom prst="flowChartProcess">
              <a:avLst/>
            </a:prstGeom>
            <a:solidFill>
              <a:srgbClr val="993300">
                <a:alpha val="38039"/>
              </a:srgbClr>
            </a:solidFill>
            <a:ln w="38100" cmpd="dbl">
              <a:solidFill>
                <a:srgbClr val="CC6600"/>
              </a:solidFill>
              <a:miter lim="800000"/>
              <a:headEnd/>
              <a:tailEnd/>
            </a:ln>
          </p:spPr>
          <p:txBody>
            <a:bodyPr wrap="none" anchor="ctr"/>
            <a:lstStyle/>
            <a:p>
              <a:pPr algn="ctr">
                <a:lnSpc>
                  <a:spcPct val="80000"/>
                </a:lnSpc>
                <a:spcBef>
                  <a:spcPct val="0"/>
                </a:spcBef>
                <a:buClrTx/>
                <a:buFontTx/>
                <a:buNone/>
              </a:pPr>
              <a:r>
                <a:rPr lang="en-US" sz="2400" b="1">
                  <a:latin typeface="Courier New" pitchFamily="49" charset="0"/>
                </a:rPr>
                <a:t>User</a:t>
              </a:r>
            </a:p>
          </p:txBody>
        </p:sp>
        <p:sp>
          <p:nvSpPr>
            <p:cNvPr id="13328" name="AutoShape 16"/>
            <p:cNvSpPr>
              <a:spLocks noChangeArrowheads="1"/>
            </p:cNvSpPr>
            <p:nvPr/>
          </p:nvSpPr>
          <p:spPr bwMode="auto">
            <a:xfrm>
              <a:off x="1410" y="3460"/>
              <a:ext cx="270" cy="218"/>
            </a:xfrm>
            <a:prstGeom prst="upDownArrow">
              <a:avLst>
                <a:gd name="adj1" fmla="val 50000"/>
                <a:gd name="adj2" fmla="val 20000"/>
              </a:avLst>
            </a:prstGeom>
            <a:solidFill>
              <a:srgbClr val="C0C0C0"/>
            </a:solidFill>
            <a:ln w="9525">
              <a:solidFill>
                <a:schemeClr val="tx1"/>
              </a:solidFill>
              <a:miter lim="800000"/>
              <a:headEnd/>
              <a:tailEnd/>
            </a:ln>
          </p:spPr>
          <p:txBody>
            <a:bodyPr wrap="none" anchor="ctr"/>
            <a:lstStyle/>
            <a:p>
              <a:endParaRPr lang="en-US"/>
            </a:p>
          </p:txBody>
        </p:sp>
        <p:sp>
          <p:nvSpPr>
            <p:cNvPr id="13329" name="AutoShape 17"/>
            <p:cNvSpPr>
              <a:spLocks noChangeArrowheads="1"/>
            </p:cNvSpPr>
            <p:nvPr/>
          </p:nvSpPr>
          <p:spPr bwMode="auto">
            <a:xfrm>
              <a:off x="2120" y="2521"/>
              <a:ext cx="232" cy="239"/>
            </a:xfrm>
            <a:prstGeom prst="upDownArrow">
              <a:avLst>
                <a:gd name="adj1" fmla="val 50000"/>
                <a:gd name="adj2" fmla="val 20603"/>
              </a:avLst>
            </a:prstGeom>
            <a:solidFill>
              <a:srgbClr val="C0C0C0"/>
            </a:solidFill>
            <a:ln w="9525">
              <a:solidFill>
                <a:schemeClr val="tx1"/>
              </a:solidFill>
              <a:miter lim="800000"/>
              <a:headEnd/>
              <a:tailEnd/>
            </a:ln>
          </p:spPr>
          <p:txBody>
            <a:bodyPr wrap="none" anchor="ctr"/>
            <a:lstStyle/>
            <a:p>
              <a:endParaRPr lang="en-US"/>
            </a:p>
          </p:txBody>
        </p:sp>
        <p:sp>
          <p:nvSpPr>
            <p:cNvPr id="13330" name="AutoShape 20"/>
            <p:cNvSpPr>
              <a:spLocks noChangeArrowheads="1"/>
            </p:cNvSpPr>
            <p:nvPr/>
          </p:nvSpPr>
          <p:spPr bwMode="auto">
            <a:xfrm>
              <a:off x="632" y="2528"/>
              <a:ext cx="232" cy="239"/>
            </a:xfrm>
            <a:prstGeom prst="upDownArrow">
              <a:avLst>
                <a:gd name="adj1" fmla="val 50000"/>
                <a:gd name="adj2" fmla="val 20603"/>
              </a:avLst>
            </a:prstGeom>
            <a:solidFill>
              <a:srgbClr val="C0C0C0"/>
            </a:solidFill>
            <a:ln w="9525">
              <a:solidFill>
                <a:schemeClr val="tx1"/>
              </a:solidFill>
              <a:miter lim="800000"/>
              <a:headEnd/>
              <a:tailEnd/>
            </a:ln>
          </p:spPr>
          <p:txBody>
            <a:bodyPr wrap="none" anchor="ctr"/>
            <a:lstStyle/>
            <a:p>
              <a:endParaRPr lang="en-US"/>
            </a:p>
          </p:txBody>
        </p:sp>
        <p:sp>
          <p:nvSpPr>
            <p:cNvPr id="13331" name="AutoShape 22"/>
            <p:cNvSpPr>
              <a:spLocks noChangeArrowheads="1"/>
            </p:cNvSpPr>
            <p:nvPr/>
          </p:nvSpPr>
          <p:spPr bwMode="auto">
            <a:xfrm>
              <a:off x="2112" y="1786"/>
              <a:ext cx="231" cy="396"/>
            </a:xfrm>
            <a:prstGeom prst="upDownArrow">
              <a:avLst>
                <a:gd name="adj1" fmla="val 50000"/>
                <a:gd name="adj2" fmla="val 34286"/>
              </a:avLst>
            </a:prstGeom>
            <a:solidFill>
              <a:srgbClr val="C0C0C0"/>
            </a:solidFill>
            <a:ln w="9525">
              <a:solidFill>
                <a:schemeClr val="tx1"/>
              </a:solidFill>
              <a:miter lim="800000"/>
              <a:headEnd/>
              <a:tailEnd/>
            </a:ln>
          </p:spPr>
          <p:txBody>
            <a:bodyPr wrap="none" anchor="ctr"/>
            <a:lstStyle/>
            <a:p>
              <a:endParaRPr lang="en-US"/>
            </a:p>
          </p:txBody>
        </p:sp>
        <p:sp>
          <p:nvSpPr>
            <p:cNvPr id="13332" name="AutoShape 24"/>
            <p:cNvSpPr>
              <a:spLocks noChangeArrowheads="1"/>
            </p:cNvSpPr>
            <p:nvPr/>
          </p:nvSpPr>
          <p:spPr bwMode="auto">
            <a:xfrm>
              <a:off x="1258" y="2275"/>
              <a:ext cx="585" cy="227"/>
            </a:xfrm>
            <a:prstGeom prst="leftRightArrow">
              <a:avLst>
                <a:gd name="adj1" fmla="val 50000"/>
                <a:gd name="adj2" fmla="val 51542"/>
              </a:avLst>
            </a:prstGeom>
            <a:solidFill>
              <a:srgbClr val="C0C0C0"/>
            </a:solidFill>
            <a:ln w="9525">
              <a:solidFill>
                <a:schemeClr val="tx1"/>
              </a:solidFill>
              <a:miter lim="800000"/>
              <a:headEnd/>
              <a:tailEnd/>
            </a:ln>
          </p:spPr>
          <p:txBody>
            <a:bodyPr wrap="none" anchor="ctr"/>
            <a:lstStyle/>
            <a:p>
              <a:endParaRPr lang="en-US"/>
            </a:p>
          </p:txBody>
        </p:sp>
        <p:sp>
          <p:nvSpPr>
            <p:cNvPr id="13333" name="AutoShape 25"/>
            <p:cNvSpPr>
              <a:spLocks noChangeArrowheads="1"/>
            </p:cNvSpPr>
            <p:nvPr/>
          </p:nvSpPr>
          <p:spPr bwMode="auto">
            <a:xfrm>
              <a:off x="2110" y="1101"/>
              <a:ext cx="196" cy="347"/>
            </a:xfrm>
            <a:prstGeom prst="upDownArrow">
              <a:avLst>
                <a:gd name="adj1" fmla="val 50000"/>
                <a:gd name="adj2" fmla="val 35408"/>
              </a:avLst>
            </a:prstGeom>
            <a:solidFill>
              <a:srgbClr val="C0C0C0"/>
            </a:solidFill>
            <a:ln w="9525">
              <a:solidFill>
                <a:schemeClr val="tx1"/>
              </a:solidFill>
              <a:miter lim="800000"/>
              <a:headEnd/>
              <a:tailEnd/>
            </a:ln>
          </p:spPr>
          <p:txBody>
            <a:bodyPr wrap="none" anchor="ctr"/>
            <a:lstStyle/>
            <a:p>
              <a:endParaRPr lang="en-US"/>
            </a:p>
          </p:txBody>
        </p:sp>
        <p:sp>
          <p:nvSpPr>
            <p:cNvPr id="13334" name="Rectangle 29"/>
            <p:cNvSpPr>
              <a:spLocks noChangeArrowheads="1"/>
            </p:cNvSpPr>
            <p:nvPr/>
          </p:nvSpPr>
          <p:spPr bwMode="auto">
            <a:xfrm>
              <a:off x="3552" y="1665"/>
              <a:ext cx="1823" cy="404"/>
            </a:xfrm>
            <a:prstGeom prst="borderCallout1">
              <a:avLst>
                <a:gd name="adj1" fmla="val 17306"/>
                <a:gd name="adj2" fmla="val -2634"/>
                <a:gd name="adj3" fmla="val 18750"/>
                <a:gd name="adj4" fmla="val -33023"/>
              </a:avLst>
            </a:prstGeom>
            <a:solidFill>
              <a:srgbClr val="FFCC66"/>
            </a:solidFill>
            <a:ln w="19050">
              <a:solidFill>
                <a:srgbClr val="FF6600"/>
              </a:solidFill>
              <a:miter lim="800000"/>
              <a:headEnd/>
              <a:tailEnd/>
            </a:ln>
          </p:spPr>
          <p:txBody>
            <a:bodyPr tIns="91440" bIns="91440" anchor="ctr">
              <a:spAutoFit/>
            </a:bodyPr>
            <a:lstStyle/>
            <a:p>
              <a:pPr>
                <a:lnSpc>
                  <a:spcPct val="80000"/>
                </a:lnSpc>
                <a:spcBef>
                  <a:spcPct val="0"/>
                </a:spcBef>
                <a:buClrTx/>
                <a:buFontTx/>
                <a:buNone/>
              </a:pPr>
              <a:r>
                <a:rPr lang="en-US" sz="1800" b="1"/>
                <a:t>Applications </a:t>
              </a:r>
              <a:r>
                <a:rPr lang="en-US" sz="1800"/>
                <a:t>are different softwares run on UNIX.</a:t>
              </a:r>
            </a:p>
          </p:txBody>
        </p:sp>
        <p:sp>
          <p:nvSpPr>
            <p:cNvPr id="13335" name="Rectangle 31"/>
            <p:cNvSpPr>
              <a:spLocks noChangeArrowheads="1"/>
            </p:cNvSpPr>
            <p:nvPr/>
          </p:nvSpPr>
          <p:spPr bwMode="auto">
            <a:xfrm>
              <a:off x="3124" y="910"/>
              <a:ext cx="2348" cy="440"/>
            </a:xfrm>
            <a:prstGeom prst="borderCallout1">
              <a:avLst>
                <a:gd name="adj1" fmla="val 16366"/>
                <a:gd name="adj2" fmla="val -2046"/>
                <a:gd name="adj3" fmla="val 15907"/>
                <a:gd name="adj4" fmla="val -16310"/>
              </a:avLst>
            </a:prstGeom>
            <a:solidFill>
              <a:srgbClr val="FFCC66"/>
            </a:solidFill>
            <a:ln w="19050" algn="ctr">
              <a:solidFill>
                <a:srgbClr val="FF6600"/>
              </a:solidFill>
              <a:miter lim="800000"/>
              <a:headEnd/>
              <a:tailEnd/>
            </a:ln>
          </p:spPr>
          <p:txBody>
            <a:bodyPr tIns="91440" bIns="91440" anchor="ctr">
              <a:spAutoFit/>
            </a:bodyPr>
            <a:lstStyle/>
            <a:p>
              <a:pPr>
                <a:lnSpc>
                  <a:spcPct val="90000"/>
                </a:lnSpc>
                <a:spcBef>
                  <a:spcPct val="5000"/>
                </a:spcBef>
                <a:buClrTx/>
                <a:buFontTx/>
                <a:buNone/>
              </a:pPr>
              <a:r>
                <a:rPr lang="en-US" sz="1800" b="1"/>
                <a:t>Users</a:t>
              </a:r>
              <a:r>
                <a:rPr lang="en-US" sz="1800"/>
                <a:t> enter UNIX commands or run different software applications.</a:t>
              </a:r>
            </a:p>
          </p:txBody>
        </p:sp>
      </p:gr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User defined variables (UDV)</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a:t>To define UDV use following syntax:</a:t>
            </a:r>
          </a:p>
          <a:p>
            <a:pPr lvl="1"/>
            <a:r>
              <a:rPr lang="en-US" dirty="0" smtClean="0"/>
              <a:t> </a:t>
            </a:r>
            <a:r>
              <a:rPr lang="en-US" dirty="0"/>
              <a:t>variable name=value</a:t>
            </a:r>
          </a:p>
          <a:p>
            <a:pPr lvl="1"/>
            <a:r>
              <a:rPr lang="en-US" dirty="0" smtClean="0"/>
              <a:t>$ no=10</a:t>
            </a:r>
          </a:p>
          <a:p>
            <a:r>
              <a:rPr lang="en-US" b="1" dirty="0"/>
              <a:t>Rules for Naming variable name</a:t>
            </a:r>
          </a:p>
          <a:p>
            <a:pPr lvl="1"/>
            <a:r>
              <a:rPr lang="en-US" dirty="0" smtClean="0"/>
              <a:t> </a:t>
            </a:r>
            <a:r>
              <a:rPr lang="en-US" dirty="0"/>
              <a:t>Variable name must begin with </a:t>
            </a:r>
            <a:r>
              <a:rPr lang="en-US" dirty="0" smtClean="0"/>
              <a:t>Alphanumeric character </a:t>
            </a:r>
            <a:r>
              <a:rPr lang="en-US" dirty="0"/>
              <a:t>or underscore character (_), followed </a:t>
            </a:r>
            <a:r>
              <a:rPr lang="en-US" dirty="0" smtClean="0"/>
              <a:t>by one </a:t>
            </a:r>
            <a:r>
              <a:rPr lang="en-US" dirty="0"/>
              <a:t>or more Alphanumeric character.</a:t>
            </a:r>
          </a:p>
          <a:p>
            <a:pPr lvl="1"/>
            <a:r>
              <a:rPr lang="en-US" dirty="0" smtClean="0"/>
              <a:t>Don't </a:t>
            </a:r>
            <a:r>
              <a:rPr lang="en-US" dirty="0"/>
              <a:t>put spaces on either side of the equal </a:t>
            </a:r>
            <a:r>
              <a:rPr lang="en-US" dirty="0" smtClean="0"/>
              <a:t>sign when </a:t>
            </a:r>
            <a:r>
              <a:rPr lang="en-US" dirty="0"/>
              <a:t>assigning value to variable.</a:t>
            </a:r>
          </a:p>
          <a:p>
            <a:pPr lvl="1"/>
            <a:r>
              <a:rPr lang="en-US" dirty="0" smtClean="0"/>
              <a:t> </a:t>
            </a:r>
            <a:r>
              <a:rPr lang="en-US" dirty="0"/>
              <a:t>Variables are case-sensitive.</a:t>
            </a:r>
          </a:p>
          <a:p>
            <a:pPr lvl="1"/>
            <a:r>
              <a:rPr lang="en-US" dirty="0" smtClean="0"/>
              <a:t>You </a:t>
            </a:r>
            <a:r>
              <a:rPr lang="en-US" dirty="0"/>
              <a:t>can define NULL variable</a:t>
            </a:r>
          </a:p>
          <a:p>
            <a:pPr lvl="1"/>
            <a:r>
              <a:rPr lang="en-US" dirty="0" smtClean="0"/>
              <a:t>Do </a:t>
            </a:r>
            <a:r>
              <a:rPr lang="en-US" dirty="0"/>
              <a:t>not use </a:t>
            </a:r>
            <a:r>
              <a:rPr lang="en-US" b="1" dirty="0"/>
              <a:t>?,* </a:t>
            </a:r>
            <a:r>
              <a:rPr lang="en-US" dirty="0" err="1"/>
              <a:t>etc</a:t>
            </a:r>
            <a:r>
              <a:rPr lang="en-US" dirty="0"/>
              <a:t>, to name your variable names.</a:t>
            </a:r>
          </a:p>
        </p:txBody>
      </p:sp>
    </p:spTree>
    <p:extLst>
      <p:ext uri="{BB962C8B-B14F-4D97-AF65-F5344CB8AC3E}">
        <p14:creationId xmlns:p14="http://schemas.microsoft.com/office/powerpoint/2010/main" val="381670447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Print or access value of</a:t>
            </a:r>
            <a:br>
              <a:rPr lang="en-US" b="1" dirty="0"/>
            </a:br>
            <a:r>
              <a:rPr lang="en-US" b="1" dirty="0"/>
              <a:t>UDV</a:t>
            </a:r>
            <a:endParaRPr lang="en-US" dirty="0"/>
          </a:p>
        </p:txBody>
      </p:sp>
      <p:sp>
        <p:nvSpPr>
          <p:cNvPr id="3" name="Content Placeholder 2"/>
          <p:cNvSpPr>
            <a:spLocks noGrp="1"/>
          </p:cNvSpPr>
          <p:nvPr>
            <p:ph sz="quarter" idx="1"/>
          </p:nvPr>
        </p:nvSpPr>
        <p:spPr/>
        <p:txBody>
          <a:bodyPr/>
          <a:lstStyle/>
          <a:p>
            <a:r>
              <a:rPr lang="en-US" dirty="0"/>
              <a:t>To print or access UDV use following</a:t>
            </a:r>
          </a:p>
          <a:p>
            <a:pPr marL="0" indent="0">
              <a:buNone/>
            </a:pPr>
            <a:r>
              <a:rPr lang="en-US" dirty="0" smtClean="0"/>
              <a:t>	syntax </a:t>
            </a:r>
            <a:r>
              <a:rPr lang="en-US" dirty="0"/>
              <a:t>:</a:t>
            </a:r>
          </a:p>
          <a:p>
            <a:pPr marL="320040" lvl="1" indent="0">
              <a:buNone/>
            </a:pPr>
            <a:r>
              <a:rPr lang="en-US" dirty="0"/>
              <a:t>	</a:t>
            </a:r>
            <a:r>
              <a:rPr lang="en-US" dirty="0" smtClean="0"/>
              <a:t>$</a:t>
            </a:r>
            <a:r>
              <a:rPr lang="en-US" dirty="0" err="1"/>
              <a:t>variablename</a:t>
            </a:r>
            <a:r>
              <a:rPr lang="en-US" dirty="0"/>
              <a:t>.</a:t>
            </a:r>
          </a:p>
          <a:p>
            <a:r>
              <a:rPr lang="en-US" dirty="0" smtClean="0"/>
              <a:t>Examples</a:t>
            </a:r>
            <a:r>
              <a:rPr lang="en-US" dirty="0"/>
              <a:t>:</a:t>
            </a:r>
          </a:p>
          <a:p>
            <a:pPr lvl="1"/>
            <a:r>
              <a:rPr lang="en-US" dirty="0" smtClean="0"/>
              <a:t> </a:t>
            </a:r>
            <a:r>
              <a:rPr lang="en-US" dirty="0"/>
              <a:t>$</a:t>
            </a:r>
            <a:r>
              <a:rPr lang="en-US" dirty="0" err="1"/>
              <a:t>vech</a:t>
            </a:r>
            <a:r>
              <a:rPr lang="en-US" dirty="0"/>
              <a:t>=Bus</a:t>
            </a:r>
          </a:p>
          <a:p>
            <a:pPr lvl="1"/>
            <a:r>
              <a:rPr lang="en-US" dirty="0" smtClean="0"/>
              <a:t>$ </a:t>
            </a:r>
            <a:r>
              <a:rPr lang="en-US" dirty="0"/>
              <a:t>n=10</a:t>
            </a:r>
          </a:p>
          <a:p>
            <a:pPr lvl="1"/>
            <a:r>
              <a:rPr lang="en-US" dirty="0" smtClean="0"/>
              <a:t>$ </a:t>
            </a:r>
            <a:r>
              <a:rPr lang="en-US" dirty="0"/>
              <a:t>echo $</a:t>
            </a:r>
            <a:r>
              <a:rPr lang="en-US" dirty="0" err="1"/>
              <a:t>vech</a:t>
            </a:r>
            <a:endParaRPr lang="en-US" dirty="0"/>
          </a:p>
          <a:p>
            <a:pPr lvl="1"/>
            <a:r>
              <a:rPr lang="en-US" dirty="0" smtClean="0"/>
              <a:t>$ </a:t>
            </a:r>
            <a:r>
              <a:rPr lang="en-US" dirty="0"/>
              <a:t>echo $n</a:t>
            </a:r>
          </a:p>
        </p:txBody>
      </p:sp>
    </p:spTree>
    <p:extLst>
      <p:ext uri="{BB962C8B-B14F-4D97-AF65-F5344CB8AC3E}">
        <p14:creationId xmlns:p14="http://schemas.microsoft.com/office/powerpoint/2010/main" val="331750475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sz="quarter" idx="1"/>
          </p:nvPr>
        </p:nvSpPr>
        <p:spPr/>
        <p:txBody>
          <a:bodyPr>
            <a:normAutofit/>
          </a:bodyPr>
          <a:lstStyle/>
          <a:p>
            <a:r>
              <a:rPr lang="en-US" sz="2800" dirty="0"/>
              <a:t>Don’t try</a:t>
            </a:r>
          </a:p>
          <a:p>
            <a:pPr lvl="1"/>
            <a:r>
              <a:rPr lang="en-US" sz="2800" b="1" dirty="0" smtClean="0"/>
              <a:t>$ </a:t>
            </a:r>
            <a:r>
              <a:rPr lang="en-US" sz="2800" b="1" dirty="0"/>
              <a:t>echo </a:t>
            </a:r>
            <a:r>
              <a:rPr lang="en-US" sz="2800" b="1" dirty="0" err="1"/>
              <a:t>vech</a:t>
            </a:r>
            <a:endParaRPr lang="en-US" sz="2800" b="1" dirty="0"/>
          </a:p>
          <a:p>
            <a:pPr lvl="1"/>
            <a:r>
              <a:rPr lang="en-US" sz="2800" dirty="0" smtClean="0"/>
              <a:t>it </a:t>
            </a:r>
            <a:r>
              <a:rPr lang="en-US" sz="2800" dirty="0"/>
              <a:t>will print </a:t>
            </a:r>
            <a:r>
              <a:rPr lang="en-US" sz="2800" dirty="0" err="1"/>
              <a:t>vech</a:t>
            </a:r>
            <a:r>
              <a:rPr lang="en-US" sz="2800" dirty="0"/>
              <a:t> instead its value 'Bus‘.</a:t>
            </a:r>
          </a:p>
          <a:p>
            <a:pPr lvl="1"/>
            <a:r>
              <a:rPr lang="en-US" sz="2800" b="1" dirty="0" smtClean="0"/>
              <a:t>$ </a:t>
            </a:r>
            <a:r>
              <a:rPr lang="en-US" sz="2800" b="1" dirty="0"/>
              <a:t>echo n</a:t>
            </a:r>
          </a:p>
          <a:p>
            <a:pPr lvl="1"/>
            <a:r>
              <a:rPr lang="en-US" sz="2800" dirty="0" smtClean="0"/>
              <a:t>it </a:t>
            </a:r>
            <a:r>
              <a:rPr lang="en-US" sz="2800" dirty="0"/>
              <a:t>will print n instead its value '10‘.</a:t>
            </a:r>
          </a:p>
          <a:p>
            <a:pPr marL="0" indent="0">
              <a:buNone/>
            </a:pPr>
            <a:endParaRPr lang="en-US" sz="2800" dirty="0"/>
          </a:p>
          <a:p>
            <a:pPr marL="0" indent="0">
              <a:buNone/>
            </a:pPr>
            <a:endParaRPr lang="en-US" sz="2800" dirty="0"/>
          </a:p>
          <a:p>
            <a:pPr marL="0" indent="0">
              <a:buNone/>
            </a:pPr>
            <a:r>
              <a:rPr lang="en-US" sz="2800" dirty="0"/>
              <a:t>	</a:t>
            </a:r>
            <a:r>
              <a:rPr lang="en-US" sz="2800" dirty="0" smtClean="0"/>
              <a:t> </a:t>
            </a:r>
            <a:r>
              <a:rPr lang="en-US" sz="2800" dirty="0"/>
              <a:t>You must </a:t>
            </a:r>
            <a:r>
              <a:rPr lang="en-US" sz="2800" i="1" dirty="0"/>
              <a:t>use $ followed by variable name</a:t>
            </a:r>
            <a:r>
              <a:rPr lang="en-US" sz="2800" dirty="0"/>
              <a:t>.</a:t>
            </a:r>
          </a:p>
        </p:txBody>
      </p:sp>
    </p:spTree>
    <p:extLst>
      <p:ext uri="{BB962C8B-B14F-4D97-AF65-F5344CB8AC3E}">
        <p14:creationId xmlns:p14="http://schemas.microsoft.com/office/powerpoint/2010/main" val="315461302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a:t>
            </a:r>
            <a:endParaRPr lang="en-US" dirty="0"/>
          </a:p>
        </p:txBody>
      </p:sp>
      <p:sp>
        <p:nvSpPr>
          <p:cNvPr id="3" name="Content Placeholder 2"/>
          <p:cNvSpPr>
            <a:spLocks noGrp="1"/>
          </p:cNvSpPr>
          <p:nvPr>
            <p:ph sz="quarter" idx="1"/>
          </p:nvPr>
        </p:nvSpPr>
        <p:spPr/>
        <p:txBody>
          <a:bodyPr>
            <a:normAutofit/>
          </a:bodyPr>
          <a:lstStyle/>
          <a:p>
            <a:r>
              <a:rPr lang="en-US" sz="2800" dirty="0"/>
              <a:t>Define variable x with value 10 and </a:t>
            </a:r>
            <a:r>
              <a:rPr lang="en-US" sz="2800" dirty="0" smtClean="0"/>
              <a:t>print it </a:t>
            </a:r>
            <a:r>
              <a:rPr lang="en-US" sz="2800" dirty="0"/>
              <a:t>on screen.</a:t>
            </a:r>
          </a:p>
          <a:p>
            <a:r>
              <a:rPr lang="en-US" sz="2800" dirty="0" smtClean="0"/>
              <a:t>Define </a:t>
            </a:r>
            <a:r>
              <a:rPr lang="en-US" sz="2800" dirty="0"/>
              <a:t>variable </a:t>
            </a:r>
            <a:r>
              <a:rPr lang="en-US" sz="2800" dirty="0" err="1"/>
              <a:t>xn</a:t>
            </a:r>
            <a:r>
              <a:rPr lang="en-US" sz="2800" dirty="0"/>
              <a:t> with value SUST </a:t>
            </a:r>
            <a:r>
              <a:rPr lang="en-US" sz="2800" dirty="0" smtClean="0"/>
              <a:t>and print </a:t>
            </a:r>
            <a:r>
              <a:rPr lang="en-US" sz="2800" dirty="0"/>
              <a:t>it on screen.</a:t>
            </a:r>
          </a:p>
          <a:p>
            <a:r>
              <a:rPr lang="en-US" sz="2800" dirty="0" smtClean="0"/>
              <a:t>print </a:t>
            </a:r>
            <a:r>
              <a:rPr lang="en-US" sz="2800" dirty="0"/>
              <a:t>sum of two numbers, let's say </a:t>
            </a:r>
            <a:r>
              <a:rPr lang="en-US" sz="2800" dirty="0" smtClean="0"/>
              <a:t>6 and </a:t>
            </a:r>
            <a:r>
              <a:rPr lang="en-US" sz="2800" dirty="0"/>
              <a:t>3 </a:t>
            </a:r>
            <a:r>
              <a:rPr lang="en-US" sz="2800" dirty="0" smtClean="0"/>
              <a:t>.</a:t>
            </a:r>
          </a:p>
          <a:p>
            <a:r>
              <a:rPr lang="en-US" sz="2800" dirty="0" smtClean="0"/>
              <a:t>print your id, name, salary and </a:t>
            </a:r>
            <a:r>
              <a:rPr lang="en-US" sz="2800" dirty="0" err="1" smtClean="0"/>
              <a:t>desg</a:t>
            </a:r>
            <a:r>
              <a:rPr lang="en-US" sz="2800" dirty="0"/>
              <a:t>.</a:t>
            </a:r>
            <a:endParaRPr lang="en-US" sz="2800" dirty="0" smtClean="0"/>
          </a:p>
          <a:p>
            <a:endParaRPr lang="en-US" sz="2800" dirty="0"/>
          </a:p>
        </p:txBody>
      </p:sp>
    </p:spTree>
    <p:extLst>
      <p:ext uri="{BB962C8B-B14F-4D97-AF65-F5344CB8AC3E}">
        <p14:creationId xmlns:p14="http://schemas.microsoft.com/office/powerpoint/2010/main" val="360094103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Shell Arithmetic</a:t>
            </a:r>
            <a:endParaRPr lang="en-US" dirty="0"/>
          </a:p>
        </p:txBody>
      </p:sp>
      <p:sp>
        <p:nvSpPr>
          <p:cNvPr id="3" name="Content Placeholder 2"/>
          <p:cNvSpPr>
            <a:spLocks noGrp="1"/>
          </p:cNvSpPr>
          <p:nvPr>
            <p:ph sz="quarter" idx="1"/>
          </p:nvPr>
        </p:nvSpPr>
        <p:spPr/>
        <p:txBody>
          <a:bodyPr/>
          <a:lstStyle/>
          <a:p>
            <a:r>
              <a:rPr lang="en-US" i="1" dirty="0"/>
              <a:t>Syntax:</a:t>
            </a:r>
          </a:p>
          <a:p>
            <a:pPr lvl="1"/>
            <a:r>
              <a:rPr lang="en-US" dirty="0" err="1" smtClean="0"/>
              <a:t>expr</a:t>
            </a:r>
            <a:r>
              <a:rPr lang="en-US" dirty="0" smtClean="0"/>
              <a:t> </a:t>
            </a:r>
            <a:r>
              <a:rPr lang="en-US" dirty="0"/>
              <a:t>op1 math-operator op2</a:t>
            </a:r>
          </a:p>
          <a:p>
            <a:r>
              <a:rPr lang="en-US" dirty="0" smtClean="0"/>
              <a:t> </a:t>
            </a:r>
            <a:r>
              <a:rPr lang="en-US" i="1" dirty="0"/>
              <a:t>Examples:</a:t>
            </a:r>
          </a:p>
          <a:p>
            <a:pPr lvl="1"/>
            <a:r>
              <a:rPr lang="en-US" dirty="0" smtClean="0"/>
              <a:t> </a:t>
            </a:r>
            <a:r>
              <a:rPr lang="en-US" dirty="0"/>
              <a:t>$ </a:t>
            </a:r>
            <a:r>
              <a:rPr lang="en-US" dirty="0" err="1"/>
              <a:t>expr</a:t>
            </a:r>
            <a:r>
              <a:rPr lang="en-US" dirty="0"/>
              <a:t> 1 + 3</a:t>
            </a:r>
          </a:p>
          <a:p>
            <a:pPr lvl="1"/>
            <a:r>
              <a:rPr lang="en-US" dirty="0" smtClean="0"/>
              <a:t>$ </a:t>
            </a:r>
            <a:r>
              <a:rPr lang="en-US" dirty="0" err="1"/>
              <a:t>expr</a:t>
            </a:r>
            <a:r>
              <a:rPr lang="en-US" dirty="0"/>
              <a:t> 2 – 1</a:t>
            </a:r>
          </a:p>
          <a:p>
            <a:pPr lvl="1"/>
            <a:r>
              <a:rPr lang="en-US" dirty="0" smtClean="0"/>
              <a:t>$ </a:t>
            </a:r>
            <a:r>
              <a:rPr lang="en-US" dirty="0" err="1"/>
              <a:t>expr</a:t>
            </a:r>
            <a:r>
              <a:rPr lang="en-US" dirty="0"/>
              <a:t> 10 / 2</a:t>
            </a:r>
          </a:p>
          <a:p>
            <a:pPr lvl="1"/>
            <a:r>
              <a:rPr lang="en-US" dirty="0" smtClean="0"/>
              <a:t>$ </a:t>
            </a:r>
            <a:r>
              <a:rPr lang="en-US" dirty="0" err="1"/>
              <a:t>expr</a:t>
            </a:r>
            <a:r>
              <a:rPr lang="en-US" dirty="0"/>
              <a:t> 20 % 3</a:t>
            </a:r>
          </a:p>
          <a:p>
            <a:pPr lvl="1"/>
            <a:r>
              <a:rPr lang="en-US" dirty="0" smtClean="0"/>
              <a:t>$ </a:t>
            </a:r>
            <a:r>
              <a:rPr lang="en-US" dirty="0" err="1"/>
              <a:t>expr</a:t>
            </a:r>
            <a:r>
              <a:rPr lang="en-US" dirty="0"/>
              <a:t> 10 \* 3</a:t>
            </a:r>
          </a:p>
          <a:p>
            <a:pPr lvl="1"/>
            <a:r>
              <a:rPr lang="en-US" dirty="0" smtClean="0"/>
              <a:t>$ </a:t>
            </a:r>
            <a:r>
              <a:rPr lang="en-US" dirty="0"/>
              <a:t>echo `</a:t>
            </a:r>
            <a:r>
              <a:rPr lang="en-US" dirty="0" err="1"/>
              <a:t>expr</a:t>
            </a:r>
            <a:r>
              <a:rPr lang="en-US" dirty="0"/>
              <a:t> 6 + 3`</a:t>
            </a:r>
          </a:p>
        </p:txBody>
      </p:sp>
    </p:spTree>
    <p:extLst>
      <p:ext uri="{BB962C8B-B14F-4D97-AF65-F5344CB8AC3E}">
        <p14:creationId xmlns:p14="http://schemas.microsoft.com/office/powerpoint/2010/main" val="73386842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read Statement</a:t>
            </a:r>
            <a:endParaRPr lang="en-US" dirty="0"/>
          </a:p>
        </p:txBody>
      </p:sp>
      <p:sp>
        <p:nvSpPr>
          <p:cNvPr id="3" name="Content Placeholder 2"/>
          <p:cNvSpPr>
            <a:spLocks noGrp="1"/>
          </p:cNvSpPr>
          <p:nvPr>
            <p:ph sz="quarter" idx="1"/>
          </p:nvPr>
        </p:nvSpPr>
        <p:spPr/>
        <p:txBody>
          <a:bodyPr/>
          <a:lstStyle/>
          <a:p>
            <a:r>
              <a:rPr lang="en-US" dirty="0"/>
              <a:t>Use to get input (data from user) from</a:t>
            </a:r>
          </a:p>
          <a:p>
            <a:r>
              <a:rPr lang="en-US" dirty="0"/>
              <a:t>keyboard and store (data) to variable.</a:t>
            </a:r>
          </a:p>
          <a:p>
            <a:r>
              <a:rPr lang="en-US" i="1" dirty="0" smtClean="0"/>
              <a:t>Syntax</a:t>
            </a:r>
            <a:r>
              <a:rPr lang="en-US" i="1" dirty="0"/>
              <a:t>:</a:t>
            </a:r>
          </a:p>
          <a:p>
            <a:pPr lvl="1"/>
            <a:r>
              <a:rPr lang="en-US" dirty="0" smtClean="0"/>
              <a:t>read variable1</a:t>
            </a:r>
          </a:p>
          <a:p>
            <a:pPr lvl="1"/>
            <a:r>
              <a:rPr lang="en-US" dirty="0" smtClean="0"/>
              <a:t>read id name salary </a:t>
            </a:r>
            <a:endParaRPr lang="en-US" dirty="0"/>
          </a:p>
          <a:p>
            <a:pPr marL="320040" lvl="1" indent="0">
              <a:buNone/>
            </a:pPr>
            <a:endParaRPr lang="en-US" dirty="0"/>
          </a:p>
        </p:txBody>
      </p:sp>
    </p:spTree>
    <p:extLst>
      <p:ext uri="{BB962C8B-B14F-4D97-AF65-F5344CB8AC3E}">
        <p14:creationId xmlns:p14="http://schemas.microsoft.com/office/powerpoint/2010/main" val="10813965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Shorthand</a:t>
            </a:r>
            <a:endParaRPr lang="en-US" dirty="0"/>
          </a:p>
        </p:txBody>
      </p:sp>
      <p:pic>
        <p:nvPicPr>
          <p:cNvPr id="4" name="Content Placeholder 3"/>
          <p:cNvPicPr>
            <a:picLocks noGrp="1" noChangeAspect="1"/>
          </p:cNvPicPr>
          <p:nvPr>
            <p:ph sz="quarter" idx="1"/>
          </p:nvPr>
        </p:nvPicPr>
        <p:blipFill>
          <a:blip r:embed="rId2"/>
          <a:stretch>
            <a:fillRect/>
          </a:stretch>
        </p:blipFill>
        <p:spPr>
          <a:xfrm>
            <a:off x="1371600" y="1600200"/>
            <a:ext cx="6338656" cy="4572000"/>
          </a:xfrm>
          <a:prstGeom prst="rect">
            <a:avLst/>
          </a:prstGeom>
        </p:spPr>
      </p:pic>
    </p:spTree>
    <p:extLst>
      <p:ext uri="{BB962C8B-B14F-4D97-AF65-F5344CB8AC3E}">
        <p14:creationId xmlns:p14="http://schemas.microsoft.com/office/powerpoint/2010/main" val="67269731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condition</a:t>
            </a:r>
          </a:p>
        </p:txBody>
      </p:sp>
      <p:pic>
        <p:nvPicPr>
          <p:cNvPr id="4" name="Content Placeholder 3"/>
          <p:cNvPicPr>
            <a:picLocks noGrp="1" noChangeAspect="1"/>
          </p:cNvPicPr>
          <p:nvPr>
            <p:ph sz="quarter" idx="1"/>
          </p:nvPr>
        </p:nvPicPr>
        <p:blipFill>
          <a:blip r:embed="rId2"/>
          <a:stretch>
            <a:fillRect/>
          </a:stretch>
        </p:blipFill>
        <p:spPr>
          <a:xfrm>
            <a:off x="1371600" y="2057400"/>
            <a:ext cx="6057900" cy="3038475"/>
          </a:xfrm>
          <a:prstGeom prst="rect">
            <a:avLst/>
          </a:prstGeom>
        </p:spPr>
      </p:pic>
    </p:spTree>
    <p:extLst>
      <p:ext uri="{BB962C8B-B14F-4D97-AF65-F5344CB8AC3E}">
        <p14:creationId xmlns:p14="http://schemas.microsoft.com/office/powerpoint/2010/main" val="69249808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38200" y="1390650"/>
            <a:ext cx="7086600" cy="4076700"/>
          </a:xfrm>
          <a:prstGeom prst="rect">
            <a:avLst/>
          </a:prstGeom>
        </p:spPr>
      </p:pic>
    </p:spTree>
    <p:extLst>
      <p:ext uri="{BB962C8B-B14F-4D97-AF65-F5344CB8AC3E}">
        <p14:creationId xmlns:p14="http://schemas.microsoft.com/office/powerpoint/2010/main" val="384680106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if statement </a:t>
            </a:r>
            <a:endParaRPr lang="en-US" dirty="0"/>
          </a:p>
        </p:txBody>
      </p:sp>
      <p:sp>
        <p:nvSpPr>
          <p:cNvPr id="3" name="Content Placeholder 2"/>
          <p:cNvSpPr>
            <a:spLocks noGrp="1"/>
          </p:cNvSpPr>
          <p:nvPr>
            <p:ph sz="quarter" idx="1"/>
          </p:nvPr>
        </p:nvSpPr>
        <p:spPr/>
        <p:txBody>
          <a:bodyPr>
            <a:normAutofit/>
          </a:bodyPr>
          <a:lstStyle/>
          <a:p>
            <a:pPr marL="0" indent="0">
              <a:buNone/>
            </a:pPr>
            <a:r>
              <a:rPr lang="en-US" sz="4000" dirty="0" smtClean="0"/>
              <a:t>	if </a:t>
            </a:r>
            <a:r>
              <a:rPr lang="en-US" sz="4000" dirty="0"/>
              <a:t>[ $((a)) -</a:t>
            </a:r>
            <a:r>
              <a:rPr lang="en-US" sz="4000" dirty="0" err="1"/>
              <a:t>gt</a:t>
            </a:r>
            <a:r>
              <a:rPr lang="en-US" sz="4000" dirty="0"/>
              <a:t> $((b)) ]; then </a:t>
            </a:r>
          </a:p>
          <a:p>
            <a:pPr marL="0" indent="0">
              <a:buNone/>
            </a:pPr>
            <a:r>
              <a:rPr lang="en-US" sz="4000" dirty="0" smtClean="0"/>
              <a:t>	echo </a:t>
            </a:r>
            <a:r>
              <a:rPr lang="en-US" sz="4000" dirty="0"/>
              <a:t>"a is largest"</a:t>
            </a:r>
          </a:p>
          <a:p>
            <a:pPr marL="0" indent="0">
              <a:buNone/>
            </a:pPr>
            <a:r>
              <a:rPr lang="en-US" sz="4000" dirty="0" smtClean="0"/>
              <a:t>	else </a:t>
            </a:r>
            <a:endParaRPr lang="en-US" sz="4000" dirty="0"/>
          </a:p>
          <a:p>
            <a:pPr marL="0" indent="0">
              <a:buNone/>
            </a:pPr>
            <a:r>
              <a:rPr lang="en-US" sz="4000" dirty="0" smtClean="0"/>
              <a:t>	echo </a:t>
            </a:r>
            <a:r>
              <a:rPr lang="en-US" sz="4000" dirty="0"/>
              <a:t>"b is largest "</a:t>
            </a:r>
          </a:p>
          <a:p>
            <a:pPr marL="0" indent="0">
              <a:buNone/>
            </a:pPr>
            <a:r>
              <a:rPr lang="en-US" sz="4000" dirty="0" smtClean="0"/>
              <a:t>	fi </a:t>
            </a:r>
            <a:endParaRPr lang="en-US" sz="4000" dirty="0"/>
          </a:p>
        </p:txBody>
      </p:sp>
    </p:spTree>
    <p:extLst>
      <p:ext uri="{BB962C8B-B14F-4D97-AF65-F5344CB8AC3E}">
        <p14:creationId xmlns:p14="http://schemas.microsoft.com/office/powerpoint/2010/main" val="3812943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call</a:t>
            </a:r>
            <a:endParaRPr lang="en-US" dirty="0"/>
          </a:p>
        </p:txBody>
      </p:sp>
      <p:sp>
        <p:nvSpPr>
          <p:cNvPr id="3" name="Content Placeholder 2"/>
          <p:cNvSpPr>
            <a:spLocks noGrp="1"/>
          </p:cNvSpPr>
          <p:nvPr>
            <p:ph sz="quarter" idx="1"/>
          </p:nvPr>
        </p:nvSpPr>
        <p:spPr/>
        <p:txBody>
          <a:bodyPr>
            <a:normAutofit fontScale="92500"/>
          </a:bodyPr>
          <a:lstStyle/>
          <a:p>
            <a:r>
              <a:rPr lang="en-US" dirty="0" smtClean="0"/>
              <a:t>The interface between a process and an operating system is provided by system call. </a:t>
            </a:r>
          </a:p>
          <a:p>
            <a:pPr lvl="1"/>
            <a:r>
              <a:rPr lang="en-US" dirty="0" smtClean="0"/>
              <a:t>Or </a:t>
            </a:r>
          </a:p>
          <a:p>
            <a:r>
              <a:rPr lang="en-US" dirty="0" smtClean="0"/>
              <a:t>System call is the programmatic way in which a computer program requests a service from the kernel of the operating system it is executed on it. </a:t>
            </a:r>
          </a:p>
          <a:p>
            <a:r>
              <a:rPr lang="en-US" dirty="0" smtClean="0"/>
              <a:t>System calls are available as assembly language instructions. </a:t>
            </a:r>
          </a:p>
          <a:p>
            <a:r>
              <a:rPr lang="en-US" dirty="0" smtClean="0"/>
              <a:t>System call usually made when a process in user mode requires access to resource.</a:t>
            </a:r>
          </a:p>
          <a:p>
            <a:r>
              <a:rPr lang="en-US" dirty="0" smtClean="0"/>
              <a:t>System call provides the services of the operating system to the user programs via Application Programming interface(API) </a:t>
            </a:r>
          </a:p>
          <a:p>
            <a:endParaRPr lang="en-US" dirty="0"/>
          </a:p>
        </p:txBody>
      </p:sp>
    </p:spTree>
    <p:extLst>
      <p:ext uri="{BB962C8B-B14F-4D97-AF65-F5344CB8AC3E}">
        <p14:creationId xmlns:p14="http://schemas.microsoft.com/office/powerpoint/2010/main" val="98097092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a:blip r:embed="rId2"/>
          <a:stretch>
            <a:fillRect/>
          </a:stretch>
        </p:blipFill>
        <p:spPr>
          <a:xfrm>
            <a:off x="609600" y="457200"/>
            <a:ext cx="7408789" cy="5838213"/>
          </a:xfrm>
          <a:prstGeom prst="rect">
            <a:avLst/>
          </a:prstGeom>
        </p:spPr>
      </p:pic>
    </p:spTree>
    <p:extLst>
      <p:ext uri="{BB962C8B-B14F-4D97-AF65-F5344CB8AC3E}">
        <p14:creationId xmlns:p14="http://schemas.microsoft.com/office/powerpoint/2010/main" val="417499272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90650" y="509587"/>
            <a:ext cx="6362700" cy="5838825"/>
          </a:xfrm>
          <a:prstGeom prst="rect">
            <a:avLst/>
          </a:prstGeom>
        </p:spPr>
      </p:pic>
    </p:spTree>
    <p:extLst>
      <p:ext uri="{BB962C8B-B14F-4D97-AF65-F5344CB8AC3E}">
        <p14:creationId xmlns:p14="http://schemas.microsoft.com/office/powerpoint/2010/main" val="4272192068"/>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Command line arguments </a:t>
            </a:r>
            <a:br>
              <a:rPr lang="en-US" dirty="0"/>
            </a:br>
            <a:endParaRPr lang="en-US" dirty="0"/>
          </a:p>
        </p:txBody>
      </p:sp>
      <p:sp>
        <p:nvSpPr>
          <p:cNvPr id="3" name="Content Placeholder 2"/>
          <p:cNvSpPr>
            <a:spLocks noGrp="1"/>
          </p:cNvSpPr>
          <p:nvPr>
            <p:ph sz="quarter" idx="1"/>
          </p:nvPr>
        </p:nvSpPr>
        <p:spPr/>
        <p:txBody>
          <a:bodyPr/>
          <a:lstStyle/>
          <a:p>
            <a:r>
              <a:rPr lang="en-US" dirty="0"/>
              <a:t>$1 first argument  </a:t>
            </a:r>
          </a:p>
          <a:p>
            <a:r>
              <a:rPr lang="en-US" dirty="0"/>
              <a:t>$2 second argument </a:t>
            </a:r>
          </a:p>
          <a:p>
            <a:r>
              <a:rPr lang="en-US" dirty="0"/>
              <a:t>$3 third argument </a:t>
            </a:r>
          </a:p>
          <a:p>
            <a:r>
              <a:rPr lang="en-US" dirty="0"/>
              <a:t>$0 name of the script </a:t>
            </a:r>
          </a:p>
          <a:p>
            <a:r>
              <a:rPr lang="en-US" dirty="0"/>
              <a:t>$* represents the all arguments </a:t>
            </a:r>
          </a:p>
          <a:p>
            <a:r>
              <a:rPr lang="en-US" dirty="0"/>
              <a:t>$# total number of arguments. </a:t>
            </a:r>
          </a:p>
          <a:p>
            <a:endParaRPr lang="en-US" dirty="0"/>
          </a:p>
        </p:txBody>
      </p:sp>
    </p:spTree>
    <p:extLst>
      <p:ext uri="{BB962C8B-B14F-4D97-AF65-F5344CB8AC3E}">
        <p14:creationId xmlns:p14="http://schemas.microsoft.com/office/powerpoint/2010/main" val="287407430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Loops in Shell Scripts</a:t>
            </a:r>
            <a:endParaRPr lang="en-US" dirty="0"/>
          </a:p>
        </p:txBody>
      </p:sp>
      <p:sp>
        <p:nvSpPr>
          <p:cNvPr id="3" name="Content Placeholder 2"/>
          <p:cNvSpPr>
            <a:spLocks noGrp="1"/>
          </p:cNvSpPr>
          <p:nvPr>
            <p:ph sz="quarter" idx="1"/>
          </p:nvPr>
        </p:nvSpPr>
        <p:spPr/>
        <p:txBody>
          <a:bodyPr/>
          <a:lstStyle/>
          <a:p>
            <a:r>
              <a:rPr lang="en-US" dirty="0" smtClean="0"/>
              <a:t>Three types of loops </a:t>
            </a:r>
          </a:p>
          <a:p>
            <a:pPr lvl="1"/>
            <a:r>
              <a:rPr lang="en-US" dirty="0" smtClean="0"/>
              <a:t>While loop </a:t>
            </a:r>
          </a:p>
          <a:p>
            <a:pPr lvl="1"/>
            <a:r>
              <a:rPr lang="en-US" dirty="0" smtClean="0"/>
              <a:t>Until loop </a:t>
            </a:r>
          </a:p>
          <a:p>
            <a:pPr lvl="1"/>
            <a:r>
              <a:rPr lang="en-US" dirty="0" smtClean="0"/>
              <a:t>For loop </a:t>
            </a:r>
          </a:p>
          <a:p>
            <a:pPr marL="320040" lvl="1" indent="0">
              <a:buNone/>
            </a:pPr>
            <a:endParaRPr lang="en-US" dirty="0"/>
          </a:p>
        </p:txBody>
      </p:sp>
    </p:spTree>
    <p:extLst>
      <p:ext uri="{BB962C8B-B14F-4D97-AF65-F5344CB8AC3E}">
        <p14:creationId xmlns:p14="http://schemas.microsoft.com/office/powerpoint/2010/main" val="144453442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loop </a:t>
            </a:r>
            <a:endParaRPr lang="en-US" dirty="0"/>
          </a:p>
        </p:txBody>
      </p:sp>
      <p:sp>
        <p:nvSpPr>
          <p:cNvPr id="3" name="Content Placeholder 2"/>
          <p:cNvSpPr>
            <a:spLocks noGrp="1"/>
          </p:cNvSpPr>
          <p:nvPr>
            <p:ph sz="quarter" idx="1"/>
          </p:nvPr>
        </p:nvSpPr>
        <p:spPr/>
        <p:txBody>
          <a:bodyPr>
            <a:normAutofit/>
          </a:bodyPr>
          <a:lstStyle/>
          <a:p>
            <a:pPr marL="0" indent="0">
              <a:buNone/>
            </a:pPr>
            <a:r>
              <a:rPr lang="en-US" sz="3200" dirty="0" smtClean="0"/>
              <a:t>	while </a:t>
            </a:r>
            <a:r>
              <a:rPr lang="en-US" sz="3200" dirty="0"/>
              <a:t>[$</a:t>
            </a:r>
            <a:r>
              <a:rPr lang="en-US" sz="3200" dirty="0" err="1"/>
              <a:t>i</a:t>
            </a:r>
            <a:r>
              <a:rPr lang="en-US" sz="3200" dirty="0"/>
              <a:t> -</a:t>
            </a:r>
            <a:r>
              <a:rPr lang="en-US" sz="3200" dirty="0" err="1"/>
              <a:t>lt</a:t>
            </a:r>
            <a:r>
              <a:rPr lang="en-US" sz="3200" dirty="0"/>
              <a:t> $n];</a:t>
            </a:r>
          </a:p>
          <a:p>
            <a:pPr marL="0" indent="0">
              <a:buNone/>
            </a:pPr>
            <a:r>
              <a:rPr lang="en-US" sz="3200" dirty="0" smtClean="0"/>
              <a:t>	do </a:t>
            </a:r>
            <a:endParaRPr lang="en-US" sz="3200" dirty="0"/>
          </a:p>
          <a:p>
            <a:pPr marL="0" indent="0">
              <a:buNone/>
            </a:pPr>
            <a:r>
              <a:rPr lang="en-US" sz="3200" dirty="0" smtClean="0"/>
              <a:t>		echo </a:t>
            </a:r>
            <a:r>
              <a:rPr lang="en-US" sz="3200" dirty="0"/>
              <a:t>$</a:t>
            </a:r>
            <a:r>
              <a:rPr lang="en-US" sz="3200" dirty="0" err="1"/>
              <a:t>i</a:t>
            </a:r>
            <a:endParaRPr lang="en-US" sz="3200" dirty="0"/>
          </a:p>
          <a:p>
            <a:pPr marL="0" indent="0">
              <a:buNone/>
            </a:pPr>
            <a:r>
              <a:rPr lang="en-US" sz="3200" dirty="0" smtClean="0"/>
              <a:t>		((</a:t>
            </a:r>
            <a:r>
              <a:rPr lang="en-US" sz="3200" dirty="0" err="1"/>
              <a:t>i</a:t>
            </a:r>
            <a:r>
              <a:rPr lang="en-US" sz="3200" dirty="0"/>
              <a:t>++))</a:t>
            </a:r>
          </a:p>
          <a:p>
            <a:pPr marL="0" indent="0">
              <a:buNone/>
            </a:pPr>
            <a:r>
              <a:rPr lang="en-US" sz="3200" dirty="0" smtClean="0"/>
              <a:t>	done</a:t>
            </a:r>
            <a:endParaRPr lang="en-US" sz="3200" dirty="0"/>
          </a:p>
          <a:p>
            <a:endParaRPr lang="en-US" sz="3200" dirty="0"/>
          </a:p>
        </p:txBody>
      </p:sp>
    </p:spTree>
    <p:extLst>
      <p:ext uri="{BB962C8B-B14F-4D97-AF65-F5344CB8AC3E}">
        <p14:creationId xmlns:p14="http://schemas.microsoft.com/office/powerpoint/2010/main" val="427196868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Until loop </a:t>
            </a:r>
            <a:endParaRPr lang="en-US" dirty="0"/>
          </a:p>
        </p:txBody>
      </p:sp>
      <p:sp>
        <p:nvSpPr>
          <p:cNvPr id="3" name="Content Placeholder 2"/>
          <p:cNvSpPr>
            <a:spLocks noGrp="1"/>
          </p:cNvSpPr>
          <p:nvPr>
            <p:ph sz="quarter" idx="1"/>
          </p:nvPr>
        </p:nvSpPr>
        <p:spPr/>
        <p:txBody>
          <a:bodyPr>
            <a:normAutofit/>
          </a:bodyPr>
          <a:lstStyle/>
          <a:p>
            <a:pPr marL="0" indent="0">
              <a:buNone/>
            </a:pPr>
            <a:r>
              <a:rPr lang="en-US" sz="4000" dirty="0" smtClean="0"/>
              <a:t>	until </a:t>
            </a:r>
            <a:r>
              <a:rPr lang="en-US" sz="4000" dirty="0"/>
              <a:t>[$</a:t>
            </a:r>
            <a:r>
              <a:rPr lang="en-US" sz="4000" dirty="0" err="1"/>
              <a:t>i</a:t>
            </a:r>
            <a:r>
              <a:rPr lang="en-US" sz="4000" dirty="0"/>
              <a:t> -</a:t>
            </a:r>
            <a:r>
              <a:rPr lang="en-US" sz="4000" dirty="0" err="1"/>
              <a:t>gt</a:t>
            </a:r>
            <a:r>
              <a:rPr lang="en-US" sz="4000" dirty="0"/>
              <a:t> $n];</a:t>
            </a:r>
          </a:p>
          <a:p>
            <a:pPr marL="0" indent="0">
              <a:buNone/>
            </a:pPr>
            <a:r>
              <a:rPr lang="en-US" sz="4000" dirty="0" smtClean="0"/>
              <a:t>	do </a:t>
            </a:r>
            <a:endParaRPr lang="en-US" sz="4000" dirty="0"/>
          </a:p>
          <a:p>
            <a:pPr marL="0" indent="0">
              <a:buNone/>
            </a:pPr>
            <a:r>
              <a:rPr lang="en-US" sz="4000" dirty="0" smtClean="0"/>
              <a:t>		echo </a:t>
            </a:r>
            <a:r>
              <a:rPr lang="en-US" sz="4000" dirty="0"/>
              <a:t>$</a:t>
            </a:r>
            <a:r>
              <a:rPr lang="en-US" sz="4000" dirty="0" err="1" smtClean="0"/>
              <a:t>i</a:t>
            </a:r>
            <a:endParaRPr lang="en-US" sz="4000" dirty="0"/>
          </a:p>
          <a:p>
            <a:pPr marL="0" indent="0">
              <a:buNone/>
            </a:pPr>
            <a:r>
              <a:rPr lang="en-US" sz="4000" dirty="0" smtClean="0"/>
              <a:t>		((</a:t>
            </a:r>
            <a:r>
              <a:rPr lang="en-US" sz="4000" dirty="0" err="1"/>
              <a:t>i</a:t>
            </a:r>
            <a:r>
              <a:rPr lang="en-US" sz="4000" dirty="0" smtClean="0"/>
              <a:t>++))</a:t>
            </a:r>
          </a:p>
          <a:p>
            <a:pPr marL="0" indent="0">
              <a:buNone/>
            </a:pPr>
            <a:r>
              <a:rPr lang="en-US" sz="4000" dirty="0"/>
              <a:t>	</a:t>
            </a:r>
            <a:r>
              <a:rPr lang="en-US" sz="4000" dirty="0" smtClean="0"/>
              <a:t>done</a:t>
            </a:r>
            <a:endParaRPr lang="en-US" sz="4000" dirty="0"/>
          </a:p>
        </p:txBody>
      </p:sp>
    </p:spTree>
    <p:extLst>
      <p:ext uri="{BB962C8B-B14F-4D97-AF65-F5344CB8AC3E}">
        <p14:creationId xmlns:p14="http://schemas.microsoft.com/office/powerpoint/2010/main" val="399092804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14437" y="1409700"/>
            <a:ext cx="6715125" cy="4038600"/>
          </a:xfrm>
          <a:prstGeom prst="rect">
            <a:avLst/>
          </a:prstGeom>
        </p:spPr>
      </p:pic>
    </p:spTree>
    <p:extLst>
      <p:ext uri="{BB962C8B-B14F-4D97-AF65-F5344CB8AC3E}">
        <p14:creationId xmlns:p14="http://schemas.microsoft.com/office/powerpoint/2010/main" val="203951485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24000" y="1143000"/>
            <a:ext cx="5233987" cy="3790950"/>
          </a:xfrm>
          <a:prstGeom prst="rect">
            <a:avLst/>
          </a:prstGeom>
        </p:spPr>
      </p:pic>
    </p:spTree>
    <p:extLst>
      <p:ext uri="{BB962C8B-B14F-4D97-AF65-F5344CB8AC3E}">
        <p14:creationId xmlns:p14="http://schemas.microsoft.com/office/powerpoint/2010/main" val="373172474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loop </a:t>
            </a:r>
            <a:endParaRPr lang="en-US" dirty="0"/>
          </a:p>
        </p:txBody>
      </p:sp>
      <p:sp>
        <p:nvSpPr>
          <p:cNvPr id="3" name="Content Placeholder 2"/>
          <p:cNvSpPr>
            <a:spLocks noGrp="1"/>
          </p:cNvSpPr>
          <p:nvPr>
            <p:ph sz="quarter" idx="1"/>
          </p:nvPr>
        </p:nvSpPr>
        <p:spPr/>
        <p:txBody>
          <a:bodyPr>
            <a:normAutofit/>
          </a:bodyPr>
          <a:lstStyle/>
          <a:p>
            <a:pPr marL="0" indent="0">
              <a:buNone/>
            </a:pPr>
            <a:r>
              <a:rPr lang="en-US" sz="4000" dirty="0" smtClean="0"/>
              <a:t>	for</a:t>
            </a:r>
            <a:r>
              <a:rPr lang="en-US" sz="4000" dirty="0"/>
              <a:t>((</a:t>
            </a:r>
            <a:r>
              <a:rPr lang="en-US" sz="4000" dirty="0" err="1"/>
              <a:t>i</a:t>
            </a:r>
            <a:r>
              <a:rPr lang="en-US" sz="4000" dirty="0"/>
              <a:t>=0;i&lt;=10;i</a:t>
            </a:r>
            <a:r>
              <a:rPr lang="en-US" sz="4000" dirty="0" smtClean="0"/>
              <a:t>++)) </a:t>
            </a:r>
            <a:endParaRPr lang="en-US" sz="4000" dirty="0"/>
          </a:p>
          <a:p>
            <a:pPr marL="0" indent="0">
              <a:buNone/>
            </a:pPr>
            <a:r>
              <a:rPr lang="en-US" sz="4000" dirty="0" smtClean="0"/>
              <a:t>	do </a:t>
            </a:r>
            <a:endParaRPr lang="en-US" sz="4000" dirty="0"/>
          </a:p>
          <a:p>
            <a:pPr marL="0" indent="0">
              <a:buNone/>
            </a:pPr>
            <a:r>
              <a:rPr lang="en-US" sz="4000" dirty="0" smtClean="0"/>
              <a:t>		echo </a:t>
            </a:r>
            <a:r>
              <a:rPr lang="en-US" sz="4000" dirty="0"/>
              <a:t>$</a:t>
            </a:r>
            <a:r>
              <a:rPr lang="en-US" sz="4000" dirty="0" err="1"/>
              <a:t>i</a:t>
            </a:r>
            <a:endParaRPr lang="en-US" sz="4000" dirty="0"/>
          </a:p>
          <a:p>
            <a:pPr marL="0" indent="0">
              <a:buNone/>
            </a:pPr>
            <a:r>
              <a:rPr lang="en-US" sz="4000" dirty="0" smtClean="0"/>
              <a:t>	done </a:t>
            </a:r>
            <a:endParaRPr lang="en-US" sz="4000" dirty="0"/>
          </a:p>
          <a:p>
            <a:endParaRPr lang="en-US" sz="4000" dirty="0"/>
          </a:p>
        </p:txBody>
      </p:sp>
    </p:spTree>
    <p:extLst>
      <p:ext uri="{BB962C8B-B14F-4D97-AF65-F5344CB8AC3E}">
        <p14:creationId xmlns:p14="http://schemas.microsoft.com/office/powerpoint/2010/main" val="751480991"/>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Functions</a:t>
            </a:r>
            <a:endParaRPr lang="en-US" dirty="0"/>
          </a:p>
        </p:txBody>
      </p:sp>
      <p:sp>
        <p:nvSpPr>
          <p:cNvPr id="3" name="Content Placeholder 2"/>
          <p:cNvSpPr>
            <a:spLocks noGrp="1"/>
          </p:cNvSpPr>
          <p:nvPr>
            <p:ph sz="quarter" idx="1"/>
          </p:nvPr>
        </p:nvSpPr>
        <p:spPr/>
        <p:txBody>
          <a:bodyPr/>
          <a:lstStyle/>
          <a:p>
            <a:r>
              <a:rPr lang="en-US" dirty="0" smtClean="0"/>
              <a:t>Function </a:t>
            </a:r>
            <a:r>
              <a:rPr lang="en-US" dirty="0"/>
              <a:t>is series </a:t>
            </a:r>
            <a:r>
              <a:rPr lang="en-US" dirty="0" smtClean="0"/>
              <a:t>of instruction/commands.</a:t>
            </a:r>
          </a:p>
          <a:p>
            <a:r>
              <a:rPr lang="en-US" dirty="0"/>
              <a:t>Function performs particular activity </a:t>
            </a:r>
            <a:r>
              <a:rPr lang="en-US" dirty="0" smtClean="0"/>
              <a:t>in shell</a:t>
            </a:r>
            <a:r>
              <a:rPr lang="en-US" dirty="0"/>
              <a:t>.</a:t>
            </a:r>
          </a:p>
          <a:p>
            <a:r>
              <a:rPr lang="en-US" i="1" dirty="0" smtClean="0"/>
              <a:t>Syntax</a:t>
            </a:r>
            <a:r>
              <a:rPr lang="en-US" i="1" dirty="0"/>
              <a:t>:</a:t>
            </a:r>
          </a:p>
          <a:p>
            <a:pPr marL="0" indent="0">
              <a:buNone/>
            </a:pPr>
            <a:r>
              <a:rPr lang="en-US" dirty="0" smtClean="0"/>
              <a:t>	function-name </a:t>
            </a:r>
            <a:r>
              <a:rPr lang="en-US" dirty="0"/>
              <a:t>( )</a:t>
            </a:r>
          </a:p>
          <a:p>
            <a:pPr marL="0" indent="0">
              <a:buNone/>
            </a:pPr>
            <a:r>
              <a:rPr lang="en-US" dirty="0" smtClean="0"/>
              <a:t>	{</a:t>
            </a:r>
            <a:endParaRPr lang="en-US" dirty="0"/>
          </a:p>
          <a:p>
            <a:pPr marL="0" indent="0">
              <a:buNone/>
            </a:pPr>
            <a:r>
              <a:rPr lang="en-US" dirty="0" smtClean="0"/>
              <a:t>		Function </a:t>
            </a:r>
            <a:r>
              <a:rPr lang="en-US" dirty="0"/>
              <a:t>body</a:t>
            </a:r>
          </a:p>
          <a:p>
            <a:pPr marL="0" indent="0">
              <a:buNone/>
            </a:pPr>
            <a:r>
              <a:rPr lang="en-US" dirty="0" smtClean="0"/>
              <a:t>	}</a:t>
            </a:r>
            <a:endParaRPr lang="en-US" dirty="0"/>
          </a:p>
        </p:txBody>
      </p:sp>
    </p:spTree>
    <p:extLst>
      <p:ext uri="{BB962C8B-B14F-4D97-AF65-F5344CB8AC3E}">
        <p14:creationId xmlns:p14="http://schemas.microsoft.com/office/powerpoint/2010/main" val="2372507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Kernel</a:t>
            </a:r>
            <a:endParaRPr lang="en-US" dirty="0"/>
          </a:p>
        </p:txBody>
      </p:sp>
      <p:sp>
        <p:nvSpPr>
          <p:cNvPr id="3" name="Content Placeholder 2"/>
          <p:cNvSpPr>
            <a:spLocks noGrp="1"/>
          </p:cNvSpPr>
          <p:nvPr>
            <p:ph sz="quarter" idx="1"/>
          </p:nvPr>
        </p:nvSpPr>
        <p:spPr/>
        <p:txBody>
          <a:bodyPr>
            <a:normAutofit/>
          </a:bodyPr>
          <a:lstStyle/>
          <a:p>
            <a:r>
              <a:rPr lang="en-US" dirty="0" smtClean="0"/>
              <a:t>The kernel is a computer program at the core of a computer’s operating system with complete control over everything in the system. </a:t>
            </a:r>
          </a:p>
          <a:p>
            <a:r>
              <a:rPr lang="en-US" dirty="0" smtClean="0"/>
              <a:t>It is an integral part of any operating system</a:t>
            </a:r>
          </a:p>
          <a:p>
            <a:r>
              <a:rPr lang="en-US" dirty="0" smtClean="0"/>
              <a:t>It is the “portion of the operating system code that is always resident in the memory”. </a:t>
            </a:r>
          </a:p>
          <a:p>
            <a:endParaRPr lang="en-US" dirty="0" smtClean="0"/>
          </a:p>
          <a:p>
            <a:endParaRPr lang="en-US" dirty="0"/>
          </a:p>
        </p:txBody>
      </p:sp>
    </p:spTree>
    <p:extLst>
      <p:ext uri="{BB962C8B-B14F-4D97-AF65-F5344CB8AC3E}">
        <p14:creationId xmlns:p14="http://schemas.microsoft.com/office/powerpoint/2010/main" val="3150918752"/>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example of function </a:t>
            </a:r>
            <a:endParaRPr lang="en-US" dirty="0"/>
          </a:p>
        </p:txBody>
      </p:sp>
      <p:sp>
        <p:nvSpPr>
          <p:cNvPr id="3" name="Content Placeholder 2"/>
          <p:cNvSpPr>
            <a:spLocks noGrp="1"/>
          </p:cNvSpPr>
          <p:nvPr>
            <p:ph sz="quarter" idx="1"/>
          </p:nvPr>
        </p:nvSpPr>
        <p:spPr/>
        <p:txBody>
          <a:bodyPr/>
          <a:lstStyle/>
          <a:p>
            <a:r>
              <a:rPr lang="en-US" dirty="0" smtClean="0"/>
              <a:t>Function declaration </a:t>
            </a:r>
          </a:p>
          <a:p>
            <a:pPr marL="0" indent="0">
              <a:buNone/>
            </a:pPr>
            <a:r>
              <a:rPr lang="en-US" dirty="0" smtClean="0"/>
              <a:t>	</a:t>
            </a:r>
            <a:r>
              <a:rPr lang="en-US" dirty="0" err="1" smtClean="0"/>
              <a:t>displayInfo</a:t>
            </a:r>
            <a:r>
              <a:rPr lang="en-US" dirty="0" smtClean="0"/>
              <a:t>() {</a:t>
            </a:r>
          </a:p>
          <a:p>
            <a:pPr marL="0" indent="0">
              <a:buNone/>
            </a:pPr>
            <a:r>
              <a:rPr lang="en-US" dirty="0" smtClean="0"/>
              <a:t>		echo “Welcome to user defined function” </a:t>
            </a:r>
          </a:p>
          <a:p>
            <a:pPr marL="0" indent="0">
              <a:buNone/>
            </a:pPr>
            <a:r>
              <a:rPr lang="en-US" dirty="0"/>
              <a:t>	</a:t>
            </a:r>
            <a:r>
              <a:rPr lang="en-US" dirty="0" smtClean="0"/>
              <a:t>}</a:t>
            </a:r>
          </a:p>
          <a:p>
            <a:r>
              <a:rPr lang="en-US" dirty="0" smtClean="0"/>
              <a:t>Calling function </a:t>
            </a:r>
          </a:p>
          <a:p>
            <a:pPr marL="0" indent="0">
              <a:buNone/>
            </a:pPr>
            <a:r>
              <a:rPr lang="en-US" dirty="0"/>
              <a:t> </a:t>
            </a:r>
            <a:r>
              <a:rPr lang="en-US" dirty="0" smtClean="0"/>
              <a:t>   </a:t>
            </a:r>
            <a:r>
              <a:rPr lang="en-US" dirty="0" err="1" smtClean="0"/>
              <a:t>displayInfo</a:t>
            </a:r>
            <a:r>
              <a:rPr lang="en-US" dirty="0" smtClean="0"/>
              <a:t> </a:t>
            </a:r>
            <a:endParaRPr lang="en-US" dirty="0"/>
          </a:p>
          <a:p>
            <a:pPr marL="0" indent="0">
              <a:buNone/>
            </a:pPr>
            <a:r>
              <a:rPr lang="en-US" dirty="0"/>
              <a:t> </a:t>
            </a:r>
            <a:r>
              <a:rPr lang="en-US" dirty="0" smtClean="0"/>
              <a:t>    </a:t>
            </a:r>
            <a:r>
              <a:rPr lang="en-US" dirty="0" err="1" smtClean="0"/>
              <a:t>displayInfo</a:t>
            </a:r>
            <a:r>
              <a:rPr lang="en-US" dirty="0" smtClean="0"/>
              <a:t> 100,200 : Function with passing parameter </a:t>
            </a:r>
            <a:endParaRPr lang="en-US" dirty="0"/>
          </a:p>
        </p:txBody>
      </p:sp>
    </p:spTree>
    <p:extLst>
      <p:ext uri="{BB962C8B-B14F-4D97-AF65-F5344CB8AC3E}">
        <p14:creationId xmlns:p14="http://schemas.microsoft.com/office/powerpoint/2010/main" val="295644834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57829" y="204470"/>
            <a:ext cx="4314825" cy="711200"/>
          </a:xfrm>
          <a:prstGeom prst="rect">
            <a:avLst/>
          </a:prstGeom>
        </p:spPr>
        <p:txBody>
          <a:bodyPr vert="horz" wrap="square" lIns="0" tIns="12700" rIns="0" bIns="0" rtlCol="0">
            <a:spAutoFit/>
          </a:bodyPr>
          <a:lstStyle/>
          <a:p>
            <a:pPr marL="12700">
              <a:lnSpc>
                <a:spcPct val="100000"/>
              </a:lnSpc>
              <a:spcBef>
                <a:spcPts val="100"/>
              </a:spcBef>
            </a:pPr>
            <a:r>
              <a:rPr spc="-5" dirty="0"/>
              <a:t>The list </a:t>
            </a:r>
            <a:r>
              <a:rPr dirty="0"/>
              <a:t>in </a:t>
            </a:r>
            <a:r>
              <a:rPr spc="-5" dirty="0"/>
              <a:t>for</a:t>
            </a:r>
            <a:r>
              <a:rPr spc="-55" dirty="0"/>
              <a:t> </a:t>
            </a:r>
            <a:r>
              <a:rPr dirty="0"/>
              <a:t>loop</a:t>
            </a:r>
          </a:p>
        </p:txBody>
      </p:sp>
      <p:sp>
        <p:nvSpPr>
          <p:cNvPr id="3" name="object 3"/>
          <p:cNvSpPr txBox="1"/>
          <p:nvPr/>
        </p:nvSpPr>
        <p:spPr>
          <a:xfrm>
            <a:off x="5351779" y="5311140"/>
            <a:ext cx="798195"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not</a:t>
            </a:r>
            <a:r>
              <a:rPr sz="1400" spc="-55" dirty="0">
                <a:latin typeface="Times New Roman"/>
                <a:cs typeface="Times New Roman"/>
              </a:rPr>
              <a:t> </a:t>
            </a:r>
            <a:r>
              <a:rPr sz="1400" dirty="0">
                <a:latin typeface="Times New Roman"/>
                <a:cs typeface="Times New Roman"/>
              </a:rPr>
              <a:t>found”</a:t>
            </a:r>
            <a:endParaRPr sz="1400">
              <a:latin typeface="Times New Roman"/>
              <a:cs typeface="Times New Roman"/>
            </a:endParaRPr>
          </a:p>
        </p:txBody>
      </p:sp>
      <p:sp>
        <p:nvSpPr>
          <p:cNvPr id="4" name="object 4"/>
          <p:cNvSpPr txBox="1"/>
          <p:nvPr/>
        </p:nvSpPr>
        <p:spPr>
          <a:xfrm>
            <a:off x="779780" y="1637030"/>
            <a:ext cx="4322445" cy="4561840"/>
          </a:xfrm>
          <a:prstGeom prst="rect">
            <a:avLst/>
          </a:prstGeom>
        </p:spPr>
        <p:txBody>
          <a:bodyPr vert="horz" wrap="square" lIns="0" tIns="123190" rIns="0" bIns="0" rtlCol="0">
            <a:spAutoFit/>
          </a:bodyPr>
          <a:lstStyle/>
          <a:p>
            <a:pPr marL="971550">
              <a:lnSpc>
                <a:spcPct val="100000"/>
              </a:lnSpc>
              <a:spcBef>
                <a:spcPts val="970"/>
              </a:spcBef>
            </a:pPr>
            <a:r>
              <a:rPr sz="1400" dirty="0">
                <a:latin typeface="Times New Roman"/>
                <a:cs typeface="Times New Roman"/>
              </a:rPr>
              <a:t>do</a:t>
            </a:r>
            <a:endParaRPr sz="1400">
              <a:latin typeface="Times New Roman"/>
              <a:cs typeface="Times New Roman"/>
            </a:endParaRPr>
          </a:p>
          <a:p>
            <a:pPr marL="971550" marR="2642870">
              <a:lnSpc>
                <a:spcPct val="151800"/>
              </a:lnSpc>
            </a:pPr>
            <a:r>
              <a:rPr sz="1400" spc="-5" dirty="0">
                <a:latin typeface="Times New Roman"/>
                <a:cs typeface="Times New Roman"/>
              </a:rPr>
              <a:t>echo</a:t>
            </a:r>
            <a:r>
              <a:rPr sz="1400" spc="-75" dirty="0">
                <a:latin typeface="Times New Roman"/>
                <a:cs typeface="Times New Roman"/>
              </a:rPr>
              <a:t> </a:t>
            </a:r>
            <a:r>
              <a:rPr sz="1400" dirty="0">
                <a:latin typeface="Times New Roman"/>
                <a:cs typeface="Times New Roman"/>
              </a:rPr>
              <a:t>$var  done</a:t>
            </a:r>
            <a:endParaRPr sz="1400">
              <a:latin typeface="Times New Roman"/>
              <a:cs typeface="Times New Roman"/>
            </a:endParaRPr>
          </a:p>
          <a:p>
            <a:pPr marL="190500" indent="-177800">
              <a:lnSpc>
                <a:spcPct val="100000"/>
              </a:lnSpc>
              <a:spcBef>
                <a:spcPts val="880"/>
              </a:spcBef>
              <a:buAutoNum type="arabicPeriod" startAt="2"/>
              <a:tabLst>
                <a:tab pos="190500" algn="l"/>
              </a:tabLst>
            </a:pPr>
            <a:r>
              <a:rPr sz="1400" b="1" spc="5" dirty="0">
                <a:latin typeface="Times New Roman"/>
                <a:cs typeface="Times New Roman"/>
              </a:rPr>
              <a:t>List </a:t>
            </a:r>
            <a:r>
              <a:rPr sz="1400" b="1" dirty="0">
                <a:latin typeface="Times New Roman"/>
                <a:cs typeface="Times New Roman"/>
              </a:rPr>
              <a:t>from Wild</a:t>
            </a:r>
            <a:r>
              <a:rPr sz="1400" b="1" spc="-30" dirty="0">
                <a:latin typeface="Times New Roman"/>
                <a:cs typeface="Times New Roman"/>
              </a:rPr>
              <a:t> </a:t>
            </a:r>
            <a:r>
              <a:rPr sz="1400" b="1" spc="-5" dirty="0">
                <a:latin typeface="Times New Roman"/>
                <a:cs typeface="Times New Roman"/>
              </a:rPr>
              <a:t>cards</a:t>
            </a:r>
            <a:endParaRPr sz="1400">
              <a:latin typeface="Times New Roman"/>
              <a:cs typeface="Times New Roman"/>
            </a:endParaRPr>
          </a:p>
          <a:p>
            <a:pPr marL="971550" marR="2409190">
              <a:lnSpc>
                <a:spcPct val="151800"/>
              </a:lnSpc>
            </a:pPr>
            <a:r>
              <a:rPr sz="1400" dirty="0">
                <a:latin typeface="Times New Roman"/>
                <a:cs typeface="Times New Roman"/>
              </a:rPr>
              <a:t>for file </a:t>
            </a:r>
            <a:r>
              <a:rPr sz="1400" spc="5" dirty="0">
                <a:latin typeface="Times New Roman"/>
                <a:cs typeface="Times New Roman"/>
              </a:rPr>
              <a:t>in</a:t>
            </a:r>
            <a:r>
              <a:rPr sz="1400" spc="-90" dirty="0">
                <a:latin typeface="Times New Roman"/>
                <a:cs typeface="Times New Roman"/>
              </a:rPr>
              <a:t> </a:t>
            </a:r>
            <a:r>
              <a:rPr sz="1400" dirty="0">
                <a:latin typeface="Times New Roman"/>
                <a:cs typeface="Times New Roman"/>
              </a:rPr>
              <a:t>*.c  do</a:t>
            </a:r>
            <a:endParaRPr sz="1400">
              <a:latin typeface="Times New Roman"/>
              <a:cs typeface="Times New Roman"/>
            </a:endParaRPr>
          </a:p>
          <a:p>
            <a:pPr marL="971550" marR="1953260">
              <a:lnSpc>
                <a:spcPct val="151800"/>
              </a:lnSpc>
            </a:pPr>
            <a:r>
              <a:rPr sz="1400" spc="-5" dirty="0">
                <a:latin typeface="Times New Roman"/>
                <a:cs typeface="Times New Roman"/>
              </a:rPr>
              <a:t>cc </a:t>
            </a:r>
            <a:r>
              <a:rPr sz="1400" dirty="0">
                <a:latin typeface="Times New Roman"/>
                <a:cs typeface="Times New Roman"/>
              </a:rPr>
              <a:t>$file –o</a:t>
            </a:r>
            <a:r>
              <a:rPr sz="1400" spc="-60" dirty="0">
                <a:latin typeface="Times New Roman"/>
                <a:cs typeface="Times New Roman"/>
              </a:rPr>
              <a:t> </a:t>
            </a:r>
            <a:r>
              <a:rPr sz="1400" dirty="0">
                <a:latin typeface="Times New Roman"/>
                <a:cs typeface="Times New Roman"/>
              </a:rPr>
              <a:t>$file{x}  done</a:t>
            </a:r>
            <a:endParaRPr sz="1400">
              <a:latin typeface="Times New Roman"/>
              <a:cs typeface="Times New Roman"/>
            </a:endParaRPr>
          </a:p>
          <a:p>
            <a:pPr marL="190500" indent="-177800">
              <a:lnSpc>
                <a:spcPct val="100000"/>
              </a:lnSpc>
              <a:spcBef>
                <a:spcPts val="870"/>
              </a:spcBef>
              <a:buAutoNum type="arabicPeriod" startAt="3"/>
              <a:tabLst>
                <a:tab pos="190500" algn="l"/>
              </a:tabLst>
            </a:pPr>
            <a:r>
              <a:rPr sz="1400" b="1" spc="5" dirty="0">
                <a:latin typeface="Times New Roman"/>
                <a:cs typeface="Times New Roman"/>
              </a:rPr>
              <a:t>List </a:t>
            </a:r>
            <a:r>
              <a:rPr sz="1400" b="1" dirty="0">
                <a:latin typeface="Times New Roman"/>
                <a:cs typeface="Times New Roman"/>
              </a:rPr>
              <a:t>from positional</a:t>
            </a:r>
            <a:r>
              <a:rPr sz="1400" b="1" spc="-20" dirty="0">
                <a:latin typeface="Times New Roman"/>
                <a:cs typeface="Times New Roman"/>
              </a:rPr>
              <a:t> </a:t>
            </a:r>
            <a:r>
              <a:rPr sz="1400" b="1" dirty="0">
                <a:latin typeface="Times New Roman"/>
                <a:cs typeface="Times New Roman"/>
              </a:rPr>
              <a:t>parameters</a:t>
            </a:r>
            <a:endParaRPr sz="1400">
              <a:latin typeface="Times New Roman"/>
              <a:cs typeface="Times New Roman"/>
            </a:endParaRPr>
          </a:p>
          <a:p>
            <a:pPr marL="927100" marR="2228850">
              <a:lnSpc>
                <a:spcPct val="151800"/>
              </a:lnSpc>
            </a:pPr>
            <a:r>
              <a:rPr sz="1400" dirty="0">
                <a:latin typeface="Times New Roman"/>
                <a:cs typeface="Times New Roman"/>
              </a:rPr>
              <a:t>for pattern </a:t>
            </a:r>
            <a:r>
              <a:rPr sz="1400" spc="5" dirty="0">
                <a:latin typeface="Times New Roman"/>
                <a:cs typeface="Times New Roman"/>
              </a:rPr>
              <a:t>in</a:t>
            </a:r>
            <a:r>
              <a:rPr sz="1400" spc="-85" dirty="0">
                <a:latin typeface="Times New Roman"/>
                <a:cs typeface="Times New Roman"/>
              </a:rPr>
              <a:t> </a:t>
            </a:r>
            <a:r>
              <a:rPr sz="1400" dirty="0">
                <a:latin typeface="Times New Roman"/>
                <a:cs typeface="Times New Roman"/>
              </a:rPr>
              <a:t>$*  do</a:t>
            </a:r>
            <a:endParaRPr sz="1400">
              <a:latin typeface="Times New Roman"/>
              <a:cs typeface="Times New Roman"/>
            </a:endParaRPr>
          </a:p>
          <a:p>
            <a:pPr marL="927100" marR="5080">
              <a:lnSpc>
                <a:spcPts val="2560"/>
              </a:lnSpc>
              <a:spcBef>
                <a:spcPts val="220"/>
              </a:spcBef>
            </a:pPr>
            <a:r>
              <a:rPr sz="1400" dirty="0">
                <a:latin typeface="Times New Roman"/>
                <a:cs typeface="Times New Roman"/>
              </a:rPr>
              <a:t>grep”$pattern” emp.lst </a:t>
            </a:r>
            <a:r>
              <a:rPr sz="1400" spc="-10" dirty="0">
                <a:latin typeface="Times New Roman"/>
                <a:cs typeface="Times New Roman"/>
              </a:rPr>
              <a:t>|| </a:t>
            </a:r>
            <a:r>
              <a:rPr sz="1400" dirty="0">
                <a:latin typeface="Times New Roman"/>
                <a:cs typeface="Times New Roman"/>
              </a:rPr>
              <a:t>echo “pattern $pattern  done</a:t>
            </a:r>
            <a:endParaRPr sz="1400">
              <a:latin typeface="Times New Roman"/>
              <a:cs typeface="Times New Roman"/>
            </a:endParaRPr>
          </a:p>
          <a:p>
            <a:pPr marL="190500" indent="-177800">
              <a:lnSpc>
                <a:spcPct val="100000"/>
              </a:lnSpc>
              <a:spcBef>
                <a:spcPts val="640"/>
              </a:spcBef>
              <a:buAutoNum type="arabicPeriod" startAt="4"/>
              <a:tabLst>
                <a:tab pos="190500" algn="l"/>
              </a:tabLst>
            </a:pPr>
            <a:r>
              <a:rPr sz="1400" b="1" spc="5" dirty="0">
                <a:latin typeface="Times New Roman"/>
                <a:cs typeface="Times New Roman"/>
              </a:rPr>
              <a:t>List </a:t>
            </a:r>
            <a:r>
              <a:rPr sz="1400" b="1" dirty="0">
                <a:latin typeface="Times New Roman"/>
                <a:cs typeface="Times New Roman"/>
              </a:rPr>
              <a:t>from </a:t>
            </a:r>
            <a:r>
              <a:rPr sz="1400" b="1" spc="-5" dirty="0">
                <a:latin typeface="Times New Roman"/>
                <a:cs typeface="Times New Roman"/>
              </a:rPr>
              <a:t>command</a:t>
            </a:r>
            <a:r>
              <a:rPr sz="1400" b="1" spc="-30" dirty="0">
                <a:latin typeface="Times New Roman"/>
                <a:cs typeface="Times New Roman"/>
              </a:rPr>
              <a:t> </a:t>
            </a:r>
            <a:r>
              <a:rPr sz="1400" b="1" dirty="0">
                <a:latin typeface="Times New Roman"/>
                <a:cs typeface="Times New Roman"/>
              </a:rPr>
              <a:t>substitution</a:t>
            </a:r>
            <a:endParaRPr sz="1400">
              <a:latin typeface="Times New Roman"/>
              <a:cs typeface="Times New Roman"/>
            </a:endParaRPr>
          </a:p>
        </p:txBody>
      </p:sp>
      <p:sp>
        <p:nvSpPr>
          <p:cNvPr id="5" name="object 5"/>
          <p:cNvSpPr txBox="1"/>
          <p:nvPr/>
        </p:nvSpPr>
        <p:spPr>
          <a:xfrm>
            <a:off x="1236980" y="6311900"/>
            <a:ext cx="4718685" cy="238760"/>
          </a:xfrm>
          <a:prstGeom prst="rect">
            <a:avLst/>
          </a:prstGeom>
        </p:spPr>
        <p:txBody>
          <a:bodyPr vert="horz" wrap="square" lIns="0" tIns="12700" rIns="0" bIns="0" rtlCol="0">
            <a:spAutoFit/>
          </a:bodyPr>
          <a:lstStyle/>
          <a:p>
            <a:pPr marL="12700">
              <a:lnSpc>
                <a:spcPct val="100000"/>
              </a:lnSpc>
              <a:spcBef>
                <a:spcPts val="100"/>
              </a:spcBef>
            </a:pPr>
            <a:r>
              <a:rPr sz="2100" baseline="7936" dirty="0">
                <a:latin typeface="Times New Roman"/>
                <a:cs typeface="Times New Roman"/>
              </a:rPr>
              <a:t>for file </a:t>
            </a:r>
            <a:r>
              <a:rPr sz="2100" spc="7" baseline="7936" dirty="0">
                <a:latin typeface="Times New Roman"/>
                <a:cs typeface="Times New Roman"/>
              </a:rPr>
              <a:t>in </a:t>
            </a:r>
            <a:r>
              <a:rPr sz="2100" baseline="7936" dirty="0">
                <a:latin typeface="Times New Roman"/>
                <a:cs typeface="Times New Roman"/>
              </a:rPr>
              <a:t>`cat </a:t>
            </a:r>
            <a:r>
              <a:rPr sz="1400" spc="-120" dirty="0">
                <a:solidFill>
                  <a:srgbClr val="765E54"/>
                </a:solidFill>
                <a:latin typeface="Arial"/>
                <a:cs typeface="Arial"/>
              </a:rPr>
              <a:t>w</a:t>
            </a:r>
            <a:r>
              <a:rPr sz="2100" spc="-179" baseline="7936" dirty="0">
                <a:latin typeface="Times New Roman"/>
                <a:cs typeface="Times New Roman"/>
              </a:rPr>
              <a:t>cl</a:t>
            </a:r>
            <a:r>
              <a:rPr sz="1400" spc="-120" dirty="0">
                <a:solidFill>
                  <a:srgbClr val="765E54"/>
                </a:solidFill>
                <a:latin typeface="Arial"/>
                <a:cs typeface="Arial"/>
              </a:rPr>
              <a:t>w</a:t>
            </a:r>
            <a:r>
              <a:rPr sz="2100" spc="-179" baseline="7936" dirty="0">
                <a:latin typeface="Times New Roman"/>
                <a:cs typeface="Times New Roman"/>
              </a:rPr>
              <a:t>is</a:t>
            </a:r>
            <a:r>
              <a:rPr sz="1400" spc="-120" dirty="0">
                <a:solidFill>
                  <a:srgbClr val="765E54"/>
                </a:solidFill>
                <a:latin typeface="Arial"/>
                <a:cs typeface="Arial"/>
              </a:rPr>
              <a:t>w</a:t>
            </a:r>
            <a:r>
              <a:rPr sz="2100" spc="-179" baseline="7936" dirty="0">
                <a:latin typeface="Times New Roman"/>
                <a:cs typeface="Times New Roman"/>
              </a:rPr>
              <a:t>t`</a:t>
            </a:r>
            <a:r>
              <a:rPr sz="1400" spc="-120" dirty="0">
                <a:solidFill>
                  <a:srgbClr val="765E54"/>
                </a:solidFill>
                <a:latin typeface="Arial"/>
                <a:cs typeface="Arial"/>
              </a:rPr>
              <a:t>.scmGalaxy.com,</a:t>
            </a:r>
            <a:r>
              <a:rPr sz="1400" spc="145" dirty="0">
                <a:solidFill>
                  <a:srgbClr val="765E54"/>
                </a:solidFill>
                <a:latin typeface="Arial"/>
                <a:cs typeface="Arial"/>
              </a:rPr>
              <a:t> </a:t>
            </a:r>
            <a:r>
              <a:rPr sz="1400" dirty="0">
                <a:solidFill>
                  <a:srgbClr val="765E54"/>
                </a:solidFill>
                <a:latin typeface="Arial"/>
                <a:cs typeface="Arial"/>
              </a:rPr>
              <a:t>Author - Rajesh</a:t>
            </a:r>
            <a:r>
              <a:rPr sz="1400" spc="-95" dirty="0">
                <a:solidFill>
                  <a:srgbClr val="765E54"/>
                </a:solidFill>
                <a:latin typeface="Arial"/>
                <a:cs typeface="Arial"/>
              </a:rPr>
              <a:t> </a:t>
            </a:r>
            <a:r>
              <a:rPr sz="1400" spc="-5" dirty="0">
                <a:solidFill>
                  <a:srgbClr val="765E54"/>
                </a:solidFill>
                <a:latin typeface="Arial"/>
                <a:cs typeface="Arial"/>
              </a:rPr>
              <a:t>Kumar</a:t>
            </a:r>
            <a:endParaRPr sz="1400">
              <a:latin typeface="Arial"/>
              <a:cs typeface="Arial"/>
            </a:endParaRPr>
          </a:p>
        </p:txBody>
      </p:sp>
      <p:sp>
        <p:nvSpPr>
          <p:cNvPr id="6" name="object 6"/>
          <p:cNvSpPr txBox="1"/>
          <p:nvPr/>
        </p:nvSpPr>
        <p:spPr>
          <a:xfrm>
            <a:off x="125729" y="1099820"/>
            <a:ext cx="4155440" cy="562610"/>
          </a:xfrm>
          <a:prstGeom prst="rect">
            <a:avLst/>
          </a:prstGeom>
        </p:spPr>
        <p:txBody>
          <a:bodyPr vert="horz" wrap="square" lIns="0" tIns="12700" rIns="0" bIns="0" rtlCol="0">
            <a:spAutoFit/>
          </a:bodyPr>
          <a:lstStyle/>
          <a:p>
            <a:pPr marL="666750">
              <a:lnSpc>
                <a:spcPts val="1515"/>
              </a:lnSpc>
              <a:spcBef>
                <a:spcPts val="100"/>
              </a:spcBef>
              <a:tabLst>
                <a:tab pos="1123315" algn="l"/>
              </a:tabLst>
            </a:pPr>
            <a:r>
              <a:rPr sz="1400" b="1" dirty="0">
                <a:latin typeface="Times New Roman"/>
                <a:cs typeface="Times New Roman"/>
              </a:rPr>
              <a:t>1.	List from</a:t>
            </a:r>
            <a:r>
              <a:rPr sz="1400" b="1" spc="-15" dirty="0">
                <a:latin typeface="Times New Roman"/>
                <a:cs typeface="Times New Roman"/>
              </a:rPr>
              <a:t> </a:t>
            </a:r>
            <a:r>
              <a:rPr sz="1400" b="1" dirty="0">
                <a:latin typeface="Times New Roman"/>
                <a:cs typeface="Times New Roman"/>
              </a:rPr>
              <a:t>variables</a:t>
            </a:r>
            <a:endParaRPr sz="1400">
              <a:latin typeface="Times New Roman"/>
              <a:cs typeface="Times New Roman"/>
            </a:endParaRPr>
          </a:p>
          <a:p>
            <a:pPr marL="12700">
              <a:lnSpc>
                <a:spcPts val="1155"/>
              </a:lnSpc>
            </a:pPr>
            <a:r>
              <a:rPr sz="1200" b="1" dirty="0">
                <a:solidFill>
                  <a:srgbClr val="FFFFFF"/>
                </a:solidFill>
                <a:latin typeface="Arial"/>
                <a:cs typeface="Arial"/>
              </a:rPr>
              <a:t>158</a:t>
            </a:r>
            <a:endParaRPr sz="1200">
              <a:latin typeface="Arial"/>
              <a:cs typeface="Arial"/>
            </a:endParaRPr>
          </a:p>
          <a:p>
            <a:pPr marL="1625600">
              <a:lnSpc>
                <a:spcPts val="1560"/>
              </a:lnSpc>
            </a:pPr>
            <a:r>
              <a:rPr sz="1400" dirty="0">
                <a:latin typeface="Times New Roman"/>
                <a:cs typeface="Times New Roman"/>
              </a:rPr>
              <a:t>for var in $PATH $HOME</a:t>
            </a:r>
            <a:r>
              <a:rPr sz="1400" spc="-65" dirty="0">
                <a:latin typeface="Times New Roman"/>
                <a:cs typeface="Times New Roman"/>
              </a:rPr>
              <a:t> </a:t>
            </a:r>
            <a:r>
              <a:rPr sz="1400" dirty="0">
                <a:latin typeface="Times New Roman"/>
                <a:cs typeface="Times New Roman"/>
              </a:rPr>
              <a:t>$MAIL</a:t>
            </a:r>
            <a:endParaRPr sz="1400">
              <a:latin typeface="Times New Roman"/>
              <a:cs typeface="Times New Roman"/>
            </a:endParaRPr>
          </a:p>
        </p:txBody>
      </p:sp>
    </p:spTree>
    <p:extLst>
      <p:ext uri="{BB962C8B-B14F-4D97-AF65-F5344CB8AC3E}">
        <p14:creationId xmlns:p14="http://schemas.microsoft.com/office/powerpoint/2010/main" val="3975790918"/>
      </p:ext>
    </p:extLst>
  </p:cSld>
  <p:clrMapOvr>
    <a:masterClrMapping/>
  </p:clrMapOvr>
  <p:transition>
    <p:wipe/>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9609" y="368300"/>
            <a:ext cx="1136650" cy="711200"/>
          </a:xfrm>
          <a:prstGeom prst="rect">
            <a:avLst/>
          </a:prstGeom>
        </p:spPr>
        <p:txBody>
          <a:bodyPr vert="horz" wrap="square" lIns="0" tIns="12700" rIns="0" bIns="0" rtlCol="0">
            <a:spAutoFit/>
          </a:bodyPr>
          <a:lstStyle/>
          <a:p>
            <a:pPr marL="12700">
              <a:lnSpc>
                <a:spcPct val="100000"/>
              </a:lnSpc>
              <a:spcBef>
                <a:spcPts val="100"/>
              </a:spcBef>
            </a:pPr>
            <a:r>
              <a:rPr dirty="0">
                <a:solidFill>
                  <a:srgbClr val="765E54"/>
                </a:solidFill>
              </a:rPr>
              <a:t>L</a:t>
            </a:r>
            <a:r>
              <a:rPr spc="-10" dirty="0">
                <a:solidFill>
                  <a:srgbClr val="765E54"/>
                </a:solidFill>
              </a:rPr>
              <a:t>a</a:t>
            </a:r>
            <a:r>
              <a:rPr spc="5" dirty="0">
                <a:solidFill>
                  <a:srgbClr val="765E54"/>
                </a:solidFill>
              </a:rPr>
              <a:t>b</a:t>
            </a:r>
            <a:r>
              <a:rPr dirty="0">
                <a:solidFill>
                  <a:srgbClr val="765E54"/>
                </a:solidFill>
              </a:rPr>
              <a:t>s</a:t>
            </a:r>
          </a:p>
        </p:txBody>
      </p:sp>
      <p:sp>
        <p:nvSpPr>
          <p:cNvPr id="3" name="object 3"/>
          <p:cNvSpPr txBox="1"/>
          <p:nvPr/>
        </p:nvSpPr>
        <p:spPr>
          <a:xfrm>
            <a:off x="689609" y="1579879"/>
            <a:ext cx="7941309" cy="4734560"/>
          </a:xfrm>
          <a:prstGeom prst="rect">
            <a:avLst/>
          </a:prstGeom>
        </p:spPr>
        <p:txBody>
          <a:bodyPr vert="horz" wrap="square" lIns="0" tIns="68580" rIns="0" bIns="0" rtlCol="0">
            <a:spAutoFit/>
          </a:bodyPr>
          <a:lstStyle/>
          <a:p>
            <a:pPr marL="186055" marR="997585" indent="-186055">
              <a:lnSpc>
                <a:spcPct val="79600"/>
              </a:lnSpc>
              <a:spcBef>
                <a:spcPts val="540"/>
              </a:spcBef>
              <a:buSzPct val="94444"/>
              <a:buAutoNum type="arabicPeriod"/>
              <a:tabLst>
                <a:tab pos="186055" algn="l"/>
              </a:tabLst>
            </a:pPr>
            <a:r>
              <a:rPr sz="1800" dirty="0">
                <a:latin typeface="Times New Roman"/>
                <a:cs typeface="Times New Roman"/>
              </a:rPr>
              <a:t>develop a script that accepts a file name as argument and displays the </a:t>
            </a:r>
            <a:r>
              <a:rPr sz="1800" spc="-5" dirty="0">
                <a:latin typeface="Times New Roman"/>
                <a:cs typeface="Times New Roman"/>
              </a:rPr>
              <a:t>last  </a:t>
            </a:r>
            <a:r>
              <a:rPr sz="1800" dirty="0">
                <a:latin typeface="Times New Roman"/>
                <a:cs typeface="Times New Roman"/>
              </a:rPr>
              <a:t>modification time if the file exists and a suitable </a:t>
            </a:r>
            <a:r>
              <a:rPr sz="1800" spc="-5" dirty="0">
                <a:latin typeface="Times New Roman"/>
                <a:cs typeface="Times New Roman"/>
              </a:rPr>
              <a:t>message </a:t>
            </a:r>
            <a:r>
              <a:rPr sz="1800" dirty="0">
                <a:latin typeface="Times New Roman"/>
                <a:cs typeface="Times New Roman"/>
              </a:rPr>
              <a:t>if it</a:t>
            </a:r>
            <a:r>
              <a:rPr sz="1800" spc="100" dirty="0">
                <a:latin typeface="Times New Roman"/>
                <a:cs typeface="Times New Roman"/>
              </a:rPr>
              <a:t> </a:t>
            </a:r>
            <a:r>
              <a:rPr sz="1800" spc="-5" dirty="0">
                <a:latin typeface="Times New Roman"/>
                <a:cs typeface="Times New Roman"/>
              </a:rPr>
              <a:t>doesn’t.</a:t>
            </a:r>
            <a:endParaRPr sz="1800">
              <a:latin typeface="Times New Roman"/>
              <a:cs typeface="Times New Roman"/>
            </a:endParaRPr>
          </a:p>
          <a:p>
            <a:pPr marL="243204" marR="127000" indent="-243204">
              <a:lnSpc>
                <a:spcPct val="79600"/>
              </a:lnSpc>
              <a:spcBef>
                <a:spcPts val="710"/>
              </a:spcBef>
              <a:buSzPct val="94444"/>
              <a:buAutoNum type="arabicPeriod"/>
              <a:tabLst>
                <a:tab pos="243204" algn="l"/>
              </a:tabLst>
            </a:pPr>
            <a:r>
              <a:rPr sz="1800" spc="-5" dirty="0">
                <a:latin typeface="Times New Roman"/>
                <a:cs typeface="Times New Roman"/>
              </a:rPr>
              <a:t>write </a:t>
            </a:r>
            <a:r>
              <a:rPr sz="1800" dirty="0">
                <a:latin typeface="Times New Roman"/>
                <a:cs typeface="Times New Roman"/>
              </a:rPr>
              <a:t>a </a:t>
            </a:r>
            <a:r>
              <a:rPr sz="1800" spc="-5" dirty="0">
                <a:latin typeface="Times New Roman"/>
                <a:cs typeface="Times New Roman"/>
              </a:rPr>
              <a:t>script </a:t>
            </a:r>
            <a:r>
              <a:rPr sz="1800" dirty="0">
                <a:latin typeface="Times New Roman"/>
                <a:cs typeface="Times New Roman"/>
              </a:rPr>
              <a:t>that accepts one or more file names </a:t>
            </a:r>
            <a:r>
              <a:rPr sz="1800" spc="5" dirty="0">
                <a:latin typeface="Times New Roman"/>
                <a:cs typeface="Times New Roman"/>
              </a:rPr>
              <a:t>as </a:t>
            </a:r>
            <a:r>
              <a:rPr sz="1800" dirty="0">
                <a:latin typeface="Times New Roman"/>
                <a:cs typeface="Times New Roman"/>
              </a:rPr>
              <a:t>arguments, and converts them  all to upper </a:t>
            </a:r>
            <a:r>
              <a:rPr sz="1800" spc="-5" dirty="0">
                <a:latin typeface="Times New Roman"/>
                <a:cs typeface="Times New Roman"/>
              </a:rPr>
              <a:t>case </a:t>
            </a:r>
            <a:r>
              <a:rPr sz="1800" dirty="0">
                <a:latin typeface="Times New Roman"/>
                <a:cs typeface="Times New Roman"/>
              </a:rPr>
              <a:t>provided they</a:t>
            </a:r>
            <a:r>
              <a:rPr sz="1800" spc="50" dirty="0">
                <a:latin typeface="Times New Roman"/>
                <a:cs typeface="Times New Roman"/>
              </a:rPr>
              <a:t> </a:t>
            </a:r>
            <a:r>
              <a:rPr sz="1800" dirty="0">
                <a:latin typeface="Times New Roman"/>
                <a:cs typeface="Times New Roman"/>
              </a:rPr>
              <a:t>exist.</a:t>
            </a:r>
            <a:endParaRPr sz="1800">
              <a:latin typeface="Times New Roman"/>
              <a:cs typeface="Times New Roman"/>
            </a:endParaRPr>
          </a:p>
          <a:p>
            <a:pPr marL="243204" marR="5080" indent="-243204">
              <a:lnSpc>
                <a:spcPct val="79900"/>
              </a:lnSpc>
              <a:spcBef>
                <a:spcPts val="705"/>
              </a:spcBef>
              <a:buSzPct val="94444"/>
              <a:buAutoNum type="arabicPeriod"/>
              <a:tabLst>
                <a:tab pos="243204" algn="l"/>
              </a:tabLst>
            </a:pPr>
            <a:r>
              <a:rPr sz="1800" spc="-5" dirty="0">
                <a:latin typeface="Times New Roman"/>
                <a:cs typeface="Times New Roman"/>
              </a:rPr>
              <a:t>Devise </a:t>
            </a:r>
            <a:r>
              <a:rPr sz="1800" dirty="0">
                <a:latin typeface="Times New Roman"/>
                <a:cs typeface="Times New Roman"/>
              </a:rPr>
              <a:t>a script that lists files by modification time </a:t>
            </a:r>
            <a:r>
              <a:rPr sz="1800" spc="-5" dirty="0">
                <a:latin typeface="Times New Roman"/>
                <a:cs typeface="Times New Roman"/>
              </a:rPr>
              <a:t>when </a:t>
            </a:r>
            <a:r>
              <a:rPr sz="1800" dirty="0">
                <a:latin typeface="Times New Roman"/>
                <a:cs typeface="Times New Roman"/>
              </a:rPr>
              <a:t>called with lm and by  access time when called </a:t>
            </a:r>
            <a:r>
              <a:rPr sz="1800" spc="-5" dirty="0">
                <a:latin typeface="Times New Roman"/>
                <a:cs typeface="Times New Roman"/>
              </a:rPr>
              <a:t>with </a:t>
            </a:r>
            <a:r>
              <a:rPr sz="1800" dirty="0">
                <a:latin typeface="Times New Roman"/>
                <a:cs typeface="Times New Roman"/>
              </a:rPr>
              <a:t>la. By default the script </a:t>
            </a:r>
            <a:r>
              <a:rPr sz="1800" spc="-5" dirty="0">
                <a:latin typeface="Times New Roman"/>
                <a:cs typeface="Times New Roman"/>
              </a:rPr>
              <a:t>should show </a:t>
            </a:r>
            <a:r>
              <a:rPr sz="1800" dirty="0">
                <a:latin typeface="Times New Roman"/>
                <a:cs typeface="Times New Roman"/>
              </a:rPr>
              <a:t>the listing of all  files in the current</a:t>
            </a:r>
            <a:r>
              <a:rPr sz="1800" spc="25" dirty="0">
                <a:latin typeface="Times New Roman"/>
                <a:cs typeface="Times New Roman"/>
              </a:rPr>
              <a:t> </a:t>
            </a:r>
            <a:r>
              <a:rPr sz="1800" dirty="0">
                <a:latin typeface="Times New Roman"/>
                <a:cs typeface="Times New Roman"/>
              </a:rPr>
              <a:t>directory</a:t>
            </a:r>
            <a:endParaRPr sz="1800">
              <a:latin typeface="Times New Roman"/>
              <a:cs typeface="Times New Roman"/>
            </a:endParaRPr>
          </a:p>
          <a:p>
            <a:pPr marL="243204" marR="65405" indent="-243204">
              <a:lnSpc>
                <a:spcPts val="1730"/>
              </a:lnSpc>
              <a:spcBef>
                <a:spcPts val="675"/>
              </a:spcBef>
              <a:buSzPct val="94444"/>
              <a:buAutoNum type="arabicPeriod"/>
              <a:tabLst>
                <a:tab pos="243204" algn="l"/>
              </a:tabLst>
            </a:pPr>
            <a:r>
              <a:rPr sz="1800" dirty="0">
                <a:latin typeface="Times New Roman"/>
                <a:cs typeface="Times New Roman"/>
              </a:rPr>
              <a:t>Write a </a:t>
            </a:r>
            <a:r>
              <a:rPr sz="1800" spc="-5" dirty="0">
                <a:latin typeface="Times New Roman"/>
                <a:cs typeface="Times New Roman"/>
              </a:rPr>
              <a:t>script </a:t>
            </a:r>
            <a:r>
              <a:rPr sz="1800" dirty="0">
                <a:latin typeface="Times New Roman"/>
                <a:cs typeface="Times New Roman"/>
              </a:rPr>
              <a:t>that </a:t>
            </a:r>
            <a:r>
              <a:rPr sz="1800" spc="-5" dirty="0">
                <a:latin typeface="Times New Roman"/>
                <a:cs typeface="Times New Roman"/>
              </a:rPr>
              <a:t>uses </a:t>
            </a:r>
            <a:r>
              <a:rPr sz="1800" dirty="0">
                <a:latin typeface="Times New Roman"/>
                <a:cs typeface="Times New Roman"/>
              </a:rPr>
              <a:t>find to look for a file and echo a suitable </a:t>
            </a:r>
            <a:r>
              <a:rPr sz="1800" spc="-5" dirty="0">
                <a:latin typeface="Times New Roman"/>
                <a:cs typeface="Times New Roman"/>
              </a:rPr>
              <a:t>message </a:t>
            </a:r>
            <a:r>
              <a:rPr sz="1800" dirty="0">
                <a:latin typeface="Times New Roman"/>
                <a:cs typeface="Times New Roman"/>
              </a:rPr>
              <a:t>if the file  is not found. You </a:t>
            </a:r>
            <a:r>
              <a:rPr sz="1800" spc="-5" dirty="0">
                <a:latin typeface="Times New Roman"/>
                <a:cs typeface="Times New Roman"/>
              </a:rPr>
              <a:t>must </a:t>
            </a:r>
            <a:r>
              <a:rPr sz="1800" dirty="0">
                <a:latin typeface="Times New Roman"/>
                <a:cs typeface="Times New Roman"/>
              </a:rPr>
              <a:t>not </a:t>
            </a:r>
            <a:r>
              <a:rPr sz="1800" spc="-5" dirty="0">
                <a:latin typeface="Times New Roman"/>
                <a:cs typeface="Times New Roman"/>
              </a:rPr>
              <a:t>store </a:t>
            </a:r>
            <a:r>
              <a:rPr sz="1800" dirty="0">
                <a:latin typeface="Times New Roman"/>
                <a:cs typeface="Times New Roman"/>
              </a:rPr>
              <a:t>the output of the </a:t>
            </a:r>
            <a:r>
              <a:rPr sz="1800" spc="-5" dirty="0">
                <a:latin typeface="Times New Roman"/>
                <a:cs typeface="Times New Roman"/>
              </a:rPr>
              <a:t>find </a:t>
            </a:r>
            <a:r>
              <a:rPr sz="1800" dirty="0">
                <a:latin typeface="Times New Roman"/>
                <a:cs typeface="Times New Roman"/>
              </a:rPr>
              <a:t>to a</a:t>
            </a:r>
            <a:r>
              <a:rPr sz="1800" spc="114" dirty="0">
                <a:latin typeface="Times New Roman"/>
                <a:cs typeface="Times New Roman"/>
              </a:rPr>
              <a:t> </a:t>
            </a:r>
            <a:r>
              <a:rPr sz="1800" dirty="0">
                <a:latin typeface="Times New Roman"/>
                <a:cs typeface="Times New Roman"/>
              </a:rPr>
              <a:t>file.</a:t>
            </a:r>
            <a:endParaRPr sz="1800">
              <a:latin typeface="Times New Roman"/>
              <a:cs typeface="Times New Roman"/>
            </a:endParaRPr>
          </a:p>
          <a:p>
            <a:pPr marL="243204" marR="962660" indent="-243204">
              <a:lnSpc>
                <a:spcPts val="1730"/>
              </a:lnSpc>
              <a:spcBef>
                <a:spcPts val="690"/>
              </a:spcBef>
              <a:buSzPct val="94444"/>
              <a:buAutoNum type="arabicPeriod"/>
              <a:tabLst>
                <a:tab pos="243204" algn="l"/>
              </a:tabLst>
            </a:pPr>
            <a:r>
              <a:rPr sz="1800" dirty="0">
                <a:latin typeface="Times New Roman"/>
                <a:cs typeface="Times New Roman"/>
              </a:rPr>
              <a:t>use the “if then” construct to </a:t>
            </a:r>
            <a:r>
              <a:rPr sz="1800" spc="-5" dirty="0">
                <a:latin typeface="Times New Roman"/>
                <a:cs typeface="Times New Roman"/>
              </a:rPr>
              <a:t>write </a:t>
            </a:r>
            <a:r>
              <a:rPr sz="1800" dirty="0">
                <a:latin typeface="Times New Roman"/>
                <a:cs typeface="Times New Roman"/>
              </a:rPr>
              <a:t>a </a:t>
            </a:r>
            <a:r>
              <a:rPr sz="1800" spc="-5" dirty="0">
                <a:latin typeface="Times New Roman"/>
                <a:cs typeface="Times New Roman"/>
              </a:rPr>
              <a:t>script </a:t>
            </a:r>
            <a:r>
              <a:rPr sz="1800" dirty="0">
                <a:latin typeface="Times New Roman"/>
                <a:cs typeface="Times New Roman"/>
              </a:rPr>
              <a:t>that </a:t>
            </a:r>
            <a:r>
              <a:rPr sz="1800" spc="-5" dirty="0">
                <a:latin typeface="Times New Roman"/>
                <a:cs typeface="Times New Roman"/>
              </a:rPr>
              <a:t>will </a:t>
            </a:r>
            <a:r>
              <a:rPr sz="1800" dirty="0">
                <a:latin typeface="Times New Roman"/>
                <a:cs typeface="Times New Roman"/>
              </a:rPr>
              <a:t>check for at least </a:t>
            </a:r>
            <a:r>
              <a:rPr sz="1800" spc="-5" dirty="0">
                <a:latin typeface="Times New Roman"/>
                <a:cs typeface="Times New Roman"/>
              </a:rPr>
              <a:t>two  </a:t>
            </a:r>
            <a:r>
              <a:rPr sz="1800" dirty="0">
                <a:latin typeface="Times New Roman"/>
                <a:cs typeface="Times New Roman"/>
              </a:rPr>
              <a:t>parameters </a:t>
            </a:r>
            <a:r>
              <a:rPr sz="1800" spc="-5" dirty="0">
                <a:latin typeface="Times New Roman"/>
                <a:cs typeface="Times New Roman"/>
              </a:rPr>
              <a:t>present </a:t>
            </a:r>
            <a:r>
              <a:rPr sz="1800" dirty="0">
                <a:latin typeface="Times New Roman"/>
                <a:cs typeface="Times New Roman"/>
              </a:rPr>
              <a:t>on the command line. </a:t>
            </a:r>
            <a:r>
              <a:rPr sz="1800" spc="-5" dirty="0">
                <a:latin typeface="Times New Roman"/>
                <a:cs typeface="Times New Roman"/>
              </a:rPr>
              <a:t>Output </a:t>
            </a:r>
            <a:r>
              <a:rPr sz="1800" dirty="0">
                <a:latin typeface="Times New Roman"/>
                <a:cs typeface="Times New Roman"/>
              </a:rPr>
              <a:t>an</a:t>
            </a:r>
            <a:r>
              <a:rPr sz="1800" spc="80" dirty="0">
                <a:latin typeface="Times New Roman"/>
                <a:cs typeface="Times New Roman"/>
              </a:rPr>
              <a:t> </a:t>
            </a:r>
            <a:r>
              <a:rPr sz="1800" dirty="0">
                <a:latin typeface="Times New Roman"/>
                <a:cs typeface="Times New Roman"/>
              </a:rPr>
              <a:t>appropriate</a:t>
            </a:r>
            <a:endParaRPr sz="1800">
              <a:latin typeface="Times New Roman"/>
              <a:cs typeface="Times New Roman"/>
            </a:endParaRPr>
          </a:p>
          <a:p>
            <a:pPr marL="301625">
              <a:lnSpc>
                <a:spcPct val="100000"/>
              </a:lnSpc>
              <a:spcBef>
                <a:spcPts val="275"/>
              </a:spcBef>
            </a:pPr>
            <a:r>
              <a:rPr sz="1800" dirty="0">
                <a:latin typeface="Times New Roman"/>
                <a:cs typeface="Times New Roman"/>
              </a:rPr>
              <a:t>error</a:t>
            </a:r>
            <a:r>
              <a:rPr sz="1800" spc="5" dirty="0">
                <a:latin typeface="Times New Roman"/>
                <a:cs typeface="Times New Roman"/>
              </a:rPr>
              <a:t> </a:t>
            </a:r>
            <a:r>
              <a:rPr sz="1800" dirty="0">
                <a:latin typeface="Times New Roman"/>
                <a:cs typeface="Times New Roman"/>
              </a:rPr>
              <a:t>message.</a:t>
            </a:r>
            <a:endParaRPr sz="1800">
              <a:latin typeface="Times New Roman"/>
              <a:cs typeface="Times New Roman"/>
            </a:endParaRPr>
          </a:p>
          <a:p>
            <a:pPr marL="243204" marR="542925" indent="-243204">
              <a:lnSpc>
                <a:spcPct val="79600"/>
              </a:lnSpc>
              <a:spcBef>
                <a:spcPts val="710"/>
              </a:spcBef>
              <a:buSzPct val="94444"/>
              <a:buAutoNum type="arabicPeriod" startAt="6"/>
              <a:tabLst>
                <a:tab pos="243204" algn="l"/>
              </a:tabLst>
            </a:pPr>
            <a:r>
              <a:rPr sz="1800" dirty="0">
                <a:latin typeface="Times New Roman"/>
                <a:cs typeface="Times New Roman"/>
              </a:rPr>
              <a:t>Write a </a:t>
            </a:r>
            <a:r>
              <a:rPr sz="1800" spc="-5" dirty="0">
                <a:latin typeface="Times New Roman"/>
                <a:cs typeface="Times New Roman"/>
              </a:rPr>
              <a:t>shell script </a:t>
            </a:r>
            <a:r>
              <a:rPr sz="1800" dirty="0">
                <a:latin typeface="Times New Roman"/>
                <a:cs typeface="Times New Roman"/>
              </a:rPr>
              <a:t>which will compare </a:t>
            </a:r>
            <a:r>
              <a:rPr sz="1800" spc="-5" dirty="0">
                <a:latin typeface="Times New Roman"/>
                <a:cs typeface="Times New Roman"/>
              </a:rPr>
              <a:t>two numbers passed </a:t>
            </a:r>
            <a:r>
              <a:rPr sz="1800" dirty="0">
                <a:latin typeface="Times New Roman"/>
                <a:cs typeface="Times New Roman"/>
              </a:rPr>
              <a:t>as command line  arguments </a:t>
            </a:r>
            <a:r>
              <a:rPr sz="1800" spc="-5" dirty="0">
                <a:latin typeface="Times New Roman"/>
                <a:cs typeface="Times New Roman"/>
              </a:rPr>
              <a:t>and </a:t>
            </a:r>
            <a:r>
              <a:rPr sz="1800" dirty="0">
                <a:latin typeface="Times New Roman"/>
                <a:cs typeface="Times New Roman"/>
              </a:rPr>
              <a:t>tell </a:t>
            </a:r>
            <a:r>
              <a:rPr sz="1800" spc="-5" dirty="0">
                <a:latin typeface="Times New Roman"/>
                <a:cs typeface="Times New Roman"/>
              </a:rPr>
              <a:t>which </a:t>
            </a:r>
            <a:r>
              <a:rPr sz="1800" dirty="0">
                <a:latin typeface="Times New Roman"/>
                <a:cs typeface="Times New Roman"/>
              </a:rPr>
              <a:t>one is</a:t>
            </a:r>
            <a:r>
              <a:rPr sz="1800" spc="35" dirty="0">
                <a:latin typeface="Times New Roman"/>
                <a:cs typeface="Times New Roman"/>
              </a:rPr>
              <a:t> </a:t>
            </a:r>
            <a:r>
              <a:rPr sz="1800" dirty="0">
                <a:latin typeface="Times New Roman"/>
                <a:cs typeface="Times New Roman"/>
              </a:rPr>
              <a:t>bigger.</a:t>
            </a:r>
            <a:endParaRPr sz="1800">
              <a:latin typeface="Times New Roman"/>
              <a:cs typeface="Times New Roman"/>
            </a:endParaRPr>
          </a:p>
          <a:p>
            <a:pPr marL="243204" marR="55244" indent="-243204">
              <a:lnSpc>
                <a:spcPct val="79600"/>
              </a:lnSpc>
              <a:spcBef>
                <a:spcPts val="710"/>
              </a:spcBef>
              <a:buSzPct val="94444"/>
              <a:buAutoNum type="arabicPeriod" startAt="6"/>
              <a:tabLst>
                <a:tab pos="243204" algn="l"/>
              </a:tabLst>
            </a:pPr>
            <a:r>
              <a:rPr sz="1800" dirty="0">
                <a:latin typeface="Times New Roman"/>
                <a:cs typeface="Times New Roman"/>
              </a:rPr>
              <a:t>Write a </a:t>
            </a:r>
            <a:r>
              <a:rPr sz="1800" spc="-5" dirty="0">
                <a:latin typeface="Times New Roman"/>
                <a:cs typeface="Times New Roman"/>
              </a:rPr>
              <a:t>shell script </a:t>
            </a:r>
            <a:r>
              <a:rPr sz="1800" dirty="0">
                <a:latin typeface="Times New Roman"/>
                <a:cs typeface="Times New Roman"/>
              </a:rPr>
              <a:t>which will add all the numbers between 0 and 9 and display the  result.</a:t>
            </a:r>
            <a:endParaRPr sz="1800">
              <a:latin typeface="Times New Roman"/>
              <a:cs typeface="Times New Roman"/>
            </a:endParaRPr>
          </a:p>
          <a:p>
            <a:pPr marL="243204" marR="26034" indent="-243204">
              <a:lnSpc>
                <a:spcPct val="79600"/>
              </a:lnSpc>
              <a:spcBef>
                <a:spcPts val="710"/>
              </a:spcBef>
              <a:buSzPct val="94444"/>
              <a:buAutoNum type="arabicPeriod" startAt="6"/>
              <a:tabLst>
                <a:tab pos="243204" algn="l"/>
                <a:tab pos="5522595" algn="l"/>
              </a:tabLst>
            </a:pPr>
            <a:r>
              <a:rPr sz="1800" dirty="0">
                <a:latin typeface="Times New Roman"/>
                <a:cs typeface="Times New Roman"/>
              </a:rPr>
              <a:t>Write a </a:t>
            </a:r>
            <a:r>
              <a:rPr sz="1800" spc="-5" dirty="0">
                <a:latin typeface="Times New Roman"/>
                <a:cs typeface="Times New Roman"/>
              </a:rPr>
              <a:t>script which will </a:t>
            </a:r>
            <a:r>
              <a:rPr sz="1800" dirty="0">
                <a:latin typeface="Times New Roman"/>
                <a:cs typeface="Times New Roman"/>
              </a:rPr>
              <a:t>give 4 choices to the </a:t>
            </a:r>
            <a:r>
              <a:rPr sz="1800" spc="-5" dirty="0">
                <a:latin typeface="Times New Roman"/>
                <a:cs typeface="Times New Roman"/>
              </a:rPr>
              <a:t>user</a:t>
            </a:r>
            <a:r>
              <a:rPr sz="1800" spc="180" dirty="0">
                <a:latin typeface="Times New Roman"/>
                <a:cs typeface="Times New Roman"/>
              </a:rPr>
              <a:t> </a:t>
            </a:r>
            <a:r>
              <a:rPr sz="1800" dirty="0">
                <a:latin typeface="Times New Roman"/>
                <a:cs typeface="Times New Roman"/>
              </a:rPr>
              <a:t>1.</a:t>
            </a:r>
            <a:r>
              <a:rPr sz="1800" spc="20" dirty="0">
                <a:latin typeface="Times New Roman"/>
                <a:cs typeface="Times New Roman"/>
              </a:rPr>
              <a:t> </a:t>
            </a:r>
            <a:r>
              <a:rPr sz="1800" dirty="0">
                <a:latin typeface="Times New Roman"/>
                <a:cs typeface="Times New Roman"/>
              </a:rPr>
              <a:t>ls	2. pwd 3. </a:t>
            </a:r>
            <a:r>
              <a:rPr sz="1800" spc="-5" dirty="0">
                <a:latin typeface="Times New Roman"/>
                <a:cs typeface="Times New Roman"/>
              </a:rPr>
              <a:t>who </a:t>
            </a:r>
            <a:r>
              <a:rPr sz="1800" dirty="0">
                <a:latin typeface="Times New Roman"/>
                <a:cs typeface="Times New Roman"/>
              </a:rPr>
              <a:t>4. exit and  execute the command </a:t>
            </a:r>
            <a:r>
              <a:rPr sz="1800" spc="5" dirty="0">
                <a:latin typeface="Times New Roman"/>
                <a:cs typeface="Times New Roman"/>
              </a:rPr>
              <a:t>as </a:t>
            </a:r>
            <a:r>
              <a:rPr sz="1800" dirty="0">
                <a:latin typeface="Times New Roman"/>
                <a:cs typeface="Times New Roman"/>
              </a:rPr>
              <a:t>per the users</a:t>
            </a:r>
            <a:r>
              <a:rPr sz="1800" spc="25" dirty="0">
                <a:latin typeface="Times New Roman"/>
                <a:cs typeface="Times New Roman"/>
              </a:rPr>
              <a:t> </a:t>
            </a:r>
            <a:r>
              <a:rPr sz="1800" dirty="0">
                <a:latin typeface="Times New Roman"/>
                <a:cs typeface="Times New Roman"/>
              </a:rPr>
              <a:t>choice</a:t>
            </a:r>
            <a:endParaRPr sz="1800">
              <a:latin typeface="Times New Roman"/>
              <a:cs typeface="Times New Roman"/>
            </a:endParaRPr>
          </a:p>
        </p:txBody>
      </p:sp>
      <p:sp>
        <p:nvSpPr>
          <p:cNvPr id="4" name="object 4"/>
          <p:cNvSpPr txBox="1"/>
          <p:nvPr/>
        </p:nvSpPr>
        <p:spPr>
          <a:xfrm>
            <a:off x="125729" y="1271270"/>
            <a:ext cx="281940" cy="208279"/>
          </a:xfrm>
          <a:prstGeom prst="rect">
            <a:avLst/>
          </a:prstGeom>
        </p:spPr>
        <p:txBody>
          <a:bodyPr vert="horz" wrap="square" lIns="0" tIns="12700" rIns="0" bIns="0" rtlCol="0">
            <a:spAutoFit/>
          </a:bodyPr>
          <a:lstStyle/>
          <a:p>
            <a:pPr marL="12700">
              <a:lnSpc>
                <a:spcPct val="100000"/>
              </a:lnSpc>
              <a:spcBef>
                <a:spcPts val="100"/>
              </a:spcBef>
            </a:pPr>
            <a:r>
              <a:rPr sz="1200" b="1" spc="10" dirty="0">
                <a:solidFill>
                  <a:srgbClr val="FFFFFF"/>
                </a:solidFill>
                <a:latin typeface="Arial"/>
                <a:cs typeface="Arial"/>
              </a:rPr>
              <a:t>1</a:t>
            </a:r>
            <a:r>
              <a:rPr sz="1200" b="1" dirty="0">
                <a:solidFill>
                  <a:srgbClr val="FFFFFF"/>
                </a:solidFill>
                <a:latin typeface="Arial"/>
                <a:cs typeface="Arial"/>
              </a:rPr>
              <a:t>59</a:t>
            </a:r>
            <a:endParaRPr sz="1200">
              <a:latin typeface="Arial"/>
              <a:cs typeface="Arial"/>
            </a:endParaRPr>
          </a:p>
        </p:txBody>
      </p:sp>
    </p:spTree>
    <p:extLst>
      <p:ext uri="{BB962C8B-B14F-4D97-AF65-F5344CB8AC3E}">
        <p14:creationId xmlns:p14="http://schemas.microsoft.com/office/powerpoint/2010/main" val="4079888520"/>
      </p:ext>
    </p:extLst>
  </p:cSld>
  <p:clrMapOvr>
    <a:masterClrMapping/>
  </p:clrMapOvr>
  <p:transition>
    <p:wipe/>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9609" y="368300"/>
            <a:ext cx="3123565" cy="711200"/>
          </a:xfrm>
          <a:prstGeom prst="rect">
            <a:avLst/>
          </a:prstGeom>
        </p:spPr>
        <p:txBody>
          <a:bodyPr vert="horz" wrap="square" lIns="0" tIns="12700" rIns="0" bIns="0" rtlCol="0">
            <a:spAutoFit/>
          </a:bodyPr>
          <a:lstStyle/>
          <a:p>
            <a:pPr marL="12700">
              <a:lnSpc>
                <a:spcPct val="100000"/>
              </a:lnSpc>
              <a:spcBef>
                <a:spcPts val="100"/>
              </a:spcBef>
              <a:tabLst>
                <a:tab pos="1696085" algn="l"/>
              </a:tabLst>
            </a:pPr>
            <a:r>
              <a:rPr dirty="0">
                <a:solidFill>
                  <a:srgbClr val="765E54"/>
                </a:solidFill>
              </a:rPr>
              <a:t>L</a:t>
            </a:r>
            <a:r>
              <a:rPr spc="-10" dirty="0">
                <a:solidFill>
                  <a:srgbClr val="765E54"/>
                </a:solidFill>
              </a:rPr>
              <a:t>a</a:t>
            </a:r>
            <a:r>
              <a:rPr spc="5" dirty="0">
                <a:solidFill>
                  <a:srgbClr val="765E54"/>
                </a:solidFill>
              </a:rPr>
              <a:t>b</a:t>
            </a:r>
            <a:r>
              <a:rPr dirty="0">
                <a:solidFill>
                  <a:srgbClr val="765E54"/>
                </a:solidFill>
              </a:rPr>
              <a:t>s	</a:t>
            </a:r>
            <a:r>
              <a:rPr spc="-10" dirty="0">
                <a:solidFill>
                  <a:srgbClr val="765E54"/>
                </a:solidFill>
              </a:rPr>
              <a:t>c</a:t>
            </a:r>
            <a:r>
              <a:rPr spc="5" dirty="0">
                <a:solidFill>
                  <a:srgbClr val="765E54"/>
                </a:solidFill>
              </a:rPr>
              <a:t>o</a:t>
            </a:r>
            <a:r>
              <a:rPr dirty="0">
                <a:solidFill>
                  <a:srgbClr val="765E54"/>
                </a:solidFill>
              </a:rPr>
              <a:t>nt</a:t>
            </a:r>
            <a:r>
              <a:rPr spc="5" dirty="0">
                <a:solidFill>
                  <a:srgbClr val="765E54"/>
                </a:solidFill>
              </a:rPr>
              <a:t>d</a:t>
            </a:r>
            <a:r>
              <a:rPr dirty="0">
                <a:solidFill>
                  <a:srgbClr val="765E54"/>
                </a:solidFill>
              </a:rPr>
              <a:t>.</a:t>
            </a:r>
          </a:p>
        </p:txBody>
      </p:sp>
      <p:sp>
        <p:nvSpPr>
          <p:cNvPr id="3" name="object 3"/>
          <p:cNvSpPr txBox="1"/>
          <p:nvPr/>
        </p:nvSpPr>
        <p:spPr>
          <a:xfrm>
            <a:off x="689609" y="1573529"/>
            <a:ext cx="7772400" cy="4362450"/>
          </a:xfrm>
          <a:prstGeom prst="rect">
            <a:avLst/>
          </a:prstGeom>
        </p:spPr>
        <p:txBody>
          <a:bodyPr vert="horz" wrap="square" lIns="0" tIns="71120" rIns="0" bIns="0" rtlCol="0">
            <a:spAutoFit/>
          </a:bodyPr>
          <a:lstStyle/>
          <a:p>
            <a:pPr marL="269240" marR="5080" indent="-269240">
              <a:lnSpc>
                <a:spcPts val="1920"/>
              </a:lnSpc>
              <a:spcBef>
                <a:spcPts val="560"/>
              </a:spcBef>
              <a:buAutoNum type="arabicPeriod" startAt="9"/>
              <a:tabLst>
                <a:tab pos="269240" algn="l"/>
              </a:tabLst>
            </a:pPr>
            <a:r>
              <a:rPr sz="2000" spc="-5" dirty="0">
                <a:latin typeface="Times New Roman"/>
                <a:cs typeface="Times New Roman"/>
              </a:rPr>
              <a:t>Execute </a:t>
            </a:r>
            <a:r>
              <a:rPr sz="2000" dirty="0">
                <a:latin typeface="Times New Roman"/>
                <a:cs typeface="Times New Roman"/>
              </a:rPr>
              <a:t>the date command </a:t>
            </a:r>
            <a:r>
              <a:rPr sz="2000" spc="-5" dirty="0">
                <a:latin typeface="Times New Roman"/>
                <a:cs typeface="Times New Roman"/>
              </a:rPr>
              <a:t>with </a:t>
            </a:r>
            <a:r>
              <a:rPr sz="2000" dirty="0">
                <a:latin typeface="Times New Roman"/>
                <a:cs typeface="Times New Roman"/>
              </a:rPr>
              <a:t>the </a:t>
            </a:r>
            <a:r>
              <a:rPr sz="2000" spc="5" dirty="0">
                <a:latin typeface="Times New Roman"/>
                <a:cs typeface="Times New Roman"/>
              </a:rPr>
              <a:t>proper </a:t>
            </a:r>
            <a:r>
              <a:rPr sz="2000" dirty="0">
                <a:latin typeface="Times New Roman"/>
                <a:cs typeface="Times New Roman"/>
              </a:rPr>
              <a:t>arguments so that </a:t>
            </a:r>
            <a:r>
              <a:rPr sz="2000" spc="-10" dirty="0">
                <a:latin typeface="Times New Roman"/>
                <a:cs typeface="Times New Roman"/>
              </a:rPr>
              <a:t>its </a:t>
            </a:r>
            <a:r>
              <a:rPr sz="2000" spc="5" dirty="0">
                <a:latin typeface="Times New Roman"/>
                <a:cs typeface="Times New Roman"/>
              </a:rPr>
              <a:t>output </a:t>
            </a:r>
            <a:r>
              <a:rPr sz="2000" dirty="0">
                <a:latin typeface="Times New Roman"/>
                <a:cs typeface="Times New Roman"/>
              </a:rPr>
              <a:t>is  </a:t>
            </a:r>
            <a:r>
              <a:rPr sz="2000" spc="-5" dirty="0">
                <a:latin typeface="Times New Roman"/>
                <a:cs typeface="Times New Roman"/>
              </a:rPr>
              <a:t>in </a:t>
            </a:r>
            <a:r>
              <a:rPr sz="2000" dirty="0">
                <a:latin typeface="Times New Roman"/>
                <a:cs typeface="Times New Roman"/>
              </a:rPr>
              <a:t>a mm-dd-yy</a:t>
            </a:r>
            <a:r>
              <a:rPr sz="2000" spc="30" dirty="0">
                <a:latin typeface="Times New Roman"/>
                <a:cs typeface="Times New Roman"/>
              </a:rPr>
              <a:t> </a:t>
            </a:r>
            <a:r>
              <a:rPr sz="2000" dirty="0">
                <a:latin typeface="Times New Roman"/>
                <a:cs typeface="Times New Roman"/>
              </a:rPr>
              <a:t>format.</a:t>
            </a:r>
            <a:endParaRPr sz="2000">
              <a:latin typeface="Times New Roman"/>
              <a:cs typeface="Times New Roman"/>
            </a:endParaRPr>
          </a:p>
          <a:p>
            <a:pPr marL="331470" marR="50800" indent="-318770">
              <a:lnSpc>
                <a:spcPts val="1920"/>
              </a:lnSpc>
              <a:spcBef>
                <a:spcPts val="700"/>
              </a:spcBef>
              <a:buAutoNum type="arabicPeriod" startAt="9"/>
              <a:tabLst>
                <a:tab pos="396240" algn="l"/>
              </a:tabLst>
            </a:pPr>
            <a:r>
              <a:rPr sz="2000" dirty="0">
                <a:latin typeface="Times New Roman"/>
                <a:cs typeface="Times New Roman"/>
              </a:rPr>
              <a:t>From </a:t>
            </a:r>
            <a:r>
              <a:rPr sz="2000" spc="5" dirty="0">
                <a:latin typeface="Times New Roman"/>
                <a:cs typeface="Times New Roman"/>
              </a:rPr>
              <a:t>your home </a:t>
            </a:r>
            <a:r>
              <a:rPr sz="2000" dirty="0">
                <a:latin typeface="Times New Roman"/>
                <a:cs typeface="Times New Roman"/>
              </a:rPr>
              <a:t>directory, make the following </a:t>
            </a:r>
            <a:r>
              <a:rPr sz="2000" spc="-5" dirty="0">
                <a:latin typeface="Times New Roman"/>
                <a:cs typeface="Times New Roman"/>
              </a:rPr>
              <a:t>directories with </a:t>
            </a:r>
            <a:r>
              <a:rPr sz="2000" dirty="0">
                <a:latin typeface="Times New Roman"/>
                <a:cs typeface="Times New Roman"/>
              </a:rPr>
              <a:t>a single  command</a:t>
            </a:r>
            <a:r>
              <a:rPr sz="2000" spc="15" dirty="0">
                <a:latin typeface="Times New Roman"/>
                <a:cs typeface="Times New Roman"/>
              </a:rPr>
              <a:t> </a:t>
            </a:r>
            <a:r>
              <a:rPr sz="2000" spc="-5" dirty="0">
                <a:latin typeface="Times New Roman"/>
                <a:cs typeface="Times New Roman"/>
              </a:rPr>
              <a:t>line</a:t>
            </a:r>
            <a:endParaRPr sz="2000">
              <a:latin typeface="Times New Roman"/>
              <a:cs typeface="Times New Roman"/>
            </a:endParaRPr>
          </a:p>
          <a:p>
            <a:pPr marL="140970">
              <a:lnSpc>
                <a:spcPct val="100000"/>
              </a:lnSpc>
              <a:spcBef>
                <a:spcPts val="229"/>
              </a:spcBef>
            </a:pPr>
            <a:r>
              <a:rPr sz="2000" dirty="0">
                <a:latin typeface="Times New Roman"/>
                <a:cs typeface="Times New Roman"/>
              </a:rPr>
              <a:t>d1, </a:t>
            </a:r>
            <a:r>
              <a:rPr sz="2000" spc="5" dirty="0">
                <a:latin typeface="Times New Roman"/>
                <a:cs typeface="Times New Roman"/>
              </a:rPr>
              <a:t>d1/d2, </a:t>
            </a:r>
            <a:r>
              <a:rPr sz="2000" dirty="0">
                <a:latin typeface="Times New Roman"/>
                <a:cs typeface="Times New Roman"/>
              </a:rPr>
              <a:t>d1/d3,</a:t>
            </a:r>
            <a:r>
              <a:rPr sz="2000" spc="20" dirty="0">
                <a:latin typeface="Times New Roman"/>
                <a:cs typeface="Times New Roman"/>
              </a:rPr>
              <a:t> </a:t>
            </a:r>
            <a:r>
              <a:rPr sz="2000" dirty="0">
                <a:latin typeface="Times New Roman"/>
                <a:cs typeface="Times New Roman"/>
              </a:rPr>
              <a:t>d1/d2/d4</a:t>
            </a:r>
            <a:endParaRPr sz="2000">
              <a:latin typeface="Times New Roman"/>
              <a:cs typeface="Times New Roman"/>
            </a:endParaRPr>
          </a:p>
          <a:p>
            <a:pPr marL="396240" indent="-383540">
              <a:lnSpc>
                <a:spcPct val="100000"/>
              </a:lnSpc>
              <a:spcBef>
                <a:spcPts val="219"/>
              </a:spcBef>
              <a:buAutoNum type="arabicPeriod" startAt="11"/>
              <a:tabLst>
                <a:tab pos="396240" algn="l"/>
              </a:tabLst>
            </a:pPr>
            <a:r>
              <a:rPr sz="2000" spc="-5" dirty="0">
                <a:latin typeface="Times New Roman"/>
                <a:cs typeface="Times New Roman"/>
              </a:rPr>
              <a:t>create </a:t>
            </a:r>
            <a:r>
              <a:rPr sz="2000" dirty="0">
                <a:latin typeface="Times New Roman"/>
                <a:cs typeface="Times New Roman"/>
              </a:rPr>
              <a:t>a </a:t>
            </a:r>
            <a:r>
              <a:rPr sz="2000" spc="-5" dirty="0">
                <a:latin typeface="Times New Roman"/>
                <a:cs typeface="Times New Roman"/>
              </a:rPr>
              <a:t>file </a:t>
            </a:r>
            <a:r>
              <a:rPr sz="2000" spc="5" dirty="0">
                <a:latin typeface="Times New Roman"/>
                <a:cs typeface="Times New Roman"/>
              </a:rPr>
              <a:t>f1 </a:t>
            </a:r>
            <a:r>
              <a:rPr sz="2000" spc="-5" dirty="0">
                <a:latin typeface="Times New Roman"/>
                <a:cs typeface="Times New Roman"/>
              </a:rPr>
              <a:t>in </a:t>
            </a:r>
            <a:r>
              <a:rPr sz="2000" dirty="0">
                <a:latin typeface="Times New Roman"/>
                <a:cs typeface="Times New Roman"/>
              </a:rPr>
              <a:t>the </a:t>
            </a:r>
            <a:r>
              <a:rPr sz="2000" spc="5" dirty="0">
                <a:latin typeface="Times New Roman"/>
                <a:cs typeface="Times New Roman"/>
              </a:rPr>
              <a:t>home </a:t>
            </a:r>
            <a:r>
              <a:rPr sz="2000" dirty="0">
                <a:latin typeface="Times New Roman"/>
                <a:cs typeface="Times New Roman"/>
              </a:rPr>
              <a:t>directory. Change the permissions </a:t>
            </a:r>
            <a:r>
              <a:rPr sz="2000" spc="-5" dirty="0">
                <a:latin typeface="Times New Roman"/>
                <a:cs typeface="Times New Roman"/>
              </a:rPr>
              <a:t>to</a:t>
            </a:r>
            <a:r>
              <a:rPr sz="2000" spc="40" dirty="0">
                <a:latin typeface="Times New Roman"/>
                <a:cs typeface="Times New Roman"/>
              </a:rPr>
              <a:t> </a:t>
            </a:r>
            <a:r>
              <a:rPr sz="2000" spc="5" dirty="0">
                <a:latin typeface="Times New Roman"/>
                <a:cs typeface="Times New Roman"/>
              </a:rPr>
              <a:t>777.</a:t>
            </a:r>
            <a:endParaRPr sz="2000">
              <a:latin typeface="Times New Roman"/>
              <a:cs typeface="Times New Roman"/>
            </a:endParaRPr>
          </a:p>
          <a:p>
            <a:pPr marL="331470" marR="604520" indent="-318770">
              <a:lnSpc>
                <a:spcPts val="1920"/>
              </a:lnSpc>
              <a:spcBef>
                <a:spcPts val="675"/>
              </a:spcBef>
              <a:buAutoNum type="arabicPeriod" startAt="11"/>
              <a:tabLst>
                <a:tab pos="396240" algn="l"/>
              </a:tabLst>
            </a:pPr>
            <a:r>
              <a:rPr sz="2000" spc="-5" dirty="0">
                <a:latin typeface="Times New Roman"/>
                <a:cs typeface="Times New Roman"/>
              </a:rPr>
              <a:t>create </a:t>
            </a:r>
            <a:r>
              <a:rPr sz="2000" dirty="0">
                <a:latin typeface="Times New Roman"/>
                <a:cs typeface="Times New Roman"/>
              </a:rPr>
              <a:t>a </a:t>
            </a:r>
            <a:r>
              <a:rPr sz="2000" spc="-5" dirty="0">
                <a:latin typeface="Times New Roman"/>
                <a:cs typeface="Times New Roman"/>
              </a:rPr>
              <a:t>file </a:t>
            </a:r>
            <a:r>
              <a:rPr sz="2000" spc="5" dirty="0">
                <a:latin typeface="Times New Roman"/>
                <a:cs typeface="Times New Roman"/>
              </a:rPr>
              <a:t>f2 </a:t>
            </a:r>
            <a:r>
              <a:rPr sz="2000" spc="-5" dirty="0">
                <a:latin typeface="Times New Roman"/>
                <a:cs typeface="Times New Roman"/>
              </a:rPr>
              <a:t>in </a:t>
            </a:r>
            <a:r>
              <a:rPr sz="2000" spc="5" dirty="0">
                <a:latin typeface="Times New Roman"/>
                <a:cs typeface="Times New Roman"/>
              </a:rPr>
              <a:t>your home </a:t>
            </a:r>
            <a:r>
              <a:rPr sz="2000" dirty="0">
                <a:latin typeface="Times New Roman"/>
                <a:cs typeface="Times New Roman"/>
              </a:rPr>
              <a:t>directory and set </a:t>
            </a:r>
            <a:r>
              <a:rPr sz="2000" spc="-5" dirty="0">
                <a:latin typeface="Times New Roman"/>
                <a:cs typeface="Times New Roman"/>
              </a:rPr>
              <a:t>setuid </a:t>
            </a:r>
            <a:r>
              <a:rPr sz="2000" dirty="0">
                <a:latin typeface="Times New Roman"/>
                <a:cs typeface="Times New Roman"/>
              </a:rPr>
              <a:t>and sticky bit  permissions </a:t>
            </a:r>
            <a:r>
              <a:rPr sz="2000" spc="5" dirty="0">
                <a:latin typeface="Times New Roman"/>
                <a:cs typeface="Times New Roman"/>
              </a:rPr>
              <a:t>on </a:t>
            </a:r>
            <a:r>
              <a:rPr sz="2000" dirty="0">
                <a:latin typeface="Times New Roman"/>
                <a:cs typeface="Times New Roman"/>
              </a:rPr>
              <a:t>the </a:t>
            </a:r>
            <a:r>
              <a:rPr sz="2000" spc="-5" dirty="0">
                <a:latin typeface="Times New Roman"/>
                <a:cs typeface="Times New Roman"/>
              </a:rPr>
              <a:t>file.</a:t>
            </a:r>
            <a:endParaRPr sz="2000">
              <a:latin typeface="Times New Roman"/>
              <a:cs typeface="Times New Roman"/>
            </a:endParaRPr>
          </a:p>
          <a:p>
            <a:pPr marL="331470" marR="37465" indent="-318770">
              <a:lnSpc>
                <a:spcPct val="80000"/>
              </a:lnSpc>
              <a:spcBef>
                <a:spcPts val="715"/>
              </a:spcBef>
              <a:buAutoNum type="arabicPeriod" startAt="11"/>
              <a:tabLst>
                <a:tab pos="396240" algn="l"/>
              </a:tabLst>
            </a:pPr>
            <a:r>
              <a:rPr sz="2000" dirty="0">
                <a:latin typeface="Times New Roman"/>
                <a:cs typeface="Times New Roman"/>
              </a:rPr>
              <a:t>Write the command which </a:t>
            </a:r>
            <a:r>
              <a:rPr sz="2000" spc="-5" dirty="0">
                <a:latin typeface="Times New Roman"/>
                <a:cs typeface="Times New Roman"/>
              </a:rPr>
              <a:t>will </a:t>
            </a:r>
            <a:r>
              <a:rPr sz="2000" dirty="0">
                <a:latin typeface="Times New Roman"/>
                <a:cs typeface="Times New Roman"/>
              </a:rPr>
              <a:t>display </a:t>
            </a:r>
            <a:r>
              <a:rPr sz="2000" spc="-5" dirty="0">
                <a:latin typeface="Times New Roman"/>
                <a:cs typeface="Times New Roman"/>
              </a:rPr>
              <a:t>all </a:t>
            </a:r>
            <a:r>
              <a:rPr sz="2000" dirty="0">
                <a:latin typeface="Times New Roman"/>
                <a:cs typeface="Times New Roman"/>
              </a:rPr>
              <a:t>the </a:t>
            </a:r>
            <a:r>
              <a:rPr sz="2000" spc="-5" dirty="0">
                <a:latin typeface="Times New Roman"/>
                <a:cs typeface="Times New Roman"/>
              </a:rPr>
              <a:t>files </a:t>
            </a:r>
            <a:r>
              <a:rPr sz="2000" dirty="0">
                <a:latin typeface="Times New Roman"/>
                <a:cs typeface="Times New Roman"/>
              </a:rPr>
              <a:t>in the system having  </a:t>
            </a:r>
            <a:r>
              <a:rPr sz="2000" spc="-5" dirty="0">
                <a:latin typeface="Times New Roman"/>
                <a:cs typeface="Times New Roman"/>
              </a:rPr>
              <a:t>setuid</a:t>
            </a:r>
            <a:r>
              <a:rPr sz="2000" spc="5" dirty="0">
                <a:latin typeface="Times New Roman"/>
                <a:cs typeface="Times New Roman"/>
              </a:rPr>
              <a:t> </a:t>
            </a:r>
            <a:r>
              <a:rPr sz="2000" spc="-5" dirty="0">
                <a:latin typeface="Times New Roman"/>
                <a:cs typeface="Times New Roman"/>
              </a:rPr>
              <a:t>set.</a:t>
            </a:r>
            <a:endParaRPr sz="2000">
              <a:latin typeface="Times New Roman"/>
              <a:cs typeface="Times New Roman"/>
            </a:endParaRPr>
          </a:p>
          <a:p>
            <a:pPr marL="331470" marR="33020" indent="-318770">
              <a:lnSpc>
                <a:spcPct val="79800"/>
              </a:lnSpc>
              <a:spcBef>
                <a:spcPts val="705"/>
              </a:spcBef>
              <a:buAutoNum type="arabicPeriod" startAt="11"/>
              <a:tabLst>
                <a:tab pos="396240" algn="l"/>
              </a:tabLst>
            </a:pPr>
            <a:r>
              <a:rPr sz="2000" spc="-5" dirty="0">
                <a:latin typeface="Times New Roman"/>
                <a:cs typeface="Times New Roman"/>
              </a:rPr>
              <a:t>write the </a:t>
            </a:r>
            <a:r>
              <a:rPr sz="2000" dirty="0">
                <a:latin typeface="Times New Roman"/>
                <a:cs typeface="Times New Roman"/>
              </a:rPr>
              <a:t>command </a:t>
            </a:r>
            <a:r>
              <a:rPr sz="2000" spc="-5" dirty="0">
                <a:latin typeface="Times New Roman"/>
                <a:cs typeface="Times New Roman"/>
              </a:rPr>
              <a:t>to </a:t>
            </a:r>
            <a:r>
              <a:rPr sz="2000" dirty="0">
                <a:latin typeface="Times New Roman"/>
                <a:cs typeface="Times New Roman"/>
              </a:rPr>
              <a:t>find </a:t>
            </a:r>
            <a:r>
              <a:rPr sz="2000" spc="-5" dirty="0">
                <a:latin typeface="Times New Roman"/>
                <a:cs typeface="Times New Roman"/>
              </a:rPr>
              <a:t>all </a:t>
            </a:r>
            <a:r>
              <a:rPr sz="2000" dirty="0">
                <a:latin typeface="Times New Roman"/>
                <a:cs typeface="Times New Roman"/>
              </a:rPr>
              <a:t>the </a:t>
            </a:r>
            <a:r>
              <a:rPr sz="2000" spc="-5" dirty="0">
                <a:latin typeface="Times New Roman"/>
                <a:cs typeface="Times New Roman"/>
              </a:rPr>
              <a:t>files </a:t>
            </a:r>
            <a:r>
              <a:rPr sz="2000" dirty="0">
                <a:latin typeface="Times New Roman"/>
                <a:cs typeface="Times New Roman"/>
              </a:rPr>
              <a:t>in </a:t>
            </a:r>
            <a:r>
              <a:rPr sz="2000" spc="5" dirty="0">
                <a:latin typeface="Times New Roman"/>
                <a:cs typeface="Times New Roman"/>
              </a:rPr>
              <a:t>your </a:t>
            </a:r>
            <a:r>
              <a:rPr sz="2000" dirty="0">
                <a:latin typeface="Times New Roman"/>
                <a:cs typeface="Times New Roman"/>
              </a:rPr>
              <a:t>home directory hierarchy  modified </a:t>
            </a:r>
            <a:r>
              <a:rPr sz="2000" spc="5" dirty="0">
                <a:latin typeface="Times New Roman"/>
                <a:cs typeface="Times New Roman"/>
              </a:rPr>
              <a:t>1yr </a:t>
            </a:r>
            <a:r>
              <a:rPr sz="2000" dirty="0">
                <a:latin typeface="Times New Roman"/>
                <a:cs typeface="Times New Roman"/>
              </a:rPr>
              <a:t>back and having a </a:t>
            </a:r>
            <a:r>
              <a:rPr sz="2000" spc="-5" dirty="0">
                <a:latin typeface="Times New Roman"/>
                <a:cs typeface="Times New Roman"/>
              </a:rPr>
              <a:t>size </a:t>
            </a:r>
            <a:r>
              <a:rPr sz="2000" dirty="0">
                <a:latin typeface="Times New Roman"/>
                <a:cs typeface="Times New Roman"/>
              </a:rPr>
              <a:t>more than </a:t>
            </a:r>
            <a:r>
              <a:rPr sz="2000" spc="5" dirty="0">
                <a:latin typeface="Times New Roman"/>
                <a:cs typeface="Times New Roman"/>
              </a:rPr>
              <a:t>10 </a:t>
            </a:r>
            <a:r>
              <a:rPr sz="2000" dirty="0">
                <a:latin typeface="Times New Roman"/>
                <a:cs typeface="Times New Roman"/>
              </a:rPr>
              <a:t>mb and </a:t>
            </a:r>
            <a:r>
              <a:rPr sz="2000" spc="-5" dirty="0">
                <a:latin typeface="Times New Roman"/>
                <a:cs typeface="Times New Roman"/>
              </a:rPr>
              <a:t>delete </a:t>
            </a:r>
            <a:r>
              <a:rPr sz="2000" dirty="0">
                <a:latin typeface="Times New Roman"/>
                <a:cs typeface="Times New Roman"/>
              </a:rPr>
              <a:t>the  matching </a:t>
            </a:r>
            <a:r>
              <a:rPr sz="2000" spc="-5" dirty="0">
                <a:latin typeface="Times New Roman"/>
                <a:cs typeface="Times New Roman"/>
              </a:rPr>
              <a:t>files</a:t>
            </a:r>
            <a:r>
              <a:rPr sz="2000" spc="15" dirty="0">
                <a:latin typeface="Times New Roman"/>
                <a:cs typeface="Times New Roman"/>
              </a:rPr>
              <a:t> </a:t>
            </a:r>
            <a:r>
              <a:rPr sz="2000" spc="-5" dirty="0">
                <a:latin typeface="Times New Roman"/>
                <a:cs typeface="Times New Roman"/>
              </a:rPr>
              <a:t>interactively.</a:t>
            </a:r>
            <a:endParaRPr sz="2000">
              <a:latin typeface="Times New Roman"/>
              <a:cs typeface="Times New Roman"/>
            </a:endParaRPr>
          </a:p>
          <a:p>
            <a:pPr marL="331470" marR="459740" indent="-318770">
              <a:lnSpc>
                <a:spcPts val="1920"/>
              </a:lnSpc>
              <a:spcBef>
                <a:spcPts val="680"/>
              </a:spcBef>
              <a:buAutoNum type="arabicPeriod" startAt="11"/>
              <a:tabLst>
                <a:tab pos="396240" algn="l"/>
                <a:tab pos="2662555" algn="l"/>
              </a:tabLst>
            </a:pPr>
            <a:r>
              <a:rPr sz="2000" spc="-5" dirty="0">
                <a:latin typeface="Times New Roman"/>
                <a:cs typeface="Times New Roman"/>
              </a:rPr>
              <a:t>write</a:t>
            </a:r>
            <a:r>
              <a:rPr sz="2000" spc="20" dirty="0">
                <a:latin typeface="Times New Roman"/>
                <a:cs typeface="Times New Roman"/>
              </a:rPr>
              <a:t> </a:t>
            </a:r>
            <a:r>
              <a:rPr sz="2000" spc="-5" dirty="0">
                <a:latin typeface="Times New Roman"/>
                <a:cs typeface="Times New Roman"/>
              </a:rPr>
              <a:t>two</a:t>
            </a:r>
            <a:r>
              <a:rPr sz="2000" spc="20" dirty="0">
                <a:latin typeface="Times New Roman"/>
                <a:cs typeface="Times New Roman"/>
              </a:rPr>
              <a:t> </a:t>
            </a:r>
            <a:r>
              <a:rPr sz="2000" dirty="0">
                <a:latin typeface="Times New Roman"/>
                <a:cs typeface="Times New Roman"/>
              </a:rPr>
              <a:t>commands	which </a:t>
            </a:r>
            <a:r>
              <a:rPr sz="2000" spc="-5" dirty="0">
                <a:latin typeface="Times New Roman"/>
                <a:cs typeface="Times New Roman"/>
              </a:rPr>
              <a:t>will </a:t>
            </a:r>
            <a:r>
              <a:rPr sz="2000" dirty="0">
                <a:latin typeface="Times New Roman"/>
                <a:cs typeface="Times New Roman"/>
              </a:rPr>
              <a:t>display </a:t>
            </a:r>
            <a:r>
              <a:rPr sz="2000" spc="-5" dirty="0">
                <a:latin typeface="Times New Roman"/>
                <a:cs typeface="Times New Roman"/>
              </a:rPr>
              <a:t>all </a:t>
            </a:r>
            <a:r>
              <a:rPr sz="2000" dirty="0">
                <a:latin typeface="Times New Roman"/>
                <a:cs typeface="Times New Roman"/>
              </a:rPr>
              <a:t>the ordinary </a:t>
            </a:r>
            <a:r>
              <a:rPr sz="2000" spc="-5" dirty="0">
                <a:latin typeface="Times New Roman"/>
                <a:cs typeface="Times New Roman"/>
              </a:rPr>
              <a:t>files in </a:t>
            </a:r>
            <a:r>
              <a:rPr sz="2000" dirty="0">
                <a:latin typeface="Times New Roman"/>
                <a:cs typeface="Times New Roman"/>
              </a:rPr>
              <a:t>the  system</a:t>
            </a:r>
            <a:endParaRPr sz="2000">
              <a:latin typeface="Times New Roman"/>
              <a:cs typeface="Times New Roman"/>
            </a:endParaRPr>
          </a:p>
        </p:txBody>
      </p:sp>
      <p:sp>
        <p:nvSpPr>
          <p:cNvPr id="4" name="object 4"/>
          <p:cNvSpPr txBox="1"/>
          <p:nvPr/>
        </p:nvSpPr>
        <p:spPr>
          <a:xfrm>
            <a:off x="125729" y="1271270"/>
            <a:ext cx="281940" cy="208279"/>
          </a:xfrm>
          <a:prstGeom prst="rect">
            <a:avLst/>
          </a:prstGeom>
        </p:spPr>
        <p:txBody>
          <a:bodyPr vert="horz" wrap="square" lIns="0" tIns="12700" rIns="0" bIns="0" rtlCol="0">
            <a:spAutoFit/>
          </a:bodyPr>
          <a:lstStyle/>
          <a:p>
            <a:pPr marL="12700">
              <a:lnSpc>
                <a:spcPct val="100000"/>
              </a:lnSpc>
              <a:spcBef>
                <a:spcPts val="100"/>
              </a:spcBef>
            </a:pPr>
            <a:r>
              <a:rPr sz="1200" b="1" spc="10" dirty="0">
                <a:solidFill>
                  <a:srgbClr val="FFFFFF"/>
                </a:solidFill>
                <a:latin typeface="Arial"/>
                <a:cs typeface="Arial"/>
              </a:rPr>
              <a:t>1</a:t>
            </a:r>
            <a:r>
              <a:rPr sz="1200" b="1" dirty="0">
                <a:solidFill>
                  <a:srgbClr val="FFFFFF"/>
                </a:solidFill>
                <a:latin typeface="Arial"/>
                <a:cs typeface="Arial"/>
              </a:rPr>
              <a:t>60</a:t>
            </a:r>
            <a:endParaRPr sz="1200">
              <a:latin typeface="Arial"/>
              <a:cs typeface="Arial"/>
            </a:endParaRPr>
          </a:p>
        </p:txBody>
      </p:sp>
    </p:spTree>
    <p:extLst>
      <p:ext uri="{BB962C8B-B14F-4D97-AF65-F5344CB8AC3E}">
        <p14:creationId xmlns:p14="http://schemas.microsoft.com/office/powerpoint/2010/main" val="16164887"/>
      </p:ext>
    </p:extLst>
  </p:cSld>
  <p:clrMapOvr>
    <a:masterClrMapping/>
  </p:clrMapOvr>
  <p:transition>
    <p:wipe/>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9609" y="368300"/>
            <a:ext cx="3123565" cy="711200"/>
          </a:xfrm>
          <a:prstGeom prst="rect">
            <a:avLst/>
          </a:prstGeom>
        </p:spPr>
        <p:txBody>
          <a:bodyPr vert="horz" wrap="square" lIns="0" tIns="12700" rIns="0" bIns="0" rtlCol="0">
            <a:spAutoFit/>
          </a:bodyPr>
          <a:lstStyle/>
          <a:p>
            <a:pPr marL="12700">
              <a:lnSpc>
                <a:spcPct val="100000"/>
              </a:lnSpc>
              <a:spcBef>
                <a:spcPts val="100"/>
              </a:spcBef>
              <a:tabLst>
                <a:tab pos="1696085" algn="l"/>
              </a:tabLst>
            </a:pPr>
            <a:r>
              <a:rPr dirty="0">
                <a:solidFill>
                  <a:srgbClr val="765E54"/>
                </a:solidFill>
              </a:rPr>
              <a:t>L</a:t>
            </a:r>
            <a:r>
              <a:rPr spc="-10" dirty="0">
                <a:solidFill>
                  <a:srgbClr val="765E54"/>
                </a:solidFill>
              </a:rPr>
              <a:t>a</a:t>
            </a:r>
            <a:r>
              <a:rPr spc="5" dirty="0">
                <a:solidFill>
                  <a:srgbClr val="765E54"/>
                </a:solidFill>
              </a:rPr>
              <a:t>b</a:t>
            </a:r>
            <a:r>
              <a:rPr dirty="0">
                <a:solidFill>
                  <a:srgbClr val="765E54"/>
                </a:solidFill>
              </a:rPr>
              <a:t>s	</a:t>
            </a:r>
            <a:r>
              <a:rPr spc="-10" dirty="0">
                <a:solidFill>
                  <a:srgbClr val="765E54"/>
                </a:solidFill>
              </a:rPr>
              <a:t>c</a:t>
            </a:r>
            <a:r>
              <a:rPr spc="5" dirty="0">
                <a:solidFill>
                  <a:srgbClr val="765E54"/>
                </a:solidFill>
              </a:rPr>
              <a:t>o</a:t>
            </a:r>
            <a:r>
              <a:rPr dirty="0">
                <a:solidFill>
                  <a:srgbClr val="765E54"/>
                </a:solidFill>
              </a:rPr>
              <a:t>nt</a:t>
            </a:r>
            <a:r>
              <a:rPr spc="5" dirty="0">
                <a:solidFill>
                  <a:srgbClr val="765E54"/>
                </a:solidFill>
              </a:rPr>
              <a:t>d</a:t>
            </a:r>
            <a:r>
              <a:rPr dirty="0">
                <a:solidFill>
                  <a:srgbClr val="765E54"/>
                </a:solidFill>
              </a:rPr>
              <a:t>.</a:t>
            </a:r>
          </a:p>
        </p:txBody>
      </p:sp>
      <p:sp>
        <p:nvSpPr>
          <p:cNvPr id="3" name="object 3"/>
          <p:cNvSpPr txBox="1"/>
          <p:nvPr/>
        </p:nvSpPr>
        <p:spPr>
          <a:xfrm>
            <a:off x="689609" y="1545590"/>
            <a:ext cx="7621270" cy="1600200"/>
          </a:xfrm>
          <a:prstGeom prst="rect">
            <a:avLst/>
          </a:prstGeom>
        </p:spPr>
        <p:txBody>
          <a:bodyPr vert="horz" wrap="square" lIns="0" tIns="101600" rIns="0" bIns="0" rtlCol="0">
            <a:spAutoFit/>
          </a:bodyPr>
          <a:lstStyle/>
          <a:p>
            <a:pPr marL="396240" indent="-383540">
              <a:lnSpc>
                <a:spcPct val="100000"/>
              </a:lnSpc>
              <a:spcBef>
                <a:spcPts val="800"/>
              </a:spcBef>
              <a:buAutoNum type="arabicPeriod" startAt="16"/>
              <a:tabLst>
                <a:tab pos="396240" algn="l"/>
              </a:tabLst>
            </a:pPr>
            <a:r>
              <a:rPr sz="2000" dirty="0">
                <a:latin typeface="Times New Roman"/>
                <a:cs typeface="Times New Roman"/>
              </a:rPr>
              <a:t>Write a script </a:t>
            </a:r>
            <a:r>
              <a:rPr sz="2000" spc="-5" dirty="0">
                <a:latin typeface="Times New Roman"/>
                <a:cs typeface="Times New Roman"/>
              </a:rPr>
              <a:t>that lists all </a:t>
            </a:r>
            <a:r>
              <a:rPr sz="2000" dirty="0">
                <a:latin typeface="Times New Roman"/>
                <a:cs typeface="Times New Roman"/>
              </a:rPr>
              <a:t>the </a:t>
            </a:r>
            <a:r>
              <a:rPr sz="2000" spc="-5" dirty="0">
                <a:latin typeface="Times New Roman"/>
                <a:cs typeface="Times New Roman"/>
              </a:rPr>
              <a:t>start scripts in </a:t>
            </a:r>
            <a:r>
              <a:rPr sz="2000" dirty="0">
                <a:latin typeface="Times New Roman"/>
                <a:cs typeface="Times New Roman"/>
              </a:rPr>
              <a:t>a </a:t>
            </a:r>
            <a:r>
              <a:rPr sz="2000" spc="-5" dirty="0">
                <a:latin typeface="Times New Roman"/>
                <a:cs typeface="Times New Roman"/>
              </a:rPr>
              <a:t>specified </a:t>
            </a:r>
            <a:r>
              <a:rPr sz="2000" dirty="0">
                <a:latin typeface="Times New Roman"/>
                <a:cs typeface="Times New Roman"/>
              </a:rPr>
              <a:t>rc#.d</a:t>
            </a:r>
            <a:r>
              <a:rPr sz="2000" spc="75" dirty="0">
                <a:latin typeface="Times New Roman"/>
                <a:cs typeface="Times New Roman"/>
              </a:rPr>
              <a:t> </a:t>
            </a:r>
            <a:r>
              <a:rPr sz="2000" dirty="0">
                <a:latin typeface="Times New Roman"/>
                <a:cs typeface="Times New Roman"/>
              </a:rPr>
              <a:t>directory</a:t>
            </a:r>
          </a:p>
          <a:p>
            <a:pPr marL="445770" lvl="1" indent="-241300">
              <a:lnSpc>
                <a:spcPct val="100000"/>
              </a:lnSpc>
              <a:spcBef>
                <a:spcPts val="700"/>
              </a:spcBef>
              <a:buAutoNum type="alphaLcPeriod"/>
              <a:tabLst>
                <a:tab pos="445770" algn="l"/>
              </a:tabLst>
            </a:pPr>
            <a:r>
              <a:rPr sz="2000" dirty="0">
                <a:latin typeface="Times New Roman"/>
                <a:cs typeface="Times New Roman"/>
              </a:rPr>
              <a:t>Name the script</a:t>
            </a:r>
            <a:r>
              <a:rPr sz="2000" spc="-5" dirty="0">
                <a:latin typeface="Times New Roman"/>
                <a:cs typeface="Times New Roman"/>
              </a:rPr>
              <a:t> rcscripts</a:t>
            </a:r>
            <a:endParaRPr sz="2000" dirty="0">
              <a:latin typeface="Times New Roman"/>
              <a:cs typeface="Times New Roman"/>
            </a:endParaRPr>
          </a:p>
          <a:p>
            <a:pPr marL="461009" lvl="1" indent="-256540">
              <a:lnSpc>
                <a:spcPct val="100000"/>
              </a:lnSpc>
              <a:spcBef>
                <a:spcPts val="700"/>
              </a:spcBef>
              <a:buAutoNum type="alphaLcPeriod"/>
              <a:tabLst>
                <a:tab pos="461009" algn="l"/>
              </a:tabLst>
            </a:pPr>
            <a:r>
              <a:rPr sz="2000" spc="-5" dirty="0">
                <a:latin typeface="Times New Roman"/>
                <a:cs typeface="Times New Roman"/>
              </a:rPr>
              <a:t>Write </a:t>
            </a:r>
            <a:r>
              <a:rPr sz="2000" dirty="0">
                <a:latin typeface="Times New Roman"/>
                <a:cs typeface="Times New Roman"/>
              </a:rPr>
              <a:t>the script so that it doesn’t require command-line</a:t>
            </a:r>
            <a:r>
              <a:rPr sz="2000" spc="-20" dirty="0">
                <a:latin typeface="Times New Roman"/>
                <a:cs typeface="Times New Roman"/>
              </a:rPr>
              <a:t> </a:t>
            </a:r>
            <a:r>
              <a:rPr sz="2000" dirty="0">
                <a:latin typeface="Times New Roman"/>
                <a:cs typeface="Times New Roman"/>
              </a:rPr>
              <a:t>arguments</a:t>
            </a:r>
            <a:endParaRPr sz="2000">
              <a:latin typeface="Times New Roman"/>
              <a:cs typeface="Times New Roman"/>
            </a:endParaRPr>
          </a:p>
          <a:p>
            <a:pPr marL="445770" lvl="1" indent="-241300">
              <a:lnSpc>
                <a:spcPct val="100000"/>
              </a:lnSpc>
              <a:spcBef>
                <a:spcPts val="700"/>
              </a:spcBef>
              <a:buAutoNum type="alphaLcPeriod"/>
              <a:tabLst>
                <a:tab pos="445770" algn="l"/>
              </a:tabLst>
            </a:pPr>
            <a:r>
              <a:rPr sz="2000" dirty="0">
                <a:latin typeface="Times New Roman"/>
                <a:cs typeface="Times New Roman"/>
              </a:rPr>
              <a:t>For </a:t>
            </a:r>
            <a:r>
              <a:rPr sz="2000" spc="-5" dirty="0">
                <a:latin typeface="Times New Roman"/>
                <a:cs typeface="Times New Roman"/>
              </a:rPr>
              <a:t>all </a:t>
            </a:r>
            <a:r>
              <a:rPr sz="2000" dirty="0">
                <a:latin typeface="Times New Roman"/>
                <a:cs typeface="Times New Roman"/>
              </a:rPr>
              <a:t>start </a:t>
            </a:r>
            <a:r>
              <a:rPr sz="2000" spc="-5" dirty="0">
                <a:latin typeface="Times New Roman"/>
                <a:cs typeface="Times New Roman"/>
              </a:rPr>
              <a:t>scripts in /etc/rc3.d </a:t>
            </a:r>
            <a:r>
              <a:rPr sz="2000" dirty="0">
                <a:latin typeface="Times New Roman"/>
                <a:cs typeface="Times New Roman"/>
              </a:rPr>
              <a:t>directory</a:t>
            </a:r>
            <a:r>
              <a:rPr sz="2000" spc="55" dirty="0">
                <a:latin typeface="Times New Roman"/>
                <a:cs typeface="Times New Roman"/>
              </a:rPr>
              <a:t> </a:t>
            </a:r>
            <a:r>
              <a:rPr sz="2000" dirty="0">
                <a:latin typeface="Times New Roman"/>
                <a:cs typeface="Times New Roman"/>
              </a:rPr>
              <a:t>print</a:t>
            </a:r>
          </a:p>
        </p:txBody>
      </p:sp>
      <p:sp>
        <p:nvSpPr>
          <p:cNvPr id="4" name="object 4"/>
          <p:cNvSpPr txBox="1"/>
          <p:nvPr/>
        </p:nvSpPr>
        <p:spPr>
          <a:xfrm>
            <a:off x="689609" y="3261359"/>
            <a:ext cx="16129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DC7F46"/>
                </a:solidFill>
                <a:latin typeface="Wingdings"/>
                <a:cs typeface="Wingdings"/>
              </a:rPr>
              <a:t></a:t>
            </a:r>
            <a:endParaRPr sz="1200">
              <a:latin typeface="Wingdings"/>
              <a:cs typeface="Wingdings"/>
            </a:endParaRPr>
          </a:p>
        </p:txBody>
      </p:sp>
      <p:sp>
        <p:nvSpPr>
          <p:cNvPr id="5" name="object 5"/>
          <p:cNvSpPr txBox="1"/>
          <p:nvPr/>
        </p:nvSpPr>
        <p:spPr>
          <a:xfrm>
            <a:off x="689609" y="3655059"/>
            <a:ext cx="16129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DC7F46"/>
                </a:solidFill>
                <a:latin typeface="Wingdings"/>
                <a:cs typeface="Wingdings"/>
              </a:rPr>
              <a:t></a:t>
            </a:r>
            <a:endParaRPr sz="1200">
              <a:latin typeface="Wingdings"/>
              <a:cs typeface="Wingdings"/>
            </a:endParaRPr>
          </a:p>
        </p:txBody>
      </p:sp>
      <p:sp>
        <p:nvSpPr>
          <p:cNvPr id="6" name="object 6"/>
          <p:cNvSpPr txBox="1"/>
          <p:nvPr/>
        </p:nvSpPr>
        <p:spPr>
          <a:xfrm>
            <a:off x="689609" y="4047490"/>
            <a:ext cx="16129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DC7F46"/>
                </a:solidFill>
                <a:latin typeface="Wingdings"/>
                <a:cs typeface="Wingdings"/>
              </a:rPr>
              <a:t></a:t>
            </a:r>
            <a:endParaRPr sz="1200">
              <a:latin typeface="Wingdings"/>
              <a:cs typeface="Wingdings"/>
            </a:endParaRPr>
          </a:p>
        </p:txBody>
      </p:sp>
      <p:sp>
        <p:nvSpPr>
          <p:cNvPr id="7" name="object 7"/>
          <p:cNvSpPr txBox="1"/>
          <p:nvPr/>
        </p:nvSpPr>
        <p:spPr>
          <a:xfrm>
            <a:off x="1008380" y="3121660"/>
            <a:ext cx="5468620" cy="1203960"/>
          </a:xfrm>
          <a:prstGeom prst="rect">
            <a:avLst/>
          </a:prstGeom>
        </p:spPr>
        <p:txBody>
          <a:bodyPr vert="horz" wrap="square" lIns="0" tIns="100330" rIns="0" bIns="0" rtlCol="0">
            <a:spAutoFit/>
          </a:bodyPr>
          <a:lstStyle/>
          <a:p>
            <a:pPr marL="12700">
              <a:lnSpc>
                <a:spcPct val="100000"/>
              </a:lnSpc>
              <a:spcBef>
                <a:spcPts val="790"/>
              </a:spcBef>
            </a:pPr>
            <a:r>
              <a:rPr sz="2000" dirty="0">
                <a:latin typeface="Times New Roman"/>
                <a:cs typeface="Times New Roman"/>
              </a:rPr>
              <a:t>The script</a:t>
            </a:r>
            <a:r>
              <a:rPr sz="2000" spc="-15" dirty="0">
                <a:latin typeface="Times New Roman"/>
                <a:cs typeface="Times New Roman"/>
              </a:rPr>
              <a:t> </a:t>
            </a:r>
            <a:r>
              <a:rPr sz="2000" dirty="0">
                <a:latin typeface="Times New Roman"/>
                <a:cs typeface="Times New Roman"/>
              </a:rPr>
              <a:t>name</a:t>
            </a:r>
          </a:p>
          <a:p>
            <a:pPr marL="12700">
              <a:lnSpc>
                <a:spcPct val="100000"/>
              </a:lnSpc>
              <a:spcBef>
                <a:spcPts val="690"/>
              </a:spcBef>
            </a:pPr>
            <a:r>
              <a:rPr sz="2000" dirty="0">
                <a:latin typeface="Times New Roman"/>
                <a:cs typeface="Times New Roman"/>
              </a:rPr>
              <a:t>The inode number </a:t>
            </a:r>
            <a:r>
              <a:rPr sz="2000" spc="5" dirty="0">
                <a:latin typeface="Times New Roman"/>
                <a:cs typeface="Times New Roman"/>
              </a:rPr>
              <a:t>of </a:t>
            </a:r>
            <a:r>
              <a:rPr sz="2000" dirty="0">
                <a:latin typeface="Times New Roman"/>
                <a:cs typeface="Times New Roman"/>
              </a:rPr>
              <a:t>the</a:t>
            </a:r>
            <a:r>
              <a:rPr sz="2000" spc="5" dirty="0">
                <a:latin typeface="Times New Roman"/>
                <a:cs typeface="Times New Roman"/>
              </a:rPr>
              <a:t> </a:t>
            </a:r>
            <a:r>
              <a:rPr sz="2000" dirty="0">
                <a:latin typeface="Times New Roman"/>
                <a:cs typeface="Times New Roman"/>
              </a:rPr>
              <a:t>script</a:t>
            </a:r>
          </a:p>
          <a:p>
            <a:pPr marL="12700">
              <a:lnSpc>
                <a:spcPct val="100000"/>
              </a:lnSpc>
              <a:spcBef>
                <a:spcPts val="700"/>
              </a:spcBef>
            </a:pPr>
            <a:r>
              <a:rPr sz="2000" dirty="0">
                <a:latin typeface="Times New Roman"/>
                <a:cs typeface="Times New Roman"/>
              </a:rPr>
              <a:t>All other </a:t>
            </a:r>
            <a:r>
              <a:rPr sz="2000" spc="-5" dirty="0">
                <a:latin typeface="Times New Roman"/>
                <a:cs typeface="Times New Roman"/>
              </a:rPr>
              <a:t>files </a:t>
            </a:r>
            <a:r>
              <a:rPr sz="2000" dirty="0">
                <a:latin typeface="Times New Roman"/>
                <a:cs typeface="Times New Roman"/>
              </a:rPr>
              <a:t>under </a:t>
            </a:r>
            <a:r>
              <a:rPr sz="2000" spc="-5" dirty="0">
                <a:latin typeface="Times New Roman"/>
                <a:cs typeface="Times New Roman"/>
              </a:rPr>
              <a:t>/etc with </a:t>
            </a:r>
            <a:r>
              <a:rPr sz="2000" dirty="0">
                <a:latin typeface="Times New Roman"/>
                <a:cs typeface="Times New Roman"/>
              </a:rPr>
              <a:t>the </a:t>
            </a:r>
            <a:r>
              <a:rPr sz="2000" spc="-5" dirty="0">
                <a:latin typeface="Times New Roman"/>
                <a:cs typeface="Times New Roman"/>
              </a:rPr>
              <a:t>same </a:t>
            </a:r>
            <a:r>
              <a:rPr sz="2000" dirty="0">
                <a:latin typeface="Times New Roman"/>
                <a:cs typeface="Times New Roman"/>
              </a:rPr>
              <a:t>inode</a:t>
            </a:r>
            <a:r>
              <a:rPr sz="2000" spc="50" dirty="0">
                <a:latin typeface="Times New Roman"/>
                <a:cs typeface="Times New Roman"/>
              </a:rPr>
              <a:t> </a:t>
            </a:r>
            <a:r>
              <a:rPr sz="2000" dirty="0">
                <a:latin typeface="Times New Roman"/>
                <a:cs typeface="Times New Roman"/>
              </a:rPr>
              <a:t>number</a:t>
            </a:r>
          </a:p>
        </p:txBody>
      </p:sp>
      <p:sp>
        <p:nvSpPr>
          <p:cNvPr id="8" name="object 8"/>
          <p:cNvSpPr txBox="1"/>
          <p:nvPr/>
        </p:nvSpPr>
        <p:spPr>
          <a:xfrm>
            <a:off x="689609" y="4389120"/>
            <a:ext cx="7666355" cy="1731243"/>
          </a:xfrm>
          <a:prstGeom prst="rect">
            <a:avLst/>
          </a:prstGeom>
        </p:spPr>
        <p:txBody>
          <a:bodyPr vert="horz" wrap="square" lIns="0" tIns="12700" rIns="0" bIns="0" rtlCol="0">
            <a:spAutoFit/>
          </a:bodyPr>
          <a:lstStyle/>
          <a:p>
            <a:pPr marL="331470" marR="144145" indent="-318770">
              <a:lnSpc>
                <a:spcPct val="100000"/>
              </a:lnSpc>
              <a:spcBef>
                <a:spcPts val="100"/>
              </a:spcBef>
              <a:buSzPct val="95000"/>
              <a:buAutoNum type="arabicPeriod" startAt="17"/>
              <a:tabLst>
                <a:tab pos="333375" algn="l"/>
              </a:tabLst>
            </a:pPr>
            <a:r>
              <a:rPr sz="2000" dirty="0">
                <a:latin typeface="Times New Roman"/>
                <a:cs typeface="Times New Roman"/>
              </a:rPr>
              <a:t>Print </a:t>
            </a:r>
            <a:r>
              <a:rPr sz="2000" spc="-5" dirty="0">
                <a:latin typeface="Times New Roman"/>
                <a:cs typeface="Times New Roman"/>
              </a:rPr>
              <a:t>all entries </a:t>
            </a:r>
            <a:r>
              <a:rPr sz="2000" spc="5" dirty="0">
                <a:latin typeface="Times New Roman"/>
                <a:cs typeface="Times New Roman"/>
              </a:rPr>
              <a:t>from </a:t>
            </a:r>
            <a:r>
              <a:rPr sz="2000" spc="-5" dirty="0">
                <a:latin typeface="Times New Roman"/>
                <a:cs typeface="Times New Roman"/>
              </a:rPr>
              <a:t>/etc/passwd </a:t>
            </a:r>
            <a:r>
              <a:rPr sz="2000" dirty="0">
                <a:latin typeface="Times New Roman"/>
                <a:cs typeface="Times New Roman"/>
              </a:rPr>
              <a:t>for users </a:t>
            </a:r>
            <a:r>
              <a:rPr sz="2000" spc="5" dirty="0">
                <a:latin typeface="Times New Roman"/>
                <a:cs typeface="Times New Roman"/>
              </a:rPr>
              <a:t>who have </a:t>
            </a:r>
            <a:r>
              <a:rPr sz="2000" dirty="0">
                <a:latin typeface="Times New Roman"/>
                <a:cs typeface="Times New Roman"/>
              </a:rPr>
              <a:t>ksh as </a:t>
            </a:r>
            <a:r>
              <a:rPr sz="2000" spc="-5" dirty="0">
                <a:latin typeface="Times New Roman"/>
                <a:cs typeface="Times New Roman"/>
              </a:rPr>
              <a:t>their </a:t>
            </a:r>
            <a:r>
              <a:rPr sz="2000" dirty="0">
                <a:latin typeface="Times New Roman"/>
                <a:cs typeface="Times New Roman"/>
              </a:rPr>
              <a:t>login  shell</a:t>
            </a:r>
          </a:p>
          <a:p>
            <a:pPr marL="331470" marR="5080" indent="-318770">
              <a:lnSpc>
                <a:spcPct val="100000"/>
              </a:lnSpc>
              <a:spcBef>
                <a:spcPts val="700"/>
              </a:spcBef>
              <a:buSzPct val="95000"/>
              <a:buAutoNum type="arabicPeriod" startAt="17"/>
              <a:tabLst>
                <a:tab pos="396240" algn="l"/>
              </a:tabLst>
            </a:pPr>
            <a:r>
              <a:rPr sz="2000" dirty="0">
                <a:latin typeface="Times New Roman"/>
                <a:cs typeface="Times New Roman"/>
              </a:rPr>
              <a:t>Print the </a:t>
            </a:r>
            <a:r>
              <a:rPr sz="2000" spc="-5" dirty="0">
                <a:latin typeface="Times New Roman"/>
                <a:cs typeface="Times New Roman"/>
              </a:rPr>
              <a:t>lines </a:t>
            </a:r>
            <a:r>
              <a:rPr sz="2000" spc="5" dirty="0">
                <a:latin typeface="Times New Roman"/>
                <a:cs typeface="Times New Roman"/>
              </a:rPr>
              <a:t>from </a:t>
            </a:r>
            <a:r>
              <a:rPr sz="2000" dirty="0">
                <a:latin typeface="Times New Roman"/>
                <a:cs typeface="Times New Roman"/>
              </a:rPr>
              <a:t>/etc/group that contain the </a:t>
            </a:r>
            <a:r>
              <a:rPr sz="2000" spc="-5" dirty="0">
                <a:latin typeface="Times New Roman"/>
                <a:cs typeface="Times New Roman"/>
              </a:rPr>
              <a:t>pattern </a:t>
            </a:r>
            <a:r>
              <a:rPr sz="2000" dirty="0">
                <a:latin typeface="Times New Roman"/>
                <a:cs typeface="Times New Roman"/>
              </a:rPr>
              <a:t>root preceded </a:t>
            </a:r>
            <a:r>
              <a:rPr sz="2000" spc="5" dirty="0">
                <a:latin typeface="Times New Roman"/>
                <a:cs typeface="Times New Roman"/>
              </a:rPr>
              <a:t>by  </a:t>
            </a:r>
            <a:r>
              <a:rPr sz="2000" dirty="0">
                <a:latin typeface="Times New Roman"/>
                <a:cs typeface="Times New Roman"/>
              </a:rPr>
              <a:t>the </a:t>
            </a:r>
            <a:r>
              <a:rPr sz="2000" spc="-5" dirty="0">
                <a:latin typeface="Times New Roman"/>
                <a:cs typeface="Times New Roman"/>
              </a:rPr>
              <a:t>line</a:t>
            </a:r>
            <a:r>
              <a:rPr sz="2000" spc="5" dirty="0">
                <a:latin typeface="Times New Roman"/>
                <a:cs typeface="Times New Roman"/>
              </a:rPr>
              <a:t> </a:t>
            </a:r>
            <a:r>
              <a:rPr sz="2000" dirty="0">
                <a:latin typeface="Times New Roman"/>
                <a:cs typeface="Times New Roman"/>
              </a:rPr>
              <a:t>number</a:t>
            </a:r>
          </a:p>
          <a:p>
            <a:pPr marL="396240" indent="-383540">
              <a:lnSpc>
                <a:spcPct val="100000"/>
              </a:lnSpc>
              <a:spcBef>
                <a:spcPts val="700"/>
              </a:spcBef>
              <a:buSzPct val="95000"/>
              <a:buAutoNum type="arabicPeriod" startAt="17"/>
              <a:tabLst>
                <a:tab pos="396240" algn="l"/>
              </a:tabLst>
            </a:pPr>
            <a:r>
              <a:rPr sz="2000" dirty="0">
                <a:latin typeface="Times New Roman"/>
                <a:cs typeface="Times New Roman"/>
              </a:rPr>
              <a:t>Print the number </a:t>
            </a:r>
            <a:r>
              <a:rPr sz="2000" spc="5" dirty="0">
                <a:latin typeface="Times New Roman"/>
                <a:cs typeface="Times New Roman"/>
              </a:rPr>
              <a:t>of </a:t>
            </a:r>
            <a:r>
              <a:rPr sz="2000" dirty="0">
                <a:latin typeface="Times New Roman"/>
                <a:cs typeface="Times New Roman"/>
              </a:rPr>
              <a:t>users </a:t>
            </a:r>
            <a:r>
              <a:rPr sz="2000" spc="-5" dirty="0">
                <a:latin typeface="Times New Roman"/>
                <a:cs typeface="Times New Roman"/>
              </a:rPr>
              <a:t>in </a:t>
            </a:r>
            <a:r>
              <a:rPr sz="2000" dirty="0">
                <a:latin typeface="Times New Roman"/>
                <a:cs typeface="Times New Roman"/>
              </a:rPr>
              <a:t>the</a:t>
            </a:r>
            <a:r>
              <a:rPr sz="2000" spc="20" dirty="0">
                <a:latin typeface="Times New Roman"/>
                <a:cs typeface="Times New Roman"/>
              </a:rPr>
              <a:t> </a:t>
            </a:r>
            <a:r>
              <a:rPr sz="2000">
                <a:latin typeface="Times New Roman"/>
                <a:cs typeface="Times New Roman"/>
              </a:rPr>
              <a:t>system</a:t>
            </a:r>
            <a:r>
              <a:rPr sz="2000" smtClean="0">
                <a:latin typeface="Times New Roman"/>
                <a:cs typeface="Times New Roman"/>
              </a:rPr>
              <a:t>.</a:t>
            </a:r>
            <a:endParaRPr sz="2000" dirty="0">
              <a:latin typeface="Times New Roman"/>
              <a:cs typeface="Times New Roman"/>
            </a:endParaRPr>
          </a:p>
        </p:txBody>
      </p:sp>
      <p:sp>
        <p:nvSpPr>
          <p:cNvPr id="9" name="object 9"/>
          <p:cNvSpPr txBox="1"/>
          <p:nvPr/>
        </p:nvSpPr>
        <p:spPr>
          <a:xfrm>
            <a:off x="125729" y="1271270"/>
            <a:ext cx="281940" cy="208279"/>
          </a:xfrm>
          <a:prstGeom prst="rect">
            <a:avLst/>
          </a:prstGeom>
        </p:spPr>
        <p:txBody>
          <a:bodyPr vert="horz" wrap="square" lIns="0" tIns="12700" rIns="0" bIns="0" rtlCol="0">
            <a:spAutoFit/>
          </a:bodyPr>
          <a:lstStyle/>
          <a:p>
            <a:pPr marL="12700">
              <a:lnSpc>
                <a:spcPct val="100000"/>
              </a:lnSpc>
              <a:spcBef>
                <a:spcPts val="100"/>
              </a:spcBef>
            </a:pPr>
            <a:r>
              <a:rPr sz="1200" b="1" spc="10" dirty="0">
                <a:solidFill>
                  <a:srgbClr val="FFFFFF"/>
                </a:solidFill>
                <a:latin typeface="Arial"/>
                <a:cs typeface="Arial"/>
              </a:rPr>
              <a:t>1</a:t>
            </a:r>
            <a:r>
              <a:rPr sz="1200" b="1" dirty="0">
                <a:solidFill>
                  <a:srgbClr val="FFFFFF"/>
                </a:solidFill>
                <a:latin typeface="Arial"/>
                <a:cs typeface="Arial"/>
              </a:rPr>
              <a:t>61</a:t>
            </a:r>
            <a:endParaRPr sz="1200">
              <a:latin typeface="Arial"/>
              <a:cs typeface="Arial"/>
            </a:endParaRPr>
          </a:p>
        </p:txBody>
      </p:sp>
    </p:spTree>
    <p:extLst>
      <p:ext uri="{BB962C8B-B14F-4D97-AF65-F5344CB8AC3E}">
        <p14:creationId xmlns:p14="http://schemas.microsoft.com/office/powerpoint/2010/main" val="2200909125"/>
      </p:ext>
    </p:extLst>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sz="quarter" idx="1"/>
          </p:nvPr>
        </p:nvSpPr>
        <p:spPr/>
        <p:txBody>
          <a:bodyPr>
            <a:normAutofit lnSpcReduction="10000"/>
          </a:bodyPr>
          <a:lstStyle/>
          <a:p>
            <a:pPr lvl="1"/>
            <a:r>
              <a:rPr lang="en-US" dirty="0"/>
              <a:t>Permitting process controlled access</a:t>
            </a:r>
          </a:p>
          <a:p>
            <a:pPr lvl="2"/>
            <a:r>
              <a:rPr lang="en-US" dirty="0"/>
              <a:t>Devices like terminals</a:t>
            </a:r>
          </a:p>
          <a:p>
            <a:pPr lvl="2"/>
            <a:r>
              <a:rPr lang="en-US" dirty="0"/>
              <a:t>Disk and tape drives</a:t>
            </a:r>
          </a:p>
          <a:p>
            <a:pPr lvl="2"/>
            <a:r>
              <a:rPr lang="en-US" dirty="0"/>
              <a:t>Network drives </a:t>
            </a:r>
          </a:p>
          <a:p>
            <a:pPr lvl="1"/>
            <a:r>
              <a:rPr lang="en-US" dirty="0"/>
              <a:t>Controlling the process execution </a:t>
            </a:r>
          </a:p>
          <a:p>
            <a:pPr lvl="2"/>
            <a:r>
              <a:rPr lang="en-US" dirty="0"/>
              <a:t>Creation</a:t>
            </a:r>
          </a:p>
          <a:p>
            <a:pPr lvl="2"/>
            <a:r>
              <a:rPr lang="en-US" dirty="0"/>
              <a:t>Termination </a:t>
            </a:r>
          </a:p>
          <a:p>
            <a:pPr lvl="2"/>
            <a:r>
              <a:rPr lang="en-US" dirty="0"/>
              <a:t>Suspension</a:t>
            </a:r>
          </a:p>
          <a:p>
            <a:pPr lvl="2"/>
            <a:r>
              <a:rPr lang="en-US" dirty="0" smtClean="0"/>
              <a:t>Communication</a:t>
            </a:r>
          </a:p>
          <a:p>
            <a:pPr lvl="1"/>
            <a:r>
              <a:rPr lang="en-US" dirty="0"/>
              <a:t>Efficient retrieval and storage of user data</a:t>
            </a:r>
          </a:p>
          <a:p>
            <a:pPr lvl="2"/>
            <a:r>
              <a:rPr lang="en-US" dirty="0"/>
              <a:t>By allocating storage</a:t>
            </a:r>
          </a:p>
          <a:p>
            <a:pPr lvl="2"/>
            <a:r>
              <a:rPr lang="en-US" dirty="0"/>
              <a:t>By reclaiming unused storage </a:t>
            </a:r>
          </a:p>
          <a:p>
            <a:pPr lvl="2"/>
            <a:r>
              <a:rPr lang="en-US" dirty="0"/>
              <a:t>Protecting </a:t>
            </a:r>
          </a:p>
          <a:p>
            <a:pPr marL="0" indent="0">
              <a:buNone/>
            </a:pPr>
            <a:endParaRPr lang="en-US" dirty="0"/>
          </a:p>
        </p:txBody>
      </p:sp>
    </p:spTree>
    <p:extLst>
      <p:ext uri="{BB962C8B-B14F-4D97-AF65-F5344CB8AC3E}">
        <p14:creationId xmlns:p14="http://schemas.microsoft.com/office/powerpoint/2010/main" val="24655426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p:cNvSpPr txBox="1">
            <a:spLocks noGrp="1"/>
          </p:cNvSpPr>
          <p:nvPr/>
        </p:nvSpPr>
        <p:spPr bwMode="auto">
          <a:xfrm>
            <a:off x="6934200" y="6381750"/>
            <a:ext cx="2133600" cy="476250"/>
          </a:xfrm>
          <a:prstGeom prst="rect">
            <a:avLst/>
          </a:prstGeom>
          <a:noFill/>
          <a:ln w="9525">
            <a:noFill/>
            <a:miter lim="800000"/>
            <a:headEnd/>
            <a:tailEnd/>
          </a:ln>
        </p:spPr>
        <p:txBody>
          <a:bodyPr/>
          <a:lstStyle/>
          <a:p>
            <a:pPr algn="r">
              <a:spcBef>
                <a:spcPct val="0"/>
              </a:spcBef>
              <a:buClrTx/>
              <a:buFontTx/>
              <a:buNone/>
            </a:pPr>
            <a:endParaRPr lang="en-US" sz="1000">
              <a:solidFill>
                <a:srgbClr val="000000"/>
              </a:solidFill>
            </a:endParaRPr>
          </a:p>
          <a:p>
            <a:pPr algn="r">
              <a:spcBef>
                <a:spcPct val="0"/>
              </a:spcBef>
              <a:buClrTx/>
              <a:buFontTx/>
              <a:buNone/>
            </a:pPr>
            <a:fld id="{39E9502F-9587-4700-A3A6-066D1DB212B5}" type="slidenum">
              <a:rPr lang="en-US" sz="1000">
                <a:solidFill>
                  <a:srgbClr val="000000"/>
                </a:solidFill>
              </a:rPr>
              <a:pPr algn="r">
                <a:spcBef>
                  <a:spcPct val="0"/>
                </a:spcBef>
                <a:buClrTx/>
                <a:buFontTx/>
                <a:buNone/>
              </a:pPr>
              <a:t>17</a:t>
            </a:fld>
            <a:endParaRPr lang="en-US" sz="1000">
              <a:solidFill>
                <a:srgbClr val="000000"/>
              </a:solidFill>
            </a:endParaRPr>
          </a:p>
        </p:txBody>
      </p:sp>
      <p:sp>
        <p:nvSpPr>
          <p:cNvPr id="37891" name="Rectangle 7"/>
          <p:cNvSpPr>
            <a:spLocks noGrp="1" noChangeArrowheads="1"/>
          </p:cNvSpPr>
          <p:nvPr>
            <p:ph type="title"/>
          </p:nvPr>
        </p:nvSpPr>
        <p:spPr/>
        <p:txBody>
          <a:bodyPr/>
          <a:lstStyle/>
          <a:p>
            <a:pPr eaLnBrk="1" hangingPunct="1"/>
            <a:r>
              <a:rPr lang="en-US" dirty="0" smtClean="0"/>
              <a:t>Continue…</a:t>
            </a:r>
          </a:p>
        </p:txBody>
      </p:sp>
      <p:sp>
        <p:nvSpPr>
          <p:cNvPr id="37892" name="Rectangle 8"/>
          <p:cNvSpPr>
            <a:spLocks noGrp="1" noChangeArrowheads="1"/>
          </p:cNvSpPr>
          <p:nvPr>
            <p:ph type="body" idx="1"/>
          </p:nvPr>
        </p:nvSpPr>
        <p:spPr/>
        <p:txBody>
          <a:bodyPr/>
          <a:lstStyle/>
          <a:p>
            <a:pPr lvl="1" eaLnBrk="1" hangingPunct="1"/>
            <a:r>
              <a:rPr lang="en-US" dirty="0" smtClean="0"/>
              <a:t>Time sharing</a:t>
            </a:r>
          </a:p>
          <a:p>
            <a:pPr lvl="2" eaLnBrk="1" hangingPunct="1"/>
            <a:r>
              <a:rPr lang="en-US" dirty="0" smtClean="0"/>
              <a:t>Suspending the process</a:t>
            </a:r>
          </a:p>
          <a:p>
            <a:pPr lvl="2" eaLnBrk="1" hangingPunct="1"/>
            <a:r>
              <a:rPr lang="en-US" dirty="0" smtClean="0"/>
              <a:t>Rescheduling the processes</a:t>
            </a:r>
          </a:p>
          <a:p>
            <a:pPr lvl="1" eaLnBrk="1" hangingPunct="1"/>
            <a:r>
              <a:rPr lang="en-US" dirty="0" smtClean="0"/>
              <a:t>Sharing of main memory</a:t>
            </a:r>
          </a:p>
          <a:p>
            <a:pPr lvl="2" eaLnBrk="1" hangingPunct="1"/>
            <a:r>
              <a:rPr lang="en-US" dirty="0" smtClean="0"/>
              <a:t>Swapping system</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48969" y="2076450"/>
            <a:ext cx="6576695" cy="3072130"/>
          </a:xfrm>
          <a:prstGeom prst="rect">
            <a:avLst/>
          </a:prstGeom>
        </p:spPr>
        <p:txBody>
          <a:bodyPr vert="horz" wrap="square" lIns="0" tIns="12700" rIns="0" bIns="0" rtlCol="0">
            <a:spAutoFit/>
          </a:bodyPr>
          <a:lstStyle/>
          <a:p>
            <a:pPr marL="267970" indent="-255270">
              <a:lnSpc>
                <a:spcPct val="100000"/>
              </a:lnSpc>
              <a:spcBef>
                <a:spcPts val="100"/>
              </a:spcBef>
              <a:buSzPct val="90000"/>
              <a:buFont typeface="Times New Roman"/>
              <a:buChar char="•"/>
              <a:tabLst>
                <a:tab pos="267335" algn="l"/>
                <a:tab pos="267970" algn="l"/>
              </a:tabLst>
            </a:pPr>
            <a:r>
              <a:rPr sz="2500" spc="-5" dirty="0">
                <a:latin typeface="Times New Roman"/>
                <a:cs typeface="Times New Roman"/>
              </a:rPr>
              <a:t>Hierarchical file</a:t>
            </a:r>
            <a:r>
              <a:rPr sz="2500" spc="-15" dirty="0">
                <a:latin typeface="Times New Roman"/>
                <a:cs typeface="Times New Roman"/>
              </a:rPr>
              <a:t> </a:t>
            </a:r>
            <a:r>
              <a:rPr sz="2500" spc="-5" dirty="0">
                <a:latin typeface="Times New Roman"/>
                <a:cs typeface="Times New Roman"/>
              </a:rPr>
              <a:t>system</a:t>
            </a:r>
            <a:endParaRPr sz="2500">
              <a:latin typeface="Times New Roman"/>
              <a:cs typeface="Times New Roman"/>
            </a:endParaRPr>
          </a:p>
          <a:p>
            <a:pPr marL="267970" indent="-255270">
              <a:lnSpc>
                <a:spcPct val="100000"/>
              </a:lnSpc>
              <a:buSzPct val="90000"/>
              <a:buChar char="•"/>
              <a:tabLst>
                <a:tab pos="267335" algn="l"/>
                <a:tab pos="267970" algn="l"/>
              </a:tabLst>
            </a:pPr>
            <a:r>
              <a:rPr sz="2500" spc="-5" dirty="0">
                <a:latin typeface="Times New Roman"/>
                <a:cs typeface="Times New Roman"/>
              </a:rPr>
              <a:t>Multi tasking</a:t>
            </a:r>
            <a:endParaRPr sz="2500">
              <a:latin typeface="Times New Roman"/>
              <a:cs typeface="Times New Roman"/>
            </a:endParaRPr>
          </a:p>
          <a:p>
            <a:pPr marL="267970" indent="-255270">
              <a:lnSpc>
                <a:spcPct val="100000"/>
              </a:lnSpc>
              <a:buSzPct val="90000"/>
              <a:buChar char="•"/>
              <a:tabLst>
                <a:tab pos="267335" algn="l"/>
                <a:tab pos="267970" algn="l"/>
              </a:tabLst>
            </a:pPr>
            <a:r>
              <a:rPr sz="2500" spc="-5" dirty="0">
                <a:latin typeface="Times New Roman"/>
                <a:cs typeface="Times New Roman"/>
              </a:rPr>
              <a:t>Multi user</a:t>
            </a:r>
            <a:endParaRPr sz="2500">
              <a:latin typeface="Times New Roman"/>
              <a:cs typeface="Times New Roman"/>
            </a:endParaRPr>
          </a:p>
          <a:p>
            <a:pPr marL="267970" indent="-255270">
              <a:lnSpc>
                <a:spcPct val="100000"/>
              </a:lnSpc>
              <a:buSzPct val="90000"/>
              <a:buChar char="•"/>
              <a:tabLst>
                <a:tab pos="267335" algn="l"/>
                <a:tab pos="267970" algn="l"/>
              </a:tabLst>
            </a:pPr>
            <a:r>
              <a:rPr sz="2500" spc="-5" dirty="0">
                <a:latin typeface="Times New Roman"/>
                <a:cs typeface="Times New Roman"/>
              </a:rPr>
              <a:t>The building block</a:t>
            </a:r>
            <a:r>
              <a:rPr sz="2500" spc="-10" dirty="0">
                <a:latin typeface="Times New Roman"/>
                <a:cs typeface="Times New Roman"/>
              </a:rPr>
              <a:t> </a:t>
            </a:r>
            <a:r>
              <a:rPr sz="2500" spc="-5" dirty="0">
                <a:latin typeface="Times New Roman"/>
                <a:cs typeface="Times New Roman"/>
              </a:rPr>
              <a:t>approach</a:t>
            </a:r>
            <a:endParaRPr sz="2500">
              <a:latin typeface="Times New Roman"/>
              <a:cs typeface="Times New Roman"/>
            </a:endParaRPr>
          </a:p>
          <a:p>
            <a:pPr marL="267970" indent="-255270">
              <a:lnSpc>
                <a:spcPts val="2995"/>
              </a:lnSpc>
              <a:buSzPct val="90000"/>
              <a:buChar char="•"/>
              <a:tabLst>
                <a:tab pos="267335" algn="l"/>
                <a:tab pos="267970" algn="l"/>
              </a:tabLst>
            </a:pPr>
            <a:r>
              <a:rPr sz="2500" spc="-5" dirty="0">
                <a:latin typeface="Times New Roman"/>
                <a:cs typeface="Times New Roman"/>
              </a:rPr>
              <a:t>Pattern matching (wildcard</a:t>
            </a:r>
            <a:r>
              <a:rPr sz="2500" spc="-15" dirty="0">
                <a:latin typeface="Times New Roman"/>
                <a:cs typeface="Times New Roman"/>
              </a:rPr>
              <a:t> </a:t>
            </a:r>
            <a:r>
              <a:rPr sz="2500" spc="-5" dirty="0">
                <a:latin typeface="Times New Roman"/>
                <a:cs typeface="Times New Roman"/>
              </a:rPr>
              <a:t>characters)</a:t>
            </a:r>
            <a:endParaRPr sz="2500">
              <a:latin typeface="Times New Roman"/>
              <a:cs typeface="Times New Roman"/>
            </a:endParaRPr>
          </a:p>
          <a:p>
            <a:pPr marL="267970" indent="-255270">
              <a:lnSpc>
                <a:spcPts val="2995"/>
              </a:lnSpc>
              <a:buSzPct val="90000"/>
              <a:buChar char="•"/>
              <a:tabLst>
                <a:tab pos="267335" algn="l"/>
                <a:tab pos="267970" algn="l"/>
              </a:tabLst>
            </a:pPr>
            <a:r>
              <a:rPr sz="2500" spc="-5" dirty="0">
                <a:latin typeface="Times New Roman"/>
                <a:cs typeface="Times New Roman"/>
              </a:rPr>
              <a:t>Toolkit(Applications, RDBMSs, Languages</a:t>
            </a:r>
            <a:r>
              <a:rPr sz="2500" dirty="0">
                <a:latin typeface="Times New Roman"/>
                <a:cs typeface="Times New Roman"/>
              </a:rPr>
              <a:t> </a:t>
            </a:r>
            <a:r>
              <a:rPr sz="2500" spc="-5" dirty="0">
                <a:latin typeface="Times New Roman"/>
                <a:cs typeface="Times New Roman"/>
              </a:rPr>
              <a:t>etc..)</a:t>
            </a:r>
            <a:endParaRPr sz="2500">
              <a:latin typeface="Times New Roman"/>
              <a:cs typeface="Times New Roman"/>
            </a:endParaRPr>
          </a:p>
          <a:p>
            <a:pPr marL="267970" indent="-255270">
              <a:lnSpc>
                <a:spcPct val="100000"/>
              </a:lnSpc>
              <a:buSzPct val="90000"/>
              <a:buChar char="•"/>
              <a:tabLst>
                <a:tab pos="267335" algn="l"/>
                <a:tab pos="267970" algn="l"/>
              </a:tabLst>
            </a:pPr>
            <a:r>
              <a:rPr sz="2500" spc="-5" dirty="0">
                <a:latin typeface="Times New Roman"/>
                <a:cs typeface="Times New Roman"/>
              </a:rPr>
              <a:t>Programming</a:t>
            </a:r>
            <a:r>
              <a:rPr sz="2500" spc="-10" dirty="0">
                <a:latin typeface="Times New Roman"/>
                <a:cs typeface="Times New Roman"/>
              </a:rPr>
              <a:t> </a:t>
            </a:r>
            <a:r>
              <a:rPr sz="2500" spc="-5" dirty="0">
                <a:latin typeface="Times New Roman"/>
                <a:cs typeface="Times New Roman"/>
              </a:rPr>
              <a:t>facility</a:t>
            </a:r>
            <a:endParaRPr sz="2500">
              <a:latin typeface="Times New Roman"/>
              <a:cs typeface="Times New Roman"/>
            </a:endParaRPr>
          </a:p>
          <a:p>
            <a:pPr marL="267970" indent="-255270">
              <a:lnSpc>
                <a:spcPct val="100000"/>
              </a:lnSpc>
              <a:buSzPct val="90000"/>
              <a:buChar char="•"/>
              <a:tabLst>
                <a:tab pos="267335" algn="l"/>
                <a:tab pos="267970" algn="l"/>
              </a:tabLst>
            </a:pPr>
            <a:r>
              <a:rPr sz="2500" spc="-5" dirty="0">
                <a:latin typeface="Times New Roman"/>
                <a:cs typeface="Times New Roman"/>
              </a:rPr>
              <a:t>Documentation</a:t>
            </a:r>
            <a:endParaRPr sz="2500">
              <a:latin typeface="Times New Roman"/>
              <a:cs typeface="Times New Roman"/>
            </a:endParaRPr>
          </a:p>
        </p:txBody>
      </p:sp>
      <p:sp>
        <p:nvSpPr>
          <p:cNvPr id="3" name="object 3"/>
          <p:cNvSpPr txBox="1">
            <a:spLocks noGrp="1"/>
          </p:cNvSpPr>
          <p:nvPr>
            <p:ph type="title"/>
          </p:nvPr>
        </p:nvSpPr>
        <p:spPr>
          <a:xfrm>
            <a:off x="2310129" y="270509"/>
            <a:ext cx="5284470" cy="680720"/>
          </a:xfrm>
          <a:prstGeom prst="rect">
            <a:avLst/>
          </a:prstGeom>
        </p:spPr>
        <p:txBody>
          <a:bodyPr vert="horz" wrap="square" lIns="0" tIns="12700" rIns="0" bIns="0" rtlCol="0">
            <a:spAutoFit/>
          </a:bodyPr>
          <a:lstStyle/>
          <a:p>
            <a:pPr marL="12700">
              <a:lnSpc>
                <a:spcPct val="100000"/>
              </a:lnSpc>
              <a:spcBef>
                <a:spcPts val="100"/>
              </a:spcBef>
            </a:pPr>
            <a:r>
              <a:rPr sz="4300" spc="-5" dirty="0"/>
              <a:t>More Features </a:t>
            </a:r>
            <a:r>
              <a:rPr sz="4300" dirty="0"/>
              <a:t>of</a:t>
            </a:r>
            <a:r>
              <a:rPr sz="4300" spc="-75" dirty="0"/>
              <a:t> </a:t>
            </a:r>
            <a:r>
              <a:rPr sz="4300" spc="-5" dirty="0"/>
              <a:t>UNIX</a:t>
            </a:r>
            <a:endParaRPr sz="4300"/>
          </a:p>
        </p:txBody>
      </p:sp>
      <p:sp>
        <p:nvSpPr>
          <p:cNvPr id="4" name="object 4"/>
          <p:cNvSpPr txBox="1"/>
          <p:nvPr/>
        </p:nvSpPr>
        <p:spPr>
          <a:xfrm>
            <a:off x="212090" y="1271270"/>
            <a:ext cx="110489"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FFFFFF"/>
                </a:solidFill>
                <a:latin typeface="Arial"/>
                <a:cs typeface="Arial"/>
              </a:rPr>
              <a:t>9</a:t>
            </a:r>
            <a:endParaRPr sz="1200">
              <a:latin typeface="Arial"/>
              <a:cs typeface="Arial"/>
            </a:endParaRPr>
          </a:p>
        </p:txBody>
      </p:sp>
    </p:spTree>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35479" y="3285490"/>
            <a:ext cx="4967605" cy="1397000"/>
          </a:xfrm>
          <a:prstGeom prst="rect">
            <a:avLst/>
          </a:prstGeom>
        </p:spPr>
        <p:txBody>
          <a:bodyPr vert="horz" wrap="square" lIns="0" tIns="12700" rIns="0" bIns="0" rtlCol="0">
            <a:spAutoFit/>
          </a:bodyPr>
          <a:lstStyle/>
          <a:p>
            <a:pPr marL="1179830" marR="5080" indent="-1167130">
              <a:lnSpc>
                <a:spcPct val="100000"/>
              </a:lnSpc>
              <a:spcBef>
                <a:spcPts val="100"/>
              </a:spcBef>
            </a:pPr>
            <a:r>
              <a:rPr sz="4500" dirty="0">
                <a:latin typeface="Times New Roman"/>
                <a:cs typeface="Times New Roman"/>
              </a:rPr>
              <a:t>Logging </a:t>
            </a:r>
            <a:r>
              <a:rPr sz="4500" spc="-5" dirty="0">
                <a:latin typeface="Times New Roman"/>
                <a:cs typeface="Times New Roman"/>
              </a:rPr>
              <a:t>In and Basic  </a:t>
            </a:r>
            <a:r>
              <a:rPr sz="4500" dirty="0">
                <a:latin typeface="Times New Roman"/>
                <a:cs typeface="Times New Roman"/>
              </a:rPr>
              <a:t>Commands</a:t>
            </a:r>
          </a:p>
        </p:txBody>
      </p:sp>
      <p:sp>
        <p:nvSpPr>
          <p:cNvPr id="3" name="object 3"/>
          <p:cNvSpPr txBox="1"/>
          <p:nvPr/>
        </p:nvSpPr>
        <p:spPr>
          <a:xfrm>
            <a:off x="3741420" y="1925320"/>
            <a:ext cx="1971675" cy="604520"/>
          </a:xfrm>
          <a:prstGeom prst="rect">
            <a:avLst/>
          </a:prstGeom>
        </p:spPr>
        <p:txBody>
          <a:bodyPr vert="horz" wrap="square" lIns="0" tIns="12700" rIns="0" bIns="0" rtlCol="0">
            <a:spAutoFit/>
          </a:bodyPr>
          <a:lstStyle/>
          <a:p>
            <a:pPr marL="12700">
              <a:lnSpc>
                <a:spcPct val="100000"/>
              </a:lnSpc>
              <a:spcBef>
                <a:spcPts val="100"/>
              </a:spcBef>
            </a:pPr>
            <a:r>
              <a:rPr sz="3800" b="1" dirty="0">
                <a:latin typeface="Times New Roman"/>
                <a:cs typeface="Times New Roman"/>
              </a:rPr>
              <a:t>Module</a:t>
            </a:r>
            <a:r>
              <a:rPr sz="3800" b="1" spc="-90" dirty="0">
                <a:latin typeface="Times New Roman"/>
                <a:cs typeface="Times New Roman"/>
              </a:rPr>
              <a:t> </a:t>
            </a:r>
            <a:r>
              <a:rPr lang="en-IN" sz="3800" b="1" dirty="0" smtClean="0">
                <a:latin typeface="Times New Roman"/>
                <a:cs typeface="Times New Roman"/>
              </a:rPr>
              <a:t>2</a:t>
            </a:r>
            <a:endParaRPr sz="3800" dirty="0">
              <a:latin typeface="Times New Roman"/>
              <a:cs typeface="Times New Roman"/>
            </a:endParaRPr>
          </a:p>
        </p:txBody>
      </p:sp>
      <p:sp>
        <p:nvSpPr>
          <p:cNvPr id="4" name="object 4"/>
          <p:cNvSpPr txBox="1"/>
          <p:nvPr/>
        </p:nvSpPr>
        <p:spPr>
          <a:xfrm>
            <a:off x="168910" y="1271270"/>
            <a:ext cx="195580"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FFFFFF"/>
                </a:solidFill>
                <a:latin typeface="Arial"/>
                <a:cs typeface="Arial"/>
              </a:rPr>
              <a:t>12</a:t>
            </a:r>
            <a:endParaRPr sz="1200">
              <a:latin typeface="Arial"/>
              <a:cs typeface="Arial"/>
            </a:endParaRPr>
          </a:p>
        </p:txBody>
      </p:sp>
    </p:spTree>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35479" y="3285490"/>
            <a:ext cx="4967605" cy="705321"/>
          </a:xfrm>
          <a:prstGeom prst="rect">
            <a:avLst/>
          </a:prstGeom>
        </p:spPr>
        <p:txBody>
          <a:bodyPr vert="horz" wrap="square" lIns="0" tIns="12700" rIns="0" bIns="0" rtlCol="0">
            <a:spAutoFit/>
          </a:bodyPr>
          <a:lstStyle/>
          <a:p>
            <a:pPr marL="1179830" marR="5080" indent="-1167130">
              <a:lnSpc>
                <a:spcPct val="100000"/>
              </a:lnSpc>
              <a:spcBef>
                <a:spcPts val="100"/>
              </a:spcBef>
            </a:pPr>
            <a:r>
              <a:rPr lang="en-IN" sz="4500" dirty="0" smtClean="0">
                <a:latin typeface="Times New Roman"/>
                <a:cs typeface="Times New Roman"/>
              </a:rPr>
              <a:t>Introduction to Unix </a:t>
            </a:r>
            <a:endParaRPr sz="4500" dirty="0">
              <a:latin typeface="Times New Roman"/>
              <a:cs typeface="Times New Roman"/>
            </a:endParaRPr>
          </a:p>
        </p:txBody>
      </p:sp>
      <p:sp>
        <p:nvSpPr>
          <p:cNvPr id="3" name="object 3"/>
          <p:cNvSpPr txBox="1"/>
          <p:nvPr/>
        </p:nvSpPr>
        <p:spPr>
          <a:xfrm>
            <a:off x="3741420" y="1925320"/>
            <a:ext cx="1971675" cy="604520"/>
          </a:xfrm>
          <a:prstGeom prst="rect">
            <a:avLst/>
          </a:prstGeom>
        </p:spPr>
        <p:txBody>
          <a:bodyPr vert="horz" wrap="square" lIns="0" tIns="12700" rIns="0" bIns="0" rtlCol="0">
            <a:spAutoFit/>
          </a:bodyPr>
          <a:lstStyle/>
          <a:p>
            <a:pPr marL="12700">
              <a:lnSpc>
                <a:spcPct val="100000"/>
              </a:lnSpc>
              <a:spcBef>
                <a:spcPts val="100"/>
              </a:spcBef>
            </a:pPr>
            <a:r>
              <a:rPr sz="3800" b="1" dirty="0">
                <a:latin typeface="Times New Roman"/>
                <a:cs typeface="Times New Roman"/>
              </a:rPr>
              <a:t>Module</a:t>
            </a:r>
            <a:r>
              <a:rPr sz="3800" b="1" spc="-90" dirty="0">
                <a:latin typeface="Times New Roman"/>
                <a:cs typeface="Times New Roman"/>
              </a:rPr>
              <a:t> </a:t>
            </a:r>
            <a:r>
              <a:rPr lang="en-IN" sz="3800" b="1" dirty="0" smtClean="0">
                <a:latin typeface="Times New Roman"/>
                <a:cs typeface="Times New Roman"/>
              </a:rPr>
              <a:t>1</a:t>
            </a:r>
            <a:endParaRPr sz="3800" dirty="0">
              <a:latin typeface="Times New Roman"/>
              <a:cs typeface="Times New Roman"/>
            </a:endParaRPr>
          </a:p>
        </p:txBody>
      </p:sp>
      <p:sp>
        <p:nvSpPr>
          <p:cNvPr id="4" name="object 4"/>
          <p:cNvSpPr txBox="1"/>
          <p:nvPr/>
        </p:nvSpPr>
        <p:spPr>
          <a:xfrm>
            <a:off x="168910" y="1271270"/>
            <a:ext cx="195580"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FFFFFF"/>
                </a:solidFill>
                <a:latin typeface="Arial"/>
                <a:cs typeface="Arial"/>
              </a:rPr>
              <a:t>12</a:t>
            </a:r>
            <a:endParaRPr sz="1200">
              <a:latin typeface="Arial"/>
              <a:cs typeface="Arial"/>
            </a:endParaRPr>
          </a:p>
        </p:txBody>
      </p:sp>
    </p:spTree>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9609" y="368300"/>
            <a:ext cx="2468245" cy="71120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765E54"/>
                </a:solidFill>
              </a:rPr>
              <a:t>Objectives</a:t>
            </a:r>
          </a:p>
        </p:txBody>
      </p:sp>
      <p:sp>
        <p:nvSpPr>
          <p:cNvPr id="3" name="object 3"/>
          <p:cNvSpPr txBox="1"/>
          <p:nvPr/>
        </p:nvSpPr>
        <p:spPr>
          <a:xfrm>
            <a:off x="689609" y="1529079"/>
            <a:ext cx="7865745" cy="621030"/>
          </a:xfrm>
          <a:prstGeom prst="rect">
            <a:avLst/>
          </a:prstGeom>
        </p:spPr>
        <p:txBody>
          <a:bodyPr vert="horz" wrap="square" lIns="0" tIns="118110" rIns="0" bIns="0" rtlCol="0">
            <a:spAutoFit/>
          </a:bodyPr>
          <a:lstStyle/>
          <a:p>
            <a:pPr marL="331470" marR="5080" indent="-318770">
              <a:lnSpc>
                <a:spcPct val="69900"/>
              </a:lnSpc>
              <a:spcBef>
                <a:spcPts val="930"/>
              </a:spcBef>
            </a:pPr>
            <a:r>
              <a:rPr sz="2300" dirty="0">
                <a:latin typeface="Times New Roman"/>
                <a:cs typeface="Times New Roman"/>
              </a:rPr>
              <a:t>Upon </a:t>
            </a:r>
            <a:r>
              <a:rPr sz="2300" spc="-5" dirty="0">
                <a:latin typeface="Times New Roman"/>
                <a:cs typeface="Times New Roman"/>
              </a:rPr>
              <a:t>completing this </a:t>
            </a:r>
            <a:r>
              <a:rPr sz="2300" dirty="0">
                <a:latin typeface="Times New Roman"/>
                <a:cs typeface="Times New Roman"/>
              </a:rPr>
              <a:t>module you should be </a:t>
            </a:r>
            <a:r>
              <a:rPr sz="2300" spc="-5" dirty="0">
                <a:latin typeface="Times New Roman"/>
                <a:cs typeface="Times New Roman"/>
              </a:rPr>
              <a:t>able </a:t>
            </a:r>
            <a:r>
              <a:rPr sz="2300" dirty="0">
                <a:latin typeface="Times New Roman"/>
                <a:cs typeface="Times New Roman"/>
              </a:rPr>
              <a:t>to </a:t>
            </a:r>
            <a:r>
              <a:rPr sz="2300" spc="-5" dirty="0">
                <a:latin typeface="Times New Roman"/>
                <a:cs typeface="Times New Roman"/>
              </a:rPr>
              <a:t>understand </a:t>
            </a:r>
            <a:r>
              <a:rPr sz="2300" dirty="0">
                <a:latin typeface="Times New Roman"/>
                <a:cs typeface="Times New Roman"/>
              </a:rPr>
              <a:t>the  </a:t>
            </a:r>
            <a:r>
              <a:rPr sz="2300" spc="-5" dirty="0">
                <a:latin typeface="Times New Roman"/>
                <a:cs typeface="Times New Roman"/>
              </a:rPr>
              <a:t>following:</a:t>
            </a:r>
            <a:endParaRPr sz="2300">
              <a:latin typeface="Times New Roman"/>
              <a:cs typeface="Times New Roman"/>
            </a:endParaRPr>
          </a:p>
        </p:txBody>
      </p:sp>
      <p:sp>
        <p:nvSpPr>
          <p:cNvPr id="4" name="object 4"/>
          <p:cNvSpPr txBox="1"/>
          <p:nvPr/>
        </p:nvSpPr>
        <p:spPr>
          <a:xfrm>
            <a:off x="689609" y="2379471"/>
            <a:ext cx="181610" cy="3361690"/>
          </a:xfrm>
          <a:prstGeom prst="rect">
            <a:avLst/>
          </a:prstGeom>
        </p:spPr>
        <p:txBody>
          <a:bodyPr vert="horz" wrap="square" lIns="0" tIns="139065" rIns="0" bIns="0" rtlCol="0">
            <a:spAutoFit/>
          </a:bodyPr>
          <a:lstStyle/>
          <a:p>
            <a:pPr marL="12700">
              <a:lnSpc>
                <a:spcPct val="100000"/>
              </a:lnSpc>
              <a:spcBef>
                <a:spcPts val="1095"/>
              </a:spcBef>
            </a:pPr>
            <a:r>
              <a:rPr sz="1350" spc="25" dirty="0">
                <a:solidFill>
                  <a:srgbClr val="DC7F46"/>
                </a:solidFill>
                <a:latin typeface="Wingdings"/>
                <a:cs typeface="Wingdings"/>
              </a:rPr>
              <a:t></a:t>
            </a:r>
            <a:endParaRPr sz="1350">
              <a:latin typeface="Wingdings"/>
              <a:cs typeface="Wingdings"/>
            </a:endParaRPr>
          </a:p>
          <a:p>
            <a:pPr marL="12700">
              <a:lnSpc>
                <a:spcPct val="100000"/>
              </a:lnSpc>
              <a:spcBef>
                <a:spcPts val="1000"/>
              </a:spcBef>
            </a:pPr>
            <a:r>
              <a:rPr sz="1350" spc="25" dirty="0">
                <a:solidFill>
                  <a:srgbClr val="DC7F46"/>
                </a:solidFill>
                <a:latin typeface="Wingdings"/>
                <a:cs typeface="Wingdings"/>
              </a:rPr>
              <a:t></a:t>
            </a:r>
            <a:endParaRPr sz="1350">
              <a:latin typeface="Wingdings"/>
              <a:cs typeface="Wingdings"/>
            </a:endParaRPr>
          </a:p>
          <a:p>
            <a:pPr marL="12700">
              <a:lnSpc>
                <a:spcPct val="100000"/>
              </a:lnSpc>
              <a:spcBef>
                <a:spcPts val="1010"/>
              </a:spcBef>
            </a:pPr>
            <a:r>
              <a:rPr sz="1350" spc="25" dirty="0">
                <a:solidFill>
                  <a:srgbClr val="DC7F46"/>
                </a:solidFill>
                <a:latin typeface="Wingdings"/>
                <a:cs typeface="Wingdings"/>
              </a:rPr>
              <a:t></a:t>
            </a:r>
            <a:endParaRPr sz="1350">
              <a:latin typeface="Wingdings"/>
              <a:cs typeface="Wingdings"/>
            </a:endParaRPr>
          </a:p>
          <a:p>
            <a:pPr marL="12700">
              <a:lnSpc>
                <a:spcPct val="100000"/>
              </a:lnSpc>
              <a:spcBef>
                <a:spcPts val="1010"/>
              </a:spcBef>
            </a:pPr>
            <a:r>
              <a:rPr sz="1350" spc="25" dirty="0">
                <a:solidFill>
                  <a:srgbClr val="DC7F46"/>
                </a:solidFill>
                <a:latin typeface="Wingdings"/>
                <a:cs typeface="Wingdings"/>
              </a:rPr>
              <a:t></a:t>
            </a:r>
            <a:endParaRPr sz="1350">
              <a:latin typeface="Wingdings"/>
              <a:cs typeface="Wingdings"/>
            </a:endParaRPr>
          </a:p>
          <a:p>
            <a:pPr marL="12700">
              <a:lnSpc>
                <a:spcPct val="100000"/>
              </a:lnSpc>
              <a:spcBef>
                <a:spcPts val="1010"/>
              </a:spcBef>
            </a:pPr>
            <a:r>
              <a:rPr sz="1350" spc="25" dirty="0">
                <a:solidFill>
                  <a:srgbClr val="DC7F46"/>
                </a:solidFill>
                <a:latin typeface="Wingdings"/>
                <a:cs typeface="Wingdings"/>
              </a:rPr>
              <a:t></a:t>
            </a:r>
            <a:endParaRPr sz="1350">
              <a:latin typeface="Wingdings"/>
              <a:cs typeface="Wingdings"/>
            </a:endParaRPr>
          </a:p>
          <a:p>
            <a:pPr marL="12700">
              <a:lnSpc>
                <a:spcPct val="100000"/>
              </a:lnSpc>
              <a:spcBef>
                <a:spcPts val="1010"/>
              </a:spcBef>
            </a:pPr>
            <a:r>
              <a:rPr sz="1350" spc="25" dirty="0">
                <a:solidFill>
                  <a:srgbClr val="DC7F46"/>
                </a:solidFill>
                <a:latin typeface="Wingdings"/>
                <a:cs typeface="Wingdings"/>
              </a:rPr>
              <a:t></a:t>
            </a:r>
            <a:endParaRPr sz="1350">
              <a:latin typeface="Wingdings"/>
              <a:cs typeface="Wingdings"/>
            </a:endParaRPr>
          </a:p>
          <a:p>
            <a:pPr marL="12700">
              <a:lnSpc>
                <a:spcPct val="100000"/>
              </a:lnSpc>
              <a:spcBef>
                <a:spcPts val="1000"/>
              </a:spcBef>
            </a:pPr>
            <a:r>
              <a:rPr sz="1350" spc="25" dirty="0">
                <a:solidFill>
                  <a:srgbClr val="DC7F46"/>
                </a:solidFill>
                <a:latin typeface="Wingdings"/>
                <a:cs typeface="Wingdings"/>
              </a:rPr>
              <a:t></a:t>
            </a:r>
            <a:endParaRPr sz="1350">
              <a:latin typeface="Wingdings"/>
              <a:cs typeface="Wingdings"/>
            </a:endParaRPr>
          </a:p>
          <a:p>
            <a:pPr marL="12700">
              <a:lnSpc>
                <a:spcPct val="100000"/>
              </a:lnSpc>
              <a:spcBef>
                <a:spcPts val="1010"/>
              </a:spcBef>
            </a:pPr>
            <a:r>
              <a:rPr sz="1350" spc="25" dirty="0">
                <a:solidFill>
                  <a:srgbClr val="DC7F46"/>
                </a:solidFill>
                <a:latin typeface="Wingdings"/>
                <a:cs typeface="Wingdings"/>
              </a:rPr>
              <a:t></a:t>
            </a:r>
            <a:endParaRPr sz="1350">
              <a:latin typeface="Wingdings"/>
              <a:cs typeface="Wingdings"/>
            </a:endParaRPr>
          </a:p>
          <a:p>
            <a:pPr marL="12700">
              <a:lnSpc>
                <a:spcPct val="100000"/>
              </a:lnSpc>
              <a:spcBef>
                <a:spcPts val="1010"/>
              </a:spcBef>
            </a:pPr>
            <a:r>
              <a:rPr sz="1350" spc="25" dirty="0">
                <a:solidFill>
                  <a:srgbClr val="DC7F46"/>
                </a:solidFill>
                <a:latin typeface="Wingdings"/>
                <a:cs typeface="Wingdings"/>
              </a:rPr>
              <a:t></a:t>
            </a:r>
            <a:endParaRPr sz="1350">
              <a:latin typeface="Wingdings"/>
              <a:cs typeface="Wingdings"/>
            </a:endParaRPr>
          </a:p>
          <a:p>
            <a:pPr marL="12700">
              <a:lnSpc>
                <a:spcPct val="100000"/>
              </a:lnSpc>
              <a:spcBef>
                <a:spcPts val="1010"/>
              </a:spcBef>
            </a:pPr>
            <a:r>
              <a:rPr sz="1350" spc="25" dirty="0">
                <a:solidFill>
                  <a:srgbClr val="DC7F46"/>
                </a:solidFill>
                <a:latin typeface="Wingdings"/>
                <a:cs typeface="Wingdings"/>
              </a:rPr>
              <a:t></a:t>
            </a:r>
            <a:endParaRPr sz="1350">
              <a:latin typeface="Wingdings"/>
              <a:cs typeface="Wingdings"/>
            </a:endParaRPr>
          </a:p>
        </p:txBody>
      </p:sp>
      <p:sp>
        <p:nvSpPr>
          <p:cNvPr id="5" name="object 5"/>
          <p:cNvSpPr txBox="1"/>
          <p:nvPr/>
        </p:nvSpPr>
        <p:spPr>
          <a:xfrm>
            <a:off x="1008380" y="2442209"/>
            <a:ext cx="2768600" cy="3379470"/>
          </a:xfrm>
          <a:prstGeom prst="rect">
            <a:avLst/>
          </a:prstGeom>
        </p:spPr>
        <p:txBody>
          <a:bodyPr vert="horz" wrap="square" lIns="0" tIns="29209" rIns="0" bIns="0" rtlCol="0">
            <a:spAutoFit/>
          </a:bodyPr>
          <a:lstStyle/>
          <a:p>
            <a:pPr marL="12700" marR="5080">
              <a:lnSpc>
                <a:spcPct val="95200"/>
              </a:lnSpc>
              <a:spcBef>
                <a:spcPts val="229"/>
              </a:spcBef>
            </a:pPr>
            <a:r>
              <a:rPr sz="2300" dirty="0">
                <a:latin typeface="Times New Roman"/>
                <a:cs typeface="Times New Roman"/>
              </a:rPr>
              <a:t>Logging In and Out  </a:t>
            </a:r>
            <a:r>
              <a:rPr sz="2300" spc="-5" dirty="0">
                <a:latin typeface="Times New Roman"/>
                <a:cs typeface="Times New Roman"/>
              </a:rPr>
              <a:t>Command Line</a:t>
            </a:r>
            <a:r>
              <a:rPr sz="2300" spc="-55" dirty="0">
                <a:latin typeface="Times New Roman"/>
                <a:cs typeface="Times New Roman"/>
              </a:rPr>
              <a:t> </a:t>
            </a:r>
            <a:r>
              <a:rPr sz="2300" dirty="0">
                <a:latin typeface="Times New Roman"/>
                <a:cs typeface="Times New Roman"/>
              </a:rPr>
              <a:t>Format  The </a:t>
            </a:r>
            <a:r>
              <a:rPr sz="2300" spc="-5" dirty="0">
                <a:latin typeface="Times New Roman"/>
                <a:cs typeface="Times New Roman"/>
              </a:rPr>
              <a:t>Secondary </a:t>
            </a:r>
            <a:r>
              <a:rPr sz="2300" dirty="0">
                <a:latin typeface="Times New Roman"/>
                <a:cs typeface="Times New Roman"/>
              </a:rPr>
              <a:t>Prompt  Online Manual </a:t>
            </a:r>
            <a:r>
              <a:rPr sz="2300" spc="-5" dirty="0">
                <a:latin typeface="Times New Roman"/>
                <a:cs typeface="Times New Roman"/>
              </a:rPr>
              <a:t>Pages  </a:t>
            </a:r>
            <a:r>
              <a:rPr sz="2300" dirty="0">
                <a:latin typeface="Times New Roman"/>
                <a:cs typeface="Times New Roman"/>
              </a:rPr>
              <a:t>id</a:t>
            </a:r>
            <a:r>
              <a:rPr sz="2300" spc="-5" dirty="0">
                <a:latin typeface="Times New Roman"/>
                <a:cs typeface="Times New Roman"/>
              </a:rPr>
              <a:t> Command</a:t>
            </a:r>
            <a:endParaRPr sz="2300">
              <a:latin typeface="Times New Roman"/>
              <a:cs typeface="Times New Roman"/>
            </a:endParaRPr>
          </a:p>
          <a:p>
            <a:pPr marL="12700" marR="953769">
              <a:lnSpc>
                <a:spcPts val="2620"/>
              </a:lnSpc>
              <a:spcBef>
                <a:spcPts val="75"/>
              </a:spcBef>
            </a:pPr>
            <a:r>
              <a:rPr sz="2300" dirty="0">
                <a:latin typeface="Times New Roman"/>
                <a:cs typeface="Times New Roman"/>
              </a:rPr>
              <a:t>who</a:t>
            </a:r>
            <a:r>
              <a:rPr sz="2300" spc="-80" dirty="0">
                <a:latin typeface="Times New Roman"/>
                <a:cs typeface="Times New Roman"/>
              </a:rPr>
              <a:t> </a:t>
            </a:r>
            <a:r>
              <a:rPr sz="2300" spc="-5" dirty="0">
                <a:latin typeface="Times New Roman"/>
                <a:cs typeface="Times New Roman"/>
              </a:rPr>
              <a:t>Command  </a:t>
            </a:r>
            <a:r>
              <a:rPr sz="2300" dirty="0">
                <a:latin typeface="Times New Roman"/>
                <a:cs typeface="Times New Roman"/>
              </a:rPr>
              <a:t>date</a:t>
            </a:r>
            <a:r>
              <a:rPr sz="2300" spc="-70" dirty="0">
                <a:latin typeface="Times New Roman"/>
                <a:cs typeface="Times New Roman"/>
              </a:rPr>
              <a:t> </a:t>
            </a:r>
            <a:r>
              <a:rPr sz="2300" spc="-5" dirty="0">
                <a:latin typeface="Times New Roman"/>
                <a:cs typeface="Times New Roman"/>
              </a:rPr>
              <a:t>Command</a:t>
            </a:r>
            <a:endParaRPr sz="2300">
              <a:latin typeface="Times New Roman"/>
              <a:cs typeface="Times New Roman"/>
            </a:endParaRPr>
          </a:p>
          <a:p>
            <a:pPr marL="12700" marR="290830">
              <a:lnSpc>
                <a:spcPts val="2630"/>
              </a:lnSpc>
            </a:pPr>
            <a:r>
              <a:rPr sz="2300" spc="-5" dirty="0">
                <a:latin typeface="Times New Roman"/>
                <a:cs typeface="Times New Roman"/>
              </a:rPr>
              <a:t>cal, clear</a:t>
            </a:r>
            <a:r>
              <a:rPr sz="2300" spc="-50" dirty="0">
                <a:latin typeface="Times New Roman"/>
                <a:cs typeface="Times New Roman"/>
              </a:rPr>
              <a:t> </a:t>
            </a:r>
            <a:r>
              <a:rPr sz="2300" spc="-5" dirty="0">
                <a:latin typeface="Times New Roman"/>
                <a:cs typeface="Times New Roman"/>
              </a:rPr>
              <a:t>Commands  </a:t>
            </a:r>
            <a:r>
              <a:rPr sz="2300" dirty="0">
                <a:latin typeface="Times New Roman"/>
                <a:cs typeface="Times New Roman"/>
              </a:rPr>
              <a:t>passwd </a:t>
            </a:r>
            <a:r>
              <a:rPr sz="2300" spc="-5" dirty="0">
                <a:latin typeface="Times New Roman"/>
                <a:cs typeface="Times New Roman"/>
              </a:rPr>
              <a:t>Command  </a:t>
            </a:r>
            <a:r>
              <a:rPr sz="2300" dirty="0">
                <a:latin typeface="Times New Roman"/>
                <a:cs typeface="Times New Roman"/>
              </a:rPr>
              <a:t>finger</a:t>
            </a:r>
            <a:r>
              <a:rPr sz="2300" spc="-15" dirty="0">
                <a:latin typeface="Times New Roman"/>
                <a:cs typeface="Times New Roman"/>
              </a:rPr>
              <a:t> </a:t>
            </a:r>
            <a:r>
              <a:rPr sz="2300" spc="-5" dirty="0">
                <a:latin typeface="Times New Roman"/>
                <a:cs typeface="Times New Roman"/>
              </a:rPr>
              <a:t>command</a:t>
            </a:r>
            <a:endParaRPr sz="2300">
              <a:latin typeface="Times New Roman"/>
              <a:cs typeface="Times New Roman"/>
            </a:endParaRPr>
          </a:p>
        </p:txBody>
      </p:sp>
      <p:sp>
        <p:nvSpPr>
          <p:cNvPr id="6" name="object 6"/>
          <p:cNvSpPr txBox="1"/>
          <p:nvPr/>
        </p:nvSpPr>
        <p:spPr>
          <a:xfrm>
            <a:off x="168910" y="1271270"/>
            <a:ext cx="195580"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FFFFFF"/>
                </a:solidFill>
                <a:latin typeface="Arial"/>
                <a:cs typeface="Arial"/>
              </a:rPr>
              <a:t>13</a:t>
            </a:r>
            <a:endParaRPr sz="1200">
              <a:latin typeface="Arial"/>
              <a:cs typeface="Arial"/>
            </a:endParaRPr>
          </a:p>
        </p:txBody>
      </p:sp>
    </p:spTree>
  </p:cSld>
  <p:clrMapOvr>
    <a:masterClrMapping/>
  </p:clrMapOvr>
  <p:transition>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txBox="1">
            <a:spLocks noGrp="1"/>
          </p:cNvSpPr>
          <p:nvPr/>
        </p:nvSpPr>
        <p:spPr bwMode="auto">
          <a:xfrm>
            <a:off x="6934200" y="6381750"/>
            <a:ext cx="2133600" cy="476250"/>
          </a:xfrm>
          <a:prstGeom prst="rect">
            <a:avLst/>
          </a:prstGeom>
          <a:noFill/>
          <a:ln w="9525">
            <a:noFill/>
            <a:miter lim="800000"/>
            <a:headEnd/>
            <a:tailEnd/>
          </a:ln>
        </p:spPr>
        <p:txBody>
          <a:bodyPr/>
          <a:lstStyle/>
          <a:p>
            <a:pPr algn="r">
              <a:spcBef>
                <a:spcPct val="0"/>
              </a:spcBef>
              <a:buClrTx/>
              <a:buFontTx/>
              <a:buNone/>
            </a:pPr>
            <a:endParaRPr lang="en-US" sz="1000">
              <a:solidFill>
                <a:srgbClr val="000000"/>
              </a:solidFill>
            </a:endParaRPr>
          </a:p>
          <a:p>
            <a:pPr algn="r">
              <a:spcBef>
                <a:spcPct val="0"/>
              </a:spcBef>
              <a:buClrTx/>
              <a:buFontTx/>
              <a:buNone/>
            </a:pPr>
            <a:fld id="{8B752EB3-935A-4E29-A1D7-8DD17C1BC2AA}" type="slidenum">
              <a:rPr lang="en-US" sz="1000">
                <a:solidFill>
                  <a:srgbClr val="000000"/>
                </a:solidFill>
              </a:rPr>
              <a:pPr algn="r">
                <a:spcBef>
                  <a:spcPct val="0"/>
                </a:spcBef>
                <a:buClrTx/>
                <a:buFontTx/>
                <a:buNone/>
              </a:pPr>
              <a:t>21</a:t>
            </a:fld>
            <a:endParaRPr lang="en-US" sz="1000">
              <a:solidFill>
                <a:srgbClr val="000000"/>
              </a:solidFill>
            </a:endParaRPr>
          </a:p>
        </p:txBody>
      </p:sp>
      <p:sp>
        <p:nvSpPr>
          <p:cNvPr id="25603" name="Rectangle 2"/>
          <p:cNvSpPr>
            <a:spLocks noGrp="1" noChangeArrowheads="1"/>
          </p:cNvSpPr>
          <p:nvPr>
            <p:ph type="title" idx="4294967295"/>
          </p:nvPr>
        </p:nvSpPr>
        <p:spPr/>
        <p:txBody>
          <a:bodyPr/>
          <a:lstStyle/>
          <a:p>
            <a:pPr eaLnBrk="1" hangingPunct="1"/>
            <a:r>
              <a:rPr lang="en-US" smtClean="0"/>
              <a:t>Processing Environment</a:t>
            </a:r>
          </a:p>
        </p:txBody>
      </p:sp>
      <p:sp>
        <p:nvSpPr>
          <p:cNvPr id="25604" name="Rectangle 3"/>
          <p:cNvSpPr>
            <a:spLocks noGrp="1" noChangeArrowheads="1"/>
          </p:cNvSpPr>
          <p:nvPr>
            <p:ph type="body" idx="4294967295"/>
          </p:nvPr>
        </p:nvSpPr>
        <p:spPr/>
        <p:txBody>
          <a:bodyPr/>
          <a:lstStyle/>
          <a:p>
            <a:pPr eaLnBrk="1" hangingPunct="1"/>
            <a:r>
              <a:rPr lang="en-US" smtClean="0"/>
              <a:t>A program is a set of instructions written to perform a specific task.</a:t>
            </a:r>
          </a:p>
          <a:p>
            <a:pPr lvl="1" eaLnBrk="1" hangingPunct="1"/>
            <a:endParaRPr lang="en-US" smtClean="0"/>
          </a:p>
          <a:p>
            <a:pPr eaLnBrk="1" hangingPunct="1"/>
            <a:r>
              <a:rPr lang="en-US" smtClean="0"/>
              <a:t>A process is:</a:t>
            </a:r>
          </a:p>
          <a:p>
            <a:pPr lvl="1" eaLnBrk="1" hangingPunct="1"/>
            <a:r>
              <a:rPr lang="en-US" smtClean="0"/>
              <a:t>An operation which takes the instructions given and does the manipulations or anything that is instructed in the code itself</a:t>
            </a:r>
          </a:p>
          <a:p>
            <a:pPr lvl="1" eaLnBrk="1" hangingPunct="1"/>
            <a:r>
              <a:rPr lang="en-US" smtClean="0"/>
              <a:t>The single executable module that runs concurrently with other executable modules</a:t>
            </a:r>
          </a:p>
          <a:p>
            <a:pPr lvl="1" eaLnBrk="1" hangingPunct="1"/>
            <a:r>
              <a:rPr lang="en-US" smtClean="0"/>
              <a:t>A program in execution</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Slide Number Placeholder 3"/>
          <p:cNvSpPr txBox="1">
            <a:spLocks noGrp="1"/>
          </p:cNvSpPr>
          <p:nvPr/>
        </p:nvSpPr>
        <p:spPr bwMode="auto">
          <a:xfrm>
            <a:off x="6934200" y="6381750"/>
            <a:ext cx="2133600" cy="476250"/>
          </a:xfrm>
          <a:prstGeom prst="rect">
            <a:avLst/>
          </a:prstGeom>
          <a:noFill/>
          <a:ln w="9525">
            <a:noFill/>
            <a:miter lim="800000"/>
            <a:headEnd/>
            <a:tailEnd/>
          </a:ln>
        </p:spPr>
        <p:txBody>
          <a:bodyPr/>
          <a:lstStyle/>
          <a:p>
            <a:pPr algn="r">
              <a:spcBef>
                <a:spcPct val="0"/>
              </a:spcBef>
              <a:buClrTx/>
              <a:buFontTx/>
              <a:buNone/>
            </a:pPr>
            <a:endParaRPr lang="en-US" sz="1000">
              <a:solidFill>
                <a:srgbClr val="000000"/>
              </a:solidFill>
            </a:endParaRPr>
          </a:p>
          <a:p>
            <a:pPr algn="r">
              <a:spcBef>
                <a:spcPct val="0"/>
              </a:spcBef>
              <a:buClrTx/>
              <a:buFontTx/>
              <a:buNone/>
            </a:pPr>
            <a:fld id="{37C01DEE-9DD2-4E8B-95C5-AD21054E7A38}" type="slidenum">
              <a:rPr lang="en-US" sz="1000">
                <a:solidFill>
                  <a:srgbClr val="000000"/>
                </a:solidFill>
              </a:rPr>
              <a:pPr algn="r">
                <a:spcBef>
                  <a:spcPct val="0"/>
                </a:spcBef>
                <a:buClrTx/>
                <a:buFontTx/>
                <a:buNone/>
              </a:pPr>
              <a:t>22</a:t>
            </a:fld>
            <a:endParaRPr lang="en-US" sz="1000">
              <a:solidFill>
                <a:srgbClr val="000000"/>
              </a:solidFill>
            </a:endParaRPr>
          </a:p>
        </p:txBody>
      </p:sp>
      <p:sp>
        <p:nvSpPr>
          <p:cNvPr id="26627" name="Rectangle 5"/>
          <p:cNvSpPr>
            <a:spLocks noGrp="1" noChangeArrowheads="1"/>
          </p:cNvSpPr>
          <p:nvPr>
            <p:ph type="title" idx="4294967295"/>
          </p:nvPr>
        </p:nvSpPr>
        <p:spPr/>
        <p:txBody>
          <a:bodyPr/>
          <a:lstStyle/>
          <a:p>
            <a:pPr eaLnBrk="1" hangingPunct="1"/>
            <a:r>
              <a:rPr lang="en-US" smtClean="0"/>
              <a:t>Shell as Command Interpreter</a:t>
            </a:r>
          </a:p>
        </p:txBody>
      </p:sp>
      <p:sp>
        <p:nvSpPr>
          <p:cNvPr id="26628" name="Rectangle 6"/>
          <p:cNvSpPr>
            <a:spLocks noGrp="1" noChangeArrowheads="1"/>
          </p:cNvSpPr>
          <p:nvPr>
            <p:ph type="body" idx="4294967295"/>
          </p:nvPr>
        </p:nvSpPr>
        <p:spPr>
          <a:xfrm>
            <a:off x="914400" y="1447800"/>
            <a:ext cx="7772400" cy="4800600"/>
          </a:xfrm>
        </p:spPr>
        <p:txBody>
          <a:bodyPr>
            <a:noAutofit/>
          </a:bodyPr>
          <a:lstStyle/>
          <a:p>
            <a:pPr eaLnBrk="1" hangingPunct="1">
              <a:lnSpc>
                <a:spcPct val="90000"/>
              </a:lnSpc>
            </a:pPr>
            <a:r>
              <a:rPr lang="en-US" sz="3200" dirty="0" smtClean="0"/>
              <a:t>Each line that shell reads from standard input is called a pipeline. </a:t>
            </a:r>
          </a:p>
          <a:p>
            <a:pPr eaLnBrk="1" hangingPunct="1">
              <a:lnSpc>
                <a:spcPct val="90000"/>
              </a:lnSpc>
            </a:pPr>
            <a:r>
              <a:rPr lang="en-US" sz="3200" dirty="0" smtClean="0"/>
              <a:t>Shell as a command interpreter:</a:t>
            </a:r>
          </a:p>
          <a:p>
            <a:pPr lvl="1" eaLnBrk="1" hangingPunct="1">
              <a:lnSpc>
                <a:spcPct val="90000"/>
              </a:lnSpc>
            </a:pPr>
            <a:r>
              <a:rPr lang="en-US" dirty="0" smtClean="0"/>
              <a:t>Reads lines from standard input (each of these line is called pipeline)</a:t>
            </a:r>
          </a:p>
          <a:p>
            <a:pPr lvl="1" eaLnBrk="1" hangingPunct="1">
              <a:lnSpc>
                <a:spcPct val="90000"/>
              </a:lnSpc>
            </a:pPr>
            <a:r>
              <a:rPr lang="en-US" dirty="0" smtClean="0"/>
              <a:t>Splits the command into tokens</a:t>
            </a:r>
          </a:p>
          <a:p>
            <a:pPr lvl="1" eaLnBrk="1" hangingPunct="1">
              <a:lnSpc>
                <a:spcPct val="90000"/>
              </a:lnSpc>
            </a:pPr>
            <a:r>
              <a:rPr lang="en-US" dirty="0" smtClean="0"/>
              <a:t>Checks the token to see if it’s a keyword</a:t>
            </a:r>
          </a:p>
          <a:p>
            <a:pPr lvl="1" eaLnBrk="1" hangingPunct="1">
              <a:lnSpc>
                <a:spcPct val="90000"/>
              </a:lnSpc>
            </a:pPr>
            <a:r>
              <a:rPr lang="en-US" dirty="0" smtClean="0"/>
              <a:t>Checks the first word for alias</a:t>
            </a:r>
          </a:p>
          <a:p>
            <a:pPr lvl="1" eaLnBrk="1" hangingPunct="1">
              <a:lnSpc>
                <a:spcPct val="90000"/>
              </a:lnSpc>
            </a:pPr>
            <a:r>
              <a:rPr lang="en-US" dirty="0" smtClean="0"/>
              <a:t>Performs command substitution for any $(string)</a:t>
            </a:r>
          </a:p>
          <a:p>
            <a:pPr lvl="1" eaLnBrk="1" hangingPunct="1">
              <a:lnSpc>
                <a:spcPct val="90000"/>
              </a:lnSpc>
            </a:pPr>
            <a:r>
              <a:rPr lang="en-US" dirty="0" smtClean="0"/>
              <a:t>Performs wildcard expansion</a:t>
            </a:r>
          </a:p>
          <a:p>
            <a:pPr lvl="1" eaLnBrk="1" hangingPunct="1">
              <a:lnSpc>
                <a:spcPct val="90000"/>
              </a:lnSpc>
            </a:pPr>
            <a:r>
              <a:rPr lang="en-US" dirty="0" smtClean="0"/>
              <a:t>Looks at first word as build-in command</a:t>
            </a:r>
          </a:p>
          <a:p>
            <a:pPr lvl="1" eaLnBrk="1" hangingPunct="1">
              <a:lnSpc>
                <a:spcPct val="90000"/>
              </a:lnSpc>
            </a:pPr>
            <a:r>
              <a:rPr lang="en-US" dirty="0" smtClean="0"/>
              <a:t>Runs the command</a:t>
            </a:r>
          </a:p>
          <a:p>
            <a:pPr eaLnBrk="1" hangingPunct="1">
              <a:lnSpc>
                <a:spcPct val="90000"/>
              </a:lnSpc>
            </a:pPr>
            <a:endParaRPr lang="en-US" sz="280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48969" y="2159000"/>
            <a:ext cx="125730" cy="368300"/>
          </a:xfrm>
          <a:prstGeom prst="rect">
            <a:avLst/>
          </a:prstGeom>
        </p:spPr>
        <p:txBody>
          <a:bodyPr vert="horz" wrap="square" lIns="0" tIns="12700" rIns="0" bIns="0" rtlCol="0">
            <a:spAutoFit/>
          </a:bodyPr>
          <a:lstStyle/>
          <a:p>
            <a:pPr marL="12700">
              <a:lnSpc>
                <a:spcPct val="100000"/>
              </a:lnSpc>
              <a:spcBef>
                <a:spcPts val="100"/>
              </a:spcBef>
            </a:pPr>
            <a:r>
              <a:rPr sz="2250" dirty="0">
                <a:latin typeface="Times New Roman"/>
                <a:cs typeface="Times New Roman"/>
              </a:rPr>
              <a:t>•</a:t>
            </a:r>
            <a:endParaRPr sz="2250">
              <a:latin typeface="Times New Roman"/>
              <a:cs typeface="Times New Roman"/>
            </a:endParaRPr>
          </a:p>
        </p:txBody>
      </p:sp>
      <p:sp>
        <p:nvSpPr>
          <p:cNvPr id="3" name="object 3"/>
          <p:cNvSpPr txBox="1"/>
          <p:nvPr/>
        </p:nvSpPr>
        <p:spPr>
          <a:xfrm>
            <a:off x="982980" y="2159000"/>
            <a:ext cx="5499735" cy="406400"/>
          </a:xfrm>
          <a:prstGeom prst="rect">
            <a:avLst/>
          </a:prstGeom>
        </p:spPr>
        <p:txBody>
          <a:bodyPr vert="horz" wrap="square" lIns="0" tIns="12700" rIns="0" bIns="0" rtlCol="0">
            <a:spAutoFit/>
          </a:bodyPr>
          <a:lstStyle/>
          <a:p>
            <a:pPr marL="12700">
              <a:lnSpc>
                <a:spcPct val="100000"/>
              </a:lnSpc>
              <a:spcBef>
                <a:spcPts val="100"/>
              </a:spcBef>
            </a:pPr>
            <a:r>
              <a:rPr sz="2500" dirty="0">
                <a:latin typeface="Times New Roman"/>
                <a:cs typeface="Times New Roman"/>
              </a:rPr>
              <a:t>Log </a:t>
            </a:r>
            <a:r>
              <a:rPr sz="2500" spc="-5" dirty="0">
                <a:latin typeface="Times New Roman"/>
                <a:cs typeface="Times New Roman"/>
              </a:rPr>
              <a:t>in </a:t>
            </a:r>
            <a:r>
              <a:rPr sz="2500" dirty="0">
                <a:latin typeface="Times New Roman"/>
                <a:cs typeface="Times New Roman"/>
              </a:rPr>
              <a:t>to </a:t>
            </a:r>
            <a:r>
              <a:rPr sz="2500" spc="-5" dirty="0">
                <a:latin typeface="Times New Roman"/>
                <a:cs typeface="Times New Roman"/>
              </a:rPr>
              <a:t>identify yourself and gain</a:t>
            </a:r>
            <a:r>
              <a:rPr sz="2500" spc="-30" dirty="0">
                <a:latin typeface="Times New Roman"/>
                <a:cs typeface="Times New Roman"/>
              </a:rPr>
              <a:t> </a:t>
            </a:r>
            <a:r>
              <a:rPr sz="2500" spc="-5" dirty="0">
                <a:latin typeface="Times New Roman"/>
                <a:cs typeface="Times New Roman"/>
              </a:rPr>
              <a:t>access.</a:t>
            </a:r>
            <a:endParaRPr sz="2500">
              <a:latin typeface="Times New Roman"/>
              <a:cs typeface="Times New Roman"/>
            </a:endParaRPr>
          </a:p>
        </p:txBody>
      </p:sp>
      <p:sp>
        <p:nvSpPr>
          <p:cNvPr id="4" name="object 4"/>
          <p:cNvSpPr txBox="1"/>
          <p:nvPr/>
        </p:nvSpPr>
        <p:spPr>
          <a:xfrm>
            <a:off x="648969" y="3300729"/>
            <a:ext cx="125730" cy="368300"/>
          </a:xfrm>
          <a:prstGeom prst="rect">
            <a:avLst/>
          </a:prstGeom>
        </p:spPr>
        <p:txBody>
          <a:bodyPr vert="horz" wrap="square" lIns="0" tIns="12700" rIns="0" bIns="0" rtlCol="0">
            <a:spAutoFit/>
          </a:bodyPr>
          <a:lstStyle/>
          <a:p>
            <a:pPr marL="12700">
              <a:lnSpc>
                <a:spcPct val="100000"/>
              </a:lnSpc>
              <a:spcBef>
                <a:spcPts val="100"/>
              </a:spcBef>
            </a:pPr>
            <a:r>
              <a:rPr sz="2250" dirty="0">
                <a:latin typeface="Times New Roman"/>
                <a:cs typeface="Times New Roman"/>
              </a:rPr>
              <a:t>•</a:t>
            </a:r>
            <a:endParaRPr sz="2250">
              <a:latin typeface="Times New Roman"/>
              <a:cs typeface="Times New Roman"/>
            </a:endParaRPr>
          </a:p>
        </p:txBody>
      </p:sp>
      <p:sp>
        <p:nvSpPr>
          <p:cNvPr id="5" name="object 5"/>
          <p:cNvSpPr txBox="1"/>
          <p:nvPr/>
        </p:nvSpPr>
        <p:spPr>
          <a:xfrm>
            <a:off x="982980" y="3302000"/>
            <a:ext cx="4030345" cy="406400"/>
          </a:xfrm>
          <a:prstGeom prst="rect">
            <a:avLst/>
          </a:prstGeom>
        </p:spPr>
        <p:txBody>
          <a:bodyPr vert="horz" wrap="square" lIns="0" tIns="12700" rIns="0" bIns="0" rtlCol="0">
            <a:spAutoFit/>
          </a:bodyPr>
          <a:lstStyle/>
          <a:p>
            <a:pPr marL="12700">
              <a:lnSpc>
                <a:spcPct val="100000"/>
              </a:lnSpc>
              <a:spcBef>
                <a:spcPts val="100"/>
              </a:spcBef>
            </a:pPr>
            <a:r>
              <a:rPr sz="2500" spc="-5" dirty="0">
                <a:latin typeface="Times New Roman"/>
                <a:cs typeface="Times New Roman"/>
              </a:rPr>
              <a:t>Execute commands </a:t>
            </a:r>
            <a:r>
              <a:rPr sz="2500" dirty="0">
                <a:latin typeface="Times New Roman"/>
                <a:cs typeface="Times New Roman"/>
              </a:rPr>
              <a:t>to do</a:t>
            </a:r>
            <a:r>
              <a:rPr sz="2500" spc="-70" dirty="0">
                <a:latin typeface="Times New Roman"/>
                <a:cs typeface="Times New Roman"/>
              </a:rPr>
              <a:t> </a:t>
            </a:r>
            <a:r>
              <a:rPr sz="2500" spc="-5" dirty="0">
                <a:latin typeface="Times New Roman"/>
                <a:cs typeface="Times New Roman"/>
              </a:rPr>
              <a:t>work.</a:t>
            </a:r>
            <a:endParaRPr sz="2500">
              <a:latin typeface="Times New Roman"/>
              <a:cs typeface="Times New Roman"/>
            </a:endParaRPr>
          </a:p>
        </p:txBody>
      </p:sp>
      <p:sp>
        <p:nvSpPr>
          <p:cNvPr id="6" name="object 6"/>
          <p:cNvSpPr txBox="1"/>
          <p:nvPr/>
        </p:nvSpPr>
        <p:spPr>
          <a:xfrm>
            <a:off x="648969" y="4443729"/>
            <a:ext cx="125730" cy="368300"/>
          </a:xfrm>
          <a:prstGeom prst="rect">
            <a:avLst/>
          </a:prstGeom>
        </p:spPr>
        <p:txBody>
          <a:bodyPr vert="horz" wrap="square" lIns="0" tIns="12700" rIns="0" bIns="0" rtlCol="0">
            <a:spAutoFit/>
          </a:bodyPr>
          <a:lstStyle/>
          <a:p>
            <a:pPr marL="12700">
              <a:lnSpc>
                <a:spcPct val="100000"/>
              </a:lnSpc>
              <a:spcBef>
                <a:spcPts val="100"/>
              </a:spcBef>
            </a:pPr>
            <a:r>
              <a:rPr sz="2250" dirty="0">
                <a:latin typeface="Times New Roman"/>
                <a:cs typeface="Times New Roman"/>
              </a:rPr>
              <a:t>•</a:t>
            </a:r>
            <a:endParaRPr sz="2250">
              <a:latin typeface="Times New Roman"/>
              <a:cs typeface="Times New Roman"/>
            </a:endParaRPr>
          </a:p>
        </p:txBody>
      </p:sp>
      <p:sp>
        <p:nvSpPr>
          <p:cNvPr id="7" name="object 7"/>
          <p:cNvSpPr txBox="1"/>
          <p:nvPr/>
        </p:nvSpPr>
        <p:spPr>
          <a:xfrm>
            <a:off x="982980" y="4443729"/>
            <a:ext cx="4795520" cy="406400"/>
          </a:xfrm>
          <a:prstGeom prst="rect">
            <a:avLst/>
          </a:prstGeom>
        </p:spPr>
        <p:txBody>
          <a:bodyPr vert="horz" wrap="square" lIns="0" tIns="12700" rIns="0" bIns="0" rtlCol="0">
            <a:spAutoFit/>
          </a:bodyPr>
          <a:lstStyle/>
          <a:p>
            <a:pPr marL="12700">
              <a:lnSpc>
                <a:spcPct val="100000"/>
              </a:lnSpc>
              <a:spcBef>
                <a:spcPts val="100"/>
              </a:spcBef>
            </a:pPr>
            <a:r>
              <a:rPr sz="2500" dirty="0">
                <a:latin typeface="Times New Roman"/>
                <a:cs typeface="Times New Roman"/>
              </a:rPr>
              <a:t>Log </a:t>
            </a:r>
            <a:r>
              <a:rPr sz="2500" spc="-5" dirty="0">
                <a:latin typeface="Times New Roman"/>
                <a:cs typeface="Times New Roman"/>
              </a:rPr>
              <a:t>off to terminate your</a:t>
            </a:r>
            <a:r>
              <a:rPr sz="2500" spc="-30" dirty="0">
                <a:latin typeface="Times New Roman"/>
                <a:cs typeface="Times New Roman"/>
              </a:rPr>
              <a:t> </a:t>
            </a:r>
            <a:r>
              <a:rPr sz="2500" spc="-5" dirty="0">
                <a:latin typeface="Times New Roman"/>
                <a:cs typeface="Times New Roman"/>
              </a:rPr>
              <a:t>connection.</a:t>
            </a:r>
            <a:endParaRPr sz="2500">
              <a:latin typeface="Times New Roman"/>
              <a:cs typeface="Times New Roman"/>
            </a:endParaRPr>
          </a:p>
        </p:txBody>
      </p:sp>
      <p:sp>
        <p:nvSpPr>
          <p:cNvPr id="8" name="object 8"/>
          <p:cNvSpPr txBox="1">
            <a:spLocks noGrp="1"/>
          </p:cNvSpPr>
          <p:nvPr>
            <p:ph type="title"/>
          </p:nvPr>
        </p:nvSpPr>
        <p:spPr>
          <a:xfrm>
            <a:off x="1593850" y="255270"/>
            <a:ext cx="6455410" cy="711200"/>
          </a:xfrm>
          <a:prstGeom prst="rect">
            <a:avLst/>
          </a:prstGeom>
        </p:spPr>
        <p:txBody>
          <a:bodyPr vert="horz" wrap="square" lIns="0" tIns="12700" rIns="0" bIns="0" rtlCol="0">
            <a:spAutoFit/>
          </a:bodyPr>
          <a:lstStyle/>
          <a:p>
            <a:pPr marL="12700">
              <a:lnSpc>
                <a:spcPct val="100000"/>
              </a:lnSpc>
              <a:spcBef>
                <a:spcPts val="100"/>
              </a:spcBef>
            </a:pPr>
            <a:r>
              <a:rPr dirty="0"/>
              <a:t>A </a:t>
            </a:r>
            <a:r>
              <a:rPr spc="-5" dirty="0"/>
              <a:t>Typical Terminal</a:t>
            </a:r>
            <a:r>
              <a:rPr spc="-20" dirty="0"/>
              <a:t> </a:t>
            </a:r>
            <a:r>
              <a:rPr spc="-5" dirty="0"/>
              <a:t>Session</a:t>
            </a:r>
          </a:p>
        </p:txBody>
      </p:sp>
      <p:sp>
        <p:nvSpPr>
          <p:cNvPr id="9" name="object 9"/>
          <p:cNvSpPr txBox="1"/>
          <p:nvPr/>
        </p:nvSpPr>
        <p:spPr>
          <a:xfrm>
            <a:off x="168910" y="1271270"/>
            <a:ext cx="195580"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FFFFFF"/>
                </a:solidFill>
                <a:latin typeface="Arial"/>
                <a:cs typeface="Arial"/>
              </a:rPr>
              <a:t>14</a:t>
            </a:r>
            <a:endParaRPr sz="1200">
              <a:latin typeface="Arial"/>
              <a:cs typeface="Arial"/>
            </a:endParaRPr>
          </a:p>
        </p:txBody>
      </p:sp>
    </p:spTree>
  </p:cSld>
  <p:clrMapOvr>
    <a:masterClrMapping/>
  </p:clrMapOvr>
  <p:transition>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8490" y="1582420"/>
            <a:ext cx="7017384" cy="1459374"/>
          </a:xfrm>
          <a:prstGeom prst="rect">
            <a:avLst/>
          </a:prstGeom>
        </p:spPr>
        <p:txBody>
          <a:bodyPr vert="horz" wrap="square" lIns="0" tIns="12700" rIns="0" bIns="0" rtlCol="0">
            <a:spAutoFit/>
          </a:bodyPr>
          <a:lstStyle/>
          <a:p>
            <a:pPr marL="12700">
              <a:lnSpc>
                <a:spcPct val="100000"/>
              </a:lnSpc>
              <a:spcBef>
                <a:spcPts val="100"/>
              </a:spcBef>
            </a:pPr>
            <a:r>
              <a:rPr sz="1900" b="1" spc="-5" dirty="0">
                <a:latin typeface="Tahoma"/>
                <a:cs typeface="Tahoma"/>
              </a:rPr>
              <a:t>Syntax:</a:t>
            </a:r>
            <a:endParaRPr sz="1900" dirty="0">
              <a:latin typeface="Tahoma"/>
              <a:cs typeface="Tahoma"/>
            </a:endParaRPr>
          </a:p>
          <a:p>
            <a:pPr>
              <a:lnSpc>
                <a:spcPct val="100000"/>
              </a:lnSpc>
              <a:spcBef>
                <a:spcPts val="45"/>
              </a:spcBef>
            </a:pPr>
            <a:endParaRPr sz="1900" dirty="0">
              <a:latin typeface="Times New Roman"/>
              <a:cs typeface="Times New Roman"/>
            </a:endParaRPr>
          </a:p>
          <a:p>
            <a:pPr marL="152400">
              <a:lnSpc>
                <a:spcPct val="100000"/>
              </a:lnSpc>
            </a:pPr>
            <a:r>
              <a:rPr sz="1900" b="1" dirty="0">
                <a:latin typeface="Tahoma"/>
                <a:cs typeface="Tahoma"/>
              </a:rPr>
              <a:t>$ </a:t>
            </a:r>
            <a:r>
              <a:rPr sz="1900" b="1" spc="-5" dirty="0">
                <a:latin typeface="Tahoma"/>
                <a:cs typeface="Tahoma"/>
              </a:rPr>
              <a:t>command </a:t>
            </a:r>
            <a:r>
              <a:rPr sz="1900" b="1" spc="-25" dirty="0">
                <a:latin typeface="Tahoma"/>
                <a:cs typeface="Tahoma"/>
              </a:rPr>
              <a:t>[-</a:t>
            </a:r>
            <a:r>
              <a:rPr sz="1950" b="1" i="1" spc="-25" dirty="0">
                <a:latin typeface="Tahoma"/>
                <a:cs typeface="Tahoma"/>
              </a:rPr>
              <a:t>options]</a:t>
            </a:r>
            <a:r>
              <a:rPr sz="1950" b="1" i="1" spc="-40" dirty="0">
                <a:latin typeface="Tahoma"/>
                <a:cs typeface="Tahoma"/>
              </a:rPr>
              <a:t> </a:t>
            </a:r>
            <a:r>
              <a:rPr sz="1950" b="1" i="1" spc="-35" dirty="0">
                <a:latin typeface="Tahoma"/>
                <a:cs typeface="Tahoma"/>
              </a:rPr>
              <a:t>[arguments]</a:t>
            </a:r>
            <a:endParaRPr sz="1950" dirty="0">
              <a:latin typeface="Tahoma"/>
              <a:cs typeface="Tahoma"/>
            </a:endParaRPr>
          </a:p>
          <a:p>
            <a:pPr>
              <a:lnSpc>
                <a:spcPct val="100000"/>
              </a:lnSpc>
              <a:spcBef>
                <a:spcPts val="35"/>
              </a:spcBef>
            </a:pPr>
            <a:endParaRPr sz="1900" dirty="0">
              <a:latin typeface="Times New Roman"/>
              <a:cs typeface="Times New Roman"/>
            </a:endParaRPr>
          </a:p>
          <a:p>
            <a:pPr marL="12700">
              <a:lnSpc>
                <a:spcPct val="100000"/>
              </a:lnSpc>
              <a:tabLst>
                <a:tab pos="469265" algn="l"/>
                <a:tab pos="2075814" algn="l"/>
                <a:tab pos="2946400" algn="l"/>
                <a:tab pos="4139565" algn="l"/>
                <a:tab pos="5353685" algn="l"/>
              </a:tabLst>
            </a:pPr>
            <a:r>
              <a:rPr lang="en-IN" sz="1750" i="1" spc="-20" dirty="0" smtClean="0">
                <a:latin typeface="Tahoma"/>
                <a:cs typeface="Tahoma"/>
              </a:rPr>
              <a:t>	</a:t>
            </a:r>
            <a:endParaRPr sz="1950" dirty="0">
              <a:latin typeface="Tahoma"/>
              <a:cs typeface="Tahoma"/>
            </a:endParaRPr>
          </a:p>
        </p:txBody>
      </p:sp>
      <p:sp>
        <p:nvSpPr>
          <p:cNvPr id="3" name="object 3"/>
          <p:cNvSpPr txBox="1">
            <a:spLocks noGrp="1"/>
          </p:cNvSpPr>
          <p:nvPr>
            <p:ph type="title"/>
          </p:nvPr>
        </p:nvSpPr>
        <p:spPr>
          <a:xfrm>
            <a:off x="2162810" y="338093"/>
            <a:ext cx="5395595" cy="628377"/>
          </a:xfrm>
          <a:prstGeom prst="rect">
            <a:avLst/>
          </a:prstGeom>
        </p:spPr>
        <p:txBody>
          <a:bodyPr vert="horz" wrap="square" lIns="0" tIns="12700" rIns="0" bIns="0" rtlCol="0">
            <a:spAutoFit/>
          </a:bodyPr>
          <a:lstStyle/>
          <a:p>
            <a:pPr marL="12700">
              <a:lnSpc>
                <a:spcPct val="100000"/>
              </a:lnSpc>
              <a:spcBef>
                <a:spcPts val="100"/>
              </a:spcBef>
              <a:tabLst>
                <a:tab pos="3729990" algn="l"/>
              </a:tabLst>
            </a:pPr>
            <a:r>
              <a:rPr dirty="0"/>
              <a:t>Command</a:t>
            </a:r>
            <a:r>
              <a:rPr spc="10" dirty="0"/>
              <a:t> </a:t>
            </a:r>
            <a:r>
              <a:rPr dirty="0" smtClean="0"/>
              <a:t>Line</a:t>
            </a:r>
            <a:r>
              <a:rPr lang="en-IN" dirty="0" smtClean="0"/>
              <a:t> </a:t>
            </a:r>
            <a:r>
              <a:rPr spc="-5" dirty="0" smtClean="0"/>
              <a:t>Format</a:t>
            </a:r>
            <a:endParaRPr spc="-5" dirty="0"/>
          </a:p>
        </p:txBody>
      </p:sp>
      <p:sp>
        <p:nvSpPr>
          <p:cNvPr id="4" name="object 4"/>
          <p:cNvSpPr txBox="1"/>
          <p:nvPr/>
        </p:nvSpPr>
        <p:spPr>
          <a:xfrm>
            <a:off x="168910" y="1271270"/>
            <a:ext cx="195580"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FFFFFF"/>
                </a:solidFill>
                <a:latin typeface="Arial"/>
                <a:cs typeface="Arial"/>
              </a:rPr>
              <a:t>16</a:t>
            </a:r>
            <a:endParaRPr sz="1200">
              <a:latin typeface="Arial"/>
              <a:cs typeface="Arial"/>
            </a:endParaRPr>
          </a:p>
        </p:txBody>
      </p:sp>
    </p:spTree>
  </p:cSld>
  <p:clrMapOvr>
    <a:masterClrMapping/>
  </p:clrMapOvr>
  <p:transition>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welcome Message </a:t>
            </a:r>
            <a:endParaRPr lang="en-US" dirty="0"/>
          </a:p>
        </p:txBody>
      </p:sp>
      <p:sp>
        <p:nvSpPr>
          <p:cNvPr id="3" name="Content Placeholder 2"/>
          <p:cNvSpPr>
            <a:spLocks noGrp="1"/>
          </p:cNvSpPr>
          <p:nvPr>
            <p:ph sz="quarter" idx="1"/>
          </p:nvPr>
        </p:nvSpPr>
        <p:spPr/>
        <p:txBody>
          <a:bodyPr>
            <a:normAutofit/>
          </a:bodyPr>
          <a:lstStyle/>
          <a:p>
            <a:r>
              <a:rPr lang="en-US" sz="3200" dirty="0" smtClean="0"/>
              <a:t>To display welcome message we can use the commands as </a:t>
            </a:r>
          </a:p>
          <a:p>
            <a:r>
              <a:rPr lang="en-US" sz="3200" dirty="0" smtClean="0"/>
              <a:t>echo “Welcome to Unix Commands”</a:t>
            </a:r>
          </a:p>
          <a:p>
            <a:r>
              <a:rPr lang="en-US" sz="3200" dirty="0" smtClean="0"/>
              <a:t>Another way to display the message. </a:t>
            </a:r>
          </a:p>
          <a:p>
            <a:r>
              <a:rPr lang="en-US" sz="3200" dirty="0" err="1" smtClean="0"/>
              <a:t>printf</a:t>
            </a:r>
            <a:r>
              <a:rPr lang="en-US" sz="3200" dirty="0" smtClean="0"/>
              <a:t> “welcome to Unix Commands” </a:t>
            </a:r>
            <a:endParaRPr lang="en-US" sz="3200" dirty="0"/>
          </a:p>
        </p:txBody>
      </p:sp>
    </p:spTree>
    <p:extLst>
      <p:ext uri="{BB962C8B-B14F-4D97-AF65-F5344CB8AC3E}">
        <p14:creationId xmlns:p14="http://schemas.microsoft.com/office/powerpoint/2010/main" val="38246350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9600" y="1398271"/>
            <a:ext cx="8229600" cy="1703030"/>
          </a:xfrm>
          <a:prstGeom prst="rect">
            <a:avLst/>
          </a:prstGeom>
        </p:spPr>
        <p:txBody>
          <a:bodyPr vert="horz" wrap="square" lIns="0" tIns="12700" rIns="0" bIns="0" rtlCol="0">
            <a:spAutoFit/>
          </a:bodyPr>
          <a:lstStyle/>
          <a:p>
            <a:pPr marL="12700">
              <a:lnSpc>
                <a:spcPct val="100000"/>
              </a:lnSpc>
              <a:spcBef>
                <a:spcPts val="100"/>
              </a:spcBef>
            </a:pPr>
            <a:r>
              <a:rPr lang="en-IN" sz="2500" b="1" spc="-5" dirty="0" smtClean="0">
                <a:latin typeface="Times New Roman"/>
                <a:cs typeface="Times New Roman"/>
              </a:rPr>
              <a:t>man : </a:t>
            </a:r>
            <a:r>
              <a:rPr lang="en-IN" sz="2800" dirty="0" smtClean="0"/>
              <a:t>With the man command, you can retrieve the information in the manual and display it as text output on your screen</a:t>
            </a:r>
            <a:endParaRPr lang="en-IN" sz="2500" b="1" spc="-5" dirty="0" smtClean="0">
              <a:latin typeface="Times New Roman"/>
              <a:cs typeface="Times New Roman"/>
            </a:endParaRPr>
          </a:p>
          <a:p>
            <a:pPr marL="12700">
              <a:lnSpc>
                <a:spcPct val="100000"/>
              </a:lnSpc>
              <a:spcBef>
                <a:spcPts val="100"/>
              </a:spcBef>
            </a:pPr>
            <a:endParaRPr sz="2500" dirty="0">
              <a:latin typeface="Times New Roman"/>
              <a:cs typeface="Times New Roman"/>
            </a:endParaRPr>
          </a:p>
        </p:txBody>
      </p:sp>
      <p:sp>
        <p:nvSpPr>
          <p:cNvPr id="3" name="object 3"/>
          <p:cNvSpPr txBox="1"/>
          <p:nvPr/>
        </p:nvSpPr>
        <p:spPr>
          <a:xfrm>
            <a:off x="768350" y="4445000"/>
            <a:ext cx="1100455" cy="406400"/>
          </a:xfrm>
          <a:prstGeom prst="rect">
            <a:avLst/>
          </a:prstGeom>
        </p:spPr>
        <p:txBody>
          <a:bodyPr vert="horz" wrap="square" lIns="0" tIns="12700" rIns="0" bIns="0" rtlCol="0">
            <a:spAutoFit/>
          </a:bodyPr>
          <a:lstStyle/>
          <a:p>
            <a:pPr marL="12700">
              <a:lnSpc>
                <a:spcPct val="100000"/>
              </a:lnSpc>
              <a:spcBef>
                <a:spcPts val="100"/>
              </a:spcBef>
            </a:pPr>
            <a:r>
              <a:rPr sz="2500" dirty="0">
                <a:latin typeface="Times New Roman"/>
                <a:cs typeface="Times New Roman"/>
              </a:rPr>
              <a:t>$ </a:t>
            </a:r>
            <a:r>
              <a:rPr sz="2500" spc="-5" dirty="0">
                <a:latin typeface="Times New Roman"/>
                <a:cs typeface="Times New Roman"/>
              </a:rPr>
              <a:t>man</a:t>
            </a:r>
            <a:r>
              <a:rPr sz="2500" spc="-90" dirty="0">
                <a:latin typeface="Times New Roman"/>
                <a:cs typeface="Times New Roman"/>
              </a:rPr>
              <a:t> </a:t>
            </a:r>
            <a:r>
              <a:rPr sz="2500" dirty="0">
                <a:latin typeface="Times New Roman"/>
                <a:cs typeface="Times New Roman"/>
              </a:rPr>
              <a:t>ls</a:t>
            </a:r>
          </a:p>
        </p:txBody>
      </p:sp>
      <p:sp>
        <p:nvSpPr>
          <p:cNvPr id="4" name="object 4"/>
          <p:cNvSpPr txBox="1"/>
          <p:nvPr/>
        </p:nvSpPr>
        <p:spPr>
          <a:xfrm>
            <a:off x="2317750" y="4445000"/>
            <a:ext cx="3479165" cy="406400"/>
          </a:xfrm>
          <a:prstGeom prst="rect">
            <a:avLst/>
          </a:prstGeom>
        </p:spPr>
        <p:txBody>
          <a:bodyPr vert="horz" wrap="square" lIns="0" tIns="12700" rIns="0" bIns="0" rtlCol="0">
            <a:spAutoFit/>
          </a:bodyPr>
          <a:lstStyle/>
          <a:p>
            <a:pPr marL="12700">
              <a:lnSpc>
                <a:spcPct val="100000"/>
              </a:lnSpc>
              <a:spcBef>
                <a:spcPts val="100"/>
              </a:spcBef>
            </a:pPr>
            <a:r>
              <a:rPr sz="2500" i="1" spc="-5" dirty="0">
                <a:latin typeface="Times New Roman"/>
                <a:cs typeface="Times New Roman"/>
              </a:rPr>
              <a:t>Display the “ls" man</a:t>
            </a:r>
            <a:r>
              <a:rPr sz="2500" i="1" spc="-40" dirty="0">
                <a:latin typeface="Times New Roman"/>
                <a:cs typeface="Times New Roman"/>
              </a:rPr>
              <a:t> </a:t>
            </a:r>
            <a:r>
              <a:rPr sz="2500" i="1" spc="-5" dirty="0">
                <a:latin typeface="Times New Roman"/>
                <a:cs typeface="Times New Roman"/>
              </a:rPr>
              <a:t>page.</a:t>
            </a:r>
            <a:endParaRPr sz="2500">
              <a:latin typeface="Times New Roman"/>
              <a:cs typeface="Times New Roman"/>
            </a:endParaRPr>
          </a:p>
        </p:txBody>
      </p:sp>
      <p:sp>
        <p:nvSpPr>
          <p:cNvPr id="5" name="object 5"/>
          <p:cNvSpPr txBox="1"/>
          <p:nvPr/>
        </p:nvSpPr>
        <p:spPr>
          <a:xfrm>
            <a:off x="768350" y="4826000"/>
            <a:ext cx="7703820" cy="1168400"/>
          </a:xfrm>
          <a:prstGeom prst="rect">
            <a:avLst/>
          </a:prstGeom>
        </p:spPr>
        <p:txBody>
          <a:bodyPr vert="horz" wrap="square" lIns="0" tIns="12700" rIns="0" bIns="0" rtlCol="0">
            <a:spAutoFit/>
          </a:bodyPr>
          <a:lstStyle/>
          <a:p>
            <a:pPr marL="12700">
              <a:lnSpc>
                <a:spcPct val="100000"/>
              </a:lnSpc>
              <a:spcBef>
                <a:spcPts val="100"/>
              </a:spcBef>
              <a:tabLst>
                <a:tab pos="1824355" algn="l"/>
              </a:tabLst>
            </a:pPr>
            <a:r>
              <a:rPr sz="2500" dirty="0">
                <a:latin typeface="Times New Roman"/>
                <a:cs typeface="Times New Roman"/>
              </a:rPr>
              <a:t>$ </a:t>
            </a:r>
            <a:r>
              <a:rPr sz="2500" spc="-5" dirty="0">
                <a:latin typeface="Times New Roman"/>
                <a:cs typeface="Times New Roman"/>
              </a:rPr>
              <a:t>man -k</a:t>
            </a:r>
            <a:r>
              <a:rPr sz="2500" dirty="0">
                <a:latin typeface="Times New Roman"/>
                <a:cs typeface="Times New Roman"/>
              </a:rPr>
              <a:t> </a:t>
            </a:r>
            <a:r>
              <a:rPr sz="2500" spc="-5" dirty="0">
                <a:latin typeface="Times New Roman"/>
                <a:cs typeface="Times New Roman"/>
              </a:rPr>
              <a:t>cat	</a:t>
            </a:r>
            <a:r>
              <a:rPr sz="2500" i="1" spc="-5" dirty="0">
                <a:latin typeface="Times New Roman"/>
                <a:cs typeface="Times New Roman"/>
              </a:rPr>
              <a:t>Display entries </a:t>
            </a:r>
            <a:r>
              <a:rPr sz="2500" i="1" dirty="0">
                <a:latin typeface="Times New Roman"/>
                <a:cs typeface="Times New Roman"/>
              </a:rPr>
              <a:t>with </a:t>
            </a:r>
            <a:r>
              <a:rPr sz="2500" i="1" spc="-5" dirty="0">
                <a:latin typeface="Times New Roman"/>
                <a:cs typeface="Times New Roman"/>
              </a:rPr>
              <a:t>keyword</a:t>
            </a:r>
            <a:r>
              <a:rPr sz="2500" i="1" spc="-25" dirty="0">
                <a:latin typeface="Times New Roman"/>
                <a:cs typeface="Times New Roman"/>
              </a:rPr>
              <a:t> </a:t>
            </a:r>
            <a:r>
              <a:rPr sz="2500" i="1" spc="-5" dirty="0">
                <a:latin typeface="Times New Roman"/>
                <a:cs typeface="Times New Roman"/>
              </a:rPr>
              <a:t>"cat".</a:t>
            </a:r>
            <a:endParaRPr sz="2500" dirty="0">
              <a:latin typeface="Times New Roman"/>
              <a:cs typeface="Times New Roman"/>
            </a:endParaRPr>
          </a:p>
          <a:p>
            <a:pPr marL="12700">
              <a:lnSpc>
                <a:spcPct val="100000"/>
              </a:lnSpc>
              <a:tabLst>
                <a:tab pos="2124075" algn="l"/>
              </a:tabLst>
            </a:pPr>
            <a:r>
              <a:rPr sz="2500" dirty="0">
                <a:latin typeface="Times New Roman"/>
                <a:cs typeface="Times New Roman"/>
              </a:rPr>
              <a:t>$</a:t>
            </a:r>
            <a:r>
              <a:rPr sz="2500" spc="-5" dirty="0">
                <a:latin typeface="Times New Roman"/>
                <a:cs typeface="Times New Roman"/>
              </a:rPr>
              <a:t> man</a:t>
            </a:r>
            <a:r>
              <a:rPr sz="2500" dirty="0">
                <a:latin typeface="Times New Roman"/>
                <a:cs typeface="Times New Roman"/>
              </a:rPr>
              <a:t> </a:t>
            </a:r>
            <a:r>
              <a:rPr sz="2500" spc="-5" dirty="0">
                <a:latin typeface="Times New Roman"/>
                <a:cs typeface="Times New Roman"/>
              </a:rPr>
              <a:t>passwd	</a:t>
            </a:r>
            <a:r>
              <a:rPr sz="2500" i="1" spc="-5" dirty="0">
                <a:latin typeface="Times New Roman"/>
                <a:cs typeface="Times New Roman"/>
              </a:rPr>
              <a:t>Display the "passwd" man page-Section</a:t>
            </a:r>
            <a:r>
              <a:rPr sz="2500" i="1" spc="-15" dirty="0">
                <a:latin typeface="Times New Roman"/>
                <a:cs typeface="Times New Roman"/>
              </a:rPr>
              <a:t> </a:t>
            </a:r>
            <a:r>
              <a:rPr sz="2500" i="1" dirty="0">
                <a:latin typeface="Times New Roman"/>
                <a:cs typeface="Times New Roman"/>
              </a:rPr>
              <a:t>1.</a:t>
            </a:r>
            <a:endParaRPr sz="2500" dirty="0">
              <a:latin typeface="Times New Roman"/>
              <a:cs typeface="Times New Roman"/>
            </a:endParaRPr>
          </a:p>
          <a:p>
            <a:pPr marL="12700">
              <a:lnSpc>
                <a:spcPct val="100000"/>
              </a:lnSpc>
              <a:tabLst>
                <a:tab pos="2282825" algn="l"/>
              </a:tabLst>
            </a:pPr>
            <a:r>
              <a:rPr sz="2500" dirty="0">
                <a:latin typeface="Times New Roman"/>
                <a:cs typeface="Times New Roman"/>
              </a:rPr>
              <a:t>$ </a:t>
            </a:r>
            <a:r>
              <a:rPr sz="2500" spc="-5" dirty="0">
                <a:latin typeface="Times New Roman"/>
                <a:cs typeface="Times New Roman"/>
              </a:rPr>
              <a:t>man </a:t>
            </a:r>
            <a:r>
              <a:rPr sz="2500" dirty="0">
                <a:latin typeface="Times New Roman"/>
                <a:cs typeface="Times New Roman"/>
              </a:rPr>
              <a:t>4 </a:t>
            </a:r>
            <a:r>
              <a:rPr sz="2500" spc="-5" dirty="0">
                <a:latin typeface="Times New Roman"/>
                <a:cs typeface="Times New Roman"/>
              </a:rPr>
              <a:t>passwd	</a:t>
            </a:r>
            <a:r>
              <a:rPr sz="2500" i="1" spc="-5" dirty="0">
                <a:latin typeface="Times New Roman"/>
                <a:cs typeface="Times New Roman"/>
              </a:rPr>
              <a:t>Display the "passwd" man page-Section</a:t>
            </a:r>
            <a:r>
              <a:rPr sz="2500" i="1" spc="-25" dirty="0">
                <a:latin typeface="Times New Roman"/>
                <a:cs typeface="Times New Roman"/>
              </a:rPr>
              <a:t> </a:t>
            </a:r>
            <a:r>
              <a:rPr sz="2500" i="1" dirty="0">
                <a:latin typeface="Times New Roman"/>
                <a:cs typeface="Times New Roman"/>
              </a:rPr>
              <a:t>4.</a:t>
            </a:r>
            <a:endParaRPr sz="2500" dirty="0">
              <a:latin typeface="Times New Roman"/>
              <a:cs typeface="Times New Roman"/>
            </a:endParaRPr>
          </a:p>
        </p:txBody>
      </p:sp>
      <p:sp>
        <p:nvSpPr>
          <p:cNvPr id="6" name="object 6"/>
          <p:cNvSpPr txBox="1">
            <a:spLocks noGrp="1"/>
          </p:cNvSpPr>
          <p:nvPr>
            <p:ph type="title"/>
          </p:nvPr>
        </p:nvSpPr>
        <p:spPr>
          <a:xfrm>
            <a:off x="2562860" y="255270"/>
            <a:ext cx="4502150" cy="711200"/>
          </a:xfrm>
          <a:prstGeom prst="rect">
            <a:avLst/>
          </a:prstGeom>
        </p:spPr>
        <p:txBody>
          <a:bodyPr vert="horz" wrap="square" lIns="0" tIns="12700" rIns="0" bIns="0" rtlCol="0">
            <a:spAutoFit/>
          </a:bodyPr>
          <a:lstStyle/>
          <a:p>
            <a:pPr marL="12700">
              <a:lnSpc>
                <a:spcPct val="100000"/>
              </a:lnSpc>
              <a:spcBef>
                <a:spcPts val="100"/>
              </a:spcBef>
            </a:pPr>
            <a:r>
              <a:rPr dirty="0"/>
              <a:t>The </a:t>
            </a:r>
            <a:r>
              <a:rPr spc="-5" dirty="0"/>
              <a:t>Online</a:t>
            </a:r>
            <a:r>
              <a:rPr spc="-70" dirty="0"/>
              <a:t> </a:t>
            </a:r>
            <a:r>
              <a:rPr spc="-5" dirty="0"/>
              <a:t>Manual</a:t>
            </a:r>
          </a:p>
        </p:txBody>
      </p:sp>
      <p:sp>
        <p:nvSpPr>
          <p:cNvPr id="7" name="object 7"/>
          <p:cNvSpPr txBox="1"/>
          <p:nvPr/>
        </p:nvSpPr>
        <p:spPr>
          <a:xfrm>
            <a:off x="168910" y="1271270"/>
            <a:ext cx="195580"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FFFFFF"/>
                </a:solidFill>
                <a:latin typeface="Arial"/>
                <a:cs typeface="Arial"/>
              </a:rPr>
              <a:t>19</a:t>
            </a:r>
            <a:endParaRPr sz="1200">
              <a:latin typeface="Arial"/>
              <a:cs typeface="Arial"/>
            </a:endParaRPr>
          </a:p>
        </p:txBody>
      </p:sp>
    </p:spTree>
  </p:cSld>
  <p:clrMapOvr>
    <a:masterClrMapping/>
  </p:clrMapOvr>
  <p:transition>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98500" y="2066290"/>
            <a:ext cx="1066165" cy="406400"/>
          </a:xfrm>
          <a:prstGeom prst="rect">
            <a:avLst/>
          </a:prstGeom>
        </p:spPr>
        <p:txBody>
          <a:bodyPr vert="horz" wrap="square" lIns="0" tIns="12700" rIns="0" bIns="0" rtlCol="0">
            <a:spAutoFit/>
          </a:bodyPr>
          <a:lstStyle/>
          <a:p>
            <a:pPr marL="12700">
              <a:lnSpc>
                <a:spcPct val="100000"/>
              </a:lnSpc>
              <a:spcBef>
                <a:spcPts val="100"/>
              </a:spcBef>
            </a:pPr>
            <a:r>
              <a:rPr sz="2500" b="1" spc="-5" dirty="0">
                <a:latin typeface="Times New Roman"/>
                <a:cs typeface="Times New Roman"/>
              </a:rPr>
              <a:t>Synt</a:t>
            </a:r>
            <a:r>
              <a:rPr sz="2500" b="1" dirty="0">
                <a:latin typeface="Times New Roman"/>
                <a:cs typeface="Times New Roman"/>
              </a:rPr>
              <a:t>ax:</a:t>
            </a:r>
            <a:endParaRPr sz="2500">
              <a:latin typeface="Times New Roman"/>
              <a:cs typeface="Times New Roman"/>
            </a:endParaRPr>
          </a:p>
        </p:txBody>
      </p:sp>
      <p:sp>
        <p:nvSpPr>
          <p:cNvPr id="3" name="object 3"/>
          <p:cNvSpPr txBox="1"/>
          <p:nvPr/>
        </p:nvSpPr>
        <p:spPr>
          <a:xfrm>
            <a:off x="1677670" y="2447290"/>
            <a:ext cx="6499860" cy="406400"/>
          </a:xfrm>
          <a:prstGeom prst="rect">
            <a:avLst/>
          </a:prstGeom>
        </p:spPr>
        <p:txBody>
          <a:bodyPr vert="horz" wrap="square" lIns="0" tIns="12700" rIns="0" bIns="0" rtlCol="0">
            <a:spAutoFit/>
          </a:bodyPr>
          <a:lstStyle/>
          <a:p>
            <a:pPr marL="12700">
              <a:lnSpc>
                <a:spcPct val="100000"/>
              </a:lnSpc>
              <a:spcBef>
                <a:spcPts val="100"/>
              </a:spcBef>
            </a:pPr>
            <a:r>
              <a:rPr sz="2500" spc="-5" dirty="0">
                <a:latin typeface="Times New Roman"/>
                <a:cs typeface="Times New Roman"/>
              </a:rPr>
              <a:t>Displays effective user and group identification</a:t>
            </a:r>
            <a:r>
              <a:rPr sz="2500" dirty="0">
                <a:latin typeface="Times New Roman"/>
                <a:cs typeface="Times New Roman"/>
              </a:rPr>
              <a:t> </a:t>
            </a:r>
            <a:r>
              <a:rPr sz="2500" spc="-5" dirty="0">
                <a:latin typeface="Times New Roman"/>
                <a:cs typeface="Times New Roman"/>
              </a:rPr>
              <a:t>for</a:t>
            </a:r>
            <a:endParaRPr sz="2500" dirty="0">
              <a:latin typeface="Times New Roman"/>
              <a:cs typeface="Times New Roman"/>
            </a:endParaRPr>
          </a:p>
        </p:txBody>
      </p:sp>
      <p:sp>
        <p:nvSpPr>
          <p:cNvPr id="4" name="object 4"/>
          <p:cNvSpPr txBox="1"/>
          <p:nvPr/>
        </p:nvSpPr>
        <p:spPr>
          <a:xfrm>
            <a:off x="698500" y="2447290"/>
            <a:ext cx="942340" cy="787400"/>
          </a:xfrm>
          <a:prstGeom prst="rect">
            <a:avLst/>
          </a:prstGeom>
        </p:spPr>
        <p:txBody>
          <a:bodyPr vert="horz" wrap="square" lIns="0" tIns="12700" rIns="0" bIns="0" rtlCol="0">
            <a:spAutoFit/>
          </a:bodyPr>
          <a:lstStyle/>
          <a:p>
            <a:pPr marL="171450">
              <a:lnSpc>
                <a:spcPct val="100000"/>
              </a:lnSpc>
              <a:spcBef>
                <a:spcPts val="100"/>
              </a:spcBef>
            </a:pPr>
            <a:r>
              <a:rPr sz="2500" b="1" dirty="0">
                <a:latin typeface="Times New Roman"/>
                <a:cs typeface="Times New Roman"/>
              </a:rPr>
              <a:t>id</a:t>
            </a:r>
            <a:endParaRPr sz="2500" dirty="0">
              <a:latin typeface="Times New Roman"/>
              <a:cs typeface="Times New Roman"/>
            </a:endParaRPr>
          </a:p>
          <a:p>
            <a:pPr marL="12700">
              <a:lnSpc>
                <a:spcPct val="100000"/>
              </a:lnSpc>
            </a:pPr>
            <a:r>
              <a:rPr sz="2500" spc="-5" dirty="0">
                <a:latin typeface="Times New Roman"/>
                <a:cs typeface="Times New Roman"/>
              </a:rPr>
              <a:t>s</a:t>
            </a:r>
            <a:r>
              <a:rPr sz="2500" dirty="0">
                <a:latin typeface="Times New Roman"/>
                <a:cs typeface="Times New Roman"/>
              </a:rPr>
              <a:t>e</a:t>
            </a:r>
            <a:r>
              <a:rPr sz="2500" spc="-5" dirty="0">
                <a:latin typeface="Times New Roman"/>
                <a:cs typeface="Times New Roman"/>
              </a:rPr>
              <a:t>ss</a:t>
            </a:r>
            <a:r>
              <a:rPr sz="2500" spc="5" dirty="0">
                <a:latin typeface="Times New Roman"/>
                <a:cs typeface="Times New Roman"/>
              </a:rPr>
              <a:t>i</a:t>
            </a:r>
            <a:r>
              <a:rPr sz="2500" dirty="0">
                <a:latin typeface="Times New Roman"/>
                <a:cs typeface="Times New Roman"/>
              </a:rPr>
              <a:t>on</a:t>
            </a:r>
          </a:p>
        </p:txBody>
      </p:sp>
      <p:sp>
        <p:nvSpPr>
          <p:cNvPr id="5" name="object 5"/>
          <p:cNvSpPr txBox="1"/>
          <p:nvPr/>
        </p:nvSpPr>
        <p:spPr>
          <a:xfrm>
            <a:off x="698500" y="3971290"/>
            <a:ext cx="4343400" cy="1167130"/>
          </a:xfrm>
          <a:prstGeom prst="rect">
            <a:avLst/>
          </a:prstGeom>
        </p:spPr>
        <p:txBody>
          <a:bodyPr vert="horz" wrap="square" lIns="0" tIns="12700" rIns="0" bIns="0" rtlCol="0">
            <a:spAutoFit/>
          </a:bodyPr>
          <a:lstStyle/>
          <a:p>
            <a:pPr marL="12700">
              <a:lnSpc>
                <a:spcPts val="2995"/>
              </a:lnSpc>
              <a:spcBef>
                <a:spcPts val="100"/>
              </a:spcBef>
            </a:pPr>
            <a:r>
              <a:rPr sz="2500" spc="-5" dirty="0">
                <a:latin typeface="Times New Roman"/>
                <a:cs typeface="Times New Roman"/>
              </a:rPr>
              <a:t>Example:</a:t>
            </a:r>
            <a:endParaRPr sz="2500">
              <a:latin typeface="Times New Roman"/>
              <a:cs typeface="Times New Roman"/>
            </a:endParaRPr>
          </a:p>
          <a:p>
            <a:pPr marL="171450">
              <a:lnSpc>
                <a:spcPts val="2995"/>
              </a:lnSpc>
            </a:pPr>
            <a:r>
              <a:rPr sz="2500" spc="-5" dirty="0">
                <a:latin typeface="Times New Roman"/>
                <a:cs typeface="Times New Roman"/>
              </a:rPr>
              <a:t>$id</a:t>
            </a:r>
            <a:endParaRPr sz="2500">
              <a:latin typeface="Times New Roman"/>
              <a:cs typeface="Times New Roman"/>
            </a:endParaRPr>
          </a:p>
          <a:p>
            <a:pPr marL="171450">
              <a:lnSpc>
                <a:spcPct val="100000"/>
              </a:lnSpc>
            </a:pPr>
            <a:r>
              <a:rPr sz="2500" spc="-5" dirty="0">
                <a:latin typeface="Times New Roman"/>
                <a:cs typeface="Times New Roman"/>
              </a:rPr>
              <a:t>uid =303 (user3) gid=300</a:t>
            </a:r>
            <a:r>
              <a:rPr sz="2500" spc="-35" dirty="0">
                <a:latin typeface="Times New Roman"/>
                <a:cs typeface="Times New Roman"/>
              </a:rPr>
              <a:t> </a:t>
            </a:r>
            <a:r>
              <a:rPr sz="2500" spc="-5" dirty="0">
                <a:latin typeface="Times New Roman"/>
                <a:cs typeface="Times New Roman"/>
              </a:rPr>
              <a:t>(class)</a:t>
            </a:r>
            <a:endParaRPr sz="2500">
              <a:latin typeface="Times New Roman"/>
              <a:cs typeface="Times New Roman"/>
            </a:endParaRPr>
          </a:p>
        </p:txBody>
      </p:sp>
      <p:sp>
        <p:nvSpPr>
          <p:cNvPr id="6" name="object 6"/>
          <p:cNvSpPr txBox="1">
            <a:spLocks noGrp="1"/>
          </p:cNvSpPr>
          <p:nvPr>
            <p:ph type="title"/>
          </p:nvPr>
        </p:nvSpPr>
        <p:spPr>
          <a:xfrm>
            <a:off x="2774950" y="255270"/>
            <a:ext cx="4027170" cy="711200"/>
          </a:xfrm>
          <a:prstGeom prst="rect">
            <a:avLst/>
          </a:prstGeom>
        </p:spPr>
        <p:txBody>
          <a:bodyPr vert="horz" wrap="square" lIns="0" tIns="12700" rIns="0" bIns="0" rtlCol="0">
            <a:spAutoFit/>
          </a:bodyPr>
          <a:lstStyle/>
          <a:p>
            <a:pPr marL="12700">
              <a:lnSpc>
                <a:spcPct val="100000"/>
              </a:lnSpc>
              <a:spcBef>
                <a:spcPts val="100"/>
              </a:spcBef>
            </a:pPr>
            <a:r>
              <a:rPr spc="-5" dirty="0"/>
              <a:t>The </a:t>
            </a:r>
            <a:r>
              <a:rPr dirty="0"/>
              <a:t>id</a:t>
            </a:r>
            <a:r>
              <a:rPr spc="-90" dirty="0"/>
              <a:t> </a:t>
            </a:r>
            <a:r>
              <a:rPr dirty="0"/>
              <a:t>Command</a:t>
            </a:r>
          </a:p>
        </p:txBody>
      </p:sp>
      <p:sp>
        <p:nvSpPr>
          <p:cNvPr id="7" name="object 7"/>
          <p:cNvSpPr txBox="1"/>
          <p:nvPr/>
        </p:nvSpPr>
        <p:spPr>
          <a:xfrm>
            <a:off x="168910" y="1271270"/>
            <a:ext cx="195580"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FFFFFF"/>
                </a:solidFill>
                <a:latin typeface="Arial"/>
                <a:cs typeface="Arial"/>
              </a:rPr>
              <a:t>20</a:t>
            </a:r>
            <a:endParaRPr sz="1200">
              <a:latin typeface="Arial"/>
              <a:cs typeface="Arial"/>
            </a:endParaRPr>
          </a:p>
        </p:txBody>
      </p:sp>
    </p:spTree>
  </p:cSld>
  <p:clrMapOvr>
    <a:masterClrMapping/>
  </p:clrMapOvr>
  <p:transition>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04850" y="1358900"/>
            <a:ext cx="1048385" cy="406400"/>
          </a:xfrm>
          <a:prstGeom prst="rect">
            <a:avLst/>
          </a:prstGeom>
        </p:spPr>
        <p:txBody>
          <a:bodyPr vert="horz" wrap="square" lIns="0" tIns="12700" rIns="0" bIns="0" rtlCol="0">
            <a:spAutoFit/>
          </a:bodyPr>
          <a:lstStyle/>
          <a:p>
            <a:pPr marL="12700">
              <a:lnSpc>
                <a:spcPct val="100000"/>
              </a:lnSpc>
              <a:spcBef>
                <a:spcPts val="100"/>
              </a:spcBef>
            </a:pPr>
            <a:r>
              <a:rPr sz="2500" b="1" spc="-5" dirty="0">
                <a:latin typeface="Times New Roman"/>
                <a:cs typeface="Times New Roman"/>
              </a:rPr>
              <a:t>Synt</a:t>
            </a:r>
            <a:r>
              <a:rPr sz="2500" b="1" dirty="0">
                <a:latin typeface="Times New Roman"/>
                <a:cs typeface="Times New Roman"/>
              </a:rPr>
              <a:t>ax</a:t>
            </a:r>
            <a:r>
              <a:rPr sz="2500" dirty="0">
                <a:latin typeface="Times New Roman"/>
                <a:cs typeface="Times New Roman"/>
              </a:rPr>
              <a:t>:</a:t>
            </a:r>
            <a:endParaRPr sz="2500">
              <a:latin typeface="Times New Roman"/>
              <a:cs typeface="Times New Roman"/>
            </a:endParaRPr>
          </a:p>
        </p:txBody>
      </p:sp>
      <p:sp>
        <p:nvSpPr>
          <p:cNvPr id="3" name="object 3"/>
          <p:cNvSpPr txBox="1"/>
          <p:nvPr/>
        </p:nvSpPr>
        <p:spPr>
          <a:xfrm>
            <a:off x="863600" y="1739900"/>
            <a:ext cx="589280" cy="406400"/>
          </a:xfrm>
          <a:prstGeom prst="rect">
            <a:avLst/>
          </a:prstGeom>
        </p:spPr>
        <p:txBody>
          <a:bodyPr vert="horz" wrap="square" lIns="0" tIns="12700" rIns="0" bIns="0" rtlCol="0">
            <a:spAutoFit/>
          </a:bodyPr>
          <a:lstStyle/>
          <a:p>
            <a:pPr marL="12700">
              <a:lnSpc>
                <a:spcPct val="100000"/>
              </a:lnSpc>
              <a:spcBef>
                <a:spcPts val="100"/>
              </a:spcBef>
            </a:pPr>
            <a:r>
              <a:rPr sz="2500" b="1" spc="-10" dirty="0">
                <a:latin typeface="Times New Roman"/>
                <a:cs typeface="Times New Roman"/>
              </a:rPr>
              <a:t>w</a:t>
            </a:r>
            <a:r>
              <a:rPr sz="2500" b="1" spc="-5" dirty="0">
                <a:latin typeface="Times New Roman"/>
                <a:cs typeface="Times New Roman"/>
              </a:rPr>
              <a:t>ho</a:t>
            </a:r>
            <a:endParaRPr sz="2500">
              <a:latin typeface="Times New Roman"/>
              <a:cs typeface="Times New Roman"/>
            </a:endParaRPr>
          </a:p>
        </p:txBody>
      </p:sp>
      <p:sp>
        <p:nvSpPr>
          <p:cNvPr id="4" name="object 4"/>
          <p:cNvSpPr txBox="1"/>
          <p:nvPr/>
        </p:nvSpPr>
        <p:spPr>
          <a:xfrm>
            <a:off x="2180589" y="1739900"/>
            <a:ext cx="5191125" cy="787400"/>
          </a:xfrm>
          <a:prstGeom prst="rect">
            <a:avLst/>
          </a:prstGeom>
        </p:spPr>
        <p:txBody>
          <a:bodyPr vert="horz" wrap="square" lIns="0" tIns="12700" rIns="0" bIns="0" rtlCol="0">
            <a:spAutoFit/>
          </a:bodyPr>
          <a:lstStyle/>
          <a:p>
            <a:pPr marL="329565" marR="5080" indent="-317500">
              <a:lnSpc>
                <a:spcPct val="100000"/>
              </a:lnSpc>
              <a:spcBef>
                <a:spcPts val="100"/>
              </a:spcBef>
            </a:pPr>
            <a:r>
              <a:rPr sz="2500" spc="-5" dirty="0">
                <a:latin typeface="Times New Roman"/>
                <a:cs typeface="Times New Roman"/>
              </a:rPr>
              <a:t>Reports information about users who are  currently logged </a:t>
            </a:r>
            <a:r>
              <a:rPr sz="2500" dirty="0">
                <a:latin typeface="Times New Roman"/>
                <a:cs typeface="Times New Roman"/>
              </a:rPr>
              <a:t>on </a:t>
            </a:r>
            <a:r>
              <a:rPr sz="2500" spc="-5" dirty="0">
                <a:latin typeface="Times New Roman"/>
                <a:cs typeface="Times New Roman"/>
              </a:rPr>
              <a:t>to </a:t>
            </a:r>
            <a:r>
              <a:rPr sz="2500" dirty="0">
                <a:latin typeface="Times New Roman"/>
                <a:cs typeface="Times New Roman"/>
              </a:rPr>
              <a:t>a</a:t>
            </a:r>
            <a:r>
              <a:rPr sz="2500" spc="-15" dirty="0">
                <a:latin typeface="Times New Roman"/>
                <a:cs typeface="Times New Roman"/>
              </a:rPr>
              <a:t> </a:t>
            </a:r>
            <a:r>
              <a:rPr sz="2500" spc="-5" dirty="0">
                <a:latin typeface="Times New Roman"/>
                <a:cs typeface="Times New Roman"/>
              </a:rPr>
              <a:t>system</a:t>
            </a:r>
            <a:endParaRPr sz="2500">
              <a:latin typeface="Times New Roman"/>
              <a:cs typeface="Times New Roman"/>
            </a:endParaRPr>
          </a:p>
        </p:txBody>
      </p:sp>
      <p:sp>
        <p:nvSpPr>
          <p:cNvPr id="5" name="object 5"/>
          <p:cNvSpPr txBox="1"/>
          <p:nvPr/>
        </p:nvSpPr>
        <p:spPr>
          <a:xfrm>
            <a:off x="704850" y="2501900"/>
            <a:ext cx="1363980" cy="787400"/>
          </a:xfrm>
          <a:prstGeom prst="rect">
            <a:avLst/>
          </a:prstGeom>
        </p:spPr>
        <p:txBody>
          <a:bodyPr vert="horz" wrap="square" lIns="0" tIns="12700" rIns="0" bIns="0" rtlCol="0">
            <a:spAutoFit/>
          </a:bodyPr>
          <a:lstStyle/>
          <a:p>
            <a:pPr marL="12700">
              <a:lnSpc>
                <a:spcPct val="100000"/>
              </a:lnSpc>
              <a:spcBef>
                <a:spcPts val="100"/>
              </a:spcBef>
            </a:pPr>
            <a:r>
              <a:rPr sz="2500" spc="-10" dirty="0">
                <a:latin typeface="Times New Roman"/>
                <a:cs typeface="Times New Roman"/>
              </a:rPr>
              <a:t>E</a:t>
            </a:r>
            <a:r>
              <a:rPr sz="2500" dirty="0">
                <a:latin typeface="Times New Roman"/>
                <a:cs typeface="Times New Roman"/>
              </a:rPr>
              <a:t>x</a:t>
            </a:r>
            <a:r>
              <a:rPr sz="2500" spc="-10" dirty="0">
                <a:latin typeface="Times New Roman"/>
                <a:cs typeface="Times New Roman"/>
              </a:rPr>
              <a:t>a</a:t>
            </a:r>
            <a:r>
              <a:rPr sz="2500" spc="5" dirty="0">
                <a:latin typeface="Times New Roman"/>
                <a:cs typeface="Times New Roman"/>
              </a:rPr>
              <a:t>m</a:t>
            </a:r>
            <a:r>
              <a:rPr sz="2500" dirty="0">
                <a:latin typeface="Times New Roman"/>
                <a:cs typeface="Times New Roman"/>
              </a:rPr>
              <a:t>p</a:t>
            </a:r>
            <a:r>
              <a:rPr sz="2500" spc="-5" dirty="0">
                <a:latin typeface="Times New Roman"/>
                <a:cs typeface="Times New Roman"/>
              </a:rPr>
              <a:t>l</a:t>
            </a:r>
            <a:r>
              <a:rPr sz="2500" dirty="0">
                <a:latin typeface="Times New Roman"/>
                <a:cs typeface="Times New Roman"/>
              </a:rPr>
              <a:t>e</a:t>
            </a:r>
            <a:r>
              <a:rPr sz="2500" spc="-5" dirty="0">
                <a:latin typeface="Times New Roman"/>
                <a:cs typeface="Times New Roman"/>
              </a:rPr>
              <a:t>s</a:t>
            </a:r>
            <a:r>
              <a:rPr sz="2500" dirty="0">
                <a:latin typeface="Times New Roman"/>
                <a:cs typeface="Times New Roman"/>
              </a:rPr>
              <a:t>:</a:t>
            </a:r>
            <a:endParaRPr sz="2500">
              <a:latin typeface="Times New Roman"/>
              <a:cs typeface="Times New Roman"/>
            </a:endParaRPr>
          </a:p>
          <a:p>
            <a:pPr marL="171450">
              <a:lnSpc>
                <a:spcPct val="100000"/>
              </a:lnSpc>
            </a:pPr>
            <a:r>
              <a:rPr sz="2500" dirty="0">
                <a:latin typeface="Times New Roman"/>
                <a:cs typeface="Times New Roman"/>
              </a:rPr>
              <a:t>$</a:t>
            </a:r>
            <a:r>
              <a:rPr sz="2500" spc="-20" dirty="0">
                <a:latin typeface="Times New Roman"/>
                <a:cs typeface="Times New Roman"/>
              </a:rPr>
              <a:t> </a:t>
            </a:r>
            <a:r>
              <a:rPr sz="2500" spc="-10" dirty="0">
                <a:latin typeface="Times New Roman"/>
                <a:cs typeface="Times New Roman"/>
              </a:rPr>
              <a:t>who</a:t>
            </a:r>
            <a:endParaRPr sz="2500">
              <a:latin typeface="Times New Roman"/>
              <a:cs typeface="Times New Roman"/>
            </a:endParaRPr>
          </a:p>
        </p:txBody>
      </p:sp>
      <p:graphicFrame>
        <p:nvGraphicFramePr>
          <p:cNvPr id="6" name="object 6"/>
          <p:cNvGraphicFramePr>
            <a:graphicFrameLocks noGrp="1"/>
          </p:cNvGraphicFramePr>
          <p:nvPr/>
        </p:nvGraphicFramePr>
        <p:xfrm>
          <a:off x="1003300" y="3311171"/>
          <a:ext cx="3604259" cy="1112336"/>
        </p:xfrm>
        <a:graphic>
          <a:graphicData uri="http://schemas.openxmlformats.org/drawingml/2006/table">
            <a:tbl>
              <a:tblPr firstRow="1" bandRow="1">
                <a:tableStyleId>{2D5ABB26-0587-4C30-8999-92F81FD0307C}</a:tableStyleId>
              </a:tblPr>
              <a:tblGrid>
                <a:gridCol w="946785"/>
                <a:gridCol w="969010"/>
                <a:gridCol w="1688464"/>
              </a:tblGrid>
              <a:tr h="365668">
                <a:tc>
                  <a:txBody>
                    <a:bodyPr/>
                    <a:lstStyle/>
                    <a:p>
                      <a:pPr marL="31750">
                        <a:lnSpc>
                          <a:spcPts val="2730"/>
                        </a:lnSpc>
                      </a:pPr>
                      <a:r>
                        <a:rPr sz="2500" spc="-5" dirty="0">
                          <a:latin typeface="Times New Roman"/>
                          <a:cs typeface="Times New Roman"/>
                        </a:rPr>
                        <a:t>root</a:t>
                      </a:r>
                      <a:endParaRPr sz="2500">
                        <a:latin typeface="Times New Roman"/>
                        <a:cs typeface="Times New Roman"/>
                      </a:endParaRPr>
                    </a:p>
                  </a:txBody>
                  <a:tcPr marL="0" marR="0" marT="0" marB="0"/>
                </a:tc>
                <a:tc>
                  <a:txBody>
                    <a:bodyPr/>
                    <a:lstStyle/>
                    <a:p>
                      <a:pPr marR="78740" algn="r">
                        <a:lnSpc>
                          <a:spcPts val="2730"/>
                        </a:lnSpc>
                      </a:pPr>
                      <a:r>
                        <a:rPr sz="2500" spc="5" dirty="0">
                          <a:latin typeface="Times New Roman"/>
                          <a:cs typeface="Times New Roman"/>
                        </a:rPr>
                        <a:t>t</a:t>
                      </a:r>
                      <a:r>
                        <a:rPr sz="2500" spc="-5" dirty="0">
                          <a:latin typeface="Times New Roman"/>
                          <a:cs typeface="Times New Roman"/>
                        </a:rPr>
                        <a:t>t</a:t>
                      </a:r>
                      <a:r>
                        <a:rPr sz="2500" dirty="0">
                          <a:latin typeface="Times New Roman"/>
                          <a:cs typeface="Times New Roman"/>
                        </a:rPr>
                        <a:t>y1p5</a:t>
                      </a:r>
                      <a:endParaRPr sz="2500">
                        <a:latin typeface="Times New Roman"/>
                        <a:cs typeface="Times New Roman"/>
                      </a:endParaRPr>
                    </a:p>
                  </a:txBody>
                  <a:tcPr marL="0" marR="0" marT="0" marB="0"/>
                </a:tc>
                <a:tc>
                  <a:txBody>
                    <a:bodyPr/>
                    <a:lstStyle/>
                    <a:p>
                      <a:pPr marR="41275" algn="r">
                        <a:lnSpc>
                          <a:spcPts val="2730"/>
                        </a:lnSpc>
                      </a:pPr>
                      <a:r>
                        <a:rPr sz="2500" spc="-5" dirty="0">
                          <a:latin typeface="Times New Roman"/>
                          <a:cs typeface="Times New Roman"/>
                        </a:rPr>
                        <a:t>Jul </a:t>
                      </a:r>
                      <a:r>
                        <a:rPr sz="2500" dirty="0">
                          <a:latin typeface="Times New Roman"/>
                          <a:cs typeface="Times New Roman"/>
                        </a:rPr>
                        <a:t>01</a:t>
                      </a:r>
                      <a:r>
                        <a:rPr sz="2500" spc="-70" dirty="0">
                          <a:latin typeface="Times New Roman"/>
                          <a:cs typeface="Times New Roman"/>
                        </a:rPr>
                        <a:t> </a:t>
                      </a:r>
                      <a:r>
                        <a:rPr sz="2500" spc="-5" dirty="0">
                          <a:latin typeface="Times New Roman"/>
                          <a:cs typeface="Times New Roman"/>
                        </a:rPr>
                        <a:t>08:01</a:t>
                      </a:r>
                      <a:endParaRPr sz="2500">
                        <a:latin typeface="Times New Roman"/>
                        <a:cs typeface="Times New Roman"/>
                      </a:endParaRPr>
                    </a:p>
                  </a:txBody>
                  <a:tcPr marL="0" marR="0" marT="0" marB="0"/>
                </a:tc>
              </a:tr>
              <a:tr h="380365">
                <a:tc>
                  <a:txBody>
                    <a:bodyPr/>
                    <a:lstStyle/>
                    <a:p>
                      <a:pPr marL="31750">
                        <a:lnSpc>
                          <a:spcPts val="2840"/>
                        </a:lnSpc>
                      </a:pPr>
                      <a:r>
                        <a:rPr sz="2500" spc="-5" dirty="0">
                          <a:latin typeface="Times New Roman"/>
                          <a:cs typeface="Times New Roman"/>
                        </a:rPr>
                        <a:t>user11</a:t>
                      </a:r>
                      <a:endParaRPr sz="2500">
                        <a:latin typeface="Times New Roman"/>
                        <a:cs typeface="Times New Roman"/>
                      </a:endParaRPr>
                    </a:p>
                  </a:txBody>
                  <a:tcPr marL="0" marR="0" marT="0" marB="0"/>
                </a:tc>
                <a:tc>
                  <a:txBody>
                    <a:bodyPr/>
                    <a:lstStyle/>
                    <a:p>
                      <a:pPr marR="62865" algn="r">
                        <a:lnSpc>
                          <a:spcPts val="2840"/>
                        </a:lnSpc>
                      </a:pPr>
                      <a:r>
                        <a:rPr sz="2500" spc="5" dirty="0">
                          <a:latin typeface="Times New Roman"/>
                          <a:cs typeface="Times New Roman"/>
                        </a:rPr>
                        <a:t>tt</a:t>
                      </a:r>
                      <a:r>
                        <a:rPr sz="2500" spc="-10" dirty="0">
                          <a:latin typeface="Times New Roman"/>
                          <a:cs typeface="Times New Roman"/>
                        </a:rPr>
                        <a:t>y</a:t>
                      </a:r>
                      <a:r>
                        <a:rPr sz="2500" dirty="0">
                          <a:latin typeface="Times New Roman"/>
                          <a:cs typeface="Times New Roman"/>
                        </a:rPr>
                        <a:t>1p4</a:t>
                      </a:r>
                      <a:endParaRPr sz="2500">
                        <a:latin typeface="Times New Roman"/>
                        <a:cs typeface="Times New Roman"/>
                      </a:endParaRPr>
                    </a:p>
                  </a:txBody>
                  <a:tcPr marL="0" marR="0" marT="0" marB="0"/>
                </a:tc>
                <a:tc>
                  <a:txBody>
                    <a:bodyPr/>
                    <a:lstStyle/>
                    <a:p>
                      <a:pPr marR="24130" algn="r">
                        <a:lnSpc>
                          <a:spcPts val="2840"/>
                        </a:lnSpc>
                      </a:pPr>
                      <a:r>
                        <a:rPr sz="2500" spc="-5" dirty="0">
                          <a:latin typeface="Times New Roman"/>
                          <a:cs typeface="Times New Roman"/>
                        </a:rPr>
                        <a:t>Jul 01</a:t>
                      </a:r>
                      <a:r>
                        <a:rPr sz="2500" spc="-75" dirty="0">
                          <a:latin typeface="Times New Roman"/>
                          <a:cs typeface="Times New Roman"/>
                        </a:rPr>
                        <a:t> </a:t>
                      </a:r>
                      <a:r>
                        <a:rPr sz="2500" dirty="0">
                          <a:latin typeface="Times New Roman"/>
                          <a:cs typeface="Times New Roman"/>
                        </a:rPr>
                        <a:t>09:59</a:t>
                      </a:r>
                      <a:endParaRPr sz="2500">
                        <a:latin typeface="Times New Roman"/>
                        <a:cs typeface="Times New Roman"/>
                      </a:endParaRPr>
                    </a:p>
                  </a:txBody>
                  <a:tcPr marL="0" marR="0" marT="0" marB="0"/>
                </a:tc>
              </a:tr>
              <a:tr h="366303">
                <a:tc>
                  <a:txBody>
                    <a:bodyPr/>
                    <a:lstStyle/>
                    <a:p>
                      <a:pPr marL="31750">
                        <a:lnSpc>
                          <a:spcPts val="2785"/>
                        </a:lnSpc>
                      </a:pPr>
                      <a:r>
                        <a:rPr sz="2500" spc="-5" dirty="0">
                          <a:latin typeface="Times New Roman"/>
                          <a:cs typeface="Times New Roman"/>
                        </a:rPr>
                        <a:t>user12</a:t>
                      </a:r>
                      <a:endParaRPr sz="2500">
                        <a:latin typeface="Times New Roman"/>
                        <a:cs typeface="Times New Roman"/>
                      </a:endParaRPr>
                    </a:p>
                  </a:txBody>
                  <a:tcPr marL="0" marR="0" marT="0" marB="0"/>
                </a:tc>
                <a:tc>
                  <a:txBody>
                    <a:bodyPr/>
                    <a:lstStyle/>
                    <a:p>
                      <a:pPr marR="62865" algn="r">
                        <a:lnSpc>
                          <a:spcPts val="2785"/>
                        </a:lnSpc>
                      </a:pPr>
                      <a:r>
                        <a:rPr sz="2500" spc="5" dirty="0">
                          <a:latin typeface="Times New Roman"/>
                          <a:cs typeface="Times New Roman"/>
                        </a:rPr>
                        <a:t>tt</a:t>
                      </a:r>
                      <a:r>
                        <a:rPr sz="2500" spc="-10" dirty="0">
                          <a:latin typeface="Times New Roman"/>
                          <a:cs typeface="Times New Roman"/>
                        </a:rPr>
                        <a:t>y</a:t>
                      </a:r>
                      <a:r>
                        <a:rPr sz="2500" dirty="0">
                          <a:latin typeface="Times New Roman"/>
                          <a:cs typeface="Times New Roman"/>
                        </a:rPr>
                        <a:t>0p3</a:t>
                      </a:r>
                      <a:endParaRPr sz="2500">
                        <a:latin typeface="Times New Roman"/>
                        <a:cs typeface="Times New Roman"/>
                      </a:endParaRPr>
                    </a:p>
                  </a:txBody>
                  <a:tcPr marL="0" marR="0" marT="0" marB="0"/>
                </a:tc>
                <a:tc>
                  <a:txBody>
                    <a:bodyPr/>
                    <a:lstStyle/>
                    <a:p>
                      <a:pPr marR="24130" algn="r">
                        <a:lnSpc>
                          <a:spcPts val="2785"/>
                        </a:lnSpc>
                      </a:pPr>
                      <a:r>
                        <a:rPr sz="2500" spc="-5" dirty="0">
                          <a:latin typeface="Times New Roman"/>
                          <a:cs typeface="Times New Roman"/>
                        </a:rPr>
                        <a:t>Jul 01</a:t>
                      </a:r>
                      <a:r>
                        <a:rPr sz="2500" spc="-75" dirty="0">
                          <a:latin typeface="Times New Roman"/>
                          <a:cs typeface="Times New Roman"/>
                        </a:rPr>
                        <a:t> </a:t>
                      </a:r>
                      <a:r>
                        <a:rPr sz="2500" dirty="0">
                          <a:latin typeface="Times New Roman"/>
                          <a:cs typeface="Times New Roman"/>
                        </a:rPr>
                        <a:t>10:01</a:t>
                      </a:r>
                      <a:endParaRPr sz="2500">
                        <a:latin typeface="Times New Roman"/>
                        <a:cs typeface="Times New Roman"/>
                      </a:endParaRPr>
                    </a:p>
                  </a:txBody>
                  <a:tcPr marL="0" marR="0" marT="0" marB="0"/>
                </a:tc>
              </a:tr>
            </a:tbl>
          </a:graphicData>
        </a:graphic>
      </p:graphicFrame>
      <p:sp>
        <p:nvSpPr>
          <p:cNvPr id="8" name="object 8"/>
          <p:cNvSpPr txBox="1"/>
          <p:nvPr/>
        </p:nvSpPr>
        <p:spPr>
          <a:xfrm>
            <a:off x="990600" y="5257800"/>
            <a:ext cx="1283335" cy="787400"/>
          </a:xfrm>
          <a:prstGeom prst="rect">
            <a:avLst/>
          </a:prstGeom>
        </p:spPr>
        <p:txBody>
          <a:bodyPr vert="horz" wrap="square" lIns="0" tIns="12700" rIns="0" bIns="0" rtlCol="0">
            <a:spAutoFit/>
          </a:bodyPr>
          <a:lstStyle/>
          <a:p>
            <a:pPr marL="171450" marR="5080" indent="-158750">
              <a:lnSpc>
                <a:spcPct val="100000"/>
              </a:lnSpc>
              <a:spcBef>
                <a:spcPts val="100"/>
              </a:spcBef>
            </a:pPr>
            <a:r>
              <a:rPr sz="2500" dirty="0">
                <a:latin typeface="Times New Roman"/>
                <a:cs typeface="Times New Roman"/>
              </a:rPr>
              <a:t>$</a:t>
            </a:r>
            <a:r>
              <a:rPr sz="2500" spc="-100" dirty="0">
                <a:latin typeface="Times New Roman"/>
                <a:cs typeface="Times New Roman"/>
              </a:rPr>
              <a:t> </a:t>
            </a:r>
            <a:r>
              <a:rPr sz="2500" spc="-5" dirty="0">
                <a:latin typeface="Times New Roman"/>
                <a:cs typeface="Times New Roman"/>
              </a:rPr>
              <a:t>whoami  user12</a:t>
            </a:r>
            <a:endParaRPr sz="2500" dirty="0">
              <a:latin typeface="Times New Roman"/>
              <a:cs typeface="Times New Roman"/>
            </a:endParaRPr>
          </a:p>
        </p:txBody>
      </p:sp>
      <p:sp>
        <p:nvSpPr>
          <p:cNvPr id="9" name="object 9"/>
          <p:cNvSpPr txBox="1">
            <a:spLocks noGrp="1"/>
          </p:cNvSpPr>
          <p:nvPr>
            <p:ph type="title"/>
          </p:nvPr>
        </p:nvSpPr>
        <p:spPr>
          <a:xfrm>
            <a:off x="2711450" y="189229"/>
            <a:ext cx="4569460" cy="711200"/>
          </a:xfrm>
          <a:prstGeom prst="rect">
            <a:avLst/>
          </a:prstGeom>
        </p:spPr>
        <p:txBody>
          <a:bodyPr vert="horz" wrap="square" lIns="0" tIns="12700" rIns="0" bIns="0" rtlCol="0">
            <a:spAutoFit/>
          </a:bodyPr>
          <a:lstStyle/>
          <a:p>
            <a:pPr marL="12700">
              <a:lnSpc>
                <a:spcPct val="100000"/>
              </a:lnSpc>
              <a:spcBef>
                <a:spcPts val="100"/>
              </a:spcBef>
            </a:pPr>
            <a:r>
              <a:rPr dirty="0"/>
              <a:t>The </a:t>
            </a:r>
            <a:r>
              <a:rPr spc="-5" dirty="0"/>
              <a:t>who</a:t>
            </a:r>
            <a:r>
              <a:rPr spc="-80" dirty="0"/>
              <a:t> </a:t>
            </a:r>
            <a:r>
              <a:rPr dirty="0"/>
              <a:t>Command</a:t>
            </a:r>
          </a:p>
        </p:txBody>
      </p:sp>
      <p:sp>
        <p:nvSpPr>
          <p:cNvPr id="11" name="object 11"/>
          <p:cNvSpPr txBox="1"/>
          <p:nvPr/>
        </p:nvSpPr>
        <p:spPr>
          <a:xfrm>
            <a:off x="168910" y="1271270"/>
            <a:ext cx="195580"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FFFFFF"/>
                </a:solidFill>
                <a:latin typeface="Arial"/>
                <a:cs typeface="Arial"/>
              </a:rPr>
              <a:t>21</a:t>
            </a:r>
            <a:endParaRPr sz="1200">
              <a:latin typeface="Arial"/>
              <a:cs typeface="Arial"/>
            </a:endParaRPr>
          </a:p>
        </p:txBody>
      </p:sp>
    </p:spTree>
  </p:cSld>
  <p:clrMapOvr>
    <a:masterClrMapping/>
  </p:clrMapOvr>
  <p:transition>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45159" y="1798320"/>
            <a:ext cx="1064895" cy="787400"/>
          </a:xfrm>
          <a:prstGeom prst="rect">
            <a:avLst/>
          </a:prstGeom>
        </p:spPr>
        <p:txBody>
          <a:bodyPr vert="horz" wrap="square" lIns="0" tIns="12700" rIns="0" bIns="0" rtlCol="0">
            <a:spAutoFit/>
          </a:bodyPr>
          <a:lstStyle/>
          <a:p>
            <a:pPr marL="171450" marR="5080" indent="-158750">
              <a:lnSpc>
                <a:spcPct val="100000"/>
              </a:lnSpc>
              <a:spcBef>
                <a:spcPts val="100"/>
              </a:spcBef>
            </a:pPr>
            <a:r>
              <a:rPr sz="2500" b="1" spc="-5" dirty="0">
                <a:latin typeface="Times New Roman"/>
                <a:cs typeface="Times New Roman"/>
              </a:rPr>
              <a:t>Synt</a:t>
            </a:r>
            <a:r>
              <a:rPr sz="2500" b="1" dirty="0">
                <a:latin typeface="Times New Roman"/>
                <a:cs typeface="Times New Roman"/>
              </a:rPr>
              <a:t>a</a:t>
            </a:r>
            <a:r>
              <a:rPr sz="2500" b="1" spc="-10" dirty="0">
                <a:latin typeface="Times New Roman"/>
                <a:cs typeface="Times New Roman"/>
              </a:rPr>
              <a:t>x</a:t>
            </a:r>
            <a:r>
              <a:rPr sz="2500" b="1" dirty="0">
                <a:latin typeface="Times New Roman"/>
                <a:cs typeface="Times New Roman"/>
              </a:rPr>
              <a:t>:  </a:t>
            </a:r>
            <a:r>
              <a:rPr sz="2500" b="1" spc="-10" dirty="0">
                <a:latin typeface="Times New Roman"/>
                <a:cs typeface="Times New Roman"/>
              </a:rPr>
              <a:t>date</a:t>
            </a:r>
            <a:endParaRPr sz="2500">
              <a:latin typeface="Times New Roman"/>
              <a:cs typeface="Times New Roman"/>
            </a:endParaRPr>
          </a:p>
        </p:txBody>
      </p:sp>
      <p:sp>
        <p:nvSpPr>
          <p:cNvPr id="3" name="object 3"/>
          <p:cNvSpPr txBox="1"/>
          <p:nvPr/>
        </p:nvSpPr>
        <p:spPr>
          <a:xfrm>
            <a:off x="1700529" y="2179320"/>
            <a:ext cx="3265804" cy="406400"/>
          </a:xfrm>
          <a:prstGeom prst="rect">
            <a:avLst/>
          </a:prstGeom>
        </p:spPr>
        <p:txBody>
          <a:bodyPr vert="horz" wrap="square" lIns="0" tIns="12700" rIns="0" bIns="0" rtlCol="0">
            <a:spAutoFit/>
          </a:bodyPr>
          <a:lstStyle/>
          <a:p>
            <a:pPr marL="12700">
              <a:lnSpc>
                <a:spcPct val="100000"/>
              </a:lnSpc>
              <a:spcBef>
                <a:spcPts val="100"/>
              </a:spcBef>
            </a:pPr>
            <a:r>
              <a:rPr sz="2500" spc="-5" dirty="0">
                <a:latin typeface="Times New Roman"/>
                <a:cs typeface="Times New Roman"/>
              </a:rPr>
              <a:t>Reports </a:t>
            </a:r>
            <a:r>
              <a:rPr sz="2500" dirty="0">
                <a:latin typeface="Times New Roman"/>
                <a:cs typeface="Times New Roman"/>
              </a:rPr>
              <a:t>the </a:t>
            </a:r>
            <a:r>
              <a:rPr sz="2500" spc="-5" dirty="0">
                <a:latin typeface="Times New Roman"/>
                <a:cs typeface="Times New Roman"/>
              </a:rPr>
              <a:t>date and</a:t>
            </a:r>
            <a:r>
              <a:rPr sz="2500" spc="-70" dirty="0">
                <a:latin typeface="Times New Roman"/>
                <a:cs typeface="Times New Roman"/>
              </a:rPr>
              <a:t> </a:t>
            </a:r>
            <a:r>
              <a:rPr sz="2500" dirty="0">
                <a:latin typeface="Times New Roman"/>
                <a:cs typeface="Times New Roman"/>
              </a:rPr>
              <a:t>time</a:t>
            </a:r>
            <a:endParaRPr sz="2500">
              <a:latin typeface="Times New Roman"/>
              <a:cs typeface="Times New Roman"/>
            </a:endParaRPr>
          </a:p>
        </p:txBody>
      </p:sp>
      <p:sp>
        <p:nvSpPr>
          <p:cNvPr id="4" name="object 4"/>
          <p:cNvSpPr txBox="1"/>
          <p:nvPr/>
        </p:nvSpPr>
        <p:spPr>
          <a:xfrm>
            <a:off x="645159" y="3703320"/>
            <a:ext cx="3937000" cy="1167130"/>
          </a:xfrm>
          <a:prstGeom prst="rect">
            <a:avLst/>
          </a:prstGeom>
        </p:spPr>
        <p:txBody>
          <a:bodyPr vert="horz" wrap="square" lIns="0" tIns="12700" rIns="0" bIns="0" rtlCol="0">
            <a:spAutoFit/>
          </a:bodyPr>
          <a:lstStyle/>
          <a:p>
            <a:pPr marL="12700">
              <a:lnSpc>
                <a:spcPct val="100000"/>
              </a:lnSpc>
              <a:spcBef>
                <a:spcPts val="100"/>
              </a:spcBef>
            </a:pPr>
            <a:r>
              <a:rPr sz="2500" spc="-5" dirty="0">
                <a:latin typeface="Times New Roman"/>
                <a:cs typeface="Times New Roman"/>
              </a:rPr>
              <a:t>Example:</a:t>
            </a:r>
            <a:endParaRPr sz="2500">
              <a:latin typeface="Times New Roman"/>
              <a:cs typeface="Times New Roman"/>
            </a:endParaRPr>
          </a:p>
          <a:p>
            <a:pPr marL="171450">
              <a:lnSpc>
                <a:spcPts val="2995"/>
              </a:lnSpc>
            </a:pPr>
            <a:r>
              <a:rPr sz="2500" dirty="0">
                <a:latin typeface="Times New Roman"/>
                <a:cs typeface="Times New Roman"/>
              </a:rPr>
              <a:t>$</a:t>
            </a:r>
            <a:r>
              <a:rPr sz="2500" spc="-10" dirty="0">
                <a:latin typeface="Times New Roman"/>
                <a:cs typeface="Times New Roman"/>
              </a:rPr>
              <a:t> </a:t>
            </a:r>
            <a:r>
              <a:rPr sz="2500" spc="-5" dirty="0">
                <a:latin typeface="Times New Roman"/>
                <a:cs typeface="Times New Roman"/>
              </a:rPr>
              <a:t>date</a:t>
            </a:r>
            <a:endParaRPr sz="2500">
              <a:latin typeface="Times New Roman"/>
              <a:cs typeface="Times New Roman"/>
            </a:endParaRPr>
          </a:p>
          <a:p>
            <a:pPr marL="171450">
              <a:lnSpc>
                <a:spcPts val="2995"/>
              </a:lnSpc>
              <a:tabLst>
                <a:tab pos="1149350" algn="l"/>
              </a:tabLst>
            </a:pPr>
            <a:r>
              <a:rPr sz="2500" spc="-5" dirty="0">
                <a:latin typeface="Times New Roman"/>
                <a:cs typeface="Times New Roman"/>
              </a:rPr>
              <a:t>Fri</a:t>
            </a:r>
            <a:r>
              <a:rPr sz="2500" spc="5" dirty="0">
                <a:latin typeface="Times New Roman"/>
                <a:cs typeface="Times New Roman"/>
              </a:rPr>
              <a:t> </a:t>
            </a:r>
            <a:r>
              <a:rPr sz="2500" spc="-5" dirty="0">
                <a:latin typeface="Times New Roman"/>
                <a:cs typeface="Times New Roman"/>
              </a:rPr>
              <a:t>Jul	</a:t>
            </a:r>
            <a:r>
              <a:rPr sz="2500" dirty="0">
                <a:latin typeface="Times New Roman"/>
                <a:cs typeface="Times New Roman"/>
              </a:rPr>
              <a:t>1 11:15:55 </a:t>
            </a:r>
            <a:r>
              <a:rPr sz="2500" spc="-10" dirty="0">
                <a:latin typeface="Times New Roman"/>
                <a:cs typeface="Times New Roman"/>
              </a:rPr>
              <a:t>EDT</a:t>
            </a:r>
            <a:r>
              <a:rPr sz="2500" spc="-95" dirty="0">
                <a:latin typeface="Times New Roman"/>
                <a:cs typeface="Times New Roman"/>
              </a:rPr>
              <a:t> </a:t>
            </a:r>
            <a:r>
              <a:rPr sz="2500" spc="-5" dirty="0">
                <a:latin typeface="Times New Roman"/>
                <a:cs typeface="Times New Roman"/>
              </a:rPr>
              <a:t>2005</a:t>
            </a:r>
            <a:endParaRPr sz="2500">
              <a:latin typeface="Times New Roman"/>
              <a:cs typeface="Times New Roman"/>
            </a:endParaRPr>
          </a:p>
        </p:txBody>
      </p:sp>
      <p:sp>
        <p:nvSpPr>
          <p:cNvPr id="5" name="object 5"/>
          <p:cNvSpPr txBox="1">
            <a:spLocks noGrp="1"/>
          </p:cNvSpPr>
          <p:nvPr>
            <p:ph type="title"/>
          </p:nvPr>
        </p:nvSpPr>
        <p:spPr>
          <a:xfrm>
            <a:off x="2895600" y="685800"/>
            <a:ext cx="3842385" cy="604520"/>
          </a:xfrm>
          <a:prstGeom prst="rect">
            <a:avLst/>
          </a:prstGeom>
        </p:spPr>
        <p:txBody>
          <a:bodyPr vert="horz" wrap="square" lIns="0" tIns="12700" rIns="0" bIns="0" rtlCol="0">
            <a:spAutoFit/>
          </a:bodyPr>
          <a:lstStyle/>
          <a:p>
            <a:pPr marL="12700">
              <a:lnSpc>
                <a:spcPct val="100000"/>
              </a:lnSpc>
              <a:spcBef>
                <a:spcPts val="100"/>
              </a:spcBef>
            </a:pPr>
            <a:r>
              <a:rPr sz="3800" dirty="0"/>
              <a:t>The date</a:t>
            </a:r>
            <a:r>
              <a:rPr sz="3800" spc="-55" dirty="0"/>
              <a:t> </a:t>
            </a:r>
            <a:r>
              <a:rPr sz="3800" dirty="0"/>
              <a:t>Command</a:t>
            </a:r>
          </a:p>
        </p:txBody>
      </p:sp>
      <p:sp>
        <p:nvSpPr>
          <p:cNvPr id="6" name="object 6"/>
          <p:cNvSpPr txBox="1"/>
          <p:nvPr/>
        </p:nvSpPr>
        <p:spPr>
          <a:xfrm>
            <a:off x="168910" y="1271270"/>
            <a:ext cx="195580"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FFFFFF"/>
                </a:solidFill>
                <a:latin typeface="Arial"/>
                <a:cs typeface="Arial"/>
              </a:rPr>
              <a:t>22</a:t>
            </a:r>
            <a:endParaRPr sz="1200">
              <a:latin typeface="Arial"/>
              <a:cs typeface="Arial"/>
            </a:endParaRPr>
          </a:p>
        </p:txBody>
      </p:sp>
    </p:spTree>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9609" y="368300"/>
            <a:ext cx="2468245" cy="71120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765E54"/>
                </a:solidFill>
              </a:rPr>
              <a:t>Objectives</a:t>
            </a:r>
          </a:p>
        </p:txBody>
      </p:sp>
      <p:sp>
        <p:nvSpPr>
          <p:cNvPr id="3" name="object 3"/>
          <p:cNvSpPr txBox="1"/>
          <p:nvPr/>
        </p:nvSpPr>
        <p:spPr>
          <a:xfrm>
            <a:off x="689609" y="1596390"/>
            <a:ext cx="6595745" cy="749300"/>
          </a:xfrm>
          <a:prstGeom prst="rect">
            <a:avLst/>
          </a:prstGeom>
        </p:spPr>
        <p:txBody>
          <a:bodyPr vert="horz" wrap="square" lIns="0" tIns="55879" rIns="0" bIns="0" rtlCol="0">
            <a:spAutoFit/>
          </a:bodyPr>
          <a:lstStyle/>
          <a:p>
            <a:pPr marL="331470" marR="5080" indent="-318770">
              <a:lnSpc>
                <a:spcPts val="2700"/>
              </a:lnSpc>
              <a:spcBef>
                <a:spcPts val="439"/>
              </a:spcBef>
            </a:pPr>
            <a:r>
              <a:rPr sz="2500" spc="-5" dirty="0">
                <a:latin typeface="Times New Roman"/>
                <a:cs typeface="Times New Roman"/>
              </a:rPr>
              <a:t>Upon completing </a:t>
            </a:r>
            <a:r>
              <a:rPr sz="2500" dirty="0">
                <a:latin typeface="Times New Roman"/>
                <a:cs typeface="Times New Roman"/>
              </a:rPr>
              <a:t>this </a:t>
            </a:r>
            <a:r>
              <a:rPr sz="2500" spc="-5" dirty="0">
                <a:latin typeface="Times New Roman"/>
                <a:cs typeface="Times New Roman"/>
              </a:rPr>
              <a:t>module </a:t>
            </a:r>
            <a:r>
              <a:rPr sz="2500" dirty="0">
                <a:latin typeface="Times New Roman"/>
                <a:cs typeface="Times New Roman"/>
              </a:rPr>
              <a:t>you </a:t>
            </a:r>
            <a:r>
              <a:rPr sz="2500" spc="-5" dirty="0">
                <a:latin typeface="Times New Roman"/>
                <a:cs typeface="Times New Roman"/>
              </a:rPr>
              <a:t>should </a:t>
            </a:r>
            <a:r>
              <a:rPr sz="2500" dirty="0">
                <a:latin typeface="Times New Roman"/>
                <a:cs typeface="Times New Roman"/>
              </a:rPr>
              <a:t>be </a:t>
            </a:r>
            <a:r>
              <a:rPr sz="2500" spc="-5" dirty="0">
                <a:latin typeface="Times New Roman"/>
                <a:cs typeface="Times New Roman"/>
              </a:rPr>
              <a:t>able to  understand the</a:t>
            </a:r>
            <a:r>
              <a:rPr sz="2500" spc="-10" dirty="0">
                <a:latin typeface="Times New Roman"/>
                <a:cs typeface="Times New Roman"/>
              </a:rPr>
              <a:t> </a:t>
            </a:r>
            <a:r>
              <a:rPr sz="2500" spc="-5" dirty="0">
                <a:latin typeface="Times New Roman"/>
                <a:cs typeface="Times New Roman"/>
              </a:rPr>
              <a:t>following:</a:t>
            </a:r>
            <a:endParaRPr sz="2500">
              <a:latin typeface="Times New Roman"/>
              <a:cs typeface="Times New Roman"/>
            </a:endParaRPr>
          </a:p>
        </p:txBody>
      </p:sp>
      <p:sp>
        <p:nvSpPr>
          <p:cNvPr id="4" name="object 4"/>
          <p:cNvSpPr txBox="1"/>
          <p:nvPr/>
        </p:nvSpPr>
        <p:spPr>
          <a:xfrm>
            <a:off x="689609" y="3296920"/>
            <a:ext cx="195580" cy="254000"/>
          </a:xfrm>
          <a:prstGeom prst="rect">
            <a:avLst/>
          </a:prstGeom>
        </p:spPr>
        <p:txBody>
          <a:bodyPr vert="horz" wrap="square" lIns="0" tIns="12700" rIns="0" bIns="0" rtlCol="0">
            <a:spAutoFit/>
          </a:bodyPr>
          <a:lstStyle/>
          <a:p>
            <a:pPr marL="12700">
              <a:lnSpc>
                <a:spcPct val="100000"/>
              </a:lnSpc>
              <a:spcBef>
                <a:spcPts val="100"/>
              </a:spcBef>
            </a:pPr>
            <a:r>
              <a:rPr sz="1500" dirty="0">
                <a:solidFill>
                  <a:srgbClr val="DC7F46"/>
                </a:solidFill>
                <a:latin typeface="Wingdings"/>
                <a:cs typeface="Wingdings"/>
              </a:rPr>
              <a:t></a:t>
            </a:r>
            <a:endParaRPr sz="1500" dirty="0">
              <a:latin typeface="Wingdings"/>
              <a:cs typeface="Wingdings"/>
            </a:endParaRPr>
          </a:p>
        </p:txBody>
      </p:sp>
      <p:sp>
        <p:nvSpPr>
          <p:cNvPr id="5" name="object 5"/>
          <p:cNvSpPr txBox="1"/>
          <p:nvPr/>
        </p:nvSpPr>
        <p:spPr>
          <a:xfrm>
            <a:off x="689609" y="3728720"/>
            <a:ext cx="195580" cy="254000"/>
          </a:xfrm>
          <a:prstGeom prst="rect">
            <a:avLst/>
          </a:prstGeom>
        </p:spPr>
        <p:txBody>
          <a:bodyPr vert="horz" wrap="square" lIns="0" tIns="12700" rIns="0" bIns="0" rtlCol="0">
            <a:spAutoFit/>
          </a:bodyPr>
          <a:lstStyle/>
          <a:p>
            <a:pPr marL="12700">
              <a:lnSpc>
                <a:spcPct val="100000"/>
              </a:lnSpc>
              <a:spcBef>
                <a:spcPts val="100"/>
              </a:spcBef>
            </a:pPr>
            <a:r>
              <a:rPr sz="1500" dirty="0">
                <a:solidFill>
                  <a:srgbClr val="DC7F46"/>
                </a:solidFill>
                <a:latin typeface="Wingdings"/>
                <a:cs typeface="Wingdings"/>
              </a:rPr>
              <a:t></a:t>
            </a:r>
            <a:endParaRPr sz="1500">
              <a:latin typeface="Wingdings"/>
              <a:cs typeface="Wingdings"/>
            </a:endParaRPr>
          </a:p>
        </p:txBody>
      </p:sp>
      <p:sp>
        <p:nvSpPr>
          <p:cNvPr id="6" name="object 6"/>
          <p:cNvSpPr txBox="1"/>
          <p:nvPr/>
        </p:nvSpPr>
        <p:spPr>
          <a:xfrm>
            <a:off x="689609" y="4159250"/>
            <a:ext cx="195580" cy="254000"/>
          </a:xfrm>
          <a:prstGeom prst="rect">
            <a:avLst/>
          </a:prstGeom>
        </p:spPr>
        <p:txBody>
          <a:bodyPr vert="horz" wrap="square" lIns="0" tIns="12700" rIns="0" bIns="0" rtlCol="0">
            <a:spAutoFit/>
          </a:bodyPr>
          <a:lstStyle/>
          <a:p>
            <a:pPr marL="12700">
              <a:lnSpc>
                <a:spcPct val="100000"/>
              </a:lnSpc>
              <a:spcBef>
                <a:spcPts val="100"/>
              </a:spcBef>
            </a:pPr>
            <a:r>
              <a:rPr sz="1500" dirty="0">
                <a:solidFill>
                  <a:srgbClr val="DC7F46"/>
                </a:solidFill>
                <a:latin typeface="Wingdings"/>
                <a:cs typeface="Wingdings"/>
              </a:rPr>
              <a:t></a:t>
            </a:r>
            <a:endParaRPr sz="1500">
              <a:latin typeface="Wingdings"/>
              <a:cs typeface="Wingdings"/>
            </a:endParaRPr>
          </a:p>
        </p:txBody>
      </p:sp>
      <p:sp>
        <p:nvSpPr>
          <p:cNvPr id="7" name="object 7"/>
          <p:cNvSpPr txBox="1"/>
          <p:nvPr/>
        </p:nvSpPr>
        <p:spPr>
          <a:xfrm>
            <a:off x="689609" y="4591050"/>
            <a:ext cx="195580" cy="254000"/>
          </a:xfrm>
          <a:prstGeom prst="rect">
            <a:avLst/>
          </a:prstGeom>
        </p:spPr>
        <p:txBody>
          <a:bodyPr vert="horz" wrap="square" lIns="0" tIns="12700" rIns="0" bIns="0" rtlCol="0">
            <a:spAutoFit/>
          </a:bodyPr>
          <a:lstStyle/>
          <a:p>
            <a:pPr marL="12700">
              <a:lnSpc>
                <a:spcPct val="100000"/>
              </a:lnSpc>
              <a:spcBef>
                <a:spcPts val="100"/>
              </a:spcBef>
            </a:pPr>
            <a:r>
              <a:rPr sz="1500" dirty="0">
                <a:solidFill>
                  <a:srgbClr val="DC7F46"/>
                </a:solidFill>
                <a:latin typeface="Wingdings"/>
                <a:cs typeface="Wingdings"/>
              </a:rPr>
              <a:t></a:t>
            </a:r>
            <a:endParaRPr sz="1500">
              <a:latin typeface="Wingdings"/>
              <a:cs typeface="Wingdings"/>
            </a:endParaRPr>
          </a:p>
        </p:txBody>
      </p:sp>
      <p:sp>
        <p:nvSpPr>
          <p:cNvPr id="8" name="object 8"/>
          <p:cNvSpPr txBox="1"/>
          <p:nvPr/>
        </p:nvSpPr>
        <p:spPr>
          <a:xfrm>
            <a:off x="689609" y="5022850"/>
            <a:ext cx="195580" cy="254000"/>
          </a:xfrm>
          <a:prstGeom prst="rect">
            <a:avLst/>
          </a:prstGeom>
        </p:spPr>
        <p:txBody>
          <a:bodyPr vert="horz" wrap="square" lIns="0" tIns="12700" rIns="0" bIns="0" rtlCol="0">
            <a:spAutoFit/>
          </a:bodyPr>
          <a:lstStyle/>
          <a:p>
            <a:pPr marL="12700">
              <a:lnSpc>
                <a:spcPct val="100000"/>
              </a:lnSpc>
              <a:spcBef>
                <a:spcPts val="100"/>
              </a:spcBef>
            </a:pPr>
            <a:r>
              <a:rPr sz="1500" dirty="0">
                <a:solidFill>
                  <a:srgbClr val="DC7F46"/>
                </a:solidFill>
                <a:latin typeface="Wingdings"/>
                <a:cs typeface="Wingdings"/>
              </a:rPr>
              <a:t></a:t>
            </a:r>
            <a:endParaRPr sz="1500">
              <a:latin typeface="Wingdings"/>
              <a:cs typeface="Wingdings"/>
            </a:endParaRPr>
          </a:p>
        </p:txBody>
      </p:sp>
      <p:sp>
        <p:nvSpPr>
          <p:cNvPr id="9" name="object 9"/>
          <p:cNvSpPr txBox="1"/>
          <p:nvPr/>
        </p:nvSpPr>
        <p:spPr>
          <a:xfrm>
            <a:off x="689609" y="5453379"/>
            <a:ext cx="195580" cy="254000"/>
          </a:xfrm>
          <a:prstGeom prst="rect">
            <a:avLst/>
          </a:prstGeom>
        </p:spPr>
        <p:txBody>
          <a:bodyPr vert="horz" wrap="square" lIns="0" tIns="12700" rIns="0" bIns="0" rtlCol="0">
            <a:spAutoFit/>
          </a:bodyPr>
          <a:lstStyle/>
          <a:p>
            <a:pPr marL="12700">
              <a:lnSpc>
                <a:spcPct val="100000"/>
              </a:lnSpc>
              <a:spcBef>
                <a:spcPts val="100"/>
              </a:spcBef>
            </a:pPr>
            <a:r>
              <a:rPr sz="1500" dirty="0">
                <a:solidFill>
                  <a:srgbClr val="DC7F46"/>
                </a:solidFill>
                <a:latin typeface="Wingdings"/>
                <a:cs typeface="Wingdings"/>
              </a:rPr>
              <a:t></a:t>
            </a:r>
            <a:endParaRPr sz="1500">
              <a:latin typeface="Wingdings"/>
              <a:cs typeface="Wingdings"/>
            </a:endParaRPr>
          </a:p>
        </p:txBody>
      </p:sp>
      <p:sp>
        <p:nvSpPr>
          <p:cNvPr id="10" name="object 10"/>
          <p:cNvSpPr txBox="1"/>
          <p:nvPr/>
        </p:nvSpPr>
        <p:spPr>
          <a:xfrm>
            <a:off x="1008380" y="3183890"/>
            <a:ext cx="4269740" cy="2612390"/>
          </a:xfrm>
          <a:prstGeom prst="rect">
            <a:avLst/>
          </a:prstGeom>
        </p:spPr>
        <p:txBody>
          <a:bodyPr vert="horz" wrap="square" lIns="0" tIns="11430" rIns="0" bIns="0" rtlCol="0">
            <a:spAutoFit/>
          </a:bodyPr>
          <a:lstStyle/>
          <a:p>
            <a:pPr marL="12700" marR="5080">
              <a:lnSpc>
                <a:spcPct val="113199"/>
              </a:lnSpc>
              <a:spcBef>
                <a:spcPts val="90"/>
              </a:spcBef>
            </a:pPr>
            <a:r>
              <a:rPr lang="en-IN" sz="2500" spc="-5" dirty="0" smtClean="0">
                <a:latin typeface="Times New Roman"/>
                <a:cs typeface="Times New Roman"/>
              </a:rPr>
              <a:t>W</a:t>
            </a:r>
            <a:r>
              <a:rPr sz="2500" spc="-5" dirty="0" smtClean="0">
                <a:latin typeface="Times New Roman"/>
                <a:cs typeface="Times New Roman"/>
              </a:rPr>
              <a:t>hat </a:t>
            </a:r>
            <a:r>
              <a:rPr sz="2500" dirty="0">
                <a:latin typeface="Times New Roman"/>
                <a:cs typeface="Times New Roman"/>
              </a:rPr>
              <a:t>is </a:t>
            </a:r>
            <a:r>
              <a:rPr sz="2500" spc="-5" dirty="0">
                <a:latin typeface="Times New Roman"/>
                <a:cs typeface="Times New Roman"/>
              </a:rPr>
              <a:t>an Operating System  History </a:t>
            </a:r>
            <a:r>
              <a:rPr sz="2500" dirty="0">
                <a:latin typeface="Times New Roman"/>
                <a:cs typeface="Times New Roman"/>
              </a:rPr>
              <a:t>of unix </a:t>
            </a:r>
            <a:r>
              <a:rPr sz="2500" spc="-5" dirty="0">
                <a:latin typeface="Times New Roman"/>
                <a:cs typeface="Times New Roman"/>
              </a:rPr>
              <a:t>Operating</a:t>
            </a:r>
            <a:r>
              <a:rPr sz="2500" spc="-65" dirty="0">
                <a:latin typeface="Times New Roman"/>
                <a:cs typeface="Times New Roman"/>
              </a:rPr>
              <a:t> </a:t>
            </a:r>
            <a:r>
              <a:rPr sz="2500" spc="-5" dirty="0">
                <a:latin typeface="Times New Roman"/>
                <a:cs typeface="Times New Roman"/>
              </a:rPr>
              <a:t>system  Unix</a:t>
            </a:r>
            <a:r>
              <a:rPr sz="2500" spc="-10" dirty="0">
                <a:latin typeface="Times New Roman"/>
                <a:cs typeface="Times New Roman"/>
              </a:rPr>
              <a:t> </a:t>
            </a:r>
            <a:r>
              <a:rPr sz="2500" spc="-5" dirty="0">
                <a:latin typeface="Times New Roman"/>
                <a:cs typeface="Times New Roman"/>
              </a:rPr>
              <a:t>Architecture</a:t>
            </a:r>
            <a:endParaRPr sz="2500" dirty="0">
              <a:latin typeface="Times New Roman"/>
              <a:cs typeface="Times New Roman"/>
            </a:endParaRPr>
          </a:p>
          <a:p>
            <a:pPr marL="12700" marR="1495425">
              <a:lnSpc>
                <a:spcPct val="112999"/>
              </a:lnSpc>
              <a:spcBef>
                <a:spcPts val="10"/>
              </a:spcBef>
            </a:pPr>
            <a:r>
              <a:rPr sz="2500" spc="-5" dirty="0">
                <a:latin typeface="Times New Roman"/>
                <a:cs typeface="Times New Roman"/>
              </a:rPr>
              <a:t>More features of</a:t>
            </a:r>
            <a:r>
              <a:rPr sz="2500" spc="-85" dirty="0">
                <a:latin typeface="Times New Roman"/>
                <a:cs typeface="Times New Roman"/>
              </a:rPr>
              <a:t> </a:t>
            </a:r>
            <a:r>
              <a:rPr sz="2500" dirty="0">
                <a:latin typeface="Times New Roman"/>
                <a:cs typeface="Times New Roman"/>
              </a:rPr>
              <a:t>unix  </a:t>
            </a:r>
            <a:r>
              <a:rPr sz="2500" spc="-5" dirty="0">
                <a:latin typeface="Times New Roman"/>
                <a:cs typeface="Times New Roman"/>
              </a:rPr>
              <a:t>Unix</a:t>
            </a:r>
            <a:r>
              <a:rPr sz="2500" spc="-10" dirty="0">
                <a:latin typeface="Times New Roman"/>
                <a:cs typeface="Times New Roman"/>
              </a:rPr>
              <a:t> </a:t>
            </a:r>
            <a:r>
              <a:rPr sz="2500" spc="-5" dirty="0">
                <a:latin typeface="Times New Roman"/>
                <a:cs typeface="Times New Roman"/>
              </a:rPr>
              <a:t>Flavors</a:t>
            </a:r>
            <a:endParaRPr sz="2500" dirty="0">
              <a:latin typeface="Times New Roman"/>
              <a:cs typeface="Times New Roman"/>
            </a:endParaRPr>
          </a:p>
          <a:p>
            <a:pPr marL="12700">
              <a:lnSpc>
                <a:spcPct val="100000"/>
              </a:lnSpc>
              <a:spcBef>
                <a:spcPts val="400"/>
              </a:spcBef>
            </a:pPr>
            <a:r>
              <a:rPr sz="2500" spc="-5" dirty="0">
                <a:latin typeface="Times New Roman"/>
                <a:cs typeface="Times New Roman"/>
              </a:rPr>
              <a:t>Linux</a:t>
            </a:r>
            <a:r>
              <a:rPr sz="2500" spc="-10" dirty="0">
                <a:latin typeface="Times New Roman"/>
                <a:cs typeface="Times New Roman"/>
              </a:rPr>
              <a:t> </a:t>
            </a:r>
            <a:r>
              <a:rPr sz="2500" spc="-5" dirty="0">
                <a:latin typeface="Times New Roman"/>
                <a:cs typeface="Times New Roman"/>
              </a:rPr>
              <a:t>Flavors</a:t>
            </a:r>
            <a:endParaRPr sz="2500" dirty="0">
              <a:latin typeface="Times New Roman"/>
              <a:cs typeface="Times New Roman"/>
            </a:endParaRPr>
          </a:p>
        </p:txBody>
      </p:sp>
      <p:sp>
        <p:nvSpPr>
          <p:cNvPr id="11" name="object 11"/>
          <p:cNvSpPr txBox="1"/>
          <p:nvPr/>
        </p:nvSpPr>
        <p:spPr>
          <a:xfrm>
            <a:off x="212090" y="1271270"/>
            <a:ext cx="110489"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FFFFFF"/>
                </a:solidFill>
                <a:latin typeface="Arial"/>
                <a:cs typeface="Arial"/>
              </a:rPr>
              <a:t>4</a:t>
            </a:r>
            <a:endParaRPr sz="1200">
              <a:latin typeface="Arial"/>
              <a:cs typeface="Arial"/>
            </a:endParaRPr>
          </a:p>
        </p:txBody>
      </p:sp>
    </p:spTree>
  </p:cSld>
  <p:clrMapOvr>
    <a:masterClrMapping/>
  </p:clrMapOvr>
  <p:transition>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Display Date from a String Value using –date Option</a:t>
            </a:r>
            <a:endParaRPr lang="en-IN" dirty="0"/>
          </a:p>
        </p:txBody>
      </p:sp>
      <p:sp>
        <p:nvSpPr>
          <p:cNvPr id="3" name="Content Placeholder 2"/>
          <p:cNvSpPr>
            <a:spLocks noGrp="1"/>
          </p:cNvSpPr>
          <p:nvPr>
            <p:ph sz="quarter" idx="1"/>
          </p:nvPr>
        </p:nvSpPr>
        <p:spPr>
          <a:xfrm>
            <a:off x="914400" y="1447800"/>
            <a:ext cx="7772400" cy="3810000"/>
          </a:xfrm>
        </p:spPr>
        <p:txBody>
          <a:bodyPr>
            <a:normAutofit/>
          </a:bodyPr>
          <a:lstStyle/>
          <a:p>
            <a:r>
              <a:rPr lang="en-IN" sz="3600" dirty="0" smtClean="0"/>
              <a:t>date --date "12/2/2014“</a:t>
            </a:r>
          </a:p>
          <a:p>
            <a:r>
              <a:rPr lang="en-IN" sz="3600" dirty="0" smtClean="0"/>
              <a:t>date –date "Feb 2 2014“</a:t>
            </a:r>
          </a:p>
          <a:p>
            <a:r>
              <a:rPr lang="en-IN" sz="3600" dirty="0" smtClean="0"/>
              <a:t>date –date "next </a:t>
            </a:r>
            <a:r>
              <a:rPr lang="en-IN" sz="3600" dirty="0" err="1" smtClean="0"/>
              <a:t>mon</a:t>
            </a:r>
            <a:r>
              <a:rPr lang="en-IN" sz="3600" dirty="0" smtClean="0"/>
              <a:t>“</a:t>
            </a:r>
          </a:p>
          <a:p>
            <a:r>
              <a:rPr lang="en-IN" sz="3600" dirty="0"/>
              <a:t>d</a:t>
            </a:r>
            <a:r>
              <a:rPr lang="en-IN" sz="3600" dirty="0" smtClean="0"/>
              <a:t>ate –date “next month”</a:t>
            </a:r>
          </a:p>
          <a:p>
            <a:endParaRPr lang="en-IN" sz="36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772400" cy="1143000"/>
          </a:xfrm>
        </p:spPr>
        <p:txBody>
          <a:bodyPr>
            <a:normAutofit fontScale="90000"/>
          </a:bodyPr>
          <a:lstStyle/>
          <a:p>
            <a:r>
              <a:rPr lang="en-IN" dirty="0" smtClean="0"/>
              <a:t/>
            </a:r>
            <a:br>
              <a:rPr lang="en-IN" dirty="0" smtClean="0"/>
            </a:br>
            <a:r>
              <a:rPr lang="en-IN" dirty="0" smtClean="0"/>
              <a:t>Various Date Command Formats</a:t>
            </a:r>
            <a:br>
              <a:rPr lang="en-IN" dirty="0" smtClean="0"/>
            </a:br>
            <a:endParaRPr lang="en-IN" dirty="0"/>
          </a:p>
        </p:txBody>
      </p:sp>
      <p:sp>
        <p:nvSpPr>
          <p:cNvPr id="3" name="Content Placeholder 2"/>
          <p:cNvSpPr>
            <a:spLocks noGrp="1"/>
          </p:cNvSpPr>
          <p:nvPr>
            <p:ph sz="quarter" idx="1"/>
          </p:nvPr>
        </p:nvSpPr>
        <p:spPr/>
        <p:txBody>
          <a:bodyPr>
            <a:normAutofit fontScale="92500"/>
          </a:bodyPr>
          <a:lstStyle/>
          <a:p>
            <a:r>
              <a:rPr lang="en-IN" dirty="0" smtClean="0"/>
              <a:t>date +%&lt;format-option&gt;</a:t>
            </a:r>
          </a:p>
          <a:p>
            <a:r>
              <a:rPr lang="en-IN" dirty="0" smtClean="0"/>
              <a:t>date +%a : Displays Weekday name in short (like Mon, Tue)</a:t>
            </a:r>
          </a:p>
          <a:p>
            <a:r>
              <a:rPr lang="en-IN" dirty="0" smtClean="0"/>
              <a:t>date +%A :Displays Weekday name in full short (like Monday)</a:t>
            </a:r>
          </a:p>
          <a:p>
            <a:r>
              <a:rPr lang="en-IN" dirty="0" smtClean="0"/>
              <a:t>date +%b : Displays Month name in short (like Jan)</a:t>
            </a:r>
          </a:p>
          <a:p>
            <a:r>
              <a:rPr lang="en-IN" dirty="0" smtClean="0"/>
              <a:t>date +%B : Displays Month name in full short (like January)</a:t>
            </a:r>
          </a:p>
          <a:p>
            <a:r>
              <a:rPr lang="en-IN" dirty="0" smtClean="0"/>
              <a:t>date +%d :Displays Day of month (e.g., 01)</a:t>
            </a:r>
          </a:p>
          <a:p>
            <a:r>
              <a:rPr lang="en-IN" dirty="0" smtClean="0"/>
              <a:t>date +%D: Displays Current Date; shown in MM/DD/YY</a:t>
            </a:r>
          </a:p>
          <a:p>
            <a:r>
              <a:rPr lang="en-IN" dirty="0" smtClean="0"/>
              <a:t>date +%F : Displays Date; shown in YYYY-MM-DD</a:t>
            </a:r>
          </a:p>
          <a:p>
            <a:r>
              <a:rPr lang="en-IN" dirty="0" smtClean="0"/>
              <a:t>date +%M-%d-%y : Display the date in MM-DD-YYYY format. </a:t>
            </a:r>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45159" y="1798320"/>
            <a:ext cx="6975475" cy="3072130"/>
          </a:xfrm>
          <a:prstGeom prst="rect">
            <a:avLst/>
          </a:prstGeom>
        </p:spPr>
        <p:txBody>
          <a:bodyPr vert="horz" wrap="square" lIns="0" tIns="12700" rIns="0" bIns="0" rtlCol="0">
            <a:spAutoFit/>
          </a:bodyPr>
          <a:lstStyle/>
          <a:p>
            <a:pPr marL="12700">
              <a:lnSpc>
                <a:spcPct val="100000"/>
              </a:lnSpc>
              <a:spcBef>
                <a:spcPts val="100"/>
              </a:spcBef>
            </a:pPr>
            <a:r>
              <a:rPr sz="2500" b="1" spc="-5" dirty="0">
                <a:latin typeface="Times New Roman"/>
                <a:cs typeface="Times New Roman"/>
              </a:rPr>
              <a:t>Syntax:</a:t>
            </a:r>
            <a:endParaRPr sz="2500">
              <a:latin typeface="Times New Roman"/>
              <a:cs typeface="Times New Roman"/>
            </a:endParaRPr>
          </a:p>
          <a:p>
            <a:pPr marL="12700" marR="5080" indent="78740">
              <a:lnSpc>
                <a:spcPct val="100000"/>
              </a:lnSpc>
              <a:tabLst>
                <a:tab pos="795655" algn="l"/>
              </a:tabLst>
            </a:pPr>
            <a:r>
              <a:rPr sz="2500" b="1" dirty="0">
                <a:latin typeface="Times New Roman"/>
                <a:cs typeface="Times New Roman"/>
              </a:rPr>
              <a:t>cal	</a:t>
            </a:r>
            <a:r>
              <a:rPr sz="2500" spc="-5" dirty="0">
                <a:latin typeface="Times New Roman"/>
                <a:cs typeface="Times New Roman"/>
              </a:rPr>
              <a:t>Reports </a:t>
            </a:r>
            <a:r>
              <a:rPr sz="2500" dirty="0">
                <a:latin typeface="Times New Roman"/>
                <a:cs typeface="Times New Roman"/>
              </a:rPr>
              <a:t>the </a:t>
            </a:r>
            <a:r>
              <a:rPr sz="2500" spc="-5" dirty="0">
                <a:latin typeface="Times New Roman"/>
                <a:cs typeface="Times New Roman"/>
              </a:rPr>
              <a:t>calendar </a:t>
            </a:r>
            <a:r>
              <a:rPr sz="2500" dirty="0">
                <a:latin typeface="Times New Roman"/>
                <a:cs typeface="Times New Roman"/>
              </a:rPr>
              <a:t>of </a:t>
            </a:r>
            <a:r>
              <a:rPr sz="2500" spc="-5" dirty="0">
                <a:latin typeface="Times New Roman"/>
                <a:cs typeface="Times New Roman"/>
              </a:rPr>
              <a:t>2005</a:t>
            </a:r>
            <a:r>
              <a:rPr sz="2500" spc="-65" dirty="0">
                <a:latin typeface="Times New Roman"/>
                <a:cs typeface="Times New Roman"/>
              </a:rPr>
              <a:t> </a:t>
            </a:r>
            <a:r>
              <a:rPr sz="2500" spc="-5" dirty="0">
                <a:latin typeface="Times New Roman"/>
                <a:cs typeface="Times New Roman"/>
              </a:rPr>
              <a:t>September(Current  month)</a:t>
            </a:r>
            <a:endParaRPr sz="2500">
              <a:latin typeface="Times New Roman"/>
              <a:cs typeface="Times New Roman"/>
            </a:endParaRPr>
          </a:p>
          <a:p>
            <a:pPr>
              <a:lnSpc>
                <a:spcPct val="100000"/>
              </a:lnSpc>
            </a:pPr>
            <a:endParaRPr sz="2700">
              <a:latin typeface="Times New Roman"/>
              <a:cs typeface="Times New Roman"/>
            </a:endParaRPr>
          </a:p>
          <a:p>
            <a:pPr>
              <a:lnSpc>
                <a:spcPct val="100000"/>
              </a:lnSpc>
              <a:spcBef>
                <a:spcPts val="20"/>
              </a:spcBef>
            </a:pPr>
            <a:endParaRPr sz="2500">
              <a:latin typeface="Times New Roman"/>
              <a:cs typeface="Times New Roman"/>
            </a:endParaRPr>
          </a:p>
          <a:p>
            <a:pPr marL="12700">
              <a:lnSpc>
                <a:spcPct val="100000"/>
              </a:lnSpc>
            </a:pPr>
            <a:r>
              <a:rPr sz="2500" spc="-5" dirty="0">
                <a:latin typeface="Times New Roman"/>
                <a:cs typeface="Times New Roman"/>
              </a:rPr>
              <a:t>Example:</a:t>
            </a:r>
            <a:endParaRPr sz="2500">
              <a:latin typeface="Times New Roman"/>
              <a:cs typeface="Times New Roman"/>
            </a:endParaRPr>
          </a:p>
          <a:p>
            <a:pPr marL="171450">
              <a:lnSpc>
                <a:spcPts val="2995"/>
              </a:lnSpc>
              <a:tabLst>
                <a:tab pos="487045" algn="l"/>
                <a:tab pos="1965325" algn="l"/>
              </a:tabLst>
            </a:pPr>
            <a:r>
              <a:rPr sz="2500" dirty="0">
                <a:latin typeface="Times New Roman"/>
                <a:cs typeface="Times New Roman"/>
              </a:rPr>
              <a:t>$	</a:t>
            </a:r>
            <a:r>
              <a:rPr sz="2500" spc="-5" dirty="0">
                <a:latin typeface="Times New Roman"/>
                <a:cs typeface="Times New Roman"/>
              </a:rPr>
              <a:t>cal</a:t>
            </a:r>
            <a:r>
              <a:rPr sz="2500" dirty="0">
                <a:latin typeface="Times New Roman"/>
                <a:cs typeface="Times New Roman"/>
              </a:rPr>
              <a:t> 8</a:t>
            </a:r>
            <a:r>
              <a:rPr sz="2500" spc="-5" dirty="0">
                <a:latin typeface="Times New Roman"/>
                <a:cs typeface="Times New Roman"/>
              </a:rPr>
              <a:t> </a:t>
            </a:r>
            <a:r>
              <a:rPr sz="2500" dirty="0">
                <a:latin typeface="Times New Roman"/>
                <a:cs typeface="Times New Roman"/>
              </a:rPr>
              <a:t>2005	</a:t>
            </a:r>
            <a:r>
              <a:rPr sz="2500" spc="-5" dirty="0">
                <a:latin typeface="Times New Roman"/>
                <a:cs typeface="Times New Roman"/>
              </a:rPr>
              <a:t>for Aug</a:t>
            </a:r>
            <a:r>
              <a:rPr sz="2500" spc="-15" dirty="0">
                <a:latin typeface="Times New Roman"/>
                <a:cs typeface="Times New Roman"/>
              </a:rPr>
              <a:t> </a:t>
            </a:r>
            <a:r>
              <a:rPr sz="2500" spc="-5" dirty="0">
                <a:latin typeface="Times New Roman"/>
                <a:cs typeface="Times New Roman"/>
              </a:rPr>
              <a:t>2005</a:t>
            </a:r>
            <a:endParaRPr sz="2500">
              <a:latin typeface="Times New Roman"/>
              <a:cs typeface="Times New Roman"/>
            </a:endParaRPr>
          </a:p>
          <a:p>
            <a:pPr marL="171450">
              <a:lnSpc>
                <a:spcPts val="2995"/>
              </a:lnSpc>
              <a:tabLst>
                <a:tab pos="487045" algn="l"/>
                <a:tab pos="1727835" algn="l"/>
              </a:tabLst>
            </a:pPr>
            <a:r>
              <a:rPr sz="2500" dirty="0">
                <a:latin typeface="Times New Roman"/>
                <a:cs typeface="Times New Roman"/>
              </a:rPr>
              <a:t>$	</a:t>
            </a:r>
            <a:r>
              <a:rPr sz="2500" spc="-5" dirty="0">
                <a:latin typeface="Times New Roman"/>
                <a:cs typeface="Times New Roman"/>
              </a:rPr>
              <a:t>cal</a:t>
            </a:r>
            <a:r>
              <a:rPr sz="2500" spc="5" dirty="0">
                <a:latin typeface="Times New Roman"/>
                <a:cs typeface="Times New Roman"/>
              </a:rPr>
              <a:t> </a:t>
            </a:r>
            <a:r>
              <a:rPr sz="2500" spc="-5" dirty="0">
                <a:latin typeface="Times New Roman"/>
                <a:cs typeface="Times New Roman"/>
              </a:rPr>
              <a:t>2005	for the full calendar </a:t>
            </a:r>
            <a:r>
              <a:rPr sz="2500" dirty="0">
                <a:latin typeface="Times New Roman"/>
                <a:cs typeface="Times New Roman"/>
              </a:rPr>
              <a:t>of </a:t>
            </a:r>
            <a:r>
              <a:rPr sz="2500" spc="-5" dirty="0">
                <a:latin typeface="Times New Roman"/>
                <a:cs typeface="Times New Roman"/>
              </a:rPr>
              <a:t>year</a:t>
            </a:r>
            <a:r>
              <a:rPr sz="2500" spc="-40" dirty="0">
                <a:latin typeface="Times New Roman"/>
                <a:cs typeface="Times New Roman"/>
              </a:rPr>
              <a:t> </a:t>
            </a:r>
            <a:r>
              <a:rPr sz="2500" spc="-5" dirty="0">
                <a:latin typeface="Times New Roman"/>
                <a:cs typeface="Times New Roman"/>
              </a:rPr>
              <a:t>2005</a:t>
            </a:r>
            <a:endParaRPr sz="2500">
              <a:latin typeface="Times New Roman"/>
              <a:cs typeface="Times New Roman"/>
            </a:endParaRPr>
          </a:p>
        </p:txBody>
      </p:sp>
      <p:sp>
        <p:nvSpPr>
          <p:cNvPr id="3" name="object 3"/>
          <p:cNvSpPr txBox="1">
            <a:spLocks noGrp="1"/>
          </p:cNvSpPr>
          <p:nvPr>
            <p:ph type="title"/>
          </p:nvPr>
        </p:nvSpPr>
        <p:spPr>
          <a:xfrm>
            <a:off x="2625089" y="255270"/>
            <a:ext cx="4248150" cy="711200"/>
          </a:xfrm>
          <a:prstGeom prst="rect">
            <a:avLst/>
          </a:prstGeom>
        </p:spPr>
        <p:txBody>
          <a:bodyPr vert="horz" wrap="square" lIns="0" tIns="12700" rIns="0" bIns="0" rtlCol="0">
            <a:spAutoFit/>
          </a:bodyPr>
          <a:lstStyle/>
          <a:p>
            <a:pPr marL="12700">
              <a:lnSpc>
                <a:spcPct val="100000"/>
              </a:lnSpc>
              <a:spcBef>
                <a:spcPts val="100"/>
              </a:spcBef>
            </a:pPr>
            <a:r>
              <a:rPr dirty="0"/>
              <a:t>The </a:t>
            </a:r>
            <a:r>
              <a:rPr spc="-10" dirty="0"/>
              <a:t>cal</a:t>
            </a:r>
            <a:r>
              <a:rPr spc="-80" dirty="0"/>
              <a:t> </a:t>
            </a:r>
            <a:r>
              <a:rPr dirty="0"/>
              <a:t>Command</a:t>
            </a:r>
          </a:p>
        </p:txBody>
      </p:sp>
      <p:sp>
        <p:nvSpPr>
          <p:cNvPr id="4" name="object 4"/>
          <p:cNvSpPr txBox="1"/>
          <p:nvPr/>
        </p:nvSpPr>
        <p:spPr>
          <a:xfrm>
            <a:off x="168910" y="1271270"/>
            <a:ext cx="195580"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FFFFFF"/>
                </a:solidFill>
                <a:latin typeface="Arial"/>
                <a:cs typeface="Arial"/>
              </a:rPr>
              <a:t>23</a:t>
            </a:r>
            <a:endParaRPr sz="1200">
              <a:latin typeface="Arial"/>
              <a:cs typeface="Arial"/>
            </a:endParaRPr>
          </a:p>
        </p:txBody>
      </p:sp>
    </p:spTree>
  </p:cSld>
  <p:clrMapOvr>
    <a:masterClrMapping/>
  </p:clrMapOvr>
  <p:transition>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cal command with options </a:t>
            </a:r>
            <a:endParaRPr lang="en-IN" dirty="0"/>
          </a:p>
        </p:txBody>
      </p:sp>
      <p:sp>
        <p:nvSpPr>
          <p:cNvPr id="3" name="Content Placeholder 2"/>
          <p:cNvSpPr>
            <a:spLocks noGrp="1"/>
          </p:cNvSpPr>
          <p:nvPr>
            <p:ph sz="quarter" idx="1"/>
          </p:nvPr>
        </p:nvSpPr>
        <p:spPr/>
        <p:txBody>
          <a:bodyPr>
            <a:normAutofit/>
          </a:bodyPr>
          <a:lstStyle/>
          <a:p>
            <a:r>
              <a:rPr lang="en-IN" sz="3200" dirty="0" smtClean="0"/>
              <a:t>cal: display the date in the current calendar format. </a:t>
            </a:r>
          </a:p>
          <a:p>
            <a:r>
              <a:rPr lang="en-IN" sz="3200" dirty="0" err="1" smtClean="0"/>
              <a:t>ncal</a:t>
            </a:r>
            <a:r>
              <a:rPr lang="en-IN" sz="3200" dirty="0" smtClean="0"/>
              <a:t> : display the date in the day horizontally. </a:t>
            </a:r>
          </a:p>
          <a:p>
            <a:r>
              <a:rPr lang="en-IN" sz="3200" dirty="0" smtClean="0"/>
              <a:t>cal -h: Don't highlight today date. </a:t>
            </a:r>
          </a:p>
          <a:p>
            <a:r>
              <a:rPr lang="en-IN" sz="3200" dirty="0" smtClean="0"/>
              <a:t>cal -3 :display previous current and next month. </a:t>
            </a:r>
          </a:p>
          <a:p>
            <a:r>
              <a:rPr lang="en-IN" sz="3200" dirty="0" smtClean="0"/>
              <a:t>cal -y : display all months.</a:t>
            </a:r>
          </a:p>
          <a:p>
            <a:r>
              <a:rPr lang="en-IN" sz="3200" dirty="0" smtClean="0"/>
              <a:t>cal -y 2017 :Display all month of the 2017 year </a:t>
            </a:r>
          </a:p>
          <a:p>
            <a:pPr lvl="1"/>
            <a:r>
              <a:rPr lang="en-IN" sz="3200" dirty="0" smtClean="0"/>
              <a:t>etc </a:t>
            </a:r>
            <a:endParaRPr lang="en-IN" sz="32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48969" y="1778000"/>
            <a:ext cx="1170940" cy="787400"/>
          </a:xfrm>
          <a:prstGeom prst="rect">
            <a:avLst/>
          </a:prstGeom>
        </p:spPr>
        <p:txBody>
          <a:bodyPr vert="horz" wrap="square" lIns="0" tIns="12700" rIns="0" bIns="0" rtlCol="0">
            <a:spAutoFit/>
          </a:bodyPr>
          <a:lstStyle/>
          <a:p>
            <a:pPr marL="170815" marR="5080" indent="-158750">
              <a:lnSpc>
                <a:spcPct val="100000"/>
              </a:lnSpc>
              <a:spcBef>
                <a:spcPts val="100"/>
              </a:spcBef>
            </a:pPr>
            <a:r>
              <a:rPr sz="2500" b="1" spc="-5" dirty="0">
                <a:latin typeface="Times New Roman"/>
                <a:cs typeface="Times New Roman"/>
              </a:rPr>
              <a:t>Syntax:  pass</a:t>
            </a:r>
            <a:r>
              <a:rPr sz="2500" b="1" spc="-10" dirty="0">
                <a:latin typeface="Times New Roman"/>
                <a:cs typeface="Times New Roman"/>
              </a:rPr>
              <a:t>w</a:t>
            </a:r>
            <a:r>
              <a:rPr sz="2500" b="1" dirty="0">
                <a:latin typeface="Times New Roman"/>
                <a:cs typeface="Times New Roman"/>
              </a:rPr>
              <a:t>d</a:t>
            </a:r>
            <a:endParaRPr sz="2500">
              <a:latin typeface="Times New Roman"/>
              <a:cs typeface="Times New Roman"/>
            </a:endParaRPr>
          </a:p>
        </p:txBody>
      </p:sp>
      <p:sp>
        <p:nvSpPr>
          <p:cNvPr id="3" name="object 3"/>
          <p:cNvSpPr txBox="1"/>
          <p:nvPr/>
        </p:nvSpPr>
        <p:spPr>
          <a:xfrm>
            <a:off x="2033270" y="2159000"/>
            <a:ext cx="3256915" cy="406400"/>
          </a:xfrm>
          <a:prstGeom prst="rect">
            <a:avLst/>
          </a:prstGeom>
        </p:spPr>
        <p:txBody>
          <a:bodyPr vert="horz" wrap="square" lIns="0" tIns="12700" rIns="0" bIns="0" rtlCol="0">
            <a:spAutoFit/>
          </a:bodyPr>
          <a:lstStyle/>
          <a:p>
            <a:pPr marL="12700">
              <a:lnSpc>
                <a:spcPct val="100000"/>
              </a:lnSpc>
              <a:spcBef>
                <a:spcPts val="100"/>
              </a:spcBef>
            </a:pPr>
            <a:r>
              <a:rPr sz="2500" spc="-5" dirty="0">
                <a:latin typeface="Times New Roman"/>
                <a:cs typeface="Times New Roman"/>
              </a:rPr>
              <a:t>Assigns </a:t>
            </a:r>
            <a:r>
              <a:rPr sz="2500" dirty="0">
                <a:latin typeface="Times New Roman"/>
                <a:cs typeface="Times New Roman"/>
              </a:rPr>
              <a:t>a </a:t>
            </a:r>
            <a:r>
              <a:rPr sz="2500" spc="-5" dirty="0">
                <a:latin typeface="Times New Roman"/>
                <a:cs typeface="Times New Roman"/>
              </a:rPr>
              <a:t>login</a:t>
            </a:r>
            <a:r>
              <a:rPr sz="2500" spc="-65" dirty="0">
                <a:latin typeface="Times New Roman"/>
                <a:cs typeface="Times New Roman"/>
              </a:rPr>
              <a:t> </a:t>
            </a:r>
            <a:r>
              <a:rPr sz="2500" spc="-5" dirty="0">
                <a:latin typeface="Times New Roman"/>
                <a:cs typeface="Times New Roman"/>
              </a:rPr>
              <a:t>password</a:t>
            </a:r>
            <a:endParaRPr sz="2500">
              <a:latin typeface="Times New Roman"/>
              <a:cs typeface="Times New Roman"/>
            </a:endParaRPr>
          </a:p>
        </p:txBody>
      </p:sp>
      <p:sp>
        <p:nvSpPr>
          <p:cNvPr id="4" name="object 4"/>
          <p:cNvSpPr txBox="1"/>
          <p:nvPr/>
        </p:nvSpPr>
        <p:spPr>
          <a:xfrm>
            <a:off x="648969" y="3302000"/>
            <a:ext cx="4161154" cy="2310130"/>
          </a:xfrm>
          <a:prstGeom prst="rect">
            <a:avLst/>
          </a:prstGeom>
        </p:spPr>
        <p:txBody>
          <a:bodyPr vert="horz" wrap="square" lIns="0" tIns="12700" rIns="0" bIns="0" rtlCol="0">
            <a:spAutoFit/>
          </a:bodyPr>
          <a:lstStyle/>
          <a:p>
            <a:pPr marL="12700">
              <a:lnSpc>
                <a:spcPts val="2995"/>
              </a:lnSpc>
              <a:spcBef>
                <a:spcPts val="100"/>
              </a:spcBef>
            </a:pPr>
            <a:r>
              <a:rPr sz="2500" spc="-5" dirty="0">
                <a:latin typeface="Times New Roman"/>
                <a:cs typeface="Times New Roman"/>
              </a:rPr>
              <a:t>Example:</a:t>
            </a:r>
            <a:endParaRPr sz="2500">
              <a:latin typeface="Times New Roman"/>
              <a:cs typeface="Times New Roman"/>
            </a:endParaRPr>
          </a:p>
          <a:p>
            <a:pPr marL="170815">
              <a:lnSpc>
                <a:spcPts val="2995"/>
              </a:lnSpc>
            </a:pPr>
            <a:r>
              <a:rPr sz="2500" dirty="0">
                <a:latin typeface="Times New Roman"/>
                <a:cs typeface="Times New Roman"/>
              </a:rPr>
              <a:t>$</a:t>
            </a:r>
            <a:r>
              <a:rPr sz="2500" spc="-10" dirty="0">
                <a:latin typeface="Times New Roman"/>
                <a:cs typeface="Times New Roman"/>
              </a:rPr>
              <a:t> </a:t>
            </a:r>
            <a:r>
              <a:rPr sz="2500" spc="-5" dirty="0">
                <a:latin typeface="Times New Roman"/>
                <a:cs typeface="Times New Roman"/>
              </a:rPr>
              <a:t>passwd</a:t>
            </a:r>
            <a:endParaRPr sz="2500">
              <a:latin typeface="Times New Roman"/>
              <a:cs typeface="Times New Roman"/>
            </a:endParaRPr>
          </a:p>
          <a:p>
            <a:pPr marL="426720" marR="5080">
              <a:lnSpc>
                <a:spcPct val="100000"/>
              </a:lnSpc>
            </a:pPr>
            <a:r>
              <a:rPr sz="2500" spc="-5" dirty="0">
                <a:latin typeface="Times New Roman"/>
                <a:cs typeface="Times New Roman"/>
              </a:rPr>
              <a:t>Changing password for</a:t>
            </a:r>
            <a:r>
              <a:rPr sz="2500" spc="-65" dirty="0">
                <a:latin typeface="Times New Roman"/>
                <a:cs typeface="Times New Roman"/>
              </a:rPr>
              <a:t> </a:t>
            </a:r>
            <a:r>
              <a:rPr sz="2500" spc="-5" dirty="0">
                <a:latin typeface="Times New Roman"/>
                <a:cs typeface="Times New Roman"/>
              </a:rPr>
              <a:t>user1  Old</a:t>
            </a:r>
            <a:r>
              <a:rPr sz="2500" dirty="0">
                <a:latin typeface="Times New Roman"/>
                <a:cs typeface="Times New Roman"/>
              </a:rPr>
              <a:t> </a:t>
            </a:r>
            <a:r>
              <a:rPr sz="2500" spc="-5" dirty="0">
                <a:latin typeface="Times New Roman"/>
                <a:cs typeface="Times New Roman"/>
              </a:rPr>
              <a:t>password:</a:t>
            </a:r>
            <a:endParaRPr sz="2500">
              <a:latin typeface="Times New Roman"/>
              <a:cs typeface="Times New Roman"/>
            </a:endParaRPr>
          </a:p>
          <a:p>
            <a:pPr marL="426720">
              <a:lnSpc>
                <a:spcPct val="100000"/>
              </a:lnSpc>
            </a:pPr>
            <a:r>
              <a:rPr sz="2500" spc="-10" dirty="0">
                <a:latin typeface="Times New Roman"/>
                <a:cs typeface="Times New Roman"/>
              </a:rPr>
              <a:t>New </a:t>
            </a:r>
            <a:r>
              <a:rPr sz="2500" spc="-5" dirty="0">
                <a:latin typeface="Times New Roman"/>
                <a:cs typeface="Times New Roman"/>
              </a:rPr>
              <a:t>password:</a:t>
            </a:r>
            <a:endParaRPr sz="2500">
              <a:latin typeface="Times New Roman"/>
              <a:cs typeface="Times New Roman"/>
            </a:endParaRPr>
          </a:p>
          <a:p>
            <a:pPr marL="426720">
              <a:lnSpc>
                <a:spcPct val="100000"/>
              </a:lnSpc>
            </a:pPr>
            <a:r>
              <a:rPr sz="2500" spc="-5" dirty="0">
                <a:latin typeface="Times New Roman"/>
                <a:cs typeface="Times New Roman"/>
              </a:rPr>
              <a:t>Re-enter new</a:t>
            </a:r>
            <a:r>
              <a:rPr sz="2500" spc="-25" dirty="0">
                <a:latin typeface="Times New Roman"/>
                <a:cs typeface="Times New Roman"/>
              </a:rPr>
              <a:t> </a:t>
            </a:r>
            <a:r>
              <a:rPr sz="2500" spc="-5" dirty="0">
                <a:latin typeface="Times New Roman"/>
                <a:cs typeface="Times New Roman"/>
              </a:rPr>
              <a:t>password:</a:t>
            </a:r>
            <a:endParaRPr sz="2500">
              <a:latin typeface="Times New Roman"/>
              <a:cs typeface="Times New Roman"/>
            </a:endParaRPr>
          </a:p>
        </p:txBody>
      </p:sp>
      <p:sp>
        <p:nvSpPr>
          <p:cNvPr id="5" name="object 5"/>
          <p:cNvSpPr txBox="1">
            <a:spLocks noGrp="1"/>
          </p:cNvSpPr>
          <p:nvPr>
            <p:ph type="title"/>
          </p:nvPr>
        </p:nvSpPr>
        <p:spPr>
          <a:xfrm>
            <a:off x="2397760" y="242570"/>
            <a:ext cx="5266055" cy="711200"/>
          </a:xfrm>
          <a:prstGeom prst="rect">
            <a:avLst/>
          </a:prstGeom>
        </p:spPr>
        <p:txBody>
          <a:bodyPr vert="horz" wrap="square" lIns="0" tIns="12700" rIns="0" bIns="0" rtlCol="0">
            <a:spAutoFit/>
          </a:bodyPr>
          <a:lstStyle/>
          <a:p>
            <a:pPr marL="12700">
              <a:lnSpc>
                <a:spcPct val="100000"/>
              </a:lnSpc>
              <a:spcBef>
                <a:spcPts val="100"/>
              </a:spcBef>
            </a:pPr>
            <a:r>
              <a:rPr spc="-5" dirty="0"/>
              <a:t>The passwd</a:t>
            </a:r>
            <a:r>
              <a:rPr spc="-65" dirty="0"/>
              <a:t> </a:t>
            </a:r>
            <a:r>
              <a:rPr dirty="0"/>
              <a:t>Command</a:t>
            </a:r>
          </a:p>
        </p:txBody>
      </p:sp>
      <p:sp>
        <p:nvSpPr>
          <p:cNvPr id="6" name="object 6"/>
          <p:cNvSpPr txBox="1"/>
          <p:nvPr/>
        </p:nvSpPr>
        <p:spPr>
          <a:xfrm>
            <a:off x="168910" y="1271270"/>
            <a:ext cx="195580"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FFFFFF"/>
                </a:solidFill>
                <a:latin typeface="Arial"/>
                <a:cs typeface="Arial"/>
              </a:rPr>
              <a:t>24</a:t>
            </a:r>
            <a:endParaRPr sz="1200">
              <a:latin typeface="Arial"/>
              <a:cs typeface="Arial"/>
            </a:endParaRPr>
          </a:p>
        </p:txBody>
      </p:sp>
    </p:spTree>
  </p:cSld>
  <p:clrMapOvr>
    <a:masterClrMapping/>
  </p:clrMapOvr>
  <p:transition>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0" y="914400"/>
            <a:ext cx="3975735" cy="604520"/>
          </a:xfrm>
          <a:prstGeom prst="rect">
            <a:avLst/>
          </a:prstGeom>
        </p:spPr>
        <p:txBody>
          <a:bodyPr vert="horz" wrap="square" lIns="0" tIns="12700" rIns="0" bIns="0" rtlCol="0">
            <a:spAutoFit/>
          </a:bodyPr>
          <a:lstStyle/>
          <a:p>
            <a:pPr marL="12700">
              <a:lnSpc>
                <a:spcPct val="100000"/>
              </a:lnSpc>
              <a:spcBef>
                <a:spcPts val="100"/>
              </a:spcBef>
            </a:pPr>
            <a:r>
              <a:rPr sz="3800" dirty="0"/>
              <a:t>The clear</a:t>
            </a:r>
            <a:r>
              <a:rPr sz="3800" spc="-55" dirty="0"/>
              <a:t> </a:t>
            </a:r>
            <a:r>
              <a:rPr sz="3800" dirty="0"/>
              <a:t>Command</a:t>
            </a:r>
          </a:p>
        </p:txBody>
      </p:sp>
      <p:sp>
        <p:nvSpPr>
          <p:cNvPr id="3" name="object 3"/>
          <p:cNvSpPr txBox="1"/>
          <p:nvPr/>
        </p:nvSpPr>
        <p:spPr>
          <a:xfrm>
            <a:off x="1121410" y="2172970"/>
            <a:ext cx="1066165" cy="406400"/>
          </a:xfrm>
          <a:prstGeom prst="rect">
            <a:avLst/>
          </a:prstGeom>
        </p:spPr>
        <p:txBody>
          <a:bodyPr vert="horz" wrap="square" lIns="0" tIns="12700" rIns="0" bIns="0" rtlCol="0">
            <a:spAutoFit/>
          </a:bodyPr>
          <a:lstStyle/>
          <a:p>
            <a:pPr marL="12700">
              <a:lnSpc>
                <a:spcPct val="100000"/>
              </a:lnSpc>
              <a:spcBef>
                <a:spcPts val="100"/>
              </a:spcBef>
            </a:pPr>
            <a:r>
              <a:rPr sz="2500" b="1" spc="-5" dirty="0">
                <a:latin typeface="Times New Roman"/>
                <a:cs typeface="Times New Roman"/>
              </a:rPr>
              <a:t>Synt</a:t>
            </a:r>
            <a:r>
              <a:rPr sz="2500" b="1" dirty="0">
                <a:latin typeface="Times New Roman"/>
                <a:cs typeface="Times New Roman"/>
              </a:rPr>
              <a:t>ax:</a:t>
            </a:r>
            <a:endParaRPr sz="2500">
              <a:latin typeface="Times New Roman"/>
              <a:cs typeface="Times New Roman"/>
            </a:endParaRPr>
          </a:p>
        </p:txBody>
      </p:sp>
      <p:sp>
        <p:nvSpPr>
          <p:cNvPr id="4" name="object 4"/>
          <p:cNvSpPr txBox="1"/>
          <p:nvPr/>
        </p:nvSpPr>
        <p:spPr>
          <a:xfrm>
            <a:off x="1121410" y="2934970"/>
            <a:ext cx="693420" cy="406400"/>
          </a:xfrm>
          <a:prstGeom prst="rect">
            <a:avLst/>
          </a:prstGeom>
        </p:spPr>
        <p:txBody>
          <a:bodyPr vert="horz" wrap="square" lIns="0" tIns="12700" rIns="0" bIns="0" rtlCol="0">
            <a:spAutoFit/>
          </a:bodyPr>
          <a:lstStyle/>
          <a:p>
            <a:pPr marL="12700">
              <a:lnSpc>
                <a:spcPct val="100000"/>
              </a:lnSpc>
              <a:spcBef>
                <a:spcPts val="100"/>
              </a:spcBef>
            </a:pPr>
            <a:r>
              <a:rPr sz="2500" b="1" spc="-10" dirty="0">
                <a:latin typeface="Times New Roman"/>
                <a:cs typeface="Times New Roman"/>
              </a:rPr>
              <a:t>c</a:t>
            </a:r>
            <a:r>
              <a:rPr sz="2500" b="1" spc="5" dirty="0">
                <a:latin typeface="Times New Roman"/>
                <a:cs typeface="Times New Roman"/>
              </a:rPr>
              <a:t>l</a:t>
            </a:r>
            <a:r>
              <a:rPr sz="2500" b="1" spc="-10" dirty="0">
                <a:latin typeface="Times New Roman"/>
                <a:cs typeface="Times New Roman"/>
              </a:rPr>
              <a:t>e</a:t>
            </a:r>
            <a:r>
              <a:rPr sz="2500" b="1" dirty="0">
                <a:latin typeface="Times New Roman"/>
                <a:cs typeface="Times New Roman"/>
              </a:rPr>
              <a:t>ar</a:t>
            </a:r>
            <a:endParaRPr sz="2500">
              <a:latin typeface="Times New Roman"/>
              <a:cs typeface="Times New Roman"/>
            </a:endParaRPr>
          </a:p>
        </p:txBody>
      </p:sp>
      <p:sp>
        <p:nvSpPr>
          <p:cNvPr id="5" name="object 5"/>
          <p:cNvSpPr txBox="1"/>
          <p:nvPr/>
        </p:nvSpPr>
        <p:spPr>
          <a:xfrm>
            <a:off x="2359660" y="2934970"/>
            <a:ext cx="2856865" cy="406400"/>
          </a:xfrm>
          <a:prstGeom prst="rect">
            <a:avLst/>
          </a:prstGeom>
        </p:spPr>
        <p:txBody>
          <a:bodyPr vert="horz" wrap="square" lIns="0" tIns="12700" rIns="0" bIns="0" rtlCol="0">
            <a:spAutoFit/>
          </a:bodyPr>
          <a:lstStyle/>
          <a:p>
            <a:pPr marL="12700">
              <a:lnSpc>
                <a:spcPct val="100000"/>
              </a:lnSpc>
              <a:spcBef>
                <a:spcPts val="100"/>
              </a:spcBef>
            </a:pPr>
            <a:r>
              <a:rPr sz="2500" spc="-5" dirty="0">
                <a:latin typeface="Times New Roman"/>
                <a:cs typeface="Times New Roman"/>
              </a:rPr>
              <a:t>Clears terminal</a:t>
            </a:r>
            <a:r>
              <a:rPr sz="2500" spc="-70" dirty="0">
                <a:latin typeface="Times New Roman"/>
                <a:cs typeface="Times New Roman"/>
              </a:rPr>
              <a:t> </a:t>
            </a:r>
            <a:r>
              <a:rPr sz="2500" spc="-5" dirty="0">
                <a:latin typeface="Times New Roman"/>
                <a:cs typeface="Times New Roman"/>
              </a:rPr>
              <a:t>screen</a:t>
            </a:r>
            <a:endParaRPr sz="2500">
              <a:latin typeface="Times New Roman"/>
              <a:cs typeface="Times New Roman"/>
            </a:endParaRPr>
          </a:p>
        </p:txBody>
      </p:sp>
      <p:sp>
        <p:nvSpPr>
          <p:cNvPr id="6" name="object 6"/>
          <p:cNvSpPr txBox="1"/>
          <p:nvPr/>
        </p:nvSpPr>
        <p:spPr>
          <a:xfrm>
            <a:off x="168910" y="1271270"/>
            <a:ext cx="195580"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FFFFFF"/>
                </a:solidFill>
                <a:latin typeface="Arial"/>
                <a:cs typeface="Arial"/>
              </a:rPr>
              <a:t>25</a:t>
            </a:r>
            <a:endParaRPr sz="1200">
              <a:latin typeface="Arial"/>
              <a:cs typeface="Arial"/>
            </a:endParaRPr>
          </a:p>
        </p:txBody>
      </p:sp>
    </p:spTree>
  </p:cSld>
  <p:clrMapOvr>
    <a:masterClrMapping/>
  </p:clrMapOvr>
  <p:transition>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91000" y="255270"/>
            <a:ext cx="1390650" cy="711200"/>
          </a:xfrm>
          <a:prstGeom prst="rect">
            <a:avLst/>
          </a:prstGeom>
        </p:spPr>
        <p:txBody>
          <a:bodyPr vert="horz" wrap="square" lIns="0" tIns="12700" rIns="0" bIns="0" rtlCol="0">
            <a:spAutoFit/>
          </a:bodyPr>
          <a:lstStyle/>
          <a:p>
            <a:pPr marL="12700">
              <a:lnSpc>
                <a:spcPct val="100000"/>
              </a:lnSpc>
              <a:spcBef>
                <a:spcPts val="100"/>
              </a:spcBef>
            </a:pPr>
            <a:r>
              <a:rPr dirty="0"/>
              <a:t>f</a:t>
            </a:r>
            <a:r>
              <a:rPr spc="-5" dirty="0"/>
              <a:t>i</a:t>
            </a:r>
            <a:r>
              <a:rPr spc="5" dirty="0"/>
              <a:t>ng</a:t>
            </a:r>
            <a:r>
              <a:rPr spc="-10" dirty="0"/>
              <a:t>e</a:t>
            </a:r>
            <a:r>
              <a:rPr dirty="0"/>
              <a:t>r</a:t>
            </a:r>
          </a:p>
        </p:txBody>
      </p:sp>
      <p:sp>
        <p:nvSpPr>
          <p:cNvPr id="3" name="object 3"/>
          <p:cNvSpPr txBox="1"/>
          <p:nvPr/>
        </p:nvSpPr>
        <p:spPr>
          <a:xfrm>
            <a:off x="541019" y="1196340"/>
            <a:ext cx="7851775" cy="406400"/>
          </a:xfrm>
          <a:prstGeom prst="rect">
            <a:avLst/>
          </a:prstGeom>
        </p:spPr>
        <p:txBody>
          <a:bodyPr vert="horz" wrap="square" lIns="0" tIns="12700" rIns="0" bIns="0" rtlCol="0">
            <a:spAutoFit/>
          </a:bodyPr>
          <a:lstStyle/>
          <a:p>
            <a:pPr marL="12700">
              <a:lnSpc>
                <a:spcPct val="100000"/>
              </a:lnSpc>
              <a:spcBef>
                <a:spcPts val="100"/>
              </a:spcBef>
            </a:pPr>
            <a:r>
              <a:rPr sz="2500" spc="-5" dirty="0">
                <a:latin typeface="Times New Roman"/>
                <a:cs typeface="Times New Roman"/>
              </a:rPr>
              <a:t>Finger: Displays information about the users currently</a:t>
            </a:r>
            <a:r>
              <a:rPr sz="2500" spc="40" dirty="0">
                <a:latin typeface="Times New Roman"/>
                <a:cs typeface="Times New Roman"/>
              </a:rPr>
              <a:t> </a:t>
            </a:r>
            <a:r>
              <a:rPr sz="2500" spc="-5" dirty="0">
                <a:latin typeface="Times New Roman"/>
                <a:cs typeface="Times New Roman"/>
              </a:rPr>
              <a:t>logged</a:t>
            </a:r>
            <a:endParaRPr sz="2500">
              <a:latin typeface="Times New Roman"/>
              <a:cs typeface="Times New Roman"/>
            </a:endParaRPr>
          </a:p>
        </p:txBody>
      </p:sp>
      <p:sp>
        <p:nvSpPr>
          <p:cNvPr id="4" name="object 4"/>
          <p:cNvSpPr txBox="1"/>
          <p:nvPr/>
        </p:nvSpPr>
        <p:spPr>
          <a:xfrm>
            <a:off x="541019" y="1577340"/>
            <a:ext cx="6181090" cy="4215130"/>
          </a:xfrm>
          <a:prstGeom prst="rect">
            <a:avLst/>
          </a:prstGeom>
        </p:spPr>
        <p:txBody>
          <a:bodyPr vert="horz" wrap="square" lIns="0" tIns="12700" rIns="0" bIns="0" rtlCol="0">
            <a:spAutoFit/>
          </a:bodyPr>
          <a:lstStyle/>
          <a:p>
            <a:pPr marL="12700">
              <a:lnSpc>
                <a:spcPct val="100000"/>
              </a:lnSpc>
              <a:spcBef>
                <a:spcPts val="100"/>
              </a:spcBef>
            </a:pPr>
            <a:r>
              <a:rPr sz="2500" dirty="0">
                <a:latin typeface="Times New Roman"/>
                <a:cs typeface="Times New Roman"/>
              </a:rPr>
              <a:t>on</a:t>
            </a:r>
            <a:endParaRPr sz="2500">
              <a:latin typeface="Times New Roman"/>
              <a:cs typeface="Times New Roman"/>
            </a:endParaRPr>
          </a:p>
          <a:p>
            <a:pPr>
              <a:lnSpc>
                <a:spcPct val="100000"/>
              </a:lnSpc>
              <a:spcBef>
                <a:spcPts val="10"/>
              </a:spcBef>
            </a:pPr>
            <a:endParaRPr sz="2600">
              <a:latin typeface="Times New Roman"/>
              <a:cs typeface="Times New Roman"/>
            </a:endParaRPr>
          </a:p>
          <a:p>
            <a:pPr marL="12700">
              <a:lnSpc>
                <a:spcPct val="100000"/>
              </a:lnSpc>
            </a:pPr>
            <a:r>
              <a:rPr sz="2500" spc="-5" dirty="0">
                <a:latin typeface="Times New Roman"/>
                <a:cs typeface="Times New Roman"/>
              </a:rPr>
              <a:t>Eg:</a:t>
            </a:r>
            <a:endParaRPr sz="2500">
              <a:latin typeface="Times New Roman"/>
              <a:cs typeface="Times New Roman"/>
            </a:endParaRPr>
          </a:p>
          <a:p>
            <a:pPr>
              <a:lnSpc>
                <a:spcPct val="100000"/>
              </a:lnSpc>
            </a:pPr>
            <a:endParaRPr sz="2700">
              <a:latin typeface="Times New Roman"/>
              <a:cs typeface="Times New Roman"/>
            </a:endParaRPr>
          </a:p>
          <a:p>
            <a:pPr>
              <a:lnSpc>
                <a:spcPct val="100000"/>
              </a:lnSpc>
              <a:spcBef>
                <a:spcPts val="10"/>
              </a:spcBef>
            </a:pPr>
            <a:endParaRPr sz="2500">
              <a:latin typeface="Times New Roman"/>
              <a:cs typeface="Times New Roman"/>
            </a:endParaRPr>
          </a:p>
          <a:p>
            <a:pPr marL="12700">
              <a:lnSpc>
                <a:spcPct val="100000"/>
              </a:lnSpc>
            </a:pPr>
            <a:r>
              <a:rPr sz="2500" dirty="0">
                <a:latin typeface="Times New Roman"/>
                <a:cs typeface="Times New Roman"/>
              </a:rPr>
              <a:t>$ </a:t>
            </a:r>
            <a:r>
              <a:rPr sz="2500" spc="-5" dirty="0">
                <a:latin typeface="Times New Roman"/>
                <a:cs typeface="Times New Roman"/>
              </a:rPr>
              <a:t>finger</a:t>
            </a:r>
            <a:r>
              <a:rPr sz="2500" spc="-20" dirty="0">
                <a:latin typeface="Times New Roman"/>
                <a:cs typeface="Times New Roman"/>
              </a:rPr>
              <a:t> </a:t>
            </a:r>
            <a:r>
              <a:rPr sz="2500" spc="-5" dirty="0">
                <a:latin typeface="Times New Roman"/>
                <a:cs typeface="Times New Roman"/>
              </a:rPr>
              <a:t>user1</a:t>
            </a:r>
            <a:endParaRPr sz="2500">
              <a:latin typeface="Times New Roman"/>
              <a:cs typeface="Times New Roman"/>
            </a:endParaRPr>
          </a:p>
          <a:p>
            <a:pPr>
              <a:lnSpc>
                <a:spcPct val="100000"/>
              </a:lnSpc>
              <a:spcBef>
                <a:spcPts val="10"/>
              </a:spcBef>
            </a:pPr>
            <a:endParaRPr sz="2600">
              <a:latin typeface="Times New Roman"/>
              <a:cs typeface="Times New Roman"/>
            </a:endParaRPr>
          </a:p>
          <a:p>
            <a:pPr marL="249554">
              <a:lnSpc>
                <a:spcPct val="100000"/>
              </a:lnSpc>
            </a:pPr>
            <a:r>
              <a:rPr sz="2500" spc="-5" dirty="0">
                <a:latin typeface="Times New Roman"/>
                <a:cs typeface="Times New Roman"/>
              </a:rPr>
              <a:t>Login name: user1</a:t>
            </a:r>
            <a:endParaRPr sz="2500">
              <a:latin typeface="Times New Roman"/>
              <a:cs typeface="Times New Roman"/>
            </a:endParaRPr>
          </a:p>
          <a:p>
            <a:pPr marL="249554" marR="5080">
              <a:lnSpc>
                <a:spcPct val="100000"/>
              </a:lnSpc>
            </a:pPr>
            <a:r>
              <a:rPr sz="2500" spc="-5" dirty="0">
                <a:latin typeface="Times New Roman"/>
                <a:cs typeface="Times New Roman"/>
              </a:rPr>
              <a:t>Directory: /export/home/user1</a:t>
            </a:r>
            <a:r>
              <a:rPr sz="2500" spc="-260" dirty="0">
                <a:latin typeface="Times New Roman"/>
                <a:cs typeface="Times New Roman"/>
              </a:rPr>
              <a:t> </a:t>
            </a:r>
            <a:r>
              <a:rPr sz="2500" spc="-5" dirty="0">
                <a:latin typeface="Times New Roman"/>
                <a:cs typeface="Times New Roman"/>
              </a:rPr>
              <a:t>shell:/usr/bin/sh  On since Sep </a:t>
            </a:r>
            <a:r>
              <a:rPr sz="2500" dirty="0">
                <a:latin typeface="Times New Roman"/>
                <a:cs typeface="Times New Roman"/>
              </a:rPr>
              <a:t>05 </a:t>
            </a:r>
            <a:r>
              <a:rPr sz="2500" spc="-5" dirty="0">
                <a:latin typeface="Times New Roman"/>
                <a:cs typeface="Times New Roman"/>
              </a:rPr>
              <a:t>09:10:12 </a:t>
            </a:r>
            <a:r>
              <a:rPr sz="2500" dirty="0">
                <a:latin typeface="Times New Roman"/>
                <a:cs typeface="Times New Roman"/>
              </a:rPr>
              <a:t>on</a:t>
            </a:r>
            <a:r>
              <a:rPr sz="2500" spc="-20" dirty="0">
                <a:latin typeface="Times New Roman"/>
                <a:cs typeface="Times New Roman"/>
              </a:rPr>
              <a:t> </a:t>
            </a:r>
            <a:r>
              <a:rPr sz="2500" dirty="0">
                <a:latin typeface="Times New Roman"/>
                <a:cs typeface="Times New Roman"/>
              </a:rPr>
              <a:t>tty1</a:t>
            </a:r>
            <a:endParaRPr sz="2500">
              <a:latin typeface="Times New Roman"/>
              <a:cs typeface="Times New Roman"/>
            </a:endParaRPr>
          </a:p>
          <a:p>
            <a:pPr marL="249554">
              <a:lnSpc>
                <a:spcPct val="100000"/>
              </a:lnSpc>
            </a:pPr>
            <a:r>
              <a:rPr sz="2500" spc="-5" dirty="0">
                <a:latin typeface="Times New Roman"/>
                <a:cs typeface="Times New Roman"/>
              </a:rPr>
              <a:t>No</a:t>
            </a:r>
            <a:r>
              <a:rPr sz="2500" spc="-10" dirty="0">
                <a:latin typeface="Times New Roman"/>
                <a:cs typeface="Times New Roman"/>
              </a:rPr>
              <a:t> </a:t>
            </a:r>
            <a:r>
              <a:rPr sz="2500" spc="-5" dirty="0">
                <a:latin typeface="Times New Roman"/>
                <a:cs typeface="Times New Roman"/>
              </a:rPr>
              <a:t>plan</a:t>
            </a:r>
            <a:endParaRPr sz="2500">
              <a:latin typeface="Times New Roman"/>
              <a:cs typeface="Times New Roman"/>
            </a:endParaRPr>
          </a:p>
        </p:txBody>
      </p:sp>
      <p:sp>
        <p:nvSpPr>
          <p:cNvPr id="5" name="object 5"/>
          <p:cNvSpPr txBox="1"/>
          <p:nvPr/>
        </p:nvSpPr>
        <p:spPr>
          <a:xfrm>
            <a:off x="168910" y="1271270"/>
            <a:ext cx="195580"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FFFFFF"/>
                </a:solidFill>
                <a:latin typeface="Arial"/>
                <a:cs typeface="Arial"/>
              </a:rPr>
              <a:t>26</a:t>
            </a:r>
            <a:endParaRPr sz="1200">
              <a:latin typeface="Arial"/>
              <a:cs typeface="Arial"/>
            </a:endParaRPr>
          </a:p>
        </p:txBody>
      </p:sp>
    </p:spTree>
  </p:cSld>
  <p:clrMapOvr>
    <a:masterClrMapping/>
  </p:clrMapOvr>
  <p:transition>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17850" y="3632200"/>
            <a:ext cx="2741930" cy="711200"/>
          </a:xfrm>
          <a:prstGeom prst="rect">
            <a:avLst/>
          </a:prstGeom>
        </p:spPr>
        <p:txBody>
          <a:bodyPr vert="horz" wrap="square" lIns="0" tIns="12700" rIns="0" bIns="0" rtlCol="0">
            <a:spAutoFit/>
          </a:bodyPr>
          <a:lstStyle/>
          <a:p>
            <a:pPr marL="12700">
              <a:lnSpc>
                <a:spcPct val="100000"/>
              </a:lnSpc>
              <a:spcBef>
                <a:spcPts val="100"/>
              </a:spcBef>
            </a:pPr>
            <a:r>
              <a:rPr sz="4500" spc="-5" dirty="0">
                <a:latin typeface="Times New Roman"/>
                <a:cs typeface="Times New Roman"/>
              </a:rPr>
              <a:t>File</a:t>
            </a:r>
            <a:r>
              <a:rPr sz="4500" spc="-60" dirty="0">
                <a:latin typeface="Times New Roman"/>
                <a:cs typeface="Times New Roman"/>
              </a:rPr>
              <a:t> </a:t>
            </a:r>
            <a:r>
              <a:rPr sz="4500" spc="-5" dirty="0">
                <a:latin typeface="Times New Roman"/>
                <a:cs typeface="Times New Roman"/>
              </a:rPr>
              <a:t>System</a:t>
            </a:r>
            <a:endParaRPr sz="4500">
              <a:latin typeface="Times New Roman"/>
              <a:cs typeface="Times New Roman"/>
            </a:endParaRPr>
          </a:p>
        </p:txBody>
      </p:sp>
      <p:sp>
        <p:nvSpPr>
          <p:cNvPr id="3" name="object 3"/>
          <p:cNvSpPr txBox="1"/>
          <p:nvPr/>
        </p:nvSpPr>
        <p:spPr>
          <a:xfrm>
            <a:off x="3672840" y="2125979"/>
            <a:ext cx="2329815" cy="711200"/>
          </a:xfrm>
          <a:prstGeom prst="rect">
            <a:avLst/>
          </a:prstGeom>
        </p:spPr>
        <p:txBody>
          <a:bodyPr vert="horz" wrap="square" lIns="0" tIns="12700" rIns="0" bIns="0" rtlCol="0">
            <a:spAutoFit/>
          </a:bodyPr>
          <a:lstStyle/>
          <a:p>
            <a:pPr marL="12700">
              <a:lnSpc>
                <a:spcPct val="100000"/>
              </a:lnSpc>
              <a:spcBef>
                <a:spcPts val="100"/>
              </a:spcBef>
            </a:pPr>
            <a:r>
              <a:rPr sz="4500" b="1" dirty="0">
                <a:latin typeface="Times New Roman"/>
                <a:cs typeface="Times New Roman"/>
              </a:rPr>
              <a:t>Module</a:t>
            </a:r>
            <a:r>
              <a:rPr sz="4500" b="1" spc="-90" dirty="0">
                <a:latin typeface="Times New Roman"/>
                <a:cs typeface="Times New Roman"/>
              </a:rPr>
              <a:t> </a:t>
            </a:r>
            <a:r>
              <a:rPr sz="4500" b="1" dirty="0">
                <a:latin typeface="Times New Roman"/>
                <a:cs typeface="Times New Roman"/>
              </a:rPr>
              <a:t>3</a:t>
            </a:r>
            <a:endParaRPr sz="4500">
              <a:latin typeface="Times New Roman"/>
              <a:cs typeface="Times New Roman"/>
            </a:endParaRPr>
          </a:p>
        </p:txBody>
      </p:sp>
      <p:sp>
        <p:nvSpPr>
          <p:cNvPr id="4" name="object 4"/>
          <p:cNvSpPr txBox="1"/>
          <p:nvPr/>
        </p:nvSpPr>
        <p:spPr>
          <a:xfrm>
            <a:off x="168910" y="1271270"/>
            <a:ext cx="195580"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FFFFFF"/>
                </a:solidFill>
                <a:latin typeface="Arial"/>
                <a:cs typeface="Arial"/>
              </a:rPr>
              <a:t>27</a:t>
            </a:r>
            <a:endParaRPr sz="1200">
              <a:latin typeface="Arial"/>
              <a:cs typeface="Arial"/>
            </a:endParaRPr>
          </a:p>
        </p:txBody>
      </p:sp>
    </p:spTree>
  </p:cSld>
  <p:clrMapOvr>
    <a:masterClrMapping/>
  </p:clrMapOvr>
  <p:transition>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9609" y="368300"/>
            <a:ext cx="2468245" cy="71120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765E54"/>
                </a:solidFill>
              </a:rPr>
              <a:t>Objectives</a:t>
            </a:r>
          </a:p>
        </p:txBody>
      </p:sp>
      <p:sp>
        <p:nvSpPr>
          <p:cNvPr id="3" name="object 3"/>
          <p:cNvSpPr txBox="1"/>
          <p:nvPr/>
        </p:nvSpPr>
        <p:spPr>
          <a:xfrm>
            <a:off x="689609" y="1529079"/>
            <a:ext cx="7865745" cy="621030"/>
          </a:xfrm>
          <a:prstGeom prst="rect">
            <a:avLst/>
          </a:prstGeom>
        </p:spPr>
        <p:txBody>
          <a:bodyPr vert="horz" wrap="square" lIns="0" tIns="118110" rIns="0" bIns="0" rtlCol="0">
            <a:spAutoFit/>
          </a:bodyPr>
          <a:lstStyle/>
          <a:p>
            <a:pPr marL="331470" marR="5080" indent="-318770">
              <a:lnSpc>
                <a:spcPct val="69900"/>
              </a:lnSpc>
              <a:spcBef>
                <a:spcPts val="930"/>
              </a:spcBef>
            </a:pPr>
            <a:r>
              <a:rPr sz="2300" dirty="0">
                <a:latin typeface="Times New Roman"/>
                <a:cs typeface="Times New Roman"/>
              </a:rPr>
              <a:t>Upon </a:t>
            </a:r>
            <a:r>
              <a:rPr sz="2300" spc="-5" dirty="0">
                <a:latin typeface="Times New Roman"/>
                <a:cs typeface="Times New Roman"/>
              </a:rPr>
              <a:t>completing this </a:t>
            </a:r>
            <a:r>
              <a:rPr sz="2300" dirty="0">
                <a:latin typeface="Times New Roman"/>
                <a:cs typeface="Times New Roman"/>
              </a:rPr>
              <a:t>module you should be </a:t>
            </a:r>
            <a:r>
              <a:rPr sz="2300" spc="-5" dirty="0">
                <a:latin typeface="Times New Roman"/>
                <a:cs typeface="Times New Roman"/>
              </a:rPr>
              <a:t>able </a:t>
            </a:r>
            <a:r>
              <a:rPr sz="2300" dirty="0">
                <a:latin typeface="Times New Roman"/>
                <a:cs typeface="Times New Roman"/>
              </a:rPr>
              <a:t>to </a:t>
            </a:r>
            <a:r>
              <a:rPr sz="2300" spc="-5" dirty="0">
                <a:latin typeface="Times New Roman"/>
                <a:cs typeface="Times New Roman"/>
              </a:rPr>
              <a:t>understand </a:t>
            </a:r>
            <a:r>
              <a:rPr sz="2300" dirty="0">
                <a:latin typeface="Times New Roman"/>
                <a:cs typeface="Times New Roman"/>
              </a:rPr>
              <a:t>the  </a:t>
            </a:r>
            <a:r>
              <a:rPr sz="2300" spc="-5" dirty="0">
                <a:latin typeface="Times New Roman"/>
                <a:cs typeface="Times New Roman"/>
              </a:rPr>
              <a:t>following:</a:t>
            </a:r>
            <a:endParaRPr sz="2300">
              <a:latin typeface="Times New Roman"/>
              <a:cs typeface="Times New Roman"/>
            </a:endParaRPr>
          </a:p>
        </p:txBody>
      </p:sp>
      <p:sp>
        <p:nvSpPr>
          <p:cNvPr id="4" name="object 4"/>
          <p:cNvSpPr txBox="1"/>
          <p:nvPr/>
        </p:nvSpPr>
        <p:spPr>
          <a:xfrm>
            <a:off x="689609" y="2379471"/>
            <a:ext cx="181610" cy="3361690"/>
          </a:xfrm>
          <a:prstGeom prst="rect">
            <a:avLst/>
          </a:prstGeom>
        </p:spPr>
        <p:txBody>
          <a:bodyPr vert="horz" wrap="square" lIns="0" tIns="139065" rIns="0" bIns="0" rtlCol="0">
            <a:spAutoFit/>
          </a:bodyPr>
          <a:lstStyle/>
          <a:p>
            <a:pPr marL="12700">
              <a:lnSpc>
                <a:spcPct val="100000"/>
              </a:lnSpc>
              <a:spcBef>
                <a:spcPts val="1095"/>
              </a:spcBef>
            </a:pPr>
            <a:r>
              <a:rPr sz="1350" spc="25" dirty="0">
                <a:solidFill>
                  <a:srgbClr val="DC7F46"/>
                </a:solidFill>
                <a:latin typeface="Wingdings"/>
                <a:cs typeface="Wingdings"/>
              </a:rPr>
              <a:t></a:t>
            </a:r>
            <a:endParaRPr sz="1350">
              <a:latin typeface="Wingdings"/>
              <a:cs typeface="Wingdings"/>
            </a:endParaRPr>
          </a:p>
          <a:p>
            <a:pPr marL="12700">
              <a:lnSpc>
                <a:spcPct val="100000"/>
              </a:lnSpc>
              <a:spcBef>
                <a:spcPts val="1000"/>
              </a:spcBef>
            </a:pPr>
            <a:r>
              <a:rPr sz="1350" spc="25" dirty="0">
                <a:solidFill>
                  <a:srgbClr val="DC7F46"/>
                </a:solidFill>
                <a:latin typeface="Wingdings"/>
                <a:cs typeface="Wingdings"/>
              </a:rPr>
              <a:t></a:t>
            </a:r>
            <a:endParaRPr sz="1350">
              <a:latin typeface="Wingdings"/>
              <a:cs typeface="Wingdings"/>
            </a:endParaRPr>
          </a:p>
          <a:p>
            <a:pPr marL="12700">
              <a:lnSpc>
                <a:spcPct val="100000"/>
              </a:lnSpc>
              <a:spcBef>
                <a:spcPts val="1010"/>
              </a:spcBef>
            </a:pPr>
            <a:r>
              <a:rPr sz="1350" spc="25" dirty="0">
                <a:solidFill>
                  <a:srgbClr val="DC7F46"/>
                </a:solidFill>
                <a:latin typeface="Wingdings"/>
                <a:cs typeface="Wingdings"/>
              </a:rPr>
              <a:t></a:t>
            </a:r>
            <a:endParaRPr sz="1350">
              <a:latin typeface="Wingdings"/>
              <a:cs typeface="Wingdings"/>
            </a:endParaRPr>
          </a:p>
          <a:p>
            <a:pPr marL="12700">
              <a:lnSpc>
                <a:spcPct val="100000"/>
              </a:lnSpc>
              <a:spcBef>
                <a:spcPts val="1010"/>
              </a:spcBef>
            </a:pPr>
            <a:r>
              <a:rPr sz="1350" spc="25" dirty="0">
                <a:solidFill>
                  <a:srgbClr val="DC7F46"/>
                </a:solidFill>
                <a:latin typeface="Wingdings"/>
                <a:cs typeface="Wingdings"/>
              </a:rPr>
              <a:t></a:t>
            </a:r>
            <a:endParaRPr sz="1350">
              <a:latin typeface="Wingdings"/>
              <a:cs typeface="Wingdings"/>
            </a:endParaRPr>
          </a:p>
          <a:p>
            <a:pPr marL="12700">
              <a:lnSpc>
                <a:spcPct val="100000"/>
              </a:lnSpc>
              <a:spcBef>
                <a:spcPts val="1010"/>
              </a:spcBef>
            </a:pPr>
            <a:r>
              <a:rPr sz="1350" spc="25" dirty="0">
                <a:solidFill>
                  <a:srgbClr val="DC7F46"/>
                </a:solidFill>
                <a:latin typeface="Wingdings"/>
                <a:cs typeface="Wingdings"/>
              </a:rPr>
              <a:t></a:t>
            </a:r>
            <a:endParaRPr sz="1350">
              <a:latin typeface="Wingdings"/>
              <a:cs typeface="Wingdings"/>
            </a:endParaRPr>
          </a:p>
          <a:p>
            <a:pPr marL="12700">
              <a:lnSpc>
                <a:spcPct val="100000"/>
              </a:lnSpc>
              <a:spcBef>
                <a:spcPts val="1010"/>
              </a:spcBef>
            </a:pPr>
            <a:r>
              <a:rPr sz="1350" spc="25" dirty="0">
                <a:solidFill>
                  <a:srgbClr val="DC7F46"/>
                </a:solidFill>
                <a:latin typeface="Wingdings"/>
                <a:cs typeface="Wingdings"/>
              </a:rPr>
              <a:t></a:t>
            </a:r>
            <a:endParaRPr sz="1350">
              <a:latin typeface="Wingdings"/>
              <a:cs typeface="Wingdings"/>
            </a:endParaRPr>
          </a:p>
          <a:p>
            <a:pPr marL="12700">
              <a:lnSpc>
                <a:spcPct val="100000"/>
              </a:lnSpc>
              <a:spcBef>
                <a:spcPts val="1000"/>
              </a:spcBef>
            </a:pPr>
            <a:r>
              <a:rPr sz="1350" spc="25" dirty="0">
                <a:solidFill>
                  <a:srgbClr val="DC7F46"/>
                </a:solidFill>
                <a:latin typeface="Wingdings"/>
                <a:cs typeface="Wingdings"/>
              </a:rPr>
              <a:t></a:t>
            </a:r>
            <a:endParaRPr sz="1350">
              <a:latin typeface="Wingdings"/>
              <a:cs typeface="Wingdings"/>
            </a:endParaRPr>
          </a:p>
          <a:p>
            <a:pPr marL="12700">
              <a:lnSpc>
                <a:spcPct val="100000"/>
              </a:lnSpc>
              <a:spcBef>
                <a:spcPts val="1010"/>
              </a:spcBef>
            </a:pPr>
            <a:r>
              <a:rPr sz="1350" spc="25" dirty="0">
                <a:solidFill>
                  <a:srgbClr val="DC7F46"/>
                </a:solidFill>
                <a:latin typeface="Wingdings"/>
                <a:cs typeface="Wingdings"/>
              </a:rPr>
              <a:t></a:t>
            </a:r>
            <a:endParaRPr sz="1350">
              <a:latin typeface="Wingdings"/>
              <a:cs typeface="Wingdings"/>
            </a:endParaRPr>
          </a:p>
          <a:p>
            <a:pPr marL="12700">
              <a:lnSpc>
                <a:spcPct val="100000"/>
              </a:lnSpc>
              <a:spcBef>
                <a:spcPts val="1010"/>
              </a:spcBef>
            </a:pPr>
            <a:r>
              <a:rPr sz="1350" spc="25" dirty="0">
                <a:solidFill>
                  <a:srgbClr val="DC7F46"/>
                </a:solidFill>
                <a:latin typeface="Wingdings"/>
                <a:cs typeface="Wingdings"/>
              </a:rPr>
              <a:t></a:t>
            </a:r>
            <a:endParaRPr sz="1350">
              <a:latin typeface="Wingdings"/>
              <a:cs typeface="Wingdings"/>
            </a:endParaRPr>
          </a:p>
          <a:p>
            <a:pPr marL="12700">
              <a:lnSpc>
                <a:spcPct val="100000"/>
              </a:lnSpc>
              <a:spcBef>
                <a:spcPts val="1010"/>
              </a:spcBef>
            </a:pPr>
            <a:r>
              <a:rPr sz="1350" spc="25" dirty="0">
                <a:solidFill>
                  <a:srgbClr val="DC7F46"/>
                </a:solidFill>
                <a:latin typeface="Wingdings"/>
                <a:cs typeface="Wingdings"/>
              </a:rPr>
              <a:t></a:t>
            </a:r>
            <a:endParaRPr sz="1350">
              <a:latin typeface="Wingdings"/>
              <a:cs typeface="Wingdings"/>
            </a:endParaRPr>
          </a:p>
        </p:txBody>
      </p:sp>
      <p:sp>
        <p:nvSpPr>
          <p:cNvPr id="5" name="object 5"/>
          <p:cNvSpPr txBox="1"/>
          <p:nvPr/>
        </p:nvSpPr>
        <p:spPr>
          <a:xfrm>
            <a:off x="1008380" y="2442209"/>
            <a:ext cx="5854065" cy="3379470"/>
          </a:xfrm>
          <a:prstGeom prst="rect">
            <a:avLst/>
          </a:prstGeom>
        </p:spPr>
        <p:txBody>
          <a:bodyPr vert="horz" wrap="square" lIns="0" tIns="29845" rIns="0" bIns="0" rtlCol="0">
            <a:spAutoFit/>
          </a:bodyPr>
          <a:lstStyle/>
          <a:p>
            <a:pPr marL="12700" marR="3123565">
              <a:lnSpc>
                <a:spcPct val="95100"/>
              </a:lnSpc>
              <a:spcBef>
                <a:spcPts val="235"/>
              </a:spcBef>
            </a:pPr>
            <a:r>
              <a:rPr sz="2300" spc="-5" dirty="0">
                <a:latin typeface="Times New Roman"/>
                <a:cs typeface="Times New Roman"/>
              </a:rPr>
              <a:t>What </a:t>
            </a:r>
            <a:r>
              <a:rPr sz="2300" dirty="0">
                <a:latin typeface="Times New Roman"/>
                <a:cs typeface="Times New Roman"/>
              </a:rPr>
              <a:t>Is a </a:t>
            </a:r>
            <a:r>
              <a:rPr sz="2300" spc="-5" dirty="0">
                <a:latin typeface="Times New Roman"/>
                <a:cs typeface="Times New Roman"/>
              </a:rPr>
              <a:t>File</a:t>
            </a:r>
            <a:r>
              <a:rPr sz="2300" spc="-55" dirty="0">
                <a:latin typeface="Times New Roman"/>
                <a:cs typeface="Times New Roman"/>
              </a:rPr>
              <a:t> </a:t>
            </a:r>
            <a:r>
              <a:rPr sz="2300" spc="-5" dirty="0">
                <a:latin typeface="Times New Roman"/>
                <a:cs typeface="Times New Roman"/>
              </a:rPr>
              <a:t>System?  </a:t>
            </a:r>
            <a:r>
              <a:rPr sz="2300" dirty="0">
                <a:latin typeface="Times New Roman"/>
                <a:cs typeface="Times New Roman"/>
              </a:rPr>
              <a:t>File System </a:t>
            </a:r>
            <a:r>
              <a:rPr sz="2300" spc="-5" dirty="0">
                <a:latin typeface="Times New Roman"/>
                <a:cs typeface="Times New Roman"/>
              </a:rPr>
              <a:t>structure  </a:t>
            </a:r>
            <a:r>
              <a:rPr sz="2300" dirty="0">
                <a:latin typeface="Times New Roman"/>
                <a:cs typeface="Times New Roman"/>
              </a:rPr>
              <a:t>Hard</a:t>
            </a:r>
            <a:r>
              <a:rPr sz="2300" spc="-5" dirty="0">
                <a:latin typeface="Times New Roman"/>
                <a:cs typeface="Times New Roman"/>
              </a:rPr>
              <a:t> Link</a:t>
            </a:r>
            <a:endParaRPr sz="2300" dirty="0">
              <a:latin typeface="Times New Roman"/>
              <a:cs typeface="Times New Roman"/>
            </a:endParaRPr>
          </a:p>
          <a:p>
            <a:pPr marL="12700" marR="3974465">
              <a:lnSpc>
                <a:spcPct val="95200"/>
              </a:lnSpc>
            </a:pPr>
            <a:r>
              <a:rPr sz="2300" dirty="0">
                <a:latin typeface="Times New Roman"/>
                <a:cs typeface="Times New Roman"/>
              </a:rPr>
              <a:t>File Types  Ordinary </a:t>
            </a:r>
            <a:r>
              <a:rPr sz="2300" spc="-5" dirty="0">
                <a:latin typeface="Times New Roman"/>
                <a:cs typeface="Times New Roman"/>
              </a:rPr>
              <a:t>Files  Directory Files  </a:t>
            </a:r>
            <a:r>
              <a:rPr sz="2300" dirty="0">
                <a:latin typeface="Times New Roman"/>
                <a:cs typeface="Times New Roman"/>
              </a:rPr>
              <a:t>Symbolic</a:t>
            </a:r>
            <a:r>
              <a:rPr sz="2300" spc="-80" dirty="0">
                <a:latin typeface="Times New Roman"/>
                <a:cs typeface="Times New Roman"/>
              </a:rPr>
              <a:t> </a:t>
            </a:r>
            <a:r>
              <a:rPr sz="2300" spc="-5" dirty="0">
                <a:latin typeface="Times New Roman"/>
                <a:cs typeface="Times New Roman"/>
              </a:rPr>
              <a:t>Links  Device</a:t>
            </a:r>
            <a:r>
              <a:rPr sz="2300" spc="-20" dirty="0">
                <a:latin typeface="Times New Roman"/>
                <a:cs typeface="Times New Roman"/>
              </a:rPr>
              <a:t> </a:t>
            </a:r>
            <a:r>
              <a:rPr sz="2300" spc="-5" dirty="0">
                <a:latin typeface="Times New Roman"/>
                <a:cs typeface="Times New Roman"/>
              </a:rPr>
              <a:t>files</a:t>
            </a:r>
            <a:endParaRPr sz="2300" dirty="0">
              <a:latin typeface="Times New Roman"/>
              <a:cs typeface="Times New Roman"/>
            </a:endParaRPr>
          </a:p>
          <a:p>
            <a:pPr marL="12700">
              <a:lnSpc>
                <a:spcPts val="2565"/>
              </a:lnSpc>
            </a:pPr>
            <a:r>
              <a:rPr sz="2300" dirty="0">
                <a:latin typeface="Times New Roman"/>
                <a:cs typeface="Times New Roman"/>
              </a:rPr>
              <a:t>The File System</a:t>
            </a:r>
            <a:r>
              <a:rPr sz="2300" spc="-30" dirty="0">
                <a:latin typeface="Times New Roman"/>
                <a:cs typeface="Times New Roman"/>
              </a:rPr>
              <a:t> </a:t>
            </a:r>
            <a:r>
              <a:rPr sz="2300" spc="-5" dirty="0">
                <a:latin typeface="Times New Roman"/>
                <a:cs typeface="Times New Roman"/>
              </a:rPr>
              <a:t>Hierarchy</a:t>
            </a:r>
            <a:endParaRPr sz="2300" dirty="0">
              <a:latin typeface="Times New Roman"/>
              <a:cs typeface="Times New Roman"/>
            </a:endParaRPr>
          </a:p>
          <a:p>
            <a:pPr marL="12700">
              <a:lnSpc>
                <a:spcPts val="2695"/>
              </a:lnSpc>
            </a:pPr>
            <a:r>
              <a:rPr sz="2300" dirty="0">
                <a:latin typeface="Times New Roman"/>
                <a:cs typeface="Times New Roman"/>
              </a:rPr>
              <a:t>Basic </a:t>
            </a:r>
            <a:r>
              <a:rPr sz="2300" spc="-5" dirty="0">
                <a:latin typeface="Times New Roman"/>
                <a:cs typeface="Times New Roman"/>
              </a:rPr>
              <a:t>Commands </a:t>
            </a:r>
            <a:r>
              <a:rPr sz="2300" dirty="0">
                <a:latin typeface="Times New Roman"/>
                <a:cs typeface="Times New Roman"/>
              </a:rPr>
              <a:t>pwd, </a:t>
            </a:r>
            <a:r>
              <a:rPr sz="2300" spc="-5" dirty="0">
                <a:latin typeface="Times New Roman"/>
                <a:cs typeface="Times New Roman"/>
              </a:rPr>
              <a:t>cd, </a:t>
            </a:r>
            <a:r>
              <a:rPr sz="2300" dirty="0">
                <a:latin typeface="Times New Roman"/>
                <a:cs typeface="Times New Roman"/>
              </a:rPr>
              <a:t>ls, mkdir, </a:t>
            </a:r>
            <a:r>
              <a:rPr sz="2300" spc="-5" dirty="0">
                <a:latin typeface="Times New Roman"/>
                <a:cs typeface="Times New Roman"/>
              </a:rPr>
              <a:t>rmdir,</a:t>
            </a:r>
            <a:r>
              <a:rPr sz="2300" spc="-45" dirty="0">
                <a:latin typeface="Times New Roman"/>
                <a:cs typeface="Times New Roman"/>
              </a:rPr>
              <a:t> </a:t>
            </a:r>
            <a:r>
              <a:rPr sz="2300" dirty="0">
                <a:latin typeface="Times New Roman"/>
                <a:cs typeface="Times New Roman"/>
              </a:rPr>
              <a:t>touch</a:t>
            </a:r>
          </a:p>
        </p:txBody>
      </p:sp>
      <p:sp>
        <p:nvSpPr>
          <p:cNvPr id="6" name="object 6"/>
          <p:cNvSpPr txBox="1"/>
          <p:nvPr/>
        </p:nvSpPr>
        <p:spPr>
          <a:xfrm>
            <a:off x="168910" y="1271270"/>
            <a:ext cx="195580"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FFFFFF"/>
                </a:solidFill>
                <a:latin typeface="Arial"/>
                <a:cs typeface="Arial"/>
              </a:rPr>
              <a:t>28</a:t>
            </a:r>
            <a:endParaRPr sz="1200">
              <a:latin typeface="Arial"/>
              <a:cs typeface="Arial"/>
            </a:endParaRPr>
          </a:p>
        </p:txBody>
      </p:sp>
    </p:spTree>
  </p:cSld>
  <p:clrMapOvr>
    <a:masterClrMapping/>
  </p:clrMapOvr>
  <p:transition>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63139" y="255270"/>
            <a:ext cx="5328920" cy="711200"/>
          </a:xfrm>
          <a:prstGeom prst="rect">
            <a:avLst/>
          </a:prstGeom>
        </p:spPr>
        <p:txBody>
          <a:bodyPr vert="horz" wrap="square" lIns="0" tIns="12700" rIns="0" bIns="0" rtlCol="0">
            <a:spAutoFit/>
          </a:bodyPr>
          <a:lstStyle/>
          <a:p>
            <a:pPr marL="12700">
              <a:lnSpc>
                <a:spcPct val="100000"/>
              </a:lnSpc>
              <a:spcBef>
                <a:spcPts val="100"/>
              </a:spcBef>
            </a:pPr>
            <a:r>
              <a:rPr spc="-5" dirty="0"/>
              <a:t>What </a:t>
            </a:r>
            <a:r>
              <a:rPr spc="5" dirty="0"/>
              <a:t>Is </a:t>
            </a:r>
            <a:r>
              <a:rPr dirty="0"/>
              <a:t>a File</a:t>
            </a:r>
            <a:r>
              <a:rPr spc="-105" dirty="0"/>
              <a:t> </a:t>
            </a:r>
            <a:r>
              <a:rPr dirty="0"/>
              <a:t>System?</a:t>
            </a:r>
          </a:p>
        </p:txBody>
      </p:sp>
      <p:sp>
        <p:nvSpPr>
          <p:cNvPr id="3" name="object 3"/>
          <p:cNvSpPr txBox="1"/>
          <p:nvPr/>
        </p:nvSpPr>
        <p:spPr>
          <a:xfrm>
            <a:off x="610869" y="2411729"/>
            <a:ext cx="7758430" cy="2367315"/>
          </a:xfrm>
          <a:prstGeom prst="rect">
            <a:avLst/>
          </a:prstGeom>
        </p:spPr>
        <p:txBody>
          <a:bodyPr vert="horz" wrap="square" lIns="0" tIns="12700" rIns="0" bIns="0" rtlCol="0">
            <a:spAutoFit/>
          </a:bodyPr>
          <a:lstStyle/>
          <a:p>
            <a:pPr marL="12700" marR="5080">
              <a:lnSpc>
                <a:spcPct val="100000"/>
              </a:lnSpc>
              <a:spcBef>
                <a:spcPts val="100"/>
              </a:spcBef>
            </a:pPr>
            <a:r>
              <a:rPr lang="en-US" sz="2500" spc="-5" dirty="0">
                <a:latin typeface="Times New Roman"/>
                <a:cs typeface="Times New Roman"/>
              </a:rPr>
              <a:t>C</a:t>
            </a:r>
            <a:r>
              <a:rPr sz="2500" spc="-5" dirty="0" smtClean="0">
                <a:latin typeface="Times New Roman"/>
                <a:cs typeface="Times New Roman"/>
              </a:rPr>
              <a:t>ollection </a:t>
            </a:r>
            <a:r>
              <a:rPr sz="2500" dirty="0">
                <a:latin typeface="Times New Roman"/>
                <a:cs typeface="Times New Roman"/>
              </a:rPr>
              <a:t>of </a:t>
            </a:r>
            <a:r>
              <a:rPr sz="2500" spc="-5" dirty="0">
                <a:latin typeface="Times New Roman"/>
                <a:cs typeface="Times New Roman"/>
              </a:rPr>
              <a:t>control structures and Data blocks that occupy  the space defined </a:t>
            </a:r>
            <a:r>
              <a:rPr sz="2500" dirty="0">
                <a:latin typeface="Times New Roman"/>
                <a:cs typeface="Times New Roman"/>
              </a:rPr>
              <a:t>by a </a:t>
            </a:r>
            <a:r>
              <a:rPr sz="2500" spc="-5" dirty="0">
                <a:latin typeface="Times New Roman"/>
                <a:cs typeface="Times New Roman"/>
              </a:rPr>
              <a:t>partition and </a:t>
            </a:r>
            <a:r>
              <a:rPr sz="2500" dirty="0">
                <a:latin typeface="Times New Roman"/>
                <a:cs typeface="Times New Roman"/>
              </a:rPr>
              <a:t>allow </a:t>
            </a:r>
            <a:r>
              <a:rPr sz="2500" spc="-5" dirty="0">
                <a:latin typeface="Times New Roman"/>
                <a:cs typeface="Times New Roman"/>
              </a:rPr>
              <a:t>for the storage and  management </a:t>
            </a:r>
            <a:r>
              <a:rPr sz="2500" dirty="0">
                <a:latin typeface="Times New Roman"/>
                <a:cs typeface="Times New Roman"/>
              </a:rPr>
              <a:t>of</a:t>
            </a:r>
            <a:r>
              <a:rPr sz="2500" spc="-10" dirty="0">
                <a:latin typeface="Times New Roman"/>
                <a:cs typeface="Times New Roman"/>
              </a:rPr>
              <a:t> </a:t>
            </a:r>
            <a:r>
              <a:rPr sz="2500" spc="-5" dirty="0">
                <a:latin typeface="Times New Roman"/>
                <a:cs typeface="Times New Roman"/>
              </a:rPr>
              <a:t>data.</a:t>
            </a:r>
            <a:endParaRPr sz="2500" dirty="0">
              <a:latin typeface="Times New Roman"/>
              <a:cs typeface="Times New Roman"/>
            </a:endParaRPr>
          </a:p>
          <a:p>
            <a:pPr>
              <a:lnSpc>
                <a:spcPct val="100000"/>
              </a:lnSpc>
            </a:pPr>
            <a:endParaRPr sz="2700" dirty="0">
              <a:latin typeface="Times New Roman"/>
              <a:cs typeface="Times New Roman"/>
            </a:endParaRPr>
          </a:p>
          <a:p>
            <a:pPr>
              <a:lnSpc>
                <a:spcPct val="100000"/>
              </a:lnSpc>
              <a:spcBef>
                <a:spcPts val="25"/>
              </a:spcBef>
            </a:pPr>
            <a:endParaRPr sz="2600" dirty="0">
              <a:latin typeface="Times New Roman"/>
              <a:cs typeface="Times New Roman"/>
            </a:endParaRPr>
          </a:p>
          <a:p>
            <a:pPr marL="12700">
              <a:lnSpc>
                <a:spcPct val="100000"/>
              </a:lnSpc>
            </a:pPr>
            <a:r>
              <a:rPr sz="2500" b="1" spc="-10" dirty="0">
                <a:latin typeface="Times New Roman"/>
                <a:cs typeface="Times New Roman"/>
              </a:rPr>
              <a:t>Data </a:t>
            </a:r>
            <a:r>
              <a:rPr sz="2500" b="1" dirty="0">
                <a:latin typeface="Times New Roman"/>
                <a:cs typeface="Times New Roman"/>
              </a:rPr>
              <a:t>+ </a:t>
            </a:r>
            <a:r>
              <a:rPr sz="2500" b="1" spc="-10" dirty="0">
                <a:latin typeface="Times New Roman"/>
                <a:cs typeface="Times New Roman"/>
              </a:rPr>
              <a:t>Meta</a:t>
            </a:r>
            <a:r>
              <a:rPr sz="2500" b="1" spc="5" dirty="0">
                <a:latin typeface="Times New Roman"/>
                <a:cs typeface="Times New Roman"/>
              </a:rPr>
              <a:t> </a:t>
            </a:r>
            <a:r>
              <a:rPr sz="2500" b="1" spc="-5" dirty="0">
                <a:latin typeface="Times New Roman"/>
                <a:cs typeface="Times New Roman"/>
              </a:rPr>
              <a:t>data</a:t>
            </a:r>
            <a:endParaRPr sz="2500" dirty="0">
              <a:latin typeface="Times New Roman"/>
              <a:cs typeface="Times New Roman"/>
            </a:endParaRPr>
          </a:p>
        </p:txBody>
      </p:sp>
      <p:sp>
        <p:nvSpPr>
          <p:cNvPr id="4" name="object 4"/>
          <p:cNvSpPr txBox="1"/>
          <p:nvPr/>
        </p:nvSpPr>
        <p:spPr>
          <a:xfrm>
            <a:off x="168910" y="1271270"/>
            <a:ext cx="195580"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FFFFFF"/>
                </a:solidFill>
                <a:latin typeface="Arial"/>
                <a:cs typeface="Arial"/>
              </a:rPr>
              <a:t>29</a:t>
            </a:r>
            <a:endParaRPr sz="1200">
              <a:latin typeface="Arial"/>
              <a:cs typeface="Arial"/>
            </a:endParaRPr>
          </a:p>
        </p:txBody>
      </p:sp>
    </p:spTree>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4119" y="255270"/>
            <a:ext cx="7012305" cy="711200"/>
          </a:xfrm>
          <a:prstGeom prst="rect">
            <a:avLst/>
          </a:prstGeom>
        </p:spPr>
        <p:txBody>
          <a:bodyPr vert="horz" wrap="square" lIns="0" tIns="12700" rIns="0" bIns="0" rtlCol="0">
            <a:spAutoFit/>
          </a:bodyPr>
          <a:lstStyle/>
          <a:p>
            <a:pPr marL="12700">
              <a:lnSpc>
                <a:spcPct val="100000"/>
              </a:lnSpc>
              <a:spcBef>
                <a:spcPts val="100"/>
              </a:spcBef>
            </a:pPr>
            <a:r>
              <a:rPr spc="-5" dirty="0"/>
              <a:t>What Is an Operating</a:t>
            </a:r>
            <a:r>
              <a:rPr spc="5" dirty="0"/>
              <a:t> </a:t>
            </a:r>
            <a:r>
              <a:rPr spc="-5" dirty="0"/>
              <a:t>System?</a:t>
            </a:r>
          </a:p>
        </p:txBody>
      </p:sp>
      <p:sp>
        <p:nvSpPr>
          <p:cNvPr id="3" name="object 3"/>
          <p:cNvSpPr txBox="1"/>
          <p:nvPr/>
        </p:nvSpPr>
        <p:spPr>
          <a:xfrm>
            <a:off x="382270" y="2802889"/>
            <a:ext cx="137160" cy="1762760"/>
          </a:xfrm>
          <a:prstGeom prst="rect">
            <a:avLst/>
          </a:prstGeom>
        </p:spPr>
        <p:txBody>
          <a:bodyPr vert="horz" wrap="square" lIns="0" tIns="210820" rIns="0" bIns="0" rtlCol="0">
            <a:spAutoFit/>
          </a:bodyPr>
          <a:lstStyle/>
          <a:p>
            <a:pPr marL="12700">
              <a:lnSpc>
                <a:spcPct val="100000"/>
              </a:lnSpc>
              <a:spcBef>
                <a:spcPts val="1660"/>
              </a:spcBef>
            </a:pPr>
            <a:r>
              <a:rPr sz="2500" dirty="0">
                <a:latin typeface="Times New Roman"/>
                <a:cs typeface="Times New Roman"/>
              </a:rPr>
              <a:t>•</a:t>
            </a:r>
            <a:endParaRPr sz="2500">
              <a:latin typeface="Times New Roman"/>
              <a:cs typeface="Times New Roman"/>
            </a:endParaRPr>
          </a:p>
          <a:p>
            <a:pPr marL="12700">
              <a:lnSpc>
                <a:spcPct val="100000"/>
              </a:lnSpc>
              <a:spcBef>
                <a:spcPts val="1560"/>
              </a:spcBef>
            </a:pPr>
            <a:r>
              <a:rPr sz="2500" dirty="0">
                <a:latin typeface="Times New Roman"/>
                <a:cs typeface="Times New Roman"/>
              </a:rPr>
              <a:t>•</a:t>
            </a:r>
            <a:endParaRPr sz="2500">
              <a:latin typeface="Times New Roman"/>
              <a:cs typeface="Times New Roman"/>
            </a:endParaRPr>
          </a:p>
          <a:p>
            <a:pPr marL="12700">
              <a:lnSpc>
                <a:spcPct val="100000"/>
              </a:lnSpc>
              <a:spcBef>
                <a:spcPts val="1560"/>
              </a:spcBef>
            </a:pPr>
            <a:r>
              <a:rPr sz="2500" dirty="0">
                <a:latin typeface="Times New Roman"/>
                <a:cs typeface="Times New Roman"/>
              </a:rPr>
              <a:t>•</a:t>
            </a:r>
            <a:endParaRPr sz="2500">
              <a:latin typeface="Times New Roman"/>
              <a:cs typeface="Times New Roman"/>
            </a:endParaRPr>
          </a:p>
        </p:txBody>
      </p:sp>
      <p:sp>
        <p:nvSpPr>
          <p:cNvPr id="4" name="object 4"/>
          <p:cNvSpPr txBox="1"/>
          <p:nvPr/>
        </p:nvSpPr>
        <p:spPr>
          <a:xfrm>
            <a:off x="730250" y="2823209"/>
            <a:ext cx="5414010" cy="1764030"/>
          </a:xfrm>
          <a:prstGeom prst="rect">
            <a:avLst/>
          </a:prstGeom>
        </p:spPr>
        <p:txBody>
          <a:bodyPr vert="horz" wrap="square" lIns="0" tIns="12700" rIns="0" bIns="0" rtlCol="0">
            <a:spAutoFit/>
          </a:bodyPr>
          <a:lstStyle/>
          <a:p>
            <a:pPr marL="12700" marR="5080">
              <a:lnSpc>
                <a:spcPct val="152000"/>
              </a:lnSpc>
              <a:spcBef>
                <a:spcPts val="100"/>
              </a:spcBef>
            </a:pPr>
            <a:r>
              <a:rPr sz="2500" spc="-5" dirty="0">
                <a:latin typeface="Times New Roman"/>
                <a:cs typeface="Times New Roman"/>
              </a:rPr>
              <a:t>Interface between </a:t>
            </a:r>
            <a:r>
              <a:rPr sz="2500" spc="-10" dirty="0">
                <a:latin typeface="Times New Roman"/>
                <a:cs typeface="Times New Roman"/>
              </a:rPr>
              <a:t>Users </a:t>
            </a:r>
            <a:r>
              <a:rPr sz="2500" spc="-5" dirty="0">
                <a:latin typeface="Times New Roman"/>
                <a:cs typeface="Times New Roman"/>
              </a:rPr>
              <a:t>and </a:t>
            </a:r>
            <a:r>
              <a:rPr sz="2500" dirty="0">
                <a:latin typeface="Times New Roman"/>
                <a:cs typeface="Times New Roman"/>
              </a:rPr>
              <a:t>the </a:t>
            </a:r>
            <a:r>
              <a:rPr sz="2500" spc="-10" dirty="0">
                <a:latin typeface="Times New Roman"/>
                <a:cs typeface="Times New Roman"/>
              </a:rPr>
              <a:t>Hardware  </a:t>
            </a:r>
            <a:r>
              <a:rPr lang="en-IN" sz="2500" spc="-5" dirty="0" smtClean="0">
                <a:latin typeface="Times New Roman"/>
                <a:cs typeface="Times New Roman"/>
              </a:rPr>
              <a:t>T</a:t>
            </a:r>
            <a:r>
              <a:rPr sz="2500" spc="-5" dirty="0" err="1" smtClean="0">
                <a:latin typeface="Times New Roman"/>
                <a:cs typeface="Times New Roman"/>
              </a:rPr>
              <a:t>ake</a:t>
            </a:r>
            <a:r>
              <a:rPr sz="2500" spc="-5" dirty="0" smtClean="0">
                <a:latin typeface="Times New Roman"/>
                <a:cs typeface="Times New Roman"/>
              </a:rPr>
              <a:t> </a:t>
            </a:r>
            <a:r>
              <a:rPr sz="2500" spc="-5" dirty="0">
                <a:latin typeface="Times New Roman"/>
                <a:cs typeface="Times New Roman"/>
              </a:rPr>
              <a:t>care </a:t>
            </a:r>
            <a:r>
              <a:rPr sz="2500" dirty="0">
                <a:latin typeface="Times New Roman"/>
                <a:cs typeface="Times New Roman"/>
              </a:rPr>
              <a:t>of </a:t>
            </a:r>
            <a:r>
              <a:rPr sz="2500" spc="-5" dirty="0">
                <a:latin typeface="Times New Roman"/>
                <a:cs typeface="Times New Roman"/>
              </a:rPr>
              <a:t>Storage</a:t>
            </a:r>
            <a:r>
              <a:rPr sz="2500" spc="-40" dirty="0">
                <a:latin typeface="Times New Roman"/>
                <a:cs typeface="Times New Roman"/>
              </a:rPr>
              <a:t> </a:t>
            </a:r>
            <a:r>
              <a:rPr sz="2500" spc="-5" dirty="0">
                <a:latin typeface="Times New Roman"/>
                <a:cs typeface="Times New Roman"/>
              </a:rPr>
              <a:t>Management</a:t>
            </a:r>
            <a:endParaRPr sz="2500" dirty="0">
              <a:latin typeface="Times New Roman"/>
              <a:cs typeface="Times New Roman"/>
            </a:endParaRPr>
          </a:p>
          <a:p>
            <a:pPr marL="12700">
              <a:lnSpc>
                <a:spcPct val="100000"/>
              </a:lnSpc>
              <a:spcBef>
                <a:spcPts val="1570"/>
              </a:spcBef>
            </a:pPr>
            <a:r>
              <a:rPr lang="en-IN" sz="2500" spc="-5" dirty="0" smtClean="0">
                <a:latin typeface="Times New Roman"/>
                <a:cs typeface="Times New Roman"/>
              </a:rPr>
              <a:t>T</a:t>
            </a:r>
            <a:r>
              <a:rPr sz="2500" spc="-5" dirty="0" err="1" smtClean="0">
                <a:latin typeface="Times New Roman"/>
                <a:cs typeface="Times New Roman"/>
              </a:rPr>
              <a:t>ake</a:t>
            </a:r>
            <a:r>
              <a:rPr sz="2500" spc="-5" dirty="0" smtClean="0">
                <a:latin typeface="Times New Roman"/>
                <a:cs typeface="Times New Roman"/>
              </a:rPr>
              <a:t> </a:t>
            </a:r>
            <a:r>
              <a:rPr sz="2500" spc="-5" dirty="0">
                <a:latin typeface="Times New Roman"/>
                <a:cs typeface="Times New Roman"/>
              </a:rPr>
              <a:t>care </a:t>
            </a:r>
            <a:r>
              <a:rPr sz="2500" dirty="0">
                <a:latin typeface="Times New Roman"/>
                <a:cs typeface="Times New Roman"/>
              </a:rPr>
              <a:t>of I/O </a:t>
            </a:r>
            <a:r>
              <a:rPr sz="2500" spc="-5" dirty="0">
                <a:latin typeface="Times New Roman"/>
                <a:cs typeface="Times New Roman"/>
              </a:rPr>
              <a:t>device</a:t>
            </a:r>
            <a:r>
              <a:rPr sz="2500" spc="-55" dirty="0">
                <a:latin typeface="Times New Roman"/>
                <a:cs typeface="Times New Roman"/>
              </a:rPr>
              <a:t> </a:t>
            </a:r>
            <a:r>
              <a:rPr sz="2500" spc="-5" dirty="0">
                <a:latin typeface="Times New Roman"/>
                <a:cs typeface="Times New Roman"/>
              </a:rPr>
              <a:t>management</a:t>
            </a:r>
            <a:endParaRPr sz="2500" dirty="0">
              <a:latin typeface="Times New Roman"/>
              <a:cs typeface="Times New Roman"/>
            </a:endParaRPr>
          </a:p>
        </p:txBody>
      </p:sp>
      <p:sp>
        <p:nvSpPr>
          <p:cNvPr id="5" name="object 5"/>
          <p:cNvSpPr txBox="1"/>
          <p:nvPr/>
        </p:nvSpPr>
        <p:spPr>
          <a:xfrm>
            <a:off x="212090" y="1271270"/>
            <a:ext cx="110489"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FFFFFF"/>
                </a:solidFill>
                <a:latin typeface="Arial"/>
                <a:cs typeface="Arial"/>
              </a:rPr>
              <a:t>5</a:t>
            </a:r>
            <a:endParaRPr sz="1200">
              <a:latin typeface="Arial"/>
              <a:cs typeface="Arial"/>
            </a:endParaRPr>
          </a:p>
        </p:txBody>
      </p:sp>
    </p:spTree>
  </p:cSld>
  <p:clrMapOvr>
    <a:masterClrMapping/>
  </p:clrMapOvr>
  <p:transition>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p:spPr>
        <p:txBody>
          <a:bodyPr/>
          <a:lstStyle/>
          <a:p>
            <a:endParaRPr lang="en-US" smtClean="0"/>
          </a:p>
          <a:p>
            <a:fld id="{AFA3C63B-FFE8-4845-88AE-509E6227A155}" type="slidenum">
              <a:rPr lang="en-US" smtClean="0"/>
              <a:pPr/>
              <a:t>40</a:t>
            </a:fld>
            <a:endParaRPr lang="en-US" smtClean="0"/>
          </a:p>
        </p:txBody>
      </p:sp>
      <p:sp>
        <p:nvSpPr>
          <p:cNvPr id="18435" name="Rectangle 7"/>
          <p:cNvSpPr>
            <a:spLocks noGrp="1" noChangeArrowheads="1"/>
          </p:cNvSpPr>
          <p:nvPr>
            <p:ph type="title"/>
          </p:nvPr>
        </p:nvSpPr>
        <p:spPr/>
        <p:txBody>
          <a:bodyPr/>
          <a:lstStyle/>
          <a:p>
            <a:pPr eaLnBrk="1" hangingPunct="1"/>
            <a:r>
              <a:rPr lang="en-US" dirty="0" smtClean="0"/>
              <a:t>UNIX File System</a:t>
            </a:r>
          </a:p>
        </p:txBody>
      </p:sp>
      <p:sp>
        <p:nvSpPr>
          <p:cNvPr id="18436" name="Rectangle 8"/>
          <p:cNvSpPr>
            <a:spLocks noGrp="1" noChangeArrowheads="1"/>
          </p:cNvSpPr>
          <p:nvPr>
            <p:ph type="body" idx="1"/>
          </p:nvPr>
        </p:nvSpPr>
        <p:spPr/>
        <p:txBody>
          <a:bodyPr>
            <a:normAutofit lnSpcReduction="10000"/>
          </a:bodyPr>
          <a:lstStyle/>
          <a:p>
            <a:pPr eaLnBrk="1" hangingPunct="1"/>
            <a:r>
              <a:rPr lang="en-US" dirty="0" smtClean="0"/>
              <a:t>What is a file?</a:t>
            </a:r>
          </a:p>
          <a:p>
            <a:pPr lvl="1" eaLnBrk="1" hangingPunct="1"/>
            <a:r>
              <a:rPr lang="en-US" dirty="0" smtClean="0"/>
              <a:t>A collection of data items stored on a disk</a:t>
            </a:r>
          </a:p>
          <a:p>
            <a:pPr lvl="1" eaLnBrk="1" hangingPunct="1"/>
            <a:endParaRPr lang="en-US" dirty="0" smtClean="0"/>
          </a:p>
          <a:p>
            <a:pPr eaLnBrk="1" hangingPunct="1"/>
            <a:r>
              <a:rPr lang="en-US" dirty="0" smtClean="0"/>
              <a:t>What is a file system?</a:t>
            </a:r>
          </a:p>
          <a:p>
            <a:pPr lvl="1" eaLnBrk="1" hangingPunct="1"/>
            <a:r>
              <a:rPr lang="en-US" dirty="0" smtClean="0"/>
              <a:t>A group of files and relevant information regarding them</a:t>
            </a:r>
          </a:p>
          <a:p>
            <a:pPr lvl="1" eaLnBrk="1" hangingPunct="1"/>
            <a:r>
              <a:rPr lang="en-US" dirty="0" smtClean="0"/>
              <a:t>Each file system is stored in a separate whole disk partition</a:t>
            </a:r>
          </a:p>
          <a:p>
            <a:pPr lvl="1" eaLnBrk="1" hangingPunct="1"/>
            <a:r>
              <a:rPr lang="en-US" dirty="0" smtClean="0"/>
              <a:t>UNIX supports variety of files</a:t>
            </a:r>
          </a:p>
          <a:p>
            <a:pPr lvl="2" eaLnBrk="1" hangingPunct="1"/>
            <a:r>
              <a:rPr lang="en-US" dirty="0" smtClean="0"/>
              <a:t>Ordinary file</a:t>
            </a:r>
          </a:p>
          <a:p>
            <a:pPr lvl="2" eaLnBrk="1" hangingPunct="1"/>
            <a:r>
              <a:rPr lang="en-US" dirty="0" smtClean="0"/>
              <a:t>Directory file</a:t>
            </a:r>
          </a:p>
          <a:p>
            <a:pPr lvl="2" eaLnBrk="1" hangingPunct="1"/>
            <a:r>
              <a:rPr lang="en-US" dirty="0" smtClean="0"/>
              <a:t>Special files </a:t>
            </a:r>
          </a:p>
          <a:p>
            <a:pPr lvl="2" eaLnBrk="1" hangingPunct="1"/>
            <a:r>
              <a:rPr lang="en-US" dirty="0" smtClean="0"/>
              <a:t>Character special files</a:t>
            </a:r>
          </a:p>
          <a:p>
            <a:pPr lvl="2" eaLnBrk="1" hangingPunct="1"/>
            <a:r>
              <a:rPr lang="en-US" dirty="0" smtClean="0"/>
              <a:t>Block special files</a:t>
            </a:r>
          </a:p>
          <a:p>
            <a:pPr lvl="2" eaLnBrk="1" hangingPunct="1"/>
            <a:endParaRPr lang="en-US" dirty="0" smtClean="0"/>
          </a:p>
          <a:p>
            <a:pPr eaLnBrk="1" hangingPunct="1"/>
            <a:endParaRPr lang="en-US"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22500" y="255270"/>
            <a:ext cx="5579745" cy="604520"/>
          </a:xfrm>
          <a:prstGeom prst="rect">
            <a:avLst/>
          </a:prstGeom>
        </p:spPr>
        <p:txBody>
          <a:bodyPr vert="horz" wrap="square" lIns="0" tIns="12700" rIns="0" bIns="0" rtlCol="0">
            <a:spAutoFit/>
          </a:bodyPr>
          <a:lstStyle/>
          <a:p>
            <a:pPr marL="12700">
              <a:lnSpc>
                <a:spcPct val="100000"/>
              </a:lnSpc>
              <a:spcBef>
                <a:spcPts val="100"/>
              </a:spcBef>
            </a:pPr>
            <a:r>
              <a:rPr sz="3800" dirty="0">
                <a:latin typeface="Tahoma"/>
                <a:cs typeface="Tahoma"/>
              </a:rPr>
              <a:t>The </a:t>
            </a:r>
            <a:r>
              <a:rPr sz="3800" spc="-5" dirty="0">
                <a:latin typeface="Tahoma"/>
                <a:cs typeface="Tahoma"/>
              </a:rPr>
              <a:t>File </a:t>
            </a:r>
            <a:r>
              <a:rPr sz="3800" dirty="0">
                <a:latin typeface="Tahoma"/>
                <a:cs typeface="Tahoma"/>
              </a:rPr>
              <a:t>System</a:t>
            </a:r>
            <a:r>
              <a:rPr sz="3800" spc="-65" dirty="0">
                <a:latin typeface="Tahoma"/>
                <a:cs typeface="Tahoma"/>
              </a:rPr>
              <a:t> </a:t>
            </a:r>
            <a:r>
              <a:rPr sz="3800" spc="-5" dirty="0">
                <a:latin typeface="Tahoma"/>
                <a:cs typeface="Tahoma"/>
              </a:rPr>
              <a:t>Hierarchy</a:t>
            </a:r>
            <a:endParaRPr sz="3800">
              <a:latin typeface="Tahoma"/>
              <a:cs typeface="Tahoma"/>
            </a:endParaRPr>
          </a:p>
        </p:txBody>
      </p:sp>
      <p:sp>
        <p:nvSpPr>
          <p:cNvPr id="3" name="object 3"/>
          <p:cNvSpPr/>
          <p:nvPr/>
        </p:nvSpPr>
        <p:spPr>
          <a:xfrm>
            <a:off x="3429000" y="1981200"/>
            <a:ext cx="990600" cy="457200"/>
          </a:xfrm>
          <a:custGeom>
            <a:avLst/>
            <a:gdLst/>
            <a:ahLst/>
            <a:cxnLst/>
            <a:rect l="l" t="t" r="r" b="b"/>
            <a:pathLst>
              <a:path w="990600" h="457200">
                <a:moveTo>
                  <a:pt x="495300" y="457200"/>
                </a:moveTo>
                <a:lnTo>
                  <a:pt x="433268" y="455410"/>
                </a:lnTo>
                <a:lnTo>
                  <a:pt x="373508" y="450186"/>
                </a:lnTo>
                <a:lnTo>
                  <a:pt x="316488" y="441748"/>
                </a:lnTo>
                <a:lnTo>
                  <a:pt x="262676" y="430313"/>
                </a:lnTo>
                <a:lnTo>
                  <a:pt x="212541" y="416099"/>
                </a:lnTo>
                <a:lnTo>
                  <a:pt x="166550" y="399326"/>
                </a:lnTo>
                <a:lnTo>
                  <a:pt x="125173" y="380212"/>
                </a:lnTo>
                <a:lnTo>
                  <a:pt x="88876" y="358975"/>
                </a:lnTo>
                <a:lnTo>
                  <a:pt x="58129" y="335834"/>
                </a:lnTo>
                <a:lnTo>
                  <a:pt x="15156" y="284714"/>
                </a:lnTo>
                <a:lnTo>
                  <a:pt x="0" y="228600"/>
                </a:lnTo>
                <a:lnTo>
                  <a:pt x="3867" y="199777"/>
                </a:lnTo>
                <a:lnTo>
                  <a:pt x="33400" y="145671"/>
                </a:lnTo>
                <a:lnTo>
                  <a:pt x="88876" y="97669"/>
                </a:lnTo>
                <a:lnTo>
                  <a:pt x="125173" y="76477"/>
                </a:lnTo>
                <a:lnTo>
                  <a:pt x="166550" y="57436"/>
                </a:lnTo>
                <a:lnTo>
                  <a:pt x="212541" y="40753"/>
                </a:lnTo>
                <a:lnTo>
                  <a:pt x="262676" y="26637"/>
                </a:lnTo>
                <a:lnTo>
                  <a:pt x="316488" y="15295"/>
                </a:lnTo>
                <a:lnTo>
                  <a:pt x="373508" y="6936"/>
                </a:lnTo>
                <a:lnTo>
                  <a:pt x="433268" y="1768"/>
                </a:lnTo>
                <a:lnTo>
                  <a:pt x="495300" y="0"/>
                </a:lnTo>
                <a:lnTo>
                  <a:pt x="557331" y="1768"/>
                </a:lnTo>
                <a:lnTo>
                  <a:pt x="617091" y="6936"/>
                </a:lnTo>
                <a:lnTo>
                  <a:pt x="674111" y="15295"/>
                </a:lnTo>
                <a:lnTo>
                  <a:pt x="727923" y="26637"/>
                </a:lnTo>
                <a:lnTo>
                  <a:pt x="778058" y="40753"/>
                </a:lnTo>
                <a:lnTo>
                  <a:pt x="824049" y="57436"/>
                </a:lnTo>
                <a:lnTo>
                  <a:pt x="865426" y="76477"/>
                </a:lnTo>
                <a:lnTo>
                  <a:pt x="901723" y="97669"/>
                </a:lnTo>
                <a:lnTo>
                  <a:pt x="932470" y="120803"/>
                </a:lnTo>
                <a:lnTo>
                  <a:pt x="975443" y="172065"/>
                </a:lnTo>
                <a:lnTo>
                  <a:pt x="990600" y="228600"/>
                </a:lnTo>
                <a:lnTo>
                  <a:pt x="986732" y="257172"/>
                </a:lnTo>
                <a:lnTo>
                  <a:pt x="957199" y="311008"/>
                </a:lnTo>
                <a:lnTo>
                  <a:pt x="901723" y="358975"/>
                </a:lnTo>
                <a:lnTo>
                  <a:pt x="865426" y="380212"/>
                </a:lnTo>
                <a:lnTo>
                  <a:pt x="824049" y="399326"/>
                </a:lnTo>
                <a:lnTo>
                  <a:pt x="778058" y="416099"/>
                </a:lnTo>
                <a:lnTo>
                  <a:pt x="727923" y="430313"/>
                </a:lnTo>
                <a:lnTo>
                  <a:pt x="674111" y="441748"/>
                </a:lnTo>
                <a:lnTo>
                  <a:pt x="617091" y="450186"/>
                </a:lnTo>
                <a:lnTo>
                  <a:pt x="557331" y="455410"/>
                </a:lnTo>
                <a:lnTo>
                  <a:pt x="495300" y="457200"/>
                </a:lnTo>
                <a:close/>
              </a:path>
            </a:pathLst>
          </a:custGeom>
          <a:ln w="9344">
            <a:solidFill>
              <a:srgbClr val="000000"/>
            </a:solidFill>
          </a:ln>
        </p:spPr>
        <p:txBody>
          <a:bodyPr wrap="square" lIns="0" tIns="0" rIns="0" bIns="0" rtlCol="0"/>
          <a:lstStyle/>
          <a:p>
            <a:endParaRPr/>
          </a:p>
        </p:txBody>
      </p:sp>
      <p:sp>
        <p:nvSpPr>
          <p:cNvPr id="4" name="object 4"/>
          <p:cNvSpPr txBox="1"/>
          <p:nvPr/>
        </p:nvSpPr>
        <p:spPr>
          <a:xfrm>
            <a:off x="3887470" y="2014220"/>
            <a:ext cx="113664" cy="406400"/>
          </a:xfrm>
          <a:prstGeom prst="rect">
            <a:avLst/>
          </a:prstGeom>
        </p:spPr>
        <p:txBody>
          <a:bodyPr vert="horz" wrap="square" lIns="0" tIns="12700" rIns="0" bIns="0" rtlCol="0">
            <a:spAutoFit/>
          </a:bodyPr>
          <a:lstStyle/>
          <a:p>
            <a:pPr marL="12700">
              <a:lnSpc>
                <a:spcPct val="100000"/>
              </a:lnSpc>
              <a:spcBef>
                <a:spcPts val="100"/>
              </a:spcBef>
            </a:pPr>
            <a:r>
              <a:rPr sz="2500" b="1" dirty="0">
                <a:latin typeface="Times New Roman"/>
                <a:cs typeface="Times New Roman"/>
              </a:rPr>
              <a:t>/</a:t>
            </a:r>
            <a:endParaRPr sz="2500">
              <a:latin typeface="Times New Roman"/>
              <a:cs typeface="Times New Roman"/>
            </a:endParaRPr>
          </a:p>
        </p:txBody>
      </p:sp>
      <p:sp>
        <p:nvSpPr>
          <p:cNvPr id="5" name="object 5"/>
          <p:cNvSpPr/>
          <p:nvPr/>
        </p:nvSpPr>
        <p:spPr>
          <a:xfrm>
            <a:off x="457200" y="3657600"/>
            <a:ext cx="914400" cy="685800"/>
          </a:xfrm>
          <a:custGeom>
            <a:avLst/>
            <a:gdLst/>
            <a:ahLst/>
            <a:cxnLst/>
            <a:rect l="l" t="t" r="r" b="b"/>
            <a:pathLst>
              <a:path w="914400" h="685800">
                <a:moveTo>
                  <a:pt x="457200" y="685800"/>
                </a:moveTo>
                <a:lnTo>
                  <a:pt x="403839" y="683490"/>
                </a:lnTo>
                <a:lnTo>
                  <a:pt x="352297" y="676735"/>
                </a:lnTo>
                <a:lnTo>
                  <a:pt x="302915" y="665793"/>
                </a:lnTo>
                <a:lnTo>
                  <a:pt x="256036" y="650921"/>
                </a:lnTo>
                <a:lnTo>
                  <a:pt x="212000" y="632378"/>
                </a:lnTo>
                <a:lnTo>
                  <a:pt x="171150" y="610421"/>
                </a:lnTo>
                <a:lnTo>
                  <a:pt x="133826" y="585311"/>
                </a:lnTo>
                <a:lnTo>
                  <a:pt x="100370" y="557304"/>
                </a:lnTo>
                <a:lnTo>
                  <a:pt x="71125" y="526658"/>
                </a:lnTo>
                <a:lnTo>
                  <a:pt x="46430" y="493633"/>
                </a:lnTo>
                <a:lnTo>
                  <a:pt x="26629" y="458487"/>
                </a:lnTo>
                <a:lnTo>
                  <a:pt x="12063" y="421477"/>
                </a:lnTo>
                <a:lnTo>
                  <a:pt x="3072" y="382861"/>
                </a:lnTo>
                <a:lnTo>
                  <a:pt x="0" y="342900"/>
                </a:lnTo>
                <a:lnTo>
                  <a:pt x="3072" y="302703"/>
                </a:lnTo>
                <a:lnTo>
                  <a:pt x="12063" y="263923"/>
                </a:lnTo>
                <a:lnTo>
                  <a:pt x="26629" y="226808"/>
                </a:lnTo>
                <a:lnTo>
                  <a:pt x="46430" y="191610"/>
                </a:lnTo>
                <a:lnTo>
                  <a:pt x="71125" y="158578"/>
                </a:lnTo>
                <a:lnTo>
                  <a:pt x="100370" y="127962"/>
                </a:lnTo>
                <a:lnTo>
                  <a:pt x="133826" y="100012"/>
                </a:lnTo>
                <a:lnTo>
                  <a:pt x="171150" y="74978"/>
                </a:lnTo>
                <a:lnTo>
                  <a:pt x="212000" y="53109"/>
                </a:lnTo>
                <a:lnTo>
                  <a:pt x="256036" y="34656"/>
                </a:lnTo>
                <a:lnTo>
                  <a:pt x="302915" y="19869"/>
                </a:lnTo>
                <a:lnTo>
                  <a:pt x="352297" y="8997"/>
                </a:lnTo>
                <a:lnTo>
                  <a:pt x="403839" y="2290"/>
                </a:lnTo>
                <a:lnTo>
                  <a:pt x="457200" y="0"/>
                </a:lnTo>
                <a:lnTo>
                  <a:pt x="510560" y="2290"/>
                </a:lnTo>
                <a:lnTo>
                  <a:pt x="562102" y="8997"/>
                </a:lnTo>
                <a:lnTo>
                  <a:pt x="611484" y="19869"/>
                </a:lnTo>
                <a:lnTo>
                  <a:pt x="658363" y="34656"/>
                </a:lnTo>
                <a:lnTo>
                  <a:pt x="702399" y="53109"/>
                </a:lnTo>
                <a:lnTo>
                  <a:pt x="743249" y="74978"/>
                </a:lnTo>
                <a:lnTo>
                  <a:pt x="780573" y="100012"/>
                </a:lnTo>
                <a:lnTo>
                  <a:pt x="814029" y="127962"/>
                </a:lnTo>
                <a:lnTo>
                  <a:pt x="843274" y="158578"/>
                </a:lnTo>
                <a:lnTo>
                  <a:pt x="867969" y="191610"/>
                </a:lnTo>
                <a:lnTo>
                  <a:pt x="887770" y="226808"/>
                </a:lnTo>
                <a:lnTo>
                  <a:pt x="902336" y="263923"/>
                </a:lnTo>
                <a:lnTo>
                  <a:pt x="911327" y="302703"/>
                </a:lnTo>
                <a:lnTo>
                  <a:pt x="914400" y="342900"/>
                </a:lnTo>
                <a:lnTo>
                  <a:pt x="911327" y="382861"/>
                </a:lnTo>
                <a:lnTo>
                  <a:pt x="902336" y="421477"/>
                </a:lnTo>
                <a:lnTo>
                  <a:pt x="887770" y="458487"/>
                </a:lnTo>
                <a:lnTo>
                  <a:pt x="867969" y="493633"/>
                </a:lnTo>
                <a:lnTo>
                  <a:pt x="843274" y="526658"/>
                </a:lnTo>
                <a:lnTo>
                  <a:pt x="814029" y="557304"/>
                </a:lnTo>
                <a:lnTo>
                  <a:pt x="780573" y="585311"/>
                </a:lnTo>
                <a:lnTo>
                  <a:pt x="743249" y="610421"/>
                </a:lnTo>
                <a:lnTo>
                  <a:pt x="702399" y="632378"/>
                </a:lnTo>
                <a:lnTo>
                  <a:pt x="658363" y="650921"/>
                </a:lnTo>
                <a:lnTo>
                  <a:pt x="611484" y="665793"/>
                </a:lnTo>
                <a:lnTo>
                  <a:pt x="562102" y="676735"/>
                </a:lnTo>
                <a:lnTo>
                  <a:pt x="510560" y="683490"/>
                </a:lnTo>
                <a:lnTo>
                  <a:pt x="457200" y="685800"/>
                </a:lnTo>
                <a:close/>
              </a:path>
            </a:pathLst>
          </a:custGeom>
          <a:ln w="9344">
            <a:solidFill>
              <a:srgbClr val="000000"/>
            </a:solidFill>
          </a:ln>
        </p:spPr>
        <p:txBody>
          <a:bodyPr wrap="square" lIns="0" tIns="0" rIns="0" bIns="0" rtlCol="0"/>
          <a:lstStyle/>
          <a:p>
            <a:endParaRPr/>
          </a:p>
        </p:txBody>
      </p:sp>
      <p:sp>
        <p:nvSpPr>
          <p:cNvPr id="6" name="object 6"/>
          <p:cNvSpPr txBox="1"/>
          <p:nvPr/>
        </p:nvSpPr>
        <p:spPr>
          <a:xfrm>
            <a:off x="610869" y="3768090"/>
            <a:ext cx="38163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Arial"/>
                <a:cs typeface="Arial"/>
              </a:rPr>
              <a:t>u</a:t>
            </a:r>
            <a:r>
              <a:rPr sz="1800" b="1" spc="-5" dirty="0">
                <a:latin typeface="Arial"/>
                <a:cs typeface="Arial"/>
              </a:rPr>
              <a:t>sr</a:t>
            </a:r>
            <a:endParaRPr sz="1800">
              <a:latin typeface="Arial"/>
              <a:cs typeface="Arial"/>
            </a:endParaRPr>
          </a:p>
        </p:txBody>
      </p:sp>
      <p:sp>
        <p:nvSpPr>
          <p:cNvPr id="7" name="object 7"/>
          <p:cNvSpPr/>
          <p:nvPr/>
        </p:nvSpPr>
        <p:spPr>
          <a:xfrm>
            <a:off x="5791200" y="3657600"/>
            <a:ext cx="914400" cy="685800"/>
          </a:xfrm>
          <a:custGeom>
            <a:avLst/>
            <a:gdLst/>
            <a:ahLst/>
            <a:cxnLst/>
            <a:rect l="l" t="t" r="r" b="b"/>
            <a:pathLst>
              <a:path w="914400" h="685800">
                <a:moveTo>
                  <a:pt x="457200" y="685800"/>
                </a:moveTo>
                <a:lnTo>
                  <a:pt x="403839" y="683490"/>
                </a:lnTo>
                <a:lnTo>
                  <a:pt x="352297" y="676735"/>
                </a:lnTo>
                <a:lnTo>
                  <a:pt x="302915" y="665793"/>
                </a:lnTo>
                <a:lnTo>
                  <a:pt x="256036" y="650921"/>
                </a:lnTo>
                <a:lnTo>
                  <a:pt x="212000" y="632378"/>
                </a:lnTo>
                <a:lnTo>
                  <a:pt x="171150" y="610421"/>
                </a:lnTo>
                <a:lnTo>
                  <a:pt x="133826" y="585311"/>
                </a:lnTo>
                <a:lnTo>
                  <a:pt x="100370" y="557304"/>
                </a:lnTo>
                <a:lnTo>
                  <a:pt x="71125" y="526658"/>
                </a:lnTo>
                <a:lnTo>
                  <a:pt x="46430" y="493633"/>
                </a:lnTo>
                <a:lnTo>
                  <a:pt x="26629" y="458487"/>
                </a:lnTo>
                <a:lnTo>
                  <a:pt x="12063" y="421477"/>
                </a:lnTo>
                <a:lnTo>
                  <a:pt x="3072" y="382861"/>
                </a:lnTo>
                <a:lnTo>
                  <a:pt x="0" y="342900"/>
                </a:lnTo>
                <a:lnTo>
                  <a:pt x="3072" y="302703"/>
                </a:lnTo>
                <a:lnTo>
                  <a:pt x="12063" y="263923"/>
                </a:lnTo>
                <a:lnTo>
                  <a:pt x="26629" y="226808"/>
                </a:lnTo>
                <a:lnTo>
                  <a:pt x="46430" y="191610"/>
                </a:lnTo>
                <a:lnTo>
                  <a:pt x="71125" y="158578"/>
                </a:lnTo>
                <a:lnTo>
                  <a:pt x="100370" y="127962"/>
                </a:lnTo>
                <a:lnTo>
                  <a:pt x="133826" y="100012"/>
                </a:lnTo>
                <a:lnTo>
                  <a:pt x="171150" y="74978"/>
                </a:lnTo>
                <a:lnTo>
                  <a:pt x="212000" y="53109"/>
                </a:lnTo>
                <a:lnTo>
                  <a:pt x="256036" y="34656"/>
                </a:lnTo>
                <a:lnTo>
                  <a:pt x="302915" y="19869"/>
                </a:lnTo>
                <a:lnTo>
                  <a:pt x="352297" y="8997"/>
                </a:lnTo>
                <a:lnTo>
                  <a:pt x="403839" y="2290"/>
                </a:lnTo>
                <a:lnTo>
                  <a:pt x="457200" y="0"/>
                </a:lnTo>
                <a:lnTo>
                  <a:pt x="510560" y="2290"/>
                </a:lnTo>
                <a:lnTo>
                  <a:pt x="562102" y="8997"/>
                </a:lnTo>
                <a:lnTo>
                  <a:pt x="611484" y="19869"/>
                </a:lnTo>
                <a:lnTo>
                  <a:pt x="658363" y="34656"/>
                </a:lnTo>
                <a:lnTo>
                  <a:pt x="702399" y="53109"/>
                </a:lnTo>
                <a:lnTo>
                  <a:pt x="743249" y="74978"/>
                </a:lnTo>
                <a:lnTo>
                  <a:pt x="780573" y="100012"/>
                </a:lnTo>
                <a:lnTo>
                  <a:pt x="814029" y="127962"/>
                </a:lnTo>
                <a:lnTo>
                  <a:pt x="843274" y="158578"/>
                </a:lnTo>
                <a:lnTo>
                  <a:pt x="867969" y="191610"/>
                </a:lnTo>
                <a:lnTo>
                  <a:pt x="887770" y="226808"/>
                </a:lnTo>
                <a:lnTo>
                  <a:pt x="902336" y="263923"/>
                </a:lnTo>
                <a:lnTo>
                  <a:pt x="911327" y="302703"/>
                </a:lnTo>
                <a:lnTo>
                  <a:pt x="914400" y="342900"/>
                </a:lnTo>
                <a:lnTo>
                  <a:pt x="911327" y="382861"/>
                </a:lnTo>
                <a:lnTo>
                  <a:pt x="902336" y="421477"/>
                </a:lnTo>
                <a:lnTo>
                  <a:pt x="887770" y="458487"/>
                </a:lnTo>
                <a:lnTo>
                  <a:pt x="867969" y="493633"/>
                </a:lnTo>
                <a:lnTo>
                  <a:pt x="843274" y="526658"/>
                </a:lnTo>
                <a:lnTo>
                  <a:pt x="814029" y="557304"/>
                </a:lnTo>
                <a:lnTo>
                  <a:pt x="780573" y="585311"/>
                </a:lnTo>
                <a:lnTo>
                  <a:pt x="743249" y="610421"/>
                </a:lnTo>
                <a:lnTo>
                  <a:pt x="702399" y="632378"/>
                </a:lnTo>
                <a:lnTo>
                  <a:pt x="658363" y="650921"/>
                </a:lnTo>
                <a:lnTo>
                  <a:pt x="611484" y="665793"/>
                </a:lnTo>
                <a:lnTo>
                  <a:pt x="562102" y="676735"/>
                </a:lnTo>
                <a:lnTo>
                  <a:pt x="510560" y="683490"/>
                </a:lnTo>
                <a:lnTo>
                  <a:pt x="457200" y="685800"/>
                </a:lnTo>
                <a:close/>
              </a:path>
            </a:pathLst>
          </a:custGeom>
          <a:ln w="9344">
            <a:solidFill>
              <a:srgbClr val="000000"/>
            </a:solidFill>
          </a:ln>
        </p:spPr>
        <p:txBody>
          <a:bodyPr wrap="square" lIns="0" tIns="0" rIns="0" bIns="0" rtlCol="0"/>
          <a:lstStyle/>
          <a:p>
            <a:endParaRPr/>
          </a:p>
        </p:txBody>
      </p:sp>
      <p:sp>
        <p:nvSpPr>
          <p:cNvPr id="8" name="object 8"/>
          <p:cNvSpPr/>
          <p:nvPr/>
        </p:nvSpPr>
        <p:spPr>
          <a:xfrm>
            <a:off x="3048000" y="3657600"/>
            <a:ext cx="914400" cy="685800"/>
          </a:xfrm>
          <a:custGeom>
            <a:avLst/>
            <a:gdLst/>
            <a:ahLst/>
            <a:cxnLst/>
            <a:rect l="l" t="t" r="r" b="b"/>
            <a:pathLst>
              <a:path w="914400" h="685800">
                <a:moveTo>
                  <a:pt x="457200" y="685800"/>
                </a:moveTo>
                <a:lnTo>
                  <a:pt x="403839" y="683490"/>
                </a:lnTo>
                <a:lnTo>
                  <a:pt x="352297" y="676735"/>
                </a:lnTo>
                <a:lnTo>
                  <a:pt x="302915" y="665793"/>
                </a:lnTo>
                <a:lnTo>
                  <a:pt x="256036" y="650921"/>
                </a:lnTo>
                <a:lnTo>
                  <a:pt x="212000" y="632378"/>
                </a:lnTo>
                <a:lnTo>
                  <a:pt x="171150" y="610421"/>
                </a:lnTo>
                <a:lnTo>
                  <a:pt x="133826" y="585311"/>
                </a:lnTo>
                <a:lnTo>
                  <a:pt x="100370" y="557304"/>
                </a:lnTo>
                <a:lnTo>
                  <a:pt x="71125" y="526658"/>
                </a:lnTo>
                <a:lnTo>
                  <a:pt x="46430" y="493633"/>
                </a:lnTo>
                <a:lnTo>
                  <a:pt x="26629" y="458487"/>
                </a:lnTo>
                <a:lnTo>
                  <a:pt x="12063" y="421477"/>
                </a:lnTo>
                <a:lnTo>
                  <a:pt x="3072" y="382861"/>
                </a:lnTo>
                <a:lnTo>
                  <a:pt x="0" y="342900"/>
                </a:lnTo>
                <a:lnTo>
                  <a:pt x="3072" y="302703"/>
                </a:lnTo>
                <a:lnTo>
                  <a:pt x="12063" y="263923"/>
                </a:lnTo>
                <a:lnTo>
                  <a:pt x="26629" y="226808"/>
                </a:lnTo>
                <a:lnTo>
                  <a:pt x="46430" y="191610"/>
                </a:lnTo>
                <a:lnTo>
                  <a:pt x="71125" y="158578"/>
                </a:lnTo>
                <a:lnTo>
                  <a:pt x="100370" y="127962"/>
                </a:lnTo>
                <a:lnTo>
                  <a:pt x="133826" y="100012"/>
                </a:lnTo>
                <a:lnTo>
                  <a:pt x="171150" y="74978"/>
                </a:lnTo>
                <a:lnTo>
                  <a:pt x="212000" y="53109"/>
                </a:lnTo>
                <a:lnTo>
                  <a:pt x="256036" y="34656"/>
                </a:lnTo>
                <a:lnTo>
                  <a:pt x="302915" y="19869"/>
                </a:lnTo>
                <a:lnTo>
                  <a:pt x="352297" y="8997"/>
                </a:lnTo>
                <a:lnTo>
                  <a:pt x="403839" y="2290"/>
                </a:lnTo>
                <a:lnTo>
                  <a:pt x="457200" y="0"/>
                </a:lnTo>
                <a:lnTo>
                  <a:pt x="510560" y="2290"/>
                </a:lnTo>
                <a:lnTo>
                  <a:pt x="562102" y="8997"/>
                </a:lnTo>
                <a:lnTo>
                  <a:pt x="611484" y="19869"/>
                </a:lnTo>
                <a:lnTo>
                  <a:pt x="658363" y="34656"/>
                </a:lnTo>
                <a:lnTo>
                  <a:pt x="702399" y="53109"/>
                </a:lnTo>
                <a:lnTo>
                  <a:pt x="743249" y="74978"/>
                </a:lnTo>
                <a:lnTo>
                  <a:pt x="780573" y="100012"/>
                </a:lnTo>
                <a:lnTo>
                  <a:pt x="814029" y="127962"/>
                </a:lnTo>
                <a:lnTo>
                  <a:pt x="843274" y="158578"/>
                </a:lnTo>
                <a:lnTo>
                  <a:pt x="867969" y="191610"/>
                </a:lnTo>
                <a:lnTo>
                  <a:pt x="887770" y="226808"/>
                </a:lnTo>
                <a:lnTo>
                  <a:pt x="902336" y="263923"/>
                </a:lnTo>
                <a:lnTo>
                  <a:pt x="911327" y="302703"/>
                </a:lnTo>
                <a:lnTo>
                  <a:pt x="914400" y="342900"/>
                </a:lnTo>
                <a:lnTo>
                  <a:pt x="911327" y="382861"/>
                </a:lnTo>
                <a:lnTo>
                  <a:pt x="902336" y="421477"/>
                </a:lnTo>
                <a:lnTo>
                  <a:pt x="887770" y="458487"/>
                </a:lnTo>
                <a:lnTo>
                  <a:pt x="867969" y="493633"/>
                </a:lnTo>
                <a:lnTo>
                  <a:pt x="843274" y="526658"/>
                </a:lnTo>
                <a:lnTo>
                  <a:pt x="814029" y="557304"/>
                </a:lnTo>
                <a:lnTo>
                  <a:pt x="780573" y="585311"/>
                </a:lnTo>
                <a:lnTo>
                  <a:pt x="743249" y="610421"/>
                </a:lnTo>
                <a:lnTo>
                  <a:pt x="702399" y="632378"/>
                </a:lnTo>
                <a:lnTo>
                  <a:pt x="658363" y="650921"/>
                </a:lnTo>
                <a:lnTo>
                  <a:pt x="611484" y="665793"/>
                </a:lnTo>
                <a:lnTo>
                  <a:pt x="562102" y="676735"/>
                </a:lnTo>
                <a:lnTo>
                  <a:pt x="510560" y="683490"/>
                </a:lnTo>
                <a:lnTo>
                  <a:pt x="457200" y="685800"/>
                </a:lnTo>
                <a:close/>
              </a:path>
            </a:pathLst>
          </a:custGeom>
          <a:ln w="9344">
            <a:solidFill>
              <a:srgbClr val="000000"/>
            </a:solidFill>
          </a:ln>
        </p:spPr>
        <p:txBody>
          <a:bodyPr wrap="square" lIns="0" tIns="0" rIns="0" bIns="0" rtlCol="0"/>
          <a:lstStyle/>
          <a:p>
            <a:endParaRPr/>
          </a:p>
        </p:txBody>
      </p:sp>
      <p:sp>
        <p:nvSpPr>
          <p:cNvPr id="9" name="object 9"/>
          <p:cNvSpPr/>
          <p:nvPr/>
        </p:nvSpPr>
        <p:spPr>
          <a:xfrm>
            <a:off x="4419600" y="3657600"/>
            <a:ext cx="914400" cy="685800"/>
          </a:xfrm>
          <a:custGeom>
            <a:avLst/>
            <a:gdLst/>
            <a:ahLst/>
            <a:cxnLst/>
            <a:rect l="l" t="t" r="r" b="b"/>
            <a:pathLst>
              <a:path w="914400" h="685800">
                <a:moveTo>
                  <a:pt x="457200" y="685800"/>
                </a:moveTo>
                <a:lnTo>
                  <a:pt x="403839" y="683490"/>
                </a:lnTo>
                <a:lnTo>
                  <a:pt x="352297" y="676735"/>
                </a:lnTo>
                <a:lnTo>
                  <a:pt x="302915" y="665793"/>
                </a:lnTo>
                <a:lnTo>
                  <a:pt x="256036" y="650921"/>
                </a:lnTo>
                <a:lnTo>
                  <a:pt x="212000" y="632378"/>
                </a:lnTo>
                <a:lnTo>
                  <a:pt x="171150" y="610421"/>
                </a:lnTo>
                <a:lnTo>
                  <a:pt x="133826" y="585311"/>
                </a:lnTo>
                <a:lnTo>
                  <a:pt x="100370" y="557304"/>
                </a:lnTo>
                <a:lnTo>
                  <a:pt x="71125" y="526658"/>
                </a:lnTo>
                <a:lnTo>
                  <a:pt x="46430" y="493633"/>
                </a:lnTo>
                <a:lnTo>
                  <a:pt x="26629" y="458487"/>
                </a:lnTo>
                <a:lnTo>
                  <a:pt x="12063" y="421477"/>
                </a:lnTo>
                <a:lnTo>
                  <a:pt x="3072" y="382861"/>
                </a:lnTo>
                <a:lnTo>
                  <a:pt x="0" y="342900"/>
                </a:lnTo>
                <a:lnTo>
                  <a:pt x="3072" y="302703"/>
                </a:lnTo>
                <a:lnTo>
                  <a:pt x="12063" y="263923"/>
                </a:lnTo>
                <a:lnTo>
                  <a:pt x="26629" y="226808"/>
                </a:lnTo>
                <a:lnTo>
                  <a:pt x="46430" y="191610"/>
                </a:lnTo>
                <a:lnTo>
                  <a:pt x="71125" y="158578"/>
                </a:lnTo>
                <a:lnTo>
                  <a:pt x="100370" y="127962"/>
                </a:lnTo>
                <a:lnTo>
                  <a:pt x="133826" y="100012"/>
                </a:lnTo>
                <a:lnTo>
                  <a:pt x="171150" y="74978"/>
                </a:lnTo>
                <a:lnTo>
                  <a:pt x="212000" y="53109"/>
                </a:lnTo>
                <a:lnTo>
                  <a:pt x="256036" y="34656"/>
                </a:lnTo>
                <a:lnTo>
                  <a:pt x="302915" y="19869"/>
                </a:lnTo>
                <a:lnTo>
                  <a:pt x="352297" y="8997"/>
                </a:lnTo>
                <a:lnTo>
                  <a:pt x="403839" y="2290"/>
                </a:lnTo>
                <a:lnTo>
                  <a:pt x="457200" y="0"/>
                </a:lnTo>
                <a:lnTo>
                  <a:pt x="510560" y="2290"/>
                </a:lnTo>
                <a:lnTo>
                  <a:pt x="562102" y="8997"/>
                </a:lnTo>
                <a:lnTo>
                  <a:pt x="611484" y="19869"/>
                </a:lnTo>
                <a:lnTo>
                  <a:pt x="658363" y="34656"/>
                </a:lnTo>
                <a:lnTo>
                  <a:pt x="702399" y="53109"/>
                </a:lnTo>
                <a:lnTo>
                  <a:pt x="743249" y="74978"/>
                </a:lnTo>
                <a:lnTo>
                  <a:pt x="780573" y="100012"/>
                </a:lnTo>
                <a:lnTo>
                  <a:pt x="814029" y="127962"/>
                </a:lnTo>
                <a:lnTo>
                  <a:pt x="843274" y="158578"/>
                </a:lnTo>
                <a:lnTo>
                  <a:pt x="867969" y="191610"/>
                </a:lnTo>
                <a:lnTo>
                  <a:pt x="887770" y="226808"/>
                </a:lnTo>
                <a:lnTo>
                  <a:pt x="902336" y="263923"/>
                </a:lnTo>
                <a:lnTo>
                  <a:pt x="911327" y="302703"/>
                </a:lnTo>
                <a:lnTo>
                  <a:pt x="914400" y="342900"/>
                </a:lnTo>
                <a:lnTo>
                  <a:pt x="911327" y="382861"/>
                </a:lnTo>
                <a:lnTo>
                  <a:pt x="902336" y="421477"/>
                </a:lnTo>
                <a:lnTo>
                  <a:pt x="887770" y="458487"/>
                </a:lnTo>
                <a:lnTo>
                  <a:pt x="867969" y="493633"/>
                </a:lnTo>
                <a:lnTo>
                  <a:pt x="843274" y="526658"/>
                </a:lnTo>
                <a:lnTo>
                  <a:pt x="814029" y="557304"/>
                </a:lnTo>
                <a:lnTo>
                  <a:pt x="780573" y="585311"/>
                </a:lnTo>
                <a:lnTo>
                  <a:pt x="743249" y="610421"/>
                </a:lnTo>
                <a:lnTo>
                  <a:pt x="702399" y="632378"/>
                </a:lnTo>
                <a:lnTo>
                  <a:pt x="658363" y="650921"/>
                </a:lnTo>
                <a:lnTo>
                  <a:pt x="611484" y="665793"/>
                </a:lnTo>
                <a:lnTo>
                  <a:pt x="562102" y="676735"/>
                </a:lnTo>
                <a:lnTo>
                  <a:pt x="510560" y="683490"/>
                </a:lnTo>
                <a:lnTo>
                  <a:pt x="457200" y="685800"/>
                </a:lnTo>
                <a:close/>
              </a:path>
            </a:pathLst>
          </a:custGeom>
          <a:ln w="9344">
            <a:solidFill>
              <a:srgbClr val="000000"/>
            </a:solidFill>
          </a:ln>
        </p:spPr>
        <p:txBody>
          <a:bodyPr wrap="square" lIns="0" tIns="0" rIns="0" bIns="0" rtlCol="0"/>
          <a:lstStyle/>
          <a:p>
            <a:endParaRPr/>
          </a:p>
        </p:txBody>
      </p:sp>
      <p:sp>
        <p:nvSpPr>
          <p:cNvPr id="10" name="object 10"/>
          <p:cNvSpPr/>
          <p:nvPr/>
        </p:nvSpPr>
        <p:spPr>
          <a:xfrm>
            <a:off x="1828800" y="3657600"/>
            <a:ext cx="914400" cy="685800"/>
          </a:xfrm>
          <a:custGeom>
            <a:avLst/>
            <a:gdLst/>
            <a:ahLst/>
            <a:cxnLst/>
            <a:rect l="l" t="t" r="r" b="b"/>
            <a:pathLst>
              <a:path w="914400" h="685800">
                <a:moveTo>
                  <a:pt x="457200" y="685800"/>
                </a:moveTo>
                <a:lnTo>
                  <a:pt x="403839" y="683490"/>
                </a:lnTo>
                <a:lnTo>
                  <a:pt x="352297" y="676735"/>
                </a:lnTo>
                <a:lnTo>
                  <a:pt x="302915" y="665793"/>
                </a:lnTo>
                <a:lnTo>
                  <a:pt x="256036" y="650921"/>
                </a:lnTo>
                <a:lnTo>
                  <a:pt x="212000" y="632378"/>
                </a:lnTo>
                <a:lnTo>
                  <a:pt x="171150" y="610421"/>
                </a:lnTo>
                <a:lnTo>
                  <a:pt x="133826" y="585311"/>
                </a:lnTo>
                <a:lnTo>
                  <a:pt x="100370" y="557304"/>
                </a:lnTo>
                <a:lnTo>
                  <a:pt x="71125" y="526658"/>
                </a:lnTo>
                <a:lnTo>
                  <a:pt x="46430" y="493633"/>
                </a:lnTo>
                <a:lnTo>
                  <a:pt x="26629" y="458487"/>
                </a:lnTo>
                <a:lnTo>
                  <a:pt x="12063" y="421477"/>
                </a:lnTo>
                <a:lnTo>
                  <a:pt x="3072" y="382861"/>
                </a:lnTo>
                <a:lnTo>
                  <a:pt x="0" y="342900"/>
                </a:lnTo>
                <a:lnTo>
                  <a:pt x="3072" y="302703"/>
                </a:lnTo>
                <a:lnTo>
                  <a:pt x="12063" y="263923"/>
                </a:lnTo>
                <a:lnTo>
                  <a:pt x="26629" y="226808"/>
                </a:lnTo>
                <a:lnTo>
                  <a:pt x="46430" y="191610"/>
                </a:lnTo>
                <a:lnTo>
                  <a:pt x="71125" y="158578"/>
                </a:lnTo>
                <a:lnTo>
                  <a:pt x="100370" y="127962"/>
                </a:lnTo>
                <a:lnTo>
                  <a:pt x="133826" y="100012"/>
                </a:lnTo>
                <a:lnTo>
                  <a:pt x="171150" y="74978"/>
                </a:lnTo>
                <a:lnTo>
                  <a:pt x="212000" y="53109"/>
                </a:lnTo>
                <a:lnTo>
                  <a:pt x="256036" y="34656"/>
                </a:lnTo>
                <a:lnTo>
                  <a:pt x="302915" y="19869"/>
                </a:lnTo>
                <a:lnTo>
                  <a:pt x="352297" y="8997"/>
                </a:lnTo>
                <a:lnTo>
                  <a:pt x="403839" y="2290"/>
                </a:lnTo>
                <a:lnTo>
                  <a:pt x="457200" y="0"/>
                </a:lnTo>
                <a:lnTo>
                  <a:pt x="510560" y="2290"/>
                </a:lnTo>
                <a:lnTo>
                  <a:pt x="562102" y="8997"/>
                </a:lnTo>
                <a:lnTo>
                  <a:pt x="611484" y="19869"/>
                </a:lnTo>
                <a:lnTo>
                  <a:pt x="658363" y="34656"/>
                </a:lnTo>
                <a:lnTo>
                  <a:pt x="702399" y="53109"/>
                </a:lnTo>
                <a:lnTo>
                  <a:pt x="743249" y="74978"/>
                </a:lnTo>
                <a:lnTo>
                  <a:pt x="780573" y="100012"/>
                </a:lnTo>
                <a:lnTo>
                  <a:pt x="814029" y="127962"/>
                </a:lnTo>
                <a:lnTo>
                  <a:pt x="843274" y="158578"/>
                </a:lnTo>
                <a:lnTo>
                  <a:pt x="867969" y="191610"/>
                </a:lnTo>
                <a:lnTo>
                  <a:pt x="887770" y="226808"/>
                </a:lnTo>
                <a:lnTo>
                  <a:pt x="902336" y="263923"/>
                </a:lnTo>
                <a:lnTo>
                  <a:pt x="911327" y="302703"/>
                </a:lnTo>
                <a:lnTo>
                  <a:pt x="914400" y="342900"/>
                </a:lnTo>
                <a:lnTo>
                  <a:pt x="911327" y="382861"/>
                </a:lnTo>
                <a:lnTo>
                  <a:pt x="902336" y="421477"/>
                </a:lnTo>
                <a:lnTo>
                  <a:pt x="887770" y="458487"/>
                </a:lnTo>
                <a:lnTo>
                  <a:pt x="867969" y="493633"/>
                </a:lnTo>
                <a:lnTo>
                  <a:pt x="843274" y="526658"/>
                </a:lnTo>
                <a:lnTo>
                  <a:pt x="814029" y="557304"/>
                </a:lnTo>
                <a:lnTo>
                  <a:pt x="780573" y="585311"/>
                </a:lnTo>
                <a:lnTo>
                  <a:pt x="743249" y="610421"/>
                </a:lnTo>
                <a:lnTo>
                  <a:pt x="702399" y="632378"/>
                </a:lnTo>
                <a:lnTo>
                  <a:pt x="658363" y="650921"/>
                </a:lnTo>
                <a:lnTo>
                  <a:pt x="611484" y="665793"/>
                </a:lnTo>
                <a:lnTo>
                  <a:pt x="562102" y="676735"/>
                </a:lnTo>
                <a:lnTo>
                  <a:pt x="510560" y="683490"/>
                </a:lnTo>
                <a:lnTo>
                  <a:pt x="457200" y="685800"/>
                </a:lnTo>
                <a:close/>
              </a:path>
            </a:pathLst>
          </a:custGeom>
          <a:ln w="9344">
            <a:solidFill>
              <a:srgbClr val="000000"/>
            </a:solidFill>
          </a:ln>
        </p:spPr>
        <p:txBody>
          <a:bodyPr wrap="square" lIns="0" tIns="0" rIns="0" bIns="0" rtlCol="0"/>
          <a:lstStyle/>
          <a:p>
            <a:endParaRPr/>
          </a:p>
        </p:txBody>
      </p:sp>
      <p:sp>
        <p:nvSpPr>
          <p:cNvPr id="11" name="object 11"/>
          <p:cNvSpPr/>
          <p:nvPr/>
        </p:nvSpPr>
        <p:spPr>
          <a:xfrm>
            <a:off x="7086600" y="3657600"/>
            <a:ext cx="914400" cy="685800"/>
          </a:xfrm>
          <a:custGeom>
            <a:avLst/>
            <a:gdLst/>
            <a:ahLst/>
            <a:cxnLst/>
            <a:rect l="l" t="t" r="r" b="b"/>
            <a:pathLst>
              <a:path w="914400" h="685800">
                <a:moveTo>
                  <a:pt x="457200" y="685800"/>
                </a:moveTo>
                <a:lnTo>
                  <a:pt x="403839" y="683490"/>
                </a:lnTo>
                <a:lnTo>
                  <a:pt x="352297" y="676735"/>
                </a:lnTo>
                <a:lnTo>
                  <a:pt x="302915" y="665793"/>
                </a:lnTo>
                <a:lnTo>
                  <a:pt x="256036" y="650921"/>
                </a:lnTo>
                <a:lnTo>
                  <a:pt x="212000" y="632378"/>
                </a:lnTo>
                <a:lnTo>
                  <a:pt x="171150" y="610421"/>
                </a:lnTo>
                <a:lnTo>
                  <a:pt x="133826" y="585311"/>
                </a:lnTo>
                <a:lnTo>
                  <a:pt x="100370" y="557304"/>
                </a:lnTo>
                <a:lnTo>
                  <a:pt x="71125" y="526658"/>
                </a:lnTo>
                <a:lnTo>
                  <a:pt x="46430" y="493633"/>
                </a:lnTo>
                <a:lnTo>
                  <a:pt x="26629" y="458487"/>
                </a:lnTo>
                <a:lnTo>
                  <a:pt x="12063" y="421477"/>
                </a:lnTo>
                <a:lnTo>
                  <a:pt x="3072" y="382861"/>
                </a:lnTo>
                <a:lnTo>
                  <a:pt x="0" y="342900"/>
                </a:lnTo>
                <a:lnTo>
                  <a:pt x="3072" y="302703"/>
                </a:lnTo>
                <a:lnTo>
                  <a:pt x="12063" y="263923"/>
                </a:lnTo>
                <a:lnTo>
                  <a:pt x="26629" y="226808"/>
                </a:lnTo>
                <a:lnTo>
                  <a:pt x="46430" y="191610"/>
                </a:lnTo>
                <a:lnTo>
                  <a:pt x="71125" y="158578"/>
                </a:lnTo>
                <a:lnTo>
                  <a:pt x="100370" y="127962"/>
                </a:lnTo>
                <a:lnTo>
                  <a:pt x="133826" y="100012"/>
                </a:lnTo>
                <a:lnTo>
                  <a:pt x="171150" y="74978"/>
                </a:lnTo>
                <a:lnTo>
                  <a:pt x="212000" y="53109"/>
                </a:lnTo>
                <a:lnTo>
                  <a:pt x="256036" y="34656"/>
                </a:lnTo>
                <a:lnTo>
                  <a:pt x="302915" y="19869"/>
                </a:lnTo>
                <a:lnTo>
                  <a:pt x="352297" y="8997"/>
                </a:lnTo>
                <a:lnTo>
                  <a:pt x="403839" y="2290"/>
                </a:lnTo>
                <a:lnTo>
                  <a:pt x="457200" y="0"/>
                </a:lnTo>
                <a:lnTo>
                  <a:pt x="510560" y="2290"/>
                </a:lnTo>
                <a:lnTo>
                  <a:pt x="562102" y="8997"/>
                </a:lnTo>
                <a:lnTo>
                  <a:pt x="611484" y="19869"/>
                </a:lnTo>
                <a:lnTo>
                  <a:pt x="658363" y="34656"/>
                </a:lnTo>
                <a:lnTo>
                  <a:pt x="702399" y="53109"/>
                </a:lnTo>
                <a:lnTo>
                  <a:pt x="743249" y="74978"/>
                </a:lnTo>
                <a:lnTo>
                  <a:pt x="780573" y="100012"/>
                </a:lnTo>
                <a:lnTo>
                  <a:pt x="814029" y="127962"/>
                </a:lnTo>
                <a:lnTo>
                  <a:pt x="843274" y="158578"/>
                </a:lnTo>
                <a:lnTo>
                  <a:pt x="867969" y="191610"/>
                </a:lnTo>
                <a:lnTo>
                  <a:pt x="887770" y="226808"/>
                </a:lnTo>
                <a:lnTo>
                  <a:pt x="902336" y="263923"/>
                </a:lnTo>
                <a:lnTo>
                  <a:pt x="911327" y="302703"/>
                </a:lnTo>
                <a:lnTo>
                  <a:pt x="914400" y="342900"/>
                </a:lnTo>
                <a:lnTo>
                  <a:pt x="911327" y="382861"/>
                </a:lnTo>
                <a:lnTo>
                  <a:pt x="902336" y="421477"/>
                </a:lnTo>
                <a:lnTo>
                  <a:pt x="887770" y="458487"/>
                </a:lnTo>
                <a:lnTo>
                  <a:pt x="867969" y="493633"/>
                </a:lnTo>
                <a:lnTo>
                  <a:pt x="843274" y="526658"/>
                </a:lnTo>
                <a:lnTo>
                  <a:pt x="814029" y="557304"/>
                </a:lnTo>
                <a:lnTo>
                  <a:pt x="780573" y="585311"/>
                </a:lnTo>
                <a:lnTo>
                  <a:pt x="743249" y="610421"/>
                </a:lnTo>
                <a:lnTo>
                  <a:pt x="702399" y="632378"/>
                </a:lnTo>
                <a:lnTo>
                  <a:pt x="658363" y="650921"/>
                </a:lnTo>
                <a:lnTo>
                  <a:pt x="611484" y="665793"/>
                </a:lnTo>
                <a:lnTo>
                  <a:pt x="562102" y="676735"/>
                </a:lnTo>
                <a:lnTo>
                  <a:pt x="510560" y="683490"/>
                </a:lnTo>
                <a:lnTo>
                  <a:pt x="457200" y="685800"/>
                </a:lnTo>
                <a:close/>
              </a:path>
            </a:pathLst>
          </a:custGeom>
          <a:ln w="9344">
            <a:solidFill>
              <a:srgbClr val="000000"/>
            </a:solidFill>
          </a:ln>
        </p:spPr>
        <p:txBody>
          <a:bodyPr wrap="square" lIns="0" tIns="0" rIns="0" bIns="0" rtlCol="0"/>
          <a:lstStyle/>
          <a:p>
            <a:endParaRPr/>
          </a:p>
        </p:txBody>
      </p:sp>
      <p:sp>
        <p:nvSpPr>
          <p:cNvPr id="12" name="object 12"/>
          <p:cNvSpPr txBox="1"/>
          <p:nvPr/>
        </p:nvSpPr>
        <p:spPr>
          <a:xfrm>
            <a:off x="2057400" y="3768090"/>
            <a:ext cx="356235" cy="299720"/>
          </a:xfrm>
          <a:prstGeom prst="rect">
            <a:avLst/>
          </a:prstGeom>
        </p:spPr>
        <p:txBody>
          <a:bodyPr vert="horz" wrap="square" lIns="0" tIns="12700" rIns="0" bIns="0" rtlCol="0">
            <a:spAutoFit/>
          </a:bodyPr>
          <a:lstStyle/>
          <a:p>
            <a:pPr marL="12700">
              <a:lnSpc>
                <a:spcPct val="100000"/>
              </a:lnSpc>
              <a:spcBef>
                <a:spcPts val="100"/>
              </a:spcBef>
            </a:pPr>
            <a:r>
              <a:rPr sz="1800" b="1" spc="-15" dirty="0">
                <a:latin typeface="Arial"/>
                <a:cs typeface="Arial"/>
              </a:rPr>
              <a:t>e</a:t>
            </a:r>
            <a:r>
              <a:rPr sz="1800" b="1" spc="10" dirty="0">
                <a:latin typeface="Arial"/>
                <a:cs typeface="Arial"/>
              </a:rPr>
              <a:t>t</a:t>
            </a:r>
            <a:r>
              <a:rPr sz="1800" b="1" dirty="0">
                <a:latin typeface="Arial"/>
                <a:cs typeface="Arial"/>
              </a:rPr>
              <a:t>c</a:t>
            </a:r>
            <a:endParaRPr sz="1800">
              <a:latin typeface="Arial"/>
              <a:cs typeface="Arial"/>
            </a:endParaRPr>
          </a:p>
        </p:txBody>
      </p:sp>
      <p:sp>
        <p:nvSpPr>
          <p:cNvPr id="13" name="object 13"/>
          <p:cNvSpPr txBox="1"/>
          <p:nvPr/>
        </p:nvSpPr>
        <p:spPr>
          <a:xfrm>
            <a:off x="3049270" y="3843020"/>
            <a:ext cx="862965"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Arial"/>
                <a:cs typeface="Arial"/>
              </a:rPr>
              <a:t>devices</a:t>
            </a:r>
            <a:endParaRPr sz="1800">
              <a:latin typeface="Arial"/>
              <a:cs typeface="Arial"/>
            </a:endParaRPr>
          </a:p>
        </p:txBody>
      </p:sp>
      <p:sp>
        <p:nvSpPr>
          <p:cNvPr id="14" name="object 14"/>
          <p:cNvSpPr txBox="1"/>
          <p:nvPr/>
        </p:nvSpPr>
        <p:spPr>
          <a:xfrm>
            <a:off x="4632959" y="3768090"/>
            <a:ext cx="419734"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Arial"/>
                <a:cs typeface="Arial"/>
              </a:rPr>
              <a:t>d</a:t>
            </a:r>
            <a:r>
              <a:rPr sz="1800" b="1" spc="-5" dirty="0">
                <a:latin typeface="Arial"/>
                <a:cs typeface="Arial"/>
              </a:rPr>
              <a:t>ev</a:t>
            </a:r>
            <a:endParaRPr sz="1800">
              <a:latin typeface="Arial"/>
              <a:cs typeface="Arial"/>
            </a:endParaRPr>
          </a:p>
        </p:txBody>
      </p:sp>
      <p:sp>
        <p:nvSpPr>
          <p:cNvPr id="15" name="object 15"/>
          <p:cNvSpPr txBox="1"/>
          <p:nvPr/>
        </p:nvSpPr>
        <p:spPr>
          <a:xfrm>
            <a:off x="6021070" y="3843020"/>
            <a:ext cx="367665" cy="299720"/>
          </a:xfrm>
          <a:prstGeom prst="rect">
            <a:avLst/>
          </a:prstGeom>
        </p:spPr>
        <p:txBody>
          <a:bodyPr vert="horz" wrap="square" lIns="0" tIns="12700" rIns="0" bIns="0" rtlCol="0">
            <a:spAutoFit/>
          </a:bodyPr>
          <a:lstStyle/>
          <a:p>
            <a:pPr marL="12700">
              <a:lnSpc>
                <a:spcPct val="100000"/>
              </a:lnSpc>
              <a:spcBef>
                <a:spcPts val="100"/>
              </a:spcBef>
            </a:pPr>
            <a:r>
              <a:rPr sz="1800" b="1" spc="-15" dirty="0">
                <a:latin typeface="Arial"/>
                <a:cs typeface="Arial"/>
              </a:rPr>
              <a:t>v</a:t>
            </a:r>
            <a:r>
              <a:rPr sz="1800" b="1" spc="-5" dirty="0">
                <a:latin typeface="Arial"/>
                <a:cs typeface="Arial"/>
              </a:rPr>
              <a:t>ar</a:t>
            </a:r>
            <a:endParaRPr sz="1800">
              <a:latin typeface="Arial"/>
              <a:cs typeface="Arial"/>
            </a:endParaRPr>
          </a:p>
        </p:txBody>
      </p:sp>
      <p:sp>
        <p:nvSpPr>
          <p:cNvPr id="16" name="object 16"/>
          <p:cNvSpPr txBox="1"/>
          <p:nvPr/>
        </p:nvSpPr>
        <p:spPr>
          <a:xfrm>
            <a:off x="7316469" y="3843020"/>
            <a:ext cx="44450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Arial"/>
                <a:cs typeface="Arial"/>
              </a:rPr>
              <a:t>tmp</a:t>
            </a:r>
            <a:endParaRPr sz="1800">
              <a:latin typeface="Arial"/>
              <a:cs typeface="Arial"/>
            </a:endParaRPr>
          </a:p>
        </p:txBody>
      </p:sp>
      <p:sp>
        <p:nvSpPr>
          <p:cNvPr id="17" name="object 17"/>
          <p:cNvSpPr/>
          <p:nvPr/>
        </p:nvSpPr>
        <p:spPr>
          <a:xfrm>
            <a:off x="0" y="5029200"/>
            <a:ext cx="762000" cy="533400"/>
          </a:xfrm>
          <a:custGeom>
            <a:avLst/>
            <a:gdLst/>
            <a:ahLst/>
            <a:cxnLst/>
            <a:rect l="l" t="t" r="r" b="b"/>
            <a:pathLst>
              <a:path w="762000" h="533400">
                <a:moveTo>
                  <a:pt x="381000" y="533400"/>
                </a:moveTo>
                <a:lnTo>
                  <a:pt x="324608" y="530508"/>
                </a:lnTo>
                <a:lnTo>
                  <a:pt x="270816" y="522110"/>
                </a:lnTo>
                <a:lnTo>
                  <a:pt x="220207" y="508616"/>
                </a:lnTo>
                <a:lnTo>
                  <a:pt x="173365" y="490439"/>
                </a:lnTo>
                <a:lnTo>
                  <a:pt x="130873" y="467991"/>
                </a:lnTo>
                <a:lnTo>
                  <a:pt x="93317" y="441685"/>
                </a:lnTo>
                <a:lnTo>
                  <a:pt x="61280" y="411932"/>
                </a:lnTo>
                <a:lnTo>
                  <a:pt x="35346" y="379145"/>
                </a:lnTo>
                <a:lnTo>
                  <a:pt x="16098" y="343735"/>
                </a:lnTo>
                <a:lnTo>
                  <a:pt x="4122" y="306116"/>
                </a:lnTo>
                <a:lnTo>
                  <a:pt x="0" y="266700"/>
                </a:lnTo>
                <a:lnTo>
                  <a:pt x="4122" y="227283"/>
                </a:lnTo>
                <a:lnTo>
                  <a:pt x="16098" y="189664"/>
                </a:lnTo>
                <a:lnTo>
                  <a:pt x="35346" y="154254"/>
                </a:lnTo>
                <a:lnTo>
                  <a:pt x="61280" y="121467"/>
                </a:lnTo>
                <a:lnTo>
                  <a:pt x="93317" y="91714"/>
                </a:lnTo>
                <a:lnTo>
                  <a:pt x="130873" y="65408"/>
                </a:lnTo>
                <a:lnTo>
                  <a:pt x="173365" y="42960"/>
                </a:lnTo>
                <a:lnTo>
                  <a:pt x="220207" y="24783"/>
                </a:lnTo>
                <a:lnTo>
                  <a:pt x="270816" y="11289"/>
                </a:lnTo>
                <a:lnTo>
                  <a:pt x="324608" y="2891"/>
                </a:lnTo>
                <a:lnTo>
                  <a:pt x="381000" y="0"/>
                </a:lnTo>
                <a:lnTo>
                  <a:pt x="437105" y="2891"/>
                </a:lnTo>
                <a:lnTo>
                  <a:pt x="490719" y="11289"/>
                </a:lnTo>
                <a:lnTo>
                  <a:pt x="541243" y="24783"/>
                </a:lnTo>
                <a:lnTo>
                  <a:pt x="588073" y="42960"/>
                </a:lnTo>
                <a:lnTo>
                  <a:pt x="630610" y="65408"/>
                </a:lnTo>
                <a:lnTo>
                  <a:pt x="668252" y="91714"/>
                </a:lnTo>
                <a:lnTo>
                  <a:pt x="700398" y="121467"/>
                </a:lnTo>
                <a:lnTo>
                  <a:pt x="726447" y="154254"/>
                </a:lnTo>
                <a:lnTo>
                  <a:pt x="745798" y="189664"/>
                </a:lnTo>
                <a:lnTo>
                  <a:pt x="757849" y="227283"/>
                </a:lnTo>
                <a:lnTo>
                  <a:pt x="762000" y="266700"/>
                </a:lnTo>
                <a:lnTo>
                  <a:pt x="757849" y="306116"/>
                </a:lnTo>
                <a:lnTo>
                  <a:pt x="745798" y="343735"/>
                </a:lnTo>
                <a:lnTo>
                  <a:pt x="726447" y="379145"/>
                </a:lnTo>
                <a:lnTo>
                  <a:pt x="700398" y="411932"/>
                </a:lnTo>
                <a:lnTo>
                  <a:pt x="668252" y="441685"/>
                </a:lnTo>
                <a:lnTo>
                  <a:pt x="630610" y="467991"/>
                </a:lnTo>
                <a:lnTo>
                  <a:pt x="588073" y="490439"/>
                </a:lnTo>
                <a:lnTo>
                  <a:pt x="541243" y="508616"/>
                </a:lnTo>
                <a:lnTo>
                  <a:pt x="490719" y="522110"/>
                </a:lnTo>
                <a:lnTo>
                  <a:pt x="437105" y="530508"/>
                </a:lnTo>
                <a:lnTo>
                  <a:pt x="381000" y="533400"/>
                </a:lnTo>
                <a:close/>
              </a:path>
            </a:pathLst>
          </a:custGeom>
          <a:ln w="9344">
            <a:solidFill>
              <a:srgbClr val="000000"/>
            </a:solidFill>
          </a:ln>
        </p:spPr>
        <p:txBody>
          <a:bodyPr wrap="square" lIns="0" tIns="0" rIns="0" bIns="0" rtlCol="0"/>
          <a:lstStyle/>
          <a:p>
            <a:endParaRPr/>
          </a:p>
        </p:txBody>
      </p:sp>
      <p:sp>
        <p:nvSpPr>
          <p:cNvPr id="18" name="object 18"/>
          <p:cNvSpPr/>
          <p:nvPr/>
        </p:nvSpPr>
        <p:spPr>
          <a:xfrm>
            <a:off x="1143000" y="5029200"/>
            <a:ext cx="762000" cy="533400"/>
          </a:xfrm>
          <a:custGeom>
            <a:avLst/>
            <a:gdLst/>
            <a:ahLst/>
            <a:cxnLst/>
            <a:rect l="l" t="t" r="r" b="b"/>
            <a:pathLst>
              <a:path w="762000" h="533400">
                <a:moveTo>
                  <a:pt x="381000" y="533400"/>
                </a:moveTo>
                <a:lnTo>
                  <a:pt x="324608" y="530508"/>
                </a:lnTo>
                <a:lnTo>
                  <a:pt x="270816" y="522110"/>
                </a:lnTo>
                <a:lnTo>
                  <a:pt x="220207" y="508616"/>
                </a:lnTo>
                <a:lnTo>
                  <a:pt x="173365" y="490439"/>
                </a:lnTo>
                <a:lnTo>
                  <a:pt x="130873" y="467991"/>
                </a:lnTo>
                <a:lnTo>
                  <a:pt x="93317" y="441685"/>
                </a:lnTo>
                <a:lnTo>
                  <a:pt x="61280" y="411932"/>
                </a:lnTo>
                <a:lnTo>
                  <a:pt x="35346" y="379145"/>
                </a:lnTo>
                <a:lnTo>
                  <a:pt x="16098" y="343735"/>
                </a:lnTo>
                <a:lnTo>
                  <a:pt x="4122" y="306116"/>
                </a:lnTo>
                <a:lnTo>
                  <a:pt x="0" y="266700"/>
                </a:lnTo>
                <a:lnTo>
                  <a:pt x="4122" y="227283"/>
                </a:lnTo>
                <a:lnTo>
                  <a:pt x="16098" y="189664"/>
                </a:lnTo>
                <a:lnTo>
                  <a:pt x="35346" y="154254"/>
                </a:lnTo>
                <a:lnTo>
                  <a:pt x="61280" y="121467"/>
                </a:lnTo>
                <a:lnTo>
                  <a:pt x="93317" y="91714"/>
                </a:lnTo>
                <a:lnTo>
                  <a:pt x="130873" y="65408"/>
                </a:lnTo>
                <a:lnTo>
                  <a:pt x="173365" y="42960"/>
                </a:lnTo>
                <a:lnTo>
                  <a:pt x="220207" y="24783"/>
                </a:lnTo>
                <a:lnTo>
                  <a:pt x="270816" y="11289"/>
                </a:lnTo>
                <a:lnTo>
                  <a:pt x="324608" y="2891"/>
                </a:lnTo>
                <a:lnTo>
                  <a:pt x="381000" y="0"/>
                </a:lnTo>
                <a:lnTo>
                  <a:pt x="437105" y="2891"/>
                </a:lnTo>
                <a:lnTo>
                  <a:pt x="490719" y="11289"/>
                </a:lnTo>
                <a:lnTo>
                  <a:pt x="541243" y="24783"/>
                </a:lnTo>
                <a:lnTo>
                  <a:pt x="588073" y="42960"/>
                </a:lnTo>
                <a:lnTo>
                  <a:pt x="630610" y="65408"/>
                </a:lnTo>
                <a:lnTo>
                  <a:pt x="668252" y="91714"/>
                </a:lnTo>
                <a:lnTo>
                  <a:pt x="700398" y="121467"/>
                </a:lnTo>
                <a:lnTo>
                  <a:pt x="726447" y="154254"/>
                </a:lnTo>
                <a:lnTo>
                  <a:pt x="745798" y="189664"/>
                </a:lnTo>
                <a:lnTo>
                  <a:pt x="757849" y="227283"/>
                </a:lnTo>
                <a:lnTo>
                  <a:pt x="762000" y="266700"/>
                </a:lnTo>
                <a:lnTo>
                  <a:pt x="757849" y="306116"/>
                </a:lnTo>
                <a:lnTo>
                  <a:pt x="745798" y="343735"/>
                </a:lnTo>
                <a:lnTo>
                  <a:pt x="726447" y="379145"/>
                </a:lnTo>
                <a:lnTo>
                  <a:pt x="700398" y="411932"/>
                </a:lnTo>
                <a:lnTo>
                  <a:pt x="668252" y="441685"/>
                </a:lnTo>
                <a:lnTo>
                  <a:pt x="630610" y="467991"/>
                </a:lnTo>
                <a:lnTo>
                  <a:pt x="588073" y="490439"/>
                </a:lnTo>
                <a:lnTo>
                  <a:pt x="541243" y="508616"/>
                </a:lnTo>
                <a:lnTo>
                  <a:pt x="490719" y="522110"/>
                </a:lnTo>
                <a:lnTo>
                  <a:pt x="437105" y="530508"/>
                </a:lnTo>
                <a:lnTo>
                  <a:pt x="381000" y="533400"/>
                </a:lnTo>
                <a:close/>
              </a:path>
            </a:pathLst>
          </a:custGeom>
          <a:ln w="9344">
            <a:solidFill>
              <a:srgbClr val="000000"/>
            </a:solidFill>
          </a:ln>
        </p:spPr>
        <p:txBody>
          <a:bodyPr wrap="square" lIns="0" tIns="0" rIns="0" bIns="0" rtlCol="0"/>
          <a:lstStyle/>
          <a:p>
            <a:endParaRPr/>
          </a:p>
        </p:txBody>
      </p:sp>
      <p:sp>
        <p:nvSpPr>
          <p:cNvPr id="19" name="object 19"/>
          <p:cNvSpPr txBox="1"/>
          <p:nvPr/>
        </p:nvSpPr>
        <p:spPr>
          <a:xfrm>
            <a:off x="77469" y="5139690"/>
            <a:ext cx="36957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Arial"/>
                <a:cs typeface="Arial"/>
              </a:rPr>
              <a:t>b</a:t>
            </a:r>
            <a:r>
              <a:rPr sz="1800" b="1" spc="5" dirty="0">
                <a:latin typeface="Arial"/>
                <a:cs typeface="Arial"/>
              </a:rPr>
              <a:t>i</a:t>
            </a:r>
            <a:r>
              <a:rPr sz="1800" b="1" dirty="0">
                <a:latin typeface="Arial"/>
                <a:cs typeface="Arial"/>
              </a:rPr>
              <a:t>n</a:t>
            </a:r>
            <a:endParaRPr sz="1800">
              <a:latin typeface="Arial"/>
              <a:cs typeface="Arial"/>
            </a:endParaRPr>
          </a:p>
        </p:txBody>
      </p:sp>
      <p:sp>
        <p:nvSpPr>
          <p:cNvPr id="20" name="object 20"/>
          <p:cNvSpPr txBox="1"/>
          <p:nvPr/>
        </p:nvSpPr>
        <p:spPr>
          <a:xfrm>
            <a:off x="1296669" y="5139690"/>
            <a:ext cx="495934" cy="299720"/>
          </a:xfrm>
          <a:prstGeom prst="rect">
            <a:avLst/>
          </a:prstGeom>
        </p:spPr>
        <p:txBody>
          <a:bodyPr vert="horz" wrap="square" lIns="0" tIns="12700" rIns="0" bIns="0" rtlCol="0">
            <a:spAutoFit/>
          </a:bodyPr>
          <a:lstStyle/>
          <a:p>
            <a:pPr marL="12700">
              <a:lnSpc>
                <a:spcPct val="100000"/>
              </a:lnSpc>
              <a:spcBef>
                <a:spcPts val="100"/>
              </a:spcBef>
            </a:pPr>
            <a:r>
              <a:rPr sz="1800" b="1" spc="-15" dirty="0">
                <a:latin typeface="Arial"/>
                <a:cs typeface="Arial"/>
              </a:rPr>
              <a:t>s</a:t>
            </a:r>
            <a:r>
              <a:rPr sz="1800" b="1" spc="10" dirty="0">
                <a:latin typeface="Arial"/>
                <a:cs typeface="Arial"/>
              </a:rPr>
              <a:t>b</a:t>
            </a:r>
            <a:r>
              <a:rPr sz="1800" b="1" dirty="0">
                <a:latin typeface="Arial"/>
                <a:cs typeface="Arial"/>
              </a:rPr>
              <a:t>in</a:t>
            </a:r>
            <a:endParaRPr sz="1800">
              <a:latin typeface="Arial"/>
              <a:cs typeface="Arial"/>
            </a:endParaRPr>
          </a:p>
        </p:txBody>
      </p:sp>
      <p:sp>
        <p:nvSpPr>
          <p:cNvPr id="21" name="object 21"/>
          <p:cNvSpPr/>
          <p:nvPr/>
        </p:nvSpPr>
        <p:spPr>
          <a:xfrm>
            <a:off x="0" y="6172200"/>
            <a:ext cx="838200" cy="304800"/>
          </a:xfrm>
          <a:custGeom>
            <a:avLst/>
            <a:gdLst/>
            <a:ahLst/>
            <a:cxnLst/>
            <a:rect l="l" t="t" r="r" b="b"/>
            <a:pathLst>
              <a:path w="838200" h="304800">
                <a:moveTo>
                  <a:pt x="419100" y="304800"/>
                </a:moveTo>
                <a:lnTo>
                  <a:pt x="351198" y="302795"/>
                </a:lnTo>
                <a:lnTo>
                  <a:pt x="286755" y="296997"/>
                </a:lnTo>
                <a:lnTo>
                  <a:pt x="226641" y="287723"/>
                </a:lnTo>
                <a:lnTo>
                  <a:pt x="171724" y="275295"/>
                </a:lnTo>
                <a:lnTo>
                  <a:pt x="122872" y="260032"/>
                </a:lnTo>
                <a:lnTo>
                  <a:pt x="80954" y="242255"/>
                </a:lnTo>
                <a:lnTo>
                  <a:pt x="46840" y="222283"/>
                </a:lnTo>
                <a:lnTo>
                  <a:pt x="5494" y="177035"/>
                </a:lnTo>
                <a:lnTo>
                  <a:pt x="0" y="152400"/>
                </a:lnTo>
                <a:lnTo>
                  <a:pt x="5494" y="127764"/>
                </a:lnTo>
                <a:lnTo>
                  <a:pt x="46840" y="82516"/>
                </a:lnTo>
                <a:lnTo>
                  <a:pt x="80954" y="62544"/>
                </a:lnTo>
                <a:lnTo>
                  <a:pt x="122872" y="44767"/>
                </a:lnTo>
                <a:lnTo>
                  <a:pt x="171724" y="29504"/>
                </a:lnTo>
                <a:lnTo>
                  <a:pt x="226641" y="17076"/>
                </a:lnTo>
                <a:lnTo>
                  <a:pt x="286755" y="7802"/>
                </a:lnTo>
                <a:lnTo>
                  <a:pt x="351198" y="2004"/>
                </a:lnTo>
                <a:lnTo>
                  <a:pt x="419100" y="0"/>
                </a:lnTo>
                <a:lnTo>
                  <a:pt x="487001" y="2004"/>
                </a:lnTo>
                <a:lnTo>
                  <a:pt x="551444" y="7802"/>
                </a:lnTo>
                <a:lnTo>
                  <a:pt x="611558" y="17076"/>
                </a:lnTo>
                <a:lnTo>
                  <a:pt x="666475" y="29504"/>
                </a:lnTo>
                <a:lnTo>
                  <a:pt x="715327" y="44767"/>
                </a:lnTo>
                <a:lnTo>
                  <a:pt x="757245" y="62544"/>
                </a:lnTo>
                <a:lnTo>
                  <a:pt x="791359" y="82516"/>
                </a:lnTo>
                <a:lnTo>
                  <a:pt x="832705" y="127764"/>
                </a:lnTo>
                <a:lnTo>
                  <a:pt x="838200" y="152400"/>
                </a:lnTo>
                <a:lnTo>
                  <a:pt x="832705" y="177035"/>
                </a:lnTo>
                <a:lnTo>
                  <a:pt x="791359" y="222283"/>
                </a:lnTo>
                <a:lnTo>
                  <a:pt x="757245" y="242255"/>
                </a:lnTo>
                <a:lnTo>
                  <a:pt x="715327" y="260032"/>
                </a:lnTo>
                <a:lnTo>
                  <a:pt x="666475" y="275295"/>
                </a:lnTo>
                <a:lnTo>
                  <a:pt x="611558" y="287723"/>
                </a:lnTo>
                <a:lnTo>
                  <a:pt x="551444" y="296997"/>
                </a:lnTo>
                <a:lnTo>
                  <a:pt x="487001" y="302795"/>
                </a:lnTo>
                <a:lnTo>
                  <a:pt x="419100" y="304800"/>
                </a:lnTo>
                <a:close/>
              </a:path>
            </a:pathLst>
          </a:custGeom>
          <a:ln w="9344">
            <a:solidFill>
              <a:srgbClr val="000000"/>
            </a:solidFill>
          </a:ln>
        </p:spPr>
        <p:txBody>
          <a:bodyPr wrap="square" lIns="0" tIns="0" rIns="0" bIns="0" rtlCol="0"/>
          <a:lstStyle/>
          <a:p>
            <a:endParaRPr/>
          </a:p>
        </p:txBody>
      </p:sp>
      <p:sp>
        <p:nvSpPr>
          <p:cNvPr id="22" name="object 22"/>
          <p:cNvSpPr/>
          <p:nvPr/>
        </p:nvSpPr>
        <p:spPr>
          <a:xfrm>
            <a:off x="1066800" y="6172200"/>
            <a:ext cx="838200" cy="304800"/>
          </a:xfrm>
          <a:custGeom>
            <a:avLst/>
            <a:gdLst/>
            <a:ahLst/>
            <a:cxnLst/>
            <a:rect l="l" t="t" r="r" b="b"/>
            <a:pathLst>
              <a:path w="838200" h="304800">
                <a:moveTo>
                  <a:pt x="419100" y="304800"/>
                </a:moveTo>
                <a:lnTo>
                  <a:pt x="350889" y="302795"/>
                </a:lnTo>
                <a:lnTo>
                  <a:pt x="286268" y="296997"/>
                </a:lnTo>
                <a:lnTo>
                  <a:pt x="226081" y="287723"/>
                </a:lnTo>
                <a:lnTo>
                  <a:pt x="171175" y="275295"/>
                </a:lnTo>
                <a:lnTo>
                  <a:pt x="122396" y="260032"/>
                </a:lnTo>
                <a:lnTo>
                  <a:pt x="80589" y="242255"/>
                </a:lnTo>
                <a:lnTo>
                  <a:pt x="46600" y="222283"/>
                </a:lnTo>
                <a:lnTo>
                  <a:pt x="5459" y="177035"/>
                </a:lnTo>
                <a:lnTo>
                  <a:pt x="0" y="152400"/>
                </a:lnTo>
                <a:lnTo>
                  <a:pt x="5459" y="127764"/>
                </a:lnTo>
                <a:lnTo>
                  <a:pt x="46600" y="82516"/>
                </a:lnTo>
                <a:lnTo>
                  <a:pt x="80589" y="62544"/>
                </a:lnTo>
                <a:lnTo>
                  <a:pt x="122396" y="44767"/>
                </a:lnTo>
                <a:lnTo>
                  <a:pt x="171175" y="29504"/>
                </a:lnTo>
                <a:lnTo>
                  <a:pt x="226081" y="17076"/>
                </a:lnTo>
                <a:lnTo>
                  <a:pt x="286268" y="7802"/>
                </a:lnTo>
                <a:lnTo>
                  <a:pt x="350889" y="2004"/>
                </a:lnTo>
                <a:lnTo>
                  <a:pt x="419100" y="0"/>
                </a:lnTo>
                <a:lnTo>
                  <a:pt x="487001" y="2004"/>
                </a:lnTo>
                <a:lnTo>
                  <a:pt x="551444" y="7802"/>
                </a:lnTo>
                <a:lnTo>
                  <a:pt x="611558" y="17076"/>
                </a:lnTo>
                <a:lnTo>
                  <a:pt x="666475" y="29504"/>
                </a:lnTo>
                <a:lnTo>
                  <a:pt x="715327" y="44767"/>
                </a:lnTo>
                <a:lnTo>
                  <a:pt x="757245" y="62544"/>
                </a:lnTo>
                <a:lnTo>
                  <a:pt x="791359" y="82516"/>
                </a:lnTo>
                <a:lnTo>
                  <a:pt x="832705" y="127764"/>
                </a:lnTo>
                <a:lnTo>
                  <a:pt x="838200" y="152400"/>
                </a:lnTo>
                <a:lnTo>
                  <a:pt x="832705" y="177035"/>
                </a:lnTo>
                <a:lnTo>
                  <a:pt x="791359" y="222283"/>
                </a:lnTo>
                <a:lnTo>
                  <a:pt x="757245" y="242255"/>
                </a:lnTo>
                <a:lnTo>
                  <a:pt x="715327" y="260032"/>
                </a:lnTo>
                <a:lnTo>
                  <a:pt x="666475" y="275295"/>
                </a:lnTo>
                <a:lnTo>
                  <a:pt x="611558" y="287723"/>
                </a:lnTo>
                <a:lnTo>
                  <a:pt x="551444" y="296997"/>
                </a:lnTo>
                <a:lnTo>
                  <a:pt x="487001" y="302795"/>
                </a:lnTo>
                <a:lnTo>
                  <a:pt x="419100" y="304800"/>
                </a:lnTo>
                <a:close/>
              </a:path>
            </a:pathLst>
          </a:custGeom>
          <a:ln w="9344">
            <a:solidFill>
              <a:srgbClr val="000000"/>
            </a:solidFill>
          </a:ln>
        </p:spPr>
        <p:txBody>
          <a:bodyPr wrap="square" lIns="0" tIns="0" rIns="0" bIns="0" rtlCol="0"/>
          <a:lstStyle/>
          <a:p>
            <a:endParaRPr/>
          </a:p>
        </p:txBody>
      </p:sp>
      <p:sp>
        <p:nvSpPr>
          <p:cNvPr id="23" name="object 23"/>
          <p:cNvSpPr/>
          <p:nvPr/>
        </p:nvSpPr>
        <p:spPr>
          <a:xfrm>
            <a:off x="1295400" y="3666490"/>
            <a:ext cx="83820" cy="67310"/>
          </a:xfrm>
          <a:custGeom>
            <a:avLst/>
            <a:gdLst/>
            <a:ahLst/>
            <a:cxnLst/>
            <a:rect l="l" t="t" r="r" b="b"/>
            <a:pathLst>
              <a:path w="83819" h="67310">
                <a:moveTo>
                  <a:pt x="50800" y="0"/>
                </a:moveTo>
                <a:lnTo>
                  <a:pt x="0" y="67310"/>
                </a:lnTo>
                <a:lnTo>
                  <a:pt x="83819" y="67310"/>
                </a:lnTo>
                <a:lnTo>
                  <a:pt x="50800" y="0"/>
                </a:lnTo>
                <a:close/>
              </a:path>
            </a:pathLst>
          </a:custGeom>
          <a:solidFill>
            <a:srgbClr val="000000"/>
          </a:solidFill>
        </p:spPr>
        <p:txBody>
          <a:bodyPr wrap="square" lIns="0" tIns="0" rIns="0" bIns="0" rtlCol="0"/>
          <a:lstStyle/>
          <a:p>
            <a:endParaRPr/>
          </a:p>
        </p:txBody>
      </p:sp>
      <p:sp>
        <p:nvSpPr>
          <p:cNvPr id="24" name="object 24"/>
          <p:cNvSpPr/>
          <p:nvPr/>
        </p:nvSpPr>
        <p:spPr>
          <a:xfrm>
            <a:off x="1346200" y="2434589"/>
            <a:ext cx="2541270" cy="1276350"/>
          </a:xfrm>
          <a:custGeom>
            <a:avLst/>
            <a:gdLst/>
            <a:ahLst/>
            <a:cxnLst/>
            <a:rect l="l" t="t" r="r" b="b"/>
            <a:pathLst>
              <a:path w="2541270" h="1276350">
                <a:moveTo>
                  <a:pt x="2537460" y="0"/>
                </a:moveTo>
                <a:lnTo>
                  <a:pt x="0" y="1267460"/>
                </a:lnTo>
                <a:lnTo>
                  <a:pt x="5080" y="1276350"/>
                </a:lnTo>
                <a:lnTo>
                  <a:pt x="2541270" y="7620"/>
                </a:lnTo>
                <a:lnTo>
                  <a:pt x="2537460" y="0"/>
                </a:lnTo>
                <a:close/>
              </a:path>
            </a:pathLst>
          </a:custGeom>
          <a:solidFill>
            <a:srgbClr val="000000"/>
          </a:solidFill>
        </p:spPr>
        <p:txBody>
          <a:bodyPr wrap="square" lIns="0" tIns="0" rIns="0" bIns="0" rtlCol="0"/>
          <a:lstStyle/>
          <a:p>
            <a:endParaRPr/>
          </a:p>
        </p:txBody>
      </p:sp>
      <p:sp>
        <p:nvSpPr>
          <p:cNvPr id="25" name="object 25"/>
          <p:cNvSpPr/>
          <p:nvPr/>
        </p:nvSpPr>
        <p:spPr>
          <a:xfrm>
            <a:off x="2514600" y="3729990"/>
            <a:ext cx="80010" cy="80010"/>
          </a:xfrm>
          <a:custGeom>
            <a:avLst/>
            <a:gdLst/>
            <a:ahLst/>
            <a:cxnLst/>
            <a:rect l="l" t="t" r="r" b="b"/>
            <a:pathLst>
              <a:path w="80010" h="80010">
                <a:moveTo>
                  <a:pt x="26669" y="0"/>
                </a:moveTo>
                <a:lnTo>
                  <a:pt x="0" y="80010"/>
                </a:lnTo>
                <a:lnTo>
                  <a:pt x="80010" y="53340"/>
                </a:lnTo>
                <a:lnTo>
                  <a:pt x="26669" y="0"/>
                </a:lnTo>
                <a:close/>
              </a:path>
            </a:pathLst>
          </a:custGeom>
          <a:solidFill>
            <a:srgbClr val="000000"/>
          </a:solidFill>
        </p:spPr>
        <p:txBody>
          <a:bodyPr wrap="square" lIns="0" tIns="0" rIns="0" bIns="0" rtlCol="0"/>
          <a:lstStyle/>
          <a:p>
            <a:endParaRPr/>
          </a:p>
        </p:txBody>
      </p:sp>
      <p:sp>
        <p:nvSpPr>
          <p:cNvPr id="26" name="object 26"/>
          <p:cNvSpPr/>
          <p:nvPr/>
        </p:nvSpPr>
        <p:spPr>
          <a:xfrm>
            <a:off x="2553970" y="2434589"/>
            <a:ext cx="1336040" cy="1336040"/>
          </a:xfrm>
          <a:custGeom>
            <a:avLst/>
            <a:gdLst/>
            <a:ahLst/>
            <a:cxnLst/>
            <a:rect l="l" t="t" r="r" b="b"/>
            <a:pathLst>
              <a:path w="1336039" h="1336039">
                <a:moveTo>
                  <a:pt x="1328420" y="0"/>
                </a:moveTo>
                <a:lnTo>
                  <a:pt x="0" y="1329690"/>
                </a:lnTo>
                <a:lnTo>
                  <a:pt x="6350" y="1336040"/>
                </a:lnTo>
                <a:lnTo>
                  <a:pt x="1336040" y="6350"/>
                </a:lnTo>
                <a:lnTo>
                  <a:pt x="1328420" y="0"/>
                </a:lnTo>
                <a:close/>
              </a:path>
            </a:pathLst>
          </a:custGeom>
          <a:solidFill>
            <a:srgbClr val="000000"/>
          </a:solidFill>
        </p:spPr>
        <p:txBody>
          <a:bodyPr wrap="square" lIns="0" tIns="0" rIns="0" bIns="0" rtlCol="0"/>
          <a:lstStyle/>
          <a:p>
            <a:endParaRPr/>
          </a:p>
        </p:txBody>
      </p:sp>
      <p:sp>
        <p:nvSpPr>
          <p:cNvPr id="27" name="object 27"/>
          <p:cNvSpPr/>
          <p:nvPr/>
        </p:nvSpPr>
        <p:spPr>
          <a:xfrm>
            <a:off x="3562350" y="3651250"/>
            <a:ext cx="73660" cy="82550"/>
          </a:xfrm>
          <a:custGeom>
            <a:avLst/>
            <a:gdLst/>
            <a:ahLst/>
            <a:cxnLst/>
            <a:rect l="l" t="t" r="r" b="b"/>
            <a:pathLst>
              <a:path w="73660" h="82550">
                <a:moveTo>
                  <a:pt x="0" y="0"/>
                </a:moveTo>
                <a:lnTo>
                  <a:pt x="19050" y="82550"/>
                </a:lnTo>
                <a:lnTo>
                  <a:pt x="73660" y="19050"/>
                </a:lnTo>
                <a:lnTo>
                  <a:pt x="0" y="0"/>
                </a:lnTo>
                <a:close/>
              </a:path>
            </a:pathLst>
          </a:custGeom>
          <a:solidFill>
            <a:srgbClr val="000000"/>
          </a:solidFill>
        </p:spPr>
        <p:txBody>
          <a:bodyPr wrap="square" lIns="0" tIns="0" rIns="0" bIns="0" rtlCol="0"/>
          <a:lstStyle/>
          <a:p>
            <a:endParaRPr/>
          </a:p>
        </p:txBody>
      </p:sp>
      <p:sp>
        <p:nvSpPr>
          <p:cNvPr id="28" name="object 28"/>
          <p:cNvSpPr/>
          <p:nvPr/>
        </p:nvSpPr>
        <p:spPr>
          <a:xfrm>
            <a:off x="3591559" y="2513329"/>
            <a:ext cx="298450" cy="1163320"/>
          </a:xfrm>
          <a:custGeom>
            <a:avLst/>
            <a:gdLst/>
            <a:ahLst/>
            <a:cxnLst/>
            <a:rect l="l" t="t" r="r" b="b"/>
            <a:pathLst>
              <a:path w="298450" h="1163320">
                <a:moveTo>
                  <a:pt x="289560" y="0"/>
                </a:moveTo>
                <a:lnTo>
                  <a:pt x="0" y="1160780"/>
                </a:lnTo>
                <a:lnTo>
                  <a:pt x="8889" y="1163320"/>
                </a:lnTo>
                <a:lnTo>
                  <a:pt x="298450" y="2540"/>
                </a:lnTo>
                <a:lnTo>
                  <a:pt x="289560" y="0"/>
                </a:lnTo>
                <a:close/>
              </a:path>
            </a:pathLst>
          </a:custGeom>
          <a:solidFill>
            <a:srgbClr val="000000"/>
          </a:solidFill>
        </p:spPr>
        <p:txBody>
          <a:bodyPr wrap="square" lIns="0" tIns="0" rIns="0" bIns="0" rtlCol="0"/>
          <a:lstStyle/>
          <a:p>
            <a:endParaRPr/>
          </a:p>
        </p:txBody>
      </p:sp>
      <p:sp>
        <p:nvSpPr>
          <p:cNvPr id="29" name="object 29"/>
          <p:cNvSpPr/>
          <p:nvPr/>
        </p:nvSpPr>
        <p:spPr>
          <a:xfrm>
            <a:off x="4502150" y="3648709"/>
            <a:ext cx="69850" cy="85090"/>
          </a:xfrm>
          <a:custGeom>
            <a:avLst/>
            <a:gdLst/>
            <a:ahLst/>
            <a:cxnLst/>
            <a:rect l="l" t="t" r="r" b="b"/>
            <a:pathLst>
              <a:path w="69850" h="85089">
                <a:moveTo>
                  <a:pt x="66039" y="0"/>
                </a:moveTo>
                <a:lnTo>
                  <a:pt x="0" y="38100"/>
                </a:lnTo>
                <a:lnTo>
                  <a:pt x="69850" y="85089"/>
                </a:lnTo>
                <a:lnTo>
                  <a:pt x="66039" y="0"/>
                </a:lnTo>
                <a:close/>
              </a:path>
            </a:pathLst>
          </a:custGeom>
          <a:solidFill>
            <a:srgbClr val="000000"/>
          </a:solidFill>
        </p:spPr>
        <p:txBody>
          <a:bodyPr wrap="square" lIns="0" tIns="0" rIns="0" bIns="0" rtlCol="0"/>
          <a:lstStyle/>
          <a:p>
            <a:endParaRPr/>
          </a:p>
        </p:txBody>
      </p:sp>
      <p:sp>
        <p:nvSpPr>
          <p:cNvPr id="30" name="object 30"/>
          <p:cNvSpPr/>
          <p:nvPr/>
        </p:nvSpPr>
        <p:spPr>
          <a:xfrm>
            <a:off x="3882390" y="2512060"/>
            <a:ext cx="664210" cy="1170940"/>
          </a:xfrm>
          <a:custGeom>
            <a:avLst/>
            <a:gdLst/>
            <a:ahLst/>
            <a:cxnLst/>
            <a:rect l="l" t="t" r="r" b="b"/>
            <a:pathLst>
              <a:path w="664210" h="1170939">
                <a:moveTo>
                  <a:pt x="7620" y="0"/>
                </a:moveTo>
                <a:lnTo>
                  <a:pt x="0" y="5079"/>
                </a:lnTo>
                <a:lnTo>
                  <a:pt x="655320" y="1170939"/>
                </a:lnTo>
                <a:lnTo>
                  <a:pt x="664210" y="1167129"/>
                </a:lnTo>
                <a:lnTo>
                  <a:pt x="7620" y="0"/>
                </a:lnTo>
                <a:close/>
              </a:path>
            </a:pathLst>
          </a:custGeom>
          <a:solidFill>
            <a:srgbClr val="000000"/>
          </a:solidFill>
        </p:spPr>
        <p:txBody>
          <a:bodyPr wrap="square" lIns="0" tIns="0" rIns="0" bIns="0" rtlCol="0"/>
          <a:lstStyle/>
          <a:p>
            <a:endParaRPr/>
          </a:p>
        </p:txBody>
      </p:sp>
      <p:sp>
        <p:nvSpPr>
          <p:cNvPr id="31" name="object 31"/>
          <p:cNvSpPr/>
          <p:nvPr/>
        </p:nvSpPr>
        <p:spPr>
          <a:xfrm>
            <a:off x="5935979" y="3587750"/>
            <a:ext cx="83820" cy="69850"/>
          </a:xfrm>
          <a:custGeom>
            <a:avLst/>
            <a:gdLst/>
            <a:ahLst/>
            <a:cxnLst/>
            <a:rect l="l" t="t" r="r" b="b"/>
            <a:pathLst>
              <a:path w="83820" h="69850">
                <a:moveTo>
                  <a:pt x="36830" y="0"/>
                </a:moveTo>
                <a:lnTo>
                  <a:pt x="0" y="64769"/>
                </a:lnTo>
                <a:lnTo>
                  <a:pt x="83820" y="69850"/>
                </a:lnTo>
                <a:lnTo>
                  <a:pt x="36830" y="0"/>
                </a:lnTo>
                <a:close/>
              </a:path>
            </a:pathLst>
          </a:custGeom>
          <a:solidFill>
            <a:srgbClr val="000000"/>
          </a:solidFill>
        </p:spPr>
        <p:txBody>
          <a:bodyPr wrap="square" lIns="0" tIns="0" rIns="0" bIns="0" rtlCol="0"/>
          <a:lstStyle/>
          <a:p>
            <a:endParaRPr/>
          </a:p>
        </p:txBody>
      </p:sp>
      <p:sp>
        <p:nvSpPr>
          <p:cNvPr id="32" name="object 32"/>
          <p:cNvSpPr/>
          <p:nvPr/>
        </p:nvSpPr>
        <p:spPr>
          <a:xfrm>
            <a:off x="3883659" y="2434589"/>
            <a:ext cx="2086610" cy="1197610"/>
          </a:xfrm>
          <a:custGeom>
            <a:avLst/>
            <a:gdLst/>
            <a:ahLst/>
            <a:cxnLst/>
            <a:rect l="l" t="t" r="r" b="b"/>
            <a:pathLst>
              <a:path w="2086610" h="1197610">
                <a:moveTo>
                  <a:pt x="5079" y="0"/>
                </a:moveTo>
                <a:lnTo>
                  <a:pt x="0" y="7620"/>
                </a:lnTo>
                <a:lnTo>
                  <a:pt x="2081529" y="1197610"/>
                </a:lnTo>
                <a:lnTo>
                  <a:pt x="2086610" y="1188720"/>
                </a:lnTo>
                <a:lnTo>
                  <a:pt x="5079" y="0"/>
                </a:lnTo>
                <a:close/>
              </a:path>
            </a:pathLst>
          </a:custGeom>
          <a:solidFill>
            <a:srgbClr val="000000"/>
          </a:solidFill>
        </p:spPr>
        <p:txBody>
          <a:bodyPr wrap="square" lIns="0" tIns="0" rIns="0" bIns="0" rtlCol="0"/>
          <a:lstStyle/>
          <a:p>
            <a:endParaRPr/>
          </a:p>
        </p:txBody>
      </p:sp>
      <p:sp>
        <p:nvSpPr>
          <p:cNvPr id="33" name="object 33"/>
          <p:cNvSpPr/>
          <p:nvPr/>
        </p:nvSpPr>
        <p:spPr>
          <a:xfrm>
            <a:off x="7383780" y="3596640"/>
            <a:ext cx="83820" cy="72390"/>
          </a:xfrm>
          <a:custGeom>
            <a:avLst/>
            <a:gdLst/>
            <a:ahLst/>
            <a:cxnLst/>
            <a:rect l="l" t="t" r="r" b="b"/>
            <a:pathLst>
              <a:path w="83820" h="72389">
                <a:moveTo>
                  <a:pt x="24129" y="0"/>
                </a:moveTo>
                <a:lnTo>
                  <a:pt x="0" y="72390"/>
                </a:lnTo>
                <a:lnTo>
                  <a:pt x="83820" y="60960"/>
                </a:lnTo>
                <a:lnTo>
                  <a:pt x="24129" y="0"/>
                </a:lnTo>
                <a:close/>
              </a:path>
            </a:pathLst>
          </a:custGeom>
          <a:solidFill>
            <a:srgbClr val="000000"/>
          </a:solidFill>
        </p:spPr>
        <p:txBody>
          <a:bodyPr wrap="square" lIns="0" tIns="0" rIns="0" bIns="0" rtlCol="0"/>
          <a:lstStyle/>
          <a:p>
            <a:endParaRPr/>
          </a:p>
        </p:txBody>
      </p:sp>
      <p:sp>
        <p:nvSpPr>
          <p:cNvPr id="34" name="object 34"/>
          <p:cNvSpPr/>
          <p:nvPr/>
        </p:nvSpPr>
        <p:spPr>
          <a:xfrm>
            <a:off x="3961129" y="2434589"/>
            <a:ext cx="3450590" cy="1207770"/>
          </a:xfrm>
          <a:custGeom>
            <a:avLst/>
            <a:gdLst/>
            <a:ahLst/>
            <a:cxnLst/>
            <a:rect l="l" t="t" r="r" b="b"/>
            <a:pathLst>
              <a:path w="3450590" h="1207770">
                <a:moveTo>
                  <a:pt x="2540" y="0"/>
                </a:moveTo>
                <a:lnTo>
                  <a:pt x="0" y="7620"/>
                </a:lnTo>
                <a:lnTo>
                  <a:pt x="3448050" y="1207770"/>
                </a:lnTo>
                <a:lnTo>
                  <a:pt x="3450590" y="1198880"/>
                </a:lnTo>
                <a:lnTo>
                  <a:pt x="2540" y="0"/>
                </a:lnTo>
                <a:close/>
              </a:path>
            </a:pathLst>
          </a:custGeom>
          <a:solidFill>
            <a:srgbClr val="000000"/>
          </a:solidFill>
        </p:spPr>
        <p:txBody>
          <a:bodyPr wrap="square" lIns="0" tIns="0" rIns="0" bIns="0" rtlCol="0"/>
          <a:lstStyle/>
          <a:p>
            <a:endParaRPr/>
          </a:p>
        </p:txBody>
      </p:sp>
      <p:sp>
        <p:nvSpPr>
          <p:cNvPr id="35" name="object 35"/>
          <p:cNvSpPr/>
          <p:nvPr/>
        </p:nvSpPr>
        <p:spPr>
          <a:xfrm>
            <a:off x="381000" y="4945379"/>
            <a:ext cx="73660" cy="83820"/>
          </a:xfrm>
          <a:custGeom>
            <a:avLst/>
            <a:gdLst/>
            <a:ahLst/>
            <a:cxnLst/>
            <a:rect l="l" t="t" r="r" b="b"/>
            <a:pathLst>
              <a:path w="73659" h="83820">
                <a:moveTo>
                  <a:pt x="10160" y="0"/>
                </a:moveTo>
                <a:lnTo>
                  <a:pt x="0" y="83820"/>
                </a:lnTo>
                <a:lnTo>
                  <a:pt x="73659" y="41910"/>
                </a:lnTo>
                <a:lnTo>
                  <a:pt x="10160" y="0"/>
                </a:lnTo>
                <a:close/>
              </a:path>
            </a:pathLst>
          </a:custGeom>
          <a:solidFill>
            <a:srgbClr val="000000"/>
          </a:solidFill>
        </p:spPr>
        <p:txBody>
          <a:bodyPr wrap="square" lIns="0" tIns="0" rIns="0" bIns="0" rtlCol="0"/>
          <a:lstStyle/>
          <a:p>
            <a:endParaRPr/>
          </a:p>
        </p:txBody>
      </p:sp>
      <p:sp>
        <p:nvSpPr>
          <p:cNvPr id="36" name="object 36"/>
          <p:cNvSpPr/>
          <p:nvPr/>
        </p:nvSpPr>
        <p:spPr>
          <a:xfrm>
            <a:off x="410209" y="4340859"/>
            <a:ext cx="431800" cy="640080"/>
          </a:xfrm>
          <a:custGeom>
            <a:avLst/>
            <a:gdLst/>
            <a:ahLst/>
            <a:cxnLst/>
            <a:rect l="l" t="t" r="r" b="b"/>
            <a:pathLst>
              <a:path w="431800" h="640079">
                <a:moveTo>
                  <a:pt x="424180" y="0"/>
                </a:moveTo>
                <a:lnTo>
                  <a:pt x="0" y="635000"/>
                </a:lnTo>
                <a:lnTo>
                  <a:pt x="7620" y="640079"/>
                </a:lnTo>
                <a:lnTo>
                  <a:pt x="431800" y="5079"/>
                </a:lnTo>
                <a:lnTo>
                  <a:pt x="424180" y="0"/>
                </a:lnTo>
                <a:close/>
              </a:path>
            </a:pathLst>
          </a:custGeom>
          <a:solidFill>
            <a:srgbClr val="000000"/>
          </a:solidFill>
        </p:spPr>
        <p:txBody>
          <a:bodyPr wrap="square" lIns="0" tIns="0" rIns="0" bIns="0" rtlCol="0"/>
          <a:lstStyle/>
          <a:p>
            <a:endParaRPr/>
          </a:p>
        </p:txBody>
      </p:sp>
      <p:sp>
        <p:nvSpPr>
          <p:cNvPr id="37" name="object 37"/>
          <p:cNvSpPr/>
          <p:nvPr/>
        </p:nvSpPr>
        <p:spPr>
          <a:xfrm>
            <a:off x="1369060" y="4947920"/>
            <a:ext cx="78740" cy="81280"/>
          </a:xfrm>
          <a:custGeom>
            <a:avLst/>
            <a:gdLst/>
            <a:ahLst/>
            <a:cxnLst/>
            <a:rect l="l" t="t" r="r" b="b"/>
            <a:pathLst>
              <a:path w="78740" h="81279">
                <a:moveTo>
                  <a:pt x="57150" y="0"/>
                </a:moveTo>
                <a:lnTo>
                  <a:pt x="0" y="49529"/>
                </a:lnTo>
                <a:lnTo>
                  <a:pt x="78740" y="81279"/>
                </a:lnTo>
                <a:lnTo>
                  <a:pt x="57150" y="0"/>
                </a:lnTo>
                <a:close/>
              </a:path>
            </a:pathLst>
          </a:custGeom>
          <a:solidFill>
            <a:srgbClr val="000000"/>
          </a:solidFill>
        </p:spPr>
        <p:txBody>
          <a:bodyPr wrap="square" lIns="0" tIns="0" rIns="0" bIns="0" rtlCol="0"/>
          <a:lstStyle/>
          <a:p>
            <a:endParaRPr/>
          </a:p>
        </p:txBody>
      </p:sp>
      <p:sp>
        <p:nvSpPr>
          <p:cNvPr id="38" name="object 38"/>
          <p:cNvSpPr/>
          <p:nvPr/>
        </p:nvSpPr>
        <p:spPr>
          <a:xfrm>
            <a:off x="834389" y="4339590"/>
            <a:ext cx="576580" cy="647700"/>
          </a:xfrm>
          <a:custGeom>
            <a:avLst/>
            <a:gdLst/>
            <a:ahLst/>
            <a:cxnLst/>
            <a:rect l="l" t="t" r="r" b="b"/>
            <a:pathLst>
              <a:path w="576580" h="647700">
                <a:moveTo>
                  <a:pt x="7619" y="0"/>
                </a:moveTo>
                <a:lnTo>
                  <a:pt x="0" y="7620"/>
                </a:lnTo>
                <a:lnTo>
                  <a:pt x="570229" y="647700"/>
                </a:lnTo>
                <a:lnTo>
                  <a:pt x="576579" y="641350"/>
                </a:lnTo>
                <a:lnTo>
                  <a:pt x="7619" y="0"/>
                </a:lnTo>
                <a:close/>
              </a:path>
            </a:pathLst>
          </a:custGeom>
          <a:solidFill>
            <a:srgbClr val="000000"/>
          </a:solidFill>
        </p:spPr>
        <p:txBody>
          <a:bodyPr wrap="square" lIns="0" tIns="0" rIns="0" bIns="0" rtlCol="0"/>
          <a:lstStyle/>
          <a:p>
            <a:endParaRPr/>
          </a:p>
        </p:txBody>
      </p:sp>
      <p:sp>
        <p:nvSpPr>
          <p:cNvPr id="39" name="object 39"/>
          <p:cNvSpPr/>
          <p:nvPr/>
        </p:nvSpPr>
        <p:spPr>
          <a:xfrm>
            <a:off x="353059" y="6092190"/>
            <a:ext cx="74930" cy="80010"/>
          </a:xfrm>
          <a:custGeom>
            <a:avLst/>
            <a:gdLst/>
            <a:ahLst/>
            <a:cxnLst/>
            <a:rect l="l" t="t" r="r" b="b"/>
            <a:pathLst>
              <a:path w="74929" h="80010">
                <a:moveTo>
                  <a:pt x="0" y="0"/>
                </a:moveTo>
                <a:lnTo>
                  <a:pt x="27939" y="80010"/>
                </a:lnTo>
                <a:lnTo>
                  <a:pt x="74930" y="10160"/>
                </a:lnTo>
                <a:lnTo>
                  <a:pt x="0" y="0"/>
                </a:lnTo>
                <a:close/>
              </a:path>
            </a:pathLst>
          </a:custGeom>
          <a:solidFill>
            <a:srgbClr val="000000"/>
          </a:solidFill>
        </p:spPr>
        <p:txBody>
          <a:bodyPr wrap="square" lIns="0" tIns="0" rIns="0" bIns="0" rtlCol="0"/>
          <a:lstStyle/>
          <a:p>
            <a:endParaRPr/>
          </a:p>
        </p:txBody>
      </p:sp>
      <p:sp>
        <p:nvSpPr>
          <p:cNvPr id="40" name="object 40"/>
          <p:cNvSpPr/>
          <p:nvPr/>
        </p:nvSpPr>
        <p:spPr>
          <a:xfrm>
            <a:off x="383540" y="5562600"/>
            <a:ext cx="78740" cy="549910"/>
          </a:xfrm>
          <a:custGeom>
            <a:avLst/>
            <a:gdLst/>
            <a:ahLst/>
            <a:cxnLst/>
            <a:rect l="l" t="t" r="r" b="b"/>
            <a:pathLst>
              <a:path w="78740" h="549910">
                <a:moveTo>
                  <a:pt x="68580" y="0"/>
                </a:moveTo>
                <a:lnTo>
                  <a:pt x="0" y="548640"/>
                </a:lnTo>
                <a:lnTo>
                  <a:pt x="10160" y="549910"/>
                </a:lnTo>
                <a:lnTo>
                  <a:pt x="78739" y="1269"/>
                </a:lnTo>
                <a:lnTo>
                  <a:pt x="68580" y="0"/>
                </a:lnTo>
                <a:close/>
              </a:path>
            </a:pathLst>
          </a:custGeom>
          <a:solidFill>
            <a:srgbClr val="000000"/>
          </a:solidFill>
        </p:spPr>
        <p:txBody>
          <a:bodyPr wrap="square" lIns="0" tIns="0" rIns="0" bIns="0" rtlCol="0"/>
          <a:lstStyle/>
          <a:p>
            <a:endParaRPr/>
          </a:p>
        </p:txBody>
      </p:sp>
      <p:sp>
        <p:nvSpPr>
          <p:cNvPr id="41" name="object 41"/>
          <p:cNvSpPr/>
          <p:nvPr/>
        </p:nvSpPr>
        <p:spPr>
          <a:xfrm>
            <a:off x="1211580" y="6097270"/>
            <a:ext cx="83820" cy="74930"/>
          </a:xfrm>
          <a:custGeom>
            <a:avLst/>
            <a:gdLst/>
            <a:ahLst/>
            <a:cxnLst/>
            <a:rect l="l" t="t" r="r" b="b"/>
            <a:pathLst>
              <a:path w="83819" h="74929">
                <a:moveTo>
                  <a:pt x="44450" y="0"/>
                </a:moveTo>
                <a:lnTo>
                  <a:pt x="0" y="60959"/>
                </a:lnTo>
                <a:lnTo>
                  <a:pt x="83819" y="74929"/>
                </a:lnTo>
                <a:lnTo>
                  <a:pt x="44450" y="0"/>
                </a:lnTo>
                <a:close/>
              </a:path>
            </a:pathLst>
          </a:custGeom>
          <a:solidFill>
            <a:srgbClr val="000000"/>
          </a:solidFill>
        </p:spPr>
        <p:txBody>
          <a:bodyPr wrap="square" lIns="0" tIns="0" rIns="0" bIns="0" rtlCol="0"/>
          <a:lstStyle/>
          <a:p>
            <a:endParaRPr/>
          </a:p>
        </p:txBody>
      </p:sp>
      <p:sp>
        <p:nvSpPr>
          <p:cNvPr id="42" name="object 42"/>
          <p:cNvSpPr/>
          <p:nvPr/>
        </p:nvSpPr>
        <p:spPr>
          <a:xfrm>
            <a:off x="454659" y="5558790"/>
            <a:ext cx="795020" cy="581660"/>
          </a:xfrm>
          <a:custGeom>
            <a:avLst/>
            <a:gdLst/>
            <a:ahLst/>
            <a:cxnLst/>
            <a:rect l="l" t="t" r="r" b="b"/>
            <a:pathLst>
              <a:path w="795019" h="581660">
                <a:moveTo>
                  <a:pt x="5080" y="0"/>
                </a:moveTo>
                <a:lnTo>
                  <a:pt x="0" y="7620"/>
                </a:lnTo>
                <a:lnTo>
                  <a:pt x="788670" y="581660"/>
                </a:lnTo>
                <a:lnTo>
                  <a:pt x="795020" y="574040"/>
                </a:lnTo>
                <a:lnTo>
                  <a:pt x="5080" y="0"/>
                </a:lnTo>
                <a:close/>
              </a:path>
            </a:pathLst>
          </a:custGeom>
          <a:solidFill>
            <a:srgbClr val="000000"/>
          </a:solidFill>
        </p:spPr>
        <p:txBody>
          <a:bodyPr wrap="square" lIns="0" tIns="0" rIns="0" bIns="0" rtlCol="0"/>
          <a:lstStyle/>
          <a:p>
            <a:endParaRPr/>
          </a:p>
        </p:txBody>
      </p:sp>
      <p:sp>
        <p:nvSpPr>
          <p:cNvPr id="43" name="object 43"/>
          <p:cNvSpPr txBox="1"/>
          <p:nvPr/>
        </p:nvSpPr>
        <p:spPr>
          <a:xfrm>
            <a:off x="382270" y="6129020"/>
            <a:ext cx="21653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Arial"/>
                <a:cs typeface="Arial"/>
              </a:rPr>
              <a:t>ls</a:t>
            </a:r>
            <a:endParaRPr sz="1800">
              <a:latin typeface="Arial"/>
              <a:cs typeface="Arial"/>
            </a:endParaRPr>
          </a:p>
        </p:txBody>
      </p:sp>
      <p:sp>
        <p:nvSpPr>
          <p:cNvPr id="44" name="object 44"/>
          <p:cNvSpPr txBox="1"/>
          <p:nvPr/>
        </p:nvSpPr>
        <p:spPr>
          <a:xfrm>
            <a:off x="1356360" y="6206490"/>
            <a:ext cx="48450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Arial"/>
                <a:cs typeface="Arial"/>
              </a:rPr>
              <a:t>w</a:t>
            </a:r>
            <a:r>
              <a:rPr sz="1800" b="1" spc="10" dirty="0">
                <a:latin typeface="Arial"/>
                <a:cs typeface="Arial"/>
              </a:rPr>
              <a:t>h</a:t>
            </a:r>
            <a:r>
              <a:rPr sz="1800" b="1" dirty="0">
                <a:latin typeface="Arial"/>
                <a:cs typeface="Arial"/>
              </a:rPr>
              <a:t>o</a:t>
            </a:r>
            <a:endParaRPr sz="1800">
              <a:latin typeface="Arial"/>
              <a:cs typeface="Arial"/>
            </a:endParaRPr>
          </a:p>
        </p:txBody>
      </p:sp>
      <p:sp>
        <p:nvSpPr>
          <p:cNvPr id="45" name="object 45"/>
          <p:cNvSpPr/>
          <p:nvPr/>
        </p:nvSpPr>
        <p:spPr>
          <a:xfrm>
            <a:off x="5791200" y="5257800"/>
            <a:ext cx="990600" cy="457200"/>
          </a:xfrm>
          <a:custGeom>
            <a:avLst/>
            <a:gdLst/>
            <a:ahLst/>
            <a:cxnLst/>
            <a:rect l="l" t="t" r="r" b="b"/>
            <a:pathLst>
              <a:path w="990600" h="457200">
                <a:moveTo>
                  <a:pt x="495300" y="457200"/>
                </a:moveTo>
                <a:lnTo>
                  <a:pt x="433018" y="455410"/>
                </a:lnTo>
                <a:lnTo>
                  <a:pt x="373088" y="450186"/>
                </a:lnTo>
                <a:lnTo>
                  <a:pt x="315968" y="441748"/>
                </a:lnTo>
                <a:lnTo>
                  <a:pt x="262114" y="430313"/>
                </a:lnTo>
                <a:lnTo>
                  <a:pt x="211986" y="416099"/>
                </a:lnTo>
                <a:lnTo>
                  <a:pt x="166041" y="399326"/>
                </a:lnTo>
                <a:lnTo>
                  <a:pt x="124736" y="380212"/>
                </a:lnTo>
                <a:lnTo>
                  <a:pt x="88530" y="358975"/>
                </a:lnTo>
                <a:lnTo>
                  <a:pt x="57880" y="335834"/>
                </a:lnTo>
                <a:lnTo>
                  <a:pt x="15080" y="284714"/>
                </a:lnTo>
                <a:lnTo>
                  <a:pt x="0" y="228600"/>
                </a:lnTo>
                <a:lnTo>
                  <a:pt x="3846" y="200027"/>
                </a:lnTo>
                <a:lnTo>
                  <a:pt x="33244" y="146191"/>
                </a:lnTo>
                <a:lnTo>
                  <a:pt x="88530" y="98224"/>
                </a:lnTo>
                <a:lnTo>
                  <a:pt x="124736" y="76987"/>
                </a:lnTo>
                <a:lnTo>
                  <a:pt x="166041" y="57873"/>
                </a:lnTo>
                <a:lnTo>
                  <a:pt x="211986" y="41100"/>
                </a:lnTo>
                <a:lnTo>
                  <a:pt x="262114" y="26886"/>
                </a:lnTo>
                <a:lnTo>
                  <a:pt x="315968" y="15451"/>
                </a:lnTo>
                <a:lnTo>
                  <a:pt x="373088" y="7013"/>
                </a:lnTo>
                <a:lnTo>
                  <a:pt x="433018" y="1789"/>
                </a:lnTo>
                <a:lnTo>
                  <a:pt x="495300" y="0"/>
                </a:lnTo>
                <a:lnTo>
                  <a:pt x="557331" y="1789"/>
                </a:lnTo>
                <a:lnTo>
                  <a:pt x="617091" y="7013"/>
                </a:lnTo>
                <a:lnTo>
                  <a:pt x="674111" y="15451"/>
                </a:lnTo>
                <a:lnTo>
                  <a:pt x="727923" y="26886"/>
                </a:lnTo>
                <a:lnTo>
                  <a:pt x="778058" y="41100"/>
                </a:lnTo>
                <a:lnTo>
                  <a:pt x="824049" y="57873"/>
                </a:lnTo>
                <a:lnTo>
                  <a:pt x="865426" y="76987"/>
                </a:lnTo>
                <a:lnTo>
                  <a:pt x="901723" y="98224"/>
                </a:lnTo>
                <a:lnTo>
                  <a:pt x="932470" y="121365"/>
                </a:lnTo>
                <a:lnTo>
                  <a:pt x="975443" y="172485"/>
                </a:lnTo>
                <a:lnTo>
                  <a:pt x="990600" y="228600"/>
                </a:lnTo>
                <a:lnTo>
                  <a:pt x="986732" y="257172"/>
                </a:lnTo>
                <a:lnTo>
                  <a:pt x="957199" y="311008"/>
                </a:lnTo>
                <a:lnTo>
                  <a:pt x="901723" y="358975"/>
                </a:lnTo>
                <a:lnTo>
                  <a:pt x="865426" y="380212"/>
                </a:lnTo>
                <a:lnTo>
                  <a:pt x="824049" y="399326"/>
                </a:lnTo>
                <a:lnTo>
                  <a:pt x="778058" y="416099"/>
                </a:lnTo>
                <a:lnTo>
                  <a:pt x="727923" y="430313"/>
                </a:lnTo>
                <a:lnTo>
                  <a:pt x="674111" y="441748"/>
                </a:lnTo>
                <a:lnTo>
                  <a:pt x="617091" y="450186"/>
                </a:lnTo>
                <a:lnTo>
                  <a:pt x="557331" y="455410"/>
                </a:lnTo>
                <a:lnTo>
                  <a:pt x="495300" y="457200"/>
                </a:lnTo>
                <a:close/>
              </a:path>
            </a:pathLst>
          </a:custGeom>
          <a:ln w="9344">
            <a:solidFill>
              <a:srgbClr val="000000"/>
            </a:solidFill>
          </a:ln>
        </p:spPr>
        <p:txBody>
          <a:bodyPr wrap="square" lIns="0" tIns="0" rIns="0" bIns="0" rtlCol="0"/>
          <a:lstStyle/>
          <a:p>
            <a:endParaRPr/>
          </a:p>
        </p:txBody>
      </p:sp>
      <p:sp>
        <p:nvSpPr>
          <p:cNvPr id="46" name="object 46"/>
          <p:cNvSpPr/>
          <p:nvPr/>
        </p:nvSpPr>
        <p:spPr>
          <a:xfrm>
            <a:off x="6280150" y="5102859"/>
            <a:ext cx="74930" cy="78740"/>
          </a:xfrm>
          <a:custGeom>
            <a:avLst/>
            <a:gdLst/>
            <a:ahLst/>
            <a:cxnLst/>
            <a:rect l="l" t="t" r="r" b="b"/>
            <a:pathLst>
              <a:path w="74929" h="78739">
                <a:moveTo>
                  <a:pt x="74929" y="0"/>
                </a:moveTo>
                <a:lnTo>
                  <a:pt x="0" y="6350"/>
                </a:lnTo>
                <a:lnTo>
                  <a:pt x="44450" y="78739"/>
                </a:lnTo>
                <a:lnTo>
                  <a:pt x="74929" y="0"/>
                </a:lnTo>
                <a:close/>
              </a:path>
            </a:pathLst>
          </a:custGeom>
          <a:solidFill>
            <a:srgbClr val="000000"/>
          </a:solidFill>
        </p:spPr>
        <p:txBody>
          <a:bodyPr wrap="square" lIns="0" tIns="0" rIns="0" bIns="0" rtlCol="0"/>
          <a:lstStyle/>
          <a:p>
            <a:endParaRPr/>
          </a:p>
        </p:txBody>
      </p:sp>
      <p:sp>
        <p:nvSpPr>
          <p:cNvPr id="47" name="object 47"/>
          <p:cNvSpPr/>
          <p:nvPr/>
        </p:nvSpPr>
        <p:spPr>
          <a:xfrm>
            <a:off x="6243320" y="4343400"/>
            <a:ext cx="80010" cy="778510"/>
          </a:xfrm>
          <a:custGeom>
            <a:avLst/>
            <a:gdLst/>
            <a:ahLst/>
            <a:cxnLst/>
            <a:rect l="l" t="t" r="r" b="b"/>
            <a:pathLst>
              <a:path w="80010" h="778510">
                <a:moveTo>
                  <a:pt x="10159" y="0"/>
                </a:moveTo>
                <a:lnTo>
                  <a:pt x="0" y="0"/>
                </a:lnTo>
                <a:lnTo>
                  <a:pt x="71119" y="778510"/>
                </a:lnTo>
                <a:lnTo>
                  <a:pt x="80009" y="777239"/>
                </a:lnTo>
                <a:lnTo>
                  <a:pt x="10159" y="0"/>
                </a:lnTo>
                <a:close/>
              </a:path>
            </a:pathLst>
          </a:custGeom>
          <a:solidFill>
            <a:srgbClr val="000000"/>
          </a:solidFill>
        </p:spPr>
        <p:txBody>
          <a:bodyPr wrap="square" lIns="0" tIns="0" rIns="0" bIns="0" rtlCol="0"/>
          <a:lstStyle/>
          <a:p>
            <a:endParaRPr/>
          </a:p>
        </p:txBody>
      </p:sp>
      <p:sp>
        <p:nvSpPr>
          <p:cNvPr id="48" name="object 48"/>
          <p:cNvSpPr txBox="1"/>
          <p:nvPr/>
        </p:nvSpPr>
        <p:spPr>
          <a:xfrm>
            <a:off x="6097270" y="5368290"/>
            <a:ext cx="495934" cy="299720"/>
          </a:xfrm>
          <a:prstGeom prst="rect">
            <a:avLst/>
          </a:prstGeom>
        </p:spPr>
        <p:txBody>
          <a:bodyPr vert="horz" wrap="square" lIns="0" tIns="12700" rIns="0" bIns="0" rtlCol="0">
            <a:spAutoFit/>
          </a:bodyPr>
          <a:lstStyle/>
          <a:p>
            <a:pPr marL="12700">
              <a:lnSpc>
                <a:spcPct val="100000"/>
              </a:lnSpc>
              <a:spcBef>
                <a:spcPts val="100"/>
              </a:spcBef>
            </a:pPr>
            <a:r>
              <a:rPr sz="1800" b="1" spc="-15" dirty="0">
                <a:latin typeface="Arial"/>
                <a:cs typeface="Arial"/>
              </a:rPr>
              <a:t>a</a:t>
            </a:r>
            <a:r>
              <a:rPr sz="1800" b="1" spc="10" dirty="0">
                <a:latin typeface="Arial"/>
                <a:cs typeface="Arial"/>
              </a:rPr>
              <a:t>d</a:t>
            </a:r>
            <a:r>
              <a:rPr sz="1800" b="1" dirty="0">
                <a:latin typeface="Arial"/>
                <a:cs typeface="Arial"/>
              </a:rPr>
              <a:t>m</a:t>
            </a:r>
            <a:endParaRPr sz="1800">
              <a:latin typeface="Arial"/>
              <a:cs typeface="Arial"/>
            </a:endParaRPr>
          </a:p>
        </p:txBody>
      </p:sp>
      <p:sp>
        <p:nvSpPr>
          <p:cNvPr id="49" name="object 49"/>
          <p:cNvSpPr/>
          <p:nvPr/>
        </p:nvSpPr>
        <p:spPr>
          <a:xfrm>
            <a:off x="7391400" y="5257800"/>
            <a:ext cx="1066800" cy="457200"/>
          </a:xfrm>
          <a:custGeom>
            <a:avLst/>
            <a:gdLst/>
            <a:ahLst/>
            <a:cxnLst/>
            <a:rect l="l" t="t" r="r" b="b"/>
            <a:pathLst>
              <a:path w="1066800" h="457200">
                <a:moveTo>
                  <a:pt x="533400" y="457200"/>
                </a:moveTo>
                <a:lnTo>
                  <a:pt x="466481" y="455410"/>
                </a:lnTo>
                <a:lnTo>
                  <a:pt x="402046" y="450186"/>
                </a:lnTo>
                <a:lnTo>
                  <a:pt x="340593" y="441748"/>
                </a:lnTo>
                <a:lnTo>
                  <a:pt x="282623" y="430313"/>
                </a:lnTo>
                <a:lnTo>
                  <a:pt x="228634" y="416099"/>
                </a:lnTo>
                <a:lnTo>
                  <a:pt x="179127" y="399326"/>
                </a:lnTo>
                <a:lnTo>
                  <a:pt x="134600" y="380212"/>
                </a:lnTo>
                <a:lnTo>
                  <a:pt x="95553" y="358975"/>
                </a:lnTo>
                <a:lnTo>
                  <a:pt x="62486" y="335834"/>
                </a:lnTo>
                <a:lnTo>
                  <a:pt x="16287" y="284714"/>
                </a:lnTo>
                <a:lnTo>
                  <a:pt x="0" y="228600"/>
                </a:lnTo>
                <a:lnTo>
                  <a:pt x="4155" y="200027"/>
                </a:lnTo>
                <a:lnTo>
                  <a:pt x="35897" y="146191"/>
                </a:lnTo>
                <a:lnTo>
                  <a:pt x="95553" y="98224"/>
                </a:lnTo>
                <a:lnTo>
                  <a:pt x="134600" y="76987"/>
                </a:lnTo>
                <a:lnTo>
                  <a:pt x="179127" y="57873"/>
                </a:lnTo>
                <a:lnTo>
                  <a:pt x="228634" y="41100"/>
                </a:lnTo>
                <a:lnTo>
                  <a:pt x="282623" y="26886"/>
                </a:lnTo>
                <a:lnTo>
                  <a:pt x="340593" y="15451"/>
                </a:lnTo>
                <a:lnTo>
                  <a:pt x="402046" y="7013"/>
                </a:lnTo>
                <a:lnTo>
                  <a:pt x="466481" y="1789"/>
                </a:lnTo>
                <a:lnTo>
                  <a:pt x="533400" y="0"/>
                </a:lnTo>
                <a:lnTo>
                  <a:pt x="600318" y="1789"/>
                </a:lnTo>
                <a:lnTo>
                  <a:pt x="664753" y="7013"/>
                </a:lnTo>
                <a:lnTo>
                  <a:pt x="726206" y="15451"/>
                </a:lnTo>
                <a:lnTo>
                  <a:pt x="784176" y="26886"/>
                </a:lnTo>
                <a:lnTo>
                  <a:pt x="838165" y="41100"/>
                </a:lnTo>
                <a:lnTo>
                  <a:pt x="887672" y="57873"/>
                </a:lnTo>
                <a:lnTo>
                  <a:pt x="932199" y="76987"/>
                </a:lnTo>
                <a:lnTo>
                  <a:pt x="971246" y="98224"/>
                </a:lnTo>
                <a:lnTo>
                  <a:pt x="1004313" y="121365"/>
                </a:lnTo>
                <a:lnTo>
                  <a:pt x="1050512" y="172485"/>
                </a:lnTo>
                <a:lnTo>
                  <a:pt x="1066800" y="228600"/>
                </a:lnTo>
                <a:lnTo>
                  <a:pt x="1062644" y="257172"/>
                </a:lnTo>
                <a:lnTo>
                  <a:pt x="1030902" y="311008"/>
                </a:lnTo>
                <a:lnTo>
                  <a:pt x="971246" y="358975"/>
                </a:lnTo>
                <a:lnTo>
                  <a:pt x="932199" y="380212"/>
                </a:lnTo>
                <a:lnTo>
                  <a:pt x="887672" y="399326"/>
                </a:lnTo>
                <a:lnTo>
                  <a:pt x="838165" y="416099"/>
                </a:lnTo>
                <a:lnTo>
                  <a:pt x="784176" y="430313"/>
                </a:lnTo>
                <a:lnTo>
                  <a:pt x="726206" y="441748"/>
                </a:lnTo>
                <a:lnTo>
                  <a:pt x="664753" y="450186"/>
                </a:lnTo>
                <a:lnTo>
                  <a:pt x="600318" y="455410"/>
                </a:lnTo>
                <a:lnTo>
                  <a:pt x="533400" y="457200"/>
                </a:lnTo>
                <a:close/>
              </a:path>
            </a:pathLst>
          </a:custGeom>
          <a:ln w="9344">
            <a:solidFill>
              <a:srgbClr val="000000"/>
            </a:solidFill>
          </a:ln>
        </p:spPr>
        <p:txBody>
          <a:bodyPr wrap="square" lIns="0" tIns="0" rIns="0" bIns="0" rtlCol="0"/>
          <a:lstStyle/>
          <a:p>
            <a:endParaRPr/>
          </a:p>
        </p:txBody>
      </p:sp>
      <p:sp>
        <p:nvSpPr>
          <p:cNvPr id="50" name="object 50"/>
          <p:cNvSpPr txBox="1"/>
          <p:nvPr/>
        </p:nvSpPr>
        <p:spPr>
          <a:xfrm>
            <a:off x="7697469" y="5292090"/>
            <a:ext cx="622935" cy="299720"/>
          </a:xfrm>
          <a:prstGeom prst="rect">
            <a:avLst/>
          </a:prstGeom>
        </p:spPr>
        <p:txBody>
          <a:bodyPr vert="horz" wrap="square" lIns="0" tIns="12700" rIns="0" bIns="0" rtlCol="0">
            <a:spAutoFit/>
          </a:bodyPr>
          <a:lstStyle/>
          <a:p>
            <a:pPr marL="12700">
              <a:lnSpc>
                <a:spcPct val="100000"/>
              </a:lnSpc>
              <a:spcBef>
                <a:spcPts val="100"/>
              </a:spcBef>
            </a:pPr>
            <a:r>
              <a:rPr sz="1800" b="1" spc="-15" dirty="0">
                <a:latin typeface="Arial"/>
                <a:cs typeface="Arial"/>
              </a:rPr>
              <a:t>s</a:t>
            </a:r>
            <a:r>
              <a:rPr sz="1800" b="1" spc="-5" dirty="0">
                <a:latin typeface="Arial"/>
                <a:cs typeface="Arial"/>
              </a:rPr>
              <a:t>a</a:t>
            </a:r>
            <a:r>
              <a:rPr sz="1800" b="1" spc="10" dirty="0">
                <a:latin typeface="Arial"/>
                <a:cs typeface="Arial"/>
              </a:rPr>
              <a:t>d</a:t>
            </a:r>
            <a:r>
              <a:rPr sz="1800" b="1" dirty="0">
                <a:latin typeface="Arial"/>
                <a:cs typeface="Arial"/>
              </a:rPr>
              <a:t>m</a:t>
            </a:r>
            <a:endParaRPr sz="1800">
              <a:latin typeface="Arial"/>
              <a:cs typeface="Arial"/>
            </a:endParaRPr>
          </a:p>
        </p:txBody>
      </p:sp>
      <p:sp>
        <p:nvSpPr>
          <p:cNvPr id="51" name="object 51"/>
          <p:cNvSpPr/>
          <p:nvPr/>
        </p:nvSpPr>
        <p:spPr>
          <a:xfrm>
            <a:off x="7992109" y="5190490"/>
            <a:ext cx="85090" cy="67310"/>
          </a:xfrm>
          <a:custGeom>
            <a:avLst/>
            <a:gdLst/>
            <a:ahLst/>
            <a:cxnLst/>
            <a:rect l="l" t="t" r="r" b="b"/>
            <a:pathLst>
              <a:path w="85090" h="67310">
                <a:moveTo>
                  <a:pt x="34290" y="0"/>
                </a:moveTo>
                <a:lnTo>
                  <a:pt x="0" y="67310"/>
                </a:lnTo>
                <a:lnTo>
                  <a:pt x="85090" y="67310"/>
                </a:lnTo>
                <a:lnTo>
                  <a:pt x="34290" y="0"/>
                </a:lnTo>
                <a:close/>
              </a:path>
            </a:pathLst>
          </a:custGeom>
          <a:solidFill>
            <a:srgbClr val="000000"/>
          </a:solidFill>
        </p:spPr>
        <p:txBody>
          <a:bodyPr wrap="square" lIns="0" tIns="0" rIns="0" bIns="0" rtlCol="0"/>
          <a:lstStyle/>
          <a:p>
            <a:endParaRPr/>
          </a:p>
        </p:txBody>
      </p:sp>
      <p:sp>
        <p:nvSpPr>
          <p:cNvPr id="52" name="object 52"/>
          <p:cNvSpPr/>
          <p:nvPr/>
        </p:nvSpPr>
        <p:spPr>
          <a:xfrm>
            <a:off x="6245859" y="4339590"/>
            <a:ext cx="1779270" cy="895350"/>
          </a:xfrm>
          <a:custGeom>
            <a:avLst/>
            <a:gdLst/>
            <a:ahLst/>
            <a:cxnLst/>
            <a:rect l="l" t="t" r="r" b="b"/>
            <a:pathLst>
              <a:path w="1779270" h="895350">
                <a:moveTo>
                  <a:pt x="5079" y="0"/>
                </a:moveTo>
                <a:lnTo>
                  <a:pt x="0" y="7620"/>
                </a:lnTo>
                <a:lnTo>
                  <a:pt x="1775460" y="895350"/>
                </a:lnTo>
                <a:lnTo>
                  <a:pt x="1779269" y="886460"/>
                </a:lnTo>
                <a:lnTo>
                  <a:pt x="5079" y="0"/>
                </a:lnTo>
                <a:close/>
              </a:path>
            </a:pathLst>
          </a:custGeom>
          <a:solidFill>
            <a:srgbClr val="000000"/>
          </a:solidFill>
        </p:spPr>
        <p:txBody>
          <a:bodyPr wrap="square" lIns="0" tIns="0" rIns="0" bIns="0" rtlCol="0"/>
          <a:lstStyle/>
          <a:p>
            <a:endParaRPr/>
          </a:p>
        </p:txBody>
      </p:sp>
      <p:sp>
        <p:nvSpPr>
          <p:cNvPr id="53" name="object 53"/>
          <p:cNvSpPr/>
          <p:nvPr/>
        </p:nvSpPr>
        <p:spPr>
          <a:xfrm>
            <a:off x="2895600" y="5105400"/>
            <a:ext cx="914400" cy="533400"/>
          </a:xfrm>
          <a:custGeom>
            <a:avLst/>
            <a:gdLst/>
            <a:ahLst/>
            <a:cxnLst/>
            <a:rect l="l" t="t" r="r" b="b"/>
            <a:pathLst>
              <a:path w="914400" h="533400">
                <a:moveTo>
                  <a:pt x="457200" y="533400"/>
                </a:moveTo>
                <a:lnTo>
                  <a:pt x="399805" y="531322"/>
                </a:lnTo>
                <a:lnTo>
                  <a:pt x="344550" y="525256"/>
                </a:lnTo>
                <a:lnTo>
                  <a:pt x="291862" y="515451"/>
                </a:lnTo>
                <a:lnTo>
                  <a:pt x="242168" y="502156"/>
                </a:lnTo>
                <a:lnTo>
                  <a:pt x="195893" y="485623"/>
                </a:lnTo>
                <a:lnTo>
                  <a:pt x="153464" y="466099"/>
                </a:lnTo>
                <a:lnTo>
                  <a:pt x="115309" y="443836"/>
                </a:lnTo>
                <a:lnTo>
                  <a:pt x="81853" y="419082"/>
                </a:lnTo>
                <a:lnTo>
                  <a:pt x="53523" y="392088"/>
                </a:lnTo>
                <a:lnTo>
                  <a:pt x="13949" y="332376"/>
                </a:lnTo>
                <a:lnTo>
                  <a:pt x="0" y="266700"/>
                </a:lnTo>
                <a:lnTo>
                  <a:pt x="3558" y="233240"/>
                </a:lnTo>
                <a:lnTo>
                  <a:pt x="30747" y="170296"/>
                </a:lnTo>
                <a:lnTo>
                  <a:pt x="81853" y="114317"/>
                </a:lnTo>
                <a:lnTo>
                  <a:pt x="115309" y="89563"/>
                </a:lnTo>
                <a:lnTo>
                  <a:pt x="153464" y="67300"/>
                </a:lnTo>
                <a:lnTo>
                  <a:pt x="195893" y="47776"/>
                </a:lnTo>
                <a:lnTo>
                  <a:pt x="242168" y="31243"/>
                </a:lnTo>
                <a:lnTo>
                  <a:pt x="291862" y="17948"/>
                </a:lnTo>
                <a:lnTo>
                  <a:pt x="344550" y="8143"/>
                </a:lnTo>
                <a:lnTo>
                  <a:pt x="399805" y="2077"/>
                </a:lnTo>
                <a:lnTo>
                  <a:pt x="457200" y="0"/>
                </a:lnTo>
                <a:lnTo>
                  <a:pt x="514594" y="2077"/>
                </a:lnTo>
                <a:lnTo>
                  <a:pt x="569849" y="8143"/>
                </a:lnTo>
                <a:lnTo>
                  <a:pt x="622537" y="17948"/>
                </a:lnTo>
                <a:lnTo>
                  <a:pt x="672231" y="31243"/>
                </a:lnTo>
                <a:lnTo>
                  <a:pt x="718506" y="47776"/>
                </a:lnTo>
                <a:lnTo>
                  <a:pt x="760935" y="67300"/>
                </a:lnTo>
                <a:lnTo>
                  <a:pt x="799090" y="89563"/>
                </a:lnTo>
                <a:lnTo>
                  <a:pt x="832546" y="114317"/>
                </a:lnTo>
                <a:lnTo>
                  <a:pt x="860876" y="141311"/>
                </a:lnTo>
                <a:lnTo>
                  <a:pt x="900450" y="201023"/>
                </a:lnTo>
                <a:lnTo>
                  <a:pt x="914400" y="266700"/>
                </a:lnTo>
                <a:lnTo>
                  <a:pt x="910841" y="300159"/>
                </a:lnTo>
                <a:lnTo>
                  <a:pt x="883652" y="363103"/>
                </a:lnTo>
                <a:lnTo>
                  <a:pt x="832546" y="419082"/>
                </a:lnTo>
                <a:lnTo>
                  <a:pt x="799090" y="443836"/>
                </a:lnTo>
                <a:lnTo>
                  <a:pt x="760935" y="466099"/>
                </a:lnTo>
                <a:lnTo>
                  <a:pt x="718506" y="485623"/>
                </a:lnTo>
                <a:lnTo>
                  <a:pt x="672231" y="502156"/>
                </a:lnTo>
                <a:lnTo>
                  <a:pt x="622537" y="515451"/>
                </a:lnTo>
                <a:lnTo>
                  <a:pt x="569849" y="525256"/>
                </a:lnTo>
                <a:lnTo>
                  <a:pt x="514594" y="531322"/>
                </a:lnTo>
                <a:lnTo>
                  <a:pt x="457200" y="533400"/>
                </a:lnTo>
                <a:close/>
              </a:path>
            </a:pathLst>
          </a:custGeom>
          <a:ln w="9344">
            <a:solidFill>
              <a:srgbClr val="000000"/>
            </a:solidFill>
          </a:ln>
        </p:spPr>
        <p:txBody>
          <a:bodyPr wrap="square" lIns="0" tIns="0" rIns="0" bIns="0" rtlCol="0"/>
          <a:lstStyle/>
          <a:p>
            <a:endParaRPr/>
          </a:p>
        </p:txBody>
      </p:sp>
      <p:sp>
        <p:nvSpPr>
          <p:cNvPr id="54" name="object 54"/>
          <p:cNvSpPr txBox="1"/>
          <p:nvPr/>
        </p:nvSpPr>
        <p:spPr>
          <a:xfrm>
            <a:off x="3223260" y="5214620"/>
            <a:ext cx="419734"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Arial"/>
                <a:cs typeface="Arial"/>
              </a:rPr>
              <a:t>d</a:t>
            </a:r>
            <a:r>
              <a:rPr sz="1800" b="1" spc="-5" dirty="0">
                <a:latin typeface="Arial"/>
                <a:cs typeface="Arial"/>
              </a:rPr>
              <a:t>sk</a:t>
            </a:r>
            <a:endParaRPr sz="1800">
              <a:latin typeface="Arial"/>
              <a:cs typeface="Arial"/>
            </a:endParaRPr>
          </a:p>
        </p:txBody>
      </p:sp>
      <p:sp>
        <p:nvSpPr>
          <p:cNvPr id="55" name="object 55"/>
          <p:cNvSpPr/>
          <p:nvPr/>
        </p:nvSpPr>
        <p:spPr>
          <a:xfrm>
            <a:off x="4343400" y="5181600"/>
            <a:ext cx="838200" cy="533400"/>
          </a:xfrm>
          <a:custGeom>
            <a:avLst/>
            <a:gdLst/>
            <a:ahLst/>
            <a:cxnLst/>
            <a:rect l="l" t="t" r="r" b="b"/>
            <a:pathLst>
              <a:path w="838200" h="533400">
                <a:moveTo>
                  <a:pt x="419100" y="533400"/>
                </a:moveTo>
                <a:lnTo>
                  <a:pt x="362298" y="530965"/>
                </a:lnTo>
                <a:lnTo>
                  <a:pt x="307798" y="523875"/>
                </a:lnTo>
                <a:lnTo>
                  <a:pt x="256103" y="512444"/>
                </a:lnTo>
                <a:lnTo>
                  <a:pt x="207715" y="496993"/>
                </a:lnTo>
                <a:lnTo>
                  <a:pt x="163137" y="477837"/>
                </a:lnTo>
                <a:lnTo>
                  <a:pt x="122872" y="455294"/>
                </a:lnTo>
                <a:lnTo>
                  <a:pt x="87422" y="429683"/>
                </a:lnTo>
                <a:lnTo>
                  <a:pt x="57291" y="401319"/>
                </a:lnTo>
                <a:lnTo>
                  <a:pt x="32980" y="370522"/>
                </a:lnTo>
                <a:lnTo>
                  <a:pt x="3832" y="302894"/>
                </a:lnTo>
                <a:lnTo>
                  <a:pt x="0" y="266700"/>
                </a:lnTo>
                <a:lnTo>
                  <a:pt x="3832" y="230505"/>
                </a:lnTo>
                <a:lnTo>
                  <a:pt x="32980" y="162877"/>
                </a:lnTo>
                <a:lnTo>
                  <a:pt x="57291" y="132080"/>
                </a:lnTo>
                <a:lnTo>
                  <a:pt x="87422" y="103716"/>
                </a:lnTo>
                <a:lnTo>
                  <a:pt x="122872" y="78105"/>
                </a:lnTo>
                <a:lnTo>
                  <a:pt x="163137" y="55562"/>
                </a:lnTo>
                <a:lnTo>
                  <a:pt x="207715" y="36406"/>
                </a:lnTo>
                <a:lnTo>
                  <a:pt x="256103" y="20955"/>
                </a:lnTo>
                <a:lnTo>
                  <a:pt x="307798" y="9525"/>
                </a:lnTo>
                <a:lnTo>
                  <a:pt x="362298" y="2434"/>
                </a:lnTo>
                <a:lnTo>
                  <a:pt x="419100" y="0"/>
                </a:lnTo>
                <a:lnTo>
                  <a:pt x="475901" y="2434"/>
                </a:lnTo>
                <a:lnTo>
                  <a:pt x="530401" y="9525"/>
                </a:lnTo>
                <a:lnTo>
                  <a:pt x="582096" y="20955"/>
                </a:lnTo>
                <a:lnTo>
                  <a:pt x="630484" y="36406"/>
                </a:lnTo>
                <a:lnTo>
                  <a:pt x="675062" y="55562"/>
                </a:lnTo>
                <a:lnTo>
                  <a:pt x="715327" y="78105"/>
                </a:lnTo>
                <a:lnTo>
                  <a:pt x="750777" y="103716"/>
                </a:lnTo>
                <a:lnTo>
                  <a:pt x="780908" y="132080"/>
                </a:lnTo>
                <a:lnTo>
                  <a:pt x="805219" y="162877"/>
                </a:lnTo>
                <a:lnTo>
                  <a:pt x="834367" y="230505"/>
                </a:lnTo>
                <a:lnTo>
                  <a:pt x="838200" y="266700"/>
                </a:lnTo>
                <a:lnTo>
                  <a:pt x="834367" y="302894"/>
                </a:lnTo>
                <a:lnTo>
                  <a:pt x="805219" y="370522"/>
                </a:lnTo>
                <a:lnTo>
                  <a:pt x="780908" y="401319"/>
                </a:lnTo>
                <a:lnTo>
                  <a:pt x="750777" y="429683"/>
                </a:lnTo>
                <a:lnTo>
                  <a:pt x="715327" y="455294"/>
                </a:lnTo>
                <a:lnTo>
                  <a:pt x="675062" y="477837"/>
                </a:lnTo>
                <a:lnTo>
                  <a:pt x="630484" y="496993"/>
                </a:lnTo>
                <a:lnTo>
                  <a:pt x="582096" y="512445"/>
                </a:lnTo>
                <a:lnTo>
                  <a:pt x="530401" y="523875"/>
                </a:lnTo>
                <a:lnTo>
                  <a:pt x="475901" y="530965"/>
                </a:lnTo>
                <a:lnTo>
                  <a:pt x="419100" y="533400"/>
                </a:lnTo>
                <a:close/>
              </a:path>
            </a:pathLst>
          </a:custGeom>
          <a:ln w="9344">
            <a:solidFill>
              <a:srgbClr val="000000"/>
            </a:solidFill>
          </a:ln>
        </p:spPr>
        <p:txBody>
          <a:bodyPr wrap="square" lIns="0" tIns="0" rIns="0" bIns="0" rtlCol="0"/>
          <a:lstStyle/>
          <a:p>
            <a:endParaRPr/>
          </a:p>
        </p:txBody>
      </p:sp>
      <p:sp>
        <p:nvSpPr>
          <p:cNvPr id="56" name="object 56"/>
          <p:cNvSpPr txBox="1"/>
          <p:nvPr/>
        </p:nvSpPr>
        <p:spPr>
          <a:xfrm>
            <a:off x="4518659" y="5292090"/>
            <a:ext cx="50736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r</a:t>
            </a:r>
            <a:r>
              <a:rPr sz="1800" b="1" dirty="0">
                <a:latin typeface="Arial"/>
                <a:cs typeface="Arial"/>
              </a:rPr>
              <a:t>d</a:t>
            </a:r>
            <a:r>
              <a:rPr sz="1800" b="1" spc="-15" dirty="0">
                <a:latin typeface="Arial"/>
                <a:cs typeface="Arial"/>
              </a:rPr>
              <a:t>s</a:t>
            </a:r>
            <a:r>
              <a:rPr sz="1800" b="1" dirty="0">
                <a:latin typeface="Arial"/>
                <a:cs typeface="Arial"/>
              </a:rPr>
              <a:t>k</a:t>
            </a:r>
            <a:endParaRPr sz="1800">
              <a:latin typeface="Arial"/>
              <a:cs typeface="Arial"/>
            </a:endParaRPr>
          </a:p>
        </p:txBody>
      </p:sp>
      <p:sp>
        <p:nvSpPr>
          <p:cNvPr id="57" name="object 57"/>
          <p:cNvSpPr/>
          <p:nvPr/>
        </p:nvSpPr>
        <p:spPr>
          <a:xfrm>
            <a:off x="3429000" y="5035550"/>
            <a:ext cx="85090" cy="69850"/>
          </a:xfrm>
          <a:custGeom>
            <a:avLst/>
            <a:gdLst/>
            <a:ahLst/>
            <a:cxnLst/>
            <a:rect l="l" t="t" r="r" b="b"/>
            <a:pathLst>
              <a:path w="85089" h="69850">
                <a:moveTo>
                  <a:pt x="48260" y="0"/>
                </a:moveTo>
                <a:lnTo>
                  <a:pt x="0" y="69850"/>
                </a:lnTo>
                <a:lnTo>
                  <a:pt x="85089" y="66039"/>
                </a:lnTo>
                <a:lnTo>
                  <a:pt x="48260" y="0"/>
                </a:lnTo>
                <a:close/>
              </a:path>
            </a:pathLst>
          </a:custGeom>
          <a:solidFill>
            <a:srgbClr val="000000"/>
          </a:solidFill>
        </p:spPr>
        <p:txBody>
          <a:bodyPr wrap="square" lIns="0" tIns="0" rIns="0" bIns="0" rtlCol="0"/>
          <a:lstStyle/>
          <a:p>
            <a:endParaRPr/>
          </a:p>
        </p:txBody>
      </p:sp>
      <p:sp>
        <p:nvSpPr>
          <p:cNvPr id="58" name="object 58"/>
          <p:cNvSpPr/>
          <p:nvPr/>
        </p:nvSpPr>
        <p:spPr>
          <a:xfrm>
            <a:off x="3479800" y="4339590"/>
            <a:ext cx="1323340" cy="740410"/>
          </a:xfrm>
          <a:custGeom>
            <a:avLst/>
            <a:gdLst/>
            <a:ahLst/>
            <a:cxnLst/>
            <a:rect l="l" t="t" r="r" b="b"/>
            <a:pathLst>
              <a:path w="1323339" h="740410">
                <a:moveTo>
                  <a:pt x="1318260" y="0"/>
                </a:moveTo>
                <a:lnTo>
                  <a:pt x="0" y="732790"/>
                </a:lnTo>
                <a:lnTo>
                  <a:pt x="3810" y="740410"/>
                </a:lnTo>
                <a:lnTo>
                  <a:pt x="1323339" y="7620"/>
                </a:lnTo>
                <a:lnTo>
                  <a:pt x="1318260" y="0"/>
                </a:lnTo>
                <a:close/>
              </a:path>
            </a:pathLst>
          </a:custGeom>
          <a:solidFill>
            <a:srgbClr val="000000"/>
          </a:solidFill>
        </p:spPr>
        <p:txBody>
          <a:bodyPr wrap="square" lIns="0" tIns="0" rIns="0" bIns="0" rtlCol="0"/>
          <a:lstStyle/>
          <a:p>
            <a:endParaRPr/>
          </a:p>
        </p:txBody>
      </p:sp>
      <p:sp>
        <p:nvSpPr>
          <p:cNvPr id="59" name="object 59"/>
          <p:cNvSpPr/>
          <p:nvPr/>
        </p:nvSpPr>
        <p:spPr>
          <a:xfrm>
            <a:off x="4902200" y="5100320"/>
            <a:ext cx="74930" cy="81280"/>
          </a:xfrm>
          <a:custGeom>
            <a:avLst/>
            <a:gdLst/>
            <a:ahLst/>
            <a:cxnLst/>
            <a:rect l="l" t="t" r="r" b="b"/>
            <a:pathLst>
              <a:path w="74929" h="81279">
                <a:moveTo>
                  <a:pt x="74929" y="0"/>
                </a:moveTo>
                <a:lnTo>
                  <a:pt x="0" y="13969"/>
                </a:lnTo>
                <a:lnTo>
                  <a:pt x="50800" y="81279"/>
                </a:lnTo>
                <a:lnTo>
                  <a:pt x="74929" y="0"/>
                </a:lnTo>
                <a:close/>
              </a:path>
            </a:pathLst>
          </a:custGeom>
          <a:solidFill>
            <a:srgbClr val="000000"/>
          </a:solidFill>
        </p:spPr>
        <p:txBody>
          <a:bodyPr wrap="square" lIns="0" tIns="0" rIns="0" bIns="0" rtlCol="0"/>
          <a:lstStyle/>
          <a:p>
            <a:endParaRPr/>
          </a:p>
        </p:txBody>
      </p:sp>
      <p:sp>
        <p:nvSpPr>
          <p:cNvPr id="60" name="object 60"/>
          <p:cNvSpPr/>
          <p:nvPr/>
        </p:nvSpPr>
        <p:spPr>
          <a:xfrm>
            <a:off x="4795520" y="4342129"/>
            <a:ext cx="151130" cy="781050"/>
          </a:xfrm>
          <a:custGeom>
            <a:avLst/>
            <a:gdLst/>
            <a:ahLst/>
            <a:cxnLst/>
            <a:rect l="l" t="t" r="r" b="b"/>
            <a:pathLst>
              <a:path w="151129" h="781050">
                <a:moveTo>
                  <a:pt x="10159" y="0"/>
                </a:moveTo>
                <a:lnTo>
                  <a:pt x="0" y="2540"/>
                </a:lnTo>
                <a:lnTo>
                  <a:pt x="142239" y="781050"/>
                </a:lnTo>
                <a:lnTo>
                  <a:pt x="151129" y="778510"/>
                </a:lnTo>
                <a:lnTo>
                  <a:pt x="10159" y="0"/>
                </a:lnTo>
                <a:close/>
              </a:path>
            </a:pathLst>
          </a:custGeom>
          <a:solidFill>
            <a:srgbClr val="000000"/>
          </a:solidFill>
        </p:spPr>
        <p:txBody>
          <a:bodyPr wrap="square" lIns="0" tIns="0" rIns="0" bIns="0" rtlCol="0"/>
          <a:lstStyle/>
          <a:p>
            <a:endParaRPr/>
          </a:p>
        </p:txBody>
      </p:sp>
      <p:sp>
        <p:nvSpPr>
          <p:cNvPr id="62" name="object 62"/>
          <p:cNvSpPr txBox="1"/>
          <p:nvPr/>
        </p:nvSpPr>
        <p:spPr>
          <a:xfrm>
            <a:off x="168910" y="1271270"/>
            <a:ext cx="195580"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FFFFFF"/>
                </a:solidFill>
                <a:latin typeface="Arial"/>
                <a:cs typeface="Arial"/>
              </a:rPr>
              <a:t>37</a:t>
            </a:r>
            <a:endParaRPr sz="1200">
              <a:latin typeface="Arial"/>
              <a:cs typeface="Arial"/>
            </a:endParaRPr>
          </a:p>
        </p:txBody>
      </p:sp>
    </p:spTree>
  </p:cSld>
  <p:clrMapOvr>
    <a:masterClrMapping/>
  </p:clrMapOvr>
  <p:transition>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43529" y="242570"/>
            <a:ext cx="4168140" cy="711200"/>
          </a:xfrm>
          <a:prstGeom prst="rect">
            <a:avLst/>
          </a:prstGeom>
        </p:spPr>
        <p:txBody>
          <a:bodyPr vert="horz" wrap="square" lIns="0" tIns="12700" rIns="0" bIns="0" rtlCol="0">
            <a:spAutoFit/>
          </a:bodyPr>
          <a:lstStyle/>
          <a:p>
            <a:pPr marL="12700">
              <a:lnSpc>
                <a:spcPct val="100000"/>
              </a:lnSpc>
              <a:spcBef>
                <a:spcPts val="100"/>
              </a:spcBef>
            </a:pPr>
            <a:r>
              <a:rPr spc="-5" dirty="0"/>
              <a:t>system</a:t>
            </a:r>
            <a:r>
              <a:rPr spc="-45" dirty="0"/>
              <a:t> </a:t>
            </a:r>
            <a:r>
              <a:rPr spc="-5" dirty="0"/>
              <a:t>directories</a:t>
            </a:r>
          </a:p>
        </p:txBody>
      </p:sp>
      <p:sp>
        <p:nvSpPr>
          <p:cNvPr id="3" name="object 3"/>
          <p:cNvSpPr txBox="1"/>
          <p:nvPr/>
        </p:nvSpPr>
        <p:spPr>
          <a:xfrm>
            <a:off x="838200" y="1066800"/>
            <a:ext cx="7795259" cy="5722079"/>
          </a:xfrm>
          <a:prstGeom prst="rect">
            <a:avLst/>
          </a:prstGeom>
        </p:spPr>
        <p:txBody>
          <a:bodyPr vert="horz" wrap="square" lIns="0" tIns="210820" rIns="0" bIns="0" rtlCol="0">
            <a:spAutoFit/>
          </a:bodyPr>
          <a:lstStyle/>
          <a:p>
            <a:pPr marL="12700">
              <a:lnSpc>
                <a:spcPct val="100000"/>
              </a:lnSpc>
              <a:spcBef>
                <a:spcPts val="1660"/>
              </a:spcBef>
            </a:pPr>
            <a:r>
              <a:rPr sz="2500" dirty="0">
                <a:latin typeface="Times New Roman"/>
                <a:cs typeface="Times New Roman"/>
              </a:rPr>
              <a:t>/ </a:t>
            </a:r>
            <a:r>
              <a:rPr sz="2500" spc="-5" dirty="0">
                <a:latin typeface="Times New Roman"/>
                <a:cs typeface="Times New Roman"/>
              </a:rPr>
              <a:t>:root directory, top level</a:t>
            </a:r>
            <a:r>
              <a:rPr sz="2500" spc="5" dirty="0">
                <a:latin typeface="Times New Roman"/>
                <a:cs typeface="Times New Roman"/>
              </a:rPr>
              <a:t> </a:t>
            </a:r>
            <a:r>
              <a:rPr sz="2500" spc="-5" dirty="0">
                <a:latin typeface="Times New Roman"/>
                <a:cs typeface="Times New Roman"/>
              </a:rPr>
              <a:t>directory</a:t>
            </a:r>
            <a:endParaRPr sz="2500" dirty="0">
              <a:latin typeface="Times New Roman"/>
              <a:cs typeface="Times New Roman"/>
            </a:endParaRPr>
          </a:p>
          <a:p>
            <a:pPr marL="12700">
              <a:lnSpc>
                <a:spcPct val="100000"/>
              </a:lnSpc>
              <a:spcBef>
                <a:spcPts val="1560"/>
              </a:spcBef>
            </a:pPr>
            <a:r>
              <a:rPr sz="2500" dirty="0">
                <a:latin typeface="Times New Roman"/>
                <a:cs typeface="Times New Roman"/>
              </a:rPr>
              <a:t>/bin : </a:t>
            </a:r>
            <a:r>
              <a:rPr sz="2500" spc="-5" dirty="0">
                <a:latin typeface="Times New Roman"/>
                <a:cs typeface="Times New Roman"/>
              </a:rPr>
              <a:t>user commands like cp, cron, cmp etc..</a:t>
            </a:r>
            <a:endParaRPr sz="2500" dirty="0">
              <a:latin typeface="Times New Roman"/>
              <a:cs typeface="Times New Roman"/>
            </a:endParaRPr>
          </a:p>
          <a:p>
            <a:pPr marL="12700">
              <a:lnSpc>
                <a:spcPct val="100000"/>
              </a:lnSpc>
              <a:spcBef>
                <a:spcPts val="1560"/>
              </a:spcBef>
            </a:pPr>
            <a:r>
              <a:rPr sz="2500" spc="-5" dirty="0">
                <a:latin typeface="Times New Roman"/>
                <a:cs typeface="Times New Roman"/>
              </a:rPr>
              <a:t>/usr/sbin: </a:t>
            </a:r>
            <a:r>
              <a:rPr sz="2500" dirty="0">
                <a:latin typeface="Times New Roman"/>
                <a:cs typeface="Times New Roman"/>
              </a:rPr>
              <a:t>admin</a:t>
            </a:r>
            <a:r>
              <a:rPr sz="2500" spc="-5" dirty="0">
                <a:latin typeface="Times New Roman"/>
                <a:cs typeface="Times New Roman"/>
              </a:rPr>
              <a:t> commands</a:t>
            </a:r>
            <a:endParaRPr sz="2500" dirty="0">
              <a:latin typeface="Times New Roman"/>
              <a:cs typeface="Times New Roman"/>
            </a:endParaRPr>
          </a:p>
          <a:p>
            <a:pPr marL="12700">
              <a:lnSpc>
                <a:spcPct val="100000"/>
              </a:lnSpc>
              <a:spcBef>
                <a:spcPts val="1560"/>
              </a:spcBef>
            </a:pPr>
            <a:r>
              <a:rPr sz="2500" spc="-5" dirty="0">
                <a:latin typeface="Times New Roman"/>
                <a:cs typeface="Times New Roman"/>
              </a:rPr>
              <a:t>/dev </a:t>
            </a:r>
            <a:r>
              <a:rPr sz="2500" dirty="0">
                <a:latin typeface="Times New Roman"/>
                <a:cs typeface="Times New Roman"/>
              </a:rPr>
              <a:t>: </a:t>
            </a:r>
            <a:r>
              <a:rPr sz="2500" spc="-5" dirty="0">
                <a:latin typeface="Times New Roman"/>
                <a:cs typeface="Times New Roman"/>
              </a:rPr>
              <a:t>logical device files of all hardware</a:t>
            </a:r>
            <a:r>
              <a:rPr sz="2500" spc="-15" dirty="0">
                <a:latin typeface="Times New Roman"/>
                <a:cs typeface="Times New Roman"/>
              </a:rPr>
              <a:t> </a:t>
            </a:r>
            <a:r>
              <a:rPr sz="2500" spc="-5" dirty="0">
                <a:latin typeface="Times New Roman"/>
                <a:cs typeface="Times New Roman"/>
              </a:rPr>
              <a:t>devices</a:t>
            </a:r>
            <a:endParaRPr sz="2500" dirty="0">
              <a:latin typeface="Times New Roman"/>
              <a:cs typeface="Times New Roman"/>
            </a:endParaRPr>
          </a:p>
          <a:p>
            <a:pPr marL="12700">
              <a:lnSpc>
                <a:spcPct val="100000"/>
              </a:lnSpc>
              <a:spcBef>
                <a:spcPts val="1570"/>
              </a:spcBef>
            </a:pPr>
            <a:r>
              <a:rPr sz="2500" spc="-5" dirty="0">
                <a:latin typeface="Times New Roman"/>
                <a:cs typeface="Times New Roman"/>
              </a:rPr>
              <a:t>/devices: physical device</a:t>
            </a:r>
            <a:r>
              <a:rPr sz="2500" dirty="0">
                <a:latin typeface="Times New Roman"/>
                <a:cs typeface="Times New Roman"/>
              </a:rPr>
              <a:t> </a:t>
            </a:r>
            <a:r>
              <a:rPr sz="2500" spc="-5" dirty="0">
                <a:latin typeface="Times New Roman"/>
                <a:cs typeface="Times New Roman"/>
              </a:rPr>
              <a:t>files</a:t>
            </a:r>
            <a:endParaRPr sz="2500" dirty="0">
              <a:latin typeface="Times New Roman"/>
              <a:cs typeface="Times New Roman"/>
            </a:endParaRPr>
          </a:p>
          <a:p>
            <a:pPr marL="12700">
              <a:lnSpc>
                <a:spcPct val="100000"/>
              </a:lnSpc>
              <a:spcBef>
                <a:spcPts val="1560"/>
              </a:spcBef>
            </a:pPr>
            <a:r>
              <a:rPr sz="2500" dirty="0">
                <a:latin typeface="Times New Roman"/>
                <a:cs typeface="Times New Roman"/>
              </a:rPr>
              <a:t>/etc : </a:t>
            </a:r>
            <a:r>
              <a:rPr sz="2500" spc="-5" dirty="0">
                <a:latin typeface="Times New Roman"/>
                <a:cs typeface="Times New Roman"/>
              </a:rPr>
              <a:t>System configuration files and user</a:t>
            </a:r>
            <a:r>
              <a:rPr sz="2500" spc="-20" dirty="0">
                <a:latin typeface="Times New Roman"/>
                <a:cs typeface="Times New Roman"/>
              </a:rPr>
              <a:t> </a:t>
            </a:r>
            <a:r>
              <a:rPr sz="2500" spc="-5" dirty="0">
                <a:latin typeface="Times New Roman"/>
                <a:cs typeface="Times New Roman"/>
              </a:rPr>
              <a:t>database</a:t>
            </a:r>
            <a:endParaRPr sz="2500" dirty="0">
              <a:latin typeface="Times New Roman"/>
              <a:cs typeface="Times New Roman"/>
            </a:endParaRPr>
          </a:p>
          <a:p>
            <a:pPr marL="12700">
              <a:lnSpc>
                <a:spcPct val="100000"/>
              </a:lnSpc>
              <a:spcBef>
                <a:spcPts val="1560"/>
              </a:spcBef>
            </a:pPr>
            <a:r>
              <a:rPr sz="2500" dirty="0">
                <a:latin typeface="Times New Roman"/>
                <a:cs typeface="Times New Roman"/>
              </a:rPr>
              <a:t>/tmp : </a:t>
            </a:r>
            <a:r>
              <a:rPr sz="2500" spc="-5" dirty="0">
                <a:latin typeface="Times New Roman"/>
                <a:cs typeface="Times New Roman"/>
              </a:rPr>
              <a:t>to store temporary files</a:t>
            </a:r>
            <a:endParaRPr sz="2500" dirty="0">
              <a:latin typeface="Times New Roman"/>
              <a:cs typeface="Times New Roman"/>
            </a:endParaRPr>
          </a:p>
          <a:p>
            <a:pPr marL="12700">
              <a:lnSpc>
                <a:spcPct val="100000"/>
              </a:lnSpc>
              <a:spcBef>
                <a:spcPts val="1560"/>
              </a:spcBef>
            </a:pPr>
            <a:r>
              <a:rPr sz="2500" dirty="0">
                <a:latin typeface="Times New Roman"/>
                <a:cs typeface="Times New Roman"/>
              </a:rPr>
              <a:t>/usr : </a:t>
            </a:r>
            <a:r>
              <a:rPr sz="2500" spc="-5" dirty="0">
                <a:latin typeface="Times New Roman"/>
                <a:cs typeface="Times New Roman"/>
              </a:rPr>
              <a:t>the binaries, shared libraries, shared documentation</a:t>
            </a:r>
            <a:r>
              <a:rPr sz="2500" spc="5" dirty="0">
                <a:latin typeface="Times New Roman"/>
                <a:cs typeface="Times New Roman"/>
              </a:rPr>
              <a:t> </a:t>
            </a:r>
            <a:r>
              <a:rPr sz="2500" spc="-5" dirty="0">
                <a:latin typeface="Times New Roman"/>
                <a:cs typeface="Times New Roman"/>
              </a:rPr>
              <a:t>etc.</a:t>
            </a:r>
            <a:endParaRPr sz="2500" dirty="0">
              <a:latin typeface="Times New Roman"/>
              <a:cs typeface="Times New Roman"/>
            </a:endParaRPr>
          </a:p>
          <a:p>
            <a:pPr marL="12700">
              <a:spcBef>
                <a:spcPts val="1560"/>
              </a:spcBef>
            </a:pPr>
            <a:r>
              <a:rPr lang="en-IN" sz="2500" spc="-5" dirty="0" smtClean="0">
                <a:latin typeface="Times New Roman"/>
                <a:cs typeface="Times New Roman"/>
              </a:rPr>
              <a:t>/</a:t>
            </a:r>
            <a:r>
              <a:rPr lang="en-IN" sz="2500" spc="-5" dirty="0" err="1" smtClean="0">
                <a:latin typeface="Times New Roman"/>
                <a:cs typeface="Times New Roman"/>
              </a:rPr>
              <a:t>var</a:t>
            </a:r>
            <a:r>
              <a:rPr lang="en-IN" sz="2500" spc="-5" dirty="0" smtClean="0">
                <a:latin typeface="Times New Roman"/>
                <a:cs typeface="Times New Roman"/>
              </a:rPr>
              <a:t>: stores the log files and dynamic files </a:t>
            </a:r>
          </a:p>
          <a:p>
            <a:pPr marL="12700">
              <a:lnSpc>
                <a:spcPct val="100000"/>
              </a:lnSpc>
              <a:spcBef>
                <a:spcPts val="1560"/>
              </a:spcBef>
            </a:pPr>
            <a:endParaRPr sz="2100" baseline="29761" dirty="0">
              <a:latin typeface="Arial"/>
              <a:cs typeface="Arial"/>
            </a:endParaRPr>
          </a:p>
        </p:txBody>
      </p:sp>
      <p:sp>
        <p:nvSpPr>
          <p:cNvPr id="4" name="object 4"/>
          <p:cNvSpPr txBox="1"/>
          <p:nvPr/>
        </p:nvSpPr>
        <p:spPr>
          <a:xfrm>
            <a:off x="168910" y="1271270"/>
            <a:ext cx="195580"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FFFFFF"/>
                </a:solidFill>
                <a:latin typeface="Arial"/>
                <a:cs typeface="Arial"/>
              </a:rPr>
              <a:t>38</a:t>
            </a:r>
            <a:endParaRPr sz="1200">
              <a:latin typeface="Arial"/>
              <a:cs typeface="Arial"/>
            </a:endParaRPr>
          </a:p>
        </p:txBody>
      </p:sp>
    </p:spTree>
  </p:cSld>
  <p:clrMapOvr>
    <a:masterClrMapping/>
  </p:clrMapOvr>
  <p:transition>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99129" y="242570"/>
            <a:ext cx="3456304" cy="711200"/>
          </a:xfrm>
          <a:prstGeom prst="rect">
            <a:avLst/>
          </a:prstGeom>
        </p:spPr>
        <p:txBody>
          <a:bodyPr vert="horz" wrap="square" lIns="0" tIns="12700" rIns="0" bIns="0" rtlCol="0">
            <a:spAutoFit/>
          </a:bodyPr>
          <a:lstStyle/>
          <a:p>
            <a:pPr marL="12700">
              <a:lnSpc>
                <a:spcPct val="100000"/>
              </a:lnSpc>
              <a:spcBef>
                <a:spcPts val="100"/>
              </a:spcBef>
            </a:pPr>
            <a:r>
              <a:rPr dirty="0"/>
              <a:t>File </a:t>
            </a:r>
            <a:r>
              <a:rPr spc="-5" dirty="0"/>
              <a:t>Path</a:t>
            </a:r>
            <a:r>
              <a:rPr spc="-85" dirty="0"/>
              <a:t> </a:t>
            </a:r>
            <a:r>
              <a:rPr dirty="0"/>
              <a:t>name</a:t>
            </a:r>
          </a:p>
        </p:txBody>
      </p:sp>
      <p:sp>
        <p:nvSpPr>
          <p:cNvPr id="3" name="object 3"/>
          <p:cNvSpPr txBox="1"/>
          <p:nvPr/>
        </p:nvSpPr>
        <p:spPr>
          <a:xfrm>
            <a:off x="499109" y="1253490"/>
            <a:ext cx="6965315" cy="406400"/>
          </a:xfrm>
          <a:prstGeom prst="rect">
            <a:avLst/>
          </a:prstGeom>
        </p:spPr>
        <p:txBody>
          <a:bodyPr vert="horz" wrap="square" lIns="0" tIns="12700" rIns="0" bIns="0" rtlCol="0">
            <a:spAutoFit/>
          </a:bodyPr>
          <a:lstStyle/>
          <a:p>
            <a:pPr marL="12700">
              <a:lnSpc>
                <a:spcPct val="100000"/>
              </a:lnSpc>
              <a:spcBef>
                <a:spcPts val="100"/>
              </a:spcBef>
            </a:pPr>
            <a:r>
              <a:rPr sz="2500" dirty="0">
                <a:latin typeface="Times New Roman"/>
                <a:cs typeface="Times New Roman"/>
              </a:rPr>
              <a:t>A </a:t>
            </a:r>
            <a:r>
              <a:rPr sz="2500" spc="-5" dirty="0">
                <a:latin typeface="Times New Roman"/>
                <a:cs typeface="Times New Roman"/>
              </a:rPr>
              <a:t>sequence </a:t>
            </a:r>
            <a:r>
              <a:rPr sz="2500" dirty="0">
                <a:latin typeface="Times New Roman"/>
                <a:cs typeface="Times New Roman"/>
              </a:rPr>
              <a:t>of </a:t>
            </a:r>
            <a:r>
              <a:rPr sz="2500" spc="-5" dirty="0">
                <a:latin typeface="Times New Roman"/>
                <a:cs typeface="Times New Roman"/>
              </a:rPr>
              <a:t>file names, separated </a:t>
            </a:r>
            <a:r>
              <a:rPr sz="2500" dirty="0">
                <a:latin typeface="Times New Roman"/>
                <a:cs typeface="Times New Roman"/>
              </a:rPr>
              <a:t>by </a:t>
            </a:r>
            <a:r>
              <a:rPr sz="2500" spc="-5" dirty="0">
                <a:latin typeface="Times New Roman"/>
                <a:cs typeface="Times New Roman"/>
              </a:rPr>
              <a:t>slashes (/),</a:t>
            </a:r>
            <a:r>
              <a:rPr sz="2500" spc="-40" dirty="0">
                <a:latin typeface="Times New Roman"/>
                <a:cs typeface="Times New Roman"/>
              </a:rPr>
              <a:t> </a:t>
            </a:r>
            <a:r>
              <a:rPr sz="2500" spc="-5" dirty="0">
                <a:latin typeface="Times New Roman"/>
                <a:cs typeface="Times New Roman"/>
              </a:rPr>
              <a:t>that</a:t>
            </a:r>
            <a:endParaRPr sz="2500">
              <a:latin typeface="Times New Roman"/>
              <a:cs typeface="Times New Roman"/>
            </a:endParaRPr>
          </a:p>
        </p:txBody>
      </p:sp>
      <p:sp>
        <p:nvSpPr>
          <p:cNvPr id="4" name="object 4"/>
          <p:cNvSpPr txBox="1"/>
          <p:nvPr/>
        </p:nvSpPr>
        <p:spPr>
          <a:xfrm>
            <a:off x="499109" y="1634489"/>
            <a:ext cx="7166609" cy="4659630"/>
          </a:xfrm>
          <a:prstGeom prst="rect">
            <a:avLst/>
          </a:prstGeom>
        </p:spPr>
        <p:txBody>
          <a:bodyPr vert="horz" wrap="square" lIns="0" tIns="12700" rIns="0" bIns="0" rtlCol="0">
            <a:spAutoFit/>
          </a:bodyPr>
          <a:lstStyle/>
          <a:p>
            <a:pPr marL="12700" marR="384175">
              <a:lnSpc>
                <a:spcPct val="152000"/>
              </a:lnSpc>
              <a:spcBef>
                <a:spcPts val="100"/>
              </a:spcBef>
            </a:pPr>
            <a:r>
              <a:rPr sz="2500" spc="-5" dirty="0">
                <a:latin typeface="Times New Roman"/>
                <a:cs typeface="Times New Roman"/>
              </a:rPr>
              <a:t>describes the path, the system must follow </a:t>
            </a:r>
            <a:r>
              <a:rPr sz="2500" dirty="0">
                <a:latin typeface="Times New Roman"/>
                <a:cs typeface="Times New Roman"/>
              </a:rPr>
              <a:t>to </a:t>
            </a:r>
            <a:r>
              <a:rPr sz="2500" spc="-5" dirty="0">
                <a:latin typeface="Times New Roman"/>
                <a:cs typeface="Times New Roman"/>
              </a:rPr>
              <a:t>locate </a:t>
            </a:r>
            <a:r>
              <a:rPr sz="2500" dirty="0">
                <a:latin typeface="Times New Roman"/>
                <a:cs typeface="Times New Roman"/>
              </a:rPr>
              <a:t>a  </a:t>
            </a:r>
            <a:r>
              <a:rPr sz="2500" spc="-5" dirty="0">
                <a:latin typeface="Times New Roman"/>
                <a:cs typeface="Times New Roman"/>
              </a:rPr>
              <a:t>file in the file</a:t>
            </a:r>
            <a:r>
              <a:rPr sz="2500" dirty="0">
                <a:latin typeface="Times New Roman"/>
                <a:cs typeface="Times New Roman"/>
              </a:rPr>
              <a:t> </a:t>
            </a:r>
            <a:r>
              <a:rPr sz="2500" spc="-5" dirty="0">
                <a:latin typeface="Times New Roman"/>
                <a:cs typeface="Times New Roman"/>
              </a:rPr>
              <a:t>system</a:t>
            </a:r>
            <a:endParaRPr sz="2500">
              <a:latin typeface="Times New Roman"/>
              <a:cs typeface="Times New Roman"/>
            </a:endParaRPr>
          </a:p>
          <a:p>
            <a:pPr>
              <a:lnSpc>
                <a:spcPct val="100000"/>
              </a:lnSpc>
            </a:pPr>
            <a:endParaRPr sz="2700">
              <a:latin typeface="Times New Roman"/>
              <a:cs typeface="Times New Roman"/>
            </a:endParaRPr>
          </a:p>
          <a:p>
            <a:pPr>
              <a:lnSpc>
                <a:spcPct val="100000"/>
              </a:lnSpc>
              <a:spcBef>
                <a:spcPts val="25"/>
              </a:spcBef>
            </a:pPr>
            <a:endParaRPr sz="2600">
              <a:latin typeface="Times New Roman"/>
              <a:cs typeface="Times New Roman"/>
            </a:endParaRPr>
          </a:p>
          <a:p>
            <a:pPr marL="12700">
              <a:lnSpc>
                <a:spcPct val="100000"/>
              </a:lnSpc>
            </a:pPr>
            <a:r>
              <a:rPr sz="2500" b="1" spc="-5" dirty="0">
                <a:latin typeface="Times New Roman"/>
                <a:cs typeface="Times New Roman"/>
              </a:rPr>
              <a:t>Absolute </a:t>
            </a:r>
            <a:r>
              <a:rPr sz="2500" b="1" spc="-10" dirty="0">
                <a:latin typeface="Times New Roman"/>
                <a:cs typeface="Times New Roman"/>
              </a:rPr>
              <a:t>pathname </a:t>
            </a:r>
            <a:r>
              <a:rPr sz="2500" b="1" spc="-5" dirty="0">
                <a:latin typeface="Times New Roman"/>
                <a:cs typeface="Times New Roman"/>
              </a:rPr>
              <a:t>(start from the</a:t>
            </a:r>
            <a:r>
              <a:rPr sz="2500" b="1" spc="-20" dirty="0">
                <a:latin typeface="Times New Roman"/>
                <a:cs typeface="Times New Roman"/>
              </a:rPr>
              <a:t> </a:t>
            </a:r>
            <a:r>
              <a:rPr sz="2500" b="1" spc="-5" dirty="0">
                <a:latin typeface="Times New Roman"/>
                <a:cs typeface="Times New Roman"/>
              </a:rPr>
              <a:t>/-directory):</a:t>
            </a:r>
            <a:endParaRPr sz="2500">
              <a:latin typeface="Times New Roman"/>
              <a:cs typeface="Times New Roman"/>
            </a:endParaRPr>
          </a:p>
          <a:p>
            <a:pPr marL="12700">
              <a:lnSpc>
                <a:spcPct val="100000"/>
              </a:lnSpc>
              <a:spcBef>
                <a:spcPts val="1560"/>
              </a:spcBef>
            </a:pPr>
            <a:r>
              <a:rPr sz="2500" spc="-5" dirty="0">
                <a:latin typeface="Times New Roman"/>
                <a:cs typeface="Times New Roman"/>
              </a:rPr>
              <a:t>Eg: /export/home/user1/file1</a:t>
            </a:r>
            <a:endParaRPr sz="2500">
              <a:latin typeface="Times New Roman"/>
              <a:cs typeface="Times New Roman"/>
            </a:endParaRPr>
          </a:p>
          <a:p>
            <a:pPr marL="12700">
              <a:lnSpc>
                <a:spcPct val="100000"/>
              </a:lnSpc>
              <a:spcBef>
                <a:spcPts val="1570"/>
              </a:spcBef>
            </a:pPr>
            <a:r>
              <a:rPr sz="2500" b="1" spc="-5" dirty="0">
                <a:latin typeface="Times New Roman"/>
                <a:cs typeface="Times New Roman"/>
              </a:rPr>
              <a:t>Relative </a:t>
            </a:r>
            <a:r>
              <a:rPr sz="2500" b="1" spc="-10" dirty="0">
                <a:latin typeface="Times New Roman"/>
                <a:cs typeface="Times New Roman"/>
              </a:rPr>
              <a:t>pathname </a:t>
            </a:r>
            <a:r>
              <a:rPr sz="2500" b="1" spc="-5" dirty="0">
                <a:latin typeface="Times New Roman"/>
                <a:cs typeface="Times New Roman"/>
              </a:rPr>
              <a:t>(start from the current</a:t>
            </a:r>
            <a:r>
              <a:rPr sz="2500" b="1" spc="-35" dirty="0">
                <a:latin typeface="Times New Roman"/>
                <a:cs typeface="Times New Roman"/>
              </a:rPr>
              <a:t> </a:t>
            </a:r>
            <a:r>
              <a:rPr sz="2500" b="1" spc="-5" dirty="0">
                <a:latin typeface="Times New Roman"/>
                <a:cs typeface="Times New Roman"/>
              </a:rPr>
              <a:t>directory)</a:t>
            </a:r>
            <a:endParaRPr sz="2500">
              <a:latin typeface="Times New Roman"/>
              <a:cs typeface="Times New Roman"/>
            </a:endParaRPr>
          </a:p>
          <a:p>
            <a:pPr marL="12700">
              <a:lnSpc>
                <a:spcPct val="100000"/>
              </a:lnSpc>
              <a:spcBef>
                <a:spcPts val="1560"/>
              </a:spcBef>
            </a:pPr>
            <a:r>
              <a:rPr sz="2500" spc="-5" dirty="0">
                <a:latin typeface="Times New Roman"/>
                <a:cs typeface="Times New Roman"/>
              </a:rPr>
              <a:t>./test1 (. </a:t>
            </a:r>
            <a:r>
              <a:rPr sz="2500" dirty="0">
                <a:latin typeface="Times New Roman"/>
                <a:cs typeface="Times New Roman"/>
              </a:rPr>
              <a:t>= </a:t>
            </a:r>
            <a:r>
              <a:rPr sz="2500" spc="-5" dirty="0">
                <a:latin typeface="Times New Roman"/>
                <a:cs typeface="Times New Roman"/>
              </a:rPr>
              <a:t>current directory)</a:t>
            </a:r>
            <a:endParaRPr sz="2500">
              <a:latin typeface="Times New Roman"/>
              <a:cs typeface="Times New Roman"/>
            </a:endParaRPr>
          </a:p>
          <a:p>
            <a:pPr marL="12700">
              <a:lnSpc>
                <a:spcPct val="100000"/>
              </a:lnSpc>
              <a:spcBef>
                <a:spcPts val="1560"/>
              </a:spcBef>
            </a:pPr>
            <a:r>
              <a:rPr sz="2500" spc="-5" dirty="0">
                <a:latin typeface="Times New Roman"/>
                <a:cs typeface="Times New Roman"/>
              </a:rPr>
              <a:t>../team03/.profile (.. </a:t>
            </a:r>
            <a:r>
              <a:rPr sz="2500" dirty="0">
                <a:latin typeface="Times New Roman"/>
                <a:cs typeface="Times New Roman"/>
              </a:rPr>
              <a:t>= </a:t>
            </a:r>
            <a:r>
              <a:rPr sz="2500" spc="-5" dirty="0">
                <a:latin typeface="Times New Roman"/>
                <a:cs typeface="Times New Roman"/>
              </a:rPr>
              <a:t>parent directory)</a:t>
            </a:r>
            <a:endParaRPr sz="2500">
              <a:latin typeface="Times New Roman"/>
              <a:cs typeface="Times New Roman"/>
            </a:endParaRPr>
          </a:p>
        </p:txBody>
      </p:sp>
      <p:sp>
        <p:nvSpPr>
          <p:cNvPr id="5" name="object 5"/>
          <p:cNvSpPr txBox="1"/>
          <p:nvPr/>
        </p:nvSpPr>
        <p:spPr>
          <a:xfrm>
            <a:off x="168910" y="1271270"/>
            <a:ext cx="195580"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FFFFFF"/>
                </a:solidFill>
                <a:latin typeface="Arial"/>
                <a:cs typeface="Arial"/>
              </a:rPr>
              <a:t>39</a:t>
            </a:r>
            <a:endParaRPr sz="1200">
              <a:latin typeface="Arial"/>
              <a:cs typeface="Arial"/>
            </a:endParaRPr>
          </a:p>
        </p:txBody>
      </p:sp>
    </p:spTree>
  </p:cSld>
  <p:clrMapOvr>
    <a:masterClrMapping/>
  </p:clrMapOvr>
  <p:transition>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5400" y="1219200"/>
            <a:ext cx="6830059" cy="635000"/>
          </a:xfrm>
          <a:prstGeom prst="rect">
            <a:avLst/>
          </a:prstGeom>
        </p:spPr>
        <p:txBody>
          <a:bodyPr vert="horz" wrap="square" lIns="0" tIns="12700" rIns="0" bIns="0" rtlCol="0">
            <a:spAutoFit/>
          </a:bodyPr>
          <a:lstStyle/>
          <a:p>
            <a:pPr marL="12700">
              <a:lnSpc>
                <a:spcPct val="100000"/>
              </a:lnSpc>
              <a:spcBef>
                <a:spcPts val="100"/>
              </a:spcBef>
            </a:pPr>
            <a:r>
              <a:rPr sz="4000" dirty="0"/>
              <a:t>pwd - </a:t>
            </a:r>
            <a:r>
              <a:rPr sz="4000" spc="-5" dirty="0"/>
              <a:t>Present </a:t>
            </a:r>
            <a:r>
              <a:rPr sz="4000" dirty="0"/>
              <a:t>Working</a:t>
            </a:r>
            <a:r>
              <a:rPr sz="4000" spc="-65" dirty="0"/>
              <a:t> </a:t>
            </a:r>
            <a:r>
              <a:rPr sz="4000" dirty="0"/>
              <a:t>Directory</a:t>
            </a:r>
          </a:p>
        </p:txBody>
      </p:sp>
      <p:sp>
        <p:nvSpPr>
          <p:cNvPr id="3" name="object 3"/>
          <p:cNvSpPr txBox="1"/>
          <p:nvPr/>
        </p:nvSpPr>
        <p:spPr>
          <a:xfrm>
            <a:off x="1524000" y="2971800"/>
            <a:ext cx="5866130" cy="397545"/>
          </a:xfrm>
          <a:prstGeom prst="rect">
            <a:avLst/>
          </a:prstGeom>
        </p:spPr>
        <p:txBody>
          <a:bodyPr vert="horz" wrap="square" lIns="0" tIns="12700" rIns="0" bIns="0" rtlCol="0">
            <a:spAutoFit/>
          </a:bodyPr>
          <a:lstStyle/>
          <a:p>
            <a:pPr marL="12700">
              <a:lnSpc>
                <a:spcPct val="100000"/>
              </a:lnSpc>
              <a:spcBef>
                <a:spcPts val="100"/>
              </a:spcBef>
            </a:pPr>
            <a:r>
              <a:rPr sz="2500" b="1" spc="-5" dirty="0">
                <a:latin typeface="Times New Roman"/>
                <a:cs typeface="Times New Roman"/>
              </a:rPr>
              <a:t>pwd</a:t>
            </a:r>
            <a:r>
              <a:rPr sz="2500" spc="-5" dirty="0">
                <a:latin typeface="Times New Roman"/>
                <a:cs typeface="Times New Roman"/>
              </a:rPr>
              <a:t> prints the Current</a:t>
            </a:r>
            <a:r>
              <a:rPr sz="2500" spc="-40" dirty="0">
                <a:latin typeface="Times New Roman"/>
                <a:cs typeface="Times New Roman"/>
              </a:rPr>
              <a:t> </a:t>
            </a:r>
            <a:r>
              <a:rPr sz="2500" spc="-5" dirty="0">
                <a:latin typeface="Times New Roman"/>
                <a:cs typeface="Times New Roman"/>
              </a:rPr>
              <a:t>Directory</a:t>
            </a:r>
            <a:endParaRPr sz="2500" dirty="0">
              <a:latin typeface="Times New Roman"/>
              <a:cs typeface="Times New Roman"/>
            </a:endParaRPr>
          </a:p>
        </p:txBody>
      </p:sp>
      <p:sp>
        <p:nvSpPr>
          <p:cNvPr id="4" name="object 4"/>
          <p:cNvSpPr txBox="1"/>
          <p:nvPr/>
        </p:nvSpPr>
        <p:spPr>
          <a:xfrm>
            <a:off x="168910" y="1271270"/>
            <a:ext cx="195580"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FFFFFF"/>
                </a:solidFill>
                <a:latin typeface="Arial"/>
                <a:cs typeface="Arial"/>
              </a:rPr>
              <a:t>40</a:t>
            </a:r>
            <a:endParaRPr sz="1200">
              <a:latin typeface="Arial"/>
              <a:cs typeface="Arial"/>
            </a:endParaRPr>
          </a:p>
        </p:txBody>
      </p:sp>
    </p:spTree>
  </p:cSld>
  <p:clrMapOvr>
    <a:masterClrMapping/>
  </p:clrMapOvr>
  <p:transition>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95550" y="338093"/>
            <a:ext cx="5073650" cy="628377"/>
          </a:xfrm>
          <a:prstGeom prst="rect">
            <a:avLst/>
          </a:prstGeom>
        </p:spPr>
        <p:txBody>
          <a:bodyPr vert="horz" wrap="square" lIns="0" tIns="12700" rIns="0" bIns="0" rtlCol="0">
            <a:spAutoFit/>
          </a:bodyPr>
          <a:lstStyle/>
          <a:p>
            <a:pPr marL="12700">
              <a:lnSpc>
                <a:spcPct val="100000"/>
              </a:lnSpc>
              <a:spcBef>
                <a:spcPts val="100"/>
              </a:spcBef>
              <a:tabLst>
                <a:tab pos="981075" algn="l"/>
              </a:tabLst>
            </a:pPr>
            <a:r>
              <a:rPr lang="en-IN" spc="-5" dirty="0" err="1" smtClean="0"/>
              <a:t>Cd</a:t>
            </a:r>
            <a:r>
              <a:rPr lang="en-IN" spc="-5" dirty="0" smtClean="0"/>
              <a:t> </a:t>
            </a:r>
            <a:r>
              <a:rPr dirty="0" smtClean="0"/>
              <a:t>Change</a:t>
            </a:r>
            <a:r>
              <a:rPr spc="-70" dirty="0" smtClean="0"/>
              <a:t> </a:t>
            </a:r>
            <a:r>
              <a:rPr spc="-5" dirty="0"/>
              <a:t>Directory</a:t>
            </a:r>
          </a:p>
        </p:txBody>
      </p:sp>
      <p:sp>
        <p:nvSpPr>
          <p:cNvPr id="3" name="object 3"/>
          <p:cNvSpPr txBox="1"/>
          <p:nvPr/>
        </p:nvSpPr>
        <p:spPr>
          <a:xfrm>
            <a:off x="332740" y="2797809"/>
            <a:ext cx="2865755" cy="3199130"/>
          </a:xfrm>
          <a:prstGeom prst="rect">
            <a:avLst/>
          </a:prstGeom>
        </p:spPr>
        <p:txBody>
          <a:bodyPr vert="horz" wrap="square" lIns="0" tIns="12700" rIns="0" bIns="0" rtlCol="0">
            <a:spAutoFit/>
          </a:bodyPr>
          <a:lstStyle/>
          <a:p>
            <a:pPr marL="12700">
              <a:lnSpc>
                <a:spcPts val="2955"/>
              </a:lnSpc>
              <a:spcBef>
                <a:spcPts val="100"/>
              </a:spcBef>
            </a:pPr>
            <a:r>
              <a:rPr sz="2500" spc="-5" dirty="0">
                <a:latin typeface="Times New Roman"/>
                <a:cs typeface="Times New Roman"/>
              </a:rPr>
              <a:t>Example:</a:t>
            </a:r>
            <a:endParaRPr sz="2500">
              <a:latin typeface="Times New Roman"/>
              <a:cs typeface="Times New Roman"/>
            </a:endParaRPr>
          </a:p>
          <a:p>
            <a:pPr marL="381000">
              <a:lnSpc>
                <a:spcPts val="2955"/>
              </a:lnSpc>
            </a:pPr>
            <a:r>
              <a:rPr sz="2500" dirty="0">
                <a:latin typeface="Times New Roman"/>
                <a:cs typeface="Times New Roman"/>
              </a:rPr>
              <a:t>$</a:t>
            </a:r>
            <a:r>
              <a:rPr sz="2500" spc="-10" dirty="0">
                <a:latin typeface="Times New Roman"/>
                <a:cs typeface="Times New Roman"/>
              </a:rPr>
              <a:t> </a:t>
            </a:r>
            <a:r>
              <a:rPr sz="2500" spc="-5" dirty="0">
                <a:latin typeface="Times New Roman"/>
                <a:cs typeface="Times New Roman"/>
              </a:rPr>
              <a:t>pwd</a:t>
            </a:r>
            <a:endParaRPr sz="2500">
              <a:latin typeface="Times New Roman"/>
              <a:cs typeface="Times New Roman"/>
            </a:endParaRPr>
          </a:p>
          <a:p>
            <a:pPr marL="381000">
              <a:lnSpc>
                <a:spcPts val="2825"/>
              </a:lnSpc>
              <a:spcBef>
                <a:spcPts val="170"/>
              </a:spcBef>
            </a:pPr>
            <a:r>
              <a:rPr sz="2500" spc="-5" dirty="0">
                <a:latin typeface="Times New Roman"/>
                <a:cs typeface="Times New Roman"/>
              </a:rPr>
              <a:t>/home/user3</a:t>
            </a:r>
            <a:endParaRPr sz="2500">
              <a:latin typeface="Times New Roman"/>
              <a:cs typeface="Times New Roman"/>
            </a:endParaRPr>
          </a:p>
          <a:p>
            <a:pPr marL="381000">
              <a:lnSpc>
                <a:spcPts val="2650"/>
              </a:lnSpc>
            </a:pPr>
            <a:r>
              <a:rPr sz="2500" dirty="0">
                <a:latin typeface="Times New Roman"/>
                <a:cs typeface="Times New Roman"/>
              </a:rPr>
              <a:t>$ cd </a:t>
            </a:r>
            <a:r>
              <a:rPr sz="2500" spc="-5" dirty="0">
                <a:latin typeface="Times New Roman"/>
                <a:cs typeface="Times New Roman"/>
              </a:rPr>
              <a:t>memo;</a:t>
            </a:r>
            <a:r>
              <a:rPr sz="2500" spc="-40" dirty="0">
                <a:latin typeface="Times New Roman"/>
                <a:cs typeface="Times New Roman"/>
              </a:rPr>
              <a:t> </a:t>
            </a:r>
            <a:r>
              <a:rPr sz="2500" spc="-5" dirty="0">
                <a:latin typeface="Times New Roman"/>
                <a:cs typeface="Times New Roman"/>
              </a:rPr>
              <a:t>pwd</a:t>
            </a:r>
            <a:endParaRPr sz="2500">
              <a:latin typeface="Times New Roman"/>
              <a:cs typeface="Times New Roman"/>
            </a:endParaRPr>
          </a:p>
          <a:p>
            <a:pPr marL="381000">
              <a:lnSpc>
                <a:spcPts val="2645"/>
              </a:lnSpc>
            </a:pPr>
            <a:r>
              <a:rPr sz="2300" spc="-5" dirty="0">
                <a:latin typeface="Tahoma"/>
                <a:cs typeface="Tahoma"/>
              </a:rPr>
              <a:t>/</a:t>
            </a:r>
            <a:r>
              <a:rPr sz="2500" spc="-5" dirty="0">
                <a:latin typeface="Times New Roman"/>
                <a:cs typeface="Times New Roman"/>
              </a:rPr>
              <a:t>home/user3/memo</a:t>
            </a:r>
            <a:endParaRPr sz="2500">
              <a:latin typeface="Times New Roman"/>
              <a:cs typeface="Times New Roman"/>
            </a:endParaRPr>
          </a:p>
          <a:p>
            <a:pPr marL="360680">
              <a:lnSpc>
                <a:spcPts val="2645"/>
              </a:lnSpc>
            </a:pPr>
            <a:r>
              <a:rPr sz="2500" dirty="0">
                <a:latin typeface="Times New Roman"/>
                <a:cs typeface="Times New Roman"/>
              </a:rPr>
              <a:t>$ cd </a:t>
            </a:r>
            <a:r>
              <a:rPr sz="2500" spc="-5" dirty="0">
                <a:latin typeface="Times New Roman"/>
                <a:cs typeface="Times New Roman"/>
              </a:rPr>
              <a:t>../..;</a:t>
            </a:r>
            <a:r>
              <a:rPr sz="2500" spc="-30" dirty="0">
                <a:latin typeface="Times New Roman"/>
                <a:cs typeface="Times New Roman"/>
              </a:rPr>
              <a:t> </a:t>
            </a:r>
            <a:r>
              <a:rPr sz="2500" spc="-5" dirty="0">
                <a:latin typeface="Times New Roman"/>
                <a:cs typeface="Times New Roman"/>
              </a:rPr>
              <a:t>pwd</a:t>
            </a:r>
            <a:endParaRPr sz="2500">
              <a:latin typeface="Times New Roman"/>
              <a:cs typeface="Times New Roman"/>
            </a:endParaRPr>
          </a:p>
          <a:p>
            <a:pPr marL="381000">
              <a:lnSpc>
                <a:spcPts val="2665"/>
              </a:lnSpc>
            </a:pPr>
            <a:r>
              <a:rPr sz="2500" dirty="0">
                <a:latin typeface="Times New Roman"/>
                <a:cs typeface="Times New Roman"/>
              </a:rPr>
              <a:t>/home</a:t>
            </a:r>
            <a:endParaRPr sz="2500">
              <a:latin typeface="Times New Roman"/>
              <a:cs typeface="Times New Roman"/>
            </a:endParaRPr>
          </a:p>
          <a:p>
            <a:pPr marL="381000">
              <a:lnSpc>
                <a:spcPts val="2660"/>
              </a:lnSpc>
            </a:pPr>
            <a:r>
              <a:rPr sz="2500" dirty="0">
                <a:latin typeface="Times New Roman"/>
                <a:cs typeface="Times New Roman"/>
              </a:rPr>
              <a:t>$ cd </a:t>
            </a:r>
            <a:r>
              <a:rPr sz="2500" spc="-5" dirty="0">
                <a:latin typeface="Times New Roman"/>
                <a:cs typeface="Times New Roman"/>
              </a:rPr>
              <a:t>/tmp;</a:t>
            </a:r>
            <a:r>
              <a:rPr sz="2500" spc="-35" dirty="0">
                <a:latin typeface="Times New Roman"/>
                <a:cs typeface="Times New Roman"/>
              </a:rPr>
              <a:t> </a:t>
            </a:r>
            <a:r>
              <a:rPr sz="2500" spc="-5" dirty="0">
                <a:latin typeface="Times New Roman"/>
                <a:cs typeface="Times New Roman"/>
              </a:rPr>
              <a:t>pwd</a:t>
            </a:r>
            <a:endParaRPr sz="2500">
              <a:latin typeface="Times New Roman"/>
              <a:cs typeface="Times New Roman"/>
            </a:endParaRPr>
          </a:p>
          <a:p>
            <a:pPr marL="398780">
              <a:lnSpc>
                <a:spcPts val="2820"/>
              </a:lnSpc>
            </a:pPr>
            <a:r>
              <a:rPr sz="2500" dirty="0">
                <a:latin typeface="Times New Roman"/>
                <a:cs typeface="Times New Roman"/>
              </a:rPr>
              <a:t>/tmp</a:t>
            </a:r>
            <a:endParaRPr sz="2500">
              <a:latin typeface="Times New Roman"/>
              <a:cs typeface="Times New Roman"/>
            </a:endParaRPr>
          </a:p>
        </p:txBody>
      </p:sp>
      <p:sp>
        <p:nvSpPr>
          <p:cNvPr id="4" name="object 4"/>
          <p:cNvSpPr txBox="1"/>
          <p:nvPr/>
        </p:nvSpPr>
        <p:spPr>
          <a:xfrm>
            <a:off x="480059" y="1283970"/>
            <a:ext cx="2173605" cy="1183640"/>
          </a:xfrm>
          <a:prstGeom prst="rect">
            <a:avLst/>
          </a:prstGeom>
        </p:spPr>
        <p:txBody>
          <a:bodyPr vert="horz" wrap="square" lIns="0" tIns="210820" rIns="0" bIns="0" rtlCol="0">
            <a:spAutoFit/>
          </a:bodyPr>
          <a:lstStyle/>
          <a:p>
            <a:pPr marL="12700">
              <a:lnSpc>
                <a:spcPct val="100000"/>
              </a:lnSpc>
              <a:spcBef>
                <a:spcPts val="1660"/>
              </a:spcBef>
            </a:pPr>
            <a:r>
              <a:rPr sz="2500" b="1" spc="-5" dirty="0">
                <a:latin typeface="Times New Roman"/>
                <a:cs typeface="Times New Roman"/>
              </a:rPr>
              <a:t>syntax:</a:t>
            </a:r>
            <a:endParaRPr sz="2500">
              <a:latin typeface="Times New Roman"/>
              <a:cs typeface="Times New Roman"/>
            </a:endParaRPr>
          </a:p>
          <a:p>
            <a:pPr marL="250190">
              <a:lnSpc>
                <a:spcPct val="100000"/>
              </a:lnSpc>
              <a:spcBef>
                <a:spcPts val="1560"/>
              </a:spcBef>
            </a:pPr>
            <a:r>
              <a:rPr sz="2500" b="1" spc="-5" dirty="0">
                <a:latin typeface="Times New Roman"/>
                <a:cs typeface="Times New Roman"/>
              </a:rPr>
              <a:t>cd</a:t>
            </a:r>
            <a:r>
              <a:rPr sz="2500" b="1" spc="-70" dirty="0">
                <a:latin typeface="Times New Roman"/>
                <a:cs typeface="Times New Roman"/>
              </a:rPr>
              <a:t> </a:t>
            </a:r>
            <a:r>
              <a:rPr sz="2500" b="1" spc="-5" dirty="0">
                <a:latin typeface="Times New Roman"/>
                <a:cs typeface="Times New Roman"/>
              </a:rPr>
              <a:t>[dir_name]</a:t>
            </a:r>
            <a:endParaRPr sz="2500">
              <a:latin typeface="Times New Roman"/>
              <a:cs typeface="Times New Roman"/>
            </a:endParaRPr>
          </a:p>
        </p:txBody>
      </p:sp>
      <p:sp>
        <p:nvSpPr>
          <p:cNvPr id="5" name="object 5"/>
          <p:cNvSpPr txBox="1"/>
          <p:nvPr/>
        </p:nvSpPr>
        <p:spPr>
          <a:xfrm>
            <a:off x="168910" y="1271270"/>
            <a:ext cx="195580"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FFFFFF"/>
                </a:solidFill>
                <a:latin typeface="Arial"/>
                <a:cs typeface="Arial"/>
              </a:rPr>
              <a:t>42</a:t>
            </a:r>
            <a:endParaRPr sz="1200">
              <a:latin typeface="Arial"/>
              <a:cs typeface="Arial"/>
            </a:endParaRPr>
          </a:p>
        </p:txBody>
      </p:sp>
    </p:spTree>
  </p:cSld>
  <p:clrMapOvr>
    <a:masterClrMapping/>
  </p:clrMapOvr>
  <p:transition>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Directory related commands </a:t>
            </a:r>
            <a:endParaRPr lang="en-IN" dirty="0"/>
          </a:p>
        </p:txBody>
      </p:sp>
      <p:sp>
        <p:nvSpPr>
          <p:cNvPr id="3" name="Content Placeholder 2"/>
          <p:cNvSpPr>
            <a:spLocks noGrp="1"/>
          </p:cNvSpPr>
          <p:nvPr>
            <p:ph sz="quarter" idx="1"/>
          </p:nvPr>
        </p:nvSpPr>
        <p:spPr>
          <a:xfrm>
            <a:off x="914400" y="1447800"/>
            <a:ext cx="7772400" cy="4648200"/>
          </a:xfrm>
        </p:spPr>
        <p:txBody>
          <a:bodyPr>
            <a:noAutofit/>
          </a:bodyPr>
          <a:lstStyle/>
          <a:p>
            <a:r>
              <a:rPr lang="en-IN" sz="2800" dirty="0" err="1"/>
              <a:t>ls</a:t>
            </a:r>
            <a:r>
              <a:rPr lang="en-IN" sz="2800" dirty="0"/>
              <a:t> : This command is use to display the all directory present in the current folder. </a:t>
            </a:r>
            <a:endParaRPr lang="en-IN" sz="2800" dirty="0" smtClean="0"/>
          </a:p>
          <a:p>
            <a:r>
              <a:rPr lang="en-IN" sz="2800" dirty="0" err="1"/>
              <a:t>ls</a:t>
            </a:r>
            <a:r>
              <a:rPr lang="en-IN" sz="2800" dirty="0"/>
              <a:t> </a:t>
            </a:r>
            <a:r>
              <a:rPr lang="en-IN" sz="2800" dirty="0" err="1"/>
              <a:t>directoryName</a:t>
            </a:r>
            <a:r>
              <a:rPr lang="en-IN" sz="2800" dirty="0"/>
              <a:t> : This command is use to display the list of file and directory present in the </a:t>
            </a:r>
            <a:r>
              <a:rPr lang="en-IN" sz="2800" dirty="0" err="1"/>
              <a:t>directoryName</a:t>
            </a:r>
            <a:r>
              <a:rPr lang="en-IN" sz="2800" dirty="0"/>
              <a:t> folder. </a:t>
            </a:r>
            <a:endParaRPr lang="en-IN" sz="2800" dirty="0" smtClean="0"/>
          </a:p>
          <a:p>
            <a:r>
              <a:rPr lang="en-IN" sz="2800" dirty="0" smtClean="0"/>
              <a:t>cd  ~ : This command is use to move to the home directory. </a:t>
            </a:r>
          </a:p>
          <a:p>
            <a:r>
              <a:rPr lang="en-IN" sz="2800" dirty="0" smtClean="0"/>
              <a:t>cd - : This command is use to move to the last directory. </a:t>
            </a:r>
          </a:p>
          <a:p>
            <a:r>
              <a:rPr lang="en-IN" sz="2800" dirty="0" err="1" smtClean="0"/>
              <a:t>cd</a:t>
            </a:r>
            <a:r>
              <a:rPr lang="en-IN" sz="2800" dirty="0" smtClean="0"/>
              <a:t> .. : This command is use to come out from the current working directory. </a:t>
            </a:r>
          </a:p>
          <a:p>
            <a:r>
              <a:rPr lang="en-IN" sz="2800" dirty="0" err="1" smtClean="0"/>
              <a:t>cd</a:t>
            </a:r>
            <a:r>
              <a:rPr lang="en-IN" sz="2800" dirty="0" smtClean="0"/>
              <a:t> / : it changes to root directory </a:t>
            </a:r>
          </a:p>
          <a:p>
            <a:endParaRPr lang="en-IN" sz="28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sz="quarter" idx="1"/>
          </p:nvPr>
        </p:nvSpPr>
        <p:spPr/>
        <p:txBody>
          <a:bodyPr>
            <a:normAutofit/>
          </a:bodyPr>
          <a:lstStyle/>
          <a:p>
            <a:r>
              <a:rPr lang="en-IN" dirty="0" err="1" smtClean="0"/>
              <a:t>mkdir</a:t>
            </a:r>
            <a:r>
              <a:rPr lang="en-IN" dirty="0" smtClean="0"/>
              <a:t> A: This command is used to make the directory </a:t>
            </a:r>
          </a:p>
          <a:p>
            <a:r>
              <a:rPr lang="en-IN" dirty="0" err="1" smtClean="0"/>
              <a:t>mkdir</a:t>
            </a:r>
            <a:r>
              <a:rPr lang="en-IN" dirty="0" smtClean="0"/>
              <a:t> A B C D :This command is used to create the more than one directory. </a:t>
            </a:r>
          </a:p>
          <a:p>
            <a:r>
              <a:rPr lang="en-IN" dirty="0" err="1" smtClean="0"/>
              <a:t>rmdir</a:t>
            </a:r>
            <a:r>
              <a:rPr lang="en-IN" dirty="0" smtClean="0"/>
              <a:t> </a:t>
            </a:r>
            <a:r>
              <a:rPr lang="en-IN" dirty="0" err="1" smtClean="0"/>
              <a:t>FolderName</a:t>
            </a:r>
            <a:r>
              <a:rPr lang="en-IN" dirty="0" smtClean="0"/>
              <a:t> : This command is use to remove or delete the folder. </a:t>
            </a:r>
          </a:p>
          <a:p>
            <a:r>
              <a:rPr lang="en-IN" dirty="0" err="1" smtClean="0"/>
              <a:t>rm</a:t>
            </a:r>
            <a:r>
              <a:rPr lang="en-IN" dirty="0" smtClean="0"/>
              <a:t> -r A : This command is use to remove or delete the folder which contains the files and folder. </a:t>
            </a:r>
          </a:p>
          <a:p>
            <a:r>
              <a:rPr lang="en-IN" dirty="0" err="1" smtClean="0"/>
              <a:t>mv</a:t>
            </a:r>
            <a:r>
              <a:rPr lang="en-IN" dirty="0" smtClean="0"/>
              <a:t> </a:t>
            </a:r>
            <a:r>
              <a:rPr lang="en-IN" dirty="0" err="1" smtClean="0"/>
              <a:t>OldDirectory</a:t>
            </a:r>
            <a:r>
              <a:rPr lang="en-IN" dirty="0" smtClean="0"/>
              <a:t> </a:t>
            </a:r>
            <a:r>
              <a:rPr lang="en-IN" dirty="0" err="1" smtClean="0"/>
              <a:t>NewDirectory</a:t>
            </a:r>
            <a:r>
              <a:rPr lang="en-IN" dirty="0" smtClean="0"/>
              <a:t> : This command is use to change the folder name. </a:t>
            </a:r>
            <a:endParaRPr lang="en-I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sz="quarter" idx="1"/>
          </p:nvPr>
        </p:nvSpPr>
        <p:spPr/>
        <p:txBody>
          <a:bodyPr/>
          <a:lstStyle/>
          <a:p>
            <a:r>
              <a:rPr lang="en-IN" dirty="0" err="1" smtClean="0"/>
              <a:t>mkdir</a:t>
            </a:r>
            <a:r>
              <a:rPr lang="en-IN" dirty="0" smtClean="0"/>
              <a:t> .directoryName : This command is use to create the hidden folder or directory. </a:t>
            </a:r>
          </a:p>
          <a:p>
            <a:r>
              <a:rPr lang="en-IN" dirty="0" err="1" smtClean="0"/>
              <a:t>mv</a:t>
            </a:r>
            <a:r>
              <a:rPr lang="en-IN" dirty="0" smtClean="0"/>
              <a:t> </a:t>
            </a:r>
            <a:r>
              <a:rPr lang="en-IN" dirty="0" err="1" smtClean="0"/>
              <a:t>abc</a:t>
            </a:r>
            <a:r>
              <a:rPr lang="en-IN" dirty="0" smtClean="0"/>
              <a:t> .</a:t>
            </a:r>
            <a:r>
              <a:rPr lang="en-IN" dirty="0" err="1" smtClean="0"/>
              <a:t>abc</a:t>
            </a:r>
            <a:r>
              <a:rPr lang="en-IN" dirty="0" smtClean="0"/>
              <a:t> : Hide the directory </a:t>
            </a:r>
          </a:p>
          <a:p>
            <a:r>
              <a:rPr lang="en-IN" dirty="0" err="1" smtClean="0"/>
              <a:t>mv</a:t>
            </a:r>
            <a:r>
              <a:rPr lang="en-IN" dirty="0" smtClean="0"/>
              <a:t> .</a:t>
            </a:r>
            <a:r>
              <a:rPr lang="en-IN" dirty="0" err="1" smtClean="0"/>
              <a:t>abc</a:t>
            </a:r>
            <a:r>
              <a:rPr lang="en-IN" dirty="0" smtClean="0"/>
              <a:t> </a:t>
            </a:r>
            <a:r>
              <a:rPr lang="en-IN" dirty="0" err="1" smtClean="0"/>
              <a:t>abc</a:t>
            </a:r>
            <a:r>
              <a:rPr lang="en-IN" dirty="0" smtClean="0"/>
              <a:t> : Unhide the directory </a:t>
            </a:r>
          </a:p>
          <a:p>
            <a:endParaRPr lang="en-I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745739" y="3595370"/>
            <a:ext cx="3597275" cy="711200"/>
          </a:xfrm>
          <a:prstGeom prst="rect">
            <a:avLst/>
          </a:prstGeom>
        </p:spPr>
        <p:txBody>
          <a:bodyPr vert="horz" wrap="square" lIns="0" tIns="12700" rIns="0" bIns="0" rtlCol="0">
            <a:spAutoFit/>
          </a:bodyPr>
          <a:lstStyle/>
          <a:p>
            <a:pPr marL="12700">
              <a:lnSpc>
                <a:spcPct val="100000"/>
              </a:lnSpc>
              <a:spcBef>
                <a:spcPts val="100"/>
              </a:spcBef>
            </a:pPr>
            <a:r>
              <a:rPr sz="4500" spc="-5" dirty="0">
                <a:latin typeface="Times New Roman"/>
                <a:cs typeface="Times New Roman"/>
              </a:rPr>
              <a:t>Managing</a:t>
            </a:r>
            <a:r>
              <a:rPr sz="4500" spc="-55" dirty="0">
                <a:latin typeface="Times New Roman"/>
                <a:cs typeface="Times New Roman"/>
              </a:rPr>
              <a:t> </a:t>
            </a:r>
            <a:r>
              <a:rPr sz="4500" spc="-5" dirty="0">
                <a:latin typeface="Times New Roman"/>
                <a:cs typeface="Times New Roman"/>
              </a:rPr>
              <a:t>Files</a:t>
            </a:r>
            <a:endParaRPr sz="4500">
              <a:latin typeface="Times New Roman"/>
              <a:cs typeface="Times New Roman"/>
            </a:endParaRPr>
          </a:p>
        </p:txBody>
      </p:sp>
      <p:sp>
        <p:nvSpPr>
          <p:cNvPr id="3" name="object 3"/>
          <p:cNvSpPr txBox="1"/>
          <p:nvPr/>
        </p:nvSpPr>
        <p:spPr>
          <a:xfrm>
            <a:off x="3658870" y="2019300"/>
            <a:ext cx="2329815" cy="711200"/>
          </a:xfrm>
          <a:prstGeom prst="rect">
            <a:avLst/>
          </a:prstGeom>
        </p:spPr>
        <p:txBody>
          <a:bodyPr vert="horz" wrap="square" lIns="0" tIns="12700" rIns="0" bIns="0" rtlCol="0">
            <a:spAutoFit/>
          </a:bodyPr>
          <a:lstStyle/>
          <a:p>
            <a:pPr marL="12700">
              <a:lnSpc>
                <a:spcPct val="100000"/>
              </a:lnSpc>
              <a:spcBef>
                <a:spcPts val="100"/>
              </a:spcBef>
            </a:pPr>
            <a:r>
              <a:rPr sz="4500" b="1" dirty="0">
                <a:latin typeface="Times New Roman"/>
                <a:cs typeface="Times New Roman"/>
              </a:rPr>
              <a:t>Module</a:t>
            </a:r>
            <a:r>
              <a:rPr sz="4500" b="1" spc="-90" dirty="0">
                <a:latin typeface="Times New Roman"/>
                <a:cs typeface="Times New Roman"/>
              </a:rPr>
              <a:t> </a:t>
            </a:r>
            <a:r>
              <a:rPr sz="4500" b="1" dirty="0">
                <a:latin typeface="Times New Roman"/>
                <a:cs typeface="Times New Roman"/>
              </a:rPr>
              <a:t>4</a:t>
            </a:r>
            <a:endParaRPr sz="4500">
              <a:latin typeface="Times New Roman"/>
              <a:cs typeface="Times New Roman"/>
            </a:endParaRPr>
          </a:p>
        </p:txBody>
      </p:sp>
      <p:sp>
        <p:nvSpPr>
          <p:cNvPr id="4" name="object 4"/>
          <p:cNvSpPr txBox="1"/>
          <p:nvPr/>
        </p:nvSpPr>
        <p:spPr>
          <a:xfrm>
            <a:off x="168910" y="1271270"/>
            <a:ext cx="195580"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FFFFFF"/>
                </a:solidFill>
                <a:latin typeface="Arial"/>
                <a:cs typeface="Arial"/>
              </a:rPr>
              <a:t>46</a:t>
            </a:r>
            <a:endParaRPr sz="1200">
              <a:latin typeface="Arial"/>
              <a:cs typeface="Arial"/>
            </a:endParaRPr>
          </a:p>
        </p:txBody>
      </p:sp>
    </p:spTree>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txBox="1">
            <a:spLocks noGrp="1"/>
          </p:cNvSpPr>
          <p:nvPr/>
        </p:nvSpPr>
        <p:spPr bwMode="auto">
          <a:xfrm>
            <a:off x="6934200" y="6381750"/>
            <a:ext cx="2133600" cy="476250"/>
          </a:xfrm>
          <a:prstGeom prst="rect">
            <a:avLst/>
          </a:prstGeom>
          <a:noFill/>
          <a:ln w="9525">
            <a:noFill/>
            <a:miter lim="800000"/>
            <a:headEnd/>
            <a:tailEnd/>
          </a:ln>
        </p:spPr>
        <p:txBody>
          <a:bodyPr/>
          <a:lstStyle/>
          <a:p>
            <a:pPr algn="r">
              <a:spcBef>
                <a:spcPct val="0"/>
              </a:spcBef>
              <a:buClrTx/>
              <a:buFontTx/>
              <a:buNone/>
            </a:pPr>
            <a:endParaRPr lang="en-US" sz="1000">
              <a:solidFill>
                <a:srgbClr val="000000"/>
              </a:solidFill>
            </a:endParaRPr>
          </a:p>
          <a:p>
            <a:pPr algn="r">
              <a:spcBef>
                <a:spcPct val="0"/>
              </a:spcBef>
              <a:buClrTx/>
              <a:buFontTx/>
              <a:buNone/>
            </a:pPr>
            <a:fld id="{8F79CB38-E810-4F4B-B37A-03989A60C94A}" type="slidenum">
              <a:rPr lang="en-US" sz="1000">
                <a:solidFill>
                  <a:srgbClr val="000000"/>
                </a:solidFill>
              </a:rPr>
              <a:pPr algn="r">
                <a:spcBef>
                  <a:spcPct val="0"/>
                </a:spcBef>
                <a:buClrTx/>
                <a:buFontTx/>
                <a:buNone/>
              </a:pPr>
              <a:t>5</a:t>
            </a:fld>
            <a:endParaRPr lang="en-US" sz="1000">
              <a:solidFill>
                <a:srgbClr val="000000"/>
              </a:solidFill>
            </a:endParaRPr>
          </a:p>
        </p:txBody>
      </p:sp>
      <p:sp>
        <p:nvSpPr>
          <p:cNvPr id="32771" name="Rectangle 3"/>
          <p:cNvSpPr>
            <a:spLocks noGrp="1" noChangeArrowheads="1"/>
          </p:cNvSpPr>
          <p:nvPr>
            <p:ph type="title" idx="4294967295"/>
          </p:nvPr>
        </p:nvSpPr>
        <p:spPr/>
        <p:txBody>
          <a:bodyPr/>
          <a:lstStyle/>
          <a:p>
            <a:pPr eaLnBrk="1" hangingPunct="1"/>
            <a:r>
              <a:rPr lang="en-US" dirty="0" smtClean="0"/>
              <a:t>UNIX Variants</a:t>
            </a:r>
          </a:p>
        </p:txBody>
      </p:sp>
      <p:sp>
        <p:nvSpPr>
          <p:cNvPr id="32772" name="Rectangle 4"/>
          <p:cNvSpPr>
            <a:spLocks noGrp="1" noChangeArrowheads="1"/>
          </p:cNvSpPr>
          <p:nvPr>
            <p:ph type="body" idx="4294967295"/>
          </p:nvPr>
        </p:nvSpPr>
        <p:spPr/>
        <p:txBody>
          <a:bodyPr/>
          <a:lstStyle/>
          <a:p>
            <a:pPr eaLnBrk="1" hangingPunct="1"/>
            <a:r>
              <a:rPr lang="en-US" smtClean="0"/>
              <a:t>UNIX Variants</a:t>
            </a:r>
          </a:p>
        </p:txBody>
      </p:sp>
      <p:graphicFrame>
        <p:nvGraphicFramePr>
          <p:cNvPr id="216069" name="Group 5"/>
          <p:cNvGraphicFramePr>
            <a:graphicFrameLocks noGrp="1"/>
          </p:cNvGraphicFramePr>
          <p:nvPr>
            <p:ph sz="half" idx="4294967295"/>
          </p:nvPr>
        </p:nvGraphicFramePr>
        <p:xfrm>
          <a:off x="504825" y="1905000"/>
          <a:ext cx="8134350" cy="4186047"/>
        </p:xfrm>
        <a:graphic>
          <a:graphicData uri="http://schemas.openxmlformats.org/drawingml/2006/table">
            <a:tbl>
              <a:tblPr/>
              <a:tblGrid>
                <a:gridCol w="1047750"/>
                <a:gridCol w="3200400"/>
                <a:gridCol w="3886200"/>
              </a:tblGrid>
              <a:tr h="30480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800" b="1" i="0" u="none" strike="noStrike" cap="none" normalizeH="0" baseline="0" smtClean="0">
                          <a:ln>
                            <a:noFill/>
                          </a:ln>
                          <a:solidFill>
                            <a:srgbClr val="000000"/>
                          </a:solidFill>
                          <a:effectLst/>
                          <a:latin typeface="Arial" charset="0"/>
                        </a:rPr>
                        <a:t>Year</a:t>
                      </a:r>
                    </a:p>
                  </a:txBody>
                  <a:tcPr marL="90488" marR="90488" marT="44450" marB="4445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800" b="1" i="0" u="none" strike="noStrike" cap="none" normalizeH="0" baseline="0" smtClean="0">
                          <a:ln>
                            <a:noFill/>
                          </a:ln>
                          <a:solidFill>
                            <a:srgbClr val="000000"/>
                          </a:solidFill>
                          <a:effectLst/>
                          <a:latin typeface="Arial" charset="0"/>
                        </a:rPr>
                        <a:t>UNIX Variant</a:t>
                      </a:r>
                    </a:p>
                  </a:txBody>
                  <a:tcPr marL="90488" marR="90488" marT="44450" marB="4445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800" b="1" i="0" u="none" strike="noStrike" cap="none" normalizeH="0" baseline="0" smtClean="0">
                          <a:ln>
                            <a:noFill/>
                          </a:ln>
                          <a:solidFill>
                            <a:srgbClr val="000000"/>
                          </a:solidFill>
                          <a:effectLst/>
                          <a:latin typeface="Arial" charset="0"/>
                        </a:rPr>
                        <a:t>Features</a:t>
                      </a:r>
                    </a:p>
                  </a:txBody>
                  <a:tcPr marL="90488" marR="90488" marT="44450" marB="4445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r>
              <a:tr h="649288">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800" b="0" i="0" u="none" strike="noStrike" cap="none" normalizeH="0" baseline="0" smtClean="0">
                          <a:ln>
                            <a:noFill/>
                          </a:ln>
                          <a:solidFill>
                            <a:srgbClr val="000000"/>
                          </a:solidFill>
                          <a:effectLst/>
                          <a:latin typeface="Arial" charset="0"/>
                        </a:rPr>
                        <a:t>1957</a:t>
                      </a:r>
                    </a:p>
                  </a:txBody>
                  <a:tcPr marL="90488" marR="90488" marT="44450" marB="4445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800" b="1" i="0" u="none" strike="noStrike" cap="none" normalizeH="0" baseline="0" smtClean="0">
                          <a:ln>
                            <a:noFill/>
                          </a:ln>
                          <a:solidFill>
                            <a:srgbClr val="000000"/>
                          </a:solidFill>
                          <a:effectLst/>
                          <a:latin typeface="Arial" charset="0"/>
                        </a:rPr>
                        <a:t>BESYS</a:t>
                      </a:r>
                    </a:p>
                  </a:txBody>
                  <a:tcPr marL="90488" marR="90488" marT="44450" marB="4445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115888" marR="0" lvl="0" indent="-115888" algn="l" defTabSz="914400" rtl="0" eaLnBrk="1" fontAlgn="base" latinLnBrk="0" hangingPunct="1">
                        <a:lnSpc>
                          <a:spcPct val="100000"/>
                        </a:lnSpc>
                        <a:spcBef>
                          <a:spcPct val="20000"/>
                        </a:spcBef>
                        <a:spcAft>
                          <a:spcPct val="0"/>
                        </a:spcAft>
                        <a:buClr>
                          <a:schemeClr val="tx1"/>
                        </a:buClr>
                        <a:buSzTx/>
                        <a:buFontTx/>
                        <a:buChar char="•"/>
                        <a:tabLst/>
                      </a:pPr>
                      <a:r>
                        <a:rPr kumimoji="0" lang="en-US" sz="1800" b="0" i="0" u="none" strike="noStrike" cap="none" normalizeH="0" baseline="0" smtClean="0">
                          <a:ln>
                            <a:noFill/>
                          </a:ln>
                          <a:solidFill>
                            <a:srgbClr val="000000"/>
                          </a:solidFill>
                          <a:effectLst/>
                          <a:latin typeface="Arial" charset="0"/>
                        </a:rPr>
                        <a:t>At Bell Labs  </a:t>
                      </a:r>
                    </a:p>
                    <a:p>
                      <a:pPr marL="115888" marR="0" lvl="0" indent="-115888" algn="l" defTabSz="914400" rtl="0" eaLnBrk="1" fontAlgn="base" latinLnBrk="0" hangingPunct="1">
                        <a:lnSpc>
                          <a:spcPct val="100000"/>
                        </a:lnSpc>
                        <a:spcBef>
                          <a:spcPct val="20000"/>
                        </a:spcBef>
                        <a:spcAft>
                          <a:spcPct val="0"/>
                        </a:spcAft>
                        <a:buClr>
                          <a:schemeClr val="tx1"/>
                        </a:buClr>
                        <a:buSzTx/>
                        <a:buFontTx/>
                        <a:buChar char="•"/>
                        <a:tabLst/>
                      </a:pPr>
                      <a:r>
                        <a:rPr kumimoji="0" lang="en-US" sz="1800" b="0" i="0" u="none" strike="noStrike" cap="none" normalizeH="0" baseline="0" smtClean="0">
                          <a:ln>
                            <a:noFill/>
                          </a:ln>
                          <a:solidFill>
                            <a:srgbClr val="000000"/>
                          </a:solidFill>
                          <a:effectLst/>
                          <a:latin typeface="Arial" charset="0"/>
                        </a:rPr>
                        <a:t>To run batch  jobs</a:t>
                      </a:r>
                    </a:p>
                  </a:txBody>
                  <a:tcPr marL="90488" marR="90488" marT="44450" marB="4445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76200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800" b="0" i="0" u="none" strike="noStrike" cap="none" normalizeH="0" baseline="0" smtClean="0">
                          <a:ln>
                            <a:noFill/>
                          </a:ln>
                          <a:solidFill>
                            <a:srgbClr val="000000"/>
                          </a:solidFill>
                          <a:effectLst/>
                          <a:latin typeface="Arial" charset="0"/>
                        </a:rPr>
                        <a:t>1965</a:t>
                      </a:r>
                    </a:p>
                  </a:txBody>
                  <a:tcPr marL="90488" marR="90488" marT="44450" marB="4445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800" b="1" i="0" u="none" strike="noStrike" cap="none" normalizeH="0" baseline="0" smtClean="0">
                          <a:ln>
                            <a:noFill/>
                          </a:ln>
                          <a:solidFill>
                            <a:srgbClr val="000000"/>
                          </a:solidFill>
                          <a:effectLst/>
                          <a:latin typeface="Arial" charset="0"/>
                        </a:rPr>
                        <a:t>MULTICS</a:t>
                      </a:r>
                      <a:r>
                        <a:rPr kumimoji="0" lang="en-US" sz="1800" b="0" i="0" u="none" strike="noStrike" cap="none" normalizeH="0" baseline="0" smtClean="0">
                          <a:ln>
                            <a:noFill/>
                          </a:ln>
                          <a:solidFill>
                            <a:srgbClr val="000000"/>
                          </a:solidFill>
                          <a:effectLst/>
                          <a:latin typeface="Arial" charset="0"/>
                        </a:rPr>
                        <a:t> </a:t>
                      </a:r>
                    </a:p>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800" b="0" i="0" u="none" strike="noStrike" cap="none" normalizeH="0" baseline="0" smtClean="0">
                          <a:ln>
                            <a:noFill/>
                          </a:ln>
                          <a:solidFill>
                            <a:srgbClr val="000000"/>
                          </a:solidFill>
                          <a:effectLst/>
                          <a:latin typeface="Arial" charset="0"/>
                        </a:rPr>
                        <a:t>(Multiplexed Information and Computing Service) </a:t>
                      </a:r>
                    </a:p>
                  </a:txBody>
                  <a:tcPr marL="90488" marR="90488" marT="44450" marB="4445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115888" marR="0" lvl="0" indent="-115888" algn="l" defTabSz="914400" rtl="0" eaLnBrk="1" fontAlgn="base" latinLnBrk="0" hangingPunct="1">
                        <a:lnSpc>
                          <a:spcPct val="100000"/>
                        </a:lnSpc>
                        <a:spcBef>
                          <a:spcPct val="20000"/>
                        </a:spcBef>
                        <a:spcAft>
                          <a:spcPct val="0"/>
                        </a:spcAft>
                        <a:buClr>
                          <a:schemeClr val="tx1"/>
                        </a:buClr>
                        <a:buSzTx/>
                        <a:buFontTx/>
                        <a:buChar char="•"/>
                        <a:tabLst/>
                      </a:pPr>
                      <a:r>
                        <a:rPr kumimoji="0" lang="en-US" sz="1800" b="0" i="0" u="none" strike="noStrike" cap="none" normalizeH="0" baseline="0" smtClean="0">
                          <a:ln>
                            <a:noFill/>
                          </a:ln>
                          <a:solidFill>
                            <a:srgbClr val="000000"/>
                          </a:solidFill>
                          <a:effectLst/>
                          <a:latin typeface="Arial" charset="0"/>
                        </a:rPr>
                        <a:t>Adopted third generation computer equipments</a:t>
                      </a:r>
                    </a:p>
                  </a:txBody>
                  <a:tcPr marL="90488" marR="90488" marT="44450" marB="4445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76200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800" b="0" i="0" u="none" strike="noStrike" cap="none" normalizeH="0" baseline="0" smtClean="0">
                          <a:ln>
                            <a:noFill/>
                          </a:ln>
                          <a:solidFill>
                            <a:srgbClr val="000000"/>
                          </a:solidFill>
                          <a:effectLst/>
                          <a:latin typeface="Arial" charset="0"/>
                        </a:rPr>
                        <a:t>1969</a:t>
                      </a:r>
                    </a:p>
                  </a:txBody>
                  <a:tcPr marL="90488" marR="90488" marT="44450" marB="4445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800" b="1" i="0" u="none" strike="noStrike" cap="none" normalizeH="0" baseline="0" smtClean="0">
                          <a:ln>
                            <a:noFill/>
                          </a:ln>
                          <a:solidFill>
                            <a:srgbClr val="000000"/>
                          </a:solidFill>
                          <a:effectLst/>
                          <a:latin typeface="Arial" charset="0"/>
                        </a:rPr>
                        <a:t>UNICS</a:t>
                      </a:r>
                      <a:r>
                        <a:rPr kumimoji="0" lang="en-US" sz="1800" b="0" i="0" u="none" strike="noStrike" cap="none" normalizeH="0" baseline="0" smtClean="0">
                          <a:ln>
                            <a:noFill/>
                          </a:ln>
                          <a:solidFill>
                            <a:srgbClr val="000000"/>
                          </a:solidFill>
                          <a:effectLst/>
                          <a:latin typeface="Arial" charset="0"/>
                        </a:rPr>
                        <a:t> </a:t>
                      </a:r>
                    </a:p>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800" b="0" i="0" u="none" strike="noStrike" cap="none" normalizeH="0" baseline="0" smtClean="0">
                          <a:ln>
                            <a:noFill/>
                          </a:ln>
                          <a:solidFill>
                            <a:srgbClr val="000000"/>
                          </a:solidFill>
                          <a:effectLst/>
                          <a:latin typeface="Arial" charset="0"/>
                        </a:rPr>
                        <a:t>(UNiplexed Information and Computing Service) </a:t>
                      </a:r>
                    </a:p>
                  </a:txBody>
                  <a:tcPr marL="90488" marR="90488" marT="44450" marB="4445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115888" marR="0" lvl="0" indent="-115888" algn="l" defTabSz="914400" rtl="0" eaLnBrk="1" fontAlgn="base" latinLnBrk="0" hangingPunct="1">
                        <a:lnSpc>
                          <a:spcPct val="100000"/>
                        </a:lnSpc>
                        <a:spcBef>
                          <a:spcPct val="20000"/>
                        </a:spcBef>
                        <a:spcAft>
                          <a:spcPct val="0"/>
                        </a:spcAft>
                        <a:buClr>
                          <a:schemeClr val="tx1"/>
                        </a:buClr>
                        <a:buSzTx/>
                        <a:buFontTx/>
                        <a:buChar char="•"/>
                        <a:tabLst/>
                      </a:pPr>
                      <a:r>
                        <a:rPr kumimoji="0" lang="en-US" sz="1800" b="0" i="0" u="none" strike="noStrike" cap="none" normalizeH="0" baseline="0" smtClean="0">
                          <a:ln>
                            <a:noFill/>
                          </a:ln>
                          <a:solidFill>
                            <a:srgbClr val="000000"/>
                          </a:solidFill>
                          <a:effectLst/>
                          <a:latin typeface="Arial" charset="0"/>
                        </a:rPr>
                        <a:t>To play space travel on another   smaller machine (DEC PDP-7)</a:t>
                      </a:r>
                    </a:p>
                  </a:txBody>
                  <a:tcPr marL="90488" marR="90488" marT="44450" marB="4445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196975">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800" b="0" i="0" u="none" strike="noStrike" cap="none" normalizeH="0" baseline="0" smtClean="0">
                          <a:ln>
                            <a:noFill/>
                          </a:ln>
                          <a:solidFill>
                            <a:srgbClr val="000000"/>
                          </a:solidFill>
                          <a:effectLst/>
                          <a:latin typeface="Arial" charset="0"/>
                        </a:rPr>
                        <a:t>1971</a:t>
                      </a:r>
                    </a:p>
                  </a:txBody>
                  <a:tcPr marL="90488" marR="90488" marT="44450" marB="4445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800" b="1" i="0" u="none" strike="noStrike" cap="none" normalizeH="0" baseline="0" smtClean="0">
                          <a:ln>
                            <a:noFill/>
                          </a:ln>
                          <a:solidFill>
                            <a:srgbClr val="000000"/>
                          </a:solidFill>
                          <a:effectLst/>
                          <a:latin typeface="Arial" charset="0"/>
                        </a:rPr>
                        <a:t>UNIX</a:t>
                      </a:r>
                    </a:p>
                  </a:txBody>
                  <a:tcPr marL="90488" marR="90488" marT="44450" marB="4445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115888" marR="0" lvl="0" indent="-115888" algn="l" defTabSz="914400" rtl="0" eaLnBrk="1" fontAlgn="base" latinLnBrk="0" hangingPunct="1">
                        <a:lnSpc>
                          <a:spcPct val="100000"/>
                        </a:lnSpc>
                        <a:spcBef>
                          <a:spcPct val="20000"/>
                        </a:spcBef>
                        <a:spcAft>
                          <a:spcPct val="0"/>
                        </a:spcAft>
                        <a:buClr>
                          <a:schemeClr val="tx1"/>
                        </a:buClr>
                        <a:buSzTx/>
                        <a:buFontTx/>
                        <a:buChar char="•"/>
                        <a:tabLst/>
                      </a:pPr>
                      <a:r>
                        <a:rPr kumimoji="0" lang="en-US" sz="1800" b="0" i="0" u="none" strike="noStrike" cap="none" normalizeH="0" baseline="0" smtClean="0">
                          <a:ln>
                            <a:noFill/>
                          </a:ln>
                          <a:solidFill>
                            <a:srgbClr val="000000"/>
                          </a:solidFill>
                          <a:effectLst/>
                          <a:latin typeface="Arial" charset="0"/>
                        </a:rPr>
                        <a:t>The first edition of the "UNIX PROGRAMMER'S MANUAL” </a:t>
                      </a:r>
                    </a:p>
                    <a:p>
                      <a:pPr marL="406400" marR="0" lvl="1" indent="-130175" algn="l" defTabSz="914400" rtl="0" eaLnBrk="1" fontAlgn="base" latinLnBrk="0" hangingPunct="1">
                        <a:lnSpc>
                          <a:spcPct val="100000"/>
                        </a:lnSpc>
                        <a:spcBef>
                          <a:spcPct val="20000"/>
                        </a:spcBef>
                        <a:spcAft>
                          <a:spcPct val="0"/>
                        </a:spcAft>
                        <a:buClr>
                          <a:schemeClr val="tx1"/>
                        </a:buClr>
                        <a:buSzTx/>
                        <a:buFontTx/>
                        <a:buChar char="–"/>
                        <a:tabLst/>
                      </a:pPr>
                      <a:r>
                        <a:rPr kumimoji="0" lang="en-US" sz="1400" b="0" i="0" u="none" strike="noStrike" cap="none" normalizeH="0" baseline="0" smtClean="0">
                          <a:ln>
                            <a:noFill/>
                          </a:ln>
                          <a:solidFill>
                            <a:srgbClr val="000000"/>
                          </a:solidFill>
                          <a:effectLst/>
                          <a:latin typeface="Arial" charset="0"/>
                        </a:rPr>
                        <a:t>By K. Thompson [and] D. M. Ritchie; included over 60 commands</a:t>
                      </a:r>
                    </a:p>
                  </a:txBody>
                  <a:tcPr marL="90488" marR="90488" marT="44450" marB="4445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9609" y="368300"/>
            <a:ext cx="2468245" cy="71120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765E54"/>
                </a:solidFill>
              </a:rPr>
              <a:t>Objectives</a:t>
            </a:r>
          </a:p>
        </p:txBody>
      </p:sp>
      <p:sp>
        <p:nvSpPr>
          <p:cNvPr id="3" name="object 3"/>
          <p:cNvSpPr txBox="1"/>
          <p:nvPr/>
        </p:nvSpPr>
        <p:spPr>
          <a:xfrm>
            <a:off x="689609" y="1558290"/>
            <a:ext cx="6595745" cy="711200"/>
          </a:xfrm>
          <a:prstGeom prst="rect">
            <a:avLst/>
          </a:prstGeom>
        </p:spPr>
        <p:txBody>
          <a:bodyPr vert="horz" wrap="square" lIns="0" tIns="86360" rIns="0" bIns="0" rtlCol="0">
            <a:spAutoFit/>
          </a:bodyPr>
          <a:lstStyle/>
          <a:p>
            <a:pPr marL="331470" marR="5080" indent="-318770">
              <a:lnSpc>
                <a:spcPts val="2400"/>
              </a:lnSpc>
              <a:spcBef>
                <a:spcPts val="680"/>
              </a:spcBef>
            </a:pPr>
            <a:r>
              <a:rPr sz="2500" spc="-5" dirty="0">
                <a:latin typeface="Times New Roman"/>
                <a:cs typeface="Times New Roman"/>
              </a:rPr>
              <a:t>Upon completing </a:t>
            </a:r>
            <a:r>
              <a:rPr sz="2500" dirty="0">
                <a:latin typeface="Times New Roman"/>
                <a:cs typeface="Times New Roman"/>
              </a:rPr>
              <a:t>this </a:t>
            </a:r>
            <a:r>
              <a:rPr sz="2500" spc="-5" dirty="0">
                <a:latin typeface="Times New Roman"/>
                <a:cs typeface="Times New Roman"/>
              </a:rPr>
              <a:t>module </a:t>
            </a:r>
            <a:r>
              <a:rPr sz="2500" dirty="0">
                <a:latin typeface="Times New Roman"/>
                <a:cs typeface="Times New Roman"/>
              </a:rPr>
              <a:t>you </a:t>
            </a:r>
            <a:r>
              <a:rPr sz="2500" spc="-5" dirty="0">
                <a:latin typeface="Times New Roman"/>
                <a:cs typeface="Times New Roman"/>
              </a:rPr>
              <a:t>should </a:t>
            </a:r>
            <a:r>
              <a:rPr sz="2500" dirty="0">
                <a:latin typeface="Times New Roman"/>
                <a:cs typeface="Times New Roman"/>
              </a:rPr>
              <a:t>be </a:t>
            </a:r>
            <a:r>
              <a:rPr sz="2500" spc="-5" dirty="0">
                <a:latin typeface="Times New Roman"/>
                <a:cs typeface="Times New Roman"/>
              </a:rPr>
              <a:t>able to  understand the</a:t>
            </a:r>
            <a:r>
              <a:rPr sz="2500" spc="-10" dirty="0">
                <a:latin typeface="Times New Roman"/>
                <a:cs typeface="Times New Roman"/>
              </a:rPr>
              <a:t> </a:t>
            </a:r>
            <a:r>
              <a:rPr sz="2500" spc="-5" dirty="0">
                <a:latin typeface="Times New Roman"/>
                <a:cs typeface="Times New Roman"/>
              </a:rPr>
              <a:t>following:</a:t>
            </a:r>
            <a:endParaRPr sz="2500">
              <a:latin typeface="Times New Roman"/>
              <a:cs typeface="Times New Roman"/>
            </a:endParaRPr>
          </a:p>
        </p:txBody>
      </p:sp>
      <p:sp>
        <p:nvSpPr>
          <p:cNvPr id="4" name="object 4"/>
          <p:cNvSpPr txBox="1"/>
          <p:nvPr/>
        </p:nvSpPr>
        <p:spPr>
          <a:xfrm>
            <a:off x="689609" y="2712720"/>
            <a:ext cx="195580" cy="254000"/>
          </a:xfrm>
          <a:prstGeom prst="rect">
            <a:avLst/>
          </a:prstGeom>
        </p:spPr>
        <p:txBody>
          <a:bodyPr vert="horz" wrap="square" lIns="0" tIns="12700" rIns="0" bIns="0" rtlCol="0">
            <a:spAutoFit/>
          </a:bodyPr>
          <a:lstStyle/>
          <a:p>
            <a:pPr marL="12700">
              <a:lnSpc>
                <a:spcPct val="100000"/>
              </a:lnSpc>
              <a:spcBef>
                <a:spcPts val="100"/>
              </a:spcBef>
            </a:pPr>
            <a:r>
              <a:rPr sz="1500" dirty="0">
                <a:solidFill>
                  <a:srgbClr val="DC7F46"/>
                </a:solidFill>
                <a:latin typeface="Wingdings"/>
                <a:cs typeface="Wingdings"/>
              </a:rPr>
              <a:t></a:t>
            </a:r>
            <a:endParaRPr sz="1500">
              <a:latin typeface="Wingdings"/>
              <a:cs typeface="Wingdings"/>
            </a:endParaRPr>
          </a:p>
        </p:txBody>
      </p:sp>
      <p:sp>
        <p:nvSpPr>
          <p:cNvPr id="5" name="object 5"/>
          <p:cNvSpPr txBox="1"/>
          <p:nvPr/>
        </p:nvSpPr>
        <p:spPr>
          <a:xfrm>
            <a:off x="689609" y="3106420"/>
            <a:ext cx="195580" cy="254000"/>
          </a:xfrm>
          <a:prstGeom prst="rect">
            <a:avLst/>
          </a:prstGeom>
        </p:spPr>
        <p:txBody>
          <a:bodyPr vert="horz" wrap="square" lIns="0" tIns="12700" rIns="0" bIns="0" rtlCol="0">
            <a:spAutoFit/>
          </a:bodyPr>
          <a:lstStyle/>
          <a:p>
            <a:pPr marL="12700">
              <a:lnSpc>
                <a:spcPct val="100000"/>
              </a:lnSpc>
              <a:spcBef>
                <a:spcPts val="100"/>
              </a:spcBef>
            </a:pPr>
            <a:r>
              <a:rPr sz="1500" dirty="0">
                <a:solidFill>
                  <a:srgbClr val="DC7F46"/>
                </a:solidFill>
                <a:latin typeface="Wingdings"/>
                <a:cs typeface="Wingdings"/>
              </a:rPr>
              <a:t></a:t>
            </a:r>
            <a:endParaRPr sz="1500">
              <a:latin typeface="Wingdings"/>
              <a:cs typeface="Wingdings"/>
            </a:endParaRPr>
          </a:p>
        </p:txBody>
      </p:sp>
      <p:sp>
        <p:nvSpPr>
          <p:cNvPr id="6" name="object 6"/>
          <p:cNvSpPr txBox="1"/>
          <p:nvPr/>
        </p:nvSpPr>
        <p:spPr>
          <a:xfrm>
            <a:off x="689609" y="3498850"/>
            <a:ext cx="195580" cy="254000"/>
          </a:xfrm>
          <a:prstGeom prst="rect">
            <a:avLst/>
          </a:prstGeom>
        </p:spPr>
        <p:txBody>
          <a:bodyPr vert="horz" wrap="square" lIns="0" tIns="12700" rIns="0" bIns="0" rtlCol="0">
            <a:spAutoFit/>
          </a:bodyPr>
          <a:lstStyle/>
          <a:p>
            <a:pPr marL="12700">
              <a:lnSpc>
                <a:spcPct val="100000"/>
              </a:lnSpc>
              <a:spcBef>
                <a:spcPts val="100"/>
              </a:spcBef>
            </a:pPr>
            <a:r>
              <a:rPr sz="1500" dirty="0">
                <a:solidFill>
                  <a:srgbClr val="DC7F46"/>
                </a:solidFill>
                <a:latin typeface="Wingdings"/>
                <a:cs typeface="Wingdings"/>
              </a:rPr>
              <a:t></a:t>
            </a:r>
            <a:endParaRPr sz="1500">
              <a:latin typeface="Wingdings"/>
              <a:cs typeface="Wingdings"/>
            </a:endParaRPr>
          </a:p>
        </p:txBody>
      </p:sp>
      <p:sp>
        <p:nvSpPr>
          <p:cNvPr id="7" name="object 7"/>
          <p:cNvSpPr txBox="1"/>
          <p:nvPr/>
        </p:nvSpPr>
        <p:spPr>
          <a:xfrm>
            <a:off x="689609" y="3892550"/>
            <a:ext cx="195580" cy="254000"/>
          </a:xfrm>
          <a:prstGeom prst="rect">
            <a:avLst/>
          </a:prstGeom>
        </p:spPr>
        <p:txBody>
          <a:bodyPr vert="horz" wrap="square" lIns="0" tIns="12700" rIns="0" bIns="0" rtlCol="0">
            <a:spAutoFit/>
          </a:bodyPr>
          <a:lstStyle/>
          <a:p>
            <a:pPr marL="12700">
              <a:lnSpc>
                <a:spcPct val="100000"/>
              </a:lnSpc>
              <a:spcBef>
                <a:spcPts val="100"/>
              </a:spcBef>
            </a:pPr>
            <a:r>
              <a:rPr sz="1500" dirty="0">
                <a:solidFill>
                  <a:srgbClr val="DC7F46"/>
                </a:solidFill>
                <a:latin typeface="Wingdings"/>
                <a:cs typeface="Wingdings"/>
              </a:rPr>
              <a:t></a:t>
            </a:r>
            <a:endParaRPr sz="1500">
              <a:latin typeface="Wingdings"/>
              <a:cs typeface="Wingdings"/>
            </a:endParaRPr>
          </a:p>
        </p:txBody>
      </p:sp>
      <p:sp>
        <p:nvSpPr>
          <p:cNvPr id="8" name="object 8"/>
          <p:cNvSpPr txBox="1"/>
          <p:nvPr/>
        </p:nvSpPr>
        <p:spPr>
          <a:xfrm>
            <a:off x="689609" y="4286250"/>
            <a:ext cx="195580" cy="254000"/>
          </a:xfrm>
          <a:prstGeom prst="rect">
            <a:avLst/>
          </a:prstGeom>
        </p:spPr>
        <p:txBody>
          <a:bodyPr vert="horz" wrap="square" lIns="0" tIns="12700" rIns="0" bIns="0" rtlCol="0">
            <a:spAutoFit/>
          </a:bodyPr>
          <a:lstStyle/>
          <a:p>
            <a:pPr marL="12700">
              <a:lnSpc>
                <a:spcPct val="100000"/>
              </a:lnSpc>
              <a:spcBef>
                <a:spcPts val="100"/>
              </a:spcBef>
            </a:pPr>
            <a:r>
              <a:rPr sz="1500" dirty="0">
                <a:solidFill>
                  <a:srgbClr val="DC7F46"/>
                </a:solidFill>
                <a:latin typeface="Wingdings"/>
                <a:cs typeface="Wingdings"/>
              </a:rPr>
              <a:t></a:t>
            </a:r>
            <a:endParaRPr sz="1500">
              <a:latin typeface="Wingdings"/>
              <a:cs typeface="Wingdings"/>
            </a:endParaRPr>
          </a:p>
        </p:txBody>
      </p:sp>
      <p:sp>
        <p:nvSpPr>
          <p:cNvPr id="9" name="object 9"/>
          <p:cNvSpPr txBox="1"/>
          <p:nvPr/>
        </p:nvSpPr>
        <p:spPr>
          <a:xfrm>
            <a:off x="689609" y="4678679"/>
            <a:ext cx="195580" cy="254000"/>
          </a:xfrm>
          <a:prstGeom prst="rect">
            <a:avLst/>
          </a:prstGeom>
        </p:spPr>
        <p:txBody>
          <a:bodyPr vert="horz" wrap="square" lIns="0" tIns="12700" rIns="0" bIns="0" rtlCol="0">
            <a:spAutoFit/>
          </a:bodyPr>
          <a:lstStyle/>
          <a:p>
            <a:pPr marL="12700">
              <a:lnSpc>
                <a:spcPct val="100000"/>
              </a:lnSpc>
              <a:spcBef>
                <a:spcPts val="100"/>
              </a:spcBef>
            </a:pPr>
            <a:r>
              <a:rPr sz="1500" dirty="0">
                <a:solidFill>
                  <a:srgbClr val="DC7F46"/>
                </a:solidFill>
                <a:latin typeface="Wingdings"/>
                <a:cs typeface="Wingdings"/>
              </a:rPr>
              <a:t></a:t>
            </a:r>
            <a:endParaRPr sz="1500">
              <a:latin typeface="Wingdings"/>
              <a:cs typeface="Wingdings"/>
            </a:endParaRPr>
          </a:p>
        </p:txBody>
      </p:sp>
      <p:sp>
        <p:nvSpPr>
          <p:cNvPr id="10" name="object 10"/>
          <p:cNvSpPr txBox="1"/>
          <p:nvPr/>
        </p:nvSpPr>
        <p:spPr>
          <a:xfrm>
            <a:off x="689609" y="5072379"/>
            <a:ext cx="195580" cy="254000"/>
          </a:xfrm>
          <a:prstGeom prst="rect">
            <a:avLst/>
          </a:prstGeom>
        </p:spPr>
        <p:txBody>
          <a:bodyPr vert="horz" wrap="square" lIns="0" tIns="12700" rIns="0" bIns="0" rtlCol="0">
            <a:spAutoFit/>
          </a:bodyPr>
          <a:lstStyle/>
          <a:p>
            <a:pPr marL="12700">
              <a:lnSpc>
                <a:spcPct val="100000"/>
              </a:lnSpc>
              <a:spcBef>
                <a:spcPts val="100"/>
              </a:spcBef>
            </a:pPr>
            <a:r>
              <a:rPr sz="1500" dirty="0">
                <a:solidFill>
                  <a:srgbClr val="DC7F46"/>
                </a:solidFill>
                <a:latin typeface="Wingdings"/>
                <a:cs typeface="Wingdings"/>
              </a:rPr>
              <a:t></a:t>
            </a:r>
            <a:endParaRPr sz="1500">
              <a:latin typeface="Wingdings"/>
              <a:cs typeface="Wingdings"/>
            </a:endParaRPr>
          </a:p>
        </p:txBody>
      </p:sp>
      <p:sp>
        <p:nvSpPr>
          <p:cNvPr id="11" name="object 11"/>
          <p:cNvSpPr txBox="1"/>
          <p:nvPr/>
        </p:nvSpPr>
        <p:spPr>
          <a:xfrm>
            <a:off x="689609" y="5464809"/>
            <a:ext cx="195580" cy="254000"/>
          </a:xfrm>
          <a:prstGeom prst="rect">
            <a:avLst/>
          </a:prstGeom>
        </p:spPr>
        <p:txBody>
          <a:bodyPr vert="horz" wrap="square" lIns="0" tIns="12700" rIns="0" bIns="0" rtlCol="0">
            <a:spAutoFit/>
          </a:bodyPr>
          <a:lstStyle/>
          <a:p>
            <a:pPr marL="12700">
              <a:lnSpc>
                <a:spcPct val="100000"/>
              </a:lnSpc>
              <a:spcBef>
                <a:spcPts val="100"/>
              </a:spcBef>
            </a:pPr>
            <a:r>
              <a:rPr sz="1500" dirty="0">
                <a:solidFill>
                  <a:srgbClr val="DC7F46"/>
                </a:solidFill>
                <a:latin typeface="Wingdings"/>
                <a:cs typeface="Wingdings"/>
              </a:rPr>
              <a:t></a:t>
            </a:r>
            <a:endParaRPr sz="1500">
              <a:latin typeface="Wingdings"/>
              <a:cs typeface="Wingdings"/>
            </a:endParaRPr>
          </a:p>
        </p:txBody>
      </p:sp>
      <p:sp>
        <p:nvSpPr>
          <p:cNvPr id="12" name="object 12"/>
          <p:cNvSpPr txBox="1"/>
          <p:nvPr/>
        </p:nvSpPr>
        <p:spPr>
          <a:xfrm>
            <a:off x="1008380" y="2649220"/>
            <a:ext cx="2481580" cy="3158490"/>
          </a:xfrm>
          <a:prstGeom prst="rect">
            <a:avLst/>
          </a:prstGeom>
        </p:spPr>
        <p:txBody>
          <a:bodyPr vert="horz" wrap="square" lIns="0" tIns="1270" rIns="0" bIns="0" rtlCol="0">
            <a:spAutoFit/>
          </a:bodyPr>
          <a:lstStyle/>
          <a:p>
            <a:pPr marL="12700" marR="5080">
              <a:lnSpc>
                <a:spcPct val="103000"/>
              </a:lnSpc>
              <a:spcBef>
                <a:spcPts val="10"/>
              </a:spcBef>
            </a:pPr>
            <a:r>
              <a:rPr sz="2500" dirty="0">
                <a:latin typeface="Times New Roman"/>
                <a:cs typeface="Times New Roman"/>
              </a:rPr>
              <a:t>File</a:t>
            </a:r>
            <a:r>
              <a:rPr sz="2500" spc="-80" dirty="0">
                <a:latin typeface="Times New Roman"/>
                <a:cs typeface="Times New Roman"/>
              </a:rPr>
              <a:t> </a:t>
            </a:r>
            <a:r>
              <a:rPr sz="2500" spc="-5" dirty="0">
                <a:latin typeface="Times New Roman"/>
                <a:cs typeface="Times New Roman"/>
              </a:rPr>
              <a:t>Characteristics  cat</a:t>
            </a:r>
            <a:endParaRPr sz="2500">
              <a:latin typeface="Times New Roman"/>
              <a:cs typeface="Times New Roman"/>
            </a:endParaRPr>
          </a:p>
          <a:p>
            <a:pPr marL="12700" marR="1809114">
              <a:lnSpc>
                <a:spcPct val="103200"/>
              </a:lnSpc>
              <a:spcBef>
                <a:spcPts val="5"/>
              </a:spcBef>
            </a:pPr>
            <a:r>
              <a:rPr sz="2500" spc="5" dirty="0">
                <a:latin typeface="Times New Roman"/>
                <a:cs typeface="Times New Roman"/>
              </a:rPr>
              <a:t>m</a:t>
            </a:r>
            <a:r>
              <a:rPr sz="2500" spc="-10" dirty="0">
                <a:latin typeface="Times New Roman"/>
                <a:cs typeface="Times New Roman"/>
              </a:rPr>
              <a:t>o</a:t>
            </a:r>
            <a:r>
              <a:rPr sz="2500" spc="-5" dirty="0">
                <a:latin typeface="Times New Roman"/>
                <a:cs typeface="Times New Roman"/>
              </a:rPr>
              <a:t>r</a:t>
            </a:r>
            <a:r>
              <a:rPr sz="2500" dirty="0">
                <a:latin typeface="Times New Roman"/>
                <a:cs typeface="Times New Roman"/>
              </a:rPr>
              <a:t>e  tail  </a:t>
            </a:r>
            <a:r>
              <a:rPr sz="2500" spc="-5" dirty="0">
                <a:latin typeface="Times New Roman"/>
                <a:cs typeface="Times New Roman"/>
              </a:rPr>
              <a:t>wc  cp  </a:t>
            </a:r>
            <a:r>
              <a:rPr sz="2500" dirty="0">
                <a:latin typeface="Times New Roman"/>
                <a:cs typeface="Times New Roman"/>
              </a:rPr>
              <a:t>mv  </a:t>
            </a:r>
            <a:r>
              <a:rPr sz="2500" spc="-5" dirty="0">
                <a:latin typeface="Times New Roman"/>
                <a:cs typeface="Times New Roman"/>
              </a:rPr>
              <a:t>rm</a:t>
            </a:r>
            <a:endParaRPr sz="2500">
              <a:latin typeface="Times New Roman"/>
              <a:cs typeface="Times New Roman"/>
            </a:endParaRPr>
          </a:p>
        </p:txBody>
      </p:sp>
      <p:sp>
        <p:nvSpPr>
          <p:cNvPr id="13" name="object 13"/>
          <p:cNvSpPr txBox="1"/>
          <p:nvPr/>
        </p:nvSpPr>
        <p:spPr>
          <a:xfrm>
            <a:off x="168910" y="1271270"/>
            <a:ext cx="195580"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FFFFFF"/>
                </a:solidFill>
                <a:latin typeface="Arial"/>
                <a:cs typeface="Arial"/>
              </a:rPr>
              <a:t>47</a:t>
            </a:r>
            <a:endParaRPr sz="1200">
              <a:latin typeface="Arial"/>
              <a:cs typeface="Arial"/>
            </a:endParaRPr>
          </a:p>
        </p:txBody>
      </p:sp>
    </p:spTree>
  </p:cSld>
  <p:clrMapOvr>
    <a:masterClrMapping/>
  </p:clrMapOvr>
  <p:transition>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Creating the files in Unix </a:t>
            </a:r>
            <a:endParaRPr lang="en-IN" dirty="0"/>
          </a:p>
        </p:txBody>
      </p:sp>
      <p:sp>
        <p:nvSpPr>
          <p:cNvPr id="3" name="Content Placeholder 2"/>
          <p:cNvSpPr>
            <a:spLocks noGrp="1"/>
          </p:cNvSpPr>
          <p:nvPr>
            <p:ph sz="quarter" idx="1"/>
          </p:nvPr>
        </p:nvSpPr>
        <p:spPr>
          <a:xfrm>
            <a:off x="914400" y="1447800"/>
            <a:ext cx="7772400" cy="4114800"/>
          </a:xfrm>
        </p:spPr>
        <p:txBody>
          <a:bodyPr>
            <a:noAutofit/>
          </a:bodyPr>
          <a:lstStyle/>
          <a:p>
            <a:r>
              <a:rPr lang="en-IN" sz="3200" dirty="0" smtClean="0"/>
              <a:t>We can create the file in Unix using different ways </a:t>
            </a:r>
          </a:p>
          <a:p>
            <a:pPr lvl="1"/>
            <a:r>
              <a:rPr lang="en-IN" sz="3200" dirty="0" smtClean="0"/>
              <a:t>Using Cat command </a:t>
            </a:r>
          </a:p>
          <a:p>
            <a:pPr lvl="1"/>
            <a:r>
              <a:rPr lang="en-IN" sz="3200" dirty="0" smtClean="0"/>
              <a:t>Using touch command </a:t>
            </a:r>
          </a:p>
          <a:p>
            <a:pPr lvl="1"/>
            <a:r>
              <a:rPr lang="en-IN" sz="3200" dirty="0" smtClean="0"/>
              <a:t>Using echo and print command </a:t>
            </a:r>
          </a:p>
          <a:p>
            <a:pPr lvl="1"/>
            <a:r>
              <a:rPr lang="en-IN" sz="3200" dirty="0" smtClean="0"/>
              <a:t>Using different text editor vi </a:t>
            </a:r>
            <a:endParaRPr lang="en-IN" sz="32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cat commands</a:t>
            </a:r>
            <a:endParaRPr lang="en-IN" dirty="0"/>
          </a:p>
        </p:txBody>
      </p:sp>
      <p:sp>
        <p:nvSpPr>
          <p:cNvPr id="3" name="Content Placeholder 2"/>
          <p:cNvSpPr>
            <a:spLocks noGrp="1"/>
          </p:cNvSpPr>
          <p:nvPr>
            <p:ph sz="quarter" idx="1"/>
          </p:nvPr>
        </p:nvSpPr>
        <p:spPr>
          <a:xfrm>
            <a:off x="914400" y="1447800"/>
            <a:ext cx="7772400" cy="4953000"/>
          </a:xfrm>
        </p:spPr>
        <p:txBody>
          <a:bodyPr>
            <a:noAutofit/>
          </a:bodyPr>
          <a:lstStyle/>
          <a:p>
            <a:pPr>
              <a:buNone/>
            </a:pPr>
            <a:endParaRPr lang="en-IN" sz="2400" dirty="0" smtClean="0"/>
          </a:p>
          <a:p>
            <a:r>
              <a:rPr lang="en-IN" sz="2400" dirty="0" smtClean="0"/>
              <a:t>cat &gt;abc.txt </a:t>
            </a:r>
          </a:p>
          <a:p>
            <a:pPr lvl="1"/>
            <a:r>
              <a:rPr lang="en-IN" dirty="0" smtClean="0"/>
              <a:t>Welcome to Unix file </a:t>
            </a:r>
          </a:p>
          <a:p>
            <a:pPr lvl="1"/>
            <a:r>
              <a:rPr lang="en-IN" dirty="0" err="1" smtClean="0"/>
              <a:t>Cntr+D</a:t>
            </a:r>
            <a:endParaRPr lang="en-IN" dirty="0" smtClean="0"/>
          </a:p>
          <a:p>
            <a:pPr lvl="2"/>
            <a:r>
              <a:rPr lang="en-IN" sz="2400" dirty="0" smtClean="0"/>
              <a:t>This command is use to create the file and add the content. </a:t>
            </a:r>
          </a:p>
          <a:p>
            <a:r>
              <a:rPr lang="en-IN" sz="2400" dirty="0" smtClean="0"/>
              <a:t>cat &lt; abc.txt </a:t>
            </a:r>
          </a:p>
          <a:p>
            <a:pPr lvl="1"/>
            <a:r>
              <a:rPr lang="en-IN" dirty="0" smtClean="0"/>
              <a:t>or </a:t>
            </a:r>
          </a:p>
          <a:p>
            <a:r>
              <a:rPr lang="en-IN" sz="2400" dirty="0" smtClean="0"/>
              <a:t>cat abc.txt</a:t>
            </a:r>
          </a:p>
          <a:p>
            <a:pPr lvl="1"/>
            <a:r>
              <a:rPr lang="en-IN" dirty="0" smtClean="0"/>
              <a:t>This command is use to read the content from a file. </a:t>
            </a:r>
          </a:p>
          <a:p>
            <a:r>
              <a:rPr lang="en-IN" sz="2400" dirty="0" smtClean="0"/>
              <a:t> cat &gt;&gt; abc.txt </a:t>
            </a:r>
          </a:p>
          <a:p>
            <a:pPr lvl="1"/>
            <a:r>
              <a:rPr lang="en-IN" dirty="0" smtClean="0"/>
              <a:t>This command is use to append the content to the existing file. </a:t>
            </a:r>
            <a:endParaRPr lang="en-IN"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touch command</a:t>
            </a:r>
            <a:endParaRPr lang="en-IN" dirty="0"/>
          </a:p>
        </p:txBody>
      </p:sp>
      <p:sp>
        <p:nvSpPr>
          <p:cNvPr id="3" name="Content Placeholder 2"/>
          <p:cNvSpPr>
            <a:spLocks noGrp="1"/>
          </p:cNvSpPr>
          <p:nvPr>
            <p:ph sz="quarter" idx="1"/>
          </p:nvPr>
        </p:nvSpPr>
        <p:spPr/>
        <p:txBody>
          <a:bodyPr>
            <a:normAutofit/>
          </a:bodyPr>
          <a:lstStyle/>
          <a:p>
            <a:r>
              <a:rPr lang="en-IN" sz="3600" dirty="0" smtClean="0"/>
              <a:t>touch a.txt </a:t>
            </a:r>
          </a:p>
          <a:p>
            <a:pPr lvl="1"/>
            <a:r>
              <a:rPr lang="en-IN" sz="3200" dirty="0" smtClean="0"/>
              <a:t>This command is use to create the empty file </a:t>
            </a:r>
            <a:endParaRPr lang="en-IN" sz="3600" dirty="0" smtClean="0"/>
          </a:p>
          <a:p>
            <a:r>
              <a:rPr lang="en-IN" sz="3600" dirty="0" smtClean="0"/>
              <a:t>touch b.txt c.txt d.txt </a:t>
            </a:r>
          </a:p>
          <a:p>
            <a:pPr lvl="1"/>
            <a:r>
              <a:rPr lang="en-IN" sz="3200" dirty="0" smtClean="0"/>
              <a:t>This command is use to create the multiple files. </a:t>
            </a:r>
          </a:p>
          <a:p>
            <a:endParaRPr lang="en-IN" sz="36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Cat </a:t>
            </a:r>
            <a:r>
              <a:rPr lang="en-IN" dirty="0" err="1"/>
              <a:t>V</a:t>
            </a:r>
            <a:r>
              <a:rPr lang="en-IN" dirty="0" err="1" smtClean="0"/>
              <a:t>s</a:t>
            </a:r>
            <a:r>
              <a:rPr lang="en-IN" dirty="0" smtClean="0"/>
              <a:t> Touch </a:t>
            </a:r>
            <a:endParaRPr lang="en-IN" dirty="0"/>
          </a:p>
        </p:txBody>
      </p:sp>
      <p:sp>
        <p:nvSpPr>
          <p:cNvPr id="3" name="Content Placeholder 2"/>
          <p:cNvSpPr>
            <a:spLocks noGrp="1"/>
          </p:cNvSpPr>
          <p:nvPr>
            <p:ph sz="quarter" idx="1"/>
          </p:nvPr>
        </p:nvSpPr>
        <p:spPr>
          <a:xfrm>
            <a:off x="914400" y="1447800"/>
            <a:ext cx="7772400" cy="2438400"/>
          </a:xfrm>
        </p:spPr>
        <p:txBody>
          <a:bodyPr>
            <a:normAutofit/>
          </a:bodyPr>
          <a:lstStyle/>
          <a:p>
            <a:r>
              <a:rPr lang="en-IN" sz="2800" dirty="0" smtClean="0"/>
              <a:t>Touch command is used to create the file with zero byte data. Cat command one can create or update one file at a time  but using touch command user can only create multiple zero types files but can not update multiple files at time. </a:t>
            </a:r>
            <a:endParaRPr lang="en-IN" sz="28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Creating file using echo </a:t>
            </a:r>
            <a:endParaRPr lang="en-IN" dirty="0"/>
          </a:p>
        </p:txBody>
      </p:sp>
      <p:sp>
        <p:nvSpPr>
          <p:cNvPr id="3" name="Content Placeholder 2"/>
          <p:cNvSpPr>
            <a:spLocks noGrp="1"/>
          </p:cNvSpPr>
          <p:nvPr>
            <p:ph sz="quarter" idx="1"/>
          </p:nvPr>
        </p:nvSpPr>
        <p:spPr/>
        <p:txBody>
          <a:bodyPr>
            <a:normAutofit/>
          </a:bodyPr>
          <a:lstStyle/>
          <a:p>
            <a:r>
              <a:rPr lang="en-IN" dirty="0" smtClean="0"/>
              <a:t>echo “Welcome to Unix OS” </a:t>
            </a:r>
          </a:p>
          <a:p>
            <a:pPr lvl="1"/>
            <a:r>
              <a:rPr lang="en-IN" dirty="0" smtClean="0"/>
              <a:t>It display the output on the console.</a:t>
            </a:r>
          </a:p>
          <a:p>
            <a:r>
              <a:rPr lang="en-IN" dirty="0" smtClean="0"/>
              <a:t>echo "Hi, How r you " &gt; a1.txt </a:t>
            </a:r>
          </a:p>
          <a:p>
            <a:pPr lvl="1"/>
            <a:r>
              <a:rPr lang="en-IN" dirty="0" smtClean="0"/>
              <a:t>It create the file and copy the contents </a:t>
            </a:r>
          </a:p>
          <a:p>
            <a:r>
              <a:rPr lang="en-IN" dirty="0" err="1" smtClean="0"/>
              <a:t>printf</a:t>
            </a:r>
            <a:r>
              <a:rPr lang="en-IN" dirty="0" smtClean="0"/>
              <a:t> "Hi, How r you \n"&gt;a2.txt </a:t>
            </a:r>
          </a:p>
          <a:p>
            <a:pPr lvl="1"/>
            <a:r>
              <a:rPr lang="en-IN" dirty="0" smtClean="0"/>
              <a:t>This command create the file and copy the content to the a2.txt file. </a:t>
            </a:r>
            <a:endParaRPr lang="en-IN"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45159" y="1798320"/>
            <a:ext cx="6036310" cy="3536866"/>
          </a:xfrm>
          <a:prstGeom prst="rect">
            <a:avLst/>
          </a:prstGeom>
        </p:spPr>
        <p:txBody>
          <a:bodyPr vert="horz" wrap="square" lIns="0" tIns="12700" rIns="0" bIns="0" rtlCol="0">
            <a:spAutoFit/>
          </a:bodyPr>
          <a:lstStyle/>
          <a:p>
            <a:pPr marL="12700">
              <a:lnSpc>
                <a:spcPct val="100000"/>
              </a:lnSpc>
              <a:spcBef>
                <a:spcPts val="100"/>
              </a:spcBef>
            </a:pPr>
            <a:r>
              <a:rPr sz="2500" b="1" spc="-5" dirty="0">
                <a:latin typeface="Times New Roman"/>
                <a:cs typeface="Times New Roman"/>
              </a:rPr>
              <a:t>Syntax:</a:t>
            </a:r>
            <a:endParaRPr sz="2500" dirty="0">
              <a:latin typeface="Times New Roman"/>
              <a:cs typeface="Times New Roman"/>
            </a:endParaRPr>
          </a:p>
          <a:p>
            <a:pPr>
              <a:lnSpc>
                <a:spcPct val="100000"/>
              </a:lnSpc>
              <a:spcBef>
                <a:spcPts val="10"/>
              </a:spcBef>
            </a:pPr>
            <a:endParaRPr sz="2600" dirty="0">
              <a:latin typeface="Times New Roman"/>
              <a:cs typeface="Times New Roman"/>
            </a:endParaRPr>
          </a:p>
          <a:p>
            <a:pPr marL="12700">
              <a:lnSpc>
                <a:spcPct val="100000"/>
              </a:lnSpc>
              <a:tabLst>
                <a:tab pos="1181735" algn="l"/>
              </a:tabLst>
            </a:pPr>
            <a:r>
              <a:rPr lang="en-US" sz="2500" b="1" spc="-5" dirty="0" smtClean="0">
                <a:latin typeface="Times New Roman"/>
                <a:cs typeface="Times New Roman"/>
              </a:rPr>
              <a:t>head</a:t>
            </a:r>
            <a:r>
              <a:rPr sz="2500" b="1" spc="5" dirty="0" smtClean="0">
                <a:latin typeface="Times New Roman"/>
                <a:cs typeface="Times New Roman"/>
              </a:rPr>
              <a:t> </a:t>
            </a:r>
            <a:r>
              <a:rPr sz="2500" b="1" spc="-5" dirty="0">
                <a:latin typeface="Times New Roman"/>
                <a:cs typeface="Times New Roman"/>
              </a:rPr>
              <a:t>[-</a:t>
            </a:r>
            <a:r>
              <a:rPr sz="2500" b="1" i="1" spc="-5" dirty="0">
                <a:latin typeface="Times New Roman"/>
                <a:cs typeface="Times New Roman"/>
              </a:rPr>
              <a:t>n</a:t>
            </a:r>
            <a:r>
              <a:rPr sz="2500" b="1" i="1" spc="-5" dirty="0" smtClean="0">
                <a:latin typeface="Times New Roman"/>
                <a:cs typeface="Times New Roman"/>
              </a:rPr>
              <a:t>]</a:t>
            </a:r>
            <a:r>
              <a:rPr lang="en-US" sz="2500" b="1" i="1" spc="-5" dirty="0" smtClean="0">
                <a:latin typeface="Times New Roman"/>
                <a:cs typeface="Times New Roman"/>
              </a:rPr>
              <a:t> </a:t>
            </a:r>
            <a:r>
              <a:rPr sz="2500" b="1" i="1" spc="-5" dirty="0" smtClean="0">
                <a:latin typeface="Times New Roman"/>
                <a:cs typeface="Times New Roman"/>
              </a:rPr>
              <a:t>[</a:t>
            </a:r>
            <a:r>
              <a:rPr sz="2500" b="1" i="1" spc="-5" dirty="0">
                <a:latin typeface="Times New Roman"/>
                <a:cs typeface="Times New Roman"/>
              </a:rPr>
              <a:t>filename]... </a:t>
            </a:r>
            <a:r>
              <a:rPr sz="2500" spc="-5" dirty="0">
                <a:latin typeface="Times New Roman"/>
                <a:cs typeface="Times New Roman"/>
              </a:rPr>
              <a:t>Display the </a:t>
            </a:r>
            <a:r>
              <a:rPr lang="en-US" sz="2500" spc="-5" dirty="0" err="1" smtClean="0">
                <a:latin typeface="Times New Roman"/>
                <a:cs typeface="Times New Roman"/>
              </a:rPr>
              <a:t>begining</a:t>
            </a:r>
            <a:r>
              <a:rPr sz="2500" spc="-5" dirty="0" smtClean="0">
                <a:latin typeface="Times New Roman"/>
                <a:cs typeface="Times New Roman"/>
              </a:rPr>
              <a:t> </a:t>
            </a:r>
            <a:r>
              <a:rPr sz="2500" dirty="0">
                <a:latin typeface="Times New Roman"/>
                <a:cs typeface="Times New Roman"/>
              </a:rPr>
              <a:t>of</a:t>
            </a:r>
            <a:r>
              <a:rPr sz="2500" spc="-30" dirty="0">
                <a:latin typeface="Times New Roman"/>
                <a:cs typeface="Times New Roman"/>
              </a:rPr>
              <a:t> </a:t>
            </a:r>
            <a:r>
              <a:rPr sz="2500" spc="-5" dirty="0">
                <a:latin typeface="Times New Roman"/>
                <a:cs typeface="Times New Roman"/>
              </a:rPr>
              <a:t>file(s)</a:t>
            </a:r>
            <a:endParaRPr sz="2500" dirty="0">
              <a:latin typeface="Times New Roman"/>
              <a:cs typeface="Times New Roman"/>
            </a:endParaRPr>
          </a:p>
          <a:p>
            <a:pPr>
              <a:lnSpc>
                <a:spcPct val="100000"/>
              </a:lnSpc>
            </a:pPr>
            <a:endParaRPr sz="2700" dirty="0">
              <a:latin typeface="Times New Roman"/>
              <a:cs typeface="Times New Roman"/>
            </a:endParaRPr>
          </a:p>
          <a:p>
            <a:pPr marL="12700">
              <a:lnSpc>
                <a:spcPct val="100000"/>
              </a:lnSpc>
            </a:pPr>
            <a:r>
              <a:rPr sz="2500" spc="-5" dirty="0" smtClean="0">
                <a:latin typeface="Times New Roman"/>
                <a:cs typeface="Times New Roman"/>
              </a:rPr>
              <a:t>Example</a:t>
            </a:r>
            <a:r>
              <a:rPr sz="2500" spc="-5" dirty="0">
                <a:latin typeface="Times New Roman"/>
                <a:cs typeface="Times New Roman"/>
              </a:rPr>
              <a:t>:</a:t>
            </a:r>
            <a:endParaRPr sz="2500" dirty="0">
              <a:latin typeface="Times New Roman"/>
              <a:cs typeface="Times New Roman"/>
            </a:endParaRPr>
          </a:p>
          <a:p>
            <a:pPr>
              <a:lnSpc>
                <a:spcPct val="100000"/>
              </a:lnSpc>
            </a:pPr>
            <a:endParaRPr sz="2600" dirty="0">
              <a:latin typeface="Times New Roman"/>
              <a:cs typeface="Times New Roman"/>
            </a:endParaRPr>
          </a:p>
          <a:p>
            <a:pPr marL="171450">
              <a:lnSpc>
                <a:spcPct val="100000"/>
              </a:lnSpc>
            </a:pPr>
            <a:r>
              <a:rPr sz="2500" dirty="0">
                <a:latin typeface="Times New Roman"/>
                <a:cs typeface="Times New Roman"/>
              </a:rPr>
              <a:t>$ </a:t>
            </a:r>
            <a:r>
              <a:rPr lang="en-US" sz="2500" spc="-5" dirty="0" smtClean="0">
                <a:latin typeface="Times New Roman"/>
                <a:cs typeface="Times New Roman"/>
              </a:rPr>
              <a:t>head</a:t>
            </a:r>
            <a:r>
              <a:rPr sz="2500" spc="-5" dirty="0" smtClean="0">
                <a:latin typeface="Times New Roman"/>
                <a:cs typeface="Times New Roman"/>
              </a:rPr>
              <a:t> </a:t>
            </a:r>
            <a:r>
              <a:rPr sz="2500" spc="-10" dirty="0">
                <a:latin typeface="Times New Roman"/>
                <a:cs typeface="Times New Roman"/>
              </a:rPr>
              <a:t>-1</a:t>
            </a:r>
            <a:r>
              <a:rPr sz="2500" dirty="0">
                <a:latin typeface="Times New Roman"/>
                <a:cs typeface="Times New Roman"/>
              </a:rPr>
              <a:t> </a:t>
            </a:r>
            <a:r>
              <a:rPr lang="en-US" sz="2500" dirty="0" smtClean="0">
                <a:latin typeface="Times New Roman"/>
                <a:cs typeface="Times New Roman"/>
              </a:rPr>
              <a:t>abc.txt</a:t>
            </a:r>
            <a:endParaRPr sz="2500" dirty="0">
              <a:latin typeface="Times New Roman"/>
              <a:cs typeface="Times New Roman"/>
            </a:endParaRPr>
          </a:p>
          <a:p>
            <a:pPr marL="171450">
              <a:lnSpc>
                <a:spcPct val="100000"/>
              </a:lnSpc>
            </a:pPr>
            <a:endParaRPr sz="2500" dirty="0">
              <a:latin typeface="Times New Roman"/>
              <a:cs typeface="Times New Roman"/>
            </a:endParaRPr>
          </a:p>
        </p:txBody>
      </p:sp>
      <p:sp>
        <p:nvSpPr>
          <p:cNvPr id="3" name="object 3"/>
          <p:cNvSpPr txBox="1">
            <a:spLocks noGrp="1"/>
          </p:cNvSpPr>
          <p:nvPr>
            <p:ph type="title"/>
          </p:nvPr>
        </p:nvSpPr>
        <p:spPr>
          <a:xfrm>
            <a:off x="1513839" y="270782"/>
            <a:ext cx="6966584" cy="628377"/>
          </a:xfrm>
          <a:prstGeom prst="rect">
            <a:avLst/>
          </a:prstGeom>
        </p:spPr>
        <p:txBody>
          <a:bodyPr vert="horz" wrap="square" lIns="0" tIns="12700" rIns="0" bIns="0" rtlCol="0">
            <a:spAutoFit/>
          </a:bodyPr>
          <a:lstStyle/>
          <a:p>
            <a:pPr marL="12700">
              <a:lnSpc>
                <a:spcPct val="100000"/>
              </a:lnSpc>
              <a:spcBef>
                <a:spcPts val="100"/>
              </a:spcBef>
              <a:tabLst>
                <a:tab pos="3982085" algn="l"/>
              </a:tabLst>
            </a:pPr>
            <a:r>
              <a:rPr lang="en-US" spc="-5" dirty="0" smtClean="0"/>
              <a:t>head</a:t>
            </a:r>
            <a:r>
              <a:rPr spc="-5" dirty="0" smtClean="0"/>
              <a:t> </a:t>
            </a:r>
            <a:r>
              <a:rPr dirty="0"/>
              <a:t>-</a:t>
            </a:r>
            <a:r>
              <a:rPr spc="15" dirty="0"/>
              <a:t> </a:t>
            </a:r>
            <a:r>
              <a:rPr spc="-5" dirty="0"/>
              <a:t>Display</a:t>
            </a:r>
            <a:r>
              <a:rPr spc="15" dirty="0"/>
              <a:t> </a:t>
            </a:r>
            <a:r>
              <a:rPr dirty="0"/>
              <a:t>the	</a:t>
            </a:r>
            <a:r>
              <a:rPr lang="en-US" dirty="0" smtClean="0"/>
              <a:t>Start</a:t>
            </a:r>
            <a:r>
              <a:rPr dirty="0" smtClean="0"/>
              <a:t> </a:t>
            </a:r>
            <a:r>
              <a:rPr dirty="0"/>
              <a:t>of a</a:t>
            </a:r>
            <a:r>
              <a:rPr spc="-95" dirty="0"/>
              <a:t> </a:t>
            </a:r>
            <a:r>
              <a:rPr dirty="0"/>
              <a:t>File</a:t>
            </a:r>
          </a:p>
        </p:txBody>
      </p:sp>
      <p:sp>
        <p:nvSpPr>
          <p:cNvPr id="5" name="object 5"/>
          <p:cNvSpPr txBox="1"/>
          <p:nvPr/>
        </p:nvSpPr>
        <p:spPr>
          <a:xfrm>
            <a:off x="168910" y="1271270"/>
            <a:ext cx="195580"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FFFFFF"/>
                </a:solidFill>
                <a:latin typeface="Arial"/>
                <a:cs typeface="Arial"/>
              </a:rPr>
              <a:t>51</a:t>
            </a:r>
            <a:endParaRPr sz="1200">
              <a:latin typeface="Arial"/>
              <a:cs typeface="Arial"/>
            </a:endParaRPr>
          </a:p>
        </p:txBody>
      </p:sp>
    </p:spTree>
    <p:extLst>
      <p:ext uri="{BB962C8B-B14F-4D97-AF65-F5344CB8AC3E}">
        <p14:creationId xmlns:p14="http://schemas.microsoft.com/office/powerpoint/2010/main" val="636126016"/>
      </p:ext>
    </p:extLst>
  </p:cSld>
  <p:clrMapOvr>
    <a:masterClrMapping/>
  </p:clrMapOvr>
  <p:transition>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45159" y="1798320"/>
            <a:ext cx="6036310" cy="3536866"/>
          </a:xfrm>
          <a:prstGeom prst="rect">
            <a:avLst/>
          </a:prstGeom>
        </p:spPr>
        <p:txBody>
          <a:bodyPr vert="horz" wrap="square" lIns="0" tIns="12700" rIns="0" bIns="0" rtlCol="0">
            <a:spAutoFit/>
          </a:bodyPr>
          <a:lstStyle/>
          <a:p>
            <a:pPr marL="12700">
              <a:lnSpc>
                <a:spcPct val="100000"/>
              </a:lnSpc>
              <a:spcBef>
                <a:spcPts val="100"/>
              </a:spcBef>
            </a:pPr>
            <a:r>
              <a:rPr sz="2500" b="1" spc="-5" dirty="0">
                <a:latin typeface="Times New Roman"/>
                <a:cs typeface="Times New Roman"/>
              </a:rPr>
              <a:t>Syntax:</a:t>
            </a:r>
            <a:endParaRPr sz="2500" dirty="0">
              <a:latin typeface="Times New Roman"/>
              <a:cs typeface="Times New Roman"/>
            </a:endParaRPr>
          </a:p>
          <a:p>
            <a:pPr>
              <a:lnSpc>
                <a:spcPct val="100000"/>
              </a:lnSpc>
              <a:spcBef>
                <a:spcPts val="10"/>
              </a:spcBef>
            </a:pPr>
            <a:endParaRPr sz="2600" dirty="0">
              <a:latin typeface="Times New Roman"/>
              <a:cs typeface="Times New Roman"/>
            </a:endParaRPr>
          </a:p>
          <a:p>
            <a:pPr marL="12700">
              <a:lnSpc>
                <a:spcPct val="100000"/>
              </a:lnSpc>
              <a:tabLst>
                <a:tab pos="1181735" algn="l"/>
              </a:tabLst>
            </a:pPr>
            <a:r>
              <a:rPr sz="2500" b="1" spc="-5" dirty="0">
                <a:latin typeface="Times New Roman"/>
                <a:cs typeface="Times New Roman"/>
              </a:rPr>
              <a:t>tail</a:t>
            </a:r>
            <a:r>
              <a:rPr sz="2500" b="1" spc="5" dirty="0">
                <a:latin typeface="Times New Roman"/>
                <a:cs typeface="Times New Roman"/>
              </a:rPr>
              <a:t> </a:t>
            </a:r>
            <a:r>
              <a:rPr sz="2500" b="1" spc="-5" dirty="0">
                <a:latin typeface="Times New Roman"/>
                <a:cs typeface="Times New Roman"/>
              </a:rPr>
              <a:t>[-</a:t>
            </a:r>
            <a:r>
              <a:rPr sz="2500" b="1" i="1" spc="-5" dirty="0">
                <a:latin typeface="Times New Roman"/>
                <a:cs typeface="Times New Roman"/>
              </a:rPr>
              <a:t>n]	[filename]... </a:t>
            </a:r>
            <a:r>
              <a:rPr sz="2500" spc="-5" dirty="0">
                <a:latin typeface="Times New Roman"/>
                <a:cs typeface="Times New Roman"/>
              </a:rPr>
              <a:t>Display the end </a:t>
            </a:r>
            <a:r>
              <a:rPr sz="2500" dirty="0">
                <a:latin typeface="Times New Roman"/>
                <a:cs typeface="Times New Roman"/>
              </a:rPr>
              <a:t>of</a:t>
            </a:r>
            <a:r>
              <a:rPr sz="2500" spc="-30" dirty="0">
                <a:latin typeface="Times New Roman"/>
                <a:cs typeface="Times New Roman"/>
              </a:rPr>
              <a:t> </a:t>
            </a:r>
            <a:r>
              <a:rPr sz="2500" spc="-5" dirty="0">
                <a:latin typeface="Times New Roman"/>
                <a:cs typeface="Times New Roman"/>
              </a:rPr>
              <a:t>file(s)</a:t>
            </a:r>
            <a:endParaRPr sz="2500" dirty="0">
              <a:latin typeface="Times New Roman"/>
              <a:cs typeface="Times New Roman"/>
            </a:endParaRPr>
          </a:p>
          <a:p>
            <a:pPr>
              <a:lnSpc>
                <a:spcPct val="100000"/>
              </a:lnSpc>
            </a:pPr>
            <a:endParaRPr sz="2700" dirty="0">
              <a:latin typeface="Times New Roman"/>
              <a:cs typeface="Times New Roman"/>
            </a:endParaRPr>
          </a:p>
          <a:p>
            <a:pPr>
              <a:lnSpc>
                <a:spcPct val="100000"/>
              </a:lnSpc>
              <a:spcBef>
                <a:spcPts val="20"/>
              </a:spcBef>
            </a:pPr>
            <a:endParaRPr sz="2500" dirty="0">
              <a:latin typeface="Times New Roman"/>
              <a:cs typeface="Times New Roman"/>
            </a:endParaRPr>
          </a:p>
          <a:p>
            <a:pPr marL="12700">
              <a:lnSpc>
                <a:spcPct val="100000"/>
              </a:lnSpc>
            </a:pPr>
            <a:r>
              <a:rPr sz="2500" spc="-5" dirty="0">
                <a:latin typeface="Times New Roman"/>
                <a:cs typeface="Times New Roman"/>
              </a:rPr>
              <a:t>Example:</a:t>
            </a:r>
            <a:endParaRPr sz="2500" dirty="0">
              <a:latin typeface="Times New Roman"/>
              <a:cs typeface="Times New Roman"/>
            </a:endParaRPr>
          </a:p>
          <a:p>
            <a:pPr>
              <a:lnSpc>
                <a:spcPct val="100000"/>
              </a:lnSpc>
            </a:pPr>
            <a:endParaRPr sz="2600" dirty="0">
              <a:latin typeface="Times New Roman"/>
              <a:cs typeface="Times New Roman"/>
            </a:endParaRPr>
          </a:p>
          <a:p>
            <a:pPr marL="171450">
              <a:lnSpc>
                <a:spcPct val="100000"/>
              </a:lnSpc>
            </a:pPr>
            <a:r>
              <a:rPr sz="2500" dirty="0">
                <a:latin typeface="Times New Roman"/>
                <a:cs typeface="Times New Roman"/>
              </a:rPr>
              <a:t>$ </a:t>
            </a:r>
            <a:r>
              <a:rPr sz="2500" spc="-5" dirty="0">
                <a:latin typeface="Times New Roman"/>
                <a:cs typeface="Times New Roman"/>
              </a:rPr>
              <a:t>tail </a:t>
            </a:r>
            <a:r>
              <a:rPr sz="2500" spc="-10" dirty="0">
                <a:latin typeface="Times New Roman"/>
                <a:cs typeface="Times New Roman"/>
              </a:rPr>
              <a:t>-1</a:t>
            </a:r>
            <a:r>
              <a:rPr sz="2500" dirty="0">
                <a:latin typeface="Times New Roman"/>
                <a:cs typeface="Times New Roman"/>
              </a:rPr>
              <a:t> </a:t>
            </a:r>
            <a:r>
              <a:rPr lang="en-US" sz="2500" dirty="0" smtClean="0">
                <a:latin typeface="Times New Roman"/>
                <a:cs typeface="Times New Roman"/>
              </a:rPr>
              <a:t>abc.txt</a:t>
            </a:r>
            <a:endParaRPr sz="2500" dirty="0">
              <a:latin typeface="Times New Roman"/>
              <a:cs typeface="Times New Roman"/>
            </a:endParaRPr>
          </a:p>
          <a:p>
            <a:pPr marL="171450">
              <a:lnSpc>
                <a:spcPct val="100000"/>
              </a:lnSpc>
            </a:pPr>
            <a:endParaRPr sz="2500" dirty="0">
              <a:latin typeface="Times New Roman"/>
              <a:cs typeface="Times New Roman"/>
            </a:endParaRPr>
          </a:p>
        </p:txBody>
      </p:sp>
      <p:sp>
        <p:nvSpPr>
          <p:cNvPr id="3" name="object 3"/>
          <p:cNvSpPr txBox="1">
            <a:spLocks noGrp="1"/>
          </p:cNvSpPr>
          <p:nvPr>
            <p:ph type="title"/>
          </p:nvPr>
        </p:nvSpPr>
        <p:spPr>
          <a:xfrm>
            <a:off x="1513839" y="187959"/>
            <a:ext cx="6966584" cy="711200"/>
          </a:xfrm>
          <a:prstGeom prst="rect">
            <a:avLst/>
          </a:prstGeom>
        </p:spPr>
        <p:txBody>
          <a:bodyPr vert="horz" wrap="square" lIns="0" tIns="12700" rIns="0" bIns="0" rtlCol="0">
            <a:spAutoFit/>
          </a:bodyPr>
          <a:lstStyle/>
          <a:p>
            <a:pPr marL="12700">
              <a:lnSpc>
                <a:spcPct val="100000"/>
              </a:lnSpc>
              <a:spcBef>
                <a:spcPts val="100"/>
              </a:spcBef>
              <a:tabLst>
                <a:tab pos="3982085" algn="l"/>
              </a:tabLst>
            </a:pPr>
            <a:r>
              <a:rPr spc="-5" dirty="0"/>
              <a:t>tail </a:t>
            </a:r>
            <a:r>
              <a:rPr dirty="0"/>
              <a:t>-</a:t>
            </a:r>
            <a:r>
              <a:rPr spc="15" dirty="0"/>
              <a:t> </a:t>
            </a:r>
            <a:r>
              <a:rPr spc="-5" dirty="0"/>
              <a:t>Display</a:t>
            </a:r>
            <a:r>
              <a:rPr spc="15" dirty="0"/>
              <a:t> </a:t>
            </a:r>
            <a:r>
              <a:rPr dirty="0"/>
              <a:t>the	End of a</a:t>
            </a:r>
            <a:r>
              <a:rPr spc="-95" dirty="0"/>
              <a:t> </a:t>
            </a:r>
            <a:r>
              <a:rPr dirty="0"/>
              <a:t>File</a:t>
            </a:r>
          </a:p>
        </p:txBody>
      </p:sp>
      <p:sp>
        <p:nvSpPr>
          <p:cNvPr id="5" name="object 5"/>
          <p:cNvSpPr txBox="1"/>
          <p:nvPr/>
        </p:nvSpPr>
        <p:spPr>
          <a:xfrm>
            <a:off x="168910" y="1271270"/>
            <a:ext cx="195580"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FFFFFF"/>
                </a:solidFill>
                <a:latin typeface="Arial"/>
                <a:cs typeface="Arial"/>
              </a:rPr>
              <a:t>51</a:t>
            </a:r>
            <a:endParaRPr sz="1200">
              <a:latin typeface="Arial"/>
              <a:cs typeface="Arial"/>
            </a:endParaRPr>
          </a:p>
        </p:txBody>
      </p:sp>
    </p:spTree>
  </p:cSld>
  <p:clrMapOvr>
    <a:masterClrMapping/>
  </p:clrMapOvr>
  <p:transition>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wc</a:t>
            </a:r>
            <a:r>
              <a:rPr lang="en-IN" dirty="0" smtClean="0"/>
              <a:t> commands</a:t>
            </a:r>
            <a:endParaRPr lang="en-IN" dirty="0"/>
          </a:p>
        </p:txBody>
      </p:sp>
      <p:sp>
        <p:nvSpPr>
          <p:cNvPr id="3" name="Content Placeholder 2"/>
          <p:cNvSpPr>
            <a:spLocks noGrp="1"/>
          </p:cNvSpPr>
          <p:nvPr>
            <p:ph sz="quarter" idx="1"/>
          </p:nvPr>
        </p:nvSpPr>
        <p:spPr/>
        <p:txBody>
          <a:bodyPr>
            <a:normAutofit/>
          </a:bodyPr>
          <a:lstStyle/>
          <a:p>
            <a:pPr>
              <a:buNone/>
            </a:pPr>
            <a:endParaRPr lang="en-IN" sz="2800" dirty="0" smtClean="0"/>
          </a:p>
          <a:p>
            <a:r>
              <a:rPr lang="en-IN" sz="2800" dirty="0" err="1" smtClean="0"/>
              <a:t>wc</a:t>
            </a:r>
            <a:r>
              <a:rPr lang="en-IN" sz="2800" dirty="0" smtClean="0"/>
              <a:t> abc.txt </a:t>
            </a:r>
          </a:p>
          <a:p>
            <a:pPr lvl="1"/>
            <a:r>
              <a:rPr lang="en-IN" dirty="0" smtClean="0"/>
              <a:t>It is use to display the data in the form of line, word and character. </a:t>
            </a:r>
          </a:p>
          <a:p>
            <a:r>
              <a:rPr lang="en-IN" sz="2800" dirty="0" err="1" smtClean="0"/>
              <a:t>wc</a:t>
            </a:r>
            <a:r>
              <a:rPr lang="en-IN" sz="2800" dirty="0" smtClean="0"/>
              <a:t> -l a3.txt </a:t>
            </a:r>
          </a:p>
          <a:p>
            <a:pPr lvl="1"/>
            <a:r>
              <a:rPr lang="en-IN" dirty="0" smtClean="0"/>
              <a:t>It is use to display the number of lines in the file. </a:t>
            </a:r>
          </a:p>
          <a:p>
            <a:r>
              <a:rPr lang="en-IN" sz="2800" dirty="0" err="1" smtClean="0"/>
              <a:t>wc</a:t>
            </a:r>
            <a:r>
              <a:rPr lang="en-IN" sz="2800" dirty="0" smtClean="0"/>
              <a:t> -w a3.txt </a:t>
            </a:r>
          </a:p>
          <a:p>
            <a:pPr lvl="1"/>
            <a:r>
              <a:rPr lang="en-IN" dirty="0" smtClean="0"/>
              <a:t>It is use to display the number of words in the file. </a:t>
            </a:r>
          </a:p>
          <a:p>
            <a:r>
              <a:rPr lang="en-IN" sz="2800" dirty="0" err="1" smtClean="0"/>
              <a:t>wc</a:t>
            </a:r>
            <a:r>
              <a:rPr lang="en-IN" sz="2800" dirty="0" smtClean="0"/>
              <a:t> -c a3.txt </a:t>
            </a:r>
          </a:p>
          <a:p>
            <a:pPr lvl="1"/>
            <a:r>
              <a:rPr lang="en-IN" dirty="0" smtClean="0"/>
              <a:t>It is use to display the number of character in the file. </a:t>
            </a:r>
            <a:endParaRPr lang="en-IN"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9600" y="1332229"/>
            <a:ext cx="1149350" cy="375920"/>
          </a:xfrm>
          <a:prstGeom prst="rect">
            <a:avLst/>
          </a:prstGeom>
        </p:spPr>
        <p:txBody>
          <a:bodyPr vert="horz" wrap="square" lIns="0" tIns="12700" rIns="0" bIns="0" rtlCol="0">
            <a:spAutoFit/>
          </a:bodyPr>
          <a:lstStyle/>
          <a:p>
            <a:pPr marL="12700">
              <a:lnSpc>
                <a:spcPct val="100000"/>
              </a:lnSpc>
              <a:spcBef>
                <a:spcPts val="100"/>
              </a:spcBef>
            </a:pPr>
            <a:r>
              <a:rPr sz="2300" b="1" dirty="0">
                <a:latin typeface="Tahoma"/>
                <a:cs typeface="Tahoma"/>
              </a:rPr>
              <a:t>S</a:t>
            </a:r>
            <a:r>
              <a:rPr sz="2300" b="1" spc="15" dirty="0">
                <a:latin typeface="Tahoma"/>
                <a:cs typeface="Tahoma"/>
              </a:rPr>
              <a:t>y</a:t>
            </a:r>
            <a:r>
              <a:rPr sz="2300" b="1" spc="-5" dirty="0">
                <a:latin typeface="Tahoma"/>
                <a:cs typeface="Tahoma"/>
              </a:rPr>
              <a:t>n</a:t>
            </a:r>
            <a:r>
              <a:rPr sz="2300" b="1" dirty="0">
                <a:latin typeface="Tahoma"/>
                <a:cs typeface="Tahoma"/>
              </a:rPr>
              <a:t>ta</a:t>
            </a:r>
            <a:r>
              <a:rPr sz="2300" b="1" spc="10" dirty="0">
                <a:latin typeface="Tahoma"/>
                <a:cs typeface="Tahoma"/>
              </a:rPr>
              <a:t>x</a:t>
            </a:r>
            <a:r>
              <a:rPr sz="2300" b="1" dirty="0">
                <a:latin typeface="Tahoma"/>
                <a:cs typeface="Tahoma"/>
              </a:rPr>
              <a:t>:</a:t>
            </a:r>
            <a:endParaRPr sz="2300">
              <a:latin typeface="Tahoma"/>
              <a:cs typeface="Tahoma"/>
            </a:endParaRPr>
          </a:p>
        </p:txBody>
      </p:sp>
      <p:sp>
        <p:nvSpPr>
          <p:cNvPr id="3" name="object 3"/>
          <p:cNvSpPr txBox="1"/>
          <p:nvPr/>
        </p:nvSpPr>
        <p:spPr>
          <a:xfrm>
            <a:off x="609600" y="1672446"/>
            <a:ext cx="7289165" cy="3635611"/>
          </a:xfrm>
          <a:prstGeom prst="rect">
            <a:avLst/>
          </a:prstGeom>
        </p:spPr>
        <p:txBody>
          <a:bodyPr vert="horz" wrap="square" lIns="0" tIns="16510" rIns="0" bIns="0" rtlCol="0">
            <a:spAutoFit/>
          </a:bodyPr>
          <a:lstStyle/>
          <a:p>
            <a:pPr marL="12700">
              <a:lnSpc>
                <a:spcPts val="2790"/>
              </a:lnSpc>
              <a:spcBef>
                <a:spcPts val="130"/>
              </a:spcBef>
              <a:tabLst>
                <a:tab pos="4101465" algn="l"/>
              </a:tabLst>
            </a:pPr>
            <a:endParaRPr lang="en-US" sz="2300" b="1" spc="-5" dirty="0" smtClean="0">
              <a:latin typeface="Tahoma"/>
              <a:cs typeface="Tahoma"/>
            </a:endParaRPr>
          </a:p>
          <a:p>
            <a:pPr marL="12700">
              <a:lnSpc>
                <a:spcPts val="2790"/>
              </a:lnSpc>
              <a:spcBef>
                <a:spcPts val="130"/>
              </a:spcBef>
              <a:tabLst>
                <a:tab pos="4101465" algn="l"/>
              </a:tabLst>
            </a:pPr>
            <a:r>
              <a:rPr sz="2300" spc="-5" dirty="0" err="1" smtClean="0">
                <a:latin typeface="Tahoma"/>
                <a:cs typeface="Tahoma"/>
              </a:rPr>
              <a:t>cp</a:t>
            </a:r>
            <a:r>
              <a:rPr sz="2300" spc="-5" dirty="0" smtClean="0">
                <a:latin typeface="Tahoma"/>
                <a:cs typeface="Tahoma"/>
              </a:rPr>
              <a:t> </a:t>
            </a:r>
            <a:r>
              <a:rPr sz="2350" i="1" spc="-25" dirty="0" smtClean="0">
                <a:latin typeface="Tahoma"/>
                <a:cs typeface="Tahoma"/>
              </a:rPr>
              <a:t>file1</a:t>
            </a:r>
            <a:r>
              <a:rPr sz="2350" i="1" spc="-5" dirty="0" smtClean="0">
                <a:latin typeface="Tahoma"/>
                <a:cs typeface="Tahoma"/>
              </a:rPr>
              <a:t> </a:t>
            </a:r>
            <a:r>
              <a:rPr sz="2350" i="1" spc="-30" dirty="0">
                <a:latin typeface="Tahoma"/>
                <a:cs typeface="Tahoma"/>
              </a:rPr>
              <a:t>new_file	</a:t>
            </a:r>
            <a:r>
              <a:rPr sz="2300" spc="-5" dirty="0">
                <a:latin typeface="Tahoma"/>
                <a:cs typeface="Tahoma"/>
              </a:rPr>
              <a:t>Copy </a:t>
            </a:r>
            <a:r>
              <a:rPr sz="2300" dirty="0">
                <a:latin typeface="Tahoma"/>
                <a:cs typeface="Tahoma"/>
              </a:rPr>
              <a:t>a </a:t>
            </a:r>
            <a:r>
              <a:rPr sz="2300" spc="-5" dirty="0">
                <a:latin typeface="Tahoma"/>
                <a:cs typeface="Tahoma"/>
              </a:rPr>
              <a:t>file</a:t>
            </a:r>
            <a:endParaRPr sz="2300" dirty="0">
              <a:latin typeface="Tahoma"/>
              <a:cs typeface="Tahoma"/>
            </a:endParaRPr>
          </a:p>
          <a:p>
            <a:pPr marL="12700">
              <a:lnSpc>
                <a:spcPts val="2755"/>
              </a:lnSpc>
              <a:tabLst>
                <a:tab pos="4217035" algn="l"/>
              </a:tabLst>
            </a:pPr>
            <a:r>
              <a:rPr sz="2300" spc="-5" dirty="0" err="1">
                <a:latin typeface="Tahoma"/>
                <a:cs typeface="Tahoma"/>
              </a:rPr>
              <a:t>cp</a:t>
            </a:r>
            <a:r>
              <a:rPr sz="2300" spc="-5" dirty="0">
                <a:latin typeface="Tahoma"/>
                <a:cs typeface="Tahoma"/>
              </a:rPr>
              <a:t> </a:t>
            </a:r>
            <a:r>
              <a:rPr sz="2350" i="1" spc="-20" dirty="0" smtClean="0">
                <a:latin typeface="Tahoma"/>
                <a:cs typeface="Tahoma"/>
              </a:rPr>
              <a:t>file</a:t>
            </a:r>
            <a:r>
              <a:rPr sz="2350" i="1" spc="15" dirty="0" smtClean="0">
                <a:latin typeface="Tahoma"/>
                <a:cs typeface="Tahoma"/>
              </a:rPr>
              <a:t> </a:t>
            </a:r>
            <a:r>
              <a:rPr sz="2350" i="1" spc="-20" dirty="0">
                <a:latin typeface="Tahoma"/>
                <a:cs typeface="Tahoma"/>
              </a:rPr>
              <a:t>[file...] </a:t>
            </a:r>
            <a:r>
              <a:rPr sz="2350" i="1" spc="-25" dirty="0">
                <a:latin typeface="Tahoma"/>
                <a:cs typeface="Tahoma"/>
              </a:rPr>
              <a:t>dest_dir	</a:t>
            </a:r>
            <a:r>
              <a:rPr sz="2300" spc="-5" dirty="0">
                <a:latin typeface="Tahoma"/>
                <a:cs typeface="Tahoma"/>
              </a:rPr>
              <a:t>Copy files </a:t>
            </a:r>
            <a:r>
              <a:rPr sz="2300" dirty="0">
                <a:latin typeface="Tahoma"/>
                <a:cs typeface="Tahoma"/>
              </a:rPr>
              <a:t>to a</a:t>
            </a:r>
            <a:r>
              <a:rPr sz="2300" spc="-30" dirty="0">
                <a:latin typeface="Tahoma"/>
                <a:cs typeface="Tahoma"/>
              </a:rPr>
              <a:t> </a:t>
            </a:r>
            <a:r>
              <a:rPr sz="2300" spc="-5" dirty="0">
                <a:latin typeface="Tahoma"/>
                <a:cs typeface="Tahoma"/>
              </a:rPr>
              <a:t>directory</a:t>
            </a:r>
            <a:endParaRPr sz="2300" dirty="0">
              <a:latin typeface="Tahoma"/>
              <a:cs typeface="Tahoma"/>
            </a:endParaRPr>
          </a:p>
          <a:p>
            <a:pPr marL="12700">
              <a:lnSpc>
                <a:spcPts val="2785"/>
              </a:lnSpc>
              <a:tabLst>
                <a:tab pos="4247515" algn="l"/>
              </a:tabLst>
            </a:pPr>
            <a:endParaRPr sz="2300" dirty="0">
              <a:latin typeface="Tahoma"/>
              <a:cs typeface="Tahoma"/>
            </a:endParaRPr>
          </a:p>
          <a:p>
            <a:pPr>
              <a:lnSpc>
                <a:spcPct val="100000"/>
              </a:lnSpc>
            </a:pPr>
            <a:endParaRPr sz="2800" dirty="0">
              <a:latin typeface="Times New Roman"/>
              <a:cs typeface="Times New Roman"/>
            </a:endParaRPr>
          </a:p>
          <a:p>
            <a:pPr marL="12700">
              <a:lnSpc>
                <a:spcPct val="100000"/>
              </a:lnSpc>
              <a:spcBef>
                <a:spcPts val="2290"/>
              </a:spcBef>
            </a:pPr>
            <a:r>
              <a:rPr sz="2300" spc="-5" dirty="0">
                <a:latin typeface="Tahoma"/>
                <a:cs typeface="Tahoma"/>
              </a:rPr>
              <a:t>Example:</a:t>
            </a:r>
            <a:endParaRPr sz="2300" dirty="0">
              <a:latin typeface="Tahoma"/>
              <a:cs typeface="Tahoma"/>
            </a:endParaRPr>
          </a:p>
          <a:p>
            <a:pPr marL="104139">
              <a:lnSpc>
                <a:spcPts val="2755"/>
              </a:lnSpc>
              <a:tabLst>
                <a:tab pos="1811655" algn="l"/>
              </a:tabLst>
            </a:pPr>
            <a:r>
              <a:rPr sz="2300" dirty="0">
                <a:latin typeface="Tahoma"/>
                <a:cs typeface="Tahoma"/>
              </a:rPr>
              <a:t>cp </a:t>
            </a:r>
            <a:r>
              <a:rPr sz="2300" spc="-5" dirty="0">
                <a:latin typeface="Tahoma"/>
                <a:cs typeface="Tahoma"/>
              </a:rPr>
              <a:t>file1</a:t>
            </a:r>
            <a:r>
              <a:rPr sz="2300" spc="10" dirty="0">
                <a:latin typeface="Tahoma"/>
                <a:cs typeface="Tahoma"/>
              </a:rPr>
              <a:t> </a:t>
            </a:r>
            <a:r>
              <a:rPr sz="2300" spc="-5" dirty="0">
                <a:latin typeface="Tahoma"/>
                <a:cs typeface="Tahoma"/>
              </a:rPr>
              <a:t>d1	copies file1 </a:t>
            </a:r>
            <a:r>
              <a:rPr sz="2300" dirty="0">
                <a:latin typeface="Tahoma"/>
                <a:cs typeface="Tahoma"/>
              </a:rPr>
              <a:t>to </a:t>
            </a:r>
            <a:r>
              <a:rPr sz="2300" spc="-5" dirty="0">
                <a:latin typeface="Tahoma"/>
                <a:cs typeface="Tahoma"/>
              </a:rPr>
              <a:t>d1</a:t>
            </a:r>
            <a:r>
              <a:rPr sz="2300" spc="15" dirty="0">
                <a:latin typeface="Tahoma"/>
                <a:cs typeface="Tahoma"/>
              </a:rPr>
              <a:t> </a:t>
            </a:r>
            <a:r>
              <a:rPr sz="2300" spc="-5" dirty="0">
                <a:latin typeface="Tahoma"/>
                <a:cs typeface="Tahoma"/>
              </a:rPr>
              <a:t>directory</a:t>
            </a:r>
            <a:endParaRPr sz="2300" dirty="0">
              <a:latin typeface="Tahoma"/>
              <a:cs typeface="Tahoma"/>
            </a:endParaRPr>
          </a:p>
          <a:p>
            <a:pPr marL="1750060" marR="107950" indent="-1645920">
              <a:lnSpc>
                <a:spcPts val="2760"/>
              </a:lnSpc>
              <a:spcBef>
                <a:spcPts val="85"/>
              </a:spcBef>
              <a:tabLst>
                <a:tab pos="1847850" algn="l"/>
              </a:tabLst>
            </a:pPr>
            <a:r>
              <a:rPr sz="2300" dirty="0">
                <a:latin typeface="Tahoma"/>
                <a:cs typeface="Tahoma"/>
              </a:rPr>
              <a:t>cp </a:t>
            </a:r>
            <a:r>
              <a:rPr sz="2300" spc="-5" dirty="0">
                <a:latin typeface="Tahoma"/>
                <a:cs typeface="Tahoma"/>
              </a:rPr>
              <a:t>file2</a:t>
            </a:r>
            <a:r>
              <a:rPr sz="2300" spc="15" dirty="0">
                <a:latin typeface="Tahoma"/>
                <a:cs typeface="Tahoma"/>
              </a:rPr>
              <a:t> </a:t>
            </a:r>
            <a:r>
              <a:rPr sz="2300" spc="-5" dirty="0">
                <a:latin typeface="Tahoma"/>
                <a:cs typeface="Tahoma"/>
              </a:rPr>
              <a:t>file3		</a:t>
            </a:r>
            <a:r>
              <a:rPr sz="2300" dirty="0">
                <a:latin typeface="Tahoma"/>
                <a:cs typeface="Tahoma"/>
              </a:rPr>
              <a:t>create a copy of </a:t>
            </a:r>
            <a:r>
              <a:rPr sz="2300" spc="-5" dirty="0">
                <a:latin typeface="Tahoma"/>
                <a:cs typeface="Tahoma"/>
              </a:rPr>
              <a:t>file2 </a:t>
            </a:r>
            <a:r>
              <a:rPr sz="2300" dirty="0">
                <a:latin typeface="Tahoma"/>
                <a:cs typeface="Tahoma"/>
              </a:rPr>
              <a:t>as </a:t>
            </a:r>
            <a:r>
              <a:rPr sz="2300" spc="-5" dirty="0">
                <a:latin typeface="Tahoma"/>
                <a:cs typeface="Tahoma"/>
              </a:rPr>
              <a:t>file3 in the </a:t>
            </a:r>
            <a:r>
              <a:rPr sz="2300" dirty="0">
                <a:latin typeface="Tahoma"/>
                <a:cs typeface="Tahoma"/>
              </a:rPr>
              <a:t>same  </a:t>
            </a:r>
            <a:r>
              <a:rPr sz="2300" spc="-5" dirty="0">
                <a:latin typeface="Tahoma"/>
                <a:cs typeface="Tahoma"/>
              </a:rPr>
              <a:t>directory</a:t>
            </a:r>
            <a:endParaRPr sz="2300" dirty="0">
              <a:latin typeface="Tahoma"/>
              <a:cs typeface="Tahoma"/>
            </a:endParaRPr>
          </a:p>
        </p:txBody>
      </p:sp>
      <p:sp>
        <p:nvSpPr>
          <p:cNvPr id="4" name="object 4"/>
          <p:cNvSpPr txBox="1">
            <a:spLocks noGrp="1"/>
          </p:cNvSpPr>
          <p:nvPr>
            <p:ph type="title"/>
          </p:nvPr>
        </p:nvSpPr>
        <p:spPr>
          <a:xfrm>
            <a:off x="2985770" y="189229"/>
            <a:ext cx="3536950" cy="711200"/>
          </a:xfrm>
          <a:prstGeom prst="rect">
            <a:avLst/>
          </a:prstGeom>
        </p:spPr>
        <p:txBody>
          <a:bodyPr vert="horz" wrap="square" lIns="0" tIns="12700" rIns="0" bIns="0" rtlCol="0">
            <a:spAutoFit/>
          </a:bodyPr>
          <a:lstStyle/>
          <a:p>
            <a:pPr marL="12700">
              <a:lnSpc>
                <a:spcPct val="100000"/>
              </a:lnSpc>
              <a:spcBef>
                <a:spcPts val="100"/>
              </a:spcBef>
            </a:pPr>
            <a:r>
              <a:rPr spc="-5" dirty="0"/>
              <a:t>cp </a:t>
            </a:r>
            <a:r>
              <a:rPr dirty="0"/>
              <a:t>- Copy</a:t>
            </a:r>
            <a:r>
              <a:rPr spc="-60" dirty="0"/>
              <a:t> </a:t>
            </a:r>
            <a:r>
              <a:rPr spc="-5" dirty="0"/>
              <a:t>Files</a:t>
            </a:r>
          </a:p>
        </p:txBody>
      </p:sp>
      <p:sp>
        <p:nvSpPr>
          <p:cNvPr id="6" name="object 6"/>
          <p:cNvSpPr txBox="1"/>
          <p:nvPr/>
        </p:nvSpPr>
        <p:spPr>
          <a:xfrm>
            <a:off x="168910" y="1271270"/>
            <a:ext cx="195580"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FFFFFF"/>
                </a:solidFill>
                <a:latin typeface="Arial"/>
                <a:cs typeface="Arial"/>
              </a:rPr>
              <a:t>53</a:t>
            </a:r>
            <a:endParaRPr sz="1200">
              <a:latin typeface="Arial"/>
              <a:cs typeface="Arial"/>
            </a:endParaRPr>
          </a:p>
        </p:txBody>
      </p:sp>
    </p:spTree>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txBox="1">
            <a:spLocks noGrp="1"/>
          </p:cNvSpPr>
          <p:nvPr/>
        </p:nvSpPr>
        <p:spPr bwMode="auto">
          <a:xfrm>
            <a:off x="6934200" y="6381750"/>
            <a:ext cx="2133600" cy="476250"/>
          </a:xfrm>
          <a:prstGeom prst="rect">
            <a:avLst/>
          </a:prstGeom>
          <a:noFill/>
          <a:ln w="9525">
            <a:noFill/>
            <a:miter lim="800000"/>
            <a:headEnd/>
            <a:tailEnd/>
          </a:ln>
        </p:spPr>
        <p:txBody>
          <a:bodyPr/>
          <a:lstStyle/>
          <a:p>
            <a:pPr algn="r">
              <a:spcBef>
                <a:spcPct val="0"/>
              </a:spcBef>
              <a:buClrTx/>
              <a:buFontTx/>
              <a:buNone/>
            </a:pPr>
            <a:endParaRPr lang="en-US" sz="1000">
              <a:solidFill>
                <a:srgbClr val="000000"/>
              </a:solidFill>
            </a:endParaRPr>
          </a:p>
          <a:p>
            <a:pPr algn="r">
              <a:spcBef>
                <a:spcPct val="0"/>
              </a:spcBef>
              <a:buClrTx/>
              <a:buFontTx/>
              <a:buNone/>
            </a:pPr>
            <a:fld id="{DA52D45C-F882-4985-BA55-BAE1F28F8F9B}" type="slidenum">
              <a:rPr lang="en-US" sz="1000">
                <a:solidFill>
                  <a:srgbClr val="000000"/>
                </a:solidFill>
              </a:rPr>
              <a:pPr algn="r">
                <a:spcBef>
                  <a:spcPct val="0"/>
                </a:spcBef>
                <a:buClrTx/>
                <a:buFontTx/>
                <a:buNone/>
              </a:pPr>
              <a:t>6</a:t>
            </a:fld>
            <a:endParaRPr lang="en-US" sz="1000">
              <a:solidFill>
                <a:srgbClr val="000000"/>
              </a:solidFill>
            </a:endParaRPr>
          </a:p>
        </p:txBody>
      </p:sp>
      <p:sp>
        <p:nvSpPr>
          <p:cNvPr id="33795" name="Rectangle 3"/>
          <p:cNvSpPr>
            <a:spLocks noGrp="1" noChangeArrowheads="1"/>
          </p:cNvSpPr>
          <p:nvPr>
            <p:ph type="title" idx="4294967295"/>
          </p:nvPr>
        </p:nvSpPr>
        <p:spPr/>
        <p:txBody>
          <a:bodyPr/>
          <a:lstStyle/>
          <a:p>
            <a:pPr eaLnBrk="1" hangingPunct="1"/>
            <a:r>
              <a:rPr lang="en-US" dirty="0" smtClean="0"/>
              <a:t>UNIX Variants </a:t>
            </a:r>
          </a:p>
        </p:txBody>
      </p:sp>
      <p:sp>
        <p:nvSpPr>
          <p:cNvPr id="33796" name="Rectangle 4"/>
          <p:cNvSpPr>
            <a:spLocks noGrp="1" noChangeArrowheads="1"/>
          </p:cNvSpPr>
          <p:nvPr>
            <p:ph type="body" idx="4294967295"/>
          </p:nvPr>
        </p:nvSpPr>
        <p:spPr/>
        <p:txBody>
          <a:bodyPr/>
          <a:lstStyle/>
          <a:p>
            <a:pPr eaLnBrk="1" hangingPunct="1"/>
            <a:r>
              <a:rPr lang="en-US" smtClean="0"/>
              <a:t>UNIX Popular Variants</a:t>
            </a:r>
          </a:p>
          <a:p>
            <a:pPr eaLnBrk="1" hangingPunct="1"/>
            <a:endParaRPr lang="en-US" smtClean="0"/>
          </a:p>
        </p:txBody>
      </p:sp>
      <p:graphicFrame>
        <p:nvGraphicFramePr>
          <p:cNvPr id="119853" name="Group 45"/>
          <p:cNvGraphicFramePr>
            <a:graphicFrameLocks noGrp="1"/>
          </p:cNvGraphicFramePr>
          <p:nvPr>
            <p:ph sz="half" idx="4294967295"/>
          </p:nvPr>
        </p:nvGraphicFramePr>
        <p:xfrm>
          <a:off x="609600" y="1882230"/>
          <a:ext cx="8153399" cy="4482988"/>
        </p:xfrm>
        <a:graphic>
          <a:graphicData uri="http://schemas.openxmlformats.org/drawingml/2006/table">
            <a:tbl>
              <a:tblPr/>
              <a:tblGrid>
                <a:gridCol w="3537553"/>
                <a:gridCol w="4615846"/>
              </a:tblGrid>
              <a:tr h="360472">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800" b="1" i="0" u="none" strike="noStrike" cap="none" normalizeH="0" baseline="0" dirty="0" smtClean="0">
                          <a:ln>
                            <a:noFill/>
                          </a:ln>
                          <a:solidFill>
                            <a:srgbClr val="000000"/>
                          </a:solidFill>
                          <a:effectLst/>
                          <a:latin typeface="Arial" charset="0"/>
                        </a:rPr>
                        <a:t>UNIX Variant</a:t>
                      </a:r>
                    </a:p>
                  </a:txBody>
                  <a:tcPr marL="90488" marR="90488" marT="44450" marB="4445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800" b="1" i="0" u="none" strike="noStrike" cap="none" normalizeH="0" baseline="0" smtClean="0">
                          <a:ln>
                            <a:noFill/>
                          </a:ln>
                          <a:solidFill>
                            <a:srgbClr val="000000"/>
                          </a:solidFill>
                          <a:effectLst/>
                          <a:latin typeface="Arial" charset="0"/>
                        </a:rPr>
                        <a:t>Features</a:t>
                      </a:r>
                    </a:p>
                  </a:txBody>
                  <a:tcPr marL="90488" marR="90488" marT="44450" marB="4445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r>
              <a:tr h="101386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800" b="1" i="0" u="none" strike="noStrike" cap="none" normalizeH="0" baseline="0" smtClean="0">
                          <a:ln>
                            <a:noFill/>
                          </a:ln>
                          <a:solidFill>
                            <a:srgbClr val="000000"/>
                          </a:solidFill>
                          <a:effectLst/>
                          <a:latin typeface="Arial" charset="0"/>
                        </a:rPr>
                        <a:t>AIX </a:t>
                      </a:r>
                    </a:p>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800" b="0" i="0" u="none" strike="noStrike" cap="none" normalizeH="0" baseline="0" smtClean="0">
                          <a:ln>
                            <a:noFill/>
                          </a:ln>
                          <a:solidFill>
                            <a:srgbClr val="000000"/>
                          </a:solidFill>
                          <a:effectLst/>
                          <a:latin typeface="Arial" charset="0"/>
                        </a:rPr>
                        <a:t>(Advanced Interactive eXecutive)</a:t>
                      </a:r>
                    </a:p>
                  </a:txBody>
                  <a:tcPr marL="90488" marR="90488" marT="44450" marB="4445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111125" marR="0" lvl="0" indent="-111125" algn="l" defTabSz="914400" rtl="0" eaLnBrk="1" fontAlgn="base" latinLnBrk="0" hangingPunct="1">
                        <a:lnSpc>
                          <a:spcPct val="100000"/>
                        </a:lnSpc>
                        <a:spcBef>
                          <a:spcPct val="20000"/>
                        </a:spcBef>
                        <a:spcAft>
                          <a:spcPct val="0"/>
                        </a:spcAft>
                        <a:buClr>
                          <a:schemeClr val="tx1"/>
                        </a:buClr>
                        <a:buSzTx/>
                        <a:buFontTx/>
                        <a:buChar char="•"/>
                        <a:tabLst/>
                      </a:pPr>
                      <a:r>
                        <a:rPr kumimoji="0" lang="en-US" sz="1800" b="0" i="0" u="none" strike="noStrike" cap="none" normalizeH="0" baseline="0" smtClean="0">
                          <a:ln>
                            <a:noFill/>
                          </a:ln>
                          <a:solidFill>
                            <a:srgbClr val="000000"/>
                          </a:solidFill>
                          <a:effectLst/>
                          <a:latin typeface="Arial" charset="0"/>
                        </a:rPr>
                        <a:t>Developed By IBM in 1990 </a:t>
                      </a:r>
                    </a:p>
                    <a:p>
                      <a:pPr marL="111125" marR="0" lvl="0" indent="-111125" algn="l" defTabSz="914400" rtl="0" eaLnBrk="1" fontAlgn="base" latinLnBrk="0" hangingPunct="1">
                        <a:lnSpc>
                          <a:spcPct val="100000"/>
                        </a:lnSpc>
                        <a:spcBef>
                          <a:spcPct val="20000"/>
                        </a:spcBef>
                        <a:spcAft>
                          <a:spcPct val="0"/>
                        </a:spcAft>
                        <a:buClr>
                          <a:schemeClr val="tx1"/>
                        </a:buClr>
                        <a:buSzTx/>
                        <a:buFontTx/>
                        <a:buChar char="•"/>
                        <a:tabLst/>
                      </a:pPr>
                      <a:r>
                        <a:rPr kumimoji="0" lang="en-US" sz="1800" b="0" i="0" u="none" strike="noStrike" cap="none" normalizeH="0" baseline="0" smtClean="0">
                          <a:ln>
                            <a:noFill/>
                          </a:ln>
                          <a:solidFill>
                            <a:srgbClr val="000000"/>
                          </a:solidFill>
                          <a:effectLst/>
                          <a:latin typeface="Arial" charset="0"/>
                        </a:rPr>
                        <a:t>Shells available (Korn, Bourne, C) </a:t>
                      </a:r>
                    </a:p>
                    <a:p>
                      <a:pPr marL="111125" marR="0" lvl="0" indent="-111125" algn="l" defTabSz="914400" rtl="0" eaLnBrk="1" fontAlgn="base" latinLnBrk="0" hangingPunct="1">
                        <a:lnSpc>
                          <a:spcPct val="100000"/>
                        </a:lnSpc>
                        <a:spcBef>
                          <a:spcPct val="20000"/>
                        </a:spcBef>
                        <a:spcAft>
                          <a:spcPct val="0"/>
                        </a:spcAft>
                        <a:buClr>
                          <a:schemeClr val="tx1"/>
                        </a:buClr>
                        <a:buSzTx/>
                        <a:buFontTx/>
                        <a:buChar char="•"/>
                        <a:tabLst/>
                      </a:pPr>
                      <a:r>
                        <a:rPr kumimoji="0" lang="en-US" sz="1800" b="0" i="0" u="none" strike="noStrike" cap="none" normalizeH="0" baseline="0" smtClean="0">
                          <a:ln>
                            <a:noFill/>
                          </a:ln>
                          <a:solidFill>
                            <a:srgbClr val="000000"/>
                          </a:solidFill>
                          <a:effectLst/>
                          <a:latin typeface="Arial" charset="0"/>
                        </a:rPr>
                        <a:t>Default Korn shell </a:t>
                      </a:r>
                    </a:p>
                  </a:txBody>
                  <a:tcPr marL="90488" marR="90488" marT="44450" marB="4445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736544">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800" b="1" i="0" u="none" strike="noStrike" cap="none" normalizeH="0" baseline="0" smtClean="0">
                          <a:ln>
                            <a:noFill/>
                          </a:ln>
                          <a:solidFill>
                            <a:srgbClr val="000000"/>
                          </a:solidFill>
                          <a:effectLst/>
                          <a:latin typeface="Arial" charset="0"/>
                        </a:rPr>
                        <a:t>BSD </a:t>
                      </a:r>
                    </a:p>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800" b="0" i="0" u="none" strike="noStrike" cap="none" normalizeH="0" baseline="0" smtClean="0">
                          <a:ln>
                            <a:noFill/>
                          </a:ln>
                          <a:solidFill>
                            <a:srgbClr val="000000"/>
                          </a:solidFill>
                          <a:effectLst/>
                          <a:latin typeface="Arial" charset="0"/>
                        </a:rPr>
                        <a:t>(Berkeley Software Distribution)</a:t>
                      </a:r>
                    </a:p>
                  </a:txBody>
                  <a:tcPr marL="90488" marR="90488" marT="44450" marB="4445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111125" marR="0" lvl="0" indent="-111125" algn="l" defTabSz="914400" rtl="0" eaLnBrk="1" fontAlgn="base" latinLnBrk="0" hangingPunct="1">
                        <a:lnSpc>
                          <a:spcPct val="100000"/>
                        </a:lnSpc>
                        <a:spcBef>
                          <a:spcPct val="20000"/>
                        </a:spcBef>
                        <a:spcAft>
                          <a:spcPct val="0"/>
                        </a:spcAft>
                        <a:buClr>
                          <a:schemeClr val="tx1"/>
                        </a:buClr>
                        <a:buSzTx/>
                        <a:buFontTx/>
                        <a:buChar char="•"/>
                        <a:tabLst/>
                      </a:pPr>
                      <a:r>
                        <a:rPr kumimoji="0" lang="en-US" sz="1800" b="0" i="0" u="none" strike="noStrike" cap="none" normalizeH="0" baseline="0" smtClean="0">
                          <a:ln>
                            <a:noFill/>
                          </a:ln>
                          <a:solidFill>
                            <a:srgbClr val="000000"/>
                          </a:solidFill>
                          <a:effectLst/>
                          <a:latin typeface="Arial" charset="0"/>
                        </a:rPr>
                        <a:t>Developed at the Computer System  Research Group (CSRG)</a:t>
                      </a:r>
                    </a:p>
                  </a:txBody>
                  <a:tcPr marL="90488" marR="90488" marT="44450" marB="4445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736544">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800" b="1" i="0" u="none" strike="noStrike" cap="none" normalizeH="0" baseline="0" smtClean="0">
                          <a:ln>
                            <a:noFill/>
                          </a:ln>
                          <a:solidFill>
                            <a:srgbClr val="000000"/>
                          </a:solidFill>
                          <a:effectLst/>
                          <a:latin typeface="Arial" charset="0"/>
                        </a:rPr>
                        <a:t>Sun Solaris</a:t>
                      </a:r>
                      <a:r>
                        <a:rPr kumimoji="0" lang="en-US" sz="1800" b="0" i="0" u="none" strike="noStrike" cap="none" normalizeH="0" baseline="0" smtClean="0">
                          <a:ln>
                            <a:noFill/>
                          </a:ln>
                          <a:solidFill>
                            <a:srgbClr val="000000"/>
                          </a:solidFill>
                          <a:effectLst/>
                          <a:latin typeface="Arial" charset="0"/>
                        </a:rPr>
                        <a:t> </a:t>
                      </a:r>
                    </a:p>
                  </a:txBody>
                  <a:tcPr marL="90488" marR="90488" marT="44450" marB="4445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111125" marR="0" lvl="0" indent="-111125" algn="l" defTabSz="914400" rtl="0" eaLnBrk="1" fontAlgn="base" latinLnBrk="0" hangingPunct="1">
                        <a:lnSpc>
                          <a:spcPct val="100000"/>
                        </a:lnSpc>
                        <a:spcBef>
                          <a:spcPct val="20000"/>
                        </a:spcBef>
                        <a:spcAft>
                          <a:spcPct val="0"/>
                        </a:spcAft>
                        <a:buClr>
                          <a:schemeClr val="tx1"/>
                        </a:buClr>
                        <a:buSzTx/>
                        <a:buFontTx/>
                        <a:buChar char="•"/>
                        <a:tabLst/>
                      </a:pPr>
                      <a:r>
                        <a:rPr kumimoji="0" lang="en-US" sz="1800" b="0" i="0" u="none" strike="noStrike" cap="none" normalizeH="0" baseline="0" smtClean="0">
                          <a:ln>
                            <a:noFill/>
                          </a:ln>
                          <a:solidFill>
                            <a:srgbClr val="000000"/>
                          </a:solidFill>
                          <a:effectLst/>
                          <a:latin typeface="Arial" charset="0"/>
                        </a:rPr>
                        <a:t>Sun company's UNIX variant operating  system</a:t>
                      </a:r>
                    </a:p>
                  </a:txBody>
                  <a:tcPr marL="90488" marR="90488" marT="44450" marB="4445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612798">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800" b="1" i="0" u="none" strike="noStrike" cap="none" normalizeH="0" baseline="0" smtClean="0">
                          <a:ln>
                            <a:noFill/>
                          </a:ln>
                          <a:solidFill>
                            <a:srgbClr val="000000"/>
                          </a:solidFill>
                          <a:effectLst/>
                          <a:latin typeface="Arial" charset="0"/>
                        </a:rPr>
                        <a:t>MINIX</a:t>
                      </a:r>
                    </a:p>
                  </a:txBody>
                  <a:tcPr marL="90488" marR="90488" marT="44450" marB="4445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111125" marR="0" lvl="0" indent="-111125" algn="l" defTabSz="914400" rtl="0" eaLnBrk="1" fontAlgn="base" latinLnBrk="0" hangingPunct="1">
                        <a:lnSpc>
                          <a:spcPct val="100000"/>
                        </a:lnSpc>
                        <a:spcBef>
                          <a:spcPct val="20000"/>
                        </a:spcBef>
                        <a:spcAft>
                          <a:spcPct val="0"/>
                        </a:spcAft>
                        <a:buClr>
                          <a:schemeClr val="tx1"/>
                        </a:buClr>
                        <a:buSzTx/>
                        <a:buFontTx/>
                        <a:buChar char="•"/>
                        <a:tabLst/>
                      </a:pPr>
                      <a:r>
                        <a:rPr kumimoji="0" lang="en-US" sz="1800" b="0" i="0" u="none" strike="noStrike" cap="none" normalizeH="0" baseline="0" dirty="0" smtClean="0">
                          <a:ln>
                            <a:noFill/>
                          </a:ln>
                          <a:solidFill>
                            <a:srgbClr val="000000"/>
                          </a:solidFill>
                          <a:effectLst/>
                          <a:latin typeface="Arial" charset="0"/>
                        </a:rPr>
                        <a:t>A free UNIX clone written from scratch </a:t>
                      </a:r>
                    </a:p>
                    <a:p>
                      <a:pPr marL="111125" marR="0" lvl="0" indent="-111125" algn="l" defTabSz="914400" rtl="0" eaLnBrk="1" fontAlgn="base" latinLnBrk="0" hangingPunct="1">
                        <a:lnSpc>
                          <a:spcPct val="100000"/>
                        </a:lnSpc>
                        <a:spcBef>
                          <a:spcPct val="20000"/>
                        </a:spcBef>
                        <a:spcAft>
                          <a:spcPct val="0"/>
                        </a:spcAft>
                        <a:buClr>
                          <a:schemeClr val="tx1"/>
                        </a:buClr>
                        <a:buSzTx/>
                        <a:buFontTx/>
                        <a:buChar char="•"/>
                        <a:tabLst/>
                      </a:pPr>
                      <a:r>
                        <a:rPr kumimoji="0" lang="en-US" sz="1800" b="0" i="0" u="none" strike="noStrike" cap="none" normalizeH="0" baseline="0" dirty="0" smtClean="0">
                          <a:ln>
                            <a:noFill/>
                          </a:ln>
                          <a:solidFill>
                            <a:srgbClr val="000000"/>
                          </a:solidFill>
                          <a:effectLst/>
                          <a:latin typeface="Arial" charset="0"/>
                        </a:rPr>
                        <a:t>Small size</a:t>
                      </a:r>
                    </a:p>
                    <a:p>
                      <a:pPr marL="111125" marR="0" lvl="0" indent="-111125" algn="l" defTabSz="914400" rtl="0" eaLnBrk="1" fontAlgn="base" latinLnBrk="0" hangingPunct="1">
                        <a:lnSpc>
                          <a:spcPct val="100000"/>
                        </a:lnSpc>
                        <a:spcBef>
                          <a:spcPct val="20000"/>
                        </a:spcBef>
                        <a:spcAft>
                          <a:spcPct val="0"/>
                        </a:spcAft>
                        <a:buClr>
                          <a:schemeClr val="tx1"/>
                        </a:buClr>
                        <a:buSzTx/>
                        <a:buFontTx/>
                        <a:buChar char="•"/>
                        <a:tabLst/>
                      </a:pPr>
                      <a:r>
                        <a:rPr kumimoji="0" lang="en-US" sz="1800" b="0" i="0" u="none" strike="noStrike" cap="none" normalizeH="0" baseline="0" dirty="0" smtClean="0">
                          <a:ln>
                            <a:noFill/>
                          </a:ln>
                          <a:solidFill>
                            <a:srgbClr val="000000"/>
                          </a:solidFill>
                          <a:effectLst/>
                          <a:latin typeface="Arial" charset="0"/>
                        </a:rPr>
                        <a:t>Micro kernel-based design and simple        documentation</a:t>
                      </a:r>
                    </a:p>
                    <a:p>
                      <a:pPr marL="111125" marR="0" lvl="0" indent="-111125" algn="l" defTabSz="914400" rtl="0" eaLnBrk="1" fontAlgn="base" latinLnBrk="0" hangingPunct="1">
                        <a:lnSpc>
                          <a:spcPct val="100000"/>
                        </a:lnSpc>
                        <a:spcBef>
                          <a:spcPct val="20000"/>
                        </a:spcBef>
                        <a:spcAft>
                          <a:spcPct val="0"/>
                        </a:spcAft>
                        <a:buClr>
                          <a:schemeClr val="tx1"/>
                        </a:buClr>
                        <a:buSzTx/>
                        <a:buFontTx/>
                        <a:buChar char="•"/>
                        <a:tabLst/>
                      </a:pPr>
                      <a:r>
                        <a:rPr kumimoji="0" lang="en-US" sz="1800" b="0" i="0" u="none" strike="noStrike" cap="none" normalizeH="0" baseline="0" dirty="0" smtClean="0">
                          <a:ln>
                            <a:noFill/>
                          </a:ln>
                          <a:solidFill>
                            <a:srgbClr val="000000"/>
                          </a:solidFill>
                          <a:effectLst/>
                          <a:latin typeface="Arial" charset="0"/>
                        </a:rPr>
                        <a:t>Suited for personal computer  </a:t>
                      </a:r>
                    </a:p>
                  </a:txBody>
                  <a:tcPr marL="90488" marR="90488" marT="44450" marB="4445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Deleting the file </a:t>
            </a:r>
            <a:endParaRPr lang="en-IN" dirty="0"/>
          </a:p>
        </p:txBody>
      </p:sp>
      <p:sp>
        <p:nvSpPr>
          <p:cNvPr id="3" name="Content Placeholder 2"/>
          <p:cNvSpPr>
            <a:spLocks noGrp="1"/>
          </p:cNvSpPr>
          <p:nvPr>
            <p:ph sz="quarter" idx="1"/>
          </p:nvPr>
        </p:nvSpPr>
        <p:spPr/>
        <p:txBody>
          <a:bodyPr>
            <a:normAutofit/>
          </a:bodyPr>
          <a:lstStyle/>
          <a:p>
            <a:r>
              <a:rPr lang="en-IN" sz="2800" dirty="0" err="1" smtClean="0"/>
              <a:t>rm</a:t>
            </a:r>
            <a:r>
              <a:rPr lang="en-IN" sz="2800" dirty="0" smtClean="0"/>
              <a:t> a1.txt </a:t>
            </a:r>
          </a:p>
          <a:p>
            <a:pPr lvl="1"/>
            <a:r>
              <a:rPr lang="en-IN" sz="2800" dirty="0" smtClean="0"/>
              <a:t>This command is use to delete the a1.txt file. </a:t>
            </a:r>
          </a:p>
          <a:p>
            <a:r>
              <a:rPr lang="en-IN" sz="2800" dirty="0" err="1" smtClean="0"/>
              <a:t>rm</a:t>
            </a:r>
            <a:r>
              <a:rPr lang="en-IN" sz="2800" dirty="0" smtClean="0"/>
              <a:t> -</a:t>
            </a:r>
            <a:r>
              <a:rPr lang="en-IN" sz="2800" dirty="0" err="1" smtClean="0"/>
              <a:t>i</a:t>
            </a:r>
            <a:r>
              <a:rPr lang="en-IN" sz="2800" dirty="0" smtClean="0"/>
              <a:t> a2.txt </a:t>
            </a:r>
          </a:p>
          <a:p>
            <a:pPr lvl="1"/>
            <a:r>
              <a:rPr lang="en-IN" sz="2800" dirty="0" smtClean="0"/>
              <a:t>This command is use to delete the file with permission /confirmation </a:t>
            </a:r>
          </a:p>
          <a:p>
            <a:r>
              <a:rPr lang="en-IN" sz="2800" dirty="0" err="1" smtClean="0"/>
              <a:t>rm</a:t>
            </a:r>
            <a:r>
              <a:rPr lang="en-IN" sz="2800" dirty="0" smtClean="0"/>
              <a:t> -f a3.txt </a:t>
            </a:r>
          </a:p>
          <a:p>
            <a:pPr lvl="1"/>
            <a:r>
              <a:rPr lang="en-IN" sz="2800" dirty="0" smtClean="0"/>
              <a:t>This command is use to delete the file forcefully</a:t>
            </a:r>
          </a:p>
          <a:p>
            <a:r>
              <a:rPr lang="en-IN" sz="2800" spc="-5" dirty="0" err="1" smtClean="0">
                <a:latin typeface="Times New Roman"/>
                <a:cs typeface="Times New Roman"/>
              </a:rPr>
              <a:t>rm</a:t>
            </a:r>
            <a:r>
              <a:rPr lang="en-IN" sz="2800" spc="-5" dirty="0" smtClean="0">
                <a:latin typeface="Times New Roman"/>
                <a:cs typeface="Times New Roman"/>
              </a:rPr>
              <a:t> </a:t>
            </a:r>
            <a:r>
              <a:rPr lang="en-IN" sz="2800" dirty="0" smtClean="0">
                <a:latin typeface="Times New Roman"/>
                <a:cs typeface="Times New Roman"/>
              </a:rPr>
              <a:t>–r d1 </a:t>
            </a:r>
            <a:r>
              <a:rPr lang="en-IN" sz="2800" spc="-5" dirty="0" smtClean="0">
                <a:latin typeface="Times New Roman"/>
                <a:cs typeface="Times New Roman"/>
              </a:rPr>
              <a:t>remove the</a:t>
            </a:r>
            <a:r>
              <a:rPr lang="en-IN" sz="2800" spc="-160" dirty="0" smtClean="0">
                <a:latin typeface="Times New Roman"/>
                <a:cs typeface="Times New Roman"/>
              </a:rPr>
              <a:t> </a:t>
            </a:r>
            <a:r>
              <a:rPr lang="en-IN" sz="2800" spc="-5" dirty="0" smtClean="0">
                <a:latin typeface="Times New Roman"/>
                <a:cs typeface="Times New Roman"/>
              </a:rPr>
              <a:t>directory.</a:t>
            </a:r>
            <a:endParaRPr lang="en-IN" sz="2800" dirty="0" smtClean="0"/>
          </a:p>
          <a:p>
            <a:pPr lvl="1"/>
            <a:r>
              <a:rPr lang="en-IN" sz="2800" dirty="0" smtClean="0"/>
              <a:t>This command is use to delete the directory </a:t>
            </a:r>
          </a:p>
          <a:p>
            <a:pPr lvl="1"/>
            <a:endParaRPr lang="en-IN" sz="2800" dirty="0" smtClean="0"/>
          </a:p>
          <a:p>
            <a:pPr lvl="1"/>
            <a:endParaRPr lang="en-IN" sz="2800" dirty="0" smtClean="0"/>
          </a:p>
          <a:p>
            <a:endParaRPr lang="en-IN" sz="28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33600" y="3285490"/>
            <a:ext cx="5257800" cy="705321"/>
          </a:xfrm>
          <a:prstGeom prst="rect">
            <a:avLst/>
          </a:prstGeom>
        </p:spPr>
        <p:txBody>
          <a:bodyPr vert="horz" wrap="square" lIns="0" tIns="12700" rIns="0" bIns="0" rtlCol="0">
            <a:spAutoFit/>
          </a:bodyPr>
          <a:lstStyle/>
          <a:p>
            <a:pPr marL="12700">
              <a:lnSpc>
                <a:spcPct val="100000"/>
              </a:lnSpc>
              <a:spcBef>
                <a:spcPts val="100"/>
              </a:spcBef>
            </a:pPr>
            <a:r>
              <a:rPr lang="en-IN" sz="4500" spc="-5" dirty="0" smtClean="0">
                <a:latin typeface="Times New Roman"/>
                <a:cs typeface="Times New Roman"/>
              </a:rPr>
              <a:t>Filter commands   </a:t>
            </a:r>
            <a:endParaRPr sz="4500" dirty="0">
              <a:latin typeface="Times New Roman"/>
              <a:cs typeface="Times New Roman"/>
            </a:endParaRPr>
          </a:p>
        </p:txBody>
      </p:sp>
      <p:sp>
        <p:nvSpPr>
          <p:cNvPr id="3" name="object 3"/>
          <p:cNvSpPr txBox="1"/>
          <p:nvPr/>
        </p:nvSpPr>
        <p:spPr>
          <a:xfrm>
            <a:off x="3881120" y="1855470"/>
            <a:ext cx="2329815" cy="711200"/>
          </a:xfrm>
          <a:prstGeom prst="rect">
            <a:avLst/>
          </a:prstGeom>
        </p:spPr>
        <p:txBody>
          <a:bodyPr vert="horz" wrap="square" lIns="0" tIns="12700" rIns="0" bIns="0" rtlCol="0">
            <a:spAutoFit/>
          </a:bodyPr>
          <a:lstStyle/>
          <a:p>
            <a:pPr marL="12700">
              <a:lnSpc>
                <a:spcPct val="100000"/>
              </a:lnSpc>
              <a:spcBef>
                <a:spcPts val="100"/>
              </a:spcBef>
            </a:pPr>
            <a:r>
              <a:rPr sz="4500" b="1" dirty="0">
                <a:latin typeface="Times New Roman"/>
                <a:cs typeface="Times New Roman"/>
              </a:rPr>
              <a:t>Module</a:t>
            </a:r>
            <a:r>
              <a:rPr sz="4500" b="1" spc="-90" dirty="0">
                <a:latin typeface="Times New Roman"/>
                <a:cs typeface="Times New Roman"/>
              </a:rPr>
              <a:t> </a:t>
            </a:r>
            <a:r>
              <a:rPr sz="4500" b="1" dirty="0">
                <a:latin typeface="Times New Roman"/>
                <a:cs typeface="Times New Roman"/>
              </a:rPr>
              <a:t>5</a:t>
            </a:r>
            <a:endParaRPr sz="4500">
              <a:latin typeface="Times New Roman"/>
              <a:cs typeface="Times New Roman"/>
            </a:endParaRPr>
          </a:p>
        </p:txBody>
      </p:sp>
      <p:sp>
        <p:nvSpPr>
          <p:cNvPr id="4" name="object 4"/>
          <p:cNvSpPr txBox="1"/>
          <p:nvPr/>
        </p:nvSpPr>
        <p:spPr>
          <a:xfrm>
            <a:off x="168910" y="1271270"/>
            <a:ext cx="195580"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FFFFFF"/>
                </a:solidFill>
                <a:latin typeface="Arial"/>
                <a:cs typeface="Arial"/>
              </a:rPr>
              <a:t>56</a:t>
            </a:r>
            <a:endParaRPr sz="1200">
              <a:latin typeface="Arial"/>
              <a:cs typeface="Arial"/>
            </a:endParaRPr>
          </a:p>
        </p:txBody>
      </p:sp>
    </p:spTree>
  </p:cSld>
  <p:clrMapOvr>
    <a:masterClrMapping/>
  </p:clrMapOvr>
  <p:transition>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Flat files </a:t>
            </a:r>
            <a:endParaRPr lang="en-IN" dirty="0"/>
          </a:p>
        </p:txBody>
      </p:sp>
      <p:sp>
        <p:nvSpPr>
          <p:cNvPr id="3" name="Content Placeholder 2"/>
          <p:cNvSpPr>
            <a:spLocks noGrp="1"/>
          </p:cNvSpPr>
          <p:nvPr>
            <p:ph sz="quarter" idx="1"/>
          </p:nvPr>
        </p:nvSpPr>
        <p:spPr/>
        <p:txBody>
          <a:bodyPr>
            <a:normAutofit/>
          </a:bodyPr>
          <a:lstStyle/>
          <a:p>
            <a:r>
              <a:rPr lang="en-IN" sz="2800" dirty="0" smtClean="0"/>
              <a:t>In a file data entered by using the delimiter is known as flat file. </a:t>
            </a:r>
          </a:p>
          <a:p>
            <a:r>
              <a:rPr lang="en-IN" sz="2800" dirty="0" smtClean="0"/>
              <a:t>The default delimiter is tab. </a:t>
            </a:r>
          </a:p>
          <a:p>
            <a:r>
              <a:rPr lang="en-IN" sz="2800" dirty="0" smtClean="0"/>
              <a:t>Delimiter means fields separated by , pipe or space. </a:t>
            </a:r>
          </a:p>
          <a:p>
            <a:r>
              <a:rPr lang="en-IN" sz="2800" dirty="0" smtClean="0"/>
              <a:t>Enter key means records separated</a:t>
            </a:r>
            <a:endParaRPr lang="en-IN" sz="28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Sample file </a:t>
            </a:r>
            <a:endParaRPr lang="en-IN" dirty="0"/>
          </a:p>
        </p:txBody>
      </p:sp>
      <p:sp>
        <p:nvSpPr>
          <p:cNvPr id="3" name="Content Placeholder 2"/>
          <p:cNvSpPr>
            <a:spLocks noGrp="1"/>
          </p:cNvSpPr>
          <p:nvPr>
            <p:ph sz="quarter" idx="1"/>
          </p:nvPr>
        </p:nvSpPr>
        <p:spPr/>
        <p:txBody>
          <a:bodyPr>
            <a:normAutofit lnSpcReduction="10000"/>
          </a:bodyPr>
          <a:lstStyle/>
          <a:p>
            <a:r>
              <a:rPr lang="en-IN" dirty="0" smtClean="0"/>
              <a:t>cat &gt; Employee </a:t>
            </a:r>
          </a:p>
          <a:p>
            <a:pPr>
              <a:buNone/>
            </a:pPr>
            <a:r>
              <a:rPr lang="en-IN" dirty="0" smtClean="0"/>
              <a:t>	1 Raj 12000</a:t>
            </a:r>
          </a:p>
          <a:p>
            <a:pPr>
              <a:buNone/>
            </a:pPr>
            <a:r>
              <a:rPr lang="en-IN" dirty="0" smtClean="0"/>
              <a:t>	2 </a:t>
            </a:r>
            <a:r>
              <a:rPr lang="en-IN" dirty="0" err="1" smtClean="0"/>
              <a:t>Seeta</a:t>
            </a:r>
            <a:r>
              <a:rPr lang="en-IN" dirty="0" smtClean="0"/>
              <a:t> 14000</a:t>
            </a:r>
          </a:p>
          <a:p>
            <a:pPr>
              <a:buNone/>
            </a:pPr>
            <a:r>
              <a:rPr lang="en-IN" dirty="0" smtClean="0"/>
              <a:t>	3 </a:t>
            </a:r>
            <a:r>
              <a:rPr lang="en-IN" dirty="0" err="1" smtClean="0"/>
              <a:t>Reeta</a:t>
            </a:r>
            <a:r>
              <a:rPr lang="en-IN" dirty="0" smtClean="0"/>
              <a:t> 16000</a:t>
            </a:r>
          </a:p>
          <a:p>
            <a:pPr>
              <a:buNone/>
            </a:pPr>
            <a:r>
              <a:rPr lang="en-IN" dirty="0" smtClean="0"/>
              <a:t>	4 </a:t>
            </a:r>
            <a:r>
              <a:rPr lang="en-IN" dirty="0" err="1" smtClean="0"/>
              <a:t>Veeta</a:t>
            </a:r>
            <a:r>
              <a:rPr lang="en-IN" dirty="0" smtClean="0"/>
              <a:t> 18000</a:t>
            </a:r>
          </a:p>
          <a:p>
            <a:r>
              <a:rPr lang="en-IN" dirty="0" smtClean="0"/>
              <a:t>cat &gt; Manager </a:t>
            </a:r>
          </a:p>
          <a:p>
            <a:pPr>
              <a:buNone/>
            </a:pPr>
            <a:r>
              <a:rPr lang="en-IN" dirty="0" smtClean="0"/>
              <a:t>	100 </a:t>
            </a:r>
            <a:r>
              <a:rPr lang="en-IN" dirty="0" err="1" smtClean="0"/>
              <a:t>Raju</a:t>
            </a:r>
            <a:r>
              <a:rPr lang="en-IN" dirty="0" smtClean="0"/>
              <a:t> 42000</a:t>
            </a:r>
          </a:p>
          <a:p>
            <a:pPr>
              <a:buNone/>
            </a:pPr>
            <a:r>
              <a:rPr lang="en-IN" dirty="0" smtClean="0"/>
              <a:t>	200 </a:t>
            </a:r>
            <a:r>
              <a:rPr lang="en-IN" dirty="0" err="1" smtClean="0"/>
              <a:t>Ramesh</a:t>
            </a:r>
            <a:r>
              <a:rPr lang="en-IN" dirty="0" smtClean="0"/>
              <a:t> 64000</a:t>
            </a:r>
          </a:p>
          <a:p>
            <a:pPr>
              <a:buNone/>
            </a:pPr>
            <a:r>
              <a:rPr lang="en-IN" dirty="0" smtClean="0"/>
              <a:t>	300 Ajay 66000</a:t>
            </a:r>
          </a:p>
          <a:p>
            <a:pPr>
              <a:buNone/>
            </a:pPr>
            <a:r>
              <a:rPr lang="en-IN" dirty="0" smtClean="0"/>
              <a:t>	4000 Mahesh 68000</a:t>
            </a:r>
            <a:endParaRPr lang="en-IN"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Cut command</a:t>
            </a:r>
            <a:endParaRPr lang="en-IN" dirty="0"/>
          </a:p>
        </p:txBody>
      </p:sp>
      <p:sp>
        <p:nvSpPr>
          <p:cNvPr id="3" name="Content Placeholder 2"/>
          <p:cNvSpPr>
            <a:spLocks noGrp="1"/>
          </p:cNvSpPr>
          <p:nvPr>
            <p:ph sz="quarter" idx="1"/>
          </p:nvPr>
        </p:nvSpPr>
        <p:spPr/>
        <p:txBody>
          <a:bodyPr>
            <a:normAutofit lnSpcReduction="10000"/>
          </a:bodyPr>
          <a:lstStyle/>
          <a:p>
            <a:r>
              <a:rPr lang="en-IN" dirty="0" smtClean="0"/>
              <a:t>cut -c 1 Employee : It is use to display character in position. </a:t>
            </a:r>
          </a:p>
          <a:p>
            <a:r>
              <a:rPr lang="en-IN" dirty="0" smtClean="0"/>
              <a:t>cut -c 3-6 Employee : It is use to display the character in range. </a:t>
            </a:r>
          </a:p>
          <a:p>
            <a:r>
              <a:rPr lang="en-IN" dirty="0" smtClean="0"/>
              <a:t>cut –c3- Employee : It will display start position at 3 up to end.  </a:t>
            </a:r>
            <a:endParaRPr lang="en-IN" dirty="0"/>
          </a:p>
          <a:p>
            <a:r>
              <a:rPr lang="en-IN" dirty="0"/>
              <a:t>cut –</a:t>
            </a:r>
            <a:r>
              <a:rPr lang="en-IN" dirty="0" smtClean="0"/>
              <a:t>c-8 </a:t>
            </a:r>
            <a:r>
              <a:rPr lang="en-IN" dirty="0"/>
              <a:t>Employee : It will display </a:t>
            </a:r>
            <a:r>
              <a:rPr lang="en-IN" dirty="0" smtClean="0"/>
              <a:t>end </a:t>
            </a:r>
            <a:r>
              <a:rPr lang="en-IN" dirty="0"/>
              <a:t>position at </a:t>
            </a:r>
            <a:r>
              <a:rPr lang="en-IN" dirty="0" smtClean="0"/>
              <a:t>8 </a:t>
            </a:r>
            <a:r>
              <a:rPr lang="en-IN" dirty="0"/>
              <a:t>up to end.  </a:t>
            </a:r>
            <a:endParaRPr lang="en-IN" dirty="0" smtClean="0"/>
          </a:p>
          <a:p>
            <a:r>
              <a:rPr lang="en-IN" dirty="0" smtClean="0"/>
              <a:t>cut –d ‘,’ –f1 Employee : It will display the first field with delimiter as ,</a:t>
            </a:r>
          </a:p>
          <a:p>
            <a:r>
              <a:rPr lang="en-IN" dirty="0"/>
              <a:t>cut –d ‘,’ –</a:t>
            </a:r>
            <a:r>
              <a:rPr lang="en-IN" dirty="0" smtClean="0"/>
              <a:t>f1,2 </a:t>
            </a:r>
            <a:r>
              <a:rPr lang="en-IN" dirty="0"/>
              <a:t>Employee : It will display the </a:t>
            </a:r>
            <a:r>
              <a:rPr lang="en-IN" dirty="0" smtClean="0"/>
              <a:t>multiple </a:t>
            </a:r>
            <a:r>
              <a:rPr lang="en-IN" dirty="0"/>
              <a:t>field with delimiter as ,</a:t>
            </a:r>
          </a:p>
          <a:p>
            <a:endParaRPr lang="en-IN" dirty="0" smtClean="0"/>
          </a:p>
          <a:p>
            <a:endParaRPr lang="en-IN" dirty="0"/>
          </a:p>
          <a:p>
            <a:endParaRPr lang="en-IN" dirty="0" smtClean="0"/>
          </a:p>
          <a:p>
            <a:endParaRPr lang="en-IN" dirty="0" smtClean="0"/>
          </a:p>
          <a:p>
            <a:endParaRPr lang="en-IN" dirty="0" smtClean="0"/>
          </a:p>
          <a:p>
            <a:endParaRPr lang="en-IN"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Paste commands </a:t>
            </a:r>
            <a:endParaRPr lang="en-IN" dirty="0"/>
          </a:p>
        </p:txBody>
      </p:sp>
      <p:sp>
        <p:nvSpPr>
          <p:cNvPr id="3" name="Content Placeholder 2"/>
          <p:cNvSpPr>
            <a:spLocks noGrp="1"/>
          </p:cNvSpPr>
          <p:nvPr>
            <p:ph sz="quarter" idx="1"/>
          </p:nvPr>
        </p:nvSpPr>
        <p:spPr>
          <a:xfrm>
            <a:off x="914400" y="1447800"/>
            <a:ext cx="7772400" cy="2362200"/>
          </a:xfrm>
        </p:spPr>
        <p:txBody>
          <a:bodyPr/>
          <a:lstStyle/>
          <a:p>
            <a:r>
              <a:rPr lang="en-IN" dirty="0" smtClean="0"/>
              <a:t>Paste : Paste command is one of the useful and most used </a:t>
            </a:r>
            <a:r>
              <a:rPr lang="en-IN" dirty="0" err="1" smtClean="0"/>
              <a:t>unix</a:t>
            </a:r>
            <a:r>
              <a:rPr lang="en-IN" dirty="0" smtClean="0"/>
              <a:t> command which is used to merge the character or lines of 2 different files. </a:t>
            </a:r>
          </a:p>
          <a:p>
            <a:r>
              <a:rPr lang="en-IN" dirty="0" smtClean="0"/>
              <a:t>Paste command sequentially writes the corresponding lines from each specified file.</a:t>
            </a:r>
            <a:endParaRPr lang="en-IN"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sz="quarter" idx="1"/>
          </p:nvPr>
        </p:nvSpPr>
        <p:spPr/>
        <p:txBody>
          <a:bodyPr>
            <a:normAutofit/>
          </a:bodyPr>
          <a:lstStyle/>
          <a:p>
            <a:r>
              <a:rPr lang="en-IN" dirty="0" smtClean="0"/>
              <a:t>paste Employee </a:t>
            </a:r>
          </a:p>
          <a:p>
            <a:pPr lvl="1"/>
            <a:r>
              <a:rPr lang="en-IN" dirty="0" smtClean="0"/>
              <a:t>It display all the contents from the file </a:t>
            </a:r>
          </a:p>
          <a:p>
            <a:r>
              <a:rPr lang="en-IN" dirty="0" smtClean="0"/>
              <a:t>paste -s Employee  (means serial)</a:t>
            </a:r>
          </a:p>
          <a:p>
            <a:pPr lvl="1"/>
            <a:r>
              <a:rPr lang="en-IN" dirty="0" smtClean="0"/>
              <a:t>Join all the lines in the same files. </a:t>
            </a:r>
          </a:p>
          <a:p>
            <a:r>
              <a:rPr lang="en-IN" dirty="0" smtClean="0"/>
              <a:t>paste -s -d ',' Employee </a:t>
            </a:r>
          </a:p>
          <a:p>
            <a:pPr lvl="1"/>
            <a:r>
              <a:rPr lang="en-IN" dirty="0" smtClean="0"/>
              <a:t>Join all the lines in the same files using the , delimiter </a:t>
            </a:r>
          </a:p>
          <a:p>
            <a:r>
              <a:rPr lang="en-IN" dirty="0" smtClean="0"/>
              <a:t>paste </a:t>
            </a:r>
            <a:r>
              <a:rPr lang="en-IN" dirty="0" err="1" smtClean="0"/>
              <a:t>Empoyee</a:t>
            </a:r>
            <a:r>
              <a:rPr lang="en-IN" dirty="0" smtClean="0"/>
              <a:t> Manager</a:t>
            </a:r>
          </a:p>
          <a:p>
            <a:pPr lvl="1"/>
            <a:r>
              <a:rPr lang="en-IN" dirty="0" smtClean="0"/>
              <a:t>This command is use to display the both the file contents.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sz="quarter" idx="1"/>
          </p:nvPr>
        </p:nvSpPr>
        <p:spPr/>
        <p:txBody>
          <a:bodyPr>
            <a:normAutofit/>
          </a:bodyPr>
          <a:lstStyle/>
          <a:p>
            <a:r>
              <a:rPr lang="en-IN" dirty="0"/>
              <a:t>paste -s Employee Manager </a:t>
            </a:r>
          </a:p>
          <a:p>
            <a:pPr lvl="1"/>
            <a:r>
              <a:rPr lang="en-IN" dirty="0"/>
              <a:t>This command is use to display the first file data and second file data.</a:t>
            </a:r>
          </a:p>
          <a:p>
            <a:endParaRPr lang="en-IN" dirty="0" smtClean="0"/>
          </a:p>
          <a:p>
            <a:r>
              <a:rPr lang="en-IN" dirty="0" smtClean="0"/>
              <a:t>paste -s -d ',' Employee Manager </a:t>
            </a:r>
          </a:p>
          <a:p>
            <a:pPr lvl="1"/>
            <a:r>
              <a:rPr lang="en-IN" sz="2600" dirty="0" smtClean="0"/>
              <a:t>This command is use to join First file data after that second file data with the delimiter as ',‘</a:t>
            </a:r>
          </a:p>
          <a:p>
            <a:pPr lvl="1"/>
            <a:endParaRPr lang="en-IN" sz="2600" dirty="0" smtClean="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Translate commands (</a:t>
            </a:r>
            <a:r>
              <a:rPr lang="en-IN" dirty="0" err="1" smtClean="0"/>
              <a:t>tr</a:t>
            </a:r>
            <a:r>
              <a:rPr lang="en-IN" dirty="0" smtClean="0"/>
              <a:t>)</a:t>
            </a:r>
            <a:endParaRPr lang="en-IN" dirty="0"/>
          </a:p>
        </p:txBody>
      </p:sp>
      <p:sp>
        <p:nvSpPr>
          <p:cNvPr id="3" name="Content Placeholder 2"/>
          <p:cNvSpPr>
            <a:spLocks noGrp="1"/>
          </p:cNvSpPr>
          <p:nvPr>
            <p:ph sz="quarter" idx="1"/>
          </p:nvPr>
        </p:nvSpPr>
        <p:spPr/>
        <p:txBody>
          <a:bodyPr>
            <a:normAutofit/>
          </a:bodyPr>
          <a:lstStyle/>
          <a:p>
            <a:r>
              <a:rPr lang="en-IN" dirty="0" err="1" smtClean="0"/>
              <a:t>Tr</a:t>
            </a:r>
            <a:r>
              <a:rPr lang="en-IN" dirty="0" smtClean="0"/>
              <a:t> command is also mostly used in Unix filter command which stands for translate and used to translate file character by character. </a:t>
            </a:r>
          </a:p>
          <a:p>
            <a:r>
              <a:rPr lang="en-IN" dirty="0" smtClean="0"/>
              <a:t>If both the SET1 and SET2 are specified and -d option is not specified then </a:t>
            </a:r>
            <a:r>
              <a:rPr lang="en-IN" dirty="0" err="1" smtClean="0"/>
              <a:t>tr</a:t>
            </a:r>
            <a:r>
              <a:rPr lang="en-IN" dirty="0" smtClean="0"/>
              <a:t> command will replace each character in SET1 with </a:t>
            </a:r>
          </a:p>
          <a:p>
            <a:r>
              <a:rPr lang="en-IN" dirty="0" smtClean="0"/>
              <a:t>each character in same position in SET2 </a:t>
            </a:r>
          </a:p>
          <a:p>
            <a:r>
              <a:rPr lang="en-IN" dirty="0" smtClean="0"/>
              <a:t>So first create the file and store some info</a:t>
            </a:r>
            <a:endParaRPr lang="en-IN"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sz="quarter" idx="1"/>
          </p:nvPr>
        </p:nvSpPr>
        <p:spPr/>
        <p:txBody>
          <a:bodyPr>
            <a:normAutofit fontScale="92500" lnSpcReduction="20000"/>
          </a:bodyPr>
          <a:lstStyle/>
          <a:p>
            <a:r>
              <a:rPr lang="en-IN" dirty="0" err="1" smtClean="0"/>
              <a:t>tr</a:t>
            </a:r>
            <a:r>
              <a:rPr lang="en-IN" dirty="0" smtClean="0"/>
              <a:t> </a:t>
            </a:r>
            <a:r>
              <a:rPr lang="en-IN" dirty="0" err="1" smtClean="0"/>
              <a:t>abcd</a:t>
            </a:r>
            <a:r>
              <a:rPr lang="en-IN" dirty="0" smtClean="0"/>
              <a:t> </a:t>
            </a:r>
            <a:r>
              <a:rPr lang="en-IN" dirty="0" err="1" smtClean="0"/>
              <a:t>ABCD</a:t>
            </a:r>
            <a:r>
              <a:rPr lang="en-IN" dirty="0" smtClean="0"/>
              <a:t> &lt; test </a:t>
            </a:r>
          </a:p>
          <a:p>
            <a:pPr lvl="1"/>
            <a:r>
              <a:rPr lang="en-IN" dirty="0" smtClean="0"/>
              <a:t>So in the test file wherever </a:t>
            </a:r>
            <a:r>
              <a:rPr lang="en-IN" dirty="0" err="1" smtClean="0"/>
              <a:t>abcd</a:t>
            </a:r>
            <a:r>
              <a:rPr lang="en-IN" dirty="0" smtClean="0"/>
              <a:t> contents is present it will replaced by the ABCD contents. </a:t>
            </a:r>
          </a:p>
          <a:p>
            <a:r>
              <a:rPr lang="en-IN" dirty="0" err="1" smtClean="0"/>
              <a:t>tr</a:t>
            </a:r>
            <a:r>
              <a:rPr lang="en-IN" dirty="0" smtClean="0"/>
              <a:t> a-z </a:t>
            </a:r>
            <a:r>
              <a:rPr lang="en-IN" dirty="0" err="1" smtClean="0"/>
              <a:t>A-Z</a:t>
            </a:r>
            <a:r>
              <a:rPr lang="en-IN" dirty="0" smtClean="0"/>
              <a:t> &lt; test </a:t>
            </a:r>
          </a:p>
          <a:p>
            <a:pPr lvl="1"/>
            <a:r>
              <a:rPr lang="en-IN" dirty="0" smtClean="0"/>
              <a:t>So in this command it will convert lower case a to z contents to upper case A to Z contents. </a:t>
            </a:r>
          </a:p>
          <a:p>
            <a:r>
              <a:rPr lang="en-IN" dirty="0" err="1" smtClean="0"/>
              <a:t>tr</a:t>
            </a:r>
            <a:r>
              <a:rPr lang="en-IN" dirty="0" smtClean="0"/>
              <a:t> [:lower:] [:upper:] &lt; test</a:t>
            </a:r>
          </a:p>
          <a:p>
            <a:pPr lvl="1"/>
            <a:r>
              <a:rPr lang="en-IN" dirty="0" smtClean="0"/>
              <a:t>So this command is same as convert lower case contents to upper case contents. </a:t>
            </a:r>
          </a:p>
          <a:p>
            <a:r>
              <a:rPr lang="en-IN" dirty="0" smtClean="0"/>
              <a:t> </a:t>
            </a:r>
            <a:r>
              <a:rPr lang="en-IN" dirty="0" err="1" smtClean="0"/>
              <a:t>tr</a:t>
            </a:r>
            <a:r>
              <a:rPr lang="en-IN" dirty="0" smtClean="0"/>
              <a:t> [:space:] ',' &lt;test </a:t>
            </a:r>
          </a:p>
          <a:p>
            <a:pPr lvl="1"/>
            <a:r>
              <a:rPr lang="en-IN" dirty="0" smtClean="0"/>
              <a:t>This command is use where the space is available replace by comma symbol. </a:t>
            </a:r>
          </a:p>
          <a:p>
            <a:r>
              <a:rPr lang="en-IN" dirty="0" err="1" smtClean="0"/>
              <a:t>tr</a:t>
            </a:r>
            <a:r>
              <a:rPr lang="en-IN" dirty="0" smtClean="0"/>
              <a:t> -d 'a' &lt; test </a:t>
            </a:r>
          </a:p>
          <a:p>
            <a:pPr lvl="1"/>
            <a:r>
              <a:rPr lang="en-IN" dirty="0" smtClean="0"/>
              <a:t>This command is use to delete the a character from the file.</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p>
            <a:endParaRPr lang="en-US" smtClean="0"/>
          </a:p>
          <a:p>
            <a:fld id="{042CB6D8-23C6-41FD-A362-A8BFC4BBEE76}" type="slidenum">
              <a:rPr lang="en-US" smtClean="0"/>
              <a:pPr/>
              <a:t>7</a:t>
            </a:fld>
            <a:endParaRPr lang="en-US" smtClean="0"/>
          </a:p>
        </p:txBody>
      </p:sp>
      <p:sp>
        <p:nvSpPr>
          <p:cNvPr id="34819" name="Rectangle 16"/>
          <p:cNvSpPr>
            <a:spLocks noGrp="1" noChangeArrowheads="1"/>
          </p:cNvSpPr>
          <p:nvPr>
            <p:ph type="title" idx="4294967295"/>
          </p:nvPr>
        </p:nvSpPr>
        <p:spPr/>
        <p:txBody>
          <a:bodyPr/>
          <a:lstStyle/>
          <a:p>
            <a:pPr eaLnBrk="1" hangingPunct="1"/>
            <a:r>
              <a:rPr lang="en-US" smtClean="0"/>
              <a:t>LINUX </a:t>
            </a:r>
          </a:p>
        </p:txBody>
      </p:sp>
      <p:sp>
        <p:nvSpPr>
          <p:cNvPr id="34820" name="Rectangle 18"/>
          <p:cNvSpPr>
            <a:spLocks noGrp="1" noChangeArrowheads="1"/>
          </p:cNvSpPr>
          <p:nvPr>
            <p:ph type="body" idx="4294967295"/>
          </p:nvPr>
        </p:nvSpPr>
        <p:spPr/>
        <p:txBody>
          <a:bodyPr>
            <a:noAutofit/>
          </a:bodyPr>
          <a:lstStyle/>
          <a:p>
            <a:pPr eaLnBrk="1" hangingPunct="1">
              <a:spcBef>
                <a:spcPts val="0"/>
              </a:spcBef>
            </a:pPr>
            <a:r>
              <a:rPr lang="en-US" sz="2800" dirty="0" smtClean="0"/>
              <a:t>Developed by </a:t>
            </a:r>
            <a:r>
              <a:rPr lang="en-US" sz="2800" dirty="0" err="1" smtClean="0"/>
              <a:t>Linus</a:t>
            </a:r>
            <a:r>
              <a:rPr lang="en-US" sz="2800" dirty="0" smtClean="0"/>
              <a:t> </a:t>
            </a:r>
            <a:r>
              <a:rPr lang="en-US" sz="2800" dirty="0" err="1" smtClean="0"/>
              <a:t>Torvalds</a:t>
            </a:r>
            <a:endParaRPr lang="en-US" sz="2800" dirty="0" smtClean="0"/>
          </a:p>
          <a:p>
            <a:pPr eaLnBrk="1" hangingPunct="1">
              <a:spcBef>
                <a:spcPts val="0"/>
              </a:spcBef>
            </a:pPr>
            <a:r>
              <a:rPr lang="en-US" sz="2800" dirty="0" smtClean="0"/>
              <a:t>Freely available multitasking and multi-user operating system</a:t>
            </a:r>
          </a:p>
          <a:p>
            <a:pPr eaLnBrk="1" hangingPunct="1">
              <a:spcBef>
                <a:spcPts val="0"/>
              </a:spcBef>
            </a:pPr>
            <a:r>
              <a:rPr lang="en-US" sz="2800" dirty="0" smtClean="0"/>
              <a:t>Placed under General Public License</a:t>
            </a:r>
          </a:p>
          <a:p>
            <a:pPr eaLnBrk="1" hangingPunct="1">
              <a:spcBef>
                <a:spcPts val="0"/>
              </a:spcBef>
            </a:pPr>
            <a:r>
              <a:rPr lang="en-US" sz="2800" dirty="0" smtClean="0"/>
              <a:t>Variants</a:t>
            </a:r>
          </a:p>
          <a:p>
            <a:pPr lvl="1" eaLnBrk="1" hangingPunct="1">
              <a:spcBef>
                <a:spcPts val="0"/>
              </a:spcBef>
            </a:pPr>
            <a:r>
              <a:rPr lang="en-US" dirty="0" smtClean="0"/>
              <a:t>Caldera Linux</a:t>
            </a:r>
          </a:p>
          <a:p>
            <a:pPr lvl="1" eaLnBrk="1" hangingPunct="1">
              <a:spcBef>
                <a:spcPts val="0"/>
              </a:spcBef>
            </a:pPr>
            <a:r>
              <a:rPr lang="en-US" dirty="0" err="1" smtClean="0"/>
              <a:t>Debian</a:t>
            </a:r>
            <a:r>
              <a:rPr lang="en-US" dirty="0" smtClean="0"/>
              <a:t> Linux	</a:t>
            </a:r>
          </a:p>
          <a:p>
            <a:pPr lvl="1" eaLnBrk="1" hangingPunct="1">
              <a:spcBef>
                <a:spcPts val="0"/>
              </a:spcBef>
            </a:pPr>
            <a:r>
              <a:rPr lang="en-US" dirty="0" err="1" smtClean="0"/>
              <a:t>Kondara</a:t>
            </a:r>
            <a:r>
              <a:rPr lang="en-US" dirty="0" smtClean="0"/>
              <a:t> Linux</a:t>
            </a:r>
          </a:p>
          <a:p>
            <a:pPr lvl="1" eaLnBrk="1" hangingPunct="1">
              <a:spcBef>
                <a:spcPts val="0"/>
              </a:spcBef>
            </a:pPr>
            <a:r>
              <a:rPr lang="en-US" dirty="0" smtClean="0"/>
              <a:t>Red Hat Linux	</a:t>
            </a:r>
            <a:endParaRPr lang="en-US" sz="1600" dirty="0" smtClean="0"/>
          </a:p>
          <a:p>
            <a:pPr lvl="1" eaLnBrk="1" hangingPunct="1">
              <a:spcBef>
                <a:spcPts val="0"/>
              </a:spcBef>
            </a:pPr>
            <a:r>
              <a:rPr lang="en-US" dirty="0" err="1" smtClean="0"/>
              <a:t>Ubuntu</a:t>
            </a:r>
            <a:r>
              <a:rPr lang="en-US" dirty="0" smtClean="0"/>
              <a:t> Linux</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Banner command </a:t>
            </a:r>
            <a:endParaRPr lang="en-IN" dirty="0"/>
          </a:p>
        </p:txBody>
      </p:sp>
      <p:sp>
        <p:nvSpPr>
          <p:cNvPr id="3" name="Content Placeholder 2"/>
          <p:cNvSpPr>
            <a:spLocks noGrp="1"/>
          </p:cNvSpPr>
          <p:nvPr>
            <p:ph sz="quarter" idx="1"/>
          </p:nvPr>
        </p:nvSpPr>
        <p:spPr/>
        <p:txBody>
          <a:bodyPr/>
          <a:lstStyle/>
          <a:p>
            <a:r>
              <a:rPr lang="en-IN" dirty="0" smtClean="0"/>
              <a:t>This command is use to display the contents in the form of banner </a:t>
            </a:r>
          </a:p>
          <a:p>
            <a:pPr lvl="1"/>
            <a:r>
              <a:rPr lang="en-IN" dirty="0" smtClean="0"/>
              <a:t>Banner </a:t>
            </a:r>
            <a:r>
              <a:rPr lang="en-IN" dirty="0" err="1" smtClean="0"/>
              <a:t>Welcoem</a:t>
            </a:r>
            <a:r>
              <a:rPr lang="en-IN" dirty="0" smtClean="0"/>
              <a:t> to Unix</a:t>
            </a:r>
            <a:endParaRPr lang="en-IN"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Sort Command</a:t>
            </a:r>
            <a:endParaRPr lang="en-IN" dirty="0"/>
          </a:p>
        </p:txBody>
      </p:sp>
      <p:sp>
        <p:nvSpPr>
          <p:cNvPr id="3" name="Content Placeholder 2"/>
          <p:cNvSpPr>
            <a:spLocks noGrp="1"/>
          </p:cNvSpPr>
          <p:nvPr>
            <p:ph sz="quarter" idx="1"/>
          </p:nvPr>
        </p:nvSpPr>
        <p:spPr/>
        <p:txBody>
          <a:bodyPr/>
          <a:lstStyle/>
          <a:p>
            <a:r>
              <a:rPr lang="en-IN" dirty="0" smtClean="0"/>
              <a:t>Sort command in Unix is basically used to order the element in the file. Sort command sorts the element in the file by ASCII values. Sort command sort numerical values as well as it sorts the string n to the file.</a:t>
            </a:r>
            <a:endParaRPr lang="en-IN"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sz="quarter" idx="1"/>
          </p:nvPr>
        </p:nvSpPr>
        <p:spPr/>
        <p:txBody>
          <a:bodyPr>
            <a:normAutofit/>
          </a:bodyPr>
          <a:lstStyle/>
          <a:p>
            <a:r>
              <a:rPr lang="en-IN" dirty="0" smtClean="0"/>
              <a:t>sort </a:t>
            </a:r>
            <a:r>
              <a:rPr lang="en-IN" dirty="0" err="1" smtClean="0"/>
              <a:t>sortDemo</a:t>
            </a:r>
            <a:r>
              <a:rPr lang="en-IN" dirty="0" smtClean="0"/>
              <a:t> </a:t>
            </a:r>
          </a:p>
          <a:p>
            <a:pPr lvl="1"/>
            <a:r>
              <a:rPr lang="en-IN" dirty="0" smtClean="0"/>
              <a:t>It will display the contents in the ascending order. </a:t>
            </a:r>
          </a:p>
          <a:p>
            <a:r>
              <a:rPr lang="en-IN" dirty="0" smtClean="0"/>
              <a:t>sort -r </a:t>
            </a:r>
            <a:r>
              <a:rPr lang="en-IN" dirty="0" err="1" smtClean="0"/>
              <a:t>sortDemo</a:t>
            </a:r>
            <a:r>
              <a:rPr lang="en-IN" dirty="0" smtClean="0"/>
              <a:t> </a:t>
            </a:r>
          </a:p>
          <a:p>
            <a:pPr lvl="1"/>
            <a:r>
              <a:rPr lang="en-IN" dirty="0" smtClean="0"/>
              <a:t>It will display the contents in the descending order.</a:t>
            </a:r>
          </a:p>
          <a:p>
            <a:r>
              <a:rPr lang="en-IN" dirty="0" smtClean="0"/>
              <a:t>sort -u </a:t>
            </a:r>
            <a:r>
              <a:rPr lang="en-IN" dirty="0" err="1" smtClean="0"/>
              <a:t>sortDemo</a:t>
            </a:r>
            <a:r>
              <a:rPr lang="en-IN" dirty="0" smtClean="0"/>
              <a:t> </a:t>
            </a:r>
          </a:p>
          <a:p>
            <a:pPr lvl="1"/>
            <a:r>
              <a:rPr lang="en-IN" dirty="0" smtClean="0"/>
              <a:t>It will use to display remove the duplicate data from the file and sort the file in the ascending order. </a:t>
            </a:r>
          </a:p>
          <a:p>
            <a:r>
              <a:rPr lang="en-IN" dirty="0" smtClean="0"/>
              <a:t>sort -n </a:t>
            </a:r>
            <a:r>
              <a:rPr lang="en-IN" dirty="0" err="1" smtClean="0"/>
              <a:t>numberFile</a:t>
            </a:r>
            <a:endParaRPr lang="en-IN" dirty="0" smtClean="0"/>
          </a:p>
          <a:p>
            <a:pPr lvl="1"/>
            <a:r>
              <a:rPr lang="en-IN" dirty="0" smtClean="0"/>
              <a:t>It will use to sort the file using the numeric values other wise it will sort using the ASCI keys.</a:t>
            </a:r>
            <a:endParaRPr lang="en-IN"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sz="quarter" idx="1"/>
          </p:nvPr>
        </p:nvSpPr>
        <p:spPr/>
        <p:txBody>
          <a:bodyPr>
            <a:normAutofit/>
          </a:bodyPr>
          <a:lstStyle/>
          <a:p>
            <a:r>
              <a:rPr lang="en-IN" dirty="0" smtClean="0"/>
              <a:t>sort -k2 Employee </a:t>
            </a:r>
          </a:p>
          <a:p>
            <a:pPr lvl="1"/>
            <a:r>
              <a:rPr lang="en-IN" dirty="0" smtClean="0"/>
              <a:t>It will sort the data for the second column in ascending order (By default delimiter is consider as space)</a:t>
            </a:r>
          </a:p>
          <a:p>
            <a:r>
              <a:rPr lang="en-IN" dirty="0" smtClean="0"/>
              <a:t>sort -r -k3 Employee </a:t>
            </a:r>
          </a:p>
          <a:p>
            <a:pPr lvl="1"/>
            <a:r>
              <a:rPr lang="en-IN" dirty="0" smtClean="0"/>
              <a:t>It will sort the data for the third column in descending order (By default delimiter is consider as space)</a:t>
            </a:r>
          </a:p>
          <a:p>
            <a:r>
              <a:rPr lang="en-IN" dirty="0" smtClean="0"/>
              <a:t>sort -r -k2 -t ',' Employee </a:t>
            </a:r>
          </a:p>
          <a:p>
            <a:pPr lvl="1"/>
            <a:r>
              <a:rPr lang="en-IN" dirty="0" smtClean="0"/>
              <a:t>It will sort the data in reverse order for the second column with the delimiter is comma </a:t>
            </a:r>
          </a:p>
          <a:p>
            <a:endParaRPr lang="en-IN" dirty="0" smtClean="0"/>
          </a:p>
          <a:p>
            <a:endParaRPr lang="en-IN"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00200" y="3460750"/>
            <a:ext cx="4528185" cy="705321"/>
          </a:xfrm>
          <a:prstGeom prst="rect">
            <a:avLst/>
          </a:prstGeom>
        </p:spPr>
        <p:txBody>
          <a:bodyPr vert="horz" wrap="square" lIns="0" tIns="12700" rIns="0" bIns="0" rtlCol="0">
            <a:spAutoFit/>
          </a:bodyPr>
          <a:lstStyle/>
          <a:p>
            <a:pPr marL="12700">
              <a:lnSpc>
                <a:spcPct val="100000"/>
              </a:lnSpc>
              <a:spcBef>
                <a:spcPts val="100"/>
              </a:spcBef>
            </a:pPr>
            <a:r>
              <a:rPr lang="en-IN" sz="4500" dirty="0" smtClean="0">
                <a:latin typeface="Times New Roman"/>
                <a:cs typeface="Times New Roman"/>
              </a:rPr>
              <a:t>Grep commands</a:t>
            </a:r>
            <a:endParaRPr sz="4500" dirty="0">
              <a:latin typeface="Times New Roman"/>
              <a:cs typeface="Times New Roman"/>
            </a:endParaRPr>
          </a:p>
        </p:txBody>
      </p:sp>
      <p:sp>
        <p:nvSpPr>
          <p:cNvPr id="3" name="object 3"/>
          <p:cNvSpPr txBox="1">
            <a:spLocks noGrp="1"/>
          </p:cNvSpPr>
          <p:nvPr>
            <p:ph type="ctrTitle"/>
          </p:nvPr>
        </p:nvSpPr>
        <p:spPr>
          <a:xfrm>
            <a:off x="457200" y="1926754"/>
            <a:ext cx="8229600" cy="628377"/>
          </a:xfrm>
          <a:prstGeom prst="rect">
            <a:avLst/>
          </a:prstGeom>
        </p:spPr>
        <p:txBody>
          <a:bodyPr vert="horz" wrap="square" lIns="0" tIns="12700" rIns="0" bIns="0" rtlCol="0">
            <a:spAutoFit/>
          </a:bodyPr>
          <a:lstStyle/>
          <a:p>
            <a:pPr marL="351155">
              <a:lnSpc>
                <a:spcPct val="100000"/>
              </a:lnSpc>
              <a:spcBef>
                <a:spcPts val="100"/>
              </a:spcBef>
            </a:pPr>
            <a:r>
              <a:rPr dirty="0"/>
              <a:t>Module</a:t>
            </a:r>
            <a:r>
              <a:rPr spc="-90" dirty="0"/>
              <a:t> </a:t>
            </a:r>
            <a:r>
              <a:rPr dirty="0"/>
              <a:t>6</a:t>
            </a:r>
          </a:p>
        </p:txBody>
      </p:sp>
      <p:sp>
        <p:nvSpPr>
          <p:cNvPr id="4" name="object 4"/>
          <p:cNvSpPr txBox="1"/>
          <p:nvPr/>
        </p:nvSpPr>
        <p:spPr>
          <a:xfrm>
            <a:off x="168910" y="1271270"/>
            <a:ext cx="195580"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FFFFFF"/>
                </a:solidFill>
                <a:latin typeface="Arial"/>
                <a:cs typeface="Arial"/>
              </a:rPr>
              <a:t>79</a:t>
            </a:r>
            <a:endParaRPr sz="1200">
              <a:latin typeface="Arial"/>
              <a:cs typeface="Arial"/>
            </a:endParaRPr>
          </a:p>
        </p:txBody>
      </p:sp>
    </p:spTree>
  </p:cSld>
  <p:clrMapOvr>
    <a:masterClrMapping/>
  </p:clrMapOvr>
  <p:transition>
    <p:wip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Grep commands </a:t>
            </a:r>
            <a:endParaRPr lang="en-IN" dirty="0"/>
          </a:p>
        </p:txBody>
      </p:sp>
      <p:sp>
        <p:nvSpPr>
          <p:cNvPr id="3" name="Content Placeholder 2"/>
          <p:cNvSpPr>
            <a:spLocks noGrp="1"/>
          </p:cNvSpPr>
          <p:nvPr>
            <p:ph sz="quarter" idx="1"/>
          </p:nvPr>
        </p:nvSpPr>
        <p:spPr/>
        <p:txBody>
          <a:bodyPr>
            <a:normAutofit lnSpcReduction="10000"/>
          </a:bodyPr>
          <a:lstStyle/>
          <a:p>
            <a:r>
              <a:rPr lang="en-US" b="1" dirty="0" err="1"/>
              <a:t>Grep</a:t>
            </a:r>
            <a:r>
              <a:rPr lang="en-US" b="1" dirty="0"/>
              <a:t> </a:t>
            </a:r>
            <a:r>
              <a:rPr lang="en-US" dirty="0"/>
              <a:t>is an acronym that stands for </a:t>
            </a:r>
            <a:r>
              <a:rPr lang="en-US" b="1" dirty="0"/>
              <a:t>G</a:t>
            </a:r>
            <a:r>
              <a:rPr lang="en-US" dirty="0"/>
              <a:t>lobal </a:t>
            </a:r>
            <a:r>
              <a:rPr lang="en-US" b="1" dirty="0"/>
              <a:t>R</a:t>
            </a:r>
            <a:r>
              <a:rPr lang="en-US" dirty="0"/>
              <a:t>egular </a:t>
            </a:r>
            <a:r>
              <a:rPr lang="en-US" b="1" dirty="0"/>
              <a:t>E</a:t>
            </a:r>
            <a:r>
              <a:rPr lang="en-US" dirty="0"/>
              <a:t>xpression </a:t>
            </a:r>
            <a:r>
              <a:rPr lang="en-US" b="1" dirty="0"/>
              <a:t>P</a:t>
            </a:r>
            <a:r>
              <a:rPr lang="en-US" dirty="0"/>
              <a:t>rint.</a:t>
            </a:r>
            <a:endParaRPr lang="en-IN" dirty="0" smtClean="0"/>
          </a:p>
          <a:p>
            <a:r>
              <a:rPr lang="en-IN" dirty="0" err="1" smtClean="0"/>
              <a:t>Grep</a:t>
            </a:r>
            <a:r>
              <a:rPr lang="en-IN" dirty="0" smtClean="0"/>
              <a:t> command actually searches the file which has the given pattern. Grep command is also used to search the string or regular expression in given file or files.</a:t>
            </a:r>
          </a:p>
          <a:p>
            <a:r>
              <a:rPr lang="en-US" dirty="0"/>
              <a:t>The text search pattern is called a regular expression. When it finds a match, it prints the line with the result</a:t>
            </a:r>
            <a:r>
              <a:rPr lang="en-US" dirty="0" smtClean="0"/>
              <a:t>.</a:t>
            </a:r>
          </a:p>
          <a:p>
            <a:r>
              <a:rPr lang="en-IN" dirty="0" smtClean="0"/>
              <a:t>The </a:t>
            </a:r>
            <a:r>
              <a:rPr lang="en-IN" dirty="0" err="1" smtClean="0"/>
              <a:t>grep</a:t>
            </a:r>
            <a:r>
              <a:rPr lang="en-IN" dirty="0" smtClean="0"/>
              <a:t> command consists of three pattern in its most basic form. The first part starts with </a:t>
            </a:r>
            <a:r>
              <a:rPr lang="en-IN" dirty="0" err="1" smtClean="0"/>
              <a:t>grep</a:t>
            </a:r>
            <a:r>
              <a:rPr lang="en-IN" dirty="0" smtClean="0"/>
              <a:t>, followed by the pattern that you are searching for. After the string comes with the file name. </a:t>
            </a:r>
            <a:endParaRPr lang="en-IN"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sz="quarter" idx="1"/>
          </p:nvPr>
        </p:nvSpPr>
        <p:spPr/>
        <p:txBody>
          <a:bodyPr>
            <a:normAutofit/>
          </a:bodyPr>
          <a:lstStyle/>
          <a:p>
            <a:r>
              <a:rPr lang="en-IN" dirty="0" err="1" smtClean="0"/>
              <a:t>grep</a:t>
            </a:r>
            <a:r>
              <a:rPr lang="en-IN" dirty="0" smtClean="0"/>
              <a:t> ‘e' emp.txt </a:t>
            </a:r>
          </a:p>
          <a:p>
            <a:pPr lvl="1"/>
            <a:r>
              <a:rPr lang="en-IN" dirty="0" smtClean="0"/>
              <a:t>This will display only those line which contains ‘</a:t>
            </a:r>
            <a:r>
              <a:rPr lang="en-IN" b="1" dirty="0" smtClean="0"/>
              <a:t>e</a:t>
            </a:r>
            <a:r>
              <a:rPr lang="en-IN" dirty="0" smtClean="0"/>
              <a:t>’ character.</a:t>
            </a:r>
          </a:p>
          <a:p>
            <a:r>
              <a:rPr lang="en-IN" dirty="0" err="1" smtClean="0"/>
              <a:t>grep</a:t>
            </a:r>
            <a:r>
              <a:rPr lang="en-IN" dirty="0" smtClean="0"/>
              <a:t> -</a:t>
            </a:r>
            <a:r>
              <a:rPr lang="en-IN" dirty="0" err="1" smtClean="0"/>
              <a:t>i</a:t>
            </a:r>
            <a:r>
              <a:rPr lang="en-IN" dirty="0" smtClean="0"/>
              <a:t> ‘s' emp.txt </a:t>
            </a:r>
          </a:p>
          <a:p>
            <a:pPr lvl="1"/>
            <a:r>
              <a:rPr lang="en-IN" dirty="0" smtClean="0"/>
              <a:t>It will ignore the case sensitive data. </a:t>
            </a:r>
          </a:p>
          <a:p>
            <a:r>
              <a:rPr lang="en-IN" dirty="0" err="1" smtClean="0"/>
              <a:t>grep</a:t>
            </a:r>
            <a:r>
              <a:rPr lang="en-IN" dirty="0" smtClean="0"/>
              <a:t> -c 'a' emp.txt </a:t>
            </a:r>
            <a:endParaRPr lang="en-IN" dirty="0"/>
          </a:p>
          <a:p>
            <a:pPr lvl="1"/>
            <a:r>
              <a:rPr lang="en-IN" dirty="0" smtClean="0"/>
              <a:t>It will display the count of a character present in the emp.txt file.</a:t>
            </a:r>
          </a:p>
          <a:p>
            <a:r>
              <a:rPr lang="en-IN" dirty="0" err="1" smtClean="0"/>
              <a:t>grep</a:t>
            </a:r>
            <a:r>
              <a:rPr lang="en-IN" dirty="0" smtClean="0"/>
              <a:t> –w Raj emp.txt </a:t>
            </a:r>
          </a:p>
          <a:p>
            <a:pPr lvl="1"/>
            <a:r>
              <a:rPr lang="en-IN" dirty="0" smtClean="0"/>
              <a:t>It will display only the whole world is available in emp.txt file. </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sz="quarter" idx="1"/>
          </p:nvPr>
        </p:nvSpPr>
        <p:spPr/>
        <p:txBody>
          <a:bodyPr>
            <a:normAutofit/>
          </a:bodyPr>
          <a:lstStyle/>
          <a:p>
            <a:r>
              <a:rPr lang="en-IN" dirty="0" err="1" smtClean="0"/>
              <a:t>grep</a:t>
            </a:r>
            <a:r>
              <a:rPr lang="en-IN" dirty="0" smtClean="0"/>
              <a:t> -n -</a:t>
            </a:r>
            <a:r>
              <a:rPr lang="en-IN" dirty="0" err="1" smtClean="0"/>
              <a:t>i</a:t>
            </a:r>
            <a:r>
              <a:rPr lang="en-IN" dirty="0" smtClean="0"/>
              <a:t> 'a' emp.txt </a:t>
            </a:r>
          </a:p>
          <a:p>
            <a:pPr lvl="1"/>
            <a:r>
              <a:rPr lang="en-IN" dirty="0" smtClean="0"/>
              <a:t>It will display the content with the line number. </a:t>
            </a:r>
          </a:p>
          <a:p>
            <a:r>
              <a:rPr lang="en-IN" dirty="0" err="1" smtClean="0"/>
              <a:t>grep</a:t>
            </a:r>
            <a:r>
              <a:rPr lang="en-IN" dirty="0" smtClean="0"/>
              <a:t> -n -v 'a' emp.txt </a:t>
            </a:r>
          </a:p>
          <a:p>
            <a:pPr lvl="1"/>
            <a:r>
              <a:rPr lang="en-IN" dirty="0" smtClean="0"/>
              <a:t>It will display the contents apart from 'a' character line. </a:t>
            </a:r>
          </a:p>
          <a:p>
            <a:r>
              <a:rPr lang="en-IN" dirty="0" err="1"/>
              <a:t>g</a:t>
            </a:r>
            <a:r>
              <a:rPr lang="en-IN" dirty="0" err="1" smtClean="0"/>
              <a:t>rep</a:t>
            </a:r>
            <a:r>
              <a:rPr lang="en-IN" dirty="0" smtClean="0"/>
              <a:t> ‘Raj’ *</a:t>
            </a:r>
            <a:endParaRPr lang="en-IN" dirty="0"/>
          </a:p>
          <a:p>
            <a:r>
              <a:rPr lang="en-IN" dirty="0" smtClean="0"/>
              <a:t>It will search the Raj world in all files present in the current directory </a:t>
            </a:r>
            <a:endParaRPr lang="en-IN" dirty="0"/>
          </a:p>
          <a:p>
            <a:r>
              <a:rPr lang="en-IN" dirty="0" err="1"/>
              <a:t>grep</a:t>
            </a:r>
            <a:r>
              <a:rPr lang="en-IN" dirty="0"/>
              <a:t> </a:t>
            </a:r>
            <a:r>
              <a:rPr lang="en-IN" dirty="0" smtClean="0"/>
              <a:t>–r ‘Raj</a:t>
            </a:r>
            <a:r>
              <a:rPr lang="en-IN" dirty="0"/>
              <a:t>’ *</a:t>
            </a:r>
          </a:p>
          <a:p>
            <a:pPr lvl="1"/>
            <a:r>
              <a:rPr lang="en-IN" dirty="0"/>
              <a:t>It will search the Raj world in all files present in the current </a:t>
            </a:r>
            <a:r>
              <a:rPr lang="en-IN" dirty="0" smtClean="0"/>
              <a:t>as well as sub directory </a:t>
            </a:r>
            <a:endParaRPr lang="en-IN" dirty="0"/>
          </a:p>
          <a:p>
            <a:endParaRPr lang="en-IN" dirty="0" smtClean="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Word pattern</a:t>
            </a:r>
            <a:endParaRPr lang="en-IN" dirty="0"/>
          </a:p>
        </p:txBody>
      </p:sp>
      <p:sp>
        <p:nvSpPr>
          <p:cNvPr id="3" name="Content Placeholder 2"/>
          <p:cNvSpPr>
            <a:spLocks noGrp="1"/>
          </p:cNvSpPr>
          <p:nvPr>
            <p:ph sz="quarter" idx="1"/>
          </p:nvPr>
        </p:nvSpPr>
        <p:spPr>
          <a:xfrm>
            <a:off x="914400" y="1447800"/>
            <a:ext cx="7772400" cy="1752600"/>
          </a:xfrm>
        </p:spPr>
        <p:txBody>
          <a:bodyPr/>
          <a:lstStyle/>
          <a:p>
            <a:r>
              <a:rPr lang="en-IN" dirty="0" smtClean="0"/>
              <a:t>\&lt;	: start with </a:t>
            </a:r>
          </a:p>
          <a:p>
            <a:endParaRPr lang="en-IN" dirty="0" smtClean="0"/>
          </a:p>
          <a:p>
            <a:r>
              <a:rPr lang="en-IN" dirty="0" smtClean="0"/>
              <a:t>&gt;\	:end with</a:t>
            </a:r>
            <a:endParaRPr lang="en-IN"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Grep world pattern </a:t>
            </a:r>
            <a:endParaRPr lang="en-IN" dirty="0"/>
          </a:p>
        </p:txBody>
      </p:sp>
      <p:sp>
        <p:nvSpPr>
          <p:cNvPr id="3" name="Content Placeholder 2"/>
          <p:cNvSpPr>
            <a:spLocks noGrp="1"/>
          </p:cNvSpPr>
          <p:nvPr>
            <p:ph sz="quarter" idx="1"/>
          </p:nvPr>
        </p:nvSpPr>
        <p:spPr/>
        <p:txBody>
          <a:bodyPr>
            <a:normAutofit lnSpcReduction="10000"/>
          </a:bodyPr>
          <a:lstStyle/>
          <a:p>
            <a:r>
              <a:rPr lang="en-IN" dirty="0" err="1" smtClean="0"/>
              <a:t>grep</a:t>
            </a:r>
            <a:r>
              <a:rPr lang="en-IN" dirty="0" smtClean="0"/>
              <a:t> 'a' emp.txt</a:t>
            </a:r>
          </a:p>
          <a:p>
            <a:pPr lvl="1"/>
            <a:r>
              <a:rPr lang="en-IN" dirty="0" smtClean="0"/>
              <a:t>It will display the a character must be contains </a:t>
            </a:r>
          </a:p>
          <a:p>
            <a:r>
              <a:rPr lang="en-IN" dirty="0" err="1" smtClean="0"/>
              <a:t>grep</a:t>
            </a:r>
            <a:r>
              <a:rPr lang="en-IN" dirty="0" smtClean="0"/>
              <a:t> '\&lt;a' emp.txt</a:t>
            </a:r>
          </a:p>
          <a:p>
            <a:pPr lvl="1"/>
            <a:r>
              <a:rPr lang="en-IN" dirty="0" smtClean="0"/>
              <a:t>It will display only those line which start with a character </a:t>
            </a:r>
          </a:p>
          <a:p>
            <a:r>
              <a:rPr lang="en-IN" dirty="0" err="1" smtClean="0"/>
              <a:t>grep</a:t>
            </a:r>
            <a:r>
              <a:rPr lang="en-IN" dirty="0" smtClean="0"/>
              <a:t> 'a\&gt;' emp.txt </a:t>
            </a:r>
          </a:p>
          <a:p>
            <a:pPr lvl="1"/>
            <a:r>
              <a:rPr lang="en-IN" dirty="0" smtClean="0"/>
              <a:t>It will display only those line which end with a character </a:t>
            </a:r>
          </a:p>
          <a:p>
            <a:r>
              <a:rPr lang="en-IN" dirty="0" err="1" smtClean="0"/>
              <a:t>grep</a:t>
            </a:r>
            <a:r>
              <a:rPr lang="en-IN" dirty="0" smtClean="0"/>
              <a:t> '\&lt;a\&gt;' emp.txt </a:t>
            </a:r>
          </a:p>
          <a:p>
            <a:pPr lvl="1"/>
            <a:r>
              <a:rPr lang="en-IN" dirty="0" smtClean="0"/>
              <a:t>It will display only those line which start and end with a character </a:t>
            </a:r>
          </a:p>
          <a:p>
            <a:r>
              <a:rPr lang="en-IN" dirty="0" err="1" smtClean="0"/>
              <a:t>grep</a:t>
            </a:r>
            <a:r>
              <a:rPr lang="en-IN" dirty="0" smtClean="0"/>
              <a:t> '\&lt;[0-9]' emp.txt</a:t>
            </a:r>
          </a:p>
          <a:p>
            <a:pPr lvl="1"/>
            <a:r>
              <a:rPr lang="en-IN" dirty="0" smtClean="0"/>
              <a:t>It will display only those which start with 0 to 9 digits only.</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p:cNvSpPr txBox="1">
            <a:spLocks noGrp="1"/>
          </p:cNvSpPr>
          <p:nvPr/>
        </p:nvSpPr>
        <p:spPr bwMode="auto">
          <a:xfrm>
            <a:off x="6934200" y="6381750"/>
            <a:ext cx="2133600" cy="476250"/>
          </a:xfrm>
          <a:prstGeom prst="rect">
            <a:avLst/>
          </a:prstGeom>
          <a:noFill/>
          <a:ln w="9525">
            <a:noFill/>
            <a:miter lim="800000"/>
            <a:headEnd/>
            <a:tailEnd/>
          </a:ln>
        </p:spPr>
        <p:txBody>
          <a:bodyPr/>
          <a:lstStyle/>
          <a:p>
            <a:pPr algn="r">
              <a:spcBef>
                <a:spcPct val="0"/>
              </a:spcBef>
              <a:buClrTx/>
              <a:buFontTx/>
              <a:buNone/>
            </a:pPr>
            <a:endParaRPr lang="en-US" sz="1000">
              <a:solidFill>
                <a:srgbClr val="000000"/>
              </a:solidFill>
            </a:endParaRPr>
          </a:p>
          <a:p>
            <a:pPr algn="r">
              <a:spcBef>
                <a:spcPct val="0"/>
              </a:spcBef>
              <a:buClrTx/>
              <a:buFontTx/>
              <a:buNone/>
            </a:pPr>
            <a:fld id="{90E8DD53-160D-4C7A-A61A-5D4726F997A9}" type="slidenum">
              <a:rPr lang="en-US" sz="1000">
                <a:solidFill>
                  <a:srgbClr val="000000"/>
                </a:solidFill>
              </a:rPr>
              <a:pPr algn="r">
                <a:spcBef>
                  <a:spcPct val="0"/>
                </a:spcBef>
                <a:buClrTx/>
                <a:buFontTx/>
                <a:buNone/>
              </a:pPr>
              <a:t>8</a:t>
            </a:fld>
            <a:endParaRPr lang="en-US" sz="1000">
              <a:solidFill>
                <a:srgbClr val="000000"/>
              </a:solidFill>
            </a:endParaRPr>
          </a:p>
        </p:txBody>
      </p:sp>
      <p:sp>
        <p:nvSpPr>
          <p:cNvPr id="35843" name="Rectangle 2"/>
          <p:cNvSpPr>
            <a:spLocks noGrp="1" noChangeArrowheads="1"/>
          </p:cNvSpPr>
          <p:nvPr>
            <p:ph type="title" idx="4294967295"/>
          </p:nvPr>
        </p:nvSpPr>
        <p:spPr/>
        <p:txBody>
          <a:bodyPr/>
          <a:lstStyle/>
          <a:p>
            <a:pPr eaLnBrk="1" hangingPunct="1"/>
            <a:r>
              <a:rPr lang="en-US" smtClean="0"/>
              <a:t>UNIX Flavors</a:t>
            </a:r>
          </a:p>
        </p:txBody>
      </p:sp>
      <p:sp>
        <p:nvSpPr>
          <p:cNvPr id="35844" name="Rectangle 3"/>
          <p:cNvSpPr>
            <a:spLocks noGrp="1" noChangeArrowheads="1"/>
          </p:cNvSpPr>
          <p:nvPr>
            <p:ph type="body" idx="4294967295"/>
          </p:nvPr>
        </p:nvSpPr>
        <p:spPr/>
        <p:txBody>
          <a:bodyPr>
            <a:normAutofit fontScale="92500" lnSpcReduction="20000"/>
          </a:bodyPr>
          <a:lstStyle/>
          <a:p>
            <a:pPr marL="342900" indent="-342900" eaLnBrk="1" hangingPunct="1"/>
            <a:r>
              <a:rPr lang="en-US" smtClean="0"/>
              <a:t>All proprietary UNIX flavors and their names are respective trademarks of the originating entity/vendor.</a:t>
            </a:r>
          </a:p>
          <a:p>
            <a:pPr lvl="1" eaLnBrk="1" hangingPunct="1">
              <a:buFontTx/>
              <a:buNone/>
            </a:pPr>
            <a:endParaRPr lang="en-US" smtClean="0"/>
          </a:p>
          <a:p>
            <a:pPr lvl="1" eaLnBrk="1" hangingPunct="1">
              <a:buFontTx/>
              <a:buNone/>
            </a:pPr>
            <a:endParaRPr lang="en-US" smtClean="0"/>
          </a:p>
          <a:p>
            <a:pPr lvl="1" eaLnBrk="1" hangingPunct="1">
              <a:buFontTx/>
              <a:buNone/>
            </a:pPr>
            <a:endParaRPr lang="en-US" smtClean="0"/>
          </a:p>
          <a:p>
            <a:pPr lvl="1" eaLnBrk="1" hangingPunct="1">
              <a:buFontTx/>
              <a:buNone/>
            </a:pPr>
            <a:endParaRPr lang="en-US" smtClean="0"/>
          </a:p>
          <a:p>
            <a:pPr lvl="1" eaLnBrk="1" hangingPunct="1">
              <a:buFontTx/>
              <a:buNone/>
            </a:pPr>
            <a:endParaRPr lang="en-US" smtClean="0"/>
          </a:p>
          <a:p>
            <a:pPr lvl="1" eaLnBrk="1" hangingPunct="1">
              <a:buFontTx/>
              <a:buNone/>
            </a:pPr>
            <a:endParaRPr lang="en-US" smtClean="0"/>
          </a:p>
          <a:p>
            <a:pPr lvl="1" eaLnBrk="1" hangingPunct="1">
              <a:buFontTx/>
              <a:buNone/>
            </a:pPr>
            <a:endParaRPr lang="en-US" smtClean="0"/>
          </a:p>
          <a:p>
            <a:pPr lvl="1" eaLnBrk="1" hangingPunct="1">
              <a:buFontTx/>
              <a:buNone/>
            </a:pPr>
            <a:endParaRPr lang="en-US" smtClean="0"/>
          </a:p>
          <a:p>
            <a:pPr lvl="1" eaLnBrk="1" hangingPunct="1">
              <a:buFontTx/>
              <a:buNone/>
            </a:pPr>
            <a:endParaRPr lang="en-US" smtClean="0"/>
          </a:p>
          <a:p>
            <a:pPr lvl="1" eaLnBrk="1" hangingPunct="1">
              <a:buFontTx/>
              <a:buNone/>
            </a:pPr>
            <a:endParaRPr lang="en-US" smtClean="0"/>
          </a:p>
          <a:p>
            <a:pPr lvl="1" eaLnBrk="1" hangingPunct="1">
              <a:buFontTx/>
              <a:buNone/>
            </a:pPr>
            <a:endParaRPr lang="en-US" smtClean="0"/>
          </a:p>
          <a:p>
            <a:pPr marL="342900" indent="-342900" eaLnBrk="1" hangingPunct="1">
              <a:buFontTx/>
              <a:buNone/>
            </a:pPr>
            <a:r>
              <a:rPr lang="en-US" smtClean="0"/>
              <a:t> </a:t>
            </a:r>
          </a:p>
        </p:txBody>
      </p:sp>
      <p:graphicFrame>
        <p:nvGraphicFramePr>
          <p:cNvPr id="127019" name="Group 43"/>
          <p:cNvGraphicFramePr>
            <a:graphicFrameLocks noGrp="1"/>
          </p:cNvGraphicFramePr>
          <p:nvPr/>
        </p:nvGraphicFramePr>
        <p:xfrm>
          <a:off x="1371600" y="2260600"/>
          <a:ext cx="6248400" cy="4064000"/>
        </p:xfrm>
        <a:graphic>
          <a:graphicData uri="http://schemas.openxmlformats.org/drawingml/2006/table">
            <a:tbl>
              <a:tblPr/>
              <a:tblGrid>
                <a:gridCol w="3124200"/>
                <a:gridCol w="3124200"/>
              </a:tblGrid>
              <a:tr h="40640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2000" b="1" i="0" u="none" strike="noStrike" cap="none" normalizeH="0" baseline="0" smtClean="0">
                          <a:ln>
                            <a:noFill/>
                          </a:ln>
                          <a:solidFill>
                            <a:srgbClr val="000000"/>
                          </a:solidFill>
                          <a:effectLst/>
                          <a:latin typeface="Arial" charset="0"/>
                        </a:rPr>
                        <a:t>Originator</a:t>
                      </a:r>
                    </a:p>
                  </a:txBody>
                  <a:tcPr marL="90488" marR="90488" marT="44450" marB="4445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2000" b="1" i="0" u="none" strike="noStrike" cap="none" normalizeH="0" baseline="0" smtClean="0">
                          <a:ln>
                            <a:noFill/>
                          </a:ln>
                          <a:solidFill>
                            <a:srgbClr val="000000"/>
                          </a:solidFill>
                          <a:effectLst/>
                          <a:latin typeface="Arial" charset="0"/>
                        </a:rPr>
                        <a:t>Proprietary Name</a:t>
                      </a:r>
                    </a:p>
                  </a:txBody>
                  <a:tcPr marL="90488" marR="90488" marT="44450" marB="4445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0" u="none" strike="noStrike" cap="none" normalizeH="0" baseline="0" smtClean="0">
                          <a:ln>
                            <a:noFill/>
                          </a:ln>
                          <a:solidFill>
                            <a:srgbClr val="000000"/>
                          </a:solidFill>
                          <a:effectLst/>
                          <a:latin typeface="Arial" charset="0"/>
                        </a:rPr>
                        <a:t>U. Cal. Berkley</a:t>
                      </a:r>
                    </a:p>
                  </a:txBody>
                  <a:tcPr marL="90488" marR="90488" marT="44450" marB="4445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0" u="none" strike="noStrike" cap="none" normalizeH="0" baseline="0" smtClean="0">
                          <a:ln>
                            <a:noFill/>
                          </a:ln>
                          <a:solidFill>
                            <a:srgbClr val="000000"/>
                          </a:solidFill>
                          <a:effectLst/>
                          <a:latin typeface="Arial" charset="0"/>
                        </a:rPr>
                        <a:t>BSD</a:t>
                      </a:r>
                    </a:p>
                  </a:txBody>
                  <a:tcPr marL="90488" marR="90488" marT="44450" marB="4445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0" u="none" strike="noStrike" cap="none" normalizeH="0" baseline="0" smtClean="0">
                          <a:ln>
                            <a:noFill/>
                          </a:ln>
                          <a:solidFill>
                            <a:srgbClr val="000000"/>
                          </a:solidFill>
                          <a:effectLst/>
                          <a:latin typeface="Arial" charset="0"/>
                        </a:rPr>
                        <a:t>Sun </a:t>
                      </a:r>
                    </a:p>
                  </a:txBody>
                  <a:tcPr marL="90488" marR="90488" marT="44450" marB="4445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0" u="none" strike="noStrike" cap="none" normalizeH="0" baseline="0" smtClean="0">
                          <a:ln>
                            <a:noFill/>
                          </a:ln>
                          <a:solidFill>
                            <a:srgbClr val="000000"/>
                          </a:solidFill>
                          <a:effectLst/>
                          <a:latin typeface="Arial" charset="0"/>
                        </a:rPr>
                        <a:t>Solaris</a:t>
                      </a:r>
                    </a:p>
                  </a:txBody>
                  <a:tcPr marL="90488" marR="90488" marT="44450" marB="4445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0" u="none" strike="noStrike" cap="none" normalizeH="0" baseline="0" smtClean="0">
                          <a:ln>
                            <a:noFill/>
                          </a:ln>
                          <a:solidFill>
                            <a:srgbClr val="000000"/>
                          </a:solidFill>
                          <a:effectLst/>
                          <a:latin typeface="Arial" charset="0"/>
                        </a:rPr>
                        <a:t>IBM</a:t>
                      </a:r>
                    </a:p>
                  </a:txBody>
                  <a:tcPr marL="90488" marR="90488" marT="44450" marB="4445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0" u="none" strike="noStrike" cap="none" normalizeH="0" baseline="0" smtClean="0">
                          <a:ln>
                            <a:noFill/>
                          </a:ln>
                          <a:solidFill>
                            <a:srgbClr val="000000"/>
                          </a:solidFill>
                          <a:effectLst/>
                          <a:latin typeface="Arial" charset="0"/>
                        </a:rPr>
                        <a:t>AIX</a:t>
                      </a:r>
                    </a:p>
                  </a:txBody>
                  <a:tcPr marL="90488" marR="90488" marT="44450" marB="4445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0" u="none" strike="noStrike" cap="none" normalizeH="0" baseline="0" smtClean="0">
                          <a:ln>
                            <a:noFill/>
                          </a:ln>
                          <a:solidFill>
                            <a:srgbClr val="000000"/>
                          </a:solidFill>
                          <a:effectLst/>
                          <a:latin typeface="Arial" charset="0"/>
                        </a:rPr>
                        <a:t>HP</a:t>
                      </a:r>
                    </a:p>
                  </a:txBody>
                  <a:tcPr marL="90488" marR="90488" marT="44450" marB="4445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0" u="none" strike="noStrike" cap="none" normalizeH="0" baseline="0" smtClean="0">
                          <a:ln>
                            <a:noFill/>
                          </a:ln>
                          <a:solidFill>
                            <a:srgbClr val="000000"/>
                          </a:solidFill>
                          <a:effectLst/>
                          <a:latin typeface="Arial" charset="0"/>
                        </a:rPr>
                        <a:t>HP - UX</a:t>
                      </a:r>
                    </a:p>
                  </a:txBody>
                  <a:tcPr marL="90488" marR="90488" marT="44450" marB="4445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0" u="none" strike="noStrike" cap="none" normalizeH="0" baseline="0" smtClean="0">
                          <a:ln>
                            <a:noFill/>
                          </a:ln>
                          <a:solidFill>
                            <a:srgbClr val="000000"/>
                          </a:solidFill>
                          <a:effectLst/>
                          <a:latin typeface="Arial" charset="0"/>
                        </a:rPr>
                        <a:t>SGI</a:t>
                      </a:r>
                    </a:p>
                  </a:txBody>
                  <a:tcPr marL="90488" marR="90488" marT="44450" marB="4445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0" u="none" strike="noStrike" cap="none" normalizeH="0" baseline="0" smtClean="0">
                          <a:ln>
                            <a:noFill/>
                          </a:ln>
                          <a:solidFill>
                            <a:srgbClr val="000000"/>
                          </a:solidFill>
                          <a:effectLst/>
                          <a:latin typeface="Arial" charset="0"/>
                        </a:rPr>
                        <a:t>IRIX</a:t>
                      </a:r>
                    </a:p>
                  </a:txBody>
                  <a:tcPr marL="90488" marR="90488" marT="44450" marB="4445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0" u="none" strike="noStrike" cap="none" normalizeH="0" baseline="0" smtClean="0">
                          <a:ln>
                            <a:noFill/>
                          </a:ln>
                          <a:solidFill>
                            <a:srgbClr val="000000"/>
                          </a:solidFill>
                          <a:effectLst/>
                          <a:latin typeface="Arial" charset="0"/>
                        </a:rPr>
                        <a:t>Digital Equipment</a:t>
                      </a:r>
                      <a:r>
                        <a:rPr kumimoji="0" lang="en-US" sz="2000" b="0" i="0" u="none" strike="noStrike" cap="none" normalizeH="0" baseline="30000" smtClean="0">
                          <a:ln>
                            <a:noFill/>
                          </a:ln>
                          <a:solidFill>
                            <a:srgbClr val="000000"/>
                          </a:solidFill>
                          <a:effectLst/>
                          <a:latin typeface="Arial" charset="0"/>
                        </a:rPr>
                        <a:t>2</a:t>
                      </a:r>
                    </a:p>
                  </a:txBody>
                  <a:tcPr marL="90488" marR="90488" marT="44450" marB="4445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0" u="none" strike="noStrike" cap="none" normalizeH="0" baseline="0" smtClean="0">
                          <a:ln>
                            <a:noFill/>
                          </a:ln>
                          <a:solidFill>
                            <a:srgbClr val="000000"/>
                          </a:solidFill>
                          <a:effectLst/>
                          <a:latin typeface="Arial" charset="0"/>
                        </a:rPr>
                        <a:t>DEC UNIX</a:t>
                      </a:r>
                    </a:p>
                  </a:txBody>
                  <a:tcPr marL="90488" marR="90488" marT="44450" marB="4445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0" u="none" strike="noStrike" cap="none" normalizeH="0" baseline="0" smtClean="0">
                          <a:ln>
                            <a:noFill/>
                          </a:ln>
                          <a:solidFill>
                            <a:srgbClr val="000000"/>
                          </a:solidFill>
                          <a:effectLst/>
                          <a:latin typeface="Arial" charset="0"/>
                        </a:rPr>
                        <a:t>Compaq</a:t>
                      </a:r>
                    </a:p>
                  </a:txBody>
                  <a:tcPr marL="90488" marR="90488" marT="44450" marB="4445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0" u="none" strike="noStrike" cap="none" normalizeH="0" baseline="0" smtClean="0">
                          <a:ln>
                            <a:noFill/>
                          </a:ln>
                          <a:solidFill>
                            <a:srgbClr val="000000"/>
                          </a:solidFill>
                          <a:effectLst/>
                          <a:latin typeface="Arial" charset="0"/>
                        </a:rPr>
                        <a:t>Tru64 UNIX</a:t>
                      </a:r>
                      <a:r>
                        <a:rPr kumimoji="0" lang="en-US" sz="2000" b="0" i="0" u="none" strike="noStrike" cap="none" normalizeH="0" baseline="30000" smtClean="0">
                          <a:ln>
                            <a:noFill/>
                          </a:ln>
                          <a:solidFill>
                            <a:srgbClr val="000000"/>
                          </a:solidFill>
                          <a:effectLst/>
                          <a:latin typeface="Arial" charset="0"/>
                        </a:rPr>
                        <a:t>3</a:t>
                      </a:r>
                    </a:p>
                  </a:txBody>
                  <a:tcPr marL="90488" marR="90488" marT="44450" marB="4445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0" u="none" strike="noStrike" cap="none" normalizeH="0" baseline="0" smtClean="0">
                          <a:ln>
                            <a:noFill/>
                          </a:ln>
                          <a:solidFill>
                            <a:srgbClr val="000000"/>
                          </a:solidFill>
                          <a:effectLst/>
                          <a:latin typeface="Arial" charset="0"/>
                        </a:rPr>
                        <a:t>Apple</a:t>
                      </a:r>
                    </a:p>
                  </a:txBody>
                  <a:tcPr marL="90488" marR="90488" marT="44450" marB="4445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0" u="none" strike="noStrike" cap="none" normalizeH="0" baseline="0" smtClean="0">
                          <a:ln>
                            <a:noFill/>
                          </a:ln>
                          <a:solidFill>
                            <a:srgbClr val="000000"/>
                          </a:solidFill>
                          <a:effectLst/>
                          <a:latin typeface="Arial" charset="0"/>
                        </a:rPr>
                        <a:t>MacOS X</a:t>
                      </a:r>
                      <a:r>
                        <a:rPr kumimoji="0" lang="en-US" sz="2000" b="0" i="0" u="none" strike="noStrike" cap="none" normalizeH="0" baseline="30000" smtClean="0">
                          <a:ln>
                            <a:noFill/>
                          </a:ln>
                          <a:solidFill>
                            <a:srgbClr val="000000"/>
                          </a:solidFill>
                          <a:effectLst/>
                          <a:latin typeface="Arial" charset="0"/>
                        </a:rPr>
                        <a:t>4</a:t>
                      </a:r>
                    </a:p>
                  </a:txBody>
                  <a:tcPr marL="90488" marR="90488" marT="44450" marB="4445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0" u="none" strike="noStrike" cap="none" normalizeH="0" baseline="0" smtClean="0">
                          <a:ln>
                            <a:noFill/>
                          </a:ln>
                          <a:solidFill>
                            <a:srgbClr val="000000"/>
                          </a:solidFill>
                          <a:effectLst/>
                          <a:latin typeface="Arial" charset="0"/>
                        </a:rPr>
                        <a:t>L. Torvalds/GNU</a:t>
                      </a:r>
                      <a:r>
                        <a:rPr kumimoji="0" lang="en-US" sz="2000" b="0" i="0" u="none" strike="noStrike" cap="none" normalizeH="0" baseline="30000" smtClean="0">
                          <a:ln>
                            <a:noFill/>
                          </a:ln>
                          <a:solidFill>
                            <a:srgbClr val="000000"/>
                          </a:solidFill>
                          <a:effectLst/>
                          <a:latin typeface="Arial" charset="0"/>
                        </a:rPr>
                        <a:t>5</a:t>
                      </a:r>
                    </a:p>
                  </a:txBody>
                  <a:tcPr marL="90488" marR="90488" marT="44450" marB="4445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0" u="none" strike="noStrike" cap="none" normalizeH="0" baseline="0" smtClean="0">
                          <a:ln>
                            <a:noFill/>
                          </a:ln>
                          <a:solidFill>
                            <a:srgbClr val="000000"/>
                          </a:solidFill>
                          <a:effectLst/>
                          <a:latin typeface="Arial" charset="0"/>
                        </a:rPr>
                        <a:t>Linux</a:t>
                      </a:r>
                      <a:r>
                        <a:rPr kumimoji="0" lang="en-US" sz="2000" b="0" i="0" u="none" strike="noStrike" cap="none" normalizeH="0" baseline="30000" smtClean="0">
                          <a:ln>
                            <a:noFill/>
                          </a:ln>
                          <a:solidFill>
                            <a:srgbClr val="000000"/>
                          </a:solidFill>
                          <a:effectLst/>
                          <a:latin typeface="Arial" charset="0"/>
                        </a:rPr>
                        <a:t>6</a:t>
                      </a:r>
                    </a:p>
                  </a:txBody>
                  <a:tcPr marL="90488" marR="90488" marT="44450" marB="4445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Line pattern</a:t>
            </a:r>
            <a:endParaRPr lang="en-IN" dirty="0"/>
          </a:p>
        </p:txBody>
      </p:sp>
      <p:sp>
        <p:nvSpPr>
          <p:cNvPr id="3" name="Content Placeholder 2"/>
          <p:cNvSpPr>
            <a:spLocks noGrp="1"/>
          </p:cNvSpPr>
          <p:nvPr>
            <p:ph sz="quarter" idx="1"/>
          </p:nvPr>
        </p:nvSpPr>
        <p:spPr>
          <a:xfrm>
            <a:off x="914400" y="1447800"/>
            <a:ext cx="7772400" cy="1295400"/>
          </a:xfrm>
        </p:spPr>
        <p:txBody>
          <a:bodyPr/>
          <a:lstStyle/>
          <a:p>
            <a:r>
              <a:rPr lang="en-IN" dirty="0" smtClean="0"/>
              <a:t>a ^ : Start of the line </a:t>
            </a:r>
          </a:p>
          <a:p>
            <a:r>
              <a:rPr lang="en-IN" dirty="0" smtClean="0"/>
              <a:t>b $ : End of the line</a:t>
            </a:r>
            <a:endParaRPr lang="en-IN"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Grep line pattern commands </a:t>
            </a:r>
            <a:endParaRPr lang="en-IN" dirty="0"/>
          </a:p>
        </p:txBody>
      </p:sp>
      <p:sp>
        <p:nvSpPr>
          <p:cNvPr id="3" name="Content Placeholder 2"/>
          <p:cNvSpPr>
            <a:spLocks noGrp="1"/>
          </p:cNvSpPr>
          <p:nvPr>
            <p:ph sz="quarter" idx="1"/>
          </p:nvPr>
        </p:nvSpPr>
        <p:spPr/>
        <p:txBody>
          <a:bodyPr>
            <a:normAutofit lnSpcReduction="10000"/>
          </a:bodyPr>
          <a:lstStyle/>
          <a:p>
            <a:r>
              <a:rPr lang="en-IN" dirty="0" smtClean="0"/>
              <a:t>--&gt; </a:t>
            </a:r>
            <a:r>
              <a:rPr lang="en-IN" dirty="0" err="1" smtClean="0"/>
              <a:t>grep</a:t>
            </a:r>
            <a:r>
              <a:rPr lang="en-IN" dirty="0" smtClean="0"/>
              <a:t> '^a' emp.txt</a:t>
            </a:r>
          </a:p>
          <a:p>
            <a:pPr lvl="1"/>
            <a:r>
              <a:rPr lang="en-IN" dirty="0" smtClean="0"/>
              <a:t>Display only those line which start with a character </a:t>
            </a:r>
          </a:p>
          <a:p>
            <a:r>
              <a:rPr lang="en-IN" dirty="0" smtClean="0"/>
              <a:t>--&gt; </a:t>
            </a:r>
            <a:r>
              <a:rPr lang="en-IN" dirty="0" err="1" smtClean="0"/>
              <a:t>grep</a:t>
            </a:r>
            <a:r>
              <a:rPr lang="en-IN" dirty="0" smtClean="0"/>
              <a:t> "s$" emp.txt</a:t>
            </a:r>
          </a:p>
          <a:p>
            <a:pPr lvl="1"/>
            <a:r>
              <a:rPr lang="en-IN" dirty="0" smtClean="0"/>
              <a:t>Display only those line which end with a character </a:t>
            </a:r>
          </a:p>
          <a:p>
            <a:r>
              <a:rPr lang="en-IN" dirty="0" smtClean="0"/>
              <a:t>--&gt; </a:t>
            </a:r>
            <a:r>
              <a:rPr lang="en-IN" dirty="0" err="1" smtClean="0"/>
              <a:t>grep</a:t>
            </a:r>
            <a:r>
              <a:rPr lang="en-IN" dirty="0" smtClean="0"/>
              <a:t> "^[^TH]” emp.txt</a:t>
            </a:r>
          </a:p>
          <a:p>
            <a:pPr lvl="1"/>
            <a:r>
              <a:rPr lang="en-IN" dirty="0" smtClean="0"/>
              <a:t>Display only those line which doesn't start with the TH character</a:t>
            </a:r>
          </a:p>
          <a:p>
            <a:r>
              <a:rPr lang="en-IN" dirty="0" smtClean="0"/>
              <a:t>--&gt; </a:t>
            </a:r>
            <a:r>
              <a:rPr lang="en-IN" dirty="0" err="1" smtClean="0"/>
              <a:t>grep</a:t>
            </a:r>
            <a:r>
              <a:rPr lang="en-IN" dirty="0" smtClean="0"/>
              <a:t> "^....$" emp.txt </a:t>
            </a:r>
          </a:p>
          <a:p>
            <a:pPr lvl="1"/>
            <a:r>
              <a:rPr lang="en-IN" dirty="0" smtClean="0"/>
              <a:t>Display the line which contains only has four character words. </a:t>
            </a:r>
          </a:p>
          <a:p>
            <a:r>
              <a:rPr lang="en-IN" dirty="0" smtClean="0"/>
              <a:t>--&gt; </a:t>
            </a:r>
            <a:r>
              <a:rPr lang="en-IN" dirty="0" err="1" smtClean="0"/>
              <a:t>grep</a:t>
            </a:r>
            <a:r>
              <a:rPr lang="en-IN" dirty="0" smtClean="0"/>
              <a:t> -v "^$" emp.txt </a:t>
            </a:r>
          </a:p>
          <a:p>
            <a:pPr lvl="1"/>
            <a:r>
              <a:rPr lang="en-IN" dirty="0" smtClean="0"/>
              <a:t>This is use to delete the empty file. </a:t>
            </a:r>
            <a:endParaRPr lang="en-IN"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48610" y="3460750"/>
            <a:ext cx="3933190" cy="705321"/>
          </a:xfrm>
          <a:prstGeom prst="rect">
            <a:avLst/>
          </a:prstGeom>
        </p:spPr>
        <p:txBody>
          <a:bodyPr vert="horz" wrap="square" lIns="0" tIns="12700" rIns="0" bIns="0" rtlCol="0">
            <a:spAutoFit/>
          </a:bodyPr>
          <a:lstStyle/>
          <a:p>
            <a:pPr marL="12700">
              <a:lnSpc>
                <a:spcPct val="100000"/>
              </a:lnSpc>
              <a:spcBef>
                <a:spcPts val="100"/>
              </a:spcBef>
            </a:pPr>
            <a:r>
              <a:rPr lang="en-IN" sz="4500" dirty="0" smtClean="0">
                <a:latin typeface="Times New Roman"/>
                <a:cs typeface="Times New Roman"/>
              </a:rPr>
              <a:t>SED Commands</a:t>
            </a:r>
            <a:endParaRPr sz="4500" dirty="0">
              <a:latin typeface="Times New Roman"/>
              <a:cs typeface="Times New Roman"/>
            </a:endParaRPr>
          </a:p>
        </p:txBody>
      </p:sp>
      <p:sp>
        <p:nvSpPr>
          <p:cNvPr id="3" name="object 3"/>
          <p:cNvSpPr txBox="1">
            <a:spLocks noGrp="1"/>
          </p:cNvSpPr>
          <p:nvPr>
            <p:ph type="ctrTitle"/>
          </p:nvPr>
        </p:nvSpPr>
        <p:spPr>
          <a:xfrm>
            <a:off x="457200" y="1926754"/>
            <a:ext cx="8229600" cy="628377"/>
          </a:xfrm>
          <a:prstGeom prst="rect">
            <a:avLst/>
          </a:prstGeom>
        </p:spPr>
        <p:txBody>
          <a:bodyPr vert="horz" wrap="square" lIns="0" tIns="12700" rIns="0" bIns="0" rtlCol="0">
            <a:spAutoFit/>
          </a:bodyPr>
          <a:lstStyle/>
          <a:p>
            <a:pPr marL="351155">
              <a:lnSpc>
                <a:spcPct val="100000"/>
              </a:lnSpc>
              <a:spcBef>
                <a:spcPts val="100"/>
              </a:spcBef>
            </a:pPr>
            <a:r>
              <a:rPr dirty="0"/>
              <a:t>Module</a:t>
            </a:r>
            <a:r>
              <a:rPr spc="-90" dirty="0"/>
              <a:t> </a:t>
            </a:r>
            <a:r>
              <a:rPr dirty="0"/>
              <a:t>8</a:t>
            </a:r>
          </a:p>
        </p:txBody>
      </p:sp>
      <p:sp>
        <p:nvSpPr>
          <p:cNvPr id="4" name="object 4"/>
          <p:cNvSpPr txBox="1"/>
          <p:nvPr/>
        </p:nvSpPr>
        <p:spPr>
          <a:xfrm>
            <a:off x="168910" y="1271270"/>
            <a:ext cx="195580"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FFFFFF"/>
                </a:solidFill>
                <a:latin typeface="Arial"/>
                <a:cs typeface="Arial"/>
              </a:rPr>
              <a:t>79</a:t>
            </a:r>
            <a:endParaRPr sz="1200">
              <a:latin typeface="Arial"/>
              <a:cs typeface="Arial"/>
            </a:endParaRPr>
          </a:p>
        </p:txBody>
      </p:sp>
    </p:spTree>
  </p:cSld>
  <p:clrMapOvr>
    <a:masterClrMapping/>
  </p:clrMapOvr>
  <p:transition>
    <p:wip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SED commands </a:t>
            </a:r>
            <a:endParaRPr lang="en-IN" dirty="0"/>
          </a:p>
        </p:txBody>
      </p:sp>
      <p:sp>
        <p:nvSpPr>
          <p:cNvPr id="3" name="Content Placeholder 2"/>
          <p:cNvSpPr>
            <a:spLocks noGrp="1"/>
          </p:cNvSpPr>
          <p:nvPr>
            <p:ph sz="quarter" idx="1"/>
          </p:nvPr>
        </p:nvSpPr>
        <p:spPr/>
        <p:txBody>
          <a:bodyPr>
            <a:normAutofit/>
          </a:bodyPr>
          <a:lstStyle/>
          <a:p>
            <a:r>
              <a:rPr lang="en-IN" dirty="0" smtClean="0"/>
              <a:t>The SED command in Unix stands for stream editor.</a:t>
            </a:r>
          </a:p>
          <a:p>
            <a:r>
              <a:rPr lang="en-IN" dirty="0" smtClean="0"/>
              <a:t>SED commands in Unix which will help to modify the files in Unix. </a:t>
            </a:r>
          </a:p>
          <a:p>
            <a:r>
              <a:rPr lang="en-IN" dirty="0" smtClean="0"/>
              <a:t>SED command in Unix is basically used to replace and find the text but </a:t>
            </a:r>
            <a:r>
              <a:rPr lang="en-IN" dirty="0" err="1" smtClean="0"/>
              <a:t>sed</a:t>
            </a:r>
            <a:r>
              <a:rPr lang="en-IN" dirty="0" smtClean="0"/>
              <a:t> command also used to do many things apart from replacing the text. </a:t>
            </a:r>
          </a:p>
          <a:p>
            <a:r>
              <a:rPr lang="en-IN" dirty="0" smtClean="0"/>
              <a:t>It is used to search and replace a string and it is multipurpose filter string.</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sz="quarter" idx="1"/>
          </p:nvPr>
        </p:nvSpPr>
        <p:spPr/>
        <p:txBody>
          <a:bodyPr/>
          <a:lstStyle/>
          <a:p>
            <a:r>
              <a:rPr lang="en-US" dirty="0" smtClean="0"/>
              <a:t>Workflow of the SED commands in </a:t>
            </a:r>
            <a:r>
              <a:rPr lang="en-US" dirty="0"/>
              <a:t>U</a:t>
            </a:r>
            <a:r>
              <a:rPr lang="en-US" dirty="0" smtClean="0"/>
              <a:t>nix </a:t>
            </a:r>
          </a:p>
          <a:p>
            <a:pPr lvl="1"/>
            <a:r>
              <a:rPr lang="en-US" dirty="0" smtClean="0"/>
              <a:t>Read a line from input stream. </a:t>
            </a:r>
          </a:p>
          <a:p>
            <a:pPr lvl="1"/>
            <a:r>
              <a:rPr lang="en-US" dirty="0" smtClean="0"/>
              <a:t>Execute the commands on a line. </a:t>
            </a:r>
          </a:p>
          <a:p>
            <a:pPr lvl="1"/>
            <a:r>
              <a:rPr lang="en-US" dirty="0" smtClean="0"/>
              <a:t>Display result on output stream. </a:t>
            </a:r>
          </a:p>
          <a:p>
            <a:pPr marL="320040" lvl="1" indent="0">
              <a:buNone/>
            </a:pPr>
            <a:endParaRPr lang="en-US" dirty="0"/>
          </a:p>
        </p:txBody>
      </p:sp>
    </p:spTree>
    <p:extLst>
      <p:ext uri="{BB962C8B-B14F-4D97-AF65-F5344CB8AC3E}">
        <p14:creationId xmlns:p14="http://schemas.microsoft.com/office/powerpoint/2010/main" val="213266545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IN" dirty="0"/>
              <a:t>In SED commands we will use </a:t>
            </a:r>
          </a:p>
          <a:p>
            <a:pPr lvl="1"/>
            <a:r>
              <a:rPr lang="en-IN" dirty="0"/>
              <a:t>s : means substitution </a:t>
            </a:r>
          </a:p>
          <a:p>
            <a:pPr lvl="1"/>
            <a:r>
              <a:rPr lang="en-IN" dirty="0"/>
              <a:t>g : means every line all occurrences </a:t>
            </a:r>
          </a:p>
          <a:p>
            <a:pPr lvl="1"/>
            <a:r>
              <a:rPr lang="en-IN" dirty="0"/>
              <a:t>without g : means every line 1st occurrences</a:t>
            </a:r>
          </a:p>
          <a:p>
            <a:endParaRPr lang="en-US" dirty="0"/>
          </a:p>
        </p:txBody>
      </p:sp>
    </p:spTree>
    <p:extLst>
      <p:ext uri="{BB962C8B-B14F-4D97-AF65-F5344CB8AC3E}">
        <p14:creationId xmlns:p14="http://schemas.microsoft.com/office/powerpoint/2010/main" val="185433265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sample file </a:t>
            </a:r>
            <a:endParaRPr lang="en-US" dirty="0"/>
          </a:p>
        </p:txBody>
      </p:sp>
      <p:sp>
        <p:nvSpPr>
          <p:cNvPr id="3" name="Content Placeholder 2"/>
          <p:cNvSpPr>
            <a:spLocks noGrp="1"/>
          </p:cNvSpPr>
          <p:nvPr>
            <p:ph sz="quarter" idx="1"/>
          </p:nvPr>
        </p:nvSpPr>
        <p:spPr/>
        <p:txBody>
          <a:bodyPr/>
          <a:lstStyle/>
          <a:p>
            <a:r>
              <a:rPr lang="en-US" dirty="0" smtClean="0"/>
              <a:t>cat &gt; sed_file.txt</a:t>
            </a:r>
          </a:p>
          <a:p>
            <a:pPr marL="0" indent="0">
              <a:buNone/>
            </a:pPr>
            <a:r>
              <a:rPr lang="en-US" dirty="0"/>
              <a:t>	</a:t>
            </a:r>
            <a:r>
              <a:rPr lang="en-US" dirty="0" smtClean="0"/>
              <a:t>Raj </a:t>
            </a:r>
            <a:r>
              <a:rPr lang="en-US" dirty="0" err="1"/>
              <a:t>R</a:t>
            </a:r>
            <a:r>
              <a:rPr lang="en-US" dirty="0" err="1" smtClean="0"/>
              <a:t>aj</a:t>
            </a:r>
            <a:r>
              <a:rPr lang="en-US" dirty="0" smtClean="0"/>
              <a:t> </a:t>
            </a:r>
            <a:r>
              <a:rPr lang="en-US" dirty="0" err="1" smtClean="0"/>
              <a:t>Seeta</a:t>
            </a:r>
            <a:r>
              <a:rPr lang="en-US" dirty="0" smtClean="0"/>
              <a:t> </a:t>
            </a:r>
            <a:r>
              <a:rPr lang="en-US" dirty="0" err="1" smtClean="0"/>
              <a:t>Meeta</a:t>
            </a:r>
            <a:r>
              <a:rPr lang="en-US" dirty="0" smtClean="0"/>
              <a:t> </a:t>
            </a:r>
          </a:p>
          <a:p>
            <a:pPr marL="0" indent="0">
              <a:buNone/>
            </a:pPr>
            <a:r>
              <a:rPr lang="en-US" dirty="0" smtClean="0"/>
              <a:t>	Ravi Raj Ramesh </a:t>
            </a:r>
            <a:r>
              <a:rPr lang="en-US" dirty="0" err="1" smtClean="0"/>
              <a:t>Seeta</a:t>
            </a:r>
            <a:r>
              <a:rPr lang="en-US" dirty="0" smtClean="0"/>
              <a:t> Raj </a:t>
            </a:r>
          </a:p>
          <a:p>
            <a:pPr marL="0" indent="0">
              <a:buNone/>
            </a:pPr>
            <a:r>
              <a:rPr lang="en-US" dirty="0" smtClean="0"/>
              <a:t>	Mahesh </a:t>
            </a:r>
            <a:r>
              <a:rPr lang="en-US" dirty="0" err="1" smtClean="0"/>
              <a:t>Seeta</a:t>
            </a:r>
            <a:r>
              <a:rPr lang="en-US" dirty="0" smtClean="0"/>
              <a:t> </a:t>
            </a:r>
            <a:r>
              <a:rPr lang="en-US" dirty="0" err="1" smtClean="0"/>
              <a:t>Meeta</a:t>
            </a:r>
            <a:r>
              <a:rPr lang="en-US" dirty="0" smtClean="0"/>
              <a:t> Mahesh </a:t>
            </a:r>
          </a:p>
          <a:p>
            <a:pPr marL="0" indent="0">
              <a:buNone/>
            </a:pPr>
            <a:r>
              <a:rPr lang="en-US" dirty="0" smtClean="0"/>
              <a:t>	</a:t>
            </a:r>
            <a:r>
              <a:rPr lang="en-US" dirty="0" err="1" smtClean="0"/>
              <a:t>Seeta</a:t>
            </a:r>
            <a:r>
              <a:rPr lang="en-US" dirty="0" smtClean="0"/>
              <a:t> Ravi Ramesh Vijay </a:t>
            </a:r>
          </a:p>
          <a:p>
            <a:endParaRPr lang="en-US" dirty="0"/>
          </a:p>
        </p:txBody>
      </p:sp>
    </p:spTree>
    <p:extLst>
      <p:ext uri="{BB962C8B-B14F-4D97-AF65-F5344CB8AC3E}">
        <p14:creationId xmlns:p14="http://schemas.microsoft.com/office/powerpoint/2010/main" val="13340824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sz="quarter" idx="1"/>
          </p:nvPr>
        </p:nvSpPr>
        <p:spPr/>
        <p:txBody>
          <a:bodyPr>
            <a:normAutofit lnSpcReduction="10000"/>
          </a:bodyPr>
          <a:lstStyle/>
          <a:p>
            <a:r>
              <a:rPr lang="en-IN" dirty="0" err="1" smtClean="0"/>
              <a:t>sed</a:t>
            </a:r>
            <a:r>
              <a:rPr lang="en-IN" dirty="0" smtClean="0"/>
              <a:t> s/Raj/Raj Deep/ sed_file.txt </a:t>
            </a:r>
          </a:p>
          <a:p>
            <a:pPr lvl="1"/>
            <a:r>
              <a:rPr lang="en-IN" dirty="0" smtClean="0"/>
              <a:t>Here s means substitution operator and / is a delimiter. </a:t>
            </a:r>
          </a:p>
          <a:p>
            <a:pPr lvl="1"/>
            <a:r>
              <a:rPr lang="en-IN" dirty="0" smtClean="0"/>
              <a:t>It is used to replace the Raj content to Raj Deep contents.</a:t>
            </a:r>
          </a:p>
          <a:p>
            <a:pPr lvl="1"/>
            <a:r>
              <a:rPr lang="en-IN" dirty="0" smtClean="0"/>
              <a:t>By default, the SED command replaces the first occurrence of a pattern and won’t replace 2</a:t>
            </a:r>
            <a:r>
              <a:rPr lang="en-IN" baseline="30000" dirty="0" smtClean="0"/>
              <a:t>nd</a:t>
            </a:r>
            <a:r>
              <a:rPr lang="en-IN" dirty="0" smtClean="0"/>
              <a:t>, 3</a:t>
            </a:r>
            <a:r>
              <a:rPr lang="en-IN" baseline="30000" dirty="0" smtClean="0"/>
              <a:t>rd</a:t>
            </a:r>
            <a:r>
              <a:rPr lang="en-IN" dirty="0" smtClean="0"/>
              <a:t> or n occurrence.  </a:t>
            </a:r>
          </a:p>
          <a:p>
            <a:r>
              <a:rPr lang="en-IN" dirty="0" err="1" smtClean="0"/>
              <a:t>sed</a:t>
            </a:r>
            <a:r>
              <a:rPr lang="en-IN" dirty="0" smtClean="0"/>
              <a:t> s/Raj/Raj Deep/g sed_file.txt </a:t>
            </a:r>
          </a:p>
          <a:p>
            <a:r>
              <a:rPr lang="en-IN" dirty="0" smtClean="0"/>
              <a:t>It is use to replace the n occurrence in same line. </a:t>
            </a:r>
          </a:p>
          <a:p>
            <a:r>
              <a:rPr lang="en-IN" dirty="0" smtClean="0"/>
              <a:t>SED is a case sensitive but if you want to ignore then we have use </a:t>
            </a:r>
            <a:r>
              <a:rPr lang="en-IN" dirty="0" err="1" smtClean="0"/>
              <a:t>i</a:t>
            </a:r>
            <a:r>
              <a:rPr lang="en-IN" dirty="0" smtClean="0"/>
              <a:t> flag </a:t>
            </a:r>
          </a:p>
          <a:p>
            <a:pPr lvl="1"/>
            <a:r>
              <a:rPr lang="en-IN" dirty="0" err="1" smtClean="0"/>
              <a:t>sed</a:t>
            </a:r>
            <a:r>
              <a:rPr lang="en-IN" dirty="0" smtClean="0"/>
              <a:t> s/raj/Raj Deep/</a:t>
            </a:r>
            <a:r>
              <a:rPr lang="en-IN" dirty="0" err="1" smtClean="0"/>
              <a:t>i</a:t>
            </a:r>
            <a:endParaRPr lang="en-IN" dirty="0" smtClean="0"/>
          </a:p>
          <a:p>
            <a:pPr lvl="1"/>
            <a:r>
              <a:rPr lang="en-IN" dirty="0" err="1" smtClean="0"/>
              <a:t>sed</a:t>
            </a:r>
            <a:r>
              <a:rPr lang="en-IN" dirty="0" smtClean="0"/>
              <a:t> s/raj/Raj Deep/</a:t>
            </a:r>
            <a:r>
              <a:rPr lang="en-IN" dirty="0" err="1" smtClean="0"/>
              <a:t>gi</a:t>
            </a:r>
            <a:r>
              <a:rPr lang="en-IN" dirty="0" smtClean="0"/>
              <a:t>  </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sz="quarter" idx="1"/>
          </p:nvPr>
        </p:nvSpPr>
        <p:spPr/>
        <p:txBody>
          <a:bodyPr/>
          <a:lstStyle/>
          <a:p>
            <a:r>
              <a:rPr lang="en-US" dirty="0" err="1" smtClean="0"/>
              <a:t>sed</a:t>
            </a:r>
            <a:r>
              <a:rPr lang="en-US" dirty="0" smtClean="0"/>
              <a:t> ‘2 s/Raj/Raj Deep/g’ sed_file.txt </a:t>
            </a:r>
          </a:p>
          <a:p>
            <a:pPr lvl="1"/>
            <a:r>
              <a:rPr lang="en-US" dirty="0" smtClean="0"/>
              <a:t>This command is use to only search in line 2 and replace Raj with Raj Deep</a:t>
            </a:r>
          </a:p>
          <a:p>
            <a:r>
              <a:rPr lang="en-US" dirty="0" err="1" smtClean="0"/>
              <a:t>sed</a:t>
            </a:r>
            <a:r>
              <a:rPr lang="en-US" dirty="0" smtClean="0"/>
              <a:t> -n 2p sed_file.txt </a:t>
            </a:r>
          </a:p>
          <a:p>
            <a:pPr lvl="1"/>
            <a:r>
              <a:rPr lang="en-US" dirty="0" smtClean="0"/>
              <a:t>This command is use to display the 2</a:t>
            </a:r>
            <a:r>
              <a:rPr lang="en-US" baseline="30000" dirty="0" smtClean="0"/>
              <a:t>nd</a:t>
            </a:r>
            <a:r>
              <a:rPr lang="en-US" dirty="0" smtClean="0"/>
              <a:t> line of the file. </a:t>
            </a:r>
          </a:p>
          <a:p>
            <a:r>
              <a:rPr lang="en-US" dirty="0" err="1" smtClean="0"/>
              <a:t>sed</a:t>
            </a:r>
            <a:r>
              <a:rPr lang="en-US" dirty="0" smtClean="0"/>
              <a:t> –n 2,4p sed_file.txt </a:t>
            </a:r>
          </a:p>
          <a:p>
            <a:pPr lvl="1"/>
            <a:r>
              <a:rPr lang="en-US" dirty="0" smtClean="0"/>
              <a:t>This command is use to display 2 to 4</a:t>
            </a:r>
            <a:r>
              <a:rPr lang="en-US" baseline="30000" dirty="0" smtClean="0"/>
              <a:t>th</a:t>
            </a:r>
            <a:r>
              <a:rPr lang="en-US" dirty="0" smtClean="0"/>
              <a:t> line of the file. </a:t>
            </a:r>
          </a:p>
          <a:p>
            <a:r>
              <a:rPr lang="en-US" dirty="0" err="1" smtClean="0"/>
              <a:t>sed</a:t>
            </a:r>
            <a:r>
              <a:rPr lang="en-US" dirty="0" smtClean="0"/>
              <a:t> -d 2 sed_file.txt </a:t>
            </a:r>
          </a:p>
          <a:p>
            <a:pPr lvl="1"/>
            <a:r>
              <a:rPr lang="en-US" dirty="0" smtClean="0"/>
              <a:t>This command is use to display the all line except 2</a:t>
            </a:r>
            <a:r>
              <a:rPr lang="en-US" baseline="30000" dirty="0" smtClean="0"/>
              <a:t>nd</a:t>
            </a:r>
            <a:r>
              <a:rPr lang="en-US" dirty="0" smtClean="0"/>
              <a:t> line from a file. </a:t>
            </a:r>
            <a:endParaRPr lang="en-US" dirty="0"/>
          </a:p>
        </p:txBody>
      </p:sp>
    </p:spTree>
    <p:extLst>
      <p:ext uri="{BB962C8B-B14F-4D97-AF65-F5344CB8AC3E}">
        <p14:creationId xmlns:p14="http://schemas.microsoft.com/office/powerpoint/2010/main" val="25947343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the lines </a:t>
            </a:r>
            <a:endParaRPr lang="en-US" dirty="0"/>
          </a:p>
        </p:txBody>
      </p:sp>
      <p:sp>
        <p:nvSpPr>
          <p:cNvPr id="3" name="Content Placeholder 2"/>
          <p:cNvSpPr>
            <a:spLocks noGrp="1"/>
          </p:cNvSpPr>
          <p:nvPr>
            <p:ph sz="quarter" idx="1"/>
          </p:nvPr>
        </p:nvSpPr>
        <p:spPr/>
        <p:txBody>
          <a:bodyPr/>
          <a:lstStyle/>
          <a:p>
            <a:r>
              <a:rPr lang="en-US" dirty="0" err="1" smtClean="0"/>
              <a:t>sed</a:t>
            </a:r>
            <a:r>
              <a:rPr lang="en-US" dirty="0" smtClean="0"/>
              <a:t> 1d sed_file.txt </a:t>
            </a:r>
          </a:p>
          <a:p>
            <a:pPr lvl="1"/>
            <a:r>
              <a:rPr lang="en-US" dirty="0" smtClean="0"/>
              <a:t>This command is use to delete the 1</a:t>
            </a:r>
            <a:r>
              <a:rPr lang="en-US" baseline="30000" dirty="0" smtClean="0"/>
              <a:t>st</a:t>
            </a:r>
            <a:r>
              <a:rPr lang="en-US" dirty="0" smtClean="0"/>
              <a:t> line of the file. </a:t>
            </a:r>
          </a:p>
          <a:p>
            <a:r>
              <a:rPr lang="en-US" dirty="0" err="1" smtClean="0"/>
              <a:t>sed</a:t>
            </a:r>
            <a:r>
              <a:rPr lang="en-US" dirty="0" smtClean="0"/>
              <a:t> 1,3d sed_file.txt </a:t>
            </a:r>
          </a:p>
          <a:p>
            <a:pPr lvl="1"/>
            <a:r>
              <a:rPr lang="en-US" dirty="0" smtClean="0"/>
              <a:t>This command is use to delete the range of the line from a file. </a:t>
            </a:r>
          </a:p>
          <a:p>
            <a:r>
              <a:rPr lang="en-US" dirty="0" err="1" smtClean="0"/>
              <a:t>sed</a:t>
            </a:r>
            <a:r>
              <a:rPr lang="en-US" dirty="0" smtClean="0"/>
              <a:t> ‘1d;3d;’ sed_file.txt </a:t>
            </a:r>
          </a:p>
          <a:p>
            <a:pPr lvl="1"/>
            <a:r>
              <a:rPr lang="en-US" dirty="0" smtClean="0"/>
              <a:t>This command is use to delete the multiple line from a specific file. </a:t>
            </a:r>
            <a:endParaRPr lang="en-US" dirty="0"/>
          </a:p>
        </p:txBody>
      </p:sp>
    </p:spTree>
    <p:extLst>
      <p:ext uri="{BB962C8B-B14F-4D97-AF65-F5344CB8AC3E}">
        <p14:creationId xmlns:p14="http://schemas.microsoft.com/office/powerpoint/2010/main" val="1482356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Unix OS</a:t>
            </a:r>
            <a:endParaRPr lang="en-US" dirty="0"/>
          </a:p>
        </p:txBody>
      </p:sp>
      <p:sp>
        <p:nvSpPr>
          <p:cNvPr id="3" name="Content Placeholder 2"/>
          <p:cNvSpPr>
            <a:spLocks noGrp="1"/>
          </p:cNvSpPr>
          <p:nvPr>
            <p:ph sz="quarter" idx="1"/>
          </p:nvPr>
        </p:nvSpPr>
        <p:spPr/>
        <p:txBody>
          <a:bodyPr/>
          <a:lstStyle/>
          <a:p>
            <a:r>
              <a:rPr lang="en-US" dirty="0" smtClean="0"/>
              <a:t>Unix is an operation system developed in the Bell Laboratories of AT and T. </a:t>
            </a:r>
          </a:p>
          <a:p>
            <a:r>
              <a:rPr lang="en-US" dirty="0" smtClean="0"/>
              <a:t>Unix is multi-tasking, multi-user, high secure Operating system. </a:t>
            </a:r>
          </a:p>
          <a:p>
            <a:r>
              <a:rPr lang="en-US" dirty="0" smtClean="0"/>
              <a:t>It provides its users with: program development tools</a:t>
            </a:r>
          </a:p>
          <a:p>
            <a:r>
              <a:rPr lang="en-US" dirty="0" smtClean="0"/>
              <a:t>Electronic communications facilities, such as electronic mail, text editor and text formatters. </a:t>
            </a:r>
            <a:endParaRPr lang="en-US" dirty="0"/>
          </a:p>
        </p:txBody>
      </p:sp>
    </p:spTree>
    <p:extLst>
      <p:ext uri="{BB962C8B-B14F-4D97-AF65-F5344CB8AC3E}">
        <p14:creationId xmlns:p14="http://schemas.microsoft.com/office/powerpoint/2010/main" val="130051691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the specific line from a file</a:t>
            </a:r>
            <a:endParaRPr lang="en-US" dirty="0"/>
          </a:p>
        </p:txBody>
      </p:sp>
      <p:sp>
        <p:nvSpPr>
          <p:cNvPr id="3" name="Content Placeholder 2"/>
          <p:cNvSpPr>
            <a:spLocks noGrp="1"/>
          </p:cNvSpPr>
          <p:nvPr>
            <p:ph sz="quarter" idx="1"/>
          </p:nvPr>
        </p:nvSpPr>
        <p:spPr/>
        <p:txBody>
          <a:bodyPr/>
          <a:lstStyle/>
          <a:p>
            <a:r>
              <a:rPr lang="en-US" dirty="0" err="1" smtClean="0"/>
              <a:t>sed</a:t>
            </a:r>
            <a:r>
              <a:rPr lang="en-US" dirty="0" smtClean="0"/>
              <a:t> -n 1p sed_file.txt </a:t>
            </a:r>
          </a:p>
          <a:p>
            <a:pPr lvl="1"/>
            <a:r>
              <a:rPr lang="en-US" dirty="0" smtClean="0"/>
              <a:t>This command is use to display the 1</a:t>
            </a:r>
            <a:r>
              <a:rPr lang="en-US" baseline="30000" dirty="0" smtClean="0"/>
              <a:t>st</a:t>
            </a:r>
            <a:r>
              <a:rPr lang="en-US" dirty="0" smtClean="0"/>
              <a:t> line from a file. </a:t>
            </a:r>
          </a:p>
          <a:p>
            <a:r>
              <a:rPr lang="en-US" dirty="0" err="1" smtClean="0"/>
              <a:t>sed</a:t>
            </a:r>
            <a:r>
              <a:rPr lang="en-US" dirty="0" smtClean="0"/>
              <a:t> –n 1-3p sed_file.txt </a:t>
            </a:r>
          </a:p>
          <a:p>
            <a:pPr lvl="1"/>
            <a:r>
              <a:rPr lang="en-US" dirty="0" smtClean="0"/>
              <a:t>This command is use to display the contents from 1 to 3 line from a file. </a:t>
            </a:r>
          </a:p>
          <a:p>
            <a:r>
              <a:rPr lang="en-US" dirty="0" err="1" smtClean="0"/>
              <a:t>sed</a:t>
            </a:r>
            <a:r>
              <a:rPr lang="en-US" dirty="0" smtClean="0"/>
              <a:t> -n ‘1p;3p’ sed_file.txt </a:t>
            </a:r>
          </a:p>
          <a:p>
            <a:pPr lvl="1"/>
            <a:r>
              <a:rPr lang="en-US" dirty="0" smtClean="0"/>
              <a:t>This command is use to display the contents of 1</a:t>
            </a:r>
            <a:r>
              <a:rPr lang="en-US" baseline="30000" dirty="0" smtClean="0"/>
              <a:t>st</a:t>
            </a:r>
            <a:r>
              <a:rPr lang="en-US" dirty="0" smtClean="0"/>
              <a:t> and 3</a:t>
            </a:r>
            <a:r>
              <a:rPr lang="en-US" baseline="30000" dirty="0" smtClean="0"/>
              <a:t>rd</a:t>
            </a:r>
            <a:r>
              <a:rPr lang="en-US" dirty="0" smtClean="0"/>
              <a:t> file only. </a:t>
            </a:r>
          </a:p>
          <a:p>
            <a:endParaRPr lang="en-US" dirty="0"/>
          </a:p>
        </p:txBody>
      </p:sp>
    </p:spTree>
    <p:extLst>
      <p:ext uri="{BB962C8B-B14F-4D97-AF65-F5344CB8AC3E}">
        <p14:creationId xmlns:p14="http://schemas.microsoft.com/office/powerpoint/2010/main" val="394075814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sz="quarter" idx="1"/>
          </p:nvPr>
        </p:nvSpPr>
        <p:spPr/>
        <p:txBody>
          <a:bodyPr>
            <a:normAutofit/>
          </a:bodyPr>
          <a:lstStyle/>
          <a:p>
            <a:r>
              <a:rPr lang="en-IN" dirty="0" err="1" smtClean="0"/>
              <a:t>sed</a:t>
            </a:r>
            <a:r>
              <a:rPr lang="en-IN" dirty="0" smtClean="0"/>
              <a:t> -e s/Raj/Raj Deep/g  -e s/</a:t>
            </a:r>
            <a:r>
              <a:rPr lang="en-IN" dirty="0" err="1" smtClean="0"/>
              <a:t>Seeta</a:t>
            </a:r>
            <a:r>
              <a:rPr lang="en-IN" dirty="0" smtClean="0"/>
              <a:t>/</a:t>
            </a:r>
            <a:r>
              <a:rPr lang="en-IN" dirty="0" err="1" smtClean="0"/>
              <a:t>Seeta</a:t>
            </a:r>
            <a:r>
              <a:rPr lang="en-IN" dirty="0" smtClean="0"/>
              <a:t> </a:t>
            </a:r>
            <a:r>
              <a:rPr lang="en-IN" dirty="0" err="1" smtClean="0"/>
              <a:t>Kumari</a:t>
            </a:r>
            <a:r>
              <a:rPr lang="en-IN" dirty="0" smtClean="0"/>
              <a:t>/g sed_file.txt </a:t>
            </a:r>
          </a:p>
          <a:p>
            <a:pPr lvl="1"/>
            <a:r>
              <a:rPr lang="en-IN" dirty="0" smtClean="0"/>
              <a:t>We can execute the multiple command using the option as -e </a:t>
            </a:r>
          </a:p>
          <a:p>
            <a:r>
              <a:rPr lang="en-IN" dirty="0" err="1" smtClean="0"/>
              <a:t>sed</a:t>
            </a:r>
            <a:r>
              <a:rPr lang="en-IN" dirty="0" smtClean="0"/>
              <a:t> -</a:t>
            </a:r>
            <a:r>
              <a:rPr lang="en-IN" dirty="0" err="1" smtClean="0"/>
              <a:t>i</a:t>
            </a:r>
            <a:r>
              <a:rPr lang="en-IN" dirty="0" smtClean="0"/>
              <a:t> s/Raj/Raj Deep/g sed_file.txt </a:t>
            </a:r>
          </a:p>
          <a:p>
            <a:pPr lvl="1"/>
            <a:r>
              <a:rPr lang="en-IN" dirty="0" smtClean="0"/>
              <a:t>This command is use to search Raj and replace the with Raj Deep and update permantely in file. </a:t>
            </a:r>
          </a:p>
          <a:p>
            <a:endParaRPr lang="en-IN" dirty="0" smtClean="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48610" y="3460750"/>
            <a:ext cx="3279775" cy="711200"/>
          </a:xfrm>
          <a:prstGeom prst="rect">
            <a:avLst/>
          </a:prstGeom>
        </p:spPr>
        <p:txBody>
          <a:bodyPr vert="horz" wrap="square" lIns="0" tIns="12700" rIns="0" bIns="0" rtlCol="0">
            <a:spAutoFit/>
          </a:bodyPr>
          <a:lstStyle/>
          <a:p>
            <a:pPr marL="12700">
              <a:lnSpc>
                <a:spcPct val="100000"/>
              </a:lnSpc>
              <a:spcBef>
                <a:spcPts val="100"/>
              </a:spcBef>
            </a:pPr>
            <a:r>
              <a:rPr lang="en-IN" sz="4500" dirty="0" smtClean="0">
                <a:latin typeface="Times New Roman"/>
                <a:cs typeface="Times New Roman"/>
              </a:rPr>
              <a:t>AWK</a:t>
            </a:r>
            <a:endParaRPr sz="4500" dirty="0">
              <a:latin typeface="Times New Roman"/>
              <a:cs typeface="Times New Roman"/>
            </a:endParaRPr>
          </a:p>
        </p:txBody>
      </p:sp>
      <p:sp>
        <p:nvSpPr>
          <p:cNvPr id="3" name="object 3"/>
          <p:cNvSpPr txBox="1">
            <a:spLocks noGrp="1"/>
          </p:cNvSpPr>
          <p:nvPr>
            <p:ph type="ctrTitle"/>
          </p:nvPr>
        </p:nvSpPr>
        <p:spPr>
          <a:xfrm>
            <a:off x="457200" y="1926754"/>
            <a:ext cx="8229600" cy="628377"/>
          </a:xfrm>
          <a:prstGeom prst="rect">
            <a:avLst/>
          </a:prstGeom>
        </p:spPr>
        <p:txBody>
          <a:bodyPr vert="horz" wrap="square" lIns="0" tIns="12700" rIns="0" bIns="0" rtlCol="0">
            <a:spAutoFit/>
          </a:bodyPr>
          <a:lstStyle/>
          <a:p>
            <a:pPr marL="351155">
              <a:lnSpc>
                <a:spcPct val="100000"/>
              </a:lnSpc>
              <a:spcBef>
                <a:spcPts val="100"/>
              </a:spcBef>
            </a:pPr>
            <a:r>
              <a:rPr dirty="0"/>
              <a:t>Module</a:t>
            </a:r>
            <a:r>
              <a:rPr spc="-90" dirty="0"/>
              <a:t> </a:t>
            </a:r>
            <a:r>
              <a:rPr dirty="0"/>
              <a:t>8</a:t>
            </a:r>
          </a:p>
        </p:txBody>
      </p:sp>
      <p:sp>
        <p:nvSpPr>
          <p:cNvPr id="4" name="object 4"/>
          <p:cNvSpPr txBox="1"/>
          <p:nvPr/>
        </p:nvSpPr>
        <p:spPr>
          <a:xfrm>
            <a:off x="168910" y="1271270"/>
            <a:ext cx="195580"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FFFFFF"/>
                </a:solidFill>
                <a:latin typeface="Arial"/>
                <a:cs typeface="Arial"/>
              </a:rPr>
              <a:t>79</a:t>
            </a:r>
            <a:endParaRPr sz="1200">
              <a:latin typeface="Arial"/>
              <a:cs typeface="Arial"/>
            </a:endParaRPr>
          </a:p>
        </p:txBody>
      </p:sp>
    </p:spTree>
  </p:cSld>
  <p:clrMapOvr>
    <a:masterClrMapping/>
  </p:clrMapOvr>
  <p:transition>
    <p:wip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AWK Commands</a:t>
            </a:r>
            <a:endParaRPr lang="en-IN" dirty="0"/>
          </a:p>
        </p:txBody>
      </p:sp>
      <p:sp>
        <p:nvSpPr>
          <p:cNvPr id="3" name="Content Placeholder 2"/>
          <p:cNvSpPr>
            <a:spLocks noGrp="1"/>
          </p:cNvSpPr>
          <p:nvPr>
            <p:ph sz="quarter" idx="1"/>
          </p:nvPr>
        </p:nvSpPr>
        <p:spPr/>
        <p:txBody>
          <a:bodyPr/>
          <a:lstStyle/>
          <a:p>
            <a:r>
              <a:rPr lang="en-IN" dirty="0" err="1" smtClean="0"/>
              <a:t>Awk</a:t>
            </a:r>
            <a:r>
              <a:rPr lang="en-IN" dirty="0" smtClean="0"/>
              <a:t> is one of the most powerful tools in Unix used for processing the rows and columns in a file. </a:t>
            </a:r>
          </a:p>
          <a:p>
            <a:r>
              <a:rPr lang="en-IN" dirty="0" err="1" smtClean="0"/>
              <a:t>Awk</a:t>
            </a:r>
            <a:r>
              <a:rPr lang="en-IN" dirty="0" smtClean="0"/>
              <a:t> has built in string functions and associative arrays. </a:t>
            </a:r>
          </a:p>
          <a:p>
            <a:r>
              <a:rPr lang="en-IN" dirty="0" err="1" smtClean="0"/>
              <a:t>Awk</a:t>
            </a:r>
            <a:r>
              <a:rPr lang="en-IN" dirty="0" smtClean="0"/>
              <a:t> support most of the operators, conditional blocks and loops available in C language. </a:t>
            </a:r>
          </a:p>
          <a:p>
            <a:endParaRPr lang="en-IN"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AWK Basic Syntax </a:t>
            </a:r>
            <a:endParaRPr lang="en-IN" dirty="0"/>
          </a:p>
        </p:txBody>
      </p:sp>
      <p:sp>
        <p:nvSpPr>
          <p:cNvPr id="3" name="Content Placeholder 2"/>
          <p:cNvSpPr>
            <a:spLocks noGrp="1"/>
          </p:cNvSpPr>
          <p:nvPr>
            <p:ph sz="quarter" idx="1"/>
          </p:nvPr>
        </p:nvSpPr>
        <p:spPr>
          <a:xfrm>
            <a:off x="914400" y="1447800"/>
            <a:ext cx="7772400" cy="1905000"/>
          </a:xfrm>
        </p:spPr>
        <p:txBody>
          <a:bodyPr>
            <a:normAutofit/>
          </a:bodyPr>
          <a:lstStyle/>
          <a:p>
            <a:r>
              <a:rPr lang="en-IN" sz="3200" dirty="0" err="1" smtClean="0"/>
              <a:t>awk</a:t>
            </a:r>
            <a:r>
              <a:rPr lang="en-IN" sz="3200" dirty="0" smtClean="0"/>
              <a:t> 'begin {</a:t>
            </a:r>
            <a:r>
              <a:rPr lang="en-IN" sz="3200" dirty="0" err="1" smtClean="0"/>
              <a:t>start_action</a:t>
            </a:r>
            <a:r>
              <a:rPr lang="en-IN" sz="3200" dirty="0" smtClean="0"/>
              <a:t>} {action} end {</a:t>
            </a:r>
            <a:r>
              <a:rPr lang="en-IN" sz="3200" dirty="0" err="1" smtClean="0"/>
              <a:t>stop_action</a:t>
            </a:r>
            <a:r>
              <a:rPr lang="en-IN" sz="3200" dirty="0" smtClean="0"/>
              <a:t>}' filename </a:t>
            </a:r>
          </a:p>
          <a:p>
            <a:endParaRPr lang="en-IN" sz="3200"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Sample file </a:t>
            </a:r>
            <a:endParaRPr lang="en-IN" dirty="0"/>
          </a:p>
        </p:txBody>
      </p:sp>
      <p:sp>
        <p:nvSpPr>
          <p:cNvPr id="3" name="Content Placeholder 2"/>
          <p:cNvSpPr>
            <a:spLocks noGrp="1"/>
          </p:cNvSpPr>
          <p:nvPr>
            <p:ph sz="quarter" idx="1"/>
          </p:nvPr>
        </p:nvSpPr>
        <p:spPr/>
        <p:txBody>
          <a:bodyPr/>
          <a:lstStyle/>
          <a:p>
            <a:r>
              <a:rPr lang="en-IN" dirty="0" smtClean="0"/>
              <a:t>cat &gt; </a:t>
            </a:r>
            <a:r>
              <a:rPr lang="en-IN" dirty="0"/>
              <a:t>e</a:t>
            </a:r>
            <a:r>
              <a:rPr lang="en-IN" dirty="0" smtClean="0"/>
              <a:t>mployee.txt</a:t>
            </a:r>
          </a:p>
          <a:p>
            <a:pPr marL="0" indent="0">
              <a:buNone/>
            </a:pPr>
            <a:r>
              <a:rPr lang="en-IN" dirty="0" err="1" smtClean="0"/>
              <a:t>Id,name,salary</a:t>
            </a:r>
            <a:endParaRPr lang="en-IN" dirty="0" smtClean="0"/>
          </a:p>
          <a:p>
            <a:pPr>
              <a:buNone/>
            </a:pPr>
            <a:r>
              <a:rPr lang="en-IN" dirty="0" smtClean="0"/>
              <a:t>1 Raj 12000</a:t>
            </a:r>
          </a:p>
          <a:p>
            <a:pPr>
              <a:buNone/>
            </a:pPr>
            <a:r>
              <a:rPr lang="en-IN" dirty="0" smtClean="0"/>
              <a:t>2 </a:t>
            </a:r>
            <a:r>
              <a:rPr lang="en-IN" dirty="0" err="1" smtClean="0"/>
              <a:t>Seeta</a:t>
            </a:r>
            <a:r>
              <a:rPr lang="en-IN" dirty="0" smtClean="0"/>
              <a:t> 16000</a:t>
            </a:r>
          </a:p>
          <a:p>
            <a:pPr>
              <a:buNone/>
            </a:pPr>
            <a:r>
              <a:rPr lang="en-IN" dirty="0" smtClean="0"/>
              <a:t>3 </a:t>
            </a:r>
            <a:r>
              <a:rPr lang="en-IN" dirty="0" err="1" smtClean="0"/>
              <a:t>Veeta</a:t>
            </a:r>
            <a:r>
              <a:rPr lang="en-IN" dirty="0" smtClean="0"/>
              <a:t> 18000</a:t>
            </a:r>
          </a:p>
          <a:p>
            <a:pPr>
              <a:buNone/>
            </a:pPr>
            <a:r>
              <a:rPr lang="en-IN" dirty="0" smtClean="0"/>
              <a:t>4 Ramesh 19000</a:t>
            </a:r>
            <a:endParaRPr lang="en-IN"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AWK Commands </a:t>
            </a:r>
            <a:endParaRPr lang="en-IN" dirty="0"/>
          </a:p>
        </p:txBody>
      </p:sp>
      <p:sp>
        <p:nvSpPr>
          <p:cNvPr id="3" name="Content Placeholder 2"/>
          <p:cNvSpPr>
            <a:spLocks noGrp="1"/>
          </p:cNvSpPr>
          <p:nvPr>
            <p:ph sz="quarter" idx="1"/>
          </p:nvPr>
        </p:nvSpPr>
        <p:spPr/>
        <p:txBody>
          <a:bodyPr>
            <a:normAutofit/>
          </a:bodyPr>
          <a:lstStyle/>
          <a:p>
            <a:r>
              <a:rPr lang="en-IN" dirty="0" smtClean="0"/>
              <a:t>--&gt;</a:t>
            </a:r>
            <a:r>
              <a:rPr lang="en-IN" dirty="0" err="1" smtClean="0"/>
              <a:t>awk</a:t>
            </a:r>
            <a:r>
              <a:rPr lang="en-IN" dirty="0" smtClean="0"/>
              <a:t> '{print $1}' Employee.txt </a:t>
            </a:r>
          </a:p>
          <a:p>
            <a:pPr lvl="1"/>
            <a:r>
              <a:rPr lang="en-IN" dirty="0" smtClean="0"/>
              <a:t>It will display the 1 column from the file with delimiter is default space operator </a:t>
            </a:r>
          </a:p>
          <a:p>
            <a:r>
              <a:rPr lang="en-IN" dirty="0" smtClean="0"/>
              <a:t>--&gt;</a:t>
            </a:r>
            <a:r>
              <a:rPr lang="en-IN" dirty="0" err="1" smtClean="0"/>
              <a:t>awk</a:t>
            </a:r>
            <a:r>
              <a:rPr lang="en-IN" dirty="0" smtClean="0"/>
              <a:t> –F ‘,’ '{print $1}' Employee.txt </a:t>
            </a:r>
          </a:p>
          <a:p>
            <a:pPr lvl="1"/>
            <a:r>
              <a:rPr lang="en-IN" dirty="0" smtClean="0"/>
              <a:t>It will display the 1 column from the file with delimiter is comma operator </a:t>
            </a:r>
          </a:p>
          <a:p>
            <a:r>
              <a:rPr lang="en-IN" dirty="0" smtClean="0"/>
              <a:t>--&gt;</a:t>
            </a:r>
            <a:r>
              <a:rPr lang="en-IN" dirty="0" err="1" smtClean="0"/>
              <a:t>awk</a:t>
            </a:r>
            <a:r>
              <a:rPr lang="en-IN" dirty="0" smtClean="0"/>
              <a:t> –F ‘,’ '{print $1,$2,$3}' Employee.txt </a:t>
            </a:r>
          </a:p>
          <a:p>
            <a:pPr lvl="1"/>
            <a:r>
              <a:rPr lang="en-IN" dirty="0" smtClean="0"/>
              <a:t>It will display the 1,2 and 3 column from the file</a:t>
            </a:r>
          </a:p>
          <a:p>
            <a:endParaRPr lang="en-IN"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Sum of two number using </a:t>
            </a:r>
            <a:r>
              <a:rPr lang="en-IN" dirty="0" err="1" smtClean="0"/>
              <a:t>awk</a:t>
            </a:r>
            <a:r>
              <a:rPr lang="en-IN" dirty="0" smtClean="0"/>
              <a:t> </a:t>
            </a:r>
            <a:endParaRPr lang="en-IN" dirty="0"/>
          </a:p>
        </p:txBody>
      </p:sp>
      <p:sp>
        <p:nvSpPr>
          <p:cNvPr id="3" name="Content Placeholder 2"/>
          <p:cNvSpPr>
            <a:spLocks noGrp="1"/>
          </p:cNvSpPr>
          <p:nvPr>
            <p:ph sz="quarter" idx="1"/>
          </p:nvPr>
        </p:nvSpPr>
        <p:spPr>
          <a:xfrm>
            <a:off x="914400" y="1447800"/>
            <a:ext cx="7772400" cy="3505200"/>
          </a:xfrm>
        </p:spPr>
        <p:txBody>
          <a:bodyPr/>
          <a:lstStyle/>
          <a:p>
            <a:r>
              <a:rPr lang="en-IN" dirty="0" err="1" smtClean="0"/>
              <a:t>awk</a:t>
            </a:r>
            <a:r>
              <a:rPr lang="en-IN" dirty="0" smtClean="0"/>
              <a:t> “BEGIN {a=10;b=20}{sum=</a:t>
            </a:r>
            <a:r>
              <a:rPr lang="en-IN" dirty="0" err="1" smtClean="0"/>
              <a:t>a+b</a:t>
            </a:r>
            <a:r>
              <a:rPr lang="en-IN" dirty="0" smtClean="0"/>
              <a:t>} END {print sum}” Employee.txt </a:t>
            </a:r>
          </a:p>
          <a:p>
            <a:pPr lvl="1"/>
            <a:r>
              <a:rPr lang="en-IN" dirty="0" smtClean="0"/>
              <a:t>The output will display as 30 </a:t>
            </a:r>
          </a:p>
          <a:p>
            <a:r>
              <a:rPr lang="en-IN" sz="2600" dirty="0" err="1" smtClean="0"/>
              <a:t>awk</a:t>
            </a:r>
            <a:r>
              <a:rPr lang="en-IN" sz="2600" dirty="0" smtClean="0"/>
              <a:t> “BEGIN {a=10;b=20; </a:t>
            </a:r>
            <a:r>
              <a:rPr lang="en-IN" sz="2600" dirty="0" smtClean="0"/>
              <a:t>sum=</a:t>
            </a:r>
            <a:r>
              <a:rPr lang="en-IN" sz="2600" dirty="0" err="1" smtClean="0"/>
              <a:t>a+b</a:t>
            </a:r>
            <a:r>
              <a:rPr lang="en-IN" sz="2600" dirty="0" smtClean="0"/>
              <a:t>; </a:t>
            </a:r>
            <a:r>
              <a:rPr lang="en-IN" sz="2600" dirty="0" smtClean="0"/>
              <a:t>print sum}” </a:t>
            </a:r>
          </a:p>
          <a:p>
            <a:pPr lvl="1"/>
            <a:r>
              <a:rPr lang="en-IN" sz="2400" dirty="0" smtClean="0"/>
              <a:t>The output will display as 30 without any file </a:t>
            </a:r>
          </a:p>
          <a:p>
            <a:pPr lvl="1">
              <a:buNone/>
            </a:pPr>
            <a:endParaRPr lang="en-IN" dirty="0" smtClean="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Awk</a:t>
            </a:r>
            <a:r>
              <a:rPr lang="en-IN" dirty="0" smtClean="0"/>
              <a:t> with looping </a:t>
            </a:r>
            <a:endParaRPr lang="en-IN" dirty="0"/>
          </a:p>
        </p:txBody>
      </p:sp>
      <p:sp>
        <p:nvSpPr>
          <p:cNvPr id="3" name="Content Placeholder 2"/>
          <p:cNvSpPr>
            <a:spLocks noGrp="1"/>
          </p:cNvSpPr>
          <p:nvPr>
            <p:ph sz="quarter" idx="1"/>
          </p:nvPr>
        </p:nvSpPr>
        <p:spPr/>
        <p:txBody>
          <a:bodyPr>
            <a:normAutofit/>
          </a:bodyPr>
          <a:lstStyle/>
          <a:p>
            <a:r>
              <a:rPr lang="en-IN" dirty="0" err="1" smtClean="0"/>
              <a:t>awk</a:t>
            </a:r>
            <a:r>
              <a:rPr lang="en-IN" dirty="0" smtClean="0"/>
              <a:t> 'BEGIN {for(</a:t>
            </a:r>
            <a:r>
              <a:rPr lang="en-IN" dirty="0" err="1" smtClean="0"/>
              <a:t>i</a:t>
            </a:r>
            <a:r>
              <a:rPr lang="en-IN" dirty="0" smtClean="0"/>
              <a:t>=0;i&lt;10;i++) print </a:t>
            </a:r>
            <a:r>
              <a:rPr lang="en-IN" dirty="0" err="1" smtClean="0"/>
              <a:t>i</a:t>
            </a:r>
            <a:r>
              <a:rPr lang="en-IN" dirty="0" smtClean="0"/>
              <a:t>}‘</a:t>
            </a:r>
          </a:p>
          <a:p>
            <a:pPr lvl="1"/>
            <a:r>
              <a:rPr lang="en-IN" dirty="0" smtClean="0"/>
              <a:t>It will display the number start from 0 to 9</a:t>
            </a:r>
          </a:p>
          <a:p>
            <a:r>
              <a:rPr lang="en-IN" dirty="0" err="1" smtClean="0"/>
              <a:t>awk</a:t>
            </a:r>
            <a:r>
              <a:rPr lang="en-IN" dirty="0" smtClean="0"/>
              <a:t> '{print NF}' Employee.txt </a:t>
            </a:r>
          </a:p>
          <a:p>
            <a:pPr lvl="1"/>
            <a:r>
              <a:rPr lang="en-IN" dirty="0" smtClean="0"/>
              <a:t>It will display the number of column </a:t>
            </a:r>
          </a:p>
          <a:p>
            <a:r>
              <a:rPr lang="en-IN" dirty="0" err="1" smtClean="0"/>
              <a:t>awk</a:t>
            </a:r>
            <a:r>
              <a:rPr lang="en-IN" dirty="0" smtClean="0"/>
              <a:t> -F ',' '{print NF}' Employee.txt </a:t>
            </a:r>
          </a:p>
          <a:p>
            <a:pPr lvl="1"/>
            <a:r>
              <a:rPr lang="en-IN" dirty="0" smtClean="0"/>
              <a:t>NF : Number of Field </a:t>
            </a:r>
          </a:p>
          <a:p>
            <a:pPr lvl="1"/>
            <a:r>
              <a:rPr lang="en-IN" dirty="0" smtClean="0"/>
              <a:t>NR : Number of Record </a:t>
            </a:r>
          </a:p>
          <a:p>
            <a:r>
              <a:rPr lang="en-IN" dirty="0" err="1" smtClean="0"/>
              <a:t>awk</a:t>
            </a:r>
            <a:r>
              <a:rPr lang="en-IN" dirty="0" smtClean="0"/>
              <a:t> -F ',' '{print $2}' Employee.txt </a:t>
            </a:r>
          </a:p>
          <a:p>
            <a:endParaRPr lang="en-IN"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Grep Vs </a:t>
            </a:r>
            <a:r>
              <a:rPr lang="en-IN" dirty="0" err="1" smtClean="0"/>
              <a:t>Sed</a:t>
            </a:r>
            <a:r>
              <a:rPr lang="en-IN" dirty="0" smtClean="0"/>
              <a:t> Vs </a:t>
            </a:r>
            <a:r>
              <a:rPr lang="en-IN" dirty="0" err="1" smtClean="0"/>
              <a:t>Awk</a:t>
            </a:r>
            <a:endParaRPr lang="en-IN" dirty="0"/>
          </a:p>
        </p:txBody>
      </p:sp>
      <p:sp>
        <p:nvSpPr>
          <p:cNvPr id="3" name="Content Placeholder 2"/>
          <p:cNvSpPr>
            <a:spLocks noGrp="1"/>
          </p:cNvSpPr>
          <p:nvPr>
            <p:ph sz="quarter" idx="1"/>
          </p:nvPr>
        </p:nvSpPr>
        <p:spPr/>
        <p:txBody>
          <a:bodyPr>
            <a:normAutofit fontScale="92500"/>
          </a:bodyPr>
          <a:lstStyle/>
          <a:p>
            <a:r>
              <a:rPr lang="en-IN" dirty="0" smtClean="0"/>
              <a:t>Grep : Grep is useful if you want to quickly search for lines that match in a file. It can also return some other simple information like matching line numbers, match counts, and file name lists. </a:t>
            </a:r>
          </a:p>
          <a:p>
            <a:r>
              <a:rPr lang="en-IN" dirty="0" err="1"/>
              <a:t>Sed</a:t>
            </a:r>
            <a:r>
              <a:rPr lang="en-IN" dirty="0"/>
              <a:t> : It is useful when you want to make changes to a file based on regular expression. It allow you to easily match parts of line, makes modifications and print out results It is less expressive than </a:t>
            </a:r>
            <a:r>
              <a:rPr lang="en-IN" dirty="0" err="1"/>
              <a:t>awk</a:t>
            </a:r>
            <a:r>
              <a:rPr lang="en-IN" dirty="0"/>
              <a:t> that lends to somewhat easier for simple task. </a:t>
            </a:r>
            <a:endParaRPr lang="en-IN" dirty="0" smtClean="0"/>
          </a:p>
          <a:p>
            <a:r>
              <a:rPr lang="en-IN" dirty="0" err="1" smtClean="0"/>
              <a:t>Awk</a:t>
            </a:r>
            <a:r>
              <a:rPr lang="en-IN" dirty="0" smtClean="0"/>
              <a:t> : It is an entire programming language. Built around reading CSV style files, processing the records, and optionally printing out a result data set. It can do many thing but it is not the easiest tool to use for simple task.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2204</TotalTime>
  <Words>7767</Words>
  <Application>Microsoft Office PowerPoint</Application>
  <PresentationFormat>On-screen Show (4:3)</PresentationFormat>
  <Paragraphs>1369</Paragraphs>
  <Slides>154</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154</vt:i4>
      </vt:variant>
    </vt:vector>
  </HeadingPairs>
  <TitlesOfParts>
    <vt:vector size="164" baseType="lpstr">
      <vt:lpstr>Arial</vt:lpstr>
      <vt:lpstr>Calibri</vt:lpstr>
      <vt:lpstr>Courier New</vt:lpstr>
      <vt:lpstr>Franklin Gothic Book</vt:lpstr>
      <vt:lpstr>Perpetua</vt:lpstr>
      <vt:lpstr>Tahoma</vt:lpstr>
      <vt:lpstr>Times New Roman</vt:lpstr>
      <vt:lpstr>Wingdings</vt:lpstr>
      <vt:lpstr>Wingdings 2</vt:lpstr>
      <vt:lpstr>Equity</vt:lpstr>
      <vt:lpstr>PowerPoint Presentation</vt:lpstr>
      <vt:lpstr>PowerPoint Presentation</vt:lpstr>
      <vt:lpstr>Objectives</vt:lpstr>
      <vt:lpstr>What Is an Operating System?</vt:lpstr>
      <vt:lpstr>UNIX Variants</vt:lpstr>
      <vt:lpstr>UNIX Variants </vt:lpstr>
      <vt:lpstr>LINUX </vt:lpstr>
      <vt:lpstr>UNIX Flavors</vt:lpstr>
      <vt:lpstr>What is Unix OS</vt:lpstr>
      <vt:lpstr>UNIX Architecture – Kernel &amp; Shell</vt:lpstr>
      <vt:lpstr>UNIX Onion Architecture (1 of 2)</vt:lpstr>
      <vt:lpstr>PowerPoint Presentation</vt:lpstr>
      <vt:lpstr>User Application and Kernel Interaction</vt:lpstr>
      <vt:lpstr>System call</vt:lpstr>
      <vt:lpstr>Kernel</vt:lpstr>
      <vt:lpstr>Continue…</vt:lpstr>
      <vt:lpstr>Continue…</vt:lpstr>
      <vt:lpstr>More Features of UNIX</vt:lpstr>
      <vt:lpstr>PowerPoint Presentation</vt:lpstr>
      <vt:lpstr>Objectives</vt:lpstr>
      <vt:lpstr>Processing Environment</vt:lpstr>
      <vt:lpstr>Shell as Command Interpreter</vt:lpstr>
      <vt:lpstr>A Typical Terminal Session</vt:lpstr>
      <vt:lpstr>Command Line Format</vt:lpstr>
      <vt:lpstr>Display welcome Message </vt:lpstr>
      <vt:lpstr>The Online Manual</vt:lpstr>
      <vt:lpstr>The id Command</vt:lpstr>
      <vt:lpstr>The who Command</vt:lpstr>
      <vt:lpstr>The date Command</vt:lpstr>
      <vt:lpstr>Display Date from a String Value using –date Option</vt:lpstr>
      <vt:lpstr> Various Date Command Formats </vt:lpstr>
      <vt:lpstr>The cal Command</vt:lpstr>
      <vt:lpstr>cal command with options </vt:lpstr>
      <vt:lpstr>The passwd Command</vt:lpstr>
      <vt:lpstr>The clear Command</vt:lpstr>
      <vt:lpstr>finger</vt:lpstr>
      <vt:lpstr>PowerPoint Presentation</vt:lpstr>
      <vt:lpstr>Objectives</vt:lpstr>
      <vt:lpstr>What Is a File System?</vt:lpstr>
      <vt:lpstr>UNIX File System</vt:lpstr>
      <vt:lpstr>The File System Hierarchy</vt:lpstr>
      <vt:lpstr>system directories</vt:lpstr>
      <vt:lpstr>File Path name</vt:lpstr>
      <vt:lpstr>pwd - Present Working Directory</vt:lpstr>
      <vt:lpstr>Cd Change Directory</vt:lpstr>
      <vt:lpstr>Directory related commands </vt:lpstr>
      <vt:lpstr>Continue…</vt:lpstr>
      <vt:lpstr>Continue…</vt:lpstr>
      <vt:lpstr>PowerPoint Presentation</vt:lpstr>
      <vt:lpstr>Objectives</vt:lpstr>
      <vt:lpstr>Creating the files in Unix </vt:lpstr>
      <vt:lpstr>cat commands</vt:lpstr>
      <vt:lpstr>touch command</vt:lpstr>
      <vt:lpstr>Cat Vs Touch </vt:lpstr>
      <vt:lpstr>Creating file using echo </vt:lpstr>
      <vt:lpstr>head - Display the Start of a File</vt:lpstr>
      <vt:lpstr>tail - Display the End of a File</vt:lpstr>
      <vt:lpstr>wc commands</vt:lpstr>
      <vt:lpstr>cp - Copy Files</vt:lpstr>
      <vt:lpstr>Deleting the file </vt:lpstr>
      <vt:lpstr>PowerPoint Presentation</vt:lpstr>
      <vt:lpstr>Flat files </vt:lpstr>
      <vt:lpstr>Sample file </vt:lpstr>
      <vt:lpstr>Cut command</vt:lpstr>
      <vt:lpstr>Paste commands </vt:lpstr>
      <vt:lpstr>Continue…</vt:lpstr>
      <vt:lpstr>Continue…</vt:lpstr>
      <vt:lpstr>Translate commands (tr)</vt:lpstr>
      <vt:lpstr>Continue…</vt:lpstr>
      <vt:lpstr>Banner command </vt:lpstr>
      <vt:lpstr>Sort Command</vt:lpstr>
      <vt:lpstr>Continue…</vt:lpstr>
      <vt:lpstr>Continue…</vt:lpstr>
      <vt:lpstr>Module 6</vt:lpstr>
      <vt:lpstr>Grep commands </vt:lpstr>
      <vt:lpstr>Continue…</vt:lpstr>
      <vt:lpstr>Continue…</vt:lpstr>
      <vt:lpstr>Word pattern</vt:lpstr>
      <vt:lpstr>Grep world pattern </vt:lpstr>
      <vt:lpstr>Line pattern</vt:lpstr>
      <vt:lpstr>Grep line pattern commands </vt:lpstr>
      <vt:lpstr>Module 8</vt:lpstr>
      <vt:lpstr>SED commands </vt:lpstr>
      <vt:lpstr>Continue…</vt:lpstr>
      <vt:lpstr>PowerPoint Presentation</vt:lpstr>
      <vt:lpstr>Create sample file </vt:lpstr>
      <vt:lpstr>Continue…</vt:lpstr>
      <vt:lpstr>Continue…</vt:lpstr>
      <vt:lpstr>Delete the lines </vt:lpstr>
      <vt:lpstr>Display the specific line from a file</vt:lpstr>
      <vt:lpstr>Continue…</vt:lpstr>
      <vt:lpstr>Module 8</vt:lpstr>
      <vt:lpstr>AWK Commands</vt:lpstr>
      <vt:lpstr>AWK Basic Syntax </vt:lpstr>
      <vt:lpstr>Sample file </vt:lpstr>
      <vt:lpstr>AWK Commands </vt:lpstr>
      <vt:lpstr>Sum of two number using awk </vt:lpstr>
      <vt:lpstr>Awk with looping </vt:lpstr>
      <vt:lpstr>Grep Vs Sed Vs Awk</vt:lpstr>
      <vt:lpstr>PowerPoint Presentation</vt:lpstr>
      <vt:lpstr>File Permission </vt:lpstr>
      <vt:lpstr>Permission for regular file</vt:lpstr>
      <vt:lpstr>Default file Information </vt:lpstr>
      <vt:lpstr>All fields information </vt:lpstr>
      <vt:lpstr>Continue...</vt:lpstr>
      <vt:lpstr>chmod</vt:lpstr>
      <vt:lpstr>Chmod       Cont…</vt:lpstr>
      <vt:lpstr>Provide the permission </vt:lpstr>
      <vt:lpstr>Chmod commands </vt:lpstr>
      <vt:lpstr>Chmod with numbers </vt:lpstr>
      <vt:lpstr>Continue…</vt:lpstr>
      <vt:lpstr>Types of Access</vt:lpstr>
      <vt:lpstr>Module </vt:lpstr>
      <vt:lpstr>What Is a Shell?</vt:lpstr>
      <vt:lpstr>Why Use Shells?</vt:lpstr>
      <vt:lpstr>Types of shell</vt:lpstr>
      <vt:lpstr>Find details about the shell </vt:lpstr>
      <vt:lpstr>This is what Shell Does for US</vt:lpstr>
      <vt:lpstr>Example</vt:lpstr>
      <vt:lpstr>The Shell as a Programming Language</vt:lpstr>
      <vt:lpstr>Shell Scripting</vt:lpstr>
      <vt:lpstr>Practical examples where shell scripting actively used:</vt:lpstr>
      <vt:lpstr>Create a script</vt:lpstr>
      <vt:lpstr>Setup executable permission</vt:lpstr>
      <vt:lpstr>Run a script (execute a script)</vt:lpstr>
      <vt:lpstr>What is shell scripting  </vt:lpstr>
      <vt:lpstr>Sample Example</vt:lpstr>
      <vt:lpstr>Variables in Shell</vt:lpstr>
      <vt:lpstr>Few pre-defined system variables  </vt:lpstr>
      <vt:lpstr>User defined variables (UDV)</vt:lpstr>
      <vt:lpstr>Print or access value of UDV</vt:lpstr>
      <vt:lpstr>Continue…</vt:lpstr>
      <vt:lpstr>Assignment </vt:lpstr>
      <vt:lpstr>Shell Arithmetic</vt:lpstr>
      <vt:lpstr>The read Statement</vt:lpstr>
      <vt:lpstr>Shorthand</vt:lpstr>
      <vt:lpstr>if condition</vt:lpstr>
      <vt:lpstr>PowerPoint Presentation</vt:lpstr>
      <vt:lpstr>Simple if statement </vt:lpstr>
      <vt:lpstr>PowerPoint Presentation</vt:lpstr>
      <vt:lpstr>PowerPoint Presentation</vt:lpstr>
      <vt:lpstr>Command line arguments  </vt:lpstr>
      <vt:lpstr>Loops in Shell Scripts</vt:lpstr>
      <vt:lpstr>While loop </vt:lpstr>
      <vt:lpstr>Until loop </vt:lpstr>
      <vt:lpstr>PowerPoint Presentation</vt:lpstr>
      <vt:lpstr>PowerPoint Presentation</vt:lpstr>
      <vt:lpstr>For loop </vt:lpstr>
      <vt:lpstr>Functions</vt:lpstr>
      <vt:lpstr>Simple example of function </vt:lpstr>
      <vt:lpstr>The list in for loop</vt:lpstr>
      <vt:lpstr>Labs</vt:lpstr>
      <vt:lpstr>Labs contd.</vt:lpstr>
      <vt:lpstr>Labs contd.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Stephan</dc:creator>
  <cp:lastModifiedBy>Vishal</cp:lastModifiedBy>
  <cp:revision>245</cp:revision>
  <dcterms:created xsi:type="dcterms:W3CDTF">2018-06-01T11:33:44Z</dcterms:created>
  <dcterms:modified xsi:type="dcterms:W3CDTF">2020-10-19T12:50:37Z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2009-12-09T00:00:00Z</vt:filetime>
  </property>
  <property fmtid="{D5CDD505-2E9C-101B-9397-08002B2CF9AE}" pid="3" name="Creator">
    <vt:lpwstr>Impress</vt:lpwstr>
  </property>
  <property fmtid="{D5CDD505-2E9C-101B-9397-08002B2CF9AE}" pid="4" name="LastSaved">
    <vt:filetime>2009-12-09T00:00:00Z</vt:filetime>
  </property>
</Properties>
</file>