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365" r:id="rId2"/>
    <p:sldId id="323" r:id="rId3"/>
    <p:sldId id="324" r:id="rId4"/>
    <p:sldId id="368" r:id="rId5"/>
    <p:sldId id="369" r:id="rId6"/>
    <p:sldId id="370" r:id="rId7"/>
    <p:sldId id="371" r:id="rId8"/>
    <p:sldId id="372" r:id="rId9"/>
    <p:sldId id="373" r:id="rId10"/>
    <p:sldId id="374" r:id="rId11"/>
    <p:sldId id="512" r:id="rId12"/>
    <p:sldId id="375" r:id="rId13"/>
    <p:sldId id="376" r:id="rId14"/>
    <p:sldId id="377" r:id="rId15"/>
    <p:sldId id="378" r:id="rId16"/>
    <p:sldId id="565" r:id="rId17"/>
    <p:sldId id="379" r:id="rId18"/>
    <p:sldId id="380" r:id="rId19"/>
    <p:sldId id="381" r:id="rId20"/>
    <p:sldId id="382" r:id="rId21"/>
    <p:sldId id="383" r:id="rId22"/>
    <p:sldId id="384" r:id="rId23"/>
    <p:sldId id="385" r:id="rId24"/>
    <p:sldId id="386" r:id="rId25"/>
    <p:sldId id="566" r:id="rId26"/>
    <p:sldId id="387" r:id="rId27"/>
    <p:sldId id="388" r:id="rId28"/>
    <p:sldId id="389" r:id="rId29"/>
    <p:sldId id="390" r:id="rId30"/>
    <p:sldId id="391" r:id="rId31"/>
    <p:sldId id="392" r:id="rId32"/>
    <p:sldId id="393" r:id="rId33"/>
    <p:sldId id="394" r:id="rId34"/>
    <p:sldId id="395" r:id="rId35"/>
    <p:sldId id="396" r:id="rId36"/>
    <p:sldId id="397" r:id="rId37"/>
    <p:sldId id="56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5663" autoAdjust="0"/>
  </p:normalViewPr>
  <p:slideViewPr>
    <p:cSldViewPr>
      <p:cViewPr varScale="1">
        <p:scale>
          <a:sx n="62" d="100"/>
          <a:sy n="62" d="100"/>
        </p:scale>
        <p:origin x="-1584" y="-84"/>
      </p:cViewPr>
      <p:guideLst>
        <p:guide orient="horz" pos="2160"/>
        <p:guide pos="2880"/>
      </p:guideLst>
    </p:cSldViewPr>
  </p:slideViewPr>
  <p:outlineViewPr>
    <p:cViewPr>
      <p:scale>
        <a:sx n="33" d="100"/>
        <a:sy n="33" d="100"/>
      </p:scale>
      <p:origin x="0" y="7506"/>
    </p:cViewPr>
    <p:sldLst>
      <p:sld r:id="rId1" collapse="1"/>
      <p:sld r:id="rId2" collapse="1"/>
      <p:sld r:id="rId3"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5.xml"/><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5/8/2018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ATS Application Programming: Java Programming</a:t>
            </a:r>
          </a:p>
        </p:txBody>
      </p:sp>
      <p:sp>
        <p:nvSpPr>
          <p:cNvPr id="55299" name="Rectangle 3"/>
          <p:cNvSpPr>
            <a:spLocks noGrp="1" noChangeArrowheads="1"/>
          </p:cNvSpPr>
          <p:nvPr>
            <p:ph type="dt" sz="quarter" idx="1"/>
          </p:nvPr>
        </p:nvSpPr>
        <p:spPr>
          <a:noFill/>
        </p:spPr>
        <p:txBody>
          <a:bodyPr/>
          <a:lstStyle/>
          <a:p>
            <a:r>
              <a:rPr lang="en-US" smtClean="0"/>
              <a:t>7.2 Design Patterns</a:t>
            </a:r>
          </a:p>
        </p:txBody>
      </p:sp>
      <p:sp>
        <p:nvSpPr>
          <p:cNvPr id="5530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5301" name="Rectangle 7"/>
          <p:cNvSpPr>
            <a:spLocks noGrp="1" noChangeArrowheads="1"/>
          </p:cNvSpPr>
          <p:nvPr>
            <p:ph type="sldNum" sz="quarter" idx="5"/>
          </p:nvPr>
        </p:nvSpPr>
        <p:spPr>
          <a:noFill/>
        </p:spPr>
        <p:txBody>
          <a:bodyPr/>
          <a:lstStyle/>
          <a:p>
            <a:fld id="{BA8011D9-4BBA-46E3-8DB2-7DDB7D62B282}" type="slidenum">
              <a:rPr lang="en-US" smtClean="0"/>
              <a:pPr/>
              <a:t>4</a:t>
            </a:fld>
            <a:endParaRPr lang="en-US" smtClean="0"/>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pPr eaLnBrk="1" hangingPunct="1"/>
            <a:r>
              <a:rPr lang="en-US" sz="1200" smtClean="0"/>
              <a:t>Creational Patterns deal with initializing and configuring classes and objects.</a:t>
            </a:r>
          </a:p>
          <a:p>
            <a:pPr eaLnBrk="1" hangingPunct="1"/>
            <a:r>
              <a:rPr lang="en-US" sz="1200" smtClean="0"/>
              <a:t>Structural Patterns deal with decoupling interface and implementation of classes and objects.</a:t>
            </a:r>
          </a:p>
          <a:p>
            <a:pPr eaLnBrk="1" hangingPunct="1"/>
            <a:r>
              <a:rPr lang="en-US" sz="1200" smtClean="0"/>
              <a:t>Behavioral Patterns deal with dynamic interactions among classes and objects.</a:t>
            </a:r>
          </a:p>
          <a:p>
            <a:pPr eaLnBrk="1" hangingPunct="1"/>
            <a:endParaRPr lang="en-US" sz="1200" smtClean="0"/>
          </a:p>
          <a:p>
            <a:pPr eaLnBrk="1" hangingPunct="1"/>
            <a:r>
              <a:rPr lang="en-US" sz="1200" smtClean="0"/>
              <a:t>There are other design patterns in existence but these are the most common</a:t>
            </a:r>
          </a:p>
          <a:p>
            <a:pPr eaLnBrk="1" hangingPunct="1"/>
            <a:endParaRPr 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ATS Application Programming: Java Programming</a:t>
            </a:r>
          </a:p>
        </p:txBody>
      </p:sp>
      <p:sp>
        <p:nvSpPr>
          <p:cNvPr id="64515" name="Rectangle 3"/>
          <p:cNvSpPr>
            <a:spLocks noGrp="1" noChangeArrowheads="1"/>
          </p:cNvSpPr>
          <p:nvPr>
            <p:ph type="dt" sz="quarter" idx="1"/>
          </p:nvPr>
        </p:nvSpPr>
        <p:spPr>
          <a:noFill/>
        </p:spPr>
        <p:txBody>
          <a:bodyPr/>
          <a:lstStyle/>
          <a:p>
            <a:r>
              <a:rPr lang="en-US" smtClean="0"/>
              <a:t>7.2 Design Patterns</a:t>
            </a:r>
          </a:p>
        </p:txBody>
      </p:sp>
      <p:sp>
        <p:nvSpPr>
          <p:cNvPr id="6451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4517" name="Rectangle 7"/>
          <p:cNvSpPr>
            <a:spLocks noGrp="1" noChangeArrowheads="1"/>
          </p:cNvSpPr>
          <p:nvPr>
            <p:ph type="sldNum" sz="quarter" idx="5"/>
          </p:nvPr>
        </p:nvSpPr>
        <p:spPr>
          <a:noFill/>
        </p:spPr>
        <p:txBody>
          <a:bodyPr/>
          <a:lstStyle/>
          <a:p>
            <a:fld id="{D815DCBB-8CA0-4995-BB22-3FF6AA88B468}" type="slidenum">
              <a:rPr lang="en-US" smtClean="0"/>
              <a:pPr/>
              <a:t>18</a:t>
            </a:fld>
            <a:endParaRPr lang="en-US" smtClean="0"/>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p:spPr>
        <p:txBody>
          <a:bodyPr/>
          <a:lstStyle/>
          <a:p>
            <a:pPr marL="190500" indent="-190500" eaLnBrk="1" hangingPunct="1"/>
            <a:r>
              <a:rPr lang="en-US" sz="1200" smtClean="0"/>
              <a:t>Frequency of use: Medium (3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An application that reads and writes different types of data (plain text, binary, etc.) to and from different destinations such as a file, a URL or a database</a:t>
            </a:r>
          </a:p>
          <a:p>
            <a:pPr marL="190500" indent="-190500" eaLnBrk="1" hangingPunct="1">
              <a:buFont typeface="Wingdings" pitchFamily="2" charset="2"/>
              <a:buAutoNum type="arabicPeriod"/>
            </a:pPr>
            <a:r>
              <a:rPr lang="en-US" sz="1200" smtClean="0"/>
              <a:t>An application with a database backend uses ODBC/JDBC drivers from different vendors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ATS Application Programming: Java Programming</a:t>
            </a:r>
          </a:p>
        </p:txBody>
      </p:sp>
      <p:sp>
        <p:nvSpPr>
          <p:cNvPr id="65539" name="Rectangle 3"/>
          <p:cNvSpPr>
            <a:spLocks noGrp="1" noChangeArrowheads="1"/>
          </p:cNvSpPr>
          <p:nvPr>
            <p:ph type="dt" sz="quarter" idx="1"/>
          </p:nvPr>
        </p:nvSpPr>
        <p:spPr>
          <a:noFill/>
        </p:spPr>
        <p:txBody>
          <a:bodyPr/>
          <a:lstStyle/>
          <a:p>
            <a:r>
              <a:rPr lang="en-US" smtClean="0"/>
              <a:t>7.2 Design Patterns</a:t>
            </a:r>
          </a:p>
        </p:txBody>
      </p:sp>
      <p:sp>
        <p:nvSpPr>
          <p:cNvPr id="6554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5541" name="Rectangle 7"/>
          <p:cNvSpPr>
            <a:spLocks noGrp="1" noChangeArrowheads="1"/>
          </p:cNvSpPr>
          <p:nvPr>
            <p:ph type="sldNum" sz="quarter" idx="5"/>
          </p:nvPr>
        </p:nvSpPr>
        <p:spPr>
          <a:noFill/>
        </p:spPr>
        <p:txBody>
          <a:bodyPr/>
          <a:lstStyle/>
          <a:p>
            <a:fld id="{EAB34C89-CA8E-4D70-8914-AB266A014EBA}" type="slidenum">
              <a:rPr lang="en-US" smtClean="0"/>
              <a:pPr/>
              <a:t>19</a:t>
            </a:fld>
            <a:endParaRPr lang="en-US" smtClean="0"/>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product database consisting of categories and items. A category can contain items and also other categories.</a:t>
            </a:r>
          </a:p>
          <a:p>
            <a:pPr marL="190500" indent="-190500" eaLnBrk="1" hangingPunct="1">
              <a:buFont typeface="Wingdings" pitchFamily="2" charset="2"/>
              <a:buAutoNum type="arabicPeriod"/>
            </a:pPr>
            <a:endParaRPr lang="en-US" sz="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ATS Application Programming: Java Programming</a:t>
            </a:r>
          </a:p>
        </p:txBody>
      </p:sp>
      <p:sp>
        <p:nvSpPr>
          <p:cNvPr id="66563" name="Rectangle 3"/>
          <p:cNvSpPr>
            <a:spLocks noGrp="1" noChangeArrowheads="1"/>
          </p:cNvSpPr>
          <p:nvPr>
            <p:ph type="dt" sz="quarter" idx="1"/>
          </p:nvPr>
        </p:nvSpPr>
        <p:spPr>
          <a:noFill/>
        </p:spPr>
        <p:txBody>
          <a:bodyPr/>
          <a:lstStyle/>
          <a:p>
            <a:r>
              <a:rPr lang="en-US" smtClean="0"/>
              <a:t>7.2 Design Patterns</a:t>
            </a:r>
          </a:p>
        </p:txBody>
      </p:sp>
      <p:sp>
        <p:nvSpPr>
          <p:cNvPr id="6656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6565" name="Rectangle 7"/>
          <p:cNvSpPr>
            <a:spLocks noGrp="1" noChangeArrowheads="1"/>
          </p:cNvSpPr>
          <p:nvPr>
            <p:ph type="sldNum" sz="quarter" idx="5"/>
          </p:nvPr>
        </p:nvSpPr>
        <p:spPr>
          <a:noFill/>
        </p:spPr>
        <p:txBody>
          <a:bodyPr/>
          <a:lstStyle/>
          <a:p>
            <a:fld id="{1E7585A8-9DB2-4834-87DB-738461521B9F}" type="slidenum">
              <a:rPr lang="en-US" smtClean="0"/>
              <a:pPr/>
              <a:t>20</a:t>
            </a:fld>
            <a:endParaRPr lang="en-US" smtClean="0"/>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 File Reader utility class with a method to read lines from a file</a:t>
            </a:r>
          </a:p>
          <a:p>
            <a:pPr marL="190500" indent="-190500" eaLnBrk="1" hangingPunct="1">
              <a:buFont typeface="Wingdings" pitchFamily="2" charset="2"/>
              <a:buAutoNum type="arabicPeriod"/>
            </a:pPr>
            <a:r>
              <a:rPr lang="en-US" sz="1200" smtClean="0"/>
              <a:t>The scrollbar in web browsers will display only if necessary and hides itself otherwise. The scrollbar is the decorator to the web page.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ATS Application Programming: Java Programming</a:t>
            </a:r>
          </a:p>
        </p:txBody>
      </p:sp>
      <p:sp>
        <p:nvSpPr>
          <p:cNvPr id="67587" name="Rectangle 3"/>
          <p:cNvSpPr>
            <a:spLocks noGrp="1" noChangeArrowheads="1"/>
          </p:cNvSpPr>
          <p:nvPr>
            <p:ph type="dt" sz="quarter" idx="1"/>
          </p:nvPr>
        </p:nvSpPr>
        <p:spPr>
          <a:noFill/>
        </p:spPr>
        <p:txBody>
          <a:bodyPr/>
          <a:lstStyle/>
          <a:p>
            <a:r>
              <a:rPr lang="en-US" smtClean="0"/>
              <a:t>7.2 Design Patterns</a:t>
            </a:r>
          </a:p>
        </p:txBody>
      </p:sp>
      <p:sp>
        <p:nvSpPr>
          <p:cNvPr id="6758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7589" name="Rectangle 7"/>
          <p:cNvSpPr>
            <a:spLocks noGrp="1" noChangeArrowheads="1"/>
          </p:cNvSpPr>
          <p:nvPr>
            <p:ph type="sldNum" sz="quarter" idx="5"/>
          </p:nvPr>
        </p:nvSpPr>
        <p:spPr>
          <a:noFill/>
        </p:spPr>
        <p:txBody>
          <a:bodyPr/>
          <a:lstStyle/>
          <a:p>
            <a:fld id="{A20BBC34-2487-497D-A088-C5F1C8CA44C3}" type="slidenum">
              <a:rPr lang="en-US" smtClean="0"/>
              <a:pPr/>
              <a:t>21</a:t>
            </a:fld>
            <a:endParaRPr lang="en-US"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 mortgage application object which provides a simplified interface to a large subsystem of classes (e.g., Bank, Credit, Loan) measuring the creditworthiness of an applicant</a:t>
            </a:r>
          </a:p>
          <a:p>
            <a:pPr marL="190500" indent="-190500" eaLnBrk="1" hangingPunct="1">
              <a:buFont typeface="Wingdings" pitchFamily="2" charset="2"/>
              <a:buAutoNum type="arabicPeriod"/>
            </a:pPr>
            <a:r>
              <a:rPr lang="en-US" sz="1200" smtClean="0"/>
              <a:t>Font &amp; Graphics from the Java API are façade classes for parsing font files and rendering text into pixels.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ATS Application Programming: Java Programming</a:t>
            </a:r>
          </a:p>
        </p:txBody>
      </p:sp>
      <p:sp>
        <p:nvSpPr>
          <p:cNvPr id="68611" name="Rectangle 3"/>
          <p:cNvSpPr>
            <a:spLocks noGrp="1" noChangeArrowheads="1"/>
          </p:cNvSpPr>
          <p:nvPr>
            <p:ph type="dt" sz="quarter" idx="1"/>
          </p:nvPr>
        </p:nvSpPr>
        <p:spPr>
          <a:noFill/>
        </p:spPr>
        <p:txBody>
          <a:bodyPr/>
          <a:lstStyle/>
          <a:p>
            <a:r>
              <a:rPr lang="en-US" smtClean="0"/>
              <a:t>7.2 Design Patterns</a:t>
            </a:r>
          </a:p>
        </p:txBody>
      </p:sp>
      <p:sp>
        <p:nvSpPr>
          <p:cNvPr id="6861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8613" name="Rectangle 7"/>
          <p:cNvSpPr>
            <a:spLocks noGrp="1" noChangeArrowheads="1"/>
          </p:cNvSpPr>
          <p:nvPr>
            <p:ph type="sldNum" sz="quarter" idx="5"/>
          </p:nvPr>
        </p:nvSpPr>
        <p:spPr>
          <a:noFill/>
        </p:spPr>
        <p:txBody>
          <a:bodyPr/>
          <a:lstStyle/>
          <a:p>
            <a:fld id="{66C5FE6F-0D91-4AA9-A7BB-C73F11FE7F35}" type="slidenum">
              <a:rPr lang="en-US" smtClean="0"/>
              <a:pPr/>
              <a:t>22</a:t>
            </a:fld>
            <a:endParaRPr lang="en-US" smtClean="0"/>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pPr marL="190500" indent="-190500" eaLnBrk="1" hangingPunct="1"/>
            <a:r>
              <a:rPr lang="en-US" sz="1200" smtClean="0"/>
              <a:t>Frequency of use: Medium low (2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The characters stored in a word processor represent objects that have font face, font size, and other formatting data. Each of the character objects would contain a reference to a separate formatting object which contains the required properties. </a:t>
            </a:r>
          </a:p>
          <a:p>
            <a:pPr marL="190500" indent="-190500" eaLnBrk="1" hangingPunct="1">
              <a:buFont typeface="Wingdings" pitchFamily="2" charset="2"/>
              <a:buAutoNum type="arabicPeriod"/>
            </a:pPr>
            <a:r>
              <a:rPr lang="en-US" sz="1200" smtClean="0"/>
              <a:t>An online job site that receives data files from different employers with current openings in their organizations. Many of the data are the same for all jobs for a given employer.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ATS Application Programming: Java Programming</a:t>
            </a:r>
          </a:p>
        </p:txBody>
      </p:sp>
      <p:sp>
        <p:nvSpPr>
          <p:cNvPr id="69635" name="Rectangle 3"/>
          <p:cNvSpPr>
            <a:spLocks noGrp="1" noChangeArrowheads="1"/>
          </p:cNvSpPr>
          <p:nvPr>
            <p:ph type="dt" sz="quarter" idx="1"/>
          </p:nvPr>
        </p:nvSpPr>
        <p:spPr>
          <a:noFill/>
        </p:spPr>
        <p:txBody>
          <a:bodyPr/>
          <a:lstStyle/>
          <a:p>
            <a:r>
              <a:rPr lang="en-US" smtClean="0"/>
              <a:t>7.2 Design Patterns</a:t>
            </a:r>
          </a:p>
        </p:txBody>
      </p:sp>
      <p:sp>
        <p:nvSpPr>
          <p:cNvPr id="6963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9637" name="Rectangle 7"/>
          <p:cNvSpPr>
            <a:spLocks noGrp="1" noChangeArrowheads="1"/>
          </p:cNvSpPr>
          <p:nvPr>
            <p:ph type="sldNum" sz="quarter" idx="5"/>
          </p:nvPr>
        </p:nvSpPr>
        <p:spPr>
          <a:noFill/>
        </p:spPr>
        <p:txBody>
          <a:bodyPr/>
          <a:lstStyle/>
          <a:p>
            <a:fld id="{881C071B-51B3-45CC-8656-10EDEB21C5CA}" type="slidenum">
              <a:rPr lang="en-US" smtClean="0"/>
              <a:pPr/>
              <a:t>23</a:t>
            </a:fld>
            <a:endParaRPr lang="en-US" smtClean="0"/>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p:spPr>
        <p:txBody>
          <a:bodyPr/>
          <a:lstStyle/>
          <a:p>
            <a:pPr eaLnBrk="1" hangingPunct="1"/>
            <a:r>
              <a:rPr lang="en-US" sz="1200" dirty="0" smtClean="0"/>
              <a:t>There are several types of proxies used in different scenarios: Remote Proxy, Virtual Proxy, Cache/Server Proxy, Firewall Proxy, Protection Proxy, Synchronization Proxy, Smart Reference Proxy, Counting Proxy</a:t>
            </a:r>
          </a:p>
          <a:p>
            <a:pPr eaLnBrk="1" hangingPunct="1"/>
            <a:endParaRPr lang="en-US" sz="1200" dirty="0" smtClean="0"/>
          </a:p>
          <a:p>
            <a:pPr eaLnBrk="1" hangingPunct="1"/>
            <a:r>
              <a:rPr lang="en-US" sz="1200" dirty="0" smtClean="0"/>
              <a:t>Frequency of use: High (5 of 5)</a:t>
            </a:r>
          </a:p>
          <a:p>
            <a:pPr eaLnBrk="1" hangingPunct="1"/>
            <a:r>
              <a:rPr lang="en-US" sz="1200" dirty="0" smtClean="0"/>
              <a:t>Sample application:</a:t>
            </a:r>
          </a:p>
          <a:p>
            <a:pPr eaLnBrk="1" hangingPunct="1"/>
            <a:r>
              <a:rPr lang="en-US" sz="1200" dirty="0" smtClean="0"/>
              <a:t>Any application that uses RMI where a stub class acts as a remote proxy for the remote object.</a:t>
            </a:r>
          </a:p>
          <a:p>
            <a:pPr eaLnBrk="1" hangingPunct="1"/>
            <a:endParaRPr lang="en-US" sz="12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smtClean="0"/>
              <a:t>ATS Application Programming: Java Programming</a:t>
            </a:r>
          </a:p>
        </p:txBody>
      </p:sp>
      <p:sp>
        <p:nvSpPr>
          <p:cNvPr id="70659" name="Rectangle 3"/>
          <p:cNvSpPr>
            <a:spLocks noGrp="1" noChangeArrowheads="1"/>
          </p:cNvSpPr>
          <p:nvPr>
            <p:ph type="dt" sz="quarter" idx="1"/>
          </p:nvPr>
        </p:nvSpPr>
        <p:spPr>
          <a:noFill/>
        </p:spPr>
        <p:txBody>
          <a:bodyPr/>
          <a:lstStyle/>
          <a:p>
            <a:r>
              <a:rPr lang="en-US" smtClean="0"/>
              <a:t>7.2 Design Patterns</a:t>
            </a:r>
          </a:p>
        </p:txBody>
      </p:sp>
      <p:sp>
        <p:nvSpPr>
          <p:cNvPr id="7066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0661" name="Rectangle 7"/>
          <p:cNvSpPr>
            <a:spLocks noGrp="1" noChangeArrowheads="1"/>
          </p:cNvSpPr>
          <p:nvPr>
            <p:ph type="sldNum" sz="quarter" idx="5"/>
          </p:nvPr>
        </p:nvSpPr>
        <p:spPr>
          <a:noFill/>
        </p:spPr>
        <p:txBody>
          <a:bodyPr/>
          <a:lstStyle/>
          <a:p>
            <a:fld id="{D039B506-4A53-49E8-B1AE-9C5D9A21BAD0}" type="slidenum">
              <a:rPr lang="en-US" smtClean="0"/>
              <a:pPr/>
              <a:t>24</a:t>
            </a:fld>
            <a:endParaRPr lang="en-US" smtClean="0"/>
          </a:p>
        </p:txBody>
      </p:sp>
      <p:sp>
        <p:nvSpPr>
          <p:cNvPr id="70662" name="Rectangle 7"/>
          <p:cNvSpPr>
            <a:spLocks noGrp="1" noRot="1" noChangeAspect="1" noChangeArrowheads="1" noTextEdit="1"/>
          </p:cNvSpPr>
          <p:nvPr>
            <p:ph type="sldImg"/>
          </p:nvPr>
        </p:nvSpPr>
        <p:spPr>
          <a:ln/>
        </p:spPr>
      </p:sp>
      <p:sp>
        <p:nvSpPr>
          <p:cNvPr id="70663"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smtClean="0"/>
              <a:t>ATS Application Programming: Java Programming</a:t>
            </a:r>
          </a:p>
        </p:txBody>
      </p:sp>
      <p:sp>
        <p:nvSpPr>
          <p:cNvPr id="71683" name="Rectangle 3"/>
          <p:cNvSpPr>
            <a:spLocks noGrp="1" noChangeArrowheads="1"/>
          </p:cNvSpPr>
          <p:nvPr>
            <p:ph type="dt" sz="quarter" idx="1"/>
          </p:nvPr>
        </p:nvSpPr>
        <p:spPr>
          <a:noFill/>
        </p:spPr>
        <p:txBody>
          <a:bodyPr/>
          <a:lstStyle/>
          <a:p>
            <a:r>
              <a:rPr lang="en-US" smtClean="0"/>
              <a:t>7.2 Design Patterns</a:t>
            </a:r>
          </a:p>
        </p:txBody>
      </p:sp>
      <p:sp>
        <p:nvSpPr>
          <p:cNvPr id="7168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1685" name="Rectangle 7"/>
          <p:cNvSpPr>
            <a:spLocks noGrp="1" noChangeArrowheads="1"/>
          </p:cNvSpPr>
          <p:nvPr>
            <p:ph type="sldNum" sz="quarter" idx="5"/>
          </p:nvPr>
        </p:nvSpPr>
        <p:spPr>
          <a:noFill/>
        </p:spPr>
        <p:txBody>
          <a:bodyPr/>
          <a:lstStyle/>
          <a:p>
            <a:fld id="{DD04D8AC-FB6B-4B08-BC79-6E93835DDF6B}" type="slidenum">
              <a:rPr lang="en-US" smtClean="0"/>
              <a:pPr/>
              <a:t>26</a:t>
            </a:fld>
            <a:endParaRPr lang="en-US" smtClean="0"/>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p:spPr>
        <p:txBody>
          <a:bodyPr/>
          <a:lstStyle/>
          <a:p>
            <a:pPr eaLnBrk="1" hangingPunct="1"/>
            <a:r>
              <a:rPr lang="en-US" sz="1200" smtClean="0"/>
              <a:t>Frequency of use: Medium (3 of 5)</a:t>
            </a:r>
          </a:p>
          <a:p>
            <a:pPr eaLnBrk="1" hangingPunct="1"/>
            <a:r>
              <a:rPr lang="en-US" sz="1200" smtClean="0"/>
              <a:t>Sample application:</a:t>
            </a:r>
          </a:p>
          <a:p>
            <a:pPr eaLnBrk="1" hangingPunct="1"/>
            <a:r>
              <a:rPr lang="en-US" sz="1200" smtClean="0"/>
              <a:t>Several levels of managers and executives can respond to a purchase request or hand it off to a superior. Each position has can have its own set of rules about which orders they can approve.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smtClean="0"/>
              <a:t>ATS Application Programming: Java Programming</a:t>
            </a:r>
          </a:p>
        </p:txBody>
      </p:sp>
      <p:sp>
        <p:nvSpPr>
          <p:cNvPr id="72707" name="Rectangle 3"/>
          <p:cNvSpPr>
            <a:spLocks noGrp="1" noChangeArrowheads="1"/>
          </p:cNvSpPr>
          <p:nvPr>
            <p:ph type="dt" sz="quarter" idx="1"/>
          </p:nvPr>
        </p:nvSpPr>
        <p:spPr>
          <a:noFill/>
        </p:spPr>
        <p:txBody>
          <a:bodyPr/>
          <a:lstStyle/>
          <a:p>
            <a:r>
              <a:rPr lang="en-US" smtClean="0"/>
              <a:t>7.2 Design Patterns</a:t>
            </a:r>
          </a:p>
        </p:txBody>
      </p:sp>
      <p:sp>
        <p:nvSpPr>
          <p:cNvPr id="7270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2709" name="Rectangle 7"/>
          <p:cNvSpPr>
            <a:spLocks noGrp="1" noChangeArrowheads="1"/>
          </p:cNvSpPr>
          <p:nvPr>
            <p:ph type="sldNum" sz="quarter" idx="5"/>
          </p:nvPr>
        </p:nvSpPr>
        <p:spPr>
          <a:noFill/>
        </p:spPr>
        <p:txBody>
          <a:bodyPr/>
          <a:lstStyle/>
          <a:p>
            <a:fld id="{B5554237-28A7-4FF2-B065-E2DA957A69CE}" type="slidenum">
              <a:rPr lang="en-US" smtClean="0"/>
              <a:pPr/>
              <a:t>27</a:t>
            </a:fld>
            <a:endParaRPr lang="en-US" smtClean="0"/>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In GUIs, a menu item object can be connected with different Commands where a menu item object does not need to know any details of what action the Command performs. </a:t>
            </a:r>
          </a:p>
          <a:p>
            <a:pPr marL="190500" indent="-190500" eaLnBrk="1" hangingPunct="1">
              <a:buFont typeface="Wingdings" pitchFamily="2" charset="2"/>
              <a:buAutoNum type="arabicPeriod"/>
            </a:pPr>
            <a:r>
              <a:rPr lang="en-US" sz="1200" smtClean="0"/>
              <a:t>In a simple calculator with unlimited number of undo's and redo's.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ATS Application Programming: Java Programming</a:t>
            </a:r>
          </a:p>
        </p:txBody>
      </p:sp>
      <p:sp>
        <p:nvSpPr>
          <p:cNvPr id="73731" name="Rectangle 3"/>
          <p:cNvSpPr>
            <a:spLocks noGrp="1" noChangeArrowheads="1"/>
          </p:cNvSpPr>
          <p:nvPr>
            <p:ph type="dt" sz="quarter" idx="1"/>
          </p:nvPr>
        </p:nvSpPr>
        <p:spPr>
          <a:noFill/>
        </p:spPr>
        <p:txBody>
          <a:bodyPr/>
          <a:lstStyle/>
          <a:p>
            <a:r>
              <a:rPr lang="en-US" smtClean="0"/>
              <a:t>7.2 Design Patterns</a:t>
            </a:r>
          </a:p>
        </p:txBody>
      </p:sp>
      <p:sp>
        <p:nvSpPr>
          <p:cNvPr id="7373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3733" name="Rectangle 7"/>
          <p:cNvSpPr>
            <a:spLocks noGrp="1" noChangeArrowheads="1"/>
          </p:cNvSpPr>
          <p:nvPr>
            <p:ph type="sldNum" sz="quarter" idx="5"/>
          </p:nvPr>
        </p:nvSpPr>
        <p:spPr>
          <a:noFill/>
        </p:spPr>
        <p:txBody>
          <a:bodyPr/>
          <a:lstStyle/>
          <a:p>
            <a:fld id="{38063372-971E-413F-83E7-D0544D7B1CAD}" type="slidenum">
              <a:rPr lang="en-US" smtClean="0"/>
              <a:pPr/>
              <a:t>28</a:t>
            </a:fld>
            <a:endParaRPr lang="en-US" smtClean="0"/>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p:spPr>
        <p:txBody>
          <a:bodyPr/>
          <a:lstStyle/>
          <a:p>
            <a:pPr marL="190500" indent="-190500" eaLnBrk="1" hangingPunct="1"/>
            <a:r>
              <a:rPr lang="en-US" sz="1200" smtClean="0"/>
              <a:t>Frequency of use: Low (1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Convert a Roman numeral to a decimal </a:t>
            </a:r>
          </a:p>
          <a:p>
            <a:pPr marL="190500" indent="-190500" eaLnBrk="1" hangingPunct="1">
              <a:buFont typeface="Wingdings" pitchFamily="2" charset="2"/>
              <a:buAutoNum type="arabicPeriod"/>
            </a:pPr>
            <a:r>
              <a:rPr lang="en-US" sz="1200" smtClean="0"/>
              <a:t>An interpreter for the DOS </a:t>
            </a:r>
            <a:r>
              <a:rPr lang="en-US" sz="1200" b="1" smtClean="0"/>
              <a:t>copy</a:t>
            </a:r>
            <a:r>
              <a:rPr lang="en-US" sz="1200" smtClean="0"/>
              <a:t> command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ATS Application Programming: Java Programming</a:t>
            </a:r>
          </a:p>
        </p:txBody>
      </p:sp>
      <p:sp>
        <p:nvSpPr>
          <p:cNvPr id="56323" name="Rectangle 3"/>
          <p:cNvSpPr>
            <a:spLocks noGrp="1" noChangeArrowheads="1"/>
          </p:cNvSpPr>
          <p:nvPr>
            <p:ph type="dt" sz="quarter" idx="1"/>
          </p:nvPr>
        </p:nvSpPr>
        <p:spPr>
          <a:noFill/>
        </p:spPr>
        <p:txBody>
          <a:bodyPr/>
          <a:lstStyle/>
          <a:p>
            <a:r>
              <a:rPr lang="en-US" smtClean="0"/>
              <a:t>7.2 Design Patterns</a:t>
            </a:r>
          </a:p>
        </p:txBody>
      </p:sp>
      <p:sp>
        <p:nvSpPr>
          <p:cNvPr id="5632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6325" name="Rectangle 7"/>
          <p:cNvSpPr>
            <a:spLocks noGrp="1" noChangeArrowheads="1"/>
          </p:cNvSpPr>
          <p:nvPr>
            <p:ph type="sldNum" sz="quarter" idx="5"/>
          </p:nvPr>
        </p:nvSpPr>
        <p:spPr>
          <a:noFill/>
        </p:spPr>
        <p:txBody>
          <a:bodyPr/>
          <a:lstStyle/>
          <a:p>
            <a:fld id="{345E29EA-479B-4AE0-951E-60D989EC7D00}" type="slidenum">
              <a:rPr lang="en-US" smtClean="0"/>
              <a:pPr/>
              <a:t>8</a:t>
            </a:fld>
            <a:endParaRPr lang="en-US" smtClean="0"/>
          </a:p>
        </p:txBody>
      </p:sp>
      <p:sp>
        <p:nvSpPr>
          <p:cNvPr id="56326" name="Rectangle 7"/>
          <p:cNvSpPr>
            <a:spLocks noGrp="1" noRot="1" noChangeAspect="1" noChangeArrowheads="1" noTextEdit="1"/>
          </p:cNvSpPr>
          <p:nvPr>
            <p:ph type="sldImg"/>
          </p:nvPr>
        </p:nvSpPr>
        <p:spPr>
          <a:ln/>
        </p:spPr>
      </p:sp>
      <p:sp>
        <p:nvSpPr>
          <p:cNvPr id="56327"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smtClean="0"/>
              <a:t>ATS Application Programming: Java Programming</a:t>
            </a:r>
          </a:p>
        </p:txBody>
      </p:sp>
      <p:sp>
        <p:nvSpPr>
          <p:cNvPr id="74755" name="Rectangle 3"/>
          <p:cNvSpPr>
            <a:spLocks noGrp="1" noChangeArrowheads="1"/>
          </p:cNvSpPr>
          <p:nvPr>
            <p:ph type="dt" sz="quarter" idx="1"/>
          </p:nvPr>
        </p:nvSpPr>
        <p:spPr>
          <a:noFill/>
        </p:spPr>
        <p:txBody>
          <a:bodyPr/>
          <a:lstStyle/>
          <a:p>
            <a:r>
              <a:rPr lang="en-US" smtClean="0"/>
              <a:t>7.2 Design Patterns</a:t>
            </a:r>
          </a:p>
        </p:txBody>
      </p:sp>
      <p:sp>
        <p:nvSpPr>
          <p:cNvPr id="7475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4757" name="Rectangle 7"/>
          <p:cNvSpPr>
            <a:spLocks noGrp="1" noChangeArrowheads="1"/>
          </p:cNvSpPr>
          <p:nvPr>
            <p:ph type="sldNum" sz="quarter" idx="5"/>
          </p:nvPr>
        </p:nvSpPr>
        <p:spPr>
          <a:noFill/>
        </p:spPr>
        <p:txBody>
          <a:bodyPr/>
          <a:lstStyle/>
          <a:p>
            <a:fld id="{05669CD3-8AD0-4198-9D33-87BD4744E482}" type="slidenum">
              <a:rPr lang="en-US" smtClean="0"/>
              <a:pPr/>
              <a:t>29</a:t>
            </a:fld>
            <a:endParaRPr lang="en-US" smtClean="0"/>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p:spPr>
        <p:txBody>
          <a:bodyPr/>
          <a:lstStyle/>
          <a:p>
            <a:pPr eaLnBrk="1" hangingPunct="1"/>
            <a:r>
              <a:rPr lang="en-US" sz="1200" smtClean="0"/>
              <a:t>Frequency of use: High (5 of 5)</a:t>
            </a:r>
          </a:p>
          <a:p>
            <a:pPr eaLnBrk="1" hangingPunct="1"/>
            <a:r>
              <a:rPr lang="en-US" sz="1200" smtClean="0"/>
              <a:t>Sample application:</a:t>
            </a:r>
          </a:p>
          <a:p>
            <a:pPr eaLnBrk="1" hangingPunct="1"/>
            <a:r>
              <a:rPr lang="en-US" sz="1200" smtClean="0"/>
              <a:t>1. Display data from a Candidates file containing details of different IT professionals who have offered their candidacy for a job opening.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smtClean="0"/>
              <a:t>ATS Application Programming: Java Programming</a:t>
            </a:r>
          </a:p>
        </p:txBody>
      </p:sp>
      <p:sp>
        <p:nvSpPr>
          <p:cNvPr id="75779" name="Rectangle 3"/>
          <p:cNvSpPr>
            <a:spLocks noGrp="1" noChangeArrowheads="1"/>
          </p:cNvSpPr>
          <p:nvPr>
            <p:ph type="dt" sz="quarter" idx="1"/>
          </p:nvPr>
        </p:nvSpPr>
        <p:spPr>
          <a:noFill/>
        </p:spPr>
        <p:txBody>
          <a:bodyPr/>
          <a:lstStyle/>
          <a:p>
            <a:r>
              <a:rPr lang="en-US" smtClean="0"/>
              <a:t>7.2 Design Patterns</a:t>
            </a:r>
          </a:p>
        </p:txBody>
      </p:sp>
      <p:sp>
        <p:nvSpPr>
          <p:cNvPr id="7578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5781" name="Rectangle 7"/>
          <p:cNvSpPr>
            <a:spLocks noGrp="1" noChangeArrowheads="1"/>
          </p:cNvSpPr>
          <p:nvPr>
            <p:ph type="sldNum" sz="quarter" idx="5"/>
          </p:nvPr>
        </p:nvSpPr>
        <p:spPr>
          <a:noFill/>
        </p:spPr>
        <p:txBody>
          <a:bodyPr/>
          <a:lstStyle/>
          <a:p>
            <a:fld id="{BD506E0B-1DFC-49B9-A1C4-8BF74FA17473}" type="slidenum">
              <a:rPr lang="en-US" smtClean="0"/>
              <a:pPr/>
              <a:t>30</a:t>
            </a:fld>
            <a:endParaRPr lang="en-US" smtClean="0"/>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pPr eaLnBrk="1" hangingPunct="1"/>
            <a:r>
              <a:rPr lang="en-US" sz="1200" smtClean="0"/>
              <a:t>Frequency of use: Medium low (2 of 5)</a:t>
            </a:r>
          </a:p>
          <a:p>
            <a:pPr eaLnBrk="1" hangingPunct="1"/>
            <a:r>
              <a:rPr lang="en-US" sz="1200" smtClean="0"/>
              <a:t>Sample application:</a:t>
            </a:r>
          </a:p>
          <a:p>
            <a:pPr eaLnBrk="1" hangingPunct="1"/>
            <a:r>
              <a:rPr lang="en-US" sz="1200" smtClean="0"/>
              <a:t>The communication between different Participants registering with a Chatroom. The Chatroom is the central hub through which all communication takes place. At this point, only one-to-one communication is implemented in the Chatroom, but it could be easily chanted to one-to-many.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smtClean="0"/>
              <a:t>ATS Application Programming: Java Programming</a:t>
            </a:r>
          </a:p>
        </p:txBody>
      </p:sp>
      <p:sp>
        <p:nvSpPr>
          <p:cNvPr id="76803" name="Rectangle 3"/>
          <p:cNvSpPr>
            <a:spLocks noGrp="1" noChangeArrowheads="1"/>
          </p:cNvSpPr>
          <p:nvPr>
            <p:ph type="dt" sz="quarter" idx="1"/>
          </p:nvPr>
        </p:nvSpPr>
        <p:spPr>
          <a:noFill/>
        </p:spPr>
        <p:txBody>
          <a:bodyPr/>
          <a:lstStyle/>
          <a:p>
            <a:r>
              <a:rPr lang="en-US" smtClean="0"/>
              <a:t>7.2 Design Patterns</a:t>
            </a:r>
          </a:p>
        </p:txBody>
      </p:sp>
      <p:sp>
        <p:nvSpPr>
          <p:cNvPr id="7680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6805" name="Rectangle 7"/>
          <p:cNvSpPr>
            <a:spLocks noGrp="1" noChangeArrowheads="1"/>
          </p:cNvSpPr>
          <p:nvPr>
            <p:ph type="sldNum" sz="quarter" idx="5"/>
          </p:nvPr>
        </p:nvSpPr>
        <p:spPr>
          <a:noFill/>
        </p:spPr>
        <p:txBody>
          <a:bodyPr/>
          <a:lstStyle/>
          <a:p>
            <a:fld id="{86F25EBC-EB5D-4C69-B593-268A98B77E9D}" type="slidenum">
              <a:rPr lang="en-US" smtClean="0"/>
              <a:pPr/>
              <a:t>31</a:t>
            </a:fld>
            <a:endParaRPr lang="en-US" smtClean="0"/>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pPr marL="190500" indent="-190500" eaLnBrk="1" hangingPunct="1"/>
            <a:r>
              <a:rPr lang="en-US" sz="1200" smtClean="0"/>
              <a:t>Frequency of use: Low (1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customized wedding gown. Users can select different neck and sleeve types and a preview image will be updated. Users can undo a selection and the preview should get updated accordingly.</a:t>
            </a:r>
          </a:p>
          <a:p>
            <a:pPr marL="190500" indent="-190500" eaLnBrk="1" hangingPunct="1">
              <a:buFont typeface="Wingdings" pitchFamily="2" charset="2"/>
              <a:buAutoNum type="arabicPeriod"/>
            </a:pPr>
            <a:r>
              <a:rPr lang="en-US" sz="1200" smtClean="0"/>
              <a:t>Consider a shopping cart application that remembers shopping cart contents even after a user has logged out. The next time the user logs on to the web site, the shopping cart should show previously selected items.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smtClean="0"/>
              <a:t>ATS Application Programming: Java Programming</a:t>
            </a:r>
          </a:p>
        </p:txBody>
      </p:sp>
      <p:sp>
        <p:nvSpPr>
          <p:cNvPr id="77827" name="Rectangle 3"/>
          <p:cNvSpPr>
            <a:spLocks noGrp="1" noChangeArrowheads="1"/>
          </p:cNvSpPr>
          <p:nvPr>
            <p:ph type="dt" sz="quarter" idx="1"/>
          </p:nvPr>
        </p:nvSpPr>
        <p:spPr>
          <a:noFill/>
        </p:spPr>
        <p:txBody>
          <a:bodyPr/>
          <a:lstStyle/>
          <a:p>
            <a:r>
              <a:rPr lang="en-US" smtClean="0"/>
              <a:t>7.2 Design Patterns</a:t>
            </a:r>
          </a:p>
        </p:txBody>
      </p:sp>
      <p:sp>
        <p:nvSpPr>
          <p:cNvPr id="7782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7829" name="Rectangle 7"/>
          <p:cNvSpPr>
            <a:spLocks noGrp="1" noChangeArrowheads="1"/>
          </p:cNvSpPr>
          <p:nvPr>
            <p:ph type="sldNum" sz="quarter" idx="5"/>
          </p:nvPr>
        </p:nvSpPr>
        <p:spPr>
          <a:noFill/>
        </p:spPr>
        <p:txBody>
          <a:bodyPr/>
          <a:lstStyle/>
          <a:p>
            <a:fld id="{0C6AABC9-C301-418D-9A24-489F8C66B205}" type="slidenum">
              <a:rPr lang="en-US" smtClean="0"/>
              <a:pPr/>
              <a:t>32</a:t>
            </a:fld>
            <a:endParaRPr lang="en-US"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Event-driven programming especially in GUI toolkits.</a:t>
            </a:r>
          </a:p>
          <a:p>
            <a:pPr marL="190500" indent="-190500" eaLnBrk="1" hangingPunct="1">
              <a:buFont typeface="Wingdings" pitchFamily="2" charset="2"/>
              <a:buAutoNum type="arabicPeriod"/>
            </a:pPr>
            <a:r>
              <a:rPr lang="en-US" sz="1200" smtClean="0"/>
              <a:t>A job-alert program that sends email notification to subscribers after setting their work preferences.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smtClean="0"/>
              <a:t>ATS Application Programming: Java Programming</a:t>
            </a:r>
          </a:p>
        </p:txBody>
      </p:sp>
      <p:sp>
        <p:nvSpPr>
          <p:cNvPr id="78851" name="Rectangle 3"/>
          <p:cNvSpPr>
            <a:spLocks noGrp="1" noChangeArrowheads="1"/>
          </p:cNvSpPr>
          <p:nvPr>
            <p:ph type="dt" sz="quarter" idx="1"/>
          </p:nvPr>
        </p:nvSpPr>
        <p:spPr>
          <a:noFill/>
        </p:spPr>
        <p:txBody>
          <a:bodyPr/>
          <a:lstStyle/>
          <a:p>
            <a:r>
              <a:rPr lang="en-US" smtClean="0"/>
              <a:t>7.2 Design Patterns</a:t>
            </a:r>
          </a:p>
        </p:txBody>
      </p:sp>
      <p:sp>
        <p:nvSpPr>
          <p:cNvPr id="7885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8853" name="Rectangle 7"/>
          <p:cNvSpPr>
            <a:spLocks noGrp="1" noChangeArrowheads="1"/>
          </p:cNvSpPr>
          <p:nvPr>
            <p:ph type="sldNum" sz="quarter" idx="5"/>
          </p:nvPr>
        </p:nvSpPr>
        <p:spPr>
          <a:noFill/>
        </p:spPr>
        <p:txBody>
          <a:bodyPr/>
          <a:lstStyle/>
          <a:p>
            <a:fld id="{3AE62DD0-181F-4D0B-B66F-4F6720D987B1}" type="slidenum">
              <a:rPr lang="en-US" smtClean="0"/>
              <a:pPr/>
              <a:t>33</a:t>
            </a:fld>
            <a:endParaRPr lang="en-US" smtClean="0"/>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an Account that behaves differently depending on its balance. The difference in behavior is delegated to State objects called RedState, SilverState and GoldState. These states represent overdrawn accounts, starter accounts, and accounts in good standing. </a:t>
            </a:r>
          </a:p>
          <a:p>
            <a:pPr marL="190500" indent="-190500" eaLnBrk="1" hangingPunct="1">
              <a:buFont typeface="Wingdings" pitchFamily="2" charset="2"/>
              <a:buAutoNum type="arabicPeriod"/>
            </a:pPr>
            <a:r>
              <a:rPr lang="en-US" sz="1200" smtClean="0"/>
              <a:t>Most HTML editors offer several views of HTML page (e.g., Design view, HTML view, Quick Page view). When a user selects one of these views (change in the state of the Editor object), the behavior of the Editor object changes in terms of the way the current Web page is displayed.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smtClean="0"/>
              <a:t>ATS Application Programming: Java Programming</a:t>
            </a:r>
          </a:p>
        </p:txBody>
      </p:sp>
      <p:sp>
        <p:nvSpPr>
          <p:cNvPr id="79875" name="Rectangle 3"/>
          <p:cNvSpPr>
            <a:spLocks noGrp="1" noChangeArrowheads="1"/>
          </p:cNvSpPr>
          <p:nvPr>
            <p:ph type="dt" sz="quarter" idx="1"/>
          </p:nvPr>
        </p:nvSpPr>
        <p:spPr>
          <a:noFill/>
        </p:spPr>
        <p:txBody>
          <a:bodyPr/>
          <a:lstStyle/>
          <a:p>
            <a:r>
              <a:rPr lang="en-US" smtClean="0"/>
              <a:t>7.2 Design Patterns</a:t>
            </a:r>
          </a:p>
        </p:txBody>
      </p:sp>
      <p:sp>
        <p:nvSpPr>
          <p:cNvPr id="7987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79877" name="Rectangle 7"/>
          <p:cNvSpPr>
            <a:spLocks noGrp="1" noChangeArrowheads="1"/>
          </p:cNvSpPr>
          <p:nvPr>
            <p:ph type="sldNum" sz="quarter" idx="5"/>
          </p:nvPr>
        </p:nvSpPr>
        <p:spPr>
          <a:noFill/>
        </p:spPr>
        <p:txBody>
          <a:bodyPr/>
          <a:lstStyle/>
          <a:p>
            <a:fld id="{6ED79663-7C41-421A-8AA1-1DCF9B03CE24}" type="slidenum">
              <a:rPr lang="en-US" smtClean="0"/>
              <a:pPr/>
              <a:t>34</a:t>
            </a:fld>
            <a:endParaRPr lang="en-US" smtClean="0"/>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An application that searches for an item from a list which decides the search algorithm (e.g., binary search or linear search) to be used.</a:t>
            </a:r>
          </a:p>
          <a:p>
            <a:pPr marL="190500" indent="-190500" eaLnBrk="1" hangingPunct="1">
              <a:buFont typeface="Wingdings" pitchFamily="2" charset="2"/>
              <a:buAutoNum type="arabicPeriod"/>
            </a:pPr>
            <a:r>
              <a:rPr lang="en-US" sz="1200" smtClean="0"/>
              <a:t>An application that calculates simple and the compound interest.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smtClean="0"/>
              <a:t>ATS Application Programming: Java Programming</a:t>
            </a:r>
          </a:p>
        </p:txBody>
      </p:sp>
      <p:sp>
        <p:nvSpPr>
          <p:cNvPr id="80899" name="Rectangle 3"/>
          <p:cNvSpPr>
            <a:spLocks noGrp="1" noChangeArrowheads="1"/>
          </p:cNvSpPr>
          <p:nvPr>
            <p:ph type="dt" sz="quarter" idx="1"/>
          </p:nvPr>
        </p:nvSpPr>
        <p:spPr>
          <a:noFill/>
        </p:spPr>
        <p:txBody>
          <a:bodyPr/>
          <a:lstStyle/>
          <a:p>
            <a:r>
              <a:rPr lang="en-US" smtClean="0"/>
              <a:t>7.2 Design Patterns</a:t>
            </a:r>
          </a:p>
        </p:txBody>
      </p:sp>
      <p:sp>
        <p:nvSpPr>
          <p:cNvPr id="8090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0901" name="Rectangle 7"/>
          <p:cNvSpPr>
            <a:spLocks noGrp="1" noChangeArrowheads="1"/>
          </p:cNvSpPr>
          <p:nvPr>
            <p:ph type="sldNum" sz="quarter" idx="5"/>
          </p:nvPr>
        </p:nvSpPr>
        <p:spPr>
          <a:noFill/>
        </p:spPr>
        <p:txBody>
          <a:bodyPr/>
          <a:lstStyle/>
          <a:p>
            <a:fld id="{8B7B7BD0-E1FF-4B45-97C8-747C686CECFC}" type="slidenum">
              <a:rPr lang="en-US" smtClean="0"/>
              <a:pPr/>
              <a:t>35</a:t>
            </a:fld>
            <a:endParaRPr lang="en-US" smtClean="0"/>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pPr eaLnBrk="1" hangingPunct="1"/>
            <a:r>
              <a:rPr lang="en-US" sz="1200" smtClean="0"/>
              <a:t>The Template Method pattern is one of the simplest and most frequently used design patterns in object-oriented applications.</a:t>
            </a:r>
          </a:p>
          <a:p>
            <a:pPr eaLnBrk="1" hangingPunct="1"/>
            <a:endParaRPr lang="en-US" sz="1200" smtClean="0"/>
          </a:p>
          <a:p>
            <a:pPr eaLnBrk="1" hangingPunct="1"/>
            <a:r>
              <a:rPr lang="en-US" sz="1200" smtClean="0"/>
              <a:t>The Template pattern implementation relies heavily on inheritance and function overriding. Whenever inheritance is used for implementing the specifics, it can be said that Template Method pattern is used in its simplest form.</a:t>
            </a:r>
          </a:p>
          <a:p>
            <a:pPr eaLnBrk="1" hangingPunct="1"/>
            <a:r>
              <a:rPr lang="en-US" sz="1200" smtClean="0"/>
              <a:t> </a:t>
            </a:r>
          </a:p>
          <a:p>
            <a:pPr eaLnBrk="1" hangingPunct="1"/>
            <a:r>
              <a:rPr lang="en-US" sz="1200" smtClean="0"/>
              <a:t>Frequency of use: High (5 of 5)</a:t>
            </a:r>
          </a:p>
          <a:p>
            <a:pPr eaLnBrk="1" hangingPunct="1"/>
            <a:r>
              <a:rPr lang="en-US" sz="1200" smtClean="0"/>
              <a:t>Sample application:</a:t>
            </a:r>
          </a:p>
          <a:p>
            <a:pPr eaLnBrk="1" hangingPunct="1"/>
            <a:r>
              <a:rPr lang="en-US" sz="1200" smtClean="0"/>
              <a:t>1. An applet with custom code in any of the applet life-cycle methods (init, start, paint, stop and destroy).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smtClean="0"/>
              <a:t>ATS Application Programming: Java Programming</a:t>
            </a:r>
          </a:p>
        </p:txBody>
      </p:sp>
      <p:sp>
        <p:nvSpPr>
          <p:cNvPr id="81923" name="Rectangle 3"/>
          <p:cNvSpPr>
            <a:spLocks noGrp="1" noChangeArrowheads="1"/>
          </p:cNvSpPr>
          <p:nvPr>
            <p:ph type="dt" sz="quarter" idx="1"/>
          </p:nvPr>
        </p:nvSpPr>
        <p:spPr>
          <a:noFill/>
        </p:spPr>
        <p:txBody>
          <a:bodyPr/>
          <a:lstStyle/>
          <a:p>
            <a:r>
              <a:rPr lang="en-US" smtClean="0"/>
              <a:t>7.2 Design Patterns</a:t>
            </a:r>
          </a:p>
        </p:txBody>
      </p:sp>
      <p:sp>
        <p:nvSpPr>
          <p:cNvPr id="8192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81925" name="Rectangle 7"/>
          <p:cNvSpPr>
            <a:spLocks noGrp="1" noChangeArrowheads="1"/>
          </p:cNvSpPr>
          <p:nvPr>
            <p:ph type="sldNum" sz="quarter" idx="5"/>
          </p:nvPr>
        </p:nvSpPr>
        <p:spPr>
          <a:noFill/>
        </p:spPr>
        <p:txBody>
          <a:bodyPr/>
          <a:lstStyle/>
          <a:p>
            <a:fld id="{D6CE8293-D806-42E2-A157-908C6B8BD5BB}" type="slidenum">
              <a:rPr lang="en-US" smtClean="0"/>
              <a:pPr/>
              <a:t>36</a:t>
            </a:fld>
            <a:endParaRPr lang="en-US" smtClean="0"/>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pPr eaLnBrk="1" hangingPunct="1"/>
            <a:r>
              <a:rPr lang="en-US" sz="1200" smtClean="0"/>
              <a:t>Frequency of use: Medium low (2 of 5)</a:t>
            </a:r>
          </a:p>
          <a:p>
            <a:pPr eaLnBrk="1" hangingPunct="1"/>
            <a:r>
              <a:rPr lang="en-US" sz="1200" smtClean="0"/>
              <a:t>Sample application:</a:t>
            </a:r>
          </a:p>
          <a:p>
            <a:pPr eaLnBrk="1" hangingPunct="1"/>
            <a:r>
              <a:rPr lang="en-US" sz="1200" smtClean="0"/>
              <a:t>Two objects traverse a list of Employees and performs the same operation on each Employee. The two visitor objects define different operations -- one adjusts vacation days and the other income.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ATS Application Programming: Java Programming</a:t>
            </a:r>
          </a:p>
        </p:txBody>
      </p:sp>
      <p:sp>
        <p:nvSpPr>
          <p:cNvPr id="57347" name="Rectangle 3"/>
          <p:cNvSpPr>
            <a:spLocks noGrp="1" noChangeArrowheads="1"/>
          </p:cNvSpPr>
          <p:nvPr>
            <p:ph type="dt" sz="quarter" idx="1"/>
          </p:nvPr>
        </p:nvSpPr>
        <p:spPr>
          <a:noFill/>
        </p:spPr>
        <p:txBody>
          <a:bodyPr/>
          <a:lstStyle/>
          <a:p>
            <a:r>
              <a:rPr lang="en-US" smtClean="0"/>
              <a:t>7.2 Design Patterns</a:t>
            </a:r>
          </a:p>
        </p:txBody>
      </p:sp>
      <p:sp>
        <p:nvSpPr>
          <p:cNvPr id="5734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7349" name="Rectangle 7"/>
          <p:cNvSpPr>
            <a:spLocks noGrp="1" noChangeArrowheads="1"/>
          </p:cNvSpPr>
          <p:nvPr>
            <p:ph type="sldNum" sz="quarter" idx="5"/>
          </p:nvPr>
        </p:nvSpPr>
        <p:spPr>
          <a:noFill/>
        </p:spPr>
        <p:txBody>
          <a:bodyPr/>
          <a:lstStyle/>
          <a:p>
            <a:fld id="{28577317-B6E7-4CFB-85E8-BAA9A01D460E}" type="slidenum">
              <a:rPr lang="en-US" smtClean="0"/>
              <a:pPr/>
              <a:t>9</a:t>
            </a:fld>
            <a:endParaRPr lang="en-US" smtClean="0"/>
          </a:p>
        </p:txBody>
      </p:sp>
      <p:sp>
        <p:nvSpPr>
          <p:cNvPr id="57350" name="Rectangle 2"/>
          <p:cNvSpPr>
            <a:spLocks noGrp="1" noRot="1" noChangeAspect="1" noChangeArrowheads="1" noTextEdit="1"/>
          </p:cNvSpPr>
          <p:nvPr>
            <p:ph type="sldImg"/>
          </p:nvPr>
        </p:nvSpPr>
        <p:spPr>
          <a:ln/>
        </p:spPr>
      </p:sp>
      <p:sp>
        <p:nvSpPr>
          <p:cNvPr id="57351" name="Rectangle 3"/>
          <p:cNvSpPr>
            <a:spLocks noGrp="1" noChangeArrowheads="1"/>
          </p:cNvSpPr>
          <p:nvPr>
            <p:ph type="body" idx="1"/>
          </p:nvPr>
        </p:nvSpPr>
        <p:spPr>
          <a:noFill/>
          <a:ln/>
        </p:spPr>
        <p:txBody>
          <a:bodyPr/>
          <a:lstStyle/>
          <a:p>
            <a:pPr eaLnBrk="1" hangingPunct="1"/>
            <a:r>
              <a:rPr lang="en-US" sz="1200" smtClean="0"/>
              <a:t>Frequency of use: Medium high (4 of 5)</a:t>
            </a:r>
          </a:p>
          <a:p>
            <a:pPr eaLnBrk="1" hangingPunct="1"/>
            <a:r>
              <a:rPr lang="en-US" sz="1200" smtClean="0"/>
              <a:t>Sample Application: </a:t>
            </a:r>
          </a:p>
          <a:p>
            <a:pPr eaLnBrk="1" hangingPunct="1"/>
            <a:r>
              <a:rPr lang="en-US" sz="1200" smtClean="0"/>
              <a:t>Creating different documents (e.g., Report, Resume, etc…) from a base Document class. </a:t>
            </a:r>
          </a:p>
          <a:p>
            <a:pPr eaLnBrk="1" hangingPunct="1"/>
            <a:endParaRPr lang="en-US" sz="1200" smtClean="0"/>
          </a:p>
          <a:p>
            <a:pPr eaLnBrk="1" hangingPunct="1"/>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smtClean="0"/>
              <a:t>ATS Application Programming: Java Programming</a:t>
            </a:r>
          </a:p>
        </p:txBody>
      </p:sp>
      <p:sp>
        <p:nvSpPr>
          <p:cNvPr id="58371" name="Rectangle 3"/>
          <p:cNvSpPr>
            <a:spLocks noGrp="1" noChangeArrowheads="1"/>
          </p:cNvSpPr>
          <p:nvPr>
            <p:ph type="dt" sz="quarter" idx="1"/>
          </p:nvPr>
        </p:nvSpPr>
        <p:spPr>
          <a:noFill/>
        </p:spPr>
        <p:txBody>
          <a:bodyPr/>
          <a:lstStyle/>
          <a:p>
            <a:r>
              <a:rPr lang="en-US" smtClean="0"/>
              <a:t>7.2 Design Patterns</a:t>
            </a:r>
          </a:p>
        </p:txBody>
      </p:sp>
      <p:sp>
        <p:nvSpPr>
          <p:cNvPr id="5837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8373" name="Rectangle 7"/>
          <p:cNvSpPr>
            <a:spLocks noGrp="1" noChangeArrowheads="1"/>
          </p:cNvSpPr>
          <p:nvPr>
            <p:ph type="sldNum" sz="quarter" idx="5"/>
          </p:nvPr>
        </p:nvSpPr>
        <p:spPr>
          <a:noFill/>
        </p:spPr>
        <p:txBody>
          <a:bodyPr/>
          <a:lstStyle/>
          <a:p>
            <a:fld id="{11BCE5D8-BEB8-471A-ABE4-A1AB5FC47F5C}" type="slidenum">
              <a:rPr lang="en-US" smtClean="0"/>
              <a:pPr/>
              <a:t>10</a:t>
            </a:fld>
            <a:endParaRPr lang="en-US" smtClean="0"/>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p:spPr>
        <p:txBody>
          <a:bodyPr/>
          <a:lstStyle/>
          <a:p>
            <a:pPr eaLnBrk="1" hangingPunct="1"/>
            <a:r>
              <a:rPr lang="en-US" sz="1200" smtClean="0"/>
              <a:t>Frequency of use: Medium high (4 of 5)</a:t>
            </a:r>
          </a:p>
          <a:p>
            <a:pPr eaLnBrk="1" hangingPunct="1"/>
            <a:r>
              <a:rPr lang="en-US" sz="1200" smtClean="0"/>
              <a:t>Sample Application: </a:t>
            </a:r>
          </a:p>
          <a:p>
            <a:pPr eaLnBrk="1" hangingPunct="1"/>
            <a:r>
              <a:rPr lang="en-US" sz="1200" smtClean="0"/>
              <a:t>Creation of different animal worlds from different Continents for a computer game using different factories. Although the animals created by the Continent factories are different, the interactions among the animals remain the same.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smtClean="0"/>
              <a:t>ATS Application Programming: Java Programming</a:t>
            </a:r>
          </a:p>
        </p:txBody>
      </p:sp>
      <p:sp>
        <p:nvSpPr>
          <p:cNvPr id="59395" name="Rectangle 3"/>
          <p:cNvSpPr>
            <a:spLocks noGrp="1" noChangeArrowheads="1"/>
          </p:cNvSpPr>
          <p:nvPr>
            <p:ph type="dt" sz="quarter" idx="1"/>
          </p:nvPr>
        </p:nvSpPr>
        <p:spPr>
          <a:noFill/>
        </p:spPr>
        <p:txBody>
          <a:bodyPr/>
          <a:lstStyle/>
          <a:p>
            <a:r>
              <a:rPr lang="en-US" smtClean="0"/>
              <a:t>7.2 Design Patterns</a:t>
            </a:r>
          </a:p>
        </p:txBody>
      </p:sp>
      <p:sp>
        <p:nvSpPr>
          <p:cNvPr id="59396"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9397" name="Rectangle 7"/>
          <p:cNvSpPr>
            <a:spLocks noGrp="1" noChangeArrowheads="1"/>
          </p:cNvSpPr>
          <p:nvPr>
            <p:ph type="sldNum" sz="quarter" idx="5"/>
          </p:nvPr>
        </p:nvSpPr>
        <p:spPr>
          <a:noFill/>
        </p:spPr>
        <p:txBody>
          <a:bodyPr/>
          <a:lstStyle/>
          <a:p>
            <a:fld id="{57844F67-AF09-4898-8040-59873D25AA33}" type="slidenum">
              <a:rPr lang="en-US" smtClean="0"/>
              <a:pPr/>
              <a:t>12</a:t>
            </a:fld>
            <a:endParaRPr lang="en-US" smtClean="0"/>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p:spPr>
        <p:txBody>
          <a:bodyPr/>
          <a:lstStyle/>
          <a:p>
            <a:pPr eaLnBrk="1" hangingPunct="1"/>
            <a:r>
              <a:rPr lang="en-US" sz="1200" smtClean="0"/>
              <a:t>Frequency of use: medium (3 of 5)</a:t>
            </a:r>
          </a:p>
          <a:p>
            <a:pPr eaLnBrk="1" hangingPunct="1"/>
            <a:r>
              <a:rPr lang="en-US" sz="1200" smtClean="0"/>
              <a:t>Sample Application:</a:t>
            </a:r>
          </a:p>
          <a:p>
            <a:pPr eaLnBrk="1" hangingPunct="1"/>
            <a:r>
              <a:rPr lang="en-US" sz="1200" smtClean="0"/>
              <a:t>1. Different vehicles are assembled in a step-by-step fashion. The Shop uses VehicleBuilders to construct a variety of Vehicles in a series of sequential steps. </a:t>
            </a:r>
          </a:p>
          <a:p>
            <a:pPr eaLnBrk="1" hangingPunct="1"/>
            <a:r>
              <a:rPr lang="en-US" sz="1200" smtClean="0"/>
              <a:t>2. A Web hosting company offers three different types of hosting packages — Basic, Premium and Premium Plus — on Windows &amp; Unix platforms. Then, query the features of different types of hosting packages offered by the Web hosting company.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ATS Application Programming: Java Programming</a:t>
            </a:r>
          </a:p>
        </p:txBody>
      </p:sp>
      <p:sp>
        <p:nvSpPr>
          <p:cNvPr id="60419" name="Rectangle 3"/>
          <p:cNvSpPr>
            <a:spLocks noGrp="1" noChangeArrowheads="1"/>
          </p:cNvSpPr>
          <p:nvPr>
            <p:ph type="dt" sz="quarter" idx="1"/>
          </p:nvPr>
        </p:nvSpPr>
        <p:spPr>
          <a:noFill/>
        </p:spPr>
        <p:txBody>
          <a:bodyPr/>
          <a:lstStyle/>
          <a:p>
            <a:r>
              <a:rPr lang="en-US" smtClean="0"/>
              <a:t>7.2 Design Patterns</a:t>
            </a:r>
          </a:p>
        </p:txBody>
      </p:sp>
      <p:sp>
        <p:nvSpPr>
          <p:cNvPr id="6042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0421" name="Rectangle 7"/>
          <p:cNvSpPr>
            <a:spLocks noGrp="1" noChangeArrowheads="1"/>
          </p:cNvSpPr>
          <p:nvPr>
            <p:ph type="sldNum" sz="quarter" idx="5"/>
          </p:nvPr>
        </p:nvSpPr>
        <p:spPr>
          <a:noFill/>
        </p:spPr>
        <p:txBody>
          <a:bodyPr/>
          <a:lstStyle/>
          <a:p>
            <a:fld id="{67DD8894-DF4B-4ADB-B014-AF294DE65323}" type="slidenum">
              <a:rPr lang="en-US" smtClean="0"/>
              <a:pPr/>
              <a:t>13</a:t>
            </a:fld>
            <a:endParaRPr lang="en-US" smtClean="0"/>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p:spPr>
        <p:txBody>
          <a:bodyPr/>
          <a:lstStyle/>
          <a:p>
            <a:pPr marL="190500" indent="-190500" eaLnBrk="1" hangingPunct="1"/>
            <a:r>
              <a:rPr lang="en-US" sz="1200" smtClean="0"/>
              <a:t>Frequency of use: medium low (2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New Color objects are created by copying pre-existing, user-defined Colors of the same type. </a:t>
            </a:r>
          </a:p>
          <a:p>
            <a:pPr marL="190500" indent="-190500" eaLnBrk="1" hangingPunct="1">
              <a:buFont typeface="Wingdings" pitchFamily="2" charset="2"/>
              <a:buAutoNum type="arabicPeriod"/>
            </a:pPr>
            <a:r>
              <a:rPr lang="en-US" sz="1200" smtClean="0"/>
              <a:t>Every new Supervisor type account is given exactly the same set of permissions as the prototypical Supervisor UserAccount object. Consider a new user account group to represent marketing coordinators, with additional permission to access the color printer.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t>ATS Application Programming: Java Programming</a:t>
            </a:r>
          </a:p>
        </p:txBody>
      </p:sp>
      <p:sp>
        <p:nvSpPr>
          <p:cNvPr id="61443" name="Rectangle 3"/>
          <p:cNvSpPr>
            <a:spLocks noGrp="1" noChangeArrowheads="1"/>
          </p:cNvSpPr>
          <p:nvPr>
            <p:ph type="dt" sz="quarter" idx="1"/>
          </p:nvPr>
        </p:nvSpPr>
        <p:spPr>
          <a:noFill/>
        </p:spPr>
        <p:txBody>
          <a:bodyPr/>
          <a:lstStyle/>
          <a:p>
            <a:r>
              <a:rPr lang="en-US" smtClean="0"/>
              <a:t>7.2 Design Patterns</a:t>
            </a:r>
          </a:p>
        </p:txBody>
      </p:sp>
      <p:sp>
        <p:nvSpPr>
          <p:cNvPr id="61444"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1445" name="Rectangle 7"/>
          <p:cNvSpPr>
            <a:spLocks noGrp="1" noChangeArrowheads="1"/>
          </p:cNvSpPr>
          <p:nvPr>
            <p:ph type="sldNum" sz="quarter" idx="5"/>
          </p:nvPr>
        </p:nvSpPr>
        <p:spPr>
          <a:noFill/>
        </p:spPr>
        <p:txBody>
          <a:bodyPr/>
          <a:lstStyle/>
          <a:p>
            <a:fld id="{B6A3F925-9B6D-4605-8F45-783443F28F6A}" type="slidenum">
              <a:rPr lang="en-US" smtClean="0"/>
              <a:pPr/>
              <a:t>14</a:t>
            </a:fld>
            <a:endParaRPr lang="en-US" smtClean="0"/>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p:spPr>
        <p:txBody>
          <a:bodyPr/>
          <a:lstStyle/>
          <a:p>
            <a:pPr marL="190500" indent="-190500" eaLnBrk="1" hangingPunct="1"/>
            <a:r>
              <a:rPr lang="en-US" sz="1200" smtClean="0"/>
              <a:t>Frequency of use: High (5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Consider a LoadBalancing object. Only a single instance (the singleton) of the class can be created because servers may dynamically come on- or off-line and every request must go through the one object that has knowledge about the state of the (web) farm. </a:t>
            </a:r>
          </a:p>
          <a:p>
            <a:pPr marL="190500" indent="-190500" eaLnBrk="1" hangingPunct="1">
              <a:buFont typeface="Wingdings" pitchFamily="2" charset="2"/>
              <a:buAutoNum type="arabicPeriod"/>
            </a:pPr>
            <a:r>
              <a:rPr lang="en-US" sz="1200" smtClean="0"/>
              <a:t>A single database connection object in an application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t>ATS Application Programming: Java Programming</a:t>
            </a:r>
          </a:p>
        </p:txBody>
      </p:sp>
      <p:sp>
        <p:nvSpPr>
          <p:cNvPr id="62467" name="Rectangle 3"/>
          <p:cNvSpPr>
            <a:spLocks noGrp="1" noChangeArrowheads="1"/>
          </p:cNvSpPr>
          <p:nvPr>
            <p:ph type="dt" sz="quarter" idx="1"/>
          </p:nvPr>
        </p:nvSpPr>
        <p:spPr>
          <a:noFill/>
        </p:spPr>
        <p:txBody>
          <a:bodyPr/>
          <a:lstStyle/>
          <a:p>
            <a:r>
              <a:rPr lang="en-US" smtClean="0"/>
              <a:t>7.2 Design Patterns</a:t>
            </a:r>
          </a:p>
        </p:txBody>
      </p:sp>
      <p:sp>
        <p:nvSpPr>
          <p:cNvPr id="62468"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2469" name="Rectangle 7"/>
          <p:cNvSpPr>
            <a:spLocks noGrp="1" noChangeArrowheads="1"/>
          </p:cNvSpPr>
          <p:nvPr>
            <p:ph type="sldNum" sz="quarter" idx="5"/>
          </p:nvPr>
        </p:nvSpPr>
        <p:spPr>
          <a:noFill/>
        </p:spPr>
        <p:txBody>
          <a:bodyPr/>
          <a:lstStyle/>
          <a:p>
            <a:fld id="{4103D48D-00F5-4AA3-A2D2-7544B565823B}" type="slidenum">
              <a:rPr lang="en-US" smtClean="0"/>
              <a:pPr/>
              <a:t>15</a:t>
            </a:fld>
            <a:endParaRPr lang="en-US" smtClean="0"/>
          </a:p>
        </p:txBody>
      </p:sp>
      <p:sp>
        <p:nvSpPr>
          <p:cNvPr id="62470" name="Rectangle 7"/>
          <p:cNvSpPr>
            <a:spLocks noGrp="1" noRot="1" noChangeAspect="1" noChangeArrowheads="1" noTextEdit="1"/>
          </p:cNvSpPr>
          <p:nvPr>
            <p:ph type="sldImg"/>
          </p:nvPr>
        </p:nvSpPr>
        <p:spPr>
          <a:ln/>
        </p:spPr>
      </p:sp>
      <p:sp>
        <p:nvSpPr>
          <p:cNvPr id="62471" name="Rectangle 8"/>
          <p:cNvSpPr>
            <a:spLocks noGrp="1" noChangeArrowheads="1"/>
          </p:cNvSpPr>
          <p:nvPr>
            <p:ph type="body" idx="1"/>
          </p:nvPr>
        </p:nvSpPr>
        <p:spPr>
          <a:noFill/>
          <a:ln/>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ATS Application Programming: Java Programming</a:t>
            </a:r>
          </a:p>
        </p:txBody>
      </p:sp>
      <p:sp>
        <p:nvSpPr>
          <p:cNvPr id="63491" name="Rectangle 3"/>
          <p:cNvSpPr>
            <a:spLocks noGrp="1" noChangeArrowheads="1"/>
          </p:cNvSpPr>
          <p:nvPr>
            <p:ph type="dt" sz="quarter" idx="1"/>
          </p:nvPr>
        </p:nvSpPr>
        <p:spPr>
          <a:noFill/>
        </p:spPr>
        <p:txBody>
          <a:bodyPr/>
          <a:lstStyle/>
          <a:p>
            <a:r>
              <a:rPr lang="en-US" smtClean="0"/>
              <a:t>7.2 Design Patterns</a:t>
            </a:r>
          </a:p>
        </p:txBody>
      </p:sp>
      <p:sp>
        <p:nvSpPr>
          <p:cNvPr id="63492"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63493" name="Rectangle 7"/>
          <p:cNvSpPr>
            <a:spLocks noGrp="1" noChangeArrowheads="1"/>
          </p:cNvSpPr>
          <p:nvPr>
            <p:ph type="sldNum" sz="quarter" idx="5"/>
          </p:nvPr>
        </p:nvSpPr>
        <p:spPr>
          <a:noFill/>
        </p:spPr>
        <p:txBody>
          <a:bodyPr/>
          <a:lstStyle/>
          <a:p>
            <a:fld id="{E052B328-C4B4-492C-AA8D-DB8093340A37}" type="slidenum">
              <a:rPr lang="en-US" smtClean="0"/>
              <a:pPr/>
              <a:t>17</a:t>
            </a:fld>
            <a:endParaRPr lang="en-US" smtClean="0"/>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p:spPr>
        <p:txBody>
          <a:bodyPr/>
          <a:lstStyle/>
          <a:p>
            <a:pPr marL="190500" indent="-190500" eaLnBrk="1" hangingPunct="1"/>
            <a:r>
              <a:rPr lang="en-US" sz="1200" smtClean="0"/>
              <a:t>The interface used here refers to the programming interface that a class exposes. The programming interface is its set of methods.</a:t>
            </a:r>
          </a:p>
          <a:p>
            <a:pPr marL="190500" indent="-190500" eaLnBrk="1" hangingPunct="1"/>
            <a:endParaRPr lang="en-US" sz="1200" smtClean="0"/>
          </a:p>
          <a:p>
            <a:pPr marL="190500" indent="-190500" eaLnBrk="1" hangingPunct="1"/>
            <a:r>
              <a:rPr lang="en-US" sz="1200" smtClean="0"/>
              <a:t>Frequency of use: Medium high (4 of 5)</a:t>
            </a:r>
          </a:p>
          <a:p>
            <a:pPr marL="190500" indent="-190500" eaLnBrk="1" hangingPunct="1"/>
            <a:r>
              <a:rPr lang="en-US" sz="1200" smtClean="0"/>
              <a:t>Sample Application</a:t>
            </a:r>
          </a:p>
          <a:p>
            <a:pPr marL="190500" indent="-190500" eaLnBrk="1" hangingPunct="1">
              <a:buFont typeface="Wingdings" pitchFamily="2" charset="2"/>
              <a:buAutoNum type="arabicPeriod"/>
            </a:pPr>
            <a:r>
              <a:rPr lang="en-US" sz="1200" smtClean="0"/>
              <a:t>The use of a legacy chemical databank where Chemical compound objects access the databank through an Adapter interface.</a:t>
            </a:r>
          </a:p>
          <a:p>
            <a:pPr marL="190500" indent="-190500" eaLnBrk="1" hangingPunct="1">
              <a:buFont typeface="Wingdings" pitchFamily="2" charset="2"/>
              <a:buAutoNum type="arabicPeriod"/>
            </a:pPr>
            <a:r>
              <a:rPr lang="en-US" sz="1200" smtClean="0"/>
              <a:t>Validate a given customer address using a larger customer data management application. The existing address validator is for the US but consider using it for residents of Canada.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 </a:t>
            </a:r>
            <a:endParaRPr lang="en-IN"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Abstract Factory</a:t>
            </a:r>
          </a:p>
        </p:txBody>
      </p:sp>
      <p:sp>
        <p:nvSpPr>
          <p:cNvPr id="20483" name="Rectangle 3"/>
          <p:cNvSpPr>
            <a:spLocks noGrp="1" noChangeArrowheads="1"/>
          </p:cNvSpPr>
          <p:nvPr>
            <p:ph idx="1"/>
          </p:nvPr>
        </p:nvSpPr>
        <p:spPr/>
        <p:txBody>
          <a:bodyPr>
            <a:normAutofit/>
          </a:bodyPr>
          <a:lstStyle/>
          <a:p>
            <a:pPr eaLnBrk="1" hangingPunct="1">
              <a:buFontTx/>
              <a:buNone/>
            </a:pPr>
            <a:r>
              <a:rPr lang="en-US" sz="2800" i="1" dirty="0" smtClean="0"/>
              <a:t>Definition</a:t>
            </a:r>
          </a:p>
          <a:p>
            <a:pPr eaLnBrk="1" hangingPunct="1"/>
            <a:r>
              <a:rPr lang="en-US" sz="2800" b="1" dirty="0" smtClean="0"/>
              <a:t>Provides an interface for creating families of related or dependent objects without specifying their concrete sub </a:t>
            </a:r>
            <a:r>
              <a:rPr lang="en-US" sz="2800" b="1" dirty="0" smtClean="0"/>
              <a:t>classes</a:t>
            </a:r>
          </a:p>
          <a:p>
            <a:pPr eaLnBrk="1" hangingPunct="1"/>
            <a:endParaRPr lang="en-US" sz="2800" b="1" dirty="0" smtClean="0"/>
          </a:p>
        </p:txBody>
      </p:sp>
      <p:sp>
        <p:nvSpPr>
          <p:cNvPr id="4" name="Slide Number Placeholder 3"/>
          <p:cNvSpPr>
            <a:spLocks noGrp="1"/>
          </p:cNvSpPr>
          <p:nvPr>
            <p:ph type="sldNum" sz="quarter" idx="12"/>
          </p:nvPr>
        </p:nvSpPr>
        <p:spPr/>
        <p:txBody>
          <a:bodyPr>
            <a:normAutofit/>
          </a:bodyPr>
          <a:lstStyle/>
          <a:p>
            <a:pPr>
              <a:defRPr/>
            </a:pPr>
            <a:fld id="{C112B4FD-80D1-4F41-AA93-03B51B51A804}" type="slidenum">
              <a:rPr lang="en-US"/>
              <a:pPr>
                <a:defRPr/>
              </a:pPr>
              <a:t>10</a:t>
            </a:fld>
            <a:endParaRPr lang="en-US"/>
          </a:p>
        </p:txBody>
      </p:sp>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Factory method and Abstract factory</a:t>
            </a:r>
            <a:endParaRPr lang="en-IN" sz="4000" dirty="0"/>
          </a:p>
        </p:txBody>
      </p:sp>
      <p:sp>
        <p:nvSpPr>
          <p:cNvPr id="3" name="Content Placeholder 2"/>
          <p:cNvSpPr>
            <a:spLocks noGrp="1"/>
          </p:cNvSpPr>
          <p:nvPr>
            <p:ph idx="1"/>
          </p:nvPr>
        </p:nvSpPr>
        <p:spPr/>
        <p:txBody>
          <a:bodyPr/>
          <a:lstStyle/>
          <a:p>
            <a:r>
              <a:rPr lang="en-IN" dirty="0" smtClean="0"/>
              <a:t>Factory Method uses inheritance - the base class declares the abstract creation method and uses it internally, subclasses provide the definition for the creation method.</a:t>
            </a:r>
          </a:p>
          <a:p>
            <a:r>
              <a:rPr lang="en-IN" dirty="0" smtClean="0"/>
              <a:t>An Abstract Factory is used by composition - the base class often is a purely abstract class (or interface), and instances of </a:t>
            </a:r>
            <a:r>
              <a:rPr lang="en-IN" dirty="0" err="1" smtClean="0"/>
              <a:t>conreate</a:t>
            </a:r>
            <a:r>
              <a:rPr lang="en-IN" dirty="0" smtClean="0"/>
              <a:t> implementations are passed to its clients, which aren't related to the factories by inheritance.</a:t>
            </a:r>
            <a:br>
              <a:rPr lang="en-IN" dirty="0" smtClean="0"/>
            </a:br>
            <a:endParaRPr lang="en-IN" dirty="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Builder</a:t>
            </a:r>
          </a:p>
        </p:txBody>
      </p:sp>
      <p:sp>
        <p:nvSpPr>
          <p:cNvPr id="296963" name="Rectangle 3"/>
          <p:cNvSpPr>
            <a:spLocks noGrp="1" noChangeArrowheads="1"/>
          </p:cNvSpPr>
          <p:nvPr>
            <p:ph idx="1"/>
          </p:nvPr>
        </p:nvSpPr>
        <p:spPr>
          <a:xfrm>
            <a:off x="304800" y="2057400"/>
            <a:ext cx="8375650" cy="32004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b="1" dirty="0"/>
              <a:t>Separates the construction of a complex object from its representation so that the same construction process can create different </a:t>
            </a:r>
            <a:r>
              <a:rPr lang="en-US" sz="3200" b="1" dirty="0" smtClean="0"/>
              <a:t>representations</a:t>
            </a:r>
            <a:endParaRPr lang="en-US" sz="2800" b="1" dirty="0"/>
          </a:p>
        </p:txBody>
      </p:sp>
      <p:sp>
        <p:nvSpPr>
          <p:cNvPr id="4" name="Slide Number Placeholder 3"/>
          <p:cNvSpPr>
            <a:spLocks noGrp="1"/>
          </p:cNvSpPr>
          <p:nvPr>
            <p:ph type="sldNum" sz="quarter" idx="12"/>
          </p:nvPr>
        </p:nvSpPr>
        <p:spPr/>
        <p:txBody>
          <a:bodyPr>
            <a:normAutofit/>
          </a:bodyPr>
          <a:lstStyle/>
          <a:p>
            <a:pPr>
              <a:defRPr/>
            </a:pPr>
            <a:fld id="{F41A1531-1447-40C6-BF62-F85D8C9CC616}" type="slidenum">
              <a:rPr lang="en-US"/>
              <a:pPr>
                <a:defRPr/>
              </a:pPr>
              <a:t>12</a:t>
            </a:fld>
            <a:endParaRPr lang="en-US"/>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Prototype</a:t>
            </a:r>
          </a:p>
        </p:txBody>
      </p:sp>
      <p:sp>
        <p:nvSpPr>
          <p:cNvPr id="297987" name="Rectangle 3"/>
          <p:cNvSpPr>
            <a:spLocks noGrp="1" noChangeArrowheads="1"/>
          </p:cNvSpPr>
          <p:nvPr>
            <p:ph idx="1"/>
          </p:nvPr>
        </p:nvSpPr>
        <p:spPr/>
        <p:txBody>
          <a:bodyPr>
            <a:normAutofit/>
          </a:bodyPr>
          <a:lstStyle/>
          <a:p>
            <a:pPr marL="274320" indent="-274320" eaLnBrk="1" fontAlgn="auto" hangingPunct="1">
              <a:lnSpc>
                <a:spcPct val="90000"/>
              </a:lnSpc>
              <a:spcAft>
                <a:spcPts val="0"/>
              </a:spcAft>
              <a:buClr>
                <a:schemeClr val="accent3"/>
              </a:buClr>
              <a:buFontTx/>
              <a:buNone/>
              <a:defRPr/>
            </a:pPr>
            <a:r>
              <a:rPr lang="en-US" sz="3200" i="1" dirty="0"/>
              <a:t>Definition</a:t>
            </a:r>
          </a:p>
          <a:p>
            <a:pPr>
              <a:lnSpc>
                <a:spcPct val="90000"/>
              </a:lnSpc>
              <a:defRPr/>
            </a:pPr>
            <a:r>
              <a:rPr lang="en-IN" sz="3200" b="1" dirty="0" smtClean="0"/>
              <a:t>Specify the kinds of objects to create using a prototypical instance, and create new objects by copying this prototype</a:t>
            </a:r>
          </a:p>
          <a:p>
            <a:pPr>
              <a:lnSpc>
                <a:spcPct val="90000"/>
              </a:lnSpc>
              <a:buNone/>
              <a:defRPr/>
            </a:pPr>
            <a:endParaRPr lang="en-US" sz="3200" i="1" dirty="0"/>
          </a:p>
        </p:txBody>
      </p:sp>
      <p:sp>
        <p:nvSpPr>
          <p:cNvPr id="4" name="Slide Number Placeholder 3"/>
          <p:cNvSpPr>
            <a:spLocks noGrp="1"/>
          </p:cNvSpPr>
          <p:nvPr>
            <p:ph type="sldNum" sz="quarter" idx="12"/>
          </p:nvPr>
        </p:nvSpPr>
        <p:spPr/>
        <p:txBody>
          <a:bodyPr>
            <a:normAutofit/>
          </a:bodyPr>
          <a:lstStyle/>
          <a:p>
            <a:pPr>
              <a:defRPr/>
            </a:pPr>
            <a:fld id="{0B31623F-845D-45A7-8B83-74AF5A11C8AC}" type="slidenum">
              <a:rPr lang="en-US"/>
              <a:pPr>
                <a:defRPr/>
              </a:pPr>
              <a:t>13</a:t>
            </a:fld>
            <a:endParaRPr lang="en-US"/>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Singleton</a:t>
            </a:r>
          </a:p>
        </p:txBody>
      </p:sp>
      <p:sp>
        <p:nvSpPr>
          <p:cNvPr id="23555" name="Rectangle 3"/>
          <p:cNvSpPr>
            <a:spLocks noGrp="1" noChangeArrowheads="1"/>
          </p:cNvSpPr>
          <p:nvPr>
            <p:ph idx="1"/>
          </p:nvPr>
        </p:nvSpPr>
        <p:spPr/>
        <p:txBody>
          <a:bodyPr>
            <a:normAutofit/>
          </a:bodyPr>
          <a:lstStyle/>
          <a:p>
            <a:pPr eaLnBrk="1" hangingPunct="1">
              <a:buFontTx/>
              <a:buNone/>
            </a:pPr>
            <a:r>
              <a:rPr lang="en-US" sz="3200" i="1" dirty="0" smtClean="0"/>
              <a:t>Definition</a:t>
            </a:r>
          </a:p>
          <a:p>
            <a:pPr eaLnBrk="1" hangingPunct="1"/>
            <a:r>
              <a:rPr lang="en-US" sz="3200" b="1" dirty="0" smtClean="0"/>
              <a:t>Ensures a class has only one instance and provide a global point of access to </a:t>
            </a:r>
            <a:r>
              <a:rPr lang="en-US" sz="3200" b="1" dirty="0" smtClean="0"/>
              <a:t>it</a:t>
            </a:r>
            <a:endParaRPr lang="en-US" sz="2400" b="1" dirty="0" smtClean="0"/>
          </a:p>
        </p:txBody>
      </p:sp>
      <p:sp>
        <p:nvSpPr>
          <p:cNvPr id="4" name="Slide Number Placeholder 3"/>
          <p:cNvSpPr>
            <a:spLocks noGrp="1"/>
          </p:cNvSpPr>
          <p:nvPr>
            <p:ph type="sldNum" sz="quarter" idx="12"/>
          </p:nvPr>
        </p:nvSpPr>
        <p:spPr/>
        <p:txBody>
          <a:bodyPr>
            <a:normAutofit/>
          </a:bodyPr>
          <a:lstStyle/>
          <a:p>
            <a:pPr>
              <a:defRPr/>
            </a:pPr>
            <a:fld id="{49CA936C-E31B-4663-969D-1673F6B6C12D}" type="slidenum">
              <a:rPr lang="en-US"/>
              <a:pPr>
                <a:defRPr/>
              </a:pPr>
              <a:t>14</a:t>
            </a:fld>
            <a:endParaRPr lang="en-US"/>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smtClean="0">
                <a:solidFill>
                  <a:schemeClr val="tx1"/>
                </a:solidFill>
              </a:rPr>
              <a:t>Structural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0ECDF7-FD29-43FA-BE95-B914038F57B3}" type="slidenum">
              <a:rPr lang="en-US"/>
              <a:pPr>
                <a:defRPr/>
              </a:pPr>
              <a:t>16</a:t>
            </a:fld>
            <a:endParaRPr lang="en-US"/>
          </a:p>
        </p:txBody>
      </p:sp>
      <p:sp>
        <p:nvSpPr>
          <p:cNvPr id="16387" name="Rectangle 2"/>
          <p:cNvSpPr>
            <a:spLocks noGrp="1" noChangeArrowheads="1"/>
          </p:cNvSpPr>
          <p:nvPr>
            <p:ph type="title"/>
          </p:nvPr>
        </p:nvSpPr>
        <p:spPr/>
        <p:txBody>
          <a:bodyPr/>
          <a:lstStyle/>
          <a:p>
            <a:pPr eaLnBrk="1" hangingPunct="1"/>
            <a:r>
              <a:rPr lang="en-US" sz="5400" smtClean="0">
                <a:solidFill>
                  <a:schemeClr val="tx1"/>
                </a:solidFill>
              </a:rPr>
              <a:t>STRUCTURAL PATTERNS</a:t>
            </a:r>
            <a:endParaRPr lang="en-US" smtClean="0"/>
          </a:p>
        </p:txBody>
      </p:sp>
      <p:sp>
        <p:nvSpPr>
          <p:cNvPr id="6" name="Rectangle 4"/>
          <p:cNvSpPr>
            <a:spLocks noChangeArrowheads="1"/>
          </p:cNvSpPr>
          <p:nvPr/>
        </p:nvSpPr>
        <p:spPr bwMode="auto">
          <a:xfrm>
            <a:off x="609600" y="2514600"/>
            <a:ext cx="4886325" cy="35036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Adapter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Bridge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Composite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Decorator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Façade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Flyweight</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Proxy</a:t>
            </a:r>
          </a:p>
        </p:txBody>
      </p:sp>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Adapter</a:t>
            </a:r>
          </a:p>
        </p:txBody>
      </p:sp>
      <p:sp>
        <p:nvSpPr>
          <p:cNvPr id="25603" name="Rectangle 3"/>
          <p:cNvSpPr>
            <a:spLocks noGrp="1" noChangeArrowheads="1"/>
          </p:cNvSpPr>
          <p:nvPr>
            <p:ph idx="1"/>
          </p:nvPr>
        </p:nvSpPr>
        <p:spPr>
          <a:xfrm>
            <a:off x="304800" y="1981200"/>
            <a:ext cx="8375650" cy="4114800"/>
          </a:xfrm>
        </p:spPr>
        <p:txBody>
          <a:bodyPr>
            <a:normAutofit/>
          </a:bodyPr>
          <a:lstStyle/>
          <a:p>
            <a:pPr eaLnBrk="1" hangingPunct="1">
              <a:buFontTx/>
              <a:buNone/>
            </a:pPr>
            <a:r>
              <a:rPr lang="en-US" sz="3200" i="1" dirty="0" smtClean="0"/>
              <a:t>Definition</a:t>
            </a:r>
          </a:p>
          <a:p>
            <a:pPr eaLnBrk="1" hangingPunct="1"/>
            <a:r>
              <a:rPr lang="en-US" sz="3200" b="1" dirty="0" smtClean="0"/>
              <a:t>Converts the interface of a class into another interface clients expect. Adapter lets classes work together that couldn't otherwise because of incompatible </a:t>
            </a:r>
            <a:r>
              <a:rPr lang="en-US" sz="3200" b="1" dirty="0" smtClean="0"/>
              <a:t>interfaces</a:t>
            </a:r>
            <a:endParaRPr lang="en-US" sz="2400" b="1" dirty="0" smtClean="0"/>
          </a:p>
        </p:txBody>
      </p:sp>
      <p:sp>
        <p:nvSpPr>
          <p:cNvPr id="4" name="Slide Number Placeholder 3"/>
          <p:cNvSpPr>
            <a:spLocks noGrp="1"/>
          </p:cNvSpPr>
          <p:nvPr>
            <p:ph type="sldNum" sz="quarter" idx="12"/>
          </p:nvPr>
        </p:nvSpPr>
        <p:spPr/>
        <p:txBody>
          <a:bodyPr>
            <a:normAutofit/>
          </a:bodyPr>
          <a:lstStyle/>
          <a:p>
            <a:pPr>
              <a:defRPr/>
            </a:pPr>
            <a:fld id="{7AD42757-BA4C-47CD-B940-E3411BB085B3}" type="slidenum">
              <a:rPr lang="en-US"/>
              <a:pPr>
                <a:defRPr/>
              </a:pPr>
              <a:t>17</a:t>
            </a:fld>
            <a:endParaRPr lang="en-US"/>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Bridge</a:t>
            </a:r>
          </a:p>
        </p:txBody>
      </p:sp>
      <p:sp>
        <p:nvSpPr>
          <p:cNvPr id="26627" name="Rectangle 3"/>
          <p:cNvSpPr>
            <a:spLocks noGrp="1" noChangeArrowheads="1"/>
          </p:cNvSpPr>
          <p:nvPr>
            <p:ph idx="1"/>
          </p:nvPr>
        </p:nvSpPr>
        <p:spPr>
          <a:xfrm>
            <a:off x="228600" y="2057400"/>
            <a:ext cx="8375650" cy="3962400"/>
          </a:xfrm>
        </p:spPr>
        <p:txBody>
          <a:bodyPr>
            <a:normAutofit/>
          </a:bodyPr>
          <a:lstStyle/>
          <a:p>
            <a:pPr eaLnBrk="1" hangingPunct="1">
              <a:lnSpc>
                <a:spcPct val="90000"/>
              </a:lnSpc>
              <a:buFontTx/>
              <a:buNone/>
            </a:pPr>
            <a:r>
              <a:rPr lang="en-US" sz="3200" i="1" dirty="0" smtClean="0"/>
              <a:t>Definition</a:t>
            </a:r>
          </a:p>
          <a:p>
            <a:pPr eaLnBrk="1" hangingPunct="1">
              <a:lnSpc>
                <a:spcPct val="90000"/>
              </a:lnSpc>
            </a:pPr>
            <a:r>
              <a:rPr lang="en-US" sz="3200" b="1" dirty="0" smtClean="0"/>
              <a:t>Decouples an abstraction from its implementation so that the two can vary </a:t>
            </a:r>
            <a:r>
              <a:rPr lang="en-US" sz="3200" b="1" dirty="0" smtClean="0"/>
              <a:t>independently</a:t>
            </a:r>
            <a:endParaRPr lang="en-US" sz="2400" b="1" dirty="0" smtClean="0"/>
          </a:p>
        </p:txBody>
      </p:sp>
      <p:sp>
        <p:nvSpPr>
          <p:cNvPr id="4" name="Slide Number Placeholder 3"/>
          <p:cNvSpPr>
            <a:spLocks noGrp="1"/>
          </p:cNvSpPr>
          <p:nvPr>
            <p:ph type="sldNum" sz="quarter" idx="12"/>
          </p:nvPr>
        </p:nvSpPr>
        <p:spPr/>
        <p:txBody>
          <a:bodyPr/>
          <a:lstStyle/>
          <a:p>
            <a:pPr>
              <a:defRPr/>
            </a:pPr>
            <a:fld id="{1A368BCF-423D-4A7D-8933-A6C760A73C58}" type="slidenum">
              <a:rPr lang="en-US"/>
              <a:pPr>
                <a:defRPr/>
              </a:pPr>
              <a:t>18</a:t>
            </a:fld>
            <a:endParaRPr lang="en-US"/>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Composite</a:t>
            </a:r>
          </a:p>
        </p:txBody>
      </p:sp>
      <p:sp>
        <p:nvSpPr>
          <p:cNvPr id="304131" name="Rectangle 3"/>
          <p:cNvSpPr>
            <a:spLocks noGrp="1" noChangeArrowheads="1"/>
          </p:cNvSpPr>
          <p:nvPr>
            <p:ph idx="1"/>
          </p:nvPr>
        </p:nvSpPr>
        <p:spPr>
          <a:xfrm>
            <a:off x="304800" y="1905000"/>
            <a:ext cx="8375650" cy="4114800"/>
          </a:xfrm>
        </p:spPr>
        <p:txBody>
          <a:bodyPr>
            <a:normAutofit/>
          </a:bodyPr>
          <a:lstStyle/>
          <a:p>
            <a:pPr marL="274320" indent="-274320" eaLnBrk="1" fontAlgn="auto" hangingPunct="1">
              <a:spcAft>
                <a:spcPts val="0"/>
              </a:spcAft>
              <a:buClr>
                <a:schemeClr val="accent3"/>
              </a:buClr>
              <a:buFontTx/>
              <a:buNone/>
              <a:defRPr/>
            </a:pPr>
            <a:r>
              <a:rPr lang="en-US" sz="2800" i="1" dirty="0"/>
              <a:t>Definition</a:t>
            </a:r>
          </a:p>
          <a:p>
            <a:pPr marL="274320" indent="-274320" eaLnBrk="1" fontAlgn="auto" hangingPunct="1">
              <a:spcAft>
                <a:spcPts val="0"/>
              </a:spcAft>
              <a:buClr>
                <a:schemeClr val="accent3"/>
              </a:buClr>
              <a:buFont typeface="Wingdings 2"/>
              <a:buChar char=""/>
              <a:defRPr/>
            </a:pPr>
            <a:r>
              <a:rPr lang="en-US" sz="2800" b="1" dirty="0"/>
              <a:t>Composes objects into tree structures to represent part-whole hierarchies. Composites let clients treat individual objects and compositions of objects </a:t>
            </a:r>
            <a:r>
              <a:rPr lang="en-US" sz="2800" b="1" dirty="0" smtClean="0"/>
              <a:t>uniformly.</a:t>
            </a:r>
            <a:endParaRPr lang="en-US" sz="2000" b="1" dirty="0"/>
          </a:p>
        </p:txBody>
      </p:sp>
      <p:sp>
        <p:nvSpPr>
          <p:cNvPr id="4" name="Slide Number Placeholder 3"/>
          <p:cNvSpPr>
            <a:spLocks noGrp="1"/>
          </p:cNvSpPr>
          <p:nvPr>
            <p:ph type="sldNum" sz="quarter" idx="12"/>
          </p:nvPr>
        </p:nvSpPr>
        <p:spPr/>
        <p:txBody>
          <a:bodyPr/>
          <a:lstStyle/>
          <a:p>
            <a:pPr>
              <a:defRPr/>
            </a:pPr>
            <a:fld id="{06D718C7-E6A6-4951-9BE3-86065F23BD46}" type="slidenum">
              <a:rPr lang="en-US"/>
              <a:pPr>
                <a:defRPr/>
              </a:pPr>
              <a:t>19</a:t>
            </a:fld>
            <a:endParaRPr lang="en-US"/>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Pattern </a:t>
            </a:r>
            <a:endParaRPr lang="en-US" dirty="0"/>
          </a:p>
        </p:txBody>
      </p:sp>
      <p:sp>
        <p:nvSpPr>
          <p:cNvPr id="3" name="Content Placeholder 2"/>
          <p:cNvSpPr>
            <a:spLocks noGrp="1"/>
          </p:cNvSpPr>
          <p:nvPr>
            <p:ph idx="1"/>
          </p:nvPr>
        </p:nvSpPr>
        <p:spPr/>
        <p:txBody>
          <a:bodyPr/>
          <a:lstStyle/>
          <a:p>
            <a:r>
              <a:rPr lang="en-IN" dirty="0" smtClean="0"/>
              <a:t>A design pattern is a general reusable solution to a commonly occurring problem in software design. </a:t>
            </a:r>
          </a:p>
          <a:p>
            <a:r>
              <a:rPr lang="en-IN" dirty="0" smtClean="0"/>
              <a:t>It is a template for how to solve a problem that can be used in many different situations. </a:t>
            </a:r>
          </a:p>
          <a:p>
            <a:r>
              <a:rPr lang="en-IN" dirty="0" smtClean="0"/>
              <a:t>Patterns are formalized best practices that the programmer can use to solve common problems when designing an application or system.</a:t>
            </a:r>
            <a:endParaRPr lang="en-US" dirty="0"/>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Decorator</a:t>
            </a:r>
          </a:p>
        </p:txBody>
      </p:sp>
      <p:sp>
        <p:nvSpPr>
          <p:cNvPr id="28675" name="Rectangle 3"/>
          <p:cNvSpPr>
            <a:spLocks noGrp="1" noChangeArrowheads="1"/>
          </p:cNvSpPr>
          <p:nvPr>
            <p:ph idx="1"/>
          </p:nvPr>
        </p:nvSpPr>
        <p:spPr>
          <a:xfrm>
            <a:off x="228600" y="2057400"/>
            <a:ext cx="8375650" cy="4800600"/>
          </a:xfrm>
        </p:spPr>
        <p:txBody>
          <a:bodyPr>
            <a:normAutofit/>
          </a:bodyPr>
          <a:lstStyle/>
          <a:p>
            <a:pPr eaLnBrk="1" hangingPunct="1">
              <a:lnSpc>
                <a:spcPct val="90000"/>
              </a:lnSpc>
              <a:buFontTx/>
              <a:buNone/>
            </a:pPr>
            <a:r>
              <a:rPr lang="en-US" sz="3200" i="1" dirty="0" smtClean="0"/>
              <a:t>Definition</a:t>
            </a:r>
          </a:p>
          <a:p>
            <a:pPr eaLnBrk="1" hangingPunct="1">
              <a:lnSpc>
                <a:spcPct val="90000"/>
              </a:lnSpc>
            </a:pPr>
            <a:r>
              <a:rPr lang="en-US" sz="3200" b="1" dirty="0" smtClean="0"/>
              <a:t>Attaches additional responsibilities to an object dynamically. Decorators provide a flexible alternative to </a:t>
            </a:r>
            <a:r>
              <a:rPr lang="en-US" sz="3200" b="1" dirty="0" smtClean="0"/>
              <a:t>sub classing </a:t>
            </a:r>
            <a:r>
              <a:rPr lang="en-US" sz="3200" b="1" dirty="0" smtClean="0"/>
              <a:t>for extending functionality</a:t>
            </a:r>
            <a:r>
              <a:rPr lang="en-US" sz="3600" b="1" dirty="0" smtClean="0"/>
              <a:t> </a:t>
            </a:r>
            <a:endParaRPr lang="en-US" sz="2400" b="1" dirty="0" smtClean="0"/>
          </a:p>
        </p:txBody>
      </p:sp>
      <p:sp>
        <p:nvSpPr>
          <p:cNvPr id="4" name="Slide Number Placeholder 3"/>
          <p:cNvSpPr>
            <a:spLocks noGrp="1"/>
          </p:cNvSpPr>
          <p:nvPr>
            <p:ph type="sldNum" sz="quarter" idx="12"/>
          </p:nvPr>
        </p:nvSpPr>
        <p:spPr/>
        <p:txBody>
          <a:bodyPr/>
          <a:lstStyle/>
          <a:p>
            <a:pPr>
              <a:defRPr/>
            </a:pPr>
            <a:fld id="{1E489C98-8F01-41A1-9EC1-48DBC5DE0598}" type="slidenum">
              <a:rPr lang="en-US"/>
              <a:pPr>
                <a:defRPr/>
              </a:pPr>
              <a:t>20</a:t>
            </a:fld>
            <a:endParaRPr lang="en-US"/>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Façade</a:t>
            </a:r>
          </a:p>
        </p:txBody>
      </p:sp>
      <p:sp>
        <p:nvSpPr>
          <p:cNvPr id="29699" name="Rectangle 3"/>
          <p:cNvSpPr>
            <a:spLocks noGrp="1" noChangeArrowheads="1"/>
          </p:cNvSpPr>
          <p:nvPr>
            <p:ph idx="1"/>
          </p:nvPr>
        </p:nvSpPr>
        <p:spPr>
          <a:xfrm>
            <a:off x="381000" y="2057400"/>
            <a:ext cx="8229600" cy="4389438"/>
          </a:xfrm>
        </p:spPr>
        <p:txBody>
          <a:bodyPr>
            <a:normAutofit/>
          </a:bodyPr>
          <a:lstStyle/>
          <a:p>
            <a:pPr eaLnBrk="1" hangingPunct="1">
              <a:buFontTx/>
              <a:buNone/>
            </a:pPr>
            <a:r>
              <a:rPr lang="en-US" sz="3200" i="1" dirty="0" smtClean="0"/>
              <a:t>Definition</a:t>
            </a:r>
          </a:p>
          <a:p>
            <a:pPr eaLnBrk="1" hangingPunct="1"/>
            <a:r>
              <a:rPr lang="en-US" sz="3200" b="1" dirty="0" smtClean="0"/>
              <a:t>Provides a unified interface to a set of interfaces in a subsystem. Façade defines a higher-level interface that makes the subsystem easier to </a:t>
            </a:r>
            <a:r>
              <a:rPr lang="en-US" sz="3200" b="1" dirty="0" smtClean="0"/>
              <a:t>use</a:t>
            </a:r>
            <a:endParaRPr lang="en-US" sz="2400" b="1" dirty="0" smtClean="0"/>
          </a:p>
        </p:txBody>
      </p:sp>
      <p:sp>
        <p:nvSpPr>
          <p:cNvPr id="4" name="Slide Number Placeholder 3"/>
          <p:cNvSpPr>
            <a:spLocks noGrp="1"/>
          </p:cNvSpPr>
          <p:nvPr>
            <p:ph type="sldNum" sz="quarter" idx="12"/>
          </p:nvPr>
        </p:nvSpPr>
        <p:spPr/>
        <p:txBody>
          <a:bodyPr/>
          <a:lstStyle/>
          <a:p>
            <a:pPr>
              <a:defRPr/>
            </a:pPr>
            <a:fld id="{D0024BB6-5235-4CC6-A446-7CC44835B2AF}" type="slidenum">
              <a:rPr lang="en-US"/>
              <a:pPr>
                <a:defRPr/>
              </a:pPr>
              <a:t>21</a:t>
            </a:fld>
            <a:endParaRPr lang="en-US"/>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Flyweight</a:t>
            </a:r>
          </a:p>
        </p:txBody>
      </p:sp>
      <p:sp>
        <p:nvSpPr>
          <p:cNvPr id="30723" name="Rectangle 3"/>
          <p:cNvSpPr>
            <a:spLocks noGrp="1" noChangeArrowheads="1"/>
          </p:cNvSpPr>
          <p:nvPr>
            <p:ph idx="1"/>
          </p:nvPr>
        </p:nvSpPr>
        <p:spPr>
          <a:xfrm>
            <a:off x="304800" y="1981200"/>
            <a:ext cx="8375650" cy="4876800"/>
          </a:xfrm>
        </p:spPr>
        <p:txBody>
          <a:bodyPr>
            <a:normAutofit/>
          </a:bodyPr>
          <a:lstStyle/>
          <a:p>
            <a:pPr eaLnBrk="1" hangingPunct="1">
              <a:buFontTx/>
              <a:buNone/>
            </a:pPr>
            <a:r>
              <a:rPr lang="en-US" sz="3600" i="1" dirty="0" smtClean="0"/>
              <a:t>Definition</a:t>
            </a:r>
          </a:p>
          <a:p>
            <a:pPr eaLnBrk="1" hangingPunct="1"/>
            <a:r>
              <a:rPr lang="en-US" sz="3600" b="1" dirty="0" smtClean="0"/>
              <a:t>Uses sharing to support large numbers of fine-grained objects </a:t>
            </a:r>
            <a:r>
              <a:rPr lang="en-US" sz="3600" b="1" dirty="0" smtClean="0"/>
              <a:t>efficiently.</a:t>
            </a:r>
            <a:endParaRPr lang="en-US" sz="2400" b="1" dirty="0" smtClean="0"/>
          </a:p>
        </p:txBody>
      </p:sp>
      <p:sp>
        <p:nvSpPr>
          <p:cNvPr id="4" name="Slide Number Placeholder 3"/>
          <p:cNvSpPr>
            <a:spLocks noGrp="1"/>
          </p:cNvSpPr>
          <p:nvPr>
            <p:ph type="sldNum" sz="quarter" idx="12"/>
          </p:nvPr>
        </p:nvSpPr>
        <p:spPr/>
        <p:txBody>
          <a:bodyPr/>
          <a:lstStyle/>
          <a:p>
            <a:pPr>
              <a:defRPr/>
            </a:pPr>
            <a:fld id="{55D9132D-B0AB-43D8-9D82-EEBE310F8CC3}" type="slidenum">
              <a:rPr lang="en-US"/>
              <a:pPr>
                <a:defRPr/>
              </a:pPr>
              <a:t>22</a:t>
            </a:fld>
            <a:endParaRPr lang="en-US"/>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Proxy</a:t>
            </a:r>
          </a:p>
        </p:txBody>
      </p:sp>
      <p:sp>
        <p:nvSpPr>
          <p:cNvPr id="311299" name="Rectangle 3"/>
          <p:cNvSpPr>
            <a:spLocks noGrp="1" noChangeArrowheads="1"/>
          </p:cNvSpPr>
          <p:nvPr>
            <p:ph idx="1"/>
          </p:nvPr>
        </p:nvSpPr>
        <p:spPr>
          <a:xfrm>
            <a:off x="381000" y="1981200"/>
            <a:ext cx="8375650" cy="48768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b="1" dirty="0"/>
              <a:t>Provides a surrogate or placeholder for another object to control access to </a:t>
            </a:r>
            <a:r>
              <a:rPr lang="en-US" sz="3200" b="1" dirty="0" smtClean="0"/>
              <a:t>it</a:t>
            </a:r>
            <a:endParaRPr lang="en-US" sz="1800" b="1" dirty="0"/>
          </a:p>
        </p:txBody>
      </p:sp>
      <p:sp>
        <p:nvSpPr>
          <p:cNvPr id="4" name="Slide Number Placeholder 3"/>
          <p:cNvSpPr>
            <a:spLocks noGrp="1"/>
          </p:cNvSpPr>
          <p:nvPr>
            <p:ph type="sldNum" sz="quarter" idx="12"/>
          </p:nvPr>
        </p:nvSpPr>
        <p:spPr/>
        <p:txBody>
          <a:bodyPr/>
          <a:lstStyle/>
          <a:p>
            <a:pPr>
              <a:defRPr/>
            </a:pPr>
            <a:fld id="{6D24ADE2-E509-4C23-882A-4BEE3EB870CC}" type="slidenum">
              <a:rPr lang="en-US"/>
              <a:pPr>
                <a:defRPr/>
              </a:pPr>
              <a:t>23</a:t>
            </a:fld>
            <a:endParaRPr lang="en-US"/>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err="1" smtClean="0">
                <a:solidFill>
                  <a:schemeClr val="tx1"/>
                </a:solidFill>
              </a:rPr>
              <a:t>Behavioural</a:t>
            </a:r>
            <a:r>
              <a:rPr lang="en-US" sz="6600" dirty="0" smtClean="0">
                <a:solidFill>
                  <a:schemeClr val="tx1"/>
                </a:solidFill>
              </a:rPr>
              <a:t>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C99A9D9-C5AB-4858-BB91-C129AC4C7A8F}" type="slidenum">
              <a:rPr lang="en-US"/>
              <a:pPr>
                <a:defRPr/>
              </a:pPr>
              <a:t>25</a:t>
            </a:fld>
            <a:endParaRPr lang="en-US"/>
          </a:p>
        </p:txBody>
      </p:sp>
      <p:sp>
        <p:nvSpPr>
          <p:cNvPr id="17411" name="Rectangle 2"/>
          <p:cNvSpPr>
            <a:spLocks noGrp="1" noChangeArrowheads="1"/>
          </p:cNvSpPr>
          <p:nvPr>
            <p:ph type="title"/>
          </p:nvPr>
        </p:nvSpPr>
        <p:spPr/>
        <p:txBody>
          <a:bodyPr/>
          <a:lstStyle/>
          <a:p>
            <a:pPr eaLnBrk="1" hangingPunct="1"/>
            <a:r>
              <a:rPr lang="en-US" sz="5400" smtClean="0">
                <a:solidFill>
                  <a:schemeClr val="tx1"/>
                </a:solidFill>
              </a:rPr>
              <a:t>BEHAVIORAL PATTERNS</a:t>
            </a:r>
            <a:endParaRPr lang="en-US" smtClean="0"/>
          </a:p>
        </p:txBody>
      </p:sp>
      <p:sp>
        <p:nvSpPr>
          <p:cNvPr id="7" name="Rectangle 5"/>
          <p:cNvSpPr>
            <a:spLocks noChangeArrowheads="1"/>
          </p:cNvSpPr>
          <p:nvPr/>
        </p:nvSpPr>
        <p:spPr bwMode="auto">
          <a:xfrm>
            <a:off x="5257800" y="2286000"/>
            <a:ext cx="3471863"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endParaRPr lang="en-US" sz="20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Observer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State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Strategy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Template Method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Visitor</a:t>
            </a:r>
          </a:p>
        </p:txBody>
      </p:sp>
      <p:sp>
        <p:nvSpPr>
          <p:cNvPr id="8" name="Rectangle 5"/>
          <p:cNvSpPr>
            <a:spLocks noChangeArrowheads="1"/>
          </p:cNvSpPr>
          <p:nvPr/>
        </p:nvSpPr>
        <p:spPr bwMode="auto">
          <a:xfrm>
            <a:off x="685800" y="2362200"/>
            <a:ext cx="4038600"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defRPr/>
            </a:pPr>
            <a:endParaRPr lang="en-US" sz="16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Chain of Responsibility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Command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Interpreter</a:t>
            </a:r>
          </a:p>
          <a:p>
            <a:pPr marL="457200" indent="-457200" eaLnBrk="1" hangingPunct="1">
              <a:lnSpc>
                <a:spcPct val="100000"/>
              </a:lnSpc>
              <a:spcBef>
                <a:spcPct val="20000"/>
              </a:spcBef>
              <a:buClr>
                <a:schemeClr val="hlink"/>
              </a:buClr>
              <a:buFont typeface="Arial" pitchFamily="34" charset="0"/>
              <a:buChar char="•"/>
              <a:defRPr/>
            </a:pPr>
            <a:r>
              <a:rPr lang="en-US" sz="2400" dirty="0" err="1">
                <a:solidFill>
                  <a:schemeClr val="tx1"/>
                </a:solidFill>
                <a:latin typeface="+mn-lt"/>
              </a:rPr>
              <a:t>Iterator</a:t>
            </a:r>
            <a:endParaRPr lang="en-US" sz="2400" dirty="0">
              <a:solidFill>
                <a:schemeClr val="tx1"/>
              </a:solidFill>
              <a:latin typeface="+mn-lt"/>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Mediator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Memento</a:t>
            </a:r>
          </a:p>
        </p:txBody>
      </p:sp>
    </p:spTree>
  </p:cSld>
  <p:clrMapOvr>
    <a:masterClrMapping/>
  </p:clrMapOvr>
  <p:transition spd="med">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Chain of Responsibility</a:t>
            </a:r>
          </a:p>
        </p:txBody>
      </p:sp>
      <p:sp>
        <p:nvSpPr>
          <p:cNvPr id="313347" name="Rectangle 3"/>
          <p:cNvSpPr>
            <a:spLocks noGrp="1" noChangeArrowheads="1"/>
          </p:cNvSpPr>
          <p:nvPr>
            <p:ph idx="1"/>
          </p:nvPr>
        </p:nvSpPr>
        <p:spPr>
          <a:xfrm>
            <a:off x="228600" y="2057400"/>
            <a:ext cx="8375650" cy="48006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b="1" dirty="0"/>
              <a:t>Avoids coupling the sender of a request to its receiver by giving more than one object a chance to handle the request. Chain the receiving objects and pass the request along the chain until an object handles </a:t>
            </a:r>
            <a:r>
              <a:rPr lang="en-US" sz="3200" b="1" dirty="0" smtClean="0"/>
              <a:t>it</a:t>
            </a:r>
            <a:endParaRPr lang="en-US" sz="1800" b="1" dirty="0"/>
          </a:p>
        </p:txBody>
      </p:sp>
      <p:sp>
        <p:nvSpPr>
          <p:cNvPr id="4" name="Slide Number Placeholder 3"/>
          <p:cNvSpPr>
            <a:spLocks noGrp="1"/>
          </p:cNvSpPr>
          <p:nvPr>
            <p:ph type="sldNum" sz="quarter" idx="12"/>
          </p:nvPr>
        </p:nvSpPr>
        <p:spPr/>
        <p:txBody>
          <a:bodyPr/>
          <a:lstStyle/>
          <a:p>
            <a:pPr>
              <a:defRPr/>
            </a:pPr>
            <a:fld id="{35D7FEDA-9776-4479-8B16-0A4BE64EDC05}" type="slidenum">
              <a:rPr lang="en-US"/>
              <a:pPr>
                <a:defRPr/>
              </a:pPr>
              <a:t>26</a:t>
            </a:fld>
            <a:endParaRPr lang="en-US"/>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Command</a:t>
            </a:r>
          </a:p>
        </p:txBody>
      </p:sp>
      <p:sp>
        <p:nvSpPr>
          <p:cNvPr id="315395" name="Rectangle 3"/>
          <p:cNvSpPr>
            <a:spLocks noGrp="1" noChangeArrowheads="1"/>
          </p:cNvSpPr>
          <p:nvPr>
            <p:ph idx="1"/>
          </p:nvPr>
        </p:nvSpPr>
        <p:spPr>
          <a:xfrm>
            <a:off x="304800" y="1981200"/>
            <a:ext cx="8375650" cy="48768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b="1" dirty="0"/>
              <a:t>Encapsulates a request as an object, thereby letting you parameterize clients with different requests, queue or log requests, and support undoable </a:t>
            </a:r>
            <a:r>
              <a:rPr lang="en-US" sz="3200" b="1" dirty="0" smtClean="0"/>
              <a:t>operations</a:t>
            </a:r>
            <a:endParaRPr lang="en-US" sz="1800" b="1" dirty="0"/>
          </a:p>
        </p:txBody>
      </p:sp>
      <p:sp>
        <p:nvSpPr>
          <p:cNvPr id="4" name="Slide Number Placeholder 3"/>
          <p:cNvSpPr>
            <a:spLocks noGrp="1"/>
          </p:cNvSpPr>
          <p:nvPr>
            <p:ph type="sldNum" sz="quarter" idx="12"/>
          </p:nvPr>
        </p:nvSpPr>
        <p:spPr/>
        <p:txBody>
          <a:bodyPr/>
          <a:lstStyle/>
          <a:p>
            <a:pPr>
              <a:defRPr/>
            </a:pPr>
            <a:fld id="{E999DB8E-CACD-4F96-BFA4-DF3566C4259A}" type="slidenum">
              <a:rPr lang="en-US"/>
              <a:pPr>
                <a:defRPr/>
              </a:pPr>
              <a:t>27</a:t>
            </a:fld>
            <a:endParaRPr lang="en-US"/>
          </a:p>
        </p:txBody>
      </p:sp>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Interpreter</a:t>
            </a:r>
          </a:p>
        </p:txBody>
      </p:sp>
      <p:sp>
        <p:nvSpPr>
          <p:cNvPr id="314371" name="Rectangle 3"/>
          <p:cNvSpPr>
            <a:spLocks noGrp="1" noChangeArrowheads="1"/>
          </p:cNvSpPr>
          <p:nvPr>
            <p:ph idx="1"/>
          </p:nvPr>
        </p:nvSpPr>
        <p:spPr>
          <a:xfrm>
            <a:off x="387350" y="1981200"/>
            <a:ext cx="8375650" cy="4648200"/>
          </a:xfrm>
        </p:spPr>
        <p:txBody>
          <a:bodyPr>
            <a:normAutofit/>
          </a:bodyPr>
          <a:lstStyle/>
          <a:p>
            <a:pPr marL="274320" indent="-274320" eaLnBrk="1" fontAlgn="auto" hangingPunct="1">
              <a:spcAft>
                <a:spcPts val="0"/>
              </a:spcAft>
              <a:buClr>
                <a:schemeClr val="accent3"/>
              </a:buClr>
              <a:buFontTx/>
              <a:buNone/>
              <a:defRPr/>
            </a:pPr>
            <a:r>
              <a:rPr lang="en-US" sz="2400" i="1" dirty="0"/>
              <a:t>Definition</a:t>
            </a:r>
          </a:p>
          <a:p>
            <a:pPr marL="274320" indent="-274320" eaLnBrk="1" fontAlgn="auto" hangingPunct="1">
              <a:spcAft>
                <a:spcPts val="0"/>
              </a:spcAft>
              <a:buClr>
                <a:schemeClr val="accent3"/>
              </a:buClr>
              <a:buFont typeface="Wingdings 2"/>
              <a:buChar char=""/>
              <a:defRPr/>
            </a:pPr>
            <a:r>
              <a:rPr lang="en-US" sz="3200" dirty="0"/>
              <a:t>Given a language, defines a representation for its grammar along with an interpreter that uses the representation to interpret sentences in the </a:t>
            </a:r>
            <a:r>
              <a:rPr lang="en-US" sz="3200" dirty="0" smtClean="0"/>
              <a:t>language</a:t>
            </a:r>
            <a:endParaRPr lang="en-US" sz="1800" dirty="0"/>
          </a:p>
        </p:txBody>
      </p:sp>
      <p:sp>
        <p:nvSpPr>
          <p:cNvPr id="4" name="Slide Number Placeholder 3"/>
          <p:cNvSpPr>
            <a:spLocks noGrp="1"/>
          </p:cNvSpPr>
          <p:nvPr>
            <p:ph type="sldNum" sz="quarter" idx="12"/>
          </p:nvPr>
        </p:nvSpPr>
        <p:spPr/>
        <p:txBody>
          <a:bodyPr/>
          <a:lstStyle/>
          <a:p>
            <a:pPr>
              <a:defRPr/>
            </a:pPr>
            <a:fld id="{A1275104-AAC2-4D1A-99BC-F3A32C199410}" type="slidenum">
              <a:rPr lang="en-US"/>
              <a:pPr>
                <a:defRPr/>
              </a:pPr>
              <a:t>28</a:t>
            </a:fld>
            <a:endParaRPr lang="en-US"/>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Iterator</a:t>
            </a:r>
          </a:p>
        </p:txBody>
      </p:sp>
      <p:sp>
        <p:nvSpPr>
          <p:cNvPr id="316419" name="Rectangle 3"/>
          <p:cNvSpPr>
            <a:spLocks noGrp="1" noChangeArrowheads="1"/>
          </p:cNvSpPr>
          <p:nvPr>
            <p:ph idx="1"/>
          </p:nvPr>
        </p:nvSpPr>
        <p:spPr>
          <a:xfrm>
            <a:off x="311150" y="1981200"/>
            <a:ext cx="8375650" cy="46482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a:t>Provides a way to access the elements of an aggregate object sequentially without exposing its underlying </a:t>
            </a:r>
            <a:r>
              <a:rPr lang="en-US" sz="3200" dirty="0" smtClean="0"/>
              <a:t>representation</a:t>
            </a:r>
            <a:endParaRPr lang="en-US" sz="1800" dirty="0"/>
          </a:p>
        </p:txBody>
      </p:sp>
      <p:sp>
        <p:nvSpPr>
          <p:cNvPr id="4" name="Slide Number Placeholder 3"/>
          <p:cNvSpPr>
            <a:spLocks noGrp="1"/>
          </p:cNvSpPr>
          <p:nvPr>
            <p:ph type="sldNum" sz="quarter" idx="12"/>
          </p:nvPr>
        </p:nvSpPr>
        <p:spPr/>
        <p:txBody>
          <a:bodyPr/>
          <a:lstStyle/>
          <a:p>
            <a:pPr>
              <a:defRPr/>
            </a:pPr>
            <a:fld id="{46A9482F-5EB6-4E66-BD88-B1A3F22F3B0E}" type="slidenum">
              <a:rPr lang="en-US"/>
              <a:pPr>
                <a:defRPr/>
              </a:pPr>
              <a:t>29</a:t>
            </a:fld>
            <a:endParaRPr lang="en-US"/>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Gang of Four Design Patterns</a:t>
            </a:r>
            <a:endParaRPr lang="en-US" dirty="0"/>
          </a:p>
        </p:txBody>
      </p:sp>
      <p:sp>
        <p:nvSpPr>
          <p:cNvPr id="3" name="Content Placeholder 2"/>
          <p:cNvSpPr>
            <a:spLocks noGrp="1"/>
          </p:cNvSpPr>
          <p:nvPr>
            <p:ph idx="1"/>
          </p:nvPr>
        </p:nvSpPr>
        <p:spPr/>
        <p:txBody>
          <a:bodyPr>
            <a:normAutofit/>
          </a:bodyPr>
          <a:lstStyle/>
          <a:p>
            <a:r>
              <a:rPr lang="en-IN" dirty="0" smtClean="0"/>
              <a:t>These are design patterns which were defined by four authors</a:t>
            </a:r>
          </a:p>
          <a:p>
            <a:pPr lvl="1"/>
            <a:r>
              <a:rPr lang="en-IN" dirty="0" smtClean="0"/>
              <a:t>Erich Gamma </a:t>
            </a:r>
          </a:p>
          <a:p>
            <a:pPr lvl="1"/>
            <a:r>
              <a:rPr lang="en-IN" dirty="0" smtClean="0"/>
              <a:t>Richard Helm</a:t>
            </a:r>
          </a:p>
          <a:p>
            <a:pPr lvl="1"/>
            <a:r>
              <a:rPr lang="en-IN" dirty="0" smtClean="0"/>
              <a:t>Ralph Johnson and </a:t>
            </a:r>
          </a:p>
          <a:p>
            <a:pPr lvl="1"/>
            <a:r>
              <a:rPr lang="en-IN" dirty="0" smtClean="0"/>
              <a:t>John </a:t>
            </a:r>
            <a:r>
              <a:rPr lang="en-IN" dirty="0" err="1" smtClean="0"/>
              <a:t>Vlissides</a:t>
            </a:r>
            <a:r>
              <a:rPr lang="en-IN" dirty="0" smtClean="0"/>
              <a:t> in their book </a:t>
            </a:r>
            <a:r>
              <a:rPr lang="en-IN" i="1" dirty="0" smtClean="0"/>
              <a:t>Design Patterns:</a:t>
            </a:r>
          </a:p>
          <a:p>
            <a:pPr lvl="1"/>
            <a:endParaRPr lang="en-US" dirty="0"/>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Mediator</a:t>
            </a:r>
          </a:p>
        </p:txBody>
      </p:sp>
      <p:sp>
        <p:nvSpPr>
          <p:cNvPr id="317443" name="Rectangle 3"/>
          <p:cNvSpPr>
            <a:spLocks noGrp="1" noChangeArrowheads="1"/>
          </p:cNvSpPr>
          <p:nvPr>
            <p:ph idx="1"/>
          </p:nvPr>
        </p:nvSpPr>
        <p:spPr>
          <a:xfrm>
            <a:off x="311150" y="1981200"/>
            <a:ext cx="8375650" cy="4648200"/>
          </a:xfrm>
        </p:spPr>
        <p:txBody>
          <a:bodyPr>
            <a:normAutofit/>
          </a:bodyPr>
          <a:lstStyle/>
          <a:p>
            <a:pPr marL="274320" indent="-274320" eaLnBrk="1" fontAlgn="auto" hangingPunct="1">
              <a:spcAft>
                <a:spcPts val="0"/>
              </a:spcAft>
              <a:buClr>
                <a:schemeClr val="accent3"/>
              </a:buClr>
              <a:buFontTx/>
              <a:buNone/>
              <a:defRPr/>
            </a:pPr>
            <a:r>
              <a:rPr lang="en-US" sz="2800" i="1" dirty="0"/>
              <a:t>Definition</a:t>
            </a:r>
          </a:p>
          <a:p>
            <a:pPr marL="274320" indent="-274320" eaLnBrk="1" fontAlgn="auto" hangingPunct="1">
              <a:spcAft>
                <a:spcPts val="0"/>
              </a:spcAft>
              <a:buClr>
                <a:schemeClr val="accent3"/>
              </a:buClr>
              <a:buFont typeface="Wingdings 2"/>
              <a:buChar char=""/>
              <a:defRPr/>
            </a:pPr>
            <a:r>
              <a:rPr lang="en-US" sz="2800" dirty="0"/>
              <a:t>Defines an object that encapsulates how a set of objects interact. Mediator promotes loose coupling by keeping objects from referring to each other explicitly, and it lets you vary their interaction </a:t>
            </a:r>
            <a:r>
              <a:rPr lang="en-US" sz="2800" dirty="0" smtClean="0"/>
              <a:t>independently</a:t>
            </a:r>
            <a:endParaRPr lang="en-US" sz="1600" dirty="0"/>
          </a:p>
        </p:txBody>
      </p:sp>
      <p:sp>
        <p:nvSpPr>
          <p:cNvPr id="4" name="Slide Number Placeholder 3"/>
          <p:cNvSpPr>
            <a:spLocks noGrp="1"/>
          </p:cNvSpPr>
          <p:nvPr>
            <p:ph type="sldNum" sz="quarter" idx="12"/>
          </p:nvPr>
        </p:nvSpPr>
        <p:spPr/>
        <p:txBody>
          <a:bodyPr/>
          <a:lstStyle/>
          <a:p>
            <a:pPr>
              <a:defRPr/>
            </a:pPr>
            <a:fld id="{F6B584FB-4903-4252-9289-06AD8DA5EEC9}" type="slidenum">
              <a:rPr lang="en-US"/>
              <a:pPr>
                <a:defRPr/>
              </a:pPr>
              <a:t>30</a:t>
            </a:fld>
            <a:endParaRPr lang="en-US"/>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Memento</a:t>
            </a:r>
          </a:p>
        </p:txBody>
      </p:sp>
      <p:sp>
        <p:nvSpPr>
          <p:cNvPr id="318467" name="Rectangle 3"/>
          <p:cNvSpPr>
            <a:spLocks noGrp="1" noChangeArrowheads="1"/>
          </p:cNvSpPr>
          <p:nvPr>
            <p:ph idx="1"/>
          </p:nvPr>
        </p:nvSpPr>
        <p:spPr>
          <a:xfrm>
            <a:off x="381000" y="2057400"/>
            <a:ext cx="8375650" cy="45720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a:t>Without violating encapsulation, captures and externalizes an object's internal state so that the object can be restored to this state </a:t>
            </a:r>
            <a:r>
              <a:rPr lang="en-US" sz="3200" dirty="0" smtClean="0"/>
              <a:t>later</a:t>
            </a:r>
            <a:endParaRPr lang="en-US" sz="1800" dirty="0"/>
          </a:p>
        </p:txBody>
      </p:sp>
      <p:sp>
        <p:nvSpPr>
          <p:cNvPr id="4" name="Slide Number Placeholder 3"/>
          <p:cNvSpPr>
            <a:spLocks noGrp="1"/>
          </p:cNvSpPr>
          <p:nvPr>
            <p:ph type="sldNum" sz="quarter" idx="12"/>
          </p:nvPr>
        </p:nvSpPr>
        <p:spPr/>
        <p:txBody>
          <a:bodyPr/>
          <a:lstStyle/>
          <a:p>
            <a:pPr>
              <a:defRPr/>
            </a:pPr>
            <a:fld id="{2F5476A5-77A3-435B-93A8-969BFA51C8CD}" type="slidenum">
              <a:rPr lang="en-US"/>
              <a:pPr>
                <a:defRPr/>
              </a:pPr>
              <a:t>31</a:t>
            </a:fld>
            <a:endParaRPr lang="en-US"/>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Observer</a:t>
            </a:r>
          </a:p>
        </p:txBody>
      </p:sp>
      <p:sp>
        <p:nvSpPr>
          <p:cNvPr id="319491" name="Rectangle 3"/>
          <p:cNvSpPr>
            <a:spLocks noGrp="1" noChangeArrowheads="1"/>
          </p:cNvSpPr>
          <p:nvPr>
            <p:ph idx="1"/>
          </p:nvPr>
        </p:nvSpPr>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a:t>Defines a one-to-many dependency between objects so that when one object changes state, all its dependents are notified and updated </a:t>
            </a:r>
            <a:r>
              <a:rPr lang="en-US" sz="3200" dirty="0" smtClean="0"/>
              <a:t>automatically</a:t>
            </a:r>
            <a:endParaRPr lang="en-US" sz="1800" dirty="0"/>
          </a:p>
        </p:txBody>
      </p:sp>
      <p:sp>
        <p:nvSpPr>
          <p:cNvPr id="4" name="Slide Number Placeholder 3"/>
          <p:cNvSpPr>
            <a:spLocks noGrp="1"/>
          </p:cNvSpPr>
          <p:nvPr>
            <p:ph type="sldNum" sz="quarter" idx="12"/>
          </p:nvPr>
        </p:nvSpPr>
        <p:spPr/>
        <p:txBody>
          <a:bodyPr/>
          <a:lstStyle/>
          <a:p>
            <a:pPr>
              <a:defRPr/>
            </a:pPr>
            <a:fld id="{C89A9B2E-28F4-4491-9D5C-0333F5910239}" type="slidenum">
              <a:rPr lang="en-US"/>
              <a:pPr>
                <a:defRPr/>
              </a:pPr>
              <a:t>32</a:t>
            </a:fld>
            <a:endParaRPr lang="en-US"/>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State</a:t>
            </a:r>
          </a:p>
        </p:txBody>
      </p:sp>
      <p:sp>
        <p:nvSpPr>
          <p:cNvPr id="320515" name="Rectangle 3"/>
          <p:cNvSpPr>
            <a:spLocks noGrp="1" noChangeArrowheads="1"/>
          </p:cNvSpPr>
          <p:nvPr>
            <p:ph idx="1"/>
          </p:nvPr>
        </p:nvSpPr>
        <p:spPr>
          <a:xfrm>
            <a:off x="304800" y="1981200"/>
            <a:ext cx="8604250" cy="48768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smtClean="0"/>
              <a:t>Allows an object to alter its behavior when its internal state changes. The object will appear to change its </a:t>
            </a:r>
            <a:r>
              <a:rPr lang="en-US" sz="3200" dirty="0" smtClean="0"/>
              <a:t>class</a:t>
            </a:r>
            <a:endParaRPr lang="en-US" sz="1800" dirty="0" smtClean="0"/>
          </a:p>
        </p:txBody>
      </p:sp>
      <p:sp>
        <p:nvSpPr>
          <p:cNvPr id="4" name="Slide Number Placeholder 3"/>
          <p:cNvSpPr>
            <a:spLocks noGrp="1"/>
          </p:cNvSpPr>
          <p:nvPr>
            <p:ph type="sldNum" sz="quarter" idx="12"/>
          </p:nvPr>
        </p:nvSpPr>
        <p:spPr/>
        <p:txBody>
          <a:bodyPr/>
          <a:lstStyle/>
          <a:p>
            <a:pPr>
              <a:defRPr/>
            </a:pPr>
            <a:fld id="{ABFCDCA9-3455-425D-85F5-F3FC76B115D5}" type="slidenum">
              <a:rPr lang="en-US"/>
              <a:pPr>
                <a:defRPr/>
              </a:pPr>
              <a:t>33</a:t>
            </a:fld>
            <a:endParaRPr lang="en-US"/>
          </a:p>
        </p:txBody>
      </p:sp>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Strategy</a:t>
            </a:r>
          </a:p>
        </p:txBody>
      </p:sp>
      <p:sp>
        <p:nvSpPr>
          <p:cNvPr id="321539" name="Rectangle 3"/>
          <p:cNvSpPr>
            <a:spLocks noGrp="1" noChangeArrowheads="1"/>
          </p:cNvSpPr>
          <p:nvPr>
            <p:ph idx="1"/>
          </p:nvPr>
        </p:nvSpPr>
        <p:spPr>
          <a:xfrm>
            <a:off x="311150" y="2057400"/>
            <a:ext cx="8832850" cy="48006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a:t>Defines a family of algorithms, encapsulates each one, and makes them interchangeable. Strategy lets the algorithm vary independently from clients that use </a:t>
            </a:r>
            <a:r>
              <a:rPr lang="en-US" sz="3200" dirty="0" smtClean="0"/>
              <a:t>it</a:t>
            </a:r>
            <a:endParaRPr lang="en-US" sz="1800" dirty="0"/>
          </a:p>
        </p:txBody>
      </p:sp>
      <p:sp>
        <p:nvSpPr>
          <p:cNvPr id="4" name="Slide Number Placeholder 3"/>
          <p:cNvSpPr>
            <a:spLocks noGrp="1"/>
          </p:cNvSpPr>
          <p:nvPr>
            <p:ph type="sldNum" sz="quarter" idx="12"/>
          </p:nvPr>
        </p:nvSpPr>
        <p:spPr/>
        <p:txBody>
          <a:bodyPr/>
          <a:lstStyle/>
          <a:p>
            <a:pPr>
              <a:defRPr/>
            </a:pPr>
            <a:fld id="{9CBC55BB-87A6-4EB4-AD9D-48F8359DCC95}" type="slidenum">
              <a:rPr lang="en-US"/>
              <a:pPr>
                <a:defRPr/>
              </a:pPr>
              <a:t>34</a:t>
            </a:fld>
            <a:endParaRPr lang="en-US"/>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Template Method</a:t>
            </a:r>
          </a:p>
        </p:txBody>
      </p:sp>
      <p:sp>
        <p:nvSpPr>
          <p:cNvPr id="322563" name="Rectangle 3"/>
          <p:cNvSpPr>
            <a:spLocks noGrp="1" noChangeArrowheads="1"/>
          </p:cNvSpPr>
          <p:nvPr>
            <p:ph idx="1"/>
          </p:nvPr>
        </p:nvSpPr>
        <p:spPr>
          <a:xfrm>
            <a:off x="311150" y="2057400"/>
            <a:ext cx="8832850" cy="4800600"/>
          </a:xfrm>
        </p:spPr>
        <p:txBody>
          <a:bodyPr>
            <a:normAutofit/>
          </a:bodyPr>
          <a:lstStyle/>
          <a:p>
            <a:pPr marL="274320" indent="-274320" eaLnBrk="1" fontAlgn="auto" hangingPunct="1">
              <a:spcAft>
                <a:spcPts val="0"/>
              </a:spcAft>
              <a:buClr>
                <a:schemeClr val="accent3"/>
              </a:buClr>
              <a:buFontTx/>
              <a:buNone/>
              <a:defRPr/>
            </a:pPr>
            <a:r>
              <a:rPr lang="en-US" sz="3200" i="1" dirty="0"/>
              <a:t>Definition</a:t>
            </a:r>
          </a:p>
          <a:p>
            <a:pPr marL="274320" indent="-274320" eaLnBrk="1" fontAlgn="auto" hangingPunct="1">
              <a:spcAft>
                <a:spcPts val="0"/>
              </a:spcAft>
              <a:buClr>
                <a:schemeClr val="accent3"/>
              </a:buClr>
              <a:buFont typeface="Wingdings 2"/>
              <a:buChar char=""/>
              <a:defRPr/>
            </a:pPr>
            <a:r>
              <a:rPr lang="en-US" sz="3200" dirty="0"/>
              <a:t>Defines the skeleton of an algorithm in an operation, deferring some steps to subclasses. Template Method lets subclasses redefine certain steps of an algorithm without changing the algorithm's </a:t>
            </a:r>
            <a:r>
              <a:rPr lang="en-US" sz="3200" dirty="0" smtClean="0"/>
              <a:t>structure</a:t>
            </a:r>
            <a:endParaRPr lang="en-US" sz="1800" dirty="0"/>
          </a:p>
        </p:txBody>
      </p:sp>
      <p:sp>
        <p:nvSpPr>
          <p:cNvPr id="4" name="Slide Number Placeholder 3"/>
          <p:cNvSpPr>
            <a:spLocks noGrp="1"/>
          </p:cNvSpPr>
          <p:nvPr>
            <p:ph type="sldNum" sz="quarter" idx="12"/>
          </p:nvPr>
        </p:nvSpPr>
        <p:spPr/>
        <p:txBody>
          <a:bodyPr/>
          <a:lstStyle/>
          <a:p>
            <a:pPr>
              <a:defRPr/>
            </a:pPr>
            <a:fld id="{39AD91F0-7219-4FA5-A429-AC381B4B6CFB}" type="slidenum">
              <a:rPr lang="en-US"/>
              <a:pPr>
                <a:defRPr/>
              </a:pPr>
              <a:t>35</a:t>
            </a:fld>
            <a:endParaRPr lang="en-US"/>
          </a:p>
        </p:txBody>
      </p:sp>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Visitor</a:t>
            </a:r>
          </a:p>
        </p:txBody>
      </p:sp>
      <p:sp>
        <p:nvSpPr>
          <p:cNvPr id="323587" name="Rectangle 3"/>
          <p:cNvSpPr>
            <a:spLocks noGrp="1" noChangeArrowheads="1"/>
          </p:cNvSpPr>
          <p:nvPr>
            <p:ph idx="1"/>
          </p:nvPr>
        </p:nvSpPr>
        <p:spPr>
          <a:xfrm>
            <a:off x="311150" y="2057400"/>
            <a:ext cx="8375650" cy="4800600"/>
          </a:xfrm>
        </p:spPr>
        <p:txBody>
          <a:bodyPr>
            <a:normAutofit/>
          </a:bodyPr>
          <a:lstStyle/>
          <a:p>
            <a:pPr marL="274320" indent="-274320" eaLnBrk="1" fontAlgn="auto" hangingPunct="1">
              <a:lnSpc>
                <a:spcPct val="90000"/>
              </a:lnSpc>
              <a:spcAft>
                <a:spcPts val="0"/>
              </a:spcAft>
              <a:buClr>
                <a:schemeClr val="accent3"/>
              </a:buClr>
              <a:buFontTx/>
              <a:buNone/>
              <a:defRPr/>
            </a:pPr>
            <a:r>
              <a:rPr lang="en-US" sz="3200" i="1" dirty="0"/>
              <a:t>Definition</a:t>
            </a:r>
          </a:p>
          <a:p>
            <a:pPr marL="274320" indent="-274320" eaLnBrk="1" fontAlgn="auto" hangingPunct="1">
              <a:lnSpc>
                <a:spcPct val="90000"/>
              </a:lnSpc>
              <a:spcAft>
                <a:spcPts val="0"/>
              </a:spcAft>
              <a:buClr>
                <a:schemeClr val="accent3"/>
              </a:buClr>
              <a:buFont typeface="Wingdings 2"/>
              <a:buChar char=""/>
              <a:defRPr/>
            </a:pPr>
            <a:r>
              <a:rPr lang="en-US" sz="3200" dirty="0"/>
              <a:t>Represents an operation to be performed on the elements of an object structure. Visitor lets you define a new operation without changing the classes of the elements on which it </a:t>
            </a:r>
            <a:r>
              <a:rPr lang="en-US" sz="3200" dirty="0" smtClean="0"/>
              <a:t>operates</a:t>
            </a:r>
            <a:endParaRPr lang="en-US" sz="1800" dirty="0"/>
          </a:p>
        </p:txBody>
      </p:sp>
      <p:sp>
        <p:nvSpPr>
          <p:cNvPr id="4" name="Slide Number Placeholder 3"/>
          <p:cNvSpPr>
            <a:spLocks noGrp="1"/>
          </p:cNvSpPr>
          <p:nvPr>
            <p:ph type="sldNum" sz="quarter" idx="12"/>
          </p:nvPr>
        </p:nvSpPr>
        <p:spPr/>
        <p:txBody>
          <a:bodyPr/>
          <a:lstStyle/>
          <a:p>
            <a:pPr>
              <a:defRPr/>
            </a:pPr>
            <a:fld id="{06B1AD77-77DF-4EB8-A718-03E083CED93F}" type="slidenum">
              <a:rPr lang="en-US"/>
              <a:pPr>
                <a:defRPr/>
              </a:pPr>
              <a:t>36</a:t>
            </a:fld>
            <a:endParaRPr lang="en-US"/>
          </a:p>
        </p:txBody>
      </p:sp>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05232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Design Pattern Classification</a:t>
            </a:r>
          </a:p>
        </p:txBody>
      </p:sp>
      <p:sp>
        <p:nvSpPr>
          <p:cNvPr id="174083" name="Rectangle 3"/>
          <p:cNvSpPr>
            <a:spLocks noGrp="1" noChangeArrowheads="1"/>
          </p:cNvSpPr>
          <p:nvPr>
            <p:ph idx="1"/>
          </p:nvPr>
        </p:nvSpPr>
        <p:spPr>
          <a:xfrm>
            <a:off x="457200" y="2287588"/>
            <a:ext cx="7543800" cy="3960812"/>
          </a:xfrm>
        </p:spPr>
        <p:txBody>
          <a:bodyPr>
            <a:normAutofit lnSpcReduction="10000"/>
          </a:bodyPr>
          <a:lstStyle/>
          <a:p>
            <a:pPr marL="457200" indent="-457200" eaLnBrk="1" fontAlgn="auto" hangingPunct="1">
              <a:spcAft>
                <a:spcPts val="0"/>
              </a:spcAft>
              <a:buClr>
                <a:schemeClr val="accent3"/>
              </a:buClr>
              <a:buFont typeface="Wingdings 2"/>
              <a:buChar char=""/>
              <a:defRPr/>
            </a:pPr>
            <a:r>
              <a:rPr lang="en-US" sz="2400" dirty="0" smtClean="0"/>
              <a:t>CREATIONAL PATTERNS</a:t>
            </a:r>
          </a:p>
          <a:p>
            <a:pPr marL="822960" lvl="1" indent="-457200" eaLnBrk="1" fontAlgn="auto" hangingPunct="1">
              <a:spcAft>
                <a:spcPts val="0"/>
              </a:spcAft>
              <a:buFont typeface="Wingdings 2"/>
              <a:buNone/>
              <a:defRPr/>
            </a:pPr>
            <a:r>
              <a:rPr lang="en-US" sz="1800" dirty="0" smtClean="0"/>
              <a:t>	</a:t>
            </a:r>
            <a:r>
              <a:rPr lang="en-US" sz="2000" dirty="0" smtClean="0"/>
              <a:t>Deals with Initializing and Configuring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STRUCTURAL PATTERNS</a:t>
            </a:r>
          </a:p>
          <a:p>
            <a:pPr marL="822960" lvl="1" indent="-457200" eaLnBrk="1" fontAlgn="auto" hangingPunct="1">
              <a:spcAft>
                <a:spcPts val="0"/>
              </a:spcAft>
              <a:buFont typeface="Wingdings 2"/>
              <a:buNone/>
              <a:defRPr/>
            </a:pPr>
            <a:r>
              <a:rPr lang="en-US" sz="1800" b="1" dirty="0" smtClean="0"/>
              <a:t>	</a:t>
            </a:r>
            <a:r>
              <a:rPr lang="en-US" sz="2000" dirty="0" smtClean="0"/>
              <a:t>Deals with Decoupling interface and Implementation of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BEHAVIORAL PATTERNS</a:t>
            </a:r>
          </a:p>
          <a:p>
            <a:pPr marL="822960" lvl="1" indent="-457200" eaLnBrk="1" fontAlgn="auto" hangingPunct="1">
              <a:spcAft>
                <a:spcPts val="0"/>
              </a:spcAft>
              <a:buFont typeface="Wingdings 2"/>
              <a:buNone/>
              <a:defRPr/>
            </a:pPr>
            <a:r>
              <a:rPr lang="en-US" sz="1300" dirty="0" smtClean="0"/>
              <a:t>	</a:t>
            </a:r>
            <a:r>
              <a:rPr lang="en-US" sz="2000" dirty="0" smtClean="0"/>
              <a:t>Deals with Dynamic interactions among classes and objects.</a:t>
            </a:r>
          </a:p>
          <a:p>
            <a:pPr marL="457200" indent="-457200" eaLnBrk="1" fontAlgn="auto" hangingPunct="1">
              <a:spcAft>
                <a:spcPts val="0"/>
              </a:spcAft>
              <a:buClr>
                <a:schemeClr val="accent3"/>
              </a:buClr>
              <a:buFont typeface="Wingdings 2"/>
              <a:buChar char=""/>
              <a:defRPr/>
            </a:pPr>
            <a:endParaRPr lang="en-US" sz="1600" b="1" dirty="0"/>
          </a:p>
        </p:txBody>
      </p:sp>
      <p:sp>
        <p:nvSpPr>
          <p:cNvPr id="6" name="Slide Number Placeholder 3"/>
          <p:cNvSpPr>
            <a:spLocks noGrp="1"/>
          </p:cNvSpPr>
          <p:nvPr>
            <p:ph type="sldNum" sz="quarter" idx="12"/>
          </p:nvPr>
        </p:nvSpPr>
        <p:spPr/>
        <p:txBody>
          <a:bodyPr>
            <a:normAutofit/>
          </a:bodyPr>
          <a:lstStyle/>
          <a:p>
            <a:pPr>
              <a:defRPr/>
            </a:pPr>
            <a:fld id="{F328128E-6D10-41DE-8434-A967D662885E}" type="slidenum">
              <a:rPr lang="en-US"/>
              <a:pPr>
                <a:defRPr/>
              </a:pPr>
              <a:t>4</a:t>
            </a:fld>
            <a:endParaRPr lang="en-US"/>
          </a:p>
        </p:txBody>
      </p:sp>
    </p:spTree>
  </p:cSld>
  <p:clrMapOvr>
    <a:masterClrMapping/>
  </p:clrMapOvr>
  <p:transition spd="med">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68C46AA-3968-4460-B9A9-9DB95CC0B8AA}" type="slidenum">
              <a:rPr lang="en-US"/>
              <a:pPr>
                <a:defRPr/>
              </a:pPr>
              <a:t>5</a:t>
            </a:fld>
            <a:endParaRPr lang="en-US"/>
          </a:p>
        </p:txBody>
      </p:sp>
      <p:sp>
        <p:nvSpPr>
          <p:cNvPr id="15363" name="Rectangle 2"/>
          <p:cNvSpPr>
            <a:spLocks noGrp="1" noChangeArrowheads="1"/>
          </p:cNvSpPr>
          <p:nvPr>
            <p:ph type="title"/>
          </p:nvPr>
        </p:nvSpPr>
        <p:spPr/>
        <p:txBody>
          <a:bodyPr/>
          <a:lstStyle/>
          <a:p>
            <a:pPr eaLnBrk="1" hangingPunct="1"/>
            <a:r>
              <a:rPr lang="en-US" sz="5400" smtClean="0"/>
              <a:t>CREATIONAL PATTERNS</a:t>
            </a:r>
            <a:endParaRPr lang="en-US" smtClean="0"/>
          </a:p>
        </p:txBody>
      </p:sp>
      <p:sp>
        <p:nvSpPr>
          <p:cNvPr id="15364" name="Rectangle 3"/>
          <p:cNvSpPr>
            <a:spLocks noGrp="1" noChangeArrowheads="1"/>
          </p:cNvSpPr>
          <p:nvPr>
            <p:ph idx="1"/>
          </p:nvPr>
        </p:nvSpPr>
        <p:spPr>
          <a:xfrm>
            <a:off x="457200" y="2287588"/>
            <a:ext cx="5562600" cy="3732212"/>
          </a:xfrm>
        </p:spPr>
        <p:txBody>
          <a:bodyPr/>
          <a:lstStyle/>
          <a:p>
            <a:pPr marL="457200" indent="-457200" eaLnBrk="1" hangingPunct="1">
              <a:buFont typeface="Wingdings 2" pitchFamily="18" charset="2"/>
              <a:buNone/>
            </a:pPr>
            <a:r>
              <a:rPr lang="en-US" sz="2000" smtClean="0"/>
              <a:t>	</a:t>
            </a:r>
            <a:endParaRPr lang="en-US" sz="1600" b="1" smtClean="0"/>
          </a:p>
          <a:p>
            <a:pPr marL="457200" indent="-457200" eaLnBrk="1" hangingPunct="1"/>
            <a:r>
              <a:rPr lang="en-US" sz="2400" b="1" smtClean="0"/>
              <a:t>Factory Method</a:t>
            </a:r>
          </a:p>
          <a:p>
            <a:pPr marL="457200" indent="-457200" eaLnBrk="1" hangingPunct="1"/>
            <a:r>
              <a:rPr lang="en-US" sz="2400" b="1" smtClean="0"/>
              <a:t>Abstract Factory</a:t>
            </a:r>
          </a:p>
          <a:p>
            <a:pPr marL="457200" indent="-457200" eaLnBrk="1" hangingPunct="1"/>
            <a:r>
              <a:rPr lang="en-US" sz="2400" b="1" smtClean="0"/>
              <a:t>Builder</a:t>
            </a:r>
          </a:p>
          <a:p>
            <a:pPr marL="457200" indent="-457200" eaLnBrk="1" hangingPunct="1"/>
            <a:r>
              <a:rPr lang="en-US" sz="2400" b="1" smtClean="0"/>
              <a:t>Prototype</a:t>
            </a:r>
          </a:p>
          <a:p>
            <a:pPr marL="457200" indent="-457200" eaLnBrk="1" hangingPunct="1"/>
            <a:r>
              <a:rPr lang="en-US" sz="2400" b="1" smtClean="0"/>
              <a:t>Singleton</a:t>
            </a:r>
          </a:p>
        </p:txBody>
      </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0ECDF7-FD29-43FA-BE95-B914038F57B3}" type="slidenum">
              <a:rPr lang="en-US"/>
              <a:pPr>
                <a:defRPr/>
              </a:pPr>
              <a:t>6</a:t>
            </a:fld>
            <a:endParaRPr lang="en-US"/>
          </a:p>
        </p:txBody>
      </p:sp>
      <p:sp>
        <p:nvSpPr>
          <p:cNvPr id="16387" name="Rectangle 2"/>
          <p:cNvSpPr>
            <a:spLocks noGrp="1" noChangeArrowheads="1"/>
          </p:cNvSpPr>
          <p:nvPr>
            <p:ph type="title"/>
          </p:nvPr>
        </p:nvSpPr>
        <p:spPr/>
        <p:txBody>
          <a:bodyPr/>
          <a:lstStyle/>
          <a:p>
            <a:pPr eaLnBrk="1" hangingPunct="1"/>
            <a:r>
              <a:rPr lang="en-US" sz="5400" smtClean="0">
                <a:solidFill>
                  <a:schemeClr val="tx1"/>
                </a:solidFill>
              </a:rPr>
              <a:t>STRUCTURAL PATTERNS</a:t>
            </a:r>
            <a:endParaRPr lang="en-US" smtClean="0"/>
          </a:p>
        </p:txBody>
      </p:sp>
      <p:sp>
        <p:nvSpPr>
          <p:cNvPr id="6" name="Rectangle 4"/>
          <p:cNvSpPr>
            <a:spLocks noChangeArrowheads="1"/>
          </p:cNvSpPr>
          <p:nvPr/>
        </p:nvSpPr>
        <p:spPr bwMode="auto">
          <a:xfrm>
            <a:off x="609600" y="2514600"/>
            <a:ext cx="4886325" cy="35036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Adapter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Bridge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Composite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Decorator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Façade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Flyweight</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Proxy</a:t>
            </a:r>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C99A9D9-C5AB-4858-BB91-C129AC4C7A8F}" type="slidenum">
              <a:rPr lang="en-US"/>
              <a:pPr>
                <a:defRPr/>
              </a:pPr>
              <a:t>7</a:t>
            </a:fld>
            <a:endParaRPr lang="en-US"/>
          </a:p>
        </p:txBody>
      </p:sp>
      <p:sp>
        <p:nvSpPr>
          <p:cNvPr id="17411" name="Rectangle 2"/>
          <p:cNvSpPr>
            <a:spLocks noGrp="1" noChangeArrowheads="1"/>
          </p:cNvSpPr>
          <p:nvPr>
            <p:ph type="title"/>
          </p:nvPr>
        </p:nvSpPr>
        <p:spPr/>
        <p:txBody>
          <a:bodyPr/>
          <a:lstStyle/>
          <a:p>
            <a:pPr eaLnBrk="1" hangingPunct="1"/>
            <a:r>
              <a:rPr lang="en-US" sz="5400" smtClean="0">
                <a:solidFill>
                  <a:schemeClr val="tx1"/>
                </a:solidFill>
              </a:rPr>
              <a:t>BEHAVIORAL PATTERNS</a:t>
            </a:r>
            <a:endParaRPr lang="en-US" smtClean="0"/>
          </a:p>
        </p:txBody>
      </p:sp>
      <p:sp>
        <p:nvSpPr>
          <p:cNvPr id="7" name="Rectangle 5"/>
          <p:cNvSpPr>
            <a:spLocks noChangeArrowheads="1"/>
          </p:cNvSpPr>
          <p:nvPr/>
        </p:nvSpPr>
        <p:spPr bwMode="auto">
          <a:xfrm>
            <a:off x="5257800" y="2286000"/>
            <a:ext cx="3471863"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endParaRPr lang="en-US" sz="20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Observer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State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Strategy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Template Method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Visitor</a:t>
            </a:r>
          </a:p>
        </p:txBody>
      </p:sp>
      <p:sp>
        <p:nvSpPr>
          <p:cNvPr id="8" name="Rectangle 5"/>
          <p:cNvSpPr>
            <a:spLocks noChangeArrowheads="1"/>
          </p:cNvSpPr>
          <p:nvPr/>
        </p:nvSpPr>
        <p:spPr bwMode="auto">
          <a:xfrm>
            <a:off x="685800" y="2362200"/>
            <a:ext cx="4038600"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defRPr/>
            </a:pPr>
            <a:endParaRPr lang="en-US" sz="16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Chain of Responsibility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Command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Interpreter</a:t>
            </a:r>
          </a:p>
          <a:p>
            <a:pPr marL="457200" indent="-457200" eaLnBrk="1" hangingPunct="1">
              <a:lnSpc>
                <a:spcPct val="100000"/>
              </a:lnSpc>
              <a:spcBef>
                <a:spcPct val="20000"/>
              </a:spcBef>
              <a:buClr>
                <a:schemeClr val="hlink"/>
              </a:buClr>
              <a:buFont typeface="Arial" pitchFamily="34" charset="0"/>
              <a:buChar char="•"/>
              <a:defRPr/>
            </a:pPr>
            <a:r>
              <a:rPr lang="en-US" sz="2400" dirty="0" err="1">
                <a:solidFill>
                  <a:schemeClr val="tx1"/>
                </a:solidFill>
                <a:latin typeface="+mn-lt"/>
              </a:rPr>
              <a:t>Iterator</a:t>
            </a:r>
            <a:endParaRPr lang="en-US" sz="2400" dirty="0">
              <a:solidFill>
                <a:schemeClr val="tx1"/>
              </a:solidFill>
              <a:latin typeface="+mn-lt"/>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Mediator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Memento</a:t>
            </a:r>
          </a:p>
        </p:txBody>
      </p:sp>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Rectangle 18"/>
          <p:cNvSpPr>
            <a:spLocks noGrp="1" noChangeArrowheads="1"/>
          </p:cNvSpPr>
          <p:nvPr>
            <p:ph type="ctrTitle"/>
          </p:nvPr>
        </p:nvSpPr>
        <p:spPr>
          <a:xfrm>
            <a:off x="762000" y="1447800"/>
            <a:ext cx="7772399" cy="1752600"/>
          </a:xfrm>
        </p:spPr>
        <p:txBody>
          <a:bodyPr>
            <a:noAutofit/>
          </a:bodyPr>
          <a:lstStyle/>
          <a:p>
            <a:pPr algn="ctr" eaLnBrk="1" fontAlgn="auto" hangingPunct="1">
              <a:spcAft>
                <a:spcPts val="0"/>
              </a:spcAft>
              <a:defRPr/>
            </a:pPr>
            <a:r>
              <a:rPr lang="en-US" sz="6600" dirty="0">
                <a:solidFill>
                  <a:schemeClr val="tx1"/>
                </a:solidFill>
              </a:rPr>
              <a:t/>
            </a:r>
            <a:br>
              <a:rPr lang="en-US" sz="6600" dirty="0">
                <a:solidFill>
                  <a:schemeClr val="tx1"/>
                </a:solidFill>
              </a:rPr>
            </a:br>
            <a:r>
              <a:rPr lang="en-US" sz="6600" dirty="0" smtClean="0">
                <a:solidFill>
                  <a:schemeClr val="tx1"/>
                </a:solidFill>
              </a:rPr>
              <a:t>Creational Patterns</a:t>
            </a:r>
            <a:endParaRPr lang="en-US" sz="6600" dirty="0">
              <a:solidFill>
                <a:schemeClr val="tx1"/>
              </a:solidFill>
            </a:endParaRPr>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Factory Method</a:t>
            </a:r>
          </a:p>
        </p:txBody>
      </p:sp>
      <p:sp>
        <p:nvSpPr>
          <p:cNvPr id="294915" name="Rectangle 3"/>
          <p:cNvSpPr>
            <a:spLocks noGrp="1" noChangeArrowheads="1"/>
          </p:cNvSpPr>
          <p:nvPr>
            <p:ph idx="1"/>
          </p:nvPr>
        </p:nvSpPr>
        <p:spPr/>
        <p:txBody>
          <a:bodyPr>
            <a:normAutofit/>
          </a:bodyPr>
          <a:lstStyle/>
          <a:p>
            <a:pPr marL="274320" indent="-274320" eaLnBrk="1" fontAlgn="auto" hangingPunct="1">
              <a:spcAft>
                <a:spcPts val="0"/>
              </a:spcAft>
              <a:buClr>
                <a:schemeClr val="accent3"/>
              </a:buClr>
              <a:buFontTx/>
              <a:buNone/>
              <a:defRPr/>
            </a:pPr>
            <a:r>
              <a:rPr lang="en-US" sz="2400" i="1" dirty="0"/>
              <a:t>Definition</a:t>
            </a:r>
          </a:p>
          <a:p>
            <a:pPr>
              <a:defRPr/>
            </a:pPr>
            <a:r>
              <a:rPr lang="en-IN" sz="2400" dirty="0" smtClean="0"/>
              <a:t>A </a:t>
            </a:r>
            <a:r>
              <a:rPr lang="en-IN" sz="2400" b="1" dirty="0" smtClean="0"/>
              <a:t>Factory Pattern</a:t>
            </a:r>
            <a:r>
              <a:rPr lang="en-IN" sz="2400" dirty="0" smtClean="0"/>
              <a:t> or </a:t>
            </a:r>
            <a:r>
              <a:rPr lang="en-IN" sz="2400" b="1" dirty="0" smtClean="0"/>
              <a:t>Factory</a:t>
            </a:r>
            <a:r>
              <a:rPr lang="en-IN" sz="2400" dirty="0" smtClean="0"/>
              <a:t> Method </a:t>
            </a:r>
            <a:r>
              <a:rPr lang="en-IN" sz="2400" b="1" dirty="0" smtClean="0"/>
              <a:t>Pattern</a:t>
            </a:r>
            <a:r>
              <a:rPr lang="en-IN" sz="2400" dirty="0" smtClean="0"/>
              <a:t> says that just define an interface or abstract class for creating an object but let the subclasses decide which class to instantiate. In other words, subclasses are responsible to create the instance of the class</a:t>
            </a:r>
            <a:r>
              <a:rPr lang="en-US" sz="2800" dirty="0" smtClean="0"/>
              <a:t>  </a:t>
            </a:r>
            <a:endParaRPr lang="en-US" sz="2800" dirty="0" smtClean="0"/>
          </a:p>
          <a:p>
            <a:pPr>
              <a:defRPr/>
            </a:pPr>
            <a:endParaRPr lang="en-US" sz="2800" dirty="0" smtClean="0"/>
          </a:p>
          <a:p>
            <a:pPr>
              <a:defRPr/>
            </a:pPr>
            <a:r>
              <a:rPr lang="en-IN" sz="2400" dirty="0" smtClean="0"/>
              <a:t>Define an interface for creating an object, but let subclasses decide which class to instantiate. This pattern lets a class defer instantiation to subclasses.</a:t>
            </a:r>
            <a:endParaRPr lang="en-US" sz="2400" dirty="0"/>
          </a:p>
        </p:txBody>
      </p:sp>
      <p:sp>
        <p:nvSpPr>
          <p:cNvPr id="4" name="Slide Number Placeholder 3"/>
          <p:cNvSpPr>
            <a:spLocks noGrp="1"/>
          </p:cNvSpPr>
          <p:nvPr>
            <p:ph type="sldNum" sz="quarter" idx="12"/>
          </p:nvPr>
        </p:nvSpPr>
        <p:spPr/>
        <p:txBody>
          <a:bodyPr>
            <a:normAutofit/>
          </a:bodyPr>
          <a:lstStyle/>
          <a:p>
            <a:pPr>
              <a:defRPr/>
            </a:pPr>
            <a:fld id="{6DE8E1AE-E754-4013-9396-FBF3C83D9990}" type="slidenum">
              <a:rPr lang="en-US"/>
              <a:pPr>
                <a:defRPr/>
              </a:pPr>
              <a:t>9</a:t>
            </a:fld>
            <a:endParaRPr lang="en-US"/>
          </a:p>
        </p:txBody>
      </p:sp>
    </p:spTree>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2803</TotalTime>
  <Words>2805</Words>
  <Application>Microsoft Office PowerPoint</Application>
  <PresentationFormat>On-screen Show (4:3)</PresentationFormat>
  <Paragraphs>415</Paragraphs>
  <Slides>37</Slides>
  <Notes>27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Design Pattern </vt:lpstr>
      <vt:lpstr>What is Design Pattern </vt:lpstr>
      <vt:lpstr>Gang of Four Design Patterns</vt:lpstr>
      <vt:lpstr>Design Pattern Classification</vt:lpstr>
      <vt:lpstr>CREATIONAL PATTERNS</vt:lpstr>
      <vt:lpstr>STRUCTURAL PATTERNS</vt:lpstr>
      <vt:lpstr>BEHAVIORAL PATTERNS</vt:lpstr>
      <vt:lpstr> Creational Patterns</vt:lpstr>
      <vt:lpstr>Factory Method</vt:lpstr>
      <vt:lpstr>Abstract Factory</vt:lpstr>
      <vt:lpstr>Factory method and Abstract factory</vt:lpstr>
      <vt:lpstr>Builder</vt:lpstr>
      <vt:lpstr>Prototype</vt:lpstr>
      <vt:lpstr>Singleton</vt:lpstr>
      <vt:lpstr> Structural Patterns</vt:lpstr>
      <vt:lpstr>STRUCTURAL PATTERNS</vt:lpstr>
      <vt:lpstr>Adapter</vt:lpstr>
      <vt:lpstr>Bridge</vt:lpstr>
      <vt:lpstr>Composite</vt:lpstr>
      <vt:lpstr>Decorator</vt:lpstr>
      <vt:lpstr>Façade</vt:lpstr>
      <vt:lpstr>Flyweight</vt:lpstr>
      <vt:lpstr>Proxy</vt:lpstr>
      <vt:lpstr> Behavioural Patterns</vt:lpstr>
      <vt:lpstr>BEHAVIORAL PATTERNS</vt:lpstr>
      <vt:lpstr>Chain of Responsibility</vt:lpstr>
      <vt:lpstr>Command</vt:lpstr>
      <vt:lpstr>Interpreter</vt:lpstr>
      <vt:lpstr>Iterator</vt:lpstr>
      <vt:lpstr>Mediator</vt:lpstr>
      <vt:lpstr>Memento</vt:lpstr>
      <vt:lpstr>Observer</vt:lpstr>
      <vt:lpstr>State</vt:lpstr>
      <vt:lpstr>Strategy</vt:lpstr>
      <vt:lpstr>Template Method</vt:lpstr>
      <vt:lpstr>Visitor</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Akash</dc:creator>
  <cp:lastModifiedBy>Akash</cp:lastModifiedBy>
  <cp:revision>533</cp:revision>
  <dcterms:created xsi:type="dcterms:W3CDTF">2006-08-16T00:00:00Z</dcterms:created>
  <dcterms:modified xsi:type="dcterms:W3CDTF">2018-05-08T17:58:36Z</dcterms:modified>
</cp:coreProperties>
</file>