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6"/>
  </p:notesMasterIdLst>
  <p:sldIdLst>
    <p:sldId id="582" r:id="rId2"/>
    <p:sldId id="583" r:id="rId3"/>
    <p:sldId id="584" r:id="rId4"/>
    <p:sldId id="585" r:id="rId5"/>
    <p:sldId id="586" r:id="rId6"/>
    <p:sldId id="587" r:id="rId7"/>
    <p:sldId id="595" r:id="rId8"/>
    <p:sldId id="596" r:id="rId9"/>
    <p:sldId id="597" r:id="rId10"/>
    <p:sldId id="598" r:id="rId11"/>
    <p:sldId id="681" r:id="rId12"/>
    <p:sldId id="667" r:id="rId13"/>
    <p:sldId id="668" r:id="rId14"/>
    <p:sldId id="669" r:id="rId15"/>
    <p:sldId id="670" r:id="rId16"/>
    <p:sldId id="671" r:id="rId17"/>
    <p:sldId id="599" r:id="rId18"/>
    <p:sldId id="600" r:id="rId19"/>
    <p:sldId id="601" r:id="rId20"/>
    <p:sldId id="602" r:id="rId21"/>
    <p:sldId id="603" r:id="rId22"/>
    <p:sldId id="604" r:id="rId23"/>
    <p:sldId id="605" r:id="rId24"/>
    <p:sldId id="606" r:id="rId25"/>
    <p:sldId id="607" r:id="rId26"/>
    <p:sldId id="608" r:id="rId27"/>
    <p:sldId id="609" r:id="rId28"/>
    <p:sldId id="610" r:id="rId29"/>
    <p:sldId id="611" r:id="rId30"/>
    <p:sldId id="612" r:id="rId31"/>
    <p:sldId id="672" r:id="rId32"/>
    <p:sldId id="673" r:id="rId33"/>
    <p:sldId id="674" r:id="rId34"/>
    <p:sldId id="675" r:id="rId35"/>
    <p:sldId id="676" r:id="rId36"/>
    <p:sldId id="677" r:id="rId37"/>
    <p:sldId id="678" r:id="rId38"/>
    <p:sldId id="679" r:id="rId39"/>
    <p:sldId id="680" r:id="rId40"/>
    <p:sldId id="613" r:id="rId41"/>
    <p:sldId id="614" r:id="rId42"/>
    <p:sldId id="615" r:id="rId43"/>
    <p:sldId id="657" r:id="rId44"/>
    <p:sldId id="616" r:id="rId45"/>
    <p:sldId id="658" r:id="rId46"/>
    <p:sldId id="660" r:id="rId47"/>
    <p:sldId id="661" r:id="rId48"/>
    <p:sldId id="662" r:id="rId49"/>
    <p:sldId id="663" r:id="rId50"/>
    <p:sldId id="664" r:id="rId51"/>
    <p:sldId id="665" r:id="rId52"/>
    <p:sldId id="617" r:id="rId53"/>
    <p:sldId id="666" r:id="rId54"/>
    <p:sldId id="690"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97" autoAdjust="0"/>
    <p:restoredTop sz="94709" autoAdjust="0"/>
  </p:normalViewPr>
  <p:slideViewPr>
    <p:cSldViewPr>
      <p:cViewPr varScale="1">
        <p:scale>
          <a:sx n="70" d="100"/>
          <a:sy n="70" d="100"/>
        </p:scale>
        <p:origin x="1410" y="72"/>
      </p:cViewPr>
      <p:guideLst>
        <p:guide orient="horz" pos="2160"/>
        <p:guide pos="2880"/>
      </p:guideLst>
    </p:cSldViewPr>
  </p:slideViewPr>
  <p:outlineViewPr>
    <p:cViewPr>
      <p:scale>
        <a:sx n="33" d="100"/>
        <a:sy n="33" d="100"/>
      </p:scale>
      <p:origin x="0" y="7506"/>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A22164-2D8E-45FD-B8C1-D2EADB0F444A}" type="datetimeFigureOut">
              <a:rPr lang="en-US" smtClean="0"/>
              <a:pPr/>
              <a:t>2/12/2020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79CB9D2-CE3C-4D7D-9EF8-E9F0D738E8B7}" type="slidenum">
              <a:rPr lang="en-US" smtClean="0"/>
              <a:pPr/>
              <a:t>‹#›</a:t>
            </a:fld>
            <a:endParaRPr lang="en-US"/>
          </a:p>
        </p:txBody>
      </p:sp>
    </p:spTree>
    <p:extLst>
      <p:ext uri="{BB962C8B-B14F-4D97-AF65-F5344CB8AC3E}">
        <p14:creationId xmlns:p14="http://schemas.microsoft.com/office/powerpoint/2010/main" val="1881524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79CB9D2-CE3C-4D7D-9EF8-E9F0D738E8B7}" type="slidenum">
              <a:rPr lang="en-US" smtClean="0"/>
              <a:pPr/>
              <a:t>6</a:t>
            </a:fld>
            <a:endParaRPr lang="en-US"/>
          </a:p>
        </p:txBody>
      </p:sp>
    </p:spTree>
    <p:extLst>
      <p:ext uri="{BB962C8B-B14F-4D97-AF65-F5344CB8AC3E}">
        <p14:creationId xmlns:p14="http://schemas.microsoft.com/office/powerpoint/2010/main" val="3654469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2/12/2020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spd="med">
    <p:dissolv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med">
    <p:dissolv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med">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med">
    <p:dissolv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spd="med">
    <p:dissolv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2/12/2020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med">
    <p:dissolv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2/12/2020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med">
    <p:dissolv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2/12/2020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med">
    <p:dissolv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med">
    <p:dissolv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2/12/2020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med">
    <p:dissolv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ransition spd="med">
    <p:dissolv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2/12/2020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med">
    <p:dissolve/>
  </p:transition>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hyperlink" Target="https://www.lucidchart.com/pages/uml/sequence-diagram"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hyperlink" Target="http://www.omg.org/spec/UML/1.4/" TargetMode="External"/><Relationship Id="rId3" Type="http://schemas.openxmlformats.org/officeDocument/2006/relationships/hyperlink" Target="http://www.omg.org/spec/UML/2.2/" TargetMode="External"/><Relationship Id="rId7" Type="http://schemas.openxmlformats.org/officeDocument/2006/relationships/hyperlink" Target="http://www.omg.org/spec/UML/1.5"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www.omg.org/spec/UML/2.0" TargetMode="External"/><Relationship Id="rId5" Type="http://schemas.openxmlformats.org/officeDocument/2006/relationships/hyperlink" Target="http://www.omg.org/spec/UML/2.1.1/" TargetMode="External"/><Relationship Id="rId4" Type="http://schemas.openxmlformats.org/officeDocument/2006/relationships/hyperlink" Target="http://www.omg.org/spec/UML/2.1.2/" TargetMode="External"/><Relationship Id="rId9" Type="http://schemas.openxmlformats.org/officeDocument/2006/relationships/hyperlink" Target="http://www.omg.org/spec/UML/1.3"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UML</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transition spd="med">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
            </a:r>
            <a:br>
              <a:rPr lang="en-IN" b="1" dirty="0" smtClean="0"/>
            </a:br>
            <a:r>
              <a:rPr lang="en-IN" sz="4200" b="1" dirty="0" smtClean="0"/>
              <a:t>Interaction Diagrams</a:t>
            </a:r>
            <a:r>
              <a:rPr lang="en-US" sz="4200" dirty="0" smtClean="0"/>
              <a:t> </a:t>
            </a:r>
            <a:r>
              <a:rPr lang="en-US" sz="4200" b="1" dirty="0" smtClean="0"/>
              <a:t>Modeling Diagram</a:t>
            </a:r>
            <a:endParaRPr lang="en-US" sz="4200" b="1" dirty="0"/>
          </a:p>
        </p:txBody>
      </p:sp>
      <p:sp>
        <p:nvSpPr>
          <p:cNvPr id="3" name="Content Placeholder 2"/>
          <p:cNvSpPr>
            <a:spLocks noGrp="1"/>
          </p:cNvSpPr>
          <p:nvPr>
            <p:ph idx="1"/>
          </p:nvPr>
        </p:nvSpPr>
        <p:spPr/>
        <p:txBody>
          <a:bodyPr/>
          <a:lstStyle/>
          <a:p>
            <a:r>
              <a:rPr lang="en-US" dirty="0" smtClean="0"/>
              <a:t>Communication Diagram</a:t>
            </a:r>
          </a:p>
          <a:p>
            <a:r>
              <a:rPr lang="en-US" dirty="0" smtClean="0"/>
              <a:t>Sequence Diagram</a:t>
            </a:r>
          </a:p>
          <a:p>
            <a:r>
              <a:rPr lang="en-US" dirty="0" smtClean="0"/>
              <a:t>Timing Diagram</a:t>
            </a:r>
          </a:p>
          <a:p>
            <a:r>
              <a:rPr lang="en-US" dirty="0" smtClean="0"/>
              <a:t>Interaction Over view Diagram</a:t>
            </a:r>
          </a:p>
          <a:p>
            <a:endParaRPr lang="en-US" dirty="0"/>
          </a:p>
        </p:txBody>
      </p:sp>
    </p:spTree>
  </p:cSld>
  <p:clrMapOvr>
    <a:masterClrMapping/>
  </p:clrMapOvr>
  <p:transition spd="med">
    <p:dissolv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Important diagram </a:t>
            </a:r>
            <a:endParaRPr lang="en-IN" dirty="0"/>
          </a:p>
        </p:txBody>
      </p:sp>
      <p:sp>
        <p:nvSpPr>
          <p:cNvPr id="3" name="Content Placeholder 2"/>
          <p:cNvSpPr>
            <a:spLocks noGrp="1"/>
          </p:cNvSpPr>
          <p:nvPr>
            <p:ph idx="1"/>
          </p:nvPr>
        </p:nvSpPr>
        <p:spPr/>
        <p:txBody>
          <a:bodyPr/>
          <a:lstStyle/>
          <a:p>
            <a:r>
              <a:rPr lang="en-IN" dirty="0" smtClean="0"/>
              <a:t>Use Case Diagrams</a:t>
            </a:r>
          </a:p>
          <a:p>
            <a:r>
              <a:rPr lang="en-IN" dirty="0" smtClean="0"/>
              <a:t>Class Diagrams</a:t>
            </a:r>
          </a:p>
          <a:p>
            <a:r>
              <a:rPr lang="en-IN" dirty="0" smtClean="0"/>
              <a:t>Object Diagrams</a:t>
            </a:r>
          </a:p>
          <a:p>
            <a:r>
              <a:rPr lang="en-IN" dirty="0" smtClean="0"/>
              <a:t>Sequence Diagrams</a:t>
            </a:r>
          </a:p>
          <a:p>
            <a:r>
              <a:rPr lang="en-IN" dirty="0" smtClean="0"/>
              <a:t>Communication Diagrams</a:t>
            </a:r>
          </a:p>
          <a:p>
            <a:r>
              <a:rPr lang="en-IN" dirty="0" smtClean="0"/>
              <a:t>Deployment Diagrams</a:t>
            </a:r>
          </a:p>
          <a:p>
            <a:r>
              <a:rPr lang="en-IN" dirty="0" smtClean="0"/>
              <a:t>Component Diagrams</a:t>
            </a:r>
            <a:endParaRPr lang="en-IN" dirty="0"/>
          </a:p>
        </p:txBody>
      </p:sp>
    </p:spTree>
  </p:cSld>
  <p:clrMapOvr>
    <a:masterClrMapping/>
  </p:clrMapOvr>
  <p:transition spd="med">
    <p:dissolv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Diagram		</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 USE CASE  is an interaction between a system and external stimulate, that could a human and may be an external system</a:t>
            </a:r>
          </a:p>
          <a:p>
            <a:r>
              <a:rPr lang="en-US" dirty="0" smtClean="0"/>
              <a:t>A USE CASE diagram is an purposed functionality of the system</a:t>
            </a:r>
          </a:p>
          <a:p>
            <a:r>
              <a:rPr lang="en-US" dirty="0" smtClean="0"/>
              <a:t>USE CASE diagram is used to show  a discrete unit of work</a:t>
            </a:r>
          </a:p>
          <a:p>
            <a:r>
              <a:rPr lang="en-US" dirty="0" smtClean="0"/>
              <a:t>It is used at early stages of model</a:t>
            </a:r>
          </a:p>
          <a:p>
            <a:r>
              <a:rPr lang="en-US" dirty="0" smtClean="0"/>
              <a:t>It is the simplest diagram</a:t>
            </a:r>
          </a:p>
          <a:p>
            <a:r>
              <a:rPr lang="en-US" dirty="0" smtClean="0"/>
              <a:t>Example of USE CASE for a Stock trading system</a:t>
            </a:r>
          </a:p>
          <a:p>
            <a:pPr lvl="1"/>
            <a:r>
              <a:rPr lang="en-US" dirty="0" smtClean="0"/>
              <a:t>Open an account</a:t>
            </a:r>
          </a:p>
          <a:p>
            <a:pPr lvl="1"/>
            <a:r>
              <a:rPr lang="en-US" dirty="0" smtClean="0"/>
              <a:t>Close an account</a:t>
            </a:r>
          </a:p>
          <a:p>
            <a:pPr lvl="1"/>
            <a:r>
              <a:rPr lang="en-US" dirty="0" smtClean="0"/>
              <a:t>Deposit funds</a:t>
            </a:r>
          </a:p>
          <a:p>
            <a:pPr lvl="1"/>
            <a:r>
              <a:rPr lang="en-US" dirty="0" smtClean="0"/>
              <a:t>Draw funds</a:t>
            </a:r>
          </a:p>
          <a:p>
            <a:endParaRPr lang="en-US" dirty="0" smtClean="0"/>
          </a:p>
          <a:p>
            <a:pPr>
              <a:buNone/>
            </a:pPr>
            <a:r>
              <a:rPr lang="en-US" dirty="0" smtClean="0"/>
              <a:t>   </a:t>
            </a:r>
          </a:p>
          <a:p>
            <a:endParaRPr lang="en-US" dirty="0" smtClean="0"/>
          </a:p>
          <a:p>
            <a:endParaRPr lang="en-US" dirty="0"/>
          </a:p>
        </p:txBody>
      </p:sp>
    </p:spTree>
  </p:cSld>
  <p:clrMapOvr>
    <a:masterClrMapping/>
  </p:clrMapOvr>
  <p:transition spd="med">
    <p:dissolv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diagram</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This diagram consist of:</a:t>
            </a:r>
          </a:p>
          <a:p>
            <a:r>
              <a:rPr lang="en-US" dirty="0" smtClean="0"/>
              <a:t>Actor   </a:t>
            </a:r>
          </a:p>
          <a:p>
            <a:endParaRPr lang="en-US" dirty="0" smtClean="0"/>
          </a:p>
          <a:p>
            <a:endParaRPr lang="en-US" dirty="0" smtClean="0"/>
          </a:p>
          <a:p>
            <a:pPr>
              <a:buNone/>
            </a:pPr>
            <a:endParaRPr lang="en-US" dirty="0" smtClean="0"/>
          </a:p>
          <a:p>
            <a:pPr>
              <a:buNone/>
            </a:pPr>
            <a:endParaRPr lang="en-US" dirty="0" smtClean="0"/>
          </a:p>
          <a:p>
            <a:pPr>
              <a:buNone/>
            </a:pPr>
            <a:r>
              <a:rPr lang="en-US" dirty="0" smtClean="0"/>
              <a:t>It is represented by a human, either the actor is a human </a:t>
            </a:r>
          </a:p>
          <a:p>
            <a:pPr>
              <a:buNone/>
            </a:pPr>
            <a:r>
              <a:rPr lang="en-US" dirty="0" smtClean="0"/>
              <a:t>Or and external system.</a:t>
            </a:r>
          </a:p>
          <a:p>
            <a:pPr>
              <a:buNone/>
            </a:pPr>
            <a:r>
              <a:rPr lang="en-US" dirty="0" smtClean="0"/>
              <a:t>Actor is role </a:t>
            </a:r>
          </a:p>
          <a:p>
            <a:r>
              <a:rPr lang="en-US" dirty="0" smtClean="0"/>
              <a:t>Use case </a:t>
            </a:r>
          </a:p>
          <a:p>
            <a:pPr>
              <a:buNone/>
            </a:pPr>
            <a:endParaRPr lang="en-US" dirty="0" smtClean="0"/>
          </a:p>
          <a:p>
            <a:pPr>
              <a:buNone/>
            </a:pPr>
            <a:r>
              <a:rPr lang="en-US" dirty="0" smtClean="0"/>
              <a:t>  		            It is represented by an oval shape with title in it</a:t>
            </a:r>
          </a:p>
          <a:p>
            <a:endParaRPr lang="en-US" dirty="0" smtClean="0"/>
          </a:p>
          <a:p>
            <a:endParaRPr lang="en-US" dirty="0" smtClean="0"/>
          </a:p>
          <a:p>
            <a:endParaRPr lang="en-US" dirty="0"/>
          </a:p>
        </p:txBody>
      </p:sp>
      <p:sp>
        <p:nvSpPr>
          <p:cNvPr id="4" name="Smiley Face 3"/>
          <p:cNvSpPr/>
          <p:nvPr/>
        </p:nvSpPr>
        <p:spPr>
          <a:xfrm>
            <a:off x="1143000" y="2971800"/>
            <a:ext cx="304800" cy="2286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rot="5400000">
            <a:off x="914797" y="3581003"/>
            <a:ext cx="762000"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a:off x="914400" y="3581400"/>
            <a:ext cx="4572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6200000" flipH="1">
            <a:off x="1257300" y="35433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066800" y="3352800"/>
            <a:ext cx="533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685800" y="5334000"/>
            <a:ext cx="1447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med">
    <p:dissolv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diagram</a:t>
            </a:r>
            <a:endParaRPr lang="en-US" dirty="0"/>
          </a:p>
        </p:txBody>
      </p:sp>
      <p:sp>
        <p:nvSpPr>
          <p:cNvPr id="3" name="Content Placeholder 2"/>
          <p:cNvSpPr>
            <a:spLocks noGrp="1"/>
          </p:cNvSpPr>
          <p:nvPr>
            <p:ph idx="1"/>
          </p:nvPr>
        </p:nvSpPr>
        <p:spPr/>
        <p:txBody>
          <a:bodyPr/>
          <a:lstStyle/>
          <a:p>
            <a:r>
              <a:rPr lang="en-US" dirty="0" smtClean="0"/>
              <a:t>USE CASE diagram have  relationship</a:t>
            </a:r>
          </a:p>
          <a:p>
            <a:r>
              <a:rPr lang="en-US" dirty="0" smtClean="0"/>
              <a:t>Include</a:t>
            </a:r>
          </a:p>
          <a:p>
            <a:pPr>
              <a:buNone/>
            </a:pPr>
            <a:r>
              <a:rPr lang="en-US" dirty="0" smtClean="0"/>
              <a:t> It is relationship between a use case to another use case</a:t>
            </a:r>
          </a:p>
          <a:p>
            <a:pPr>
              <a:buNone/>
            </a:pPr>
            <a:r>
              <a:rPr lang="en-US" dirty="0" smtClean="0"/>
              <a:t>   In which a include use case in necessary to  perform other use case, for example  in place order use case  every time  the check funds  use case is included to complete the  place order use case</a:t>
            </a:r>
          </a:p>
          <a:p>
            <a:pPr>
              <a:buNone/>
            </a:pPr>
            <a:r>
              <a:rPr lang="en-US" dirty="0" smtClean="0"/>
              <a:t>                              </a:t>
            </a:r>
          </a:p>
          <a:p>
            <a:pPr>
              <a:buNone/>
            </a:pPr>
            <a:r>
              <a:rPr lang="en-US" dirty="0" smtClean="0"/>
              <a:t>                               </a:t>
            </a:r>
            <a:r>
              <a:rPr lang="en-US" sz="1400" dirty="0" smtClean="0"/>
              <a:t>place order(use case)               &lt;include &gt;              (check funds) use case                           </a:t>
            </a:r>
          </a:p>
          <a:p>
            <a:pPr>
              <a:buNone/>
            </a:pPr>
            <a:endParaRPr lang="en-US" dirty="0" smtClean="0"/>
          </a:p>
          <a:p>
            <a:pPr>
              <a:buNone/>
            </a:pPr>
            <a:endParaRPr lang="en-US" dirty="0" smtClean="0"/>
          </a:p>
          <a:p>
            <a:endParaRPr lang="en-US" dirty="0"/>
          </a:p>
        </p:txBody>
      </p:sp>
      <p:sp>
        <p:nvSpPr>
          <p:cNvPr id="4" name="Oval 3"/>
          <p:cNvSpPr/>
          <p:nvPr/>
        </p:nvSpPr>
        <p:spPr>
          <a:xfrm>
            <a:off x="3276600" y="5410200"/>
            <a:ext cx="8382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a:stCxn id="4" idx="6"/>
            <a:endCxn id="7" idx="2"/>
          </p:cNvCxnSpPr>
          <p:nvPr/>
        </p:nvCxnSpPr>
        <p:spPr>
          <a:xfrm>
            <a:off x="4114800" y="5524500"/>
            <a:ext cx="3276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7391400" y="5410200"/>
            <a:ext cx="8382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Smiley Face 19"/>
          <p:cNvSpPr/>
          <p:nvPr/>
        </p:nvSpPr>
        <p:spPr>
          <a:xfrm>
            <a:off x="1524000" y="5029200"/>
            <a:ext cx="304800" cy="2286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a:off x="1676400" y="5486400"/>
            <a:ext cx="1600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0" idx="4"/>
          </p:cNvCxnSpPr>
          <p:nvPr/>
        </p:nvCxnSpPr>
        <p:spPr>
          <a:xfrm rot="5400000">
            <a:off x="1333500" y="5600700"/>
            <a:ext cx="685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0800000">
            <a:off x="1524000" y="5410200"/>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1562100" y="5676900"/>
            <a:ext cx="381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a:off x="1409700" y="5676900"/>
            <a:ext cx="381000" cy="1524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dissolv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diagram</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USE CASE diagram have  relationship</a:t>
            </a:r>
          </a:p>
          <a:p>
            <a:r>
              <a:rPr lang="en-US" dirty="0" smtClean="0"/>
              <a:t>Extends</a:t>
            </a:r>
          </a:p>
          <a:p>
            <a:pPr>
              <a:buNone/>
            </a:pPr>
            <a:r>
              <a:rPr lang="en-US" dirty="0" smtClean="0"/>
              <a:t>    It is relationship between a use case to another use case</a:t>
            </a:r>
          </a:p>
          <a:p>
            <a:pPr>
              <a:buNone/>
            </a:pPr>
            <a:r>
              <a:rPr lang="en-US" dirty="0" smtClean="0"/>
              <a:t>    In which a extends use case in exceptionally  called  for example, if before modifying a particular type of customer order, a user must get approval from some higher authority then the &lt;Get Approval&gt; use case may optionally extend the regular &lt;Modify Order&gt; use case. </a:t>
            </a:r>
          </a:p>
          <a:p>
            <a:pPr>
              <a:buNone/>
            </a:pPr>
            <a:endParaRPr lang="en-US" dirty="0" smtClean="0"/>
          </a:p>
          <a:p>
            <a:pPr>
              <a:buNone/>
            </a:pPr>
            <a:r>
              <a:rPr lang="en-US" dirty="0" smtClean="0"/>
              <a:t>                              </a:t>
            </a:r>
          </a:p>
          <a:p>
            <a:pPr>
              <a:buNone/>
            </a:pPr>
            <a:r>
              <a:rPr lang="en-US" dirty="0" smtClean="0"/>
              <a:t>                               </a:t>
            </a:r>
            <a:r>
              <a:rPr lang="en-US" sz="1400" dirty="0" smtClean="0"/>
              <a:t>      Modify order(use case)               &lt;extends&gt;              (Get Approved) use case                           </a:t>
            </a:r>
          </a:p>
          <a:p>
            <a:pPr>
              <a:buNone/>
            </a:pPr>
            <a:endParaRPr lang="en-US" dirty="0" smtClean="0"/>
          </a:p>
          <a:p>
            <a:pPr>
              <a:buNone/>
            </a:pPr>
            <a:endParaRPr lang="en-US" dirty="0" smtClean="0"/>
          </a:p>
          <a:p>
            <a:endParaRPr lang="en-US" dirty="0"/>
          </a:p>
        </p:txBody>
      </p:sp>
      <p:sp>
        <p:nvSpPr>
          <p:cNvPr id="4" name="Oval 3"/>
          <p:cNvSpPr/>
          <p:nvPr/>
        </p:nvSpPr>
        <p:spPr>
          <a:xfrm>
            <a:off x="3276600" y="5410200"/>
            <a:ext cx="8382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a:stCxn id="4" idx="6"/>
            <a:endCxn id="7" idx="2"/>
          </p:cNvCxnSpPr>
          <p:nvPr/>
        </p:nvCxnSpPr>
        <p:spPr>
          <a:xfrm>
            <a:off x="4114800" y="5524500"/>
            <a:ext cx="3276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7391400" y="5410200"/>
            <a:ext cx="8382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Smiley Face 19"/>
          <p:cNvSpPr/>
          <p:nvPr/>
        </p:nvSpPr>
        <p:spPr>
          <a:xfrm>
            <a:off x="1524000" y="5029200"/>
            <a:ext cx="304800" cy="2286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a:off x="1676400" y="5486400"/>
            <a:ext cx="1600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0" idx="4"/>
          </p:cNvCxnSpPr>
          <p:nvPr/>
        </p:nvCxnSpPr>
        <p:spPr>
          <a:xfrm rot="5400000">
            <a:off x="1333500" y="5600700"/>
            <a:ext cx="685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0800000">
            <a:off x="1524000" y="5410200"/>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1562100" y="5676900"/>
            <a:ext cx="381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a:off x="1409700" y="5676900"/>
            <a:ext cx="381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114800" y="5562600"/>
            <a:ext cx="2286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flipV="1">
            <a:off x="4114800" y="5410200"/>
            <a:ext cx="228600" cy="762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dissolv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 case diagram</a:t>
            </a:r>
            <a:endParaRPr lang="en-IN" dirty="0"/>
          </a:p>
        </p:txBody>
      </p:sp>
      <p:pic>
        <p:nvPicPr>
          <p:cNvPr id="9218" name="Picture 2"/>
          <p:cNvPicPr>
            <a:picLocks noGrp="1" noChangeAspect="1" noChangeArrowheads="1"/>
          </p:cNvPicPr>
          <p:nvPr>
            <p:ph idx="1"/>
          </p:nvPr>
        </p:nvPicPr>
        <p:blipFill>
          <a:blip r:embed="rId2" cstate="print"/>
          <a:srcRect/>
          <a:stretch>
            <a:fillRect/>
          </a:stretch>
        </p:blipFill>
        <p:spPr bwMode="auto">
          <a:xfrm>
            <a:off x="381000" y="2035506"/>
            <a:ext cx="8534400" cy="4593894"/>
          </a:xfrm>
          <a:prstGeom prst="rect">
            <a:avLst/>
          </a:prstGeom>
          <a:noFill/>
          <a:ln w="9525">
            <a:noFill/>
            <a:miter lim="800000"/>
            <a:headEnd/>
            <a:tailEnd/>
          </a:ln>
        </p:spPr>
      </p:pic>
    </p:spTree>
  </p:cSld>
  <p:clrMapOvr>
    <a:masterClrMapping/>
  </p:clrMapOvr>
  <p:transition spd="med">
    <p:dissolv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a:t>
            </a:r>
            <a:endParaRPr lang="en-US" dirty="0"/>
          </a:p>
        </p:txBody>
      </p:sp>
      <p:sp>
        <p:nvSpPr>
          <p:cNvPr id="3" name="Content Placeholder 2"/>
          <p:cNvSpPr>
            <a:spLocks noGrp="1"/>
          </p:cNvSpPr>
          <p:nvPr>
            <p:ph idx="1"/>
          </p:nvPr>
        </p:nvSpPr>
        <p:spPr>
          <a:xfrm>
            <a:off x="304800" y="1935480"/>
            <a:ext cx="8229600" cy="4389120"/>
          </a:xfrm>
        </p:spPr>
        <p:txBody>
          <a:bodyPr>
            <a:normAutofit fontScale="92500" lnSpcReduction="20000"/>
          </a:bodyPr>
          <a:lstStyle/>
          <a:p>
            <a:r>
              <a:rPr lang="en-US" dirty="0" smtClean="0"/>
              <a:t>It depicts the static  view of a model </a:t>
            </a:r>
          </a:p>
          <a:p>
            <a:r>
              <a:rPr lang="en-US" dirty="0" smtClean="0"/>
              <a:t>It is the basic building block of the  object oriented system</a:t>
            </a:r>
          </a:p>
          <a:p>
            <a:r>
              <a:rPr lang="en-US" dirty="0" smtClean="0"/>
              <a:t>It illustrate the relation ship between classes in the system</a:t>
            </a:r>
          </a:p>
          <a:p>
            <a:r>
              <a:rPr lang="en-US" dirty="0" smtClean="0"/>
              <a:t>Class diagram consist of:</a:t>
            </a:r>
          </a:p>
          <a:p>
            <a:r>
              <a:rPr lang="en-US" dirty="0" smtClean="0"/>
              <a:t>Class diagram </a:t>
            </a:r>
          </a:p>
          <a:p>
            <a:pPr>
              <a:buNone/>
            </a:pPr>
            <a:r>
              <a:rPr lang="en-US" dirty="0" smtClean="0"/>
              <a:t> It consist of rectangle with three compartments</a:t>
            </a:r>
          </a:p>
          <a:p>
            <a:pPr>
              <a:buNone/>
            </a:pPr>
            <a:endParaRPr lang="en-US" dirty="0" smtClean="0"/>
          </a:p>
          <a:p>
            <a:pPr>
              <a:buNone/>
            </a:pPr>
            <a:r>
              <a:rPr lang="en-US" dirty="0" smtClean="0"/>
              <a:t>                                         </a:t>
            </a:r>
          </a:p>
          <a:p>
            <a:pPr>
              <a:buNone/>
            </a:pPr>
            <a:r>
              <a:rPr lang="en-US" dirty="0" smtClean="0"/>
              <a:t>                                        </a:t>
            </a:r>
            <a:r>
              <a:rPr lang="en-US" sz="1500" dirty="0" smtClean="0"/>
              <a:t>Class name is added in this this compartment (teacher)</a:t>
            </a:r>
          </a:p>
          <a:p>
            <a:pPr>
              <a:buNone/>
            </a:pPr>
            <a:r>
              <a:rPr lang="en-US" dirty="0" smtClean="0"/>
              <a:t>                                       </a:t>
            </a:r>
            <a:r>
              <a:rPr lang="en-US" sz="1500" dirty="0" smtClean="0"/>
              <a:t> Class attribute is added in this department (name )</a:t>
            </a:r>
          </a:p>
          <a:p>
            <a:pPr>
              <a:buNone/>
            </a:pPr>
            <a:r>
              <a:rPr lang="en-US" dirty="0" smtClean="0"/>
              <a:t>                                      </a:t>
            </a:r>
            <a:r>
              <a:rPr lang="en-US" sz="1500" dirty="0" smtClean="0"/>
              <a:t>  Class methods are placed in this compartments  (teach)</a:t>
            </a:r>
          </a:p>
          <a:p>
            <a:pPr>
              <a:buNone/>
            </a:pPr>
            <a:endParaRPr lang="en-US" dirty="0"/>
          </a:p>
        </p:txBody>
      </p:sp>
      <p:sp>
        <p:nvSpPr>
          <p:cNvPr id="4" name="Rectangle 3"/>
          <p:cNvSpPr/>
          <p:nvPr/>
        </p:nvSpPr>
        <p:spPr>
          <a:xfrm>
            <a:off x="533400" y="4267200"/>
            <a:ext cx="1752600" cy="198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533400" y="4267200"/>
            <a:ext cx="17526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33400" y="4953000"/>
            <a:ext cx="17526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Elbow Connector 7"/>
          <p:cNvCxnSpPr>
            <a:stCxn id="5" idx="3"/>
          </p:cNvCxnSpPr>
          <p:nvPr/>
        </p:nvCxnSpPr>
        <p:spPr>
          <a:xfrm>
            <a:off x="2286000" y="4610100"/>
            <a:ext cx="990600" cy="495300"/>
          </a:xfrm>
          <a:prstGeom prst="bentConnector3">
            <a:avLst>
              <a:gd name="adj1" fmla="val 50000"/>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1" name="Elbow Connector 10"/>
          <p:cNvCxnSpPr/>
          <p:nvPr/>
        </p:nvCxnSpPr>
        <p:spPr>
          <a:xfrm>
            <a:off x="2286000" y="5257800"/>
            <a:ext cx="914400" cy="228600"/>
          </a:xfrm>
          <a:prstGeom prst="bentConnector3">
            <a:avLst>
              <a:gd name="adj1" fmla="val 50000"/>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6" name="Elbow Connector 15"/>
          <p:cNvCxnSpPr/>
          <p:nvPr/>
        </p:nvCxnSpPr>
        <p:spPr>
          <a:xfrm>
            <a:off x="2286000" y="5791200"/>
            <a:ext cx="990600" cy="1588"/>
          </a:xfrm>
          <a:prstGeom prst="bentConnector3">
            <a:avLst>
              <a:gd name="adj1" fmla="val 50000"/>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dissolv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 sign with attributes or methods shows class member are       public </a:t>
            </a:r>
          </a:p>
          <a:p>
            <a:r>
              <a:rPr lang="en-US" dirty="0" smtClean="0"/>
              <a:t>- sign with attribute or methods shows class members are</a:t>
            </a:r>
          </a:p>
          <a:p>
            <a:pPr>
              <a:buNone/>
            </a:pPr>
            <a:r>
              <a:rPr lang="en-US" dirty="0" smtClean="0"/>
              <a:t>   private</a:t>
            </a:r>
          </a:p>
          <a:p>
            <a:pPr>
              <a:buNone/>
            </a:pPr>
            <a:endParaRPr lang="en-US" dirty="0" smtClean="0"/>
          </a:p>
          <a:p>
            <a:pPr>
              <a:buNone/>
            </a:pPr>
            <a:endParaRPr lang="en-US" dirty="0" smtClean="0"/>
          </a:p>
          <a:p>
            <a:pPr>
              <a:buNone/>
            </a:pPr>
            <a:r>
              <a:rPr lang="en-US" dirty="0" smtClean="0"/>
              <a:t> </a:t>
            </a:r>
          </a:p>
          <a:p>
            <a:pPr>
              <a:buNone/>
            </a:pPr>
            <a:endParaRPr lang="en-US" dirty="0" smtClean="0"/>
          </a:p>
          <a:p>
            <a:pPr>
              <a:buNone/>
            </a:pPr>
            <a:r>
              <a:rPr lang="en-US" dirty="0" smtClean="0"/>
              <a:t>                                         </a:t>
            </a:r>
          </a:p>
          <a:p>
            <a:pPr>
              <a:buNone/>
            </a:pPr>
            <a:r>
              <a:rPr lang="en-US" dirty="0" smtClean="0"/>
              <a:t>                                         </a:t>
            </a:r>
            <a:r>
              <a:rPr lang="en-US" sz="1500" dirty="0" smtClean="0"/>
              <a:t>Class name is added in this this compartment (teacher)</a:t>
            </a:r>
          </a:p>
          <a:p>
            <a:pPr>
              <a:buNone/>
            </a:pPr>
            <a:r>
              <a:rPr lang="en-US" dirty="0" smtClean="0"/>
              <a:t>                                        </a:t>
            </a:r>
            <a:r>
              <a:rPr lang="en-US" sz="1500" dirty="0" smtClean="0"/>
              <a:t> Class attribute is added in this department (-name)</a:t>
            </a:r>
          </a:p>
          <a:p>
            <a:pPr>
              <a:buNone/>
            </a:pPr>
            <a:r>
              <a:rPr lang="en-US" dirty="0" smtClean="0"/>
              <a:t>                                       </a:t>
            </a:r>
            <a:r>
              <a:rPr lang="en-US" sz="1500" dirty="0" smtClean="0"/>
              <a:t>   Class methods are placed in this compartments  (+teach)</a:t>
            </a:r>
          </a:p>
          <a:p>
            <a:pPr>
              <a:buNone/>
            </a:pPr>
            <a:endParaRPr lang="en-US" dirty="0"/>
          </a:p>
        </p:txBody>
      </p:sp>
      <p:sp>
        <p:nvSpPr>
          <p:cNvPr id="4" name="Rectangle 3"/>
          <p:cNvSpPr/>
          <p:nvPr/>
        </p:nvSpPr>
        <p:spPr>
          <a:xfrm>
            <a:off x="533400" y="4267200"/>
            <a:ext cx="1752600" cy="198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533400" y="4267200"/>
            <a:ext cx="17526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33400" y="4876800"/>
            <a:ext cx="17526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Elbow Connector 7"/>
          <p:cNvCxnSpPr>
            <a:stCxn id="5" idx="3"/>
          </p:cNvCxnSpPr>
          <p:nvPr/>
        </p:nvCxnSpPr>
        <p:spPr>
          <a:xfrm>
            <a:off x="2286000" y="4610100"/>
            <a:ext cx="1295400" cy="723900"/>
          </a:xfrm>
          <a:prstGeom prst="bentConnector3">
            <a:avLst>
              <a:gd name="adj1" fmla="val 50000"/>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1" name="Elbow Connector 10"/>
          <p:cNvCxnSpPr/>
          <p:nvPr/>
        </p:nvCxnSpPr>
        <p:spPr>
          <a:xfrm>
            <a:off x="2286000" y="5410200"/>
            <a:ext cx="1295400" cy="304800"/>
          </a:xfrm>
          <a:prstGeom prst="bentConnector3">
            <a:avLst>
              <a:gd name="adj1" fmla="val 50000"/>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6" name="Elbow Connector 15"/>
          <p:cNvCxnSpPr/>
          <p:nvPr/>
        </p:nvCxnSpPr>
        <p:spPr>
          <a:xfrm>
            <a:off x="2286000" y="5791200"/>
            <a:ext cx="1295400" cy="304800"/>
          </a:xfrm>
          <a:prstGeom prst="bentConnector3">
            <a:avLst>
              <a:gd name="adj1" fmla="val 50000"/>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dissolv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85800" y="152400"/>
            <a:ext cx="6870700" cy="914400"/>
          </a:xfrm>
        </p:spPr>
        <p:txBody>
          <a:bodyPr/>
          <a:lstStyle/>
          <a:p>
            <a:pPr eaLnBrk="1" hangingPunct="1"/>
            <a:r>
              <a:rPr lang="en-US" sz="2800" smtClean="0">
                <a:latin typeface="Times New Roman" pitchFamily="18" charset="0"/>
              </a:rPr>
              <a:t>Class Diagram</a:t>
            </a:r>
          </a:p>
        </p:txBody>
      </p:sp>
      <p:sp>
        <p:nvSpPr>
          <p:cNvPr id="18435" name="Rectangle 3"/>
          <p:cNvSpPr>
            <a:spLocks noGrp="1" noChangeArrowheads="1"/>
          </p:cNvSpPr>
          <p:nvPr>
            <p:ph type="body" idx="1"/>
          </p:nvPr>
        </p:nvSpPr>
        <p:spPr>
          <a:xfrm>
            <a:off x="533400" y="1295400"/>
            <a:ext cx="8153400" cy="4953000"/>
          </a:xfrm>
        </p:spPr>
        <p:txBody>
          <a:bodyPr>
            <a:normAutofit lnSpcReduction="10000"/>
          </a:bodyPr>
          <a:lstStyle/>
          <a:p>
            <a:pPr eaLnBrk="1" hangingPunct="1">
              <a:lnSpc>
                <a:spcPct val="80000"/>
              </a:lnSpc>
            </a:pPr>
            <a:r>
              <a:rPr lang="en-US" sz="2400" dirty="0" smtClean="0"/>
              <a:t>Each class is represented by a rectangle subdivided into three compartments</a:t>
            </a:r>
          </a:p>
          <a:p>
            <a:pPr lvl="1" eaLnBrk="1" hangingPunct="1">
              <a:lnSpc>
                <a:spcPct val="80000"/>
              </a:lnSpc>
            </a:pPr>
            <a:r>
              <a:rPr lang="en-US" dirty="0" smtClean="0"/>
              <a:t>Name</a:t>
            </a:r>
          </a:p>
          <a:p>
            <a:pPr lvl="1" eaLnBrk="1" hangingPunct="1">
              <a:lnSpc>
                <a:spcPct val="80000"/>
              </a:lnSpc>
            </a:pPr>
            <a:r>
              <a:rPr lang="en-US" dirty="0" smtClean="0"/>
              <a:t>Attributes</a:t>
            </a:r>
          </a:p>
          <a:p>
            <a:pPr lvl="1" eaLnBrk="1" hangingPunct="1">
              <a:lnSpc>
                <a:spcPct val="80000"/>
              </a:lnSpc>
            </a:pPr>
            <a:r>
              <a:rPr lang="en-US" dirty="0" smtClean="0"/>
              <a:t>Operations</a:t>
            </a:r>
          </a:p>
          <a:p>
            <a:pPr eaLnBrk="1" hangingPunct="1">
              <a:lnSpc>
                <a:spcPct val="80000"/>
              </a:lnSpc>
            </a:pPr>
            <a:r>
              <a:rPr lang="en-US" sz="2400" dirty="0" smtClean="0"/>
              <a:t>Modifiers are used to indicate visibility of attributes and operations.</a:t>
            </a:r>
          </a:p>
          <a:p>
            <a:pPr lvl="1" eaLnBrk="1" hangingPunct="1">
              <a:lnSpc>
                <a:spcPct val="80000"/>
              </a:lnSpc>
            </a:pPr>
            <a:r>
              <a:rPr lang="en-US" dirty="0" smtClean="0"/>
              <a:t>‘+’   is used to denote </a:t>
            </a:r>
            <a:r>
              <a:rPr lang="en-US" i="1" dirty="0" smtClean="0"/>
              <a:t>Public</a:t>
            </a:r>
            <a:r>
              <a:rPr lang="en-US" dirty="0" smtClean="0"/>
              <a:t> visibility (everyone)</a:t>
            </a:r>
          </a:p>
          <a:p>
            <a:pPr lvl="1" eaLnBrk="1" hangingPunct="1">
              <a:lnSpc>
                <a:spcPct val="80000"/>
              </a:lnSpc>
            </a:pPr>
            <a:r>
              <a:rPr lang="en-US" dirty="0" smtClean="0"/>
              <a:t>‘#’   is used to denote </a:t>
            </a:r>
            <a:r>
              <a:rPr lang="en-US" i="1" dirty="0" smtClean="0"/>
              <a:t>Protected</a:t>
            </a:r>
            <a:r>
              <a:rPr lang="en-US" dirty="0" smtClean="0"/>
              <a:t> visibility (friends and derived)</a:t>
            </a:r>
          </a:p>
          <a:p>
            <a:pPr lvl="1" eaLnBrk="1" hangingPunct="1">
              <a:lnSpc>
                <a:spcPct val="80000"/>
              </a:lnSpc>
            </a:pPr>
            <a:r>
              <a:rPr lang="en-US" dirty="0" smtClean="0"/>
              <a:t>‘-’    is used to denote </a:t>
            </a:r>
            <a:r>
              <a:rPr lang="en-US" i="1" dirty="0" smtClean="0"/>
              <a:t>Private</a:t>
            </a:r>
            <a:r>
              <a:rPr lang="en-US" dirty="0" smtClean="0"/>
              <a:t> visibility (no one)</a:t>
            </a:r>
          </a:p>
          <a:p>
            <a:pPr lvl="1" eaLnBrk="1" hangingPunct="1">
              <a:lnSpc>
                <a:spcPct val="80000"/>
              </a:lnSpc>
            </a:pPr>
            <a:r>
              <a:rPr lang="en-US" dirty="0" smtClean="0"/>
              <a:t>‘~’ is to denote default or package visibility</a:t>
            </a:r>
          </a:p>
          <a:p>
            <a:pPr eaLnBrk="1" hangingPunct="1">
              <a:lnSpc>
                <a:spcPct val="80000"/>
              </a:lnSpc>
            </a:pPr>
            <a:r>
              <a:rPr lang="en-US" sz="2400" dirty="0" smtClean="0"/>
              <a:t>By default, attributes are hidden and operations are visible.</a:t>
            </a:r>
          </a:p>
          <a:p>
            <a:pPr eaLnBrk="1" hangingPunct="1">
              <a:lnSpc>
                <a:spcPct val="80000"/>
              </a:lnSpc>
            </a:pPr>
            <a:r>
              <a:rPr lang="en-US" sz="2400" dirty="0" smtClean="0"/>
              <a:t>The last two compartments may be omitted to simplify the class diagrams</a:t>
            </a:r>
          </a:p>
          <a:p>
            <a:pPr eaLnBrk="1" hangingPunct="1">
              <a:lnSpc>
                <a:spcPct val="80000"/>
              </a:lnSpc>
            </a:pPr>
            <a:endParaRPr lang="en-US" sz="2400" dirty="0" smtClean="0"/>
          </a:p>
        </p:txBody>
      </p:sp>
    </p:spTree>
  </p:cSld>
  <p:clrMapOvr>
    <a:masterClrMapping/>
  </p:clrMapOvr>
  <p:transition spd="med">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UML	</a:t>
            </a:r>
            <a:br>
              <a:rPr lang="en-US" dirty="0" smtClean="0"/>
            </a:br>
            <a:endParaRPr lang="en-US" dirty="0"/>
          </a:p>
        </p:txBody>
      </p:sp>
      <p:sp>
        <p:nvSpPr>
          <p:cNvPr id="3" name="Content Placeholder 2"/>
          <p:cNvSpPr>
            <a:spLocks noGrp="1"/>
          </p:cNvSpPr>
          <p:nvPr>
            <p:ph idx="1"/>
          </p:nvPr>
        </p:nvSpPr>
        <p:spPr/>
        <p:txBody>
          <a:bodyPr/>
          <a:lstStyle/>
          <a:p>
            <a:r>
              <a:rPr lang="en-US" sz="2800" dirty="0" smtClean="0"/>
              <a:t>What is UML</a:t>
            </a:r>
          </a:p>
          <a:p>
            <a:r>
              <a:rPr lang="en-US" sz="2800" dirty="0" smtClean="0"/>
              <a:t>History of UML</a:t>
            </a:r>
          </a:p>
          <a:p>
            <a:r>
              <a:rPr lang="en-US" sz="2800" dirty="0" smtClean="0"/>
              <a:t>Importance of software model</a:t>
            </a:r>
          </a:p>
          <a:p>
            <a:r>
              <a:rPr lang="en-US" sz="2800" dirty="0" smtClean="0"/>
              <a:t>Various diagram of UML</a:t>
            </a:r>
          </a:p>
          <a:p>
            <a:r>
              <a:rPr lang="en-US" sz="2800" dirty="0" smtClean="0"/>
              <a:t>Use of UML Diagram</a:t>
            </a:r>
          </a:p>
          <a:p>
            <a:endParaRPr lang="en-US" dirty="0"/>
          </a:p>
        </p:txBody>
      </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85800" y="152400"/>
            <a:ext cx="7162800" cy="838200"/>
          </a:xfrm>
        </p:spPr>
        <p:txBody>
          <a:bodyPr/>
          <a:lstStyle/>
          <a:p>
            <a:pPr eaLnBrk="1" hangingPunct="1"/>
            <a:r>
              <a:rPr lang="en-US" altLang="zh-TW" sz="2800" smtClean="0">
                <a:latin typeface="Times New Roman" pitchFamily="18" charset="0"/>
                <a:ea typeface="新細明體" pitchFamily="18" charset="-120"/>
              </a:rPr>
              <a:t>Notation of Class Diagram: </a:t>
            </a:r>
            <a:r>
              <a:rPr lang="en-US" altLang="zh-TW" sz="2800" b="1" smtClean="0">
                <a:latin typeface="Times New Roman" pitchFamily="18" charset="0"/>
                <a:ea typeface="新細明體" pitchFamily="18" charset="-120"/>
              </a:rPr>
              <a:t>association</a:t>
            </a:r>
            <a:endParaRPr lang="en-US" sz="2800" b="1" smtClean="0">
              <a:latin typeface="Times New Roman" pitchFamily="18" charset="0"/>
            </a:endParaRPr>
          </a:p>
        </p:txBody>
      </p:sp>
      <p:sp>
        <p:nvSpPr>
          <p:cNvPr id="21507" name="Rectangle 3"/>
          <p:cNvSpPr>
            <a:spLocks noGrp="1" noChangeArrowheads="1"/>
          </p:cNvSpPr>
          <p:nvPr>
            <p:ph type="body" idx="1"/>
          </p:nvPr>
        </p:nvSpPr>
        <p:spPr>
          <a:xfrm>
            <a:off x="685800" y="2514600"/>
            <a:ext cx="7696200" cy="2971800"/>
          </a:xfrm>
        </p:spPr>
        <p:txBody>
          <a:bodyPr/>
          <a:lstStyle/>
          <a:p>
            <a:pPr eaLnBrk="1" hangingPunct="1">
              <a:lnSpc>
                <a:spcPct val="80000"/>
              </a:lnSpc>
            </a:pPr>
            <a:r>
              <a:rPr lang="en-US" sz="2400" b="1" smtClean="0">
                <a:latin typeface="Times New Roman" pitchFamily="18" charset="0"/>
              </a:rPr>
              <a:t>Bi-directional association</a:t>
            </a:r>
            <a:r>
              <a:rPr lang="en-US" sz="2800" smtClean="0">
                <a:latin typeface="Times New Roman" pitchFamily="18" charset="0"/>
              </a:rPr>
              <a:t/>
            </a:r>
            <a:br>
              <a:rPr lang="en-US" sz="2800" smtClean="0">
                <a:latin typeface="Times New Roman" pitchFamily="18" charset="0"/>
              </a:rPr>
            </a:br>
            <a:r>
              <a:rPr lang="en-US" sz="2400" smtClean="0">
                <a:latin typeface="Times New Roman" pitchFamily="18" charset="0"/>
              </a:rPr>
              <a:t>Associations are assumed to be bi-directional </a:t>
            </a:r>
          </a:p>
          <a:p>
            <a:pPr eaLnBrk="1" hangingPunct="1">
              <a:lnSpc>
                <a:spcPct val="80000"/>
              </a:lnSpc>
              <a:buFontTx/>
              <a:buNone/>
            </a:pPr>
            <a:r>
              <a:rPr lang="en-US" sz="2400" smtClean="0">
                <a:latin typeface="Times New Roman" pitchFamily="18" charset="0"/>
              </a:rPr>
              <a:t>     e.g. Flight and plane</a:t>
            </a:r>
          </a:p>
          <a:p>
            <a:pPr eaLnBrk="1" hangingPunct="1">
              <a:lnSpc>
                <a:spcPct val="80000"/>
              </a:lnSpc>
              <a:buFontTx/>
              <a:buNone/>
            </a:pPr>
            <a:r>
              <a:rPr lang="en-US" sz="2400" smtClean="0"/>
              <a:t>         </a:t>
            </a:r>
            <a:r>
              <a:rPr lang="en-US" sz="2400" smtClean="0">
                <a:latin typeface="Times New Roman" pitchFamily="18" charset="0"/>
              </a:rPr>
              <a:t>notation:</a:t>
            </a:r>
          </a:p>
          <a:p>
            <a:pPr eaLnBrk="1" hangingPunct="1">
              <a:lnSpc>
                <a:spcPct val="80000"/>
              </a:lnSpc>
            </a:pPr>
            <a:endParaRPr lang="en-US" sz="2400" b="1" smtClean="0">
              <a:latin typeface="Times New Roman" pitchFamily="18" charset="0"/>
            </a:endParaRPr>
          </a:p>
          <a:p>
            <a:pPr eaLnBrk="1" hangingPunct="1">
              <a:lnSpc>
                <a:spcPct val="80000"/>
              </a:lnSpc>
            </a:pPr>
            <a:r>
              <a:rPr lang="en-US" sz="2400" b="1" smtClean="0">
                <a:latin typeface="Times New Roman" pitchFamily="18" charset="0"/>
              </a:rPr>
              <a:t>Uni-directional association</a:t>
            </a:r>
            <a:r>
              <a:rPr lang="en-US" sz="2800" smtClean="0">
                <a:latin typeface="Times New Roman" pitchFamily="18" charset="0"/>
              </a:rPr>
              <a:t/>
            </a:r>
            <a:br>
              <a:rPr lang="en-US" sz="2800" smtClean="0">
                <a:latin typeface="Times New Roman" pitchFamily="18" charset="0"/>
              </a:rPr>
            </a:br>
            <a:r>
              <a:rPr lang="en-US" sz="2800" smtClean="0">
                <a:latin typeface="Times New Roman" pitchFamily="18" charset="0"/>
              </a:rPr>
              <a:t>e.g. Order and item</a:t>
            </a:r>
          </a:p>
          <a:p>
            <a:pPr eaLnBrk="1" hangingPunct="1">
              <a:lnSpc>
                <a:spcPct val="80000"/>
              </a:lnSpc>
              <a:buFontTx/>
              <a:buNone/>
            </a:pPr>
            <a:r>
              <a:rPr lang="en-US" smtClean="0"/>
              <a:t>   </a:t>
            </a:r>
            <a:r>
              <a:rPr lang="en-US" sz="2400" smtClean="0"/>
              <a:t>     </a:t>
            </a:r>
            <a:r>
              <a:rPr lang="en-US" sz="2400" smtClean="0">
                <a:latin typeface="Times New Roman" pitchFamily="18" charset="0"/>
              </a:rPr>
              <a:t>notation:</a:t>
            </a:r>
          </a:p>
        </p:txBody>
      </p:sp>
      <p:sp>
        <p:nvSpPr>
          <p:cNvPr id="21508" name="Line 4"/>
          <p:cNvSpPr>
            <a:spLocks noChangeShapeType="1"/>
          </p:cNvSpPr>
          <p:nvPr/>
        </p:nvSpPr>
        <p:spPr bwMode="auto">
          <a:xfrm>
            <a:off x="3200400" y="5257800"/>
            <a:ext cx="2819400" cy="0"/>
          </a:xfrm>
          <a:prstGeom prst="line">
            <a:avLst/>
          </a:prstGeom>
          <a:noFill/>
          <a:ln w="9525">
            <a:solidFill>
              <a:schemeClr val="tx1"/>
            </a:solidFill>
            <a:miter lim="800000"/>
            <a:headEnd/>
            <a:tailEnd type="triangle" w="med" len="med"/>
          </a:ln>
        </p:spPr>
        <p:txBody>
          <a:bodyPr wrap="none"/>
          <a:lstStyle/>
          <a:p>
            <a:endParaRPr lang="en-IN"/>
          </a:p>
        </p:txBody>
      </p:sp>
      <p:sp>
        <p:nvSpPr>
          <p:cNvPr id="21509" name="Line 5"/>
          <p:cNvSpPr>
            <a:spLocks noChangeShapeType="1"/>
          </p:cNvSpPr>
          <p:nvPr/>
        </p:nvSpPr>
        <p:spPr bwMode="auto">
          <a:xfrm>
            <a:off x="3276600" y="3886200"/>
            <a:ext cx="2743200" cy="0"/>
          </a:xfrm>
          <a:prstGeom prst="line">
            <a:avLst/>
          </a:prstGeom>
          <a:noFill/>
          <a:ln w="9525">
            <a:solidFill>
              <a:schemeClr val="tx1"/>
            </a:solidFill>
            <a:miter lim="800000"/>
            <a:headEnd/>
            <a:tailEnd/>
          </a:ln>
        </p:spPr>
        <p:txBody>
          <a:bodyPr wrap="none"/>
          <a:lstStyle/>
          <a:p>
            <a:endParaRPr lang="en-IN"/>
          </a:p>
        </p:txBody>
      </p:sp>
      <p:sp>
        <p:nvSpPr>
          <p:cNvPr id="21510" name="Rectangle 6"/>
          <p:cNvSpPr>
            <a:spLocks noChangeArrowheads="1"/>
          </p:cNvSpPr>
          <p:nvPr/>
        </p:nvSpPr>
        <p:spPr bwMode="auto">
          <a:xfrm>
            <a:off x="762000" y="793750"/>
            <a:ext cx="7407275" cy="1917700"/>
          </a:xfrm>
          <a:prstGeom prst="rect">
            <a:avLst/>
          </a:prstGeom>
          <a:noFill/>
          <a:ln w="9525">
            <a:noFill/>
            <a:miter lim="800000"/>
            <a:headEnd/>
            <a:tailEnd/>
          </a:ln>
        </p:spPr>
        <p:txBody>
          <a:bodyPr anchor="ctr">
            <a:spAutoFit/>
          </a:bodyPr>
          <a:lstStyle/>
          <a:p>
            <a:pPr eaLnBrk="1" hangingPunct="1"/>
            <a:endParaRPr lang="en-US" sz="2400">
              <a:latin typeface="Times New Roman" pitchFamily="18" charset="0"/>
            </a:endParaRPr>
          </a:p>
          <a:p>
            <a:pPr eaLnBrk="1" hangingPunct="1"/>
            <a:r>
              <a:rPr lang="en-US" sz="2400">
                <a:latin typeface="Times New Roman" pitchFamily="18" charset="0"/>
              </a:rPr>
              <a:t>   Associations represent relationships between instances</a:t>
            </a:r>
          </a:p>
          <a:p>
            <a:pPr eaLnBrk="1" hangingPunct="1"/>
            <a:r>
              <a:rPr lang="en-US" sz="2400">
                <a:latin typeface="Times New Roman" pitchFamily="18" charset="0"/>
              </a:rPr>
              <a:t>    of classes</a:t>
            </a:r>
            <a:r>
              <a:rPr lang="en-US"/>
              <a:t> . </a:t>
            </a:r>
          </a:p>
          <a:p>
            <a:pPr eaLnBrk="1" hangingPunct="1"/>
            <a:r>
              <a:rPr lang="en-US"/>
              <a:t>   </a:t>
            </a:r>
            <a:r>
              <a:rPr lang="en-US" sz="2400">
                <a:latin typeface="Times New Roman" pitchFamily="18" charset="0"/>
              </a:rPr>
              <a:t>An association is a link connecting two classes. </a:t>
            </a:r>
          </a:p>
          <a:p>
            <a:pPr eaLnBrk="1" hangingPunct="1"/>
            <a:endParaRPr lang="en-US" sz="2400">
              <a:latin typeface="Times New Roman" pitchFamily="18" charset="0"/>
            </a:endParaRPr>
          </a:p>
        </p:txBody>
      </p:sp>
    </p:spTree>
  </p:cSld>
  <p:clrMapOvr>
    <a:masterClrMapping/>
  </p:clrMapOvr>
  <p:transition spd="med">
    <p:dissolv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85800" y="152400"/>
            <a:ext cx="6870700" cy="990600"/>
          </a:xfrm>
        </p:spPr>
        <p:txBody>
          <a:bodyPr/>
          <a:lstStyle/>
          <a:p>
            <a:pPr eaLnBrk="1" hangingPunct="1"/>
            <a:r>
              <a:rPr lang="en-US" sz="3200" smtClean="0"/>
              <a:t>       </a:t>
            </a:r>
            <a:r>
              <a:rPr lang="en-US" sz="2800" smtClean="0">
                <a:latin typeface="Times New Roman" pitchFamily="18" charset="0"/>
              </a:rPr>
              <a:t>Association: Multiplicity and Roles</a:t>
            </a:r>
          </a:p>
        </p:txBody>
      </p:sp>
      <p:sp>
        <p:nvSpPr>
          <p:cNvPr id="22531" name="Rectangle 4"/>
          <p:cNvSpPr>
            <a:spLocks noChangeArrowheads="1"/>
          </p:cNvSpPr>
          <p:nvPr/>
        </p:nvSpPr>
        <p:spPr bwMode="auto">
          <a:xfrm>
            <a:off x="1701800" y="2254250"/>
            <a:ext cx="1752600" cy="914400"/>
          </a:xfrm>
          <a:prstGeom prst="rect">
            <a:avLst/>
          </a:prstGeom>
          <a:noFill/>
          <a:ln w="9525">
            <a:solidFill>
              <a:schemeClr val="tx1"/>
            </a:solidFill>
            <a:miter lim="800000"/>
            <a:headEnd/>
            <a:tailEnd type="none" w="lg" len="lg"/>
          </a:ln>
        </p:spPr>
        <p:txBody>
          <a:bodyPr wrap="none" anchor="ctr">
            <a:spAutoFit/>
          </a:bodyPr>
          <a:lstStyle/>
          <a:p>
            <a:endParaRPr lang="en-IN"/>
          </a:p>
        </p:txBody>
      </p:sp>
      <p:sp>
        <p:nvSpPr>
          <p:cNvPr id="22532" name="Text Box 5"/>
          <p:cNvSpPr txBox="1">
            <a:spLocks noChangeArrowheads="1"/>
          </p:cNvSpPr>
          <p:nvPr/>
        </p:nvSpPr>
        <p:spPr bwMode="auto">
          <a:xfrm>
            <a:off x="2006600" y="2514600"/>
            <a:ext cx="1074738" cy="336550"/>
          </a:xfrm>
          <a:prstGeom prst="rect">
            <a:avLst/>
          </a:prstGeom>
          <a:noFill/>
          <a:ln w="9525">
            <a:noFill/>
            <a:miter lim="800000"/>
            <a:headEnd/>
            <a:tailEnd type="none" w="lg" len="lg"/>
          </a:ln>
        </p:spPr>
        <p:txBody>
          <a:bodyPr wrap="none">
            <a:spAutoFit/>
          </a:bodyPr>
          <a:lstStyle/>
          <a:p>
            <a:pPr eaLnBrk="1" hangingPunct="1">
              <a:spcBef>
                <a:spcPct val="50000"/>
              </a:spcBef>
            </a:pPr>
            <a:r>
              <a:rPr lang="en-US" sz="1600">
                <a:latin typeface="Arial" charset="0"/>
              </a:rPr>
              <a:t>University</a:t>
            </a:r>
          </a:p>
        </p:txBody>
      </p:sp>
      <p:sp>
        <p:nvSpPr>
          <p:cNvPr id="22533" name="Rectangle 6"/>
          <p:cNvSpPr>
            <a:spLocks noChangeArrowheads="1"/>
          </p:cNvSpPr>
          <p:nvPr/>
        </p:nvSpPr>
        <p:spPr bwMode="auto">
          <a:xfrm>
            <a:off x="6518275" y="2254250"/>
            <a:ext cx="1752600" cy="914400"/>
          </a:xfrm>
          <a:prstGeom prst="rect">
            <a:avLst/>
          </a:prstGeom>
          <a:noFill/>
          <a:ln w="9525">
            <a:solidFill>
              <a:schemeClr val="tx1"/>
            </a:solidFill>
            <a:miter lim="800000"/>
            <a:headEnd/>
            <a:tailEnd type="none" w="lg" len="lg"/>
          </a:ln>
        </p:spPr>
        <p:txBody>
          <a:bodyPr wrap="none" anchor="ctr">
            <a:spAutoFit/>
          </a:bodyPr>
          <a:lstStyle/>
          <a:p>
            <a:endParaRPr lang="en-IN"/>
          </a:p>
        </p:txBody>
      </p:sp>
      <p:sp>
        <p:nvSpPr>
          <p:cNvPr id="22534" name="Text Box 7"/>
          <p:cNvSpPr txBox="1">
            <a:spLocks noChangeArrowheads="1"/>
          </p:cNvSpPr>
          <p:nvPr/>
        </p:nvSpPr>
        <p:spPr bwMode="auto">
          <a:xfrm>
            <a:off x="6959600" y="2514600"/>
            <a:ext cx="827088" cy="336550"/>
          </a:xfrm>
          <a:prstGeom prst="rect">
            <a:avLst/>
          </a:prstGeom>
          <a:noFill/>
          <a:ln w="9525">
            <a:noFill/>
            <a:miter lim="800000"/>
            <a:headEnd/>
            <a:tailEnd type="none" w="lg" len="lg"/>
          </a:ln>
        </p:spPr>
        <p:txBody>
          <a:bodyPr wrap="none">
            <a:spAutoFit/>
          </a:bodyPr>
          <a:lstStyle/>
          <a:p>
            <a:pPr eaLnBrk="1" hangingPunct="1">
              <a:spcBef>
                <a:spcPct val="50000"/>
              </a:spcBef>
            </a:pPr>
            <a:r>
              <a:rPr lang="en-US" sz="1600">
                <a:latin typeface="Arial" charset="0"/>
              </a:rPr>
              <a:t>Person</a:t>
            </a:r>
          </a:p>
        </p:txBody>
      </p:sp>
      <p:sp>
        <p:nvSpPr>
          <p:cNvPr id="22535" name="Line 8"/>
          <p:cNvSpPr>
            <a:spLocks noChangeShapeType="1"/>
          </p:cNvSpPr>
          <p:nvPr/>
        </p:nvSpPr>
        <p:spPr bwMode="auto">
          <a:xfrm>
            <a:off x="3454400" y="3016250"/>
            <a:ext cx="3048000" cy="0"/>
          </a:xfrm>
          <a:prstGeom prst="line">
            <a:avLst/>
          </a:prstGeom>
          <a:noFill/>
          <a:ln w="9525">
            <a:solidFill>
              <a:schemeClr val="tx1"/>
            </a:solidFill>
            <a:round/>
            <a:headEnd/>
            <a:tailEnd type="none" w="lg" len="lg"/>
          </a:ln>
        </p:spPr>
        <p:txBody>
          <a:bodyPr wrap="none">
            <a:spAutoFit/>
          </a:bodyPr>
          <a:lstStyle/>
          <a:p>
            <a:endParaRPr lang="en-IN"/>
          </a:p>
        </p:txBody>
      </p:sp>
      <p:sp>
        <p:nvSpPr>
          <p:cNvPr id="22536" name="Line 9"/>
          <p:cNvSpPr>
            <a:spLocks noChangeShapeType="1"/>
          </p:cNvSpPr>
          <p:nvPr/>
        </p:nvSpPr>
        <p:spPr bwMode="auto">
          <a:xfrm>
            <a:off x="3454400" y="2406650"/>
            <a:ext cx="3048000" cy="0"/>
          </a:xfrm>
          <a:prstGeom prst="line">
            <a:avLst/>
          </a:prstGeom>
          <a:noFill/>
          <a:ln w="9525">
            <a:solidFill>
              <a:schemeClr val="tx1"/>
            </a:solidFill>
            <a:round/>
            <a:headEnd/>
            <a:tailEnd type="none" w="lg" len="lg"/>
          </a:ln>
        </p:spPr>
        <p:txBody>
          <a:bodyPr wrap="none">
            <a:spAutoFit/>
          </a:bodyPr>
          <a:lstStyle/>
          <a:p>
            <a:endParaRPr lang="en-IN"/>
          </a:p>
        </p:txBody>
      </p:sp>
      <p:sp>
        <p:nvSpPr>
          <p:cNvPr id="22537" name="Text Box 10"/>
          <p:cNvSpPr txBox="1">
            <a:spLocks noChangeArrowheads="1"/>
          </p:cNvSpPr>
          <p:nvPr/>
        </p:nvSpPr>
        <p:spPr bwMode="auto">
          <a:xfrm>
            <a:off x="3438525" y="2009775"/>
            <a:ext cx="296863" cy="336550"/>
          </a:xfrm>
          <a:prstGeom prst="rect">
            <a:avLst/>
          </a:prstGeom>
          <a:noFill/>
          <a:ln w="9525">
            <a:noFill/>
            <a:miter lim="800000"/>
            <a:headEnd/>
            <a:tailEnd type="none" w="lg" len="lg"/>
          </a:ln>
        </p:spPr>
        <p:txBody>
          <a:bodyPr wrap="none">
            <a:spAutoFit/>
          </a:bodyPr>
          <a:lstStyle/>
          <a:p>
            <a:pPr eaLnBrk="1" hangingPunct="1">
              <a:spcBef>
                <a:spcPct val="50000"/>
              </a:spcBef>
            </a:pPr>
            <a:r>
              <a:rPr lang="en-US" sz="1600">
                <a:solidFill>
                  <a:schemeClr val="accent2"/>
                </a:solidFill>
                <a:latin typeface="Arial" charset="0"/>
              </a:rPr>
              <a:t>1</a:t>
            </a:r>
          </a:p>
        </p:txBody>
      </p:sp>
      <p:sp>
        <p:nvSpPr>
          <p:cNvPr id="22538" name="Text Box 11"/>
          <p:cNvSpPr txBox="1">
            <a:spLocks noChangeArrowheads="1"/>
          </p:cNvSpPr>
          <p:nvPr/>
        </p:nvSpPr>
        <p:spPr bwMode="auto">
          <a:xfrm>
            <a:off x="3530600" y="3168650"/>
            <a:ext cx="523875" cy="336550"/>
          </a:xfrm>
          <a:prstGeom prst="rect">
            <a:avLst/>
          </a:prstGeom>
          <a:noFill/>
          <a:ln w="9525">
            <a:noFill/>
            <a:miter lim="800000"/>
            <a:headEnd/>
            <a:tailEnd type="none" w="lg" len="lg"/>
          </a:ln>
        </p:spPr>
        <p:txBody>
          <a:bodyPr wrap="none">
            <a:spAutoFit/>
          </a:bodyPr>
          <a:lstStyle/>
          <a:p>
            <a:pPr eaLnBrk="1" hangingPunct="1">
              <a:spcBef>
                <a:spcPct val="50000"/>
              </a:spcBef>
            </a:pPr>
            <a:r>
              <a:rPr lang="en-US" sz="1600">
                <a:solidFill>
                  <a:schemeClr val="accent2"/>
                </a:solidFill>
                <a:latin typeface="Arial" charset="0"/>
              </a:rPr>
              <a:t>0..1</a:t>
            </a:r>
          </a:p>
        </p:txBody>
      </p:sp>
      <p:sp>
        <p:nvSpPr>
          <p:cNvPr id="22539" name="Text Box 12"/>
          <p:cNvSpPr txBox="1">
            <a:spLocks noChangeArrowheads="1"/>
          </p:cNvSpPr>
          <p:nvPr/>
        </p:nvSpPr>
        <p:spPr bwMode="auto">
          <a:xfrm>
            <a:off x="6121400" y="2025650"/>
            <a:ext cx="263525" cy="336550"/>
          </a:xfrm>
          <a:prstGeom prst="rect">
            <a:avLst/>
          </a:prstGeom>
          <a:noFill/>
          <a:ln w="9525">
            <a:noFill/>
            <a:miter lim="800000"/>
            <a:headEnd/>
            <a:tailEnd type="none" w="lg" len="lg"/>
          </a:ln>
        </p:spPr>
        <p:txBody>
          <a:bodyPr wrap="none">
            <a:spAutoFit/>
          </a:bodyPr>
          <a:lstStyle/>
          <a:p>
            <a:pPr eaLnBrk="1" hangingPunct="1">
              <a:spcBef>
                <a:spcPct val="50000"/>
              </a:spcBef>
            </a:pPr>
            <a:r>
              <a:rPr lang="en-US" sz="1600">
                <a:solidFill>
                  <a:schemeClr val="accent2"/>
                </a:solidFill>
                <a:latin typeface="Arial" charset="0"/>
              </a:rPr>
              <a:t>*</a:t>
            </a:r>
          </a:p>
        </p:txBody>
      </p:sp>
      <p:sp>
        <p:nvSpPr>
          <p:cNvPr id="22540" name="Text Box 13"/>
          <p:cNvSpPr txBox="1">
            <a:spLocks noChangeArrowheads="1"/>
          </p:cNvSpPr>
          <p:nvPr/>
        </p:nvSpPr>
        <p:spPr bwMode="auto">
          <a:xfrm>
            <a:off x="6121400" y="3168650"/>
            <a:ext cx="263525" cy="336550"/>
          </a:xfrm>
          <a:prstGeom prst="rect">
            <a:avLst/>
          </a:prstGeom>
          <a:noFill/>
          <a:ln w="9525">
            <a:noFill/>
            <a:miter lim="800000"/>
            <a:headEnd/>
            <a:tailEnd type="none" w="lg" len="lg"/>
          </a:ln>
        </p:spPr>
        <p:txBody>
          <a:bodyPr wrap="none">
            <a:spAutoFit/>
          </a:bodyPr>
          <a:lstStyle/>
          <a:p>
            <a:pPr eaLnBrk="1" hangingPunct="1">
              <a:spcBef>
                <a:spcPct val="50000"/>
              </a:spcBef>
            </a:pPr>
            <a:r>
              <a:rPr lang="en-US" sz="1600">
                <a:solidFill>
                  <a:schemeClr val="accent2"/>
                </a:solidFill>
                <a:latin typeface="Arial" charset="0"/>
              </a:rPr>
              <a:t>*</a:t>
            </a:r>
          </a:p>
        </p:txBody>
      </p:sp>
      <p:sp>
        <p:nvSpPr>
          <p:cNvPr id="22541" name="Text Box 14"/>
          <p:cNvSpPr txBox="1">
            <a:spLocks noChangeArrowheads="1"/>
          </p:cNvSpPr>
          <p:nvPr/>
        </p:nvSpPr>
        <p:spPr bwMode="auto">
          <a:xfrm>
            <a:off x="1752600" y="4038600"/>
            <a:ext cx="3505200" cy="2236788"/>
          </a:xfrm>
          <a:prstGeom prst="rect">
            <a:avLst/>
          </a:prstGeom>
          <a:noFill/>
          <a:ln w="9525">
            <a:solidFill>
              <a:schemeClr val="tx1"/>
            </a:solidFill>
            <a:miter lim="800000"/>
            <a:headEnd/>
            <a:tailEnd type="none" w="lg" len="lg"/>
          </a:ln>
        </p:spPr>
        <p:txBody>
          <a:bodyPr>
            <a:spAutoFit/>
          </a:bodyPr>
          <a:lstStyle/>
          <a:p>
            <a:pPr marL="457200" indent="-457200" algn="ctr" eaLnBrk="1" hangingPunct="1">
              <a:spcBef>
                <a:spcPct val="50000"/>
              </a:spcBef>
            </a:pPr>
            <a:r>
              <a:rPr lang="en-US" sz="1400" b="1" dirty="0">
                <a:solidFill>
                  <a:schemeClr val="accent2"/>
                </a:solidFill>
                <a:latin typeface="Arial" charset="0"/>
              </a:rPr>
              <a:t>Multiplicity</a:t>
            </a:r>
          </a:p>
          <a:p>
            <a:pPr marL="457200" indent="-457200" eaLnBrk="1" hangingPunct="1">
              <a:spcBef>
                <a:spcPct val="50000"/>
              </a:spcBef>
            </a:pPr>
            <a:r>
              <a:rPr lang="en-US" sz="1200" u="sng" dirty="0">
                <a:latin typeface="Arial" charset="0"/>
              </a:rPr>
              <a:t>Symbol	Meaning</a:t>
            </a:r>
          </a:p>
          <a:p>
            <a:pPr marL="457200" indent="-457200" eaLnBrk="1" hangingPunct="1">
              <a:spcBef>
                <a:spcPct val="50000"/>
              </a:spcBef>
            </a:pPr>
            <a:r>
              <a:rPr lang="en-US" sz="1200" dirty="0">
                <a:latin typeface="Arial" charset="0"/>
              </a:rPr>
              <a:t>1		One and only one</a:t>
            </a:r>
          </a:p>
          <a:p>
            <a:pPr marL="457200" indent="-457200" eaLnBrk="1" hangingPunct="1">
              <a:spcBef>
                <a:spcPct val="50000"/>
              </a:spcBef>
            </a:pPr>
            <a:r>
              <a:rPr lang="en-US" sz="1200" dirty="0">
                <a:latin typeface="Arial" charset="0"/>
              </a:rPr>
              <a:t>0..1		Zero or one</a:t>
            </a:r>
          </a:p>
          <a:p>
            <a:pPr marL="457200" indent="-457200" eaLnBrk="1" hangingPunct="1">
              <a:spcBef>
                <a:spcPct val="50000"/>
              </a:spcBef>
            </a:pPr>
            <a:r>
              <a:rPr lang="en-US" sz="1200" dirty="0">
                <a:latin typeface="Arial" charset="0"/>
              </a:rPr>
              <a:t>M..N		From M to N (natural language)</a:t>
            </a:r>
          </a:p>
          <a:p>
            <a:pPr marL="457200" indent="-457200" eaLnBrk="1" hangingPunct="1">
              <a:spcBef>
                <a:spcPct val="50000"/>
              </a:spcBef>
            </a:pPr>
            <a:r>
              <a:rPr lang="en-US" sz="1200" dirty="0">
                <a:latin typeface="Arial" charset="0"/>
              </a:rPr>
              <a:t>*		From zero to any positive integer</a:t>
            </a:r>
          </a:p>
          <a:p>
            <a:pPr marL="457200" indent="-457200" eaLnBrk="1" hangingPunct="1">
              <a:spcBef>
                <a:spcPct val="50000"/>
              </a:spcBef>
            </a:pPr>
            <a:r>
              <a:rPr lang="en-US" sz="1200" dirty="0">
                <a:latin typeface="Arial" charset="0"/>
              </a:rPr>
              <a:t>0..*		From zero to any positive integer</a:t>
            </a:r>
          </a:p>
          <a:p>
            <a:pPr marL="457200" indent="-457200" eaLnBrk="1" hangingPunct="1">
              <a:spcBef>
                <a:spcPct val="50000"/>
              </a:spcBef>
            </a:pPr>
            <a:r>
              <a:rPr lang="en-US" sz="1200" dirty="0">
                <a:latin typeface="Arial" charset="0"/>
              </a:rPr>
              <a:t>1..*		From one to any positive integer</a:t>
            </a:r>
          </a:p>
        </p:txBody>
      </p:sp>
      <p:sp>
        <p:nvSpPr>
          <p:cNvPr id="22542" name="Text Box 15"/>
          <p:cNvSpPr txBox="1">
            <a:spLocks noChangeArrowheads="1"/>
          </p:cNvSpPr>
          <p:nvPr/>
        </p:nvSpPr>
        <p:spPr bwMode="auto">
          <a:xfrm>
            <a:off x="5969000" y="3352800"/>
            <a:ext cx="862013" cy="336550"/>
          </a:xfrm>
          <a:prstGeom prst="rect">
            <a:avLst/>
          </a:prstGeom>
          <a:noFill/>
          <a:ln w="9525">
            <a:noFill/>
            <a:miter lim="800000"/>
            <a:headEnd/>
            <a:tailEnd type="none" w="lg" len="lg"/>
          </a:ln>
        </p:spPr>
        <p:txBody>
          <a:bodyPr wrap="none">
            <a:spAutoFit/>
          </a:bodyPr>
          <a:lstStyle/>
          <a:p>
            <a:pPr eaLnBrk="1" hangingPunct="1">
              <a:spcBef>
                <a:spcPct val="50000"/>
              </a:spcBef>
            </a:pPr>
            <a:r>
              <a:rPr lang="en-US" sz="1600">
                <a:solidFill>
                  <a:schemeClr val="folHlink"/>
                </a:solidFill>
                <a:latin typeface="Arial" charset="0"/>
              </a:rPr>
              <a:t>teacher</a:t>
            </a:r>
          </a:p>
        </p:txBody>
      </p:sp>
      <p:sp>
        <p:nvSpPr>
          <p:cNvPr id="22543" name="Text Box 16"/>
          <p:cNvSpPr txBox="1">
            <a:spLocks noChangeArrowheads="1"/>
          </p:cNvSpPr>
          <p:nvPr/>
        </p:nvSpPr>
        <p:spPr bwMode="auto">
          <a:xfrm>
            <a:off x="3378200" y="3429000"/>
            <a:ext cx="1019175" cy="336550"/>
          </a:xfrm>
          <a:prstGeom prst="rect">
            <a:avLst/>
          </a:prstGeom>
          <a:noFill/>
          <a:ln w="9525">
            <a:noFill/>
            <a:miter lim="800000"/>
            <a:headEnd/>
            <a:tailEnd type="none" w="lg" len="lg"/>
          </a:ln>
        </p:spPr>
        <p:txBody>
          <a:bodyPr wrap="none">
            <a:spAutoFit/>
          </a:bodyPr>
          <a:lstStyle/>
          <a:p>
            <a:pPr eaLnBrk="1" hangingPunct="1">
              <a:spcBef>
                <a:spcPct val="50000"/>
              </a:spcBef>
            </a:pPr>
            <a:r>
              <a:rPr lang="en-US" sz="1600">
                <a:solidFill>
                  <a:schemeClr val="folHlink"/>
                </a:solidFill>
                <a:latin typeface="Arial" charset="0"/>
              </a:rPr>
              <a:t>employer</a:t>
            </a:r>
          </a:p>
        </p:txBody>
      </p:sp>
      <p:sp>
        <p:nvSpPr>
          <p:cNvPr id="22544" name="Text Box 17"/>
          <p:cNvSpPr txBox="1">
            <a:spLocks noChangeArrowheads="1"/>
          </p:cNvSpPr>
          <p:nvPr/>
        </p:nvSpPr>
        <p:spPr bwMode="auto">
          <a:xfrm>
            <a:off x="6883400" y="4038600"/>
            <a:ext cx="600075" cy="336550"/>
          </a:xfrm>
          <a:prstGeom prst="rect">
            <a:avLst/>
          </a:prstGeom>
          <a:noFill/>
          <a:ln w="9525">
            <a:noFill/>
            <a:miter lim="800000"/>
            <a:headEnd/>
            <a:tailEnd type="none" w="lg" len="lg"/>
          </a:ln>
        </p:spPr>
        <p:txBody>
          <a:bodyPr wrap="none">
            <a:spAutoFit/>
          </a:bodyPr>
          <a:lstStyle/>
          <a:p>
            <a:pPr eaLnBrk="1" hangingPunct="1">
              <a:spcBef>
                <a:spcPct val="50000"/>
              </a:spcBef>
            </a:pPr>
            <a:r>
              <a:rPr lang="en-US" sz="1600" i="1">
                <a:solidFill>
                  <a:schemeClr val="accent1"/>
                </a:solidFill>
                <a:latin typeface="Arial" charset="0"/>
              </a:rPr>
              <a:t>Role</a:t>
            </a:r>
          </a:p>
        </p:txBody>
      </p:sp>
      <p:sp>
        <p:nvSpPr>
          <p:cNvPr id="22545" name="Line 18"/>
          <p:cNvSpPr>
            <a:spLocks noChangeShapeType="1"/>
          </p:cNvSpPr>
          <p:nvPr/>
        </p:nvSpPr>
        <p:spPr bwMode="auto">
          <a:xfrm flipH="1" flipV="1">
            <a:off x="6502400" y="3657600"/>
            <a:ext cx="457200" cy="381000"/>
          </a:xfrm>
          <a:prstGeom prst="line">
            <a:avLst/>
          </a:prstGeom>
          <a:noFill/>
          <a:ln w="9525">
            <a:solidFill>
              <a:schemeClr val="accent1"/>
            </a:solidFill>
            <a:round/>
            <a:headEnd/>
            <a:tailEnd type="triangle" w="lg" len="lg"/>
          </a:ln>
        </p:spPr>
        <p:txBody>
          <a:bodyPr wrap="none">
            <a:spAutoFit/>
          </a:bodyPr>
          <a:lstStyle/>
          <a:p>
            <a:endParaRPr lang="en-IN"/>
          </a:p>
        </p:txBody>
      </p:sp>
      <p:sp>
        <p:nvSpPr>
          <p:cNvPr id="22546" name="Text Box 19"/>
          <p:cNvSpPr txBox="1">
            <a:spLocks noChangeArrowheads="1"/>
          </p:cNvSpPr>
          <p:nvPr/>
        </p:nvSpPr>
        <p:spPr bwMode="auto">
          <a:xfrm>
            <a:off x="5562600" y="4267200"/>
            <a:ext cx="3124200" cy="1941513"/>
          </a:xfrm>
          <a:prstGeom prst="rect">
            <a:avLst/>
          </a:prstGeom>
          <a:noFill/>
          <a:ln w="9525">
            <a:solidFill>
              <a:schemeClr val="tx1"/>
            </a:solidFill>
            <a:miter lim="800000"/>
            <a:headEnd/>
            <a:tailEnd type="none" w="lg" len="lg"/>
          </a:ln>
        </p:spPr>
        <p:txBody>
          <a:bodyPr>
            <a:spAutoFit/>
          </a:bodyPr>
          <a:lstStyle/>
          <a:p>
            <a:pPr algn="ctr" eaLnBrk="1" hangingPunct="1">
              <a:spcBef>
                <a:spcPct val="50000"/>
              </a:spcBef>
            </a:pPr>
            <a:r>
              <a:rPr lang="en-US" sz="1600" b="1" dirty="0">
                <a:solidFill>
                  <a:schemeClr val="folHlink"/>
                </a:solidFill>
                <a:latin typeface="Arial" charset="0"/>
              </a:rPr>
              <a:t>Role</a:t>
            </a:r>
          </a:p>
          <a:p>
            <a:pPr eaLnBrk="1" hangingPunct="1">
              <a:spcBef>
                <a:spcPct val="50000"/>
              </a:spcBef>
            </a:pPr>
            <a:r>
              <a:rPr lang="en-US" sz="1400" i="1" dirty="0">
                <a:latin typeface="Arial" charset="0"/>
              </a:rPr>
              <a:t>“A given university groups many people; some act as students, others as teachers.  A given student belongs to a single university; a given teacher may or may not be working for the university at a particular time.”</a:t>
            </a:r>
          </a:p>
        </p:txBody>
      </p:sp>
      <p:sp>
        <p:nvSpPr>
          <p:cNvPr id="22547" name="Text Box 20"/>
          <p:cNvSpPr txBox="1">
            <a:spLocks noChangeArrowheads="1"/>
          </p:cNvSpPr>
          <p:nvPr/>
        </p:nvSpPr>
        <p:spPr bwMode="auto">
          <a:xfrm>
            <a:off x="5867400" y="1676400"/>
            <a:ext cx="850900" cy="336550"/>
          </a:xfrm>
          <a:prstGeom prst="rect">
            <a:avLst/>
          </a:prstGeom>
          <a:noFill/>
          <a:ln w="9525">
            <a:noFill/>
            <a:miter lim="800000"/>
            <a:headEnd/>
            <a:tailEnd type="none" w="lg" len="lg"/>
          </a:ln>
        </p:spPr>
        <p:txBody>
          <a:bodyPr wrap="none">
            <a:spAutoFit/>
          </a:bodyPr>
          <a:lstStyle/>
          <a:p>
            <a:pPr eaLnBrk="1" hangingPunct="1">
              <a:spcBef>
                <a:spcPct val="50000"/>
              </a:spcBef>
            </a:pPr>
            <a:r>
              <a:rPr lang="en-US" sz="1600">
                <a:solidFill>
                  <a:schemeClr val="folHlink"/>
                </a:solidFill>
                <a:latin typeface="Arial" charset="0"/>
              </a:rPr>
              <a:t>student</a:t>
            </a:r>
          </a:p>
        </p:txBody>
      </p:sp>
    </p:spTree>
  </p:cSld>
  <p:clrMapOvr>
    <a:masterClrMapping/>
  </p:clrMapOvr>
  <p:transition spd="med">
    <p:dissolv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AutoShape 5"/>
          <p:cNvSpPr>
            <a:spLocks noChangeArrowheads="1"/>
          </p:cNvSpPr>
          <p:nvPr/>
        </p:nvSpPr>
        <p:spPr bwMode="auto">
          <a:xfrm>
            <a:off x="2616200" y="2222500"/>
            <a:ext cx="381000" cy="457200"/>
          </a:xfrm>
          <a:prstGeom prst="triangle">
            <a:avLst>
              <a:gd name="adj" fmla="val 50000"/>
            </a:avLst>
          </a:prstGeom>
          <a:noFill/>
          <a:ln w="12700" cap="sq">
            <a:solidFill>
              <a:schemeClr val="tx1"/>
            </a:solidFill>
            <a:miter lim="800000"/>
            <a:headEnd type="none" w="sm" len="sm"/>
            <a:tailEnd type="none" w="sm" len="sm"/>
          </a:ln>
        </p:spPr>
        <p:txBody>
          <a:bodyPr wrap="none" anchor="ctr"/>
          <a:lstStyle/>
          <a:p>
            <a:endParaRPr lang="en-IN"/>
          </a:p>
        </p:txBody>
      </p:sp>
      <p:sp>
        <p:nvSpPr>
          <p:cNvPr id="23555" name="Rectangle 6"/>
          <p:cNvSpPr>
            <a:spLocks noChangeArrowheads="1"/>
          </p:cNvSpPr>
          <p:nvPr/>
        </p:nvSpPr>
        <p:spPr bwMode="auto">
          <a:xfrm>
            <a:off x="2044700" y="1739900"/>
            <a:ext cx="1752600" cy="457200"/>
          </a:xfrm>
          <a:prstGeom prst="rect">
            <a:avLst/>
          </a:prstGeom>
          <a:noFill/>
          <a:ln w="12700" cap="sq">
            <a:solidFill>
              <a:schemeClr val="tx1"/>
            </a:solidFill>
            <a:miter lim="800000"/>
            <a:headEnd type="none" w="sm" len="sm"/>
            <a:tailEnd type="none" w="sm" len="sm"/>
          </a:ln>
        </p:spPr>
        <p:txBody>
          <a:bodyPr wrap="none" anchor="ctr"/>
          <a:lstStyle/>
          <a:p>
            <a:endParaRPr lang="en-IN"/>
          </a:p>
        </p:txBody>
      </p:sp>
      <p:sp>
        <p:nvSpPr>
          <p:cNvPr id="23556" name="Line 8"/>
          <p:cNvSpPr>
            <a:spLocks noChangeShapeType="1"/>
          </p:cNvSpPr>
          <p:nvPr/>
        </p:nvSpPr>
        <p:spPr bwMode="auto">
          <a:xfrm>
            <a:off x="2044700" y="3263900"/>
            <a:ext cx="1752600" cy="0"/>
          </a:xfrm>
          <a:prstGeom prst="line">
            <a:avLst/>
          </a:prstGeom>
          <a:noFill/>
          <a:ln w="12700" cap="sq">
            <a:solidFill>
              <a:schemeClr val="tx1"/>
            </a:solidFill>
            <a:round/>
            <a:headEnd type="none" w="sm" len="sm"/>
            <a:tailEnd type="none" w="sm" len="sm"/>
          </a:ln>
        </p:spPr>
        <p:txBody>
          <a:bodyPr wrap="none"/>
          <a:lstStyle/>
          <a:p>
            <a:endParaRPr lang="en-IN"/>
          </a:p>
        </p:txBody>
      </p:sp>
      <p:sp>
        <p:nvSpPr>
          <p:cNvPr id="23557" name="Line 9"/>
          <p:cNvSpPr>
            <a:spLocks noChangeShapeType="1"/>
          </p:cNvSpPr>
          <p:nvPr/>
        </p:nvSpPr>
        <p:spPr bwMode="auto">
          <a:xfrm>
            <a:off x="2044700" y="3263900"/>
            <a:ext cx="12700" cy="685800"/>
          </a:xfrm>
          <a:prstGeom prst="line">
            <a:avLst/>
          </a:prstGeom>
          <a:noFill/>
          <a:ln w="12700" cap="sq">
            <a:solidFill>
              <a:schemeClr val="tx1"/>
            </a:solidFill>
            <a:round/>
            <a:headEnd type="none" w="sm" len="sm"/>
            <a:tailEnd type="none" w="sm" len="sm"/>
          </a:ln>
        </p:spPr>
        <p:txBody>
          <a:bodyPr wrap="none"/>
          <a:lstStyle/>
          <a:p>
            <a:endParaRPr lang="en-IN"/>
          </a:p>
        </p:txBody>
      </p:sp>
      <p:sp>
        <p:nvSpPr>
          <p:cNvPr id="23558" name="Rectangle 10"/>
          <p:cNvSpPr>
            <a:spLocks noChangeArrowheads="1"/>
          </p:cNvSpPr>
          <p:nvPr/>
        </p:nvSpPr>
        <p:spPr bwMode="auto">
          <a:xfrm>
            <a:off x="1435100" y="3949700"/>
            <a:ext cx="1371600" cy="533400"/>
          </a:xfrm>
          <a:prstGeom prst="rect">
            <a:avLst/>
          </a:prstGeom>
          <a:noFill/>
          <a:ln w="12700" cap="sq">
            <a:solidFill>
              <a:schemeClr val="tx1"/>
            </a:solidFill>
            <a:miter lim="800000"/>
            <a:headEnd type="none" w="sm" len="sm"/>
            <a:tailEnd type="none" w="sm" len="sm"/>
          </a:ln>
        </p:spPr>
        <p:txBody>
          <a:bodyPr wrap="none" anchor="ctr"/>
          <a:lstStyle/>
          <a:p>
            <a:endParaRPr lang="en-IN"/>
          </a:p>
        </p:txBody>
      </p:sp>
      <p:sp>
        <p:nvSpPr>
          <p:cNvPr id="23559" name="Rectangle 11"/>
          <p:cNvSpPr>
            <a:spLocks noChangeArrowheads="1"/>
          </p:cNvSpPr>
          <p:nvPr/>
        </p:nvSpPr>
        <p:spPr bwMode="auto">
          <a:xfrm>
            <a:off x="3124200" y="3937000"/>
            <a:ext cx="1524000" cy="533400"/>
          </a:xfrm>
          <a:prstGeom prst="rect">
            <a:avLst/>
          </a:prstGeom>
          <a:noFill/>
          <a:ln w="12700" cap="sq">
            <a:solidFill>
              <a:schemeClr val="tx1"/>
            </a:solidFill>
            <a:miter lim="800000"/>
            <a:headEnd type="none" w="sm" len="sm"/>
            <a:tailEnd type="none" w="sm" len="sm"/>
          </a:ln>
        </p:spPr>
        <p:txBody>
          <a:bodyPr wrap="none" anchor="ctr"/>
          <a:lstStyle/>
          <a:p>
            <a:pPr algn="ctr" eaLnBrk="1" hangingPunct="1"/>
            <a:r>
              <a:rPr lang="en-US" sz="2400">
                <a:latin typeface="Times New Roman" pitchFamily="18" charset="0"/>
              </a:rPr>
              <a:t>Subtype2</a:t>
            </a:r>
          </a:p>
        </p:txBody>
      </p:sp>
      <p:sp>
        <p:nvSpPr>
          <p:cNvPr id="23560" name="Text Box 13"/>
          <p:cNvSpPr txBox="1">
            <a:spLocks noChangeArrowheads="1"/>
          </p:cNvSpPr>
          <p:nvPr/>
        </p:nvSpPr>
        <p:spPr bwMode="auto">
          <a:xfrm>
            <a:off x="2197100" y="1727200"/>
            <a:ext cx="1752600" cy="457200"/>
          </a:xfrm>
          <a:prstGeom prst="rect">
            <a:avLst/>
          </a:prstGeom>
          <a:noFill/>
          <a:ln w="12700" cap="sq">
            <a:noFill/>
            <a:miter lim="800000"/>
            <a:headEnd type="none" w="sm" len="sm"/>
            <a:tailEnd type="none" w="sm" len="sm"/>
          </a:ln>
        </p:spPr>
        <p:txBody>
          <a:bodyPr>
            <a:spAutoFit/>
          </a:bodyPr>
          <a:lstStyle/>
          <a:p>
            <a:pPr eaLnBrk="1" hangingPunct="1">
              <a:spcBef>
                <a:spcPct val="50000"/>
              </a:spcBef>
            </a:pPr>
            <a:r>
              <a:rPr lang="en-US" sz="2400">
                <a:latin typeface="Times New Roman" pitchFamily="18" charset="0"/>
              </a:rPr>
              <a:t>Supertype</a:t>
            </a:r>
          </a:p>
        </p:txBody>
      </p:sp>
      <p:sp>
        <p:nvSpPr>
          <p:cNvPr id="23561" name="Text Box 14"/>
          <p:cNvSpPr txBox="1">
            <a:spLocks noChangeArrowheads="1"/>
          </p:cNvSpPr>
          <p:nvPr/>
        </p:nvSpPr>
        <p:spPr bwMode="auto">
          <a:xfrm>
            <a:off x="1435100" y="3949700"/>
            <a:ext cx="1371600" cy="457200"/>
          </a:xfrm>
          <a:prstGeom prst="rect">
            <a:avLst/>
          </a:prstGeom>
          <a:noFill/>
          <a:ln w="12700" cap="sq">
            <a:noFill/>
            <a:miter lim="800000"/>
            <a:headEnd type="none" w="sm" len="sm"/>
            <a:tailEnd type="none" w="sm" len="sm"/>
          </a:ln>
        </p:spPr>
        <p:txBody>
          <a:bodyPr>
            <a:spAutoFit/>
          </a:bodyPr>
          <a:lstStyle/>
          <a:p>
            <a:pPr eaLnBrk="1" hangingPunct="1">
              <a:spcBef>
                <a:spcPct val="50000"/>
              </a:spcBef>
            </a:pPr>
            <a:r>
              <a:rPr lang="en-US" sz="2400">
                <a:latin typeface="Times New Roman" pitchFamily="18" charset="0"/>
              </a:rPr>
              <a:t>Subtype1</a:t>
            </a:r>
          </a:p>
        </p:txBody>
      </p:sp>
      <p:sp>
        <p:nvSpPr>
          <p:cNvPr id="23562" name="Rectangle 17"/>
          <p:cNvSpPr>
            <a:spLocks noChangeArrowheads="1"/>
          </p:cNvSpPr>
          <p:nvPr/>
        </p:nvSpPr>
        <p:spPr bwMode="auto">
          <a:xfrm>
            <a:off x="1828800" y="511175"/>
            <a:ext cx="6224588" cy="579438"/>
          </a:xfrm>
          <a:prstGeom prst="rect">
            <a:avLst/>
          </a:prstGeom>
          <a:noFill/>
          <a:ln w="12700" cap="sq">
            <a:noFill/>
            <a:miter lim="800000"/>
            <a:headEnd type="none" w="sm" len="sm"/>
            <a:tailEnd type="none" w="sm" len="sm"/>
          </a:ln>
        </p:spPr>
        <p:txBody>
          <a:bodyPr>
            <a:spAutoFit/>
          </a:bodyPr>
          <a:lstStyle/>
          <a:p>
            <a:pPr eaLnBrk="1" hangingPunct="1">
              <a:spcBef>
                <a:spcPct val="50000"/>
              </a:spcBef>
            </a:pPr>
            <a:r>
              <a:rPr lang="en-US" sz="2400">
                <a:latin typeface="Times New Roman" pitchFamily="18" charset="0"/>
              </a:rPr>
              <a:t> </a:t>
            </a:r>
            <a:r>
              <a:rPr lang="en-US" altLang="zh-TW" sz="2400">
                <a:latin typeface="Times New Roman" pitchFamily="18" charset="0"/>
                <a:ea typeface="新細明體" pitchFamily="18" charset="-120"/>
              </a:rPr>
              <a:t>Notation of Class Diagram</a:t>
            </a:r>
            <a:r>
              <a:rPr lang="en-US" sz="2400">
                <a:solidFill>
                  <a:schemeClr val="tx2"/>
                </a:solidFill>
                <a:latin typeface="Times New Roman" pitchFamily="18" charset="0"/>
              </a:rPr>
              <a:t>:</a:t>
            </a:r>
            <a:r>
              <a:rPr lang="en-US" sz="3200">
                <a:solidFill>
                  <a:schemeClr val="tx2"/>
                </a:solidFill>
                <a:latin typeface="Times New Roman" pitchFamily="18" charset="0"/>
              </a:rPr>
              <a:t> </a:t>
            </a:r>
            <a:r>
              <a:rPr lang="en-US" sz="2400" b="1">
                <a:latin typeface="Times New Roman" pitchFamily="18" charset="0"/>
              </a:rPr>
              <a:t>Generalization</a:t>
            </a:r>
          </a:p>
        </p:txBody>
      </p:sp>
      <p:sp>
        <p:nvSpPr>
          <p:cNvPr id="23563" name="Rectangle 18"/>
          <p:cNvSpPr>
            <a:spLocks noChangeArrowheads="1"/>
          </p:cNvSpPr>
          <p:nvPr/>
        </p:nvSpPr>
        <p:spPr bwMode="auto">
          <a:xfrm>
            <a:off x="1905000" y="4876800"/>
            <a:ext cx="2971800" cy="1190625"/>
          </a:xfrm>
          <a:prstGeom prst="rect">
            <a:avLst/>
          </a:prstGeom>
          <a:noFill/>
          <a:ln w="12700" cap="sq">
            <a:noFill/>
            <a:miter lim="800000"/>
            <a:headEnd type="none" w="sm" len="sm"/>
            <a:tailEnd type="none" w="sm" len="sm"/>
          </a:ln>
        </p:spPr>
        <p:txBody>
          <a:bodyPr>
            <a:spAutoFit/>
          </a:bodyPr>
          <a:lstStyle/>
          <a:p>
            <a:pPr>
              <a:spcBef>
                <a:spcPct val="50000"/>
              </a:spcBef>
            </a:pPr>
            <a:r>
              <a:rPr lang="en-US">
                <a:latin typeface="Times New Roman" pitchFamily="18" charset="0"/>
              </a:rPr>
              <a:t>Generalization expresses a relationship among related classes.  It is a class that includes its subclasses.</a:t>
            </a:r>
          </a:p>
        </p:txBody>
      </p:sp>
      <p:sp>
        <p:nvSpPr>
          <p:cNvPr id="23564" name="AutoShape 30"/>
          <p:cNvSpPr>
            <a:spLocks noChangeArrowheads="1"/>
          </p:cNvSpPr>
          <p:nvPr/>
        </p:nvSpPr>
        <p:spPr bwMode="auto">
          <a:xfrm>
            <a:off x="6781800" y="2171700"/>
            <a:ext cx="228600" cy="304800"/>
          </a:xfrm>
          <a:prstGeom prst="triangle">
            <a:avLst>
              <a:gd name="adj" fmla="val 50000"/>
            </a:avLst>
          </a:prstGeom>
          <a:noFill/>
          <a:ln w="12700" cap="sq">
            <a:solidFill>
              <a:schemeClr val="tx1"/>
            </a:solidFill>
            <a:miter lim="800000"/>
            <a:headEnd type="none" w="sm" len="sm"/>
            <a:tailEnd type="none" w="sm" len="sm"/>
          </a:ln>
        </p:spPr>
        <p:txBody>
          <a:bodyPr wrap="none" anchor="ctr"/>
          <a:lstStyle/>
          <a:p>
            <a:endParaRPr lang="en-IN"/>
          </a:p>
        </p:txBody>
      </p:sp>
      <p:sp>
        <p:nvSpPr>
          <p:cNvPr id="23565" name="Rectangle 31"/>
          <p:cNvSpPr>
            <a:spLocks noChangeArrowheads="1"/>
          </p:cNvSpPr>
          <p:nvPr/>
        </p:nvSpPr>
        <p:spPr bwMode="auto">
          <a:xfrm>
            <a:off x="6083300" y="1752600"/>
            <a:ext cx="1536700" cy="381000"/>
          </a:xfrm>
          <a:prstGeom prst="rect">
            <a:avLst/>
          </a:prstGeom>
          <a:noFill/>
          <a:ln w="12700" cap="sq">
            <a:solidFill>
              <a:schemeClr val="tx1"/>
            </a:solidFill>
            <a:miter lim="800000"/>
            <a:headEnd type="none" w="sm" len="sm"/>
            <a:tailEnd type="none" w="sm" len="sm"/>
          </a:ln>
        </p:spPr>
        <p:txBody>
          <a:bodyPr wrap="none" anchor="ctr"/>
          <a:lstStyle/>
          <a:p>
            <a:endParaRPr lang="en-IN"/>
          </a:p>
        </p:txBody>
      </p:sp>
      <p:sp>
        <p:nvSpPr>
          <p:cNvPr id="23566" name="Line 32"/>
          <p:cNvSpPr>
            <a:spLocks noChangeShapeType="1"/>
          </p:cNvSpPr>
          <p:nvPr/>
        </p:nvSpPr>
        <p:spPr bwMode="auto">
          <a:xfrm>
            <a:off x="6896100" y="2501900"/>
            <a:ext cx="0" cy="304800"/>
          </a:xfrm>
          <a:prstGeom prst="line">
            <a:avLst/>
          </a:prstGeom>
          <a:noFill/>
          <a:ln w="12700" cap="sq">
            <a:solidFill>
              <a:schemeClr val="tx1"/>
            </a:solidFill>
            <a:round/>
            <a:headEnd type="none" w="sm" len="sm"/>
            <a:tailEnd type="none" w="sm" len="sm"/>
          </a:ln>
        </p:spPr>
        <p:txBody>
          <a:bodyPr wrap="none"/>
          <a:lstStyle/>
          <a:p>
            <a:endParaRPr lang="en-IN"/>
          </a:p>
        </p:txBody>
      </p:sp>
      <p:sp>
        <p:nvSpPr>
          <p:cNvPr id="23567" name="Line 33"/>
          <p:cNvSpPr>
            <a:spLocks noChangeShapeType="1"/>
          </p:cNvSpPr>
          <p:nvPr/>
        </p:nvSpPr>
        <p:spPr bwMode="auto">
          <a:xfrm>
            <a:off x="5791200" y="2819400"/>
            <a:ext cx="2057400" cy="0"/>
          </a:xfrm>
          <a:prstGeom prst="line">
            <a:avLst/>
          </a:prstGeom>
          <a:noFill/>
          <a:ln w="12700" cap="sq">
            <a:solidFill>
              <a:schemeClr val="tx1"/>
            </a:solidFill>
            <a:round/>
            <a:headEnd type="none" w="sm" len="sm"/>
            <a:tailEnd type="none" w="sm" len="sm"/>
          </a:ln>
        </p:spPr>
        <p:txBody>
          <a:bodyPr wrap="none"/>
          <a:lstStyle/>
          <a:p>
            <a:endParaRPr lang="en-IN"/>
          </a:p>
        </p:txBody>
      </p:sp>
      <p:sp>
        <p:nvSpPr>
          <p:cNvPr id="23568" name="Rectangle 35"/>
          <p:cNvSpPr>
            <a:spLocks noChangeArrowheads="1"/>
          </p:cNvSpPr>
          <p:nvPr/>
        </p:nvSpPr>
        <p:spPr bwMode="auto">
          <a:xfrm>
            <a:off x="5130800" y="3302000"/>
            <a:ext cx="1447800" cy="508000"/>
          </a:xfrm>
          <a:prstGeom prst="rect">
            <a:avLst/>
          </a:prstGeom>
          <a:noFill/>
          <a:ln w="12700" cap="sq">
            <a:solidFill>
              <a:schemeClr val="tx1"/>
            </a:solidFill>
            <a:miter lim="800000"/>
            <a:headEnd type="none" w="sm" len="sm"/>
            <a:tailEnd type="none" w="sm" len="sm"/>
          </a:ln>
        </p:spPr>
        <p:txBody>
          <a:bodyPr wrap="none" anchor="ctr"/>
          <a:lstStyle/>
          <a:p>
            <a:pPr algn="ctr" eaLnBrk="1" hangingPunct="1"/>
            <a:r>
              <a:rPr lang="en-US" sz="1600">
                <a:latin typeface="Times New Roman" pitchFamily="18" charset="0"/>
              </a:rPr>
              <a:t>Regular </a:t>
            </a:r>
          </a:p>
          <a:p>
            <a:pPr algn="ctr" eaLnBrk="1" hangingPunct="1"/>
            <a:r>
              <a:rPr lang="en-US" sz="1600">
                <a:latin typeface="Times New Roman" pitchFamily="18" charset="0"/>
              </a:rPr>
              <a:t>Customer</a:t>
            </a:r>
          </a:p>
        </p:txBody>
      </p:sp>
      <p:sp>
        <p:nvSpPr>
          <p:cNvPr id="23569" name="Rectangle 36"/>
          <p:cNvSpPr>
            <a:spLocks noChangeArrowheads="1"/>
          </p:cNvSpPr>
          <p:nvPr/>
        </p:nvSpPr>
        <p:spPr bwMode="auto">
          <a:xfrm>
            <a:off x="7162800" y="3314700"/>
            <a:ext cx="1524000" cy="495300"/>
          </a:xfrm>
          <a:prstGeom prst="rect">
            <a:avLst/>
          </a:prstGeom>
          <a:noFill/>
          <a:ln w="12700" cap="sq">
            <a:solidFill>
              <a:schemeClr val="tx1"/>
            </a:solidFill>
            <a:miter lim="800000"/>
            <a:headEnd type="none" w="sm" len="sm"/>
            <a:tailEnd type="none" w="sm" len="sm"/>
          </a:ln>
        </p:spPr>
        <p:txBody>
          <a:bodyPr wrap="none" anchor="ctr"/>
          <a:lstStyle/>
          <a:p>
            <a:pPr algn="ctr" eaLnBrk="1" hangingPunct="1"/>
            <a:r>
              <a:rPr lang="en-US" sz="1600">
                <a:latin typeface="Times New Roman" pitchFamily="18" charset="0"/>
              </a:rPr>
              <a:t>Loyalty</a:t>
            </a:r>
          </a:p>
          <a:p>
            <a:pPr algn="ctr" eaLnBrk="1" hangingPunct="1"/>
            <a:r>
              <a:rPr lang="en-US" sz="1600">
                <a:latin typeface="Times New Roman" pitchFamily="18" charset="0"/>
              </a:rPr>
              <a:t> Customer</a:t>
            </a:r>
          </a:p>
        </p:txBody>
      </p:sp>
      <p:sp>
        <p:nvSpPr>
          <p:cNvPr id="23570" name="Text Box 38"/>
          <p:cNvSpPr txBox="1">
            <a:spLocks noChangeArrowheads="1"/>
          </p:cNvSpPr>
          <p:nvPr/>
        </p:nvSpPr>
        <p:spPr bwMode="auto">
          <a:xfrm>
            <a:off x="6235700" y="1752600"/>
            <a:ext cx="1752600" cy="396875"/>
          </a:xfrm>
          <a:prstGeom prst="rect">
            <a:avLst/>
          </a:prstGeom>
          <a:noFill/>
          <a:ln w="12700" cap="sq">
            <a:noFill/>
            <a:miter lim="800000"/>
            <a:headEnd type="none" w="sm" len="sm"/>
            <a:tailEnd type="none" w="sm" len="sm"/>
          </a:ln>
        </p:spPr>
        <p:txBody>
          <a:bodyPr>
            <a:spAutoFit/>
          </a:bodyPr>
          <a:lstStyle/>
          <a:p>
            <a:pPr eaLnBrk="1" hangingPunct="1">
              <a:spcBef>
                <a:spcPct val="50000"/>
              </a:spcBef>
            </a:pPr>
            <a:r>
              <a:rPr lang="en-US" sz="2000">
                <a:latin typeface="Times New Roman" pitchFamily="18" charset="0"/>
              </a:rPr>
              <a:t>Customer</a:t>
            </a:r>
          </a:p>
        </p:txBody>
      </p:sp>
      <p:sp>
        <p:nvSpPr>
          <p:cNvPr id="23571" name="Text Box 41"/>
          <p:cNvSpPr txBox="1">
            <a:spLocks noChangeArrowheads="1"/>
          </p:cNvSpPr>
          <p:nvPr/>
        </p:nvSpPr>
        <p:spPr bwMode="auto">
          <a:xfrm>
            <a:off x="4800600" y="1739900"/>
            <a:ext cx="1143000" cy="336550"/>
          </a:xfrm>
          <a:prstGeom prst="rect">
            <a:avLst/>
          </a:prstGeom>
          <a:noFill/>
          <a:ln w="12700" cap="sq">
            <a:noFill/>
            <a:miter lim="800000"/>
            <a:headEnd type="none" w="sm" len="sm"/>
            <a:tailEnd type="none" w="sm" len="sm"/>
          </a:ln>
        </p:spPr>
        <p:txBody>
          <a:bodyPr>
            <a:spAutoFit/>
          </a:bodyPr>
          <a:lstStyle/>
          <a:p>
            <a:pPr eaLnBrk="1" hangingPunct="1">
              <a:spcBef>
                <a:spcPct val="50000"/>
              </a:spcBef>
            </a:pPr>
            <a:r>
              <a:rPr lang="en-US" sz="1600">
                <a:latin typeface="Times New Roman" pitchFamily="18" charset="0"/>
              </a:rPr>
              <a:t>  Example:</a:t>
            </a:r>
          </a:p>
        </p:txBody>
      </p:sp>
      <p:sp>
        <p:nvSpPr>
          <p:cNvPr id="23572" name="Line 42"/>
          <p:cNvSpPr>
            <a:spLocks noChangeShapeType="1"/>
          </p:cNvSpPr>
          <p:nvPr/>
        </p:nvSpPr>
        <p:spPr bwMode="auto">
          <a:xfrm>
            <a:off x="3810000" y="3263900"/>
            <a:ext cx="0" cy="685800"/>
          </a:xfrm>
          <a:prstGeom prst="line">
            <a:avLst/>
          </a:prstGeom>
          <a:noFill/>
          <a:ln w="12700" cap="sq">
            <a:solidFill>
              <a:schemeClr val="tx1"/>
            </a:solidFill>
            <a:round/>
            <a:headEnd type="none" w="sm" len="sm"/>
            <a:tailEnd type="none" w="sm" len="sm"/>
          </a:ln>
        </p:spPr>
        <p:txBody>
          <a:bodyPr wrap="none"/>
          <a:lstStyle/>
          <a:p>
            <a:endParaRPr lang="en-IN"/>
          </a:p>
        </p:txBody>
      </p:sp>
      <p:sp>
        <p:nvSpPr>
          <p:cNvPr id="23573" name="Line 53"/>
          <p:cNvSpPr>
            <a:spLocks noChangeShapeType="1"/>
          </p:cNvSpPr>
          <p:nvPr/>
        </p:nvSpPr>
        <p:spPr bwMode="auto">
          <a:xfrm>
            <a:off x="5791200" y="2819400"/>
            <a:ext cx="0" cy="457200"/>
          </a:xfrm>
          <a:prstGeom prst="line">
            <a:avLst/>
          </a:prstGeom>
          <a:noFill/>
          <a:ln w="9525">
            <a:solidFill>
              <a:schemeClr val="tx1"/>
            </a:solidFill>
            <a:miter lim="800000"/>
            <a:headEnd/>
            <a:tailEnd/>
          </a:ln>
        </p:spPr>
        <p:txBody>
          <a:bodyPr wrap="none"/>
          <a:lstStyle/>
          <a:p>
            <a:endParaRPr lang="en-IN"/>
          </a:p>
        </p:txBody>
      </p:sp>
      <p:sp>
        <p:nvSpPr>
          <p:cNvPr id="23574" name="Line 54"/>
          <p:cNvSpPr>
            <a:spLocks noChangeShapeType="1"/>
          </p:cNvSpPr>
          <p:nvPr/>
        </p:nvSpPr>
        <p:spPr bwMode="auto">
          <a:xfrm>
            <a:off x="7848600" y="2819400"/>
            <a:ext cx="0" cy="533400"/>
          </a:xfrm>
          <a:prstGeom prst="line">
            <a:avLst/>
          </a:prstGeom>
          <a:noFill/>
          <a:ln w="9525">
            <a:solidFill>
              <a:schemeClr val="tx1"/>
            </a:solidFill>
            <a:miter lim="800000"/>
            <a:headEnd/>
            <a:tailEnd/>
          </a:ln>
        </p:spPr>
        <p:txBody>
          <a:bodyPr wrap="none"/>
          <a:lstStyle/>
          <a:p>
            <a:endParaRPr lang="en-IN"/>
          </a:p>
        </p:txBody>
      </p:sp>
      <p:sp>
        <p:nvSpPr>
          <p:cNvPr id="23575" name="Line 58"/>
          <p:cNvSpPr>
            <a:spLocks noChangeShapeType="1"/>
          </p:cNvSpPr>
          <p:nvPr/>
        </p:nvSpPr>
        <p:spPr bwMode="auto">
          <a:xfrm flipV="1">
            <a:off x="2819400" y="2667000"/>
            <a:ext cx="0" cy="609600"/>
          </a:xfrm>
          <a:prstGeom prst="line">
            <a:avLst/>
          </a:prstGeom>
          <a:noFill/>
          <a:ln w="9525">
            <a:solidFill>
              <a:schemeClr val="tx1"/>
            </a:solidFill>
            <a:miter lim="800000"/>
            <a:headEnd/>
            <a:tailEnd/>
          </a:ln>
        </p:spPr>
        <p:txBody>
          <a:bodyPr wrap="none"/>
          <a:lstStyle/>
          <a:p>
            <a:endParaRPr lang="en-IN"/>
          </a:p>
        </p:txBody>
      </p:sp>
      <p:sp>
        <p:nvSpPr>
          <p:cNvPr id="23576" name="Rectangle 61"/>
          <p:cNvSpPr>
            <a:spLocks noChangeArrowheads="1"/>
          </p:cNvSpPr>
          <p:nvPr/>
        </p:nvSpPr>
        <p:spPr bwMode="auto">
          <a:xfrm>
            <a:off x="6172200" y="4343400"/>
            <a:ext cx="1536700" cy="381000"/>
          </a:xfrm>
          <a:prstGeom prst="rect">
            <a:avLst/>
          </a:prstGeom>
          <a:noFill/>
          <a:ln w="12700" cap="sq">
            <a:solidFill>
              <a:schemeClr val="tx1"/>
            </a:solidFill>
            <a:miter lim="800000"/>
            <a:headEnd type="none" w="sm" len="sm"/>
            <a:tailEnd type="none" w="sm" len="sm"/>
          </a:ln>
        </p:spPr>
        <p:txBody>
          <a:bodyPr wrap="none" anchor="ctr"/>
          <a:lstStyle/>
          <a:p>
            <a:endParaRPr lang="en-IN"/>
          </a:p>
        </p:txBody>
      </p:sp>
      <p:sp>
        <p:nvSpPr>
          <p:cNvPr id="23577" name="Rectangle 64"/>
          <p:cNvSpPr>
            <a:spLocks noChangeArrowheads="1"/>
          </p:cNvSpPr>
          <p:nvPr/>
        </p:nvSpPr>
        <p:spPr bwMode="auto">
          <a:xfrm>
            <a:off x="5219700" y="5892800"/>
            <a:ext cx="1447800" cy="508000"/>
          </a:xfrm>
          <a:prstGeom prst="rect">
            <a:avLst/>
          </a:prstGeom>
          <a:noFill/>
          <a:ln w="12700" cap="sq">
            <a:solidFill>
              <a:schemeClr val="tx1"/>
            </a:solidFill>
            <a:miter lim="800000"/>
            <a:headEnd type="none" w="sm" len="sm"/>
            <a:tailEnd type="none" w="sm" len="sm"/>
          </a:ln>
        </p:spPr>
        <p:txBody>
          <a:bodyPr wrap="none" anchor="ctr"/>
          <a:lstStyle/>
          <a:p>
            <a:pPr algn="ctr" eaLnBrk="1" hangingPunct="1"/>
            <a:r>
              <a:rPr lang="en-US" sz="1600">
                <a:latin typeface="Times New Roman" pitchFamily="18" charset="0"/>
              </a:rPr>
              <a:t>Regular </a:t>
            </a:r>
          </a:p>
          <a:p>
            <a:pPr algn="ctr" eaLnBrk="1" hangingPunct="1"/>
            <a:r>
              <a:rPr lang="en-US" sz="1600">
                <a:latin typeface="Times New Roman" pitchFamily="18" charset="0"/>
              </a:rPr>
              <a:t>Customer</a:t>
            </a:r>
          </a:p>
        </p:txBody>
      </p:sp>
      <p:sp>
        <p:nvSpPr>
          <p:cNvPr id="23578" name="Rectangle 65"/>
          <p:cNvSpPr>
            <a:spLocks noChangeArrowheads="1"/>
          </p:cNvSpPr>
          <p:nvPr/>
        </p:nvSpPr>
        <p:spPr bwMode="auto">
          <a:xfrm>
            <a:off x="7251700" y="5905500"/>
            <a:ext cx="1524000" cy="495300"/>
          </a:xfrm>
          <a:prstGeom prst="rect">
            <a:avLst/>
          </a:prstGeom>
          <a:noFill/>
          <a:ln w="12700" cap="sq">
            <a:solidFill>
              <a:schemeClr val="tx1"/>
            </a:solidFill>
            <a:miter lim="800000"/>
            <a:headEnd type="none" w="sm" len="sm"/>
            <a:tailEnd type="none" w="sm" len="sm"/>
          </a:ln>
        </p:spPr>
        <p:txBody>
          <a:bodyPr wrap="none" anchor="ctr"/>
          <a:lstStyle/>
          <a:p>
            <a:pPr algn="ctr" eaLnBrk="1" hangingPunct="1"/>
            <a:r>
              <a:rPr lang="en-US" sz="1600">
                <a:latin typeface="Times New Roman" pitchFamily="18" charset="0"/>
              </a:rPr>
              <a:t>Loyalty</a:t>
            </a:r>
          </a:p>
          <a:p>
            <a:pPr algn="ctr" eaLnBrk="1" hangingPunct="1"/>
            <a:r>
              <a:rPr lang="en-US" sz="1600">
                <a:latin typeface="Times New Roman" pitchFamily="18" charset="0"/>
              </a:rPr>
              <a:t> Customer</a:t>
            </a:r>
          </a:p>
        </p:txBody>
      </p:sp>
      <p:sp>
        <p:nvSpPr>
          <p:cNvPr id="23579" name="Text Box 66"/>
          <p:cNvSpPr txBox="1">
            <a:spLocks noChangeArrowheads="1"/>
          </p:cNvSpPr>
          <p:nvPr/>
        </p:nvSpPr>
        <p:spPr bwMode="auto">
          <a:xfrm>
            <a:off x="6324600" y="4343400"/>
            <a:ext cx="1752600" cy="396875"/>
          </a:xfrm>
          <a:prstGeom prst="rect">
            <a:avLst/>
          </a:prstGeom>
          <a:noFill/>
          <a:ln w="12700" cap="sq">
            <a:noFill/>
            <a:miter lim="800000"/>
            <a:headEnd type="none" w="sm" len="sm"/>
            <a:tailEnd type="none" w="sm" len="sm"/>
          </a:ln>
        </p:spPr>
        <p:txBody>
          <a:bodyPr>
            <a:spAutoFit/>
          </a:bodyPr>
          <a:lstStyle/>
          <a:p>
            <a:pPr eaLnBrk="1" hangingPunct="1">
              <a:spcBef>
                <a:spcPct val="50000"/>
              </a:spcBef>
            </a:pPr>
            <a:r>
              <a:rPr lang="en-US" sz="2000">
                <a:latin typeface="Times New Roman" pitchFamily="18" charset="0"/>
              </a:rPr>
              <a:t>Customer</a:t>
            </a:r>
          </a:p>
        </p:txBody>
      </p:sp>
      <p:sp>
        <p:nvSpPr>
          <p:cNvPr id="23580" name="Text Box 67"/>
          <p:cNvSpPr txBox="1">
            <a:spLocks noChangeArrowheads="1"/>
          </p:cNvSpPr>
          <p:nvPr/>
        </p:nvSpPr>
        <p:spPr bwMode="auto">
          <a:xfrm>
            <a:off x="4889500" y="4330700"/>
            <a:ext cx="1143000" cy="336550"/>
          </a:xfrm>
          <a:prstGeom prst="rect">
            <a:avLst/>
          </a:prstGeom>
          <a:noFill/>
          <a:ln w="12700" cap="sq">
            <a:noFill/>
            <a:miter lim="800000"/>
            <a:headEnd type="none" w="sm" len="sm"/>
            <a:tailEnd type="none" w="sm" len="sm"/>
          </a:ln>
        </p:spPr>
        <p:txBody>
          <a:bodyPr>
            <a:spAutoFit/>
          </a:bodyPr>
          <a:lstStyle/>
          <a:p>
            <a:pPr eaLnBrk="1" hangingPunct="1">
              <a:spcBef>
                <a:spcPct val="50000"/>
              </a:spcBef>
            </a:pPr>
            <a:r>
              <a:rPr lang="en-US" sz="1600">
                <a:latin typeface="Times New Roman" pitchFamily="18" charset="0"/>
              </a:rPr>
              <a:t>  or:</a:t>
            </a:r>
          </a:p>
        </p:txBody>
      </p:sp>
      <p:sp>
        <p:nvSpPr>
          <p:cNvPr id="23581" name="Line 70"/>
          <p:cNvSpPr>
            <a:spLocks noChangeShapeType="1"/>
          </p:cNvSpPr>
          <p:nvPr/>
        </p:nvSpPr>
        <p:spPr bwMode="auto">
          <a:xfrm flipV="1">
            <a:off x="5905500" y="4953000"/>
            <a:ext cx="609600" cy="914400"/>
          </a:xfrm>
          <a:prstGeom prst="line">
            <a:avLst/>
          </a:prstGeom>
          <a:noFill/>
          <a:ln w="9525">
            <a:solidFill>
              <a:schemeClr val="tx1"/>
            </a:solidFill>
            <a:miter lim="800000"/>
            <a:headEnd/>
            <a:tailEnd/>
          </a:ln>
        </p:spPr>
        <p:txBody>
          <a:bodyPr wrap="none"/>
          <a:lstStyle/>
          <a:p>
            <a:endParaRPr lang="en-IN"/>
          </a:p>
        </p:txBody>
      </p:sp>
      <p:sp>
        <p:nvSpPr>
          <p:cNvPr id="23582" name="Line 71"/>
          <p:cNvSpPr>
            <a:spLocks noChangeShapeType="1"/>
          </p:cNvSpPr>
          <p:nvPr/>
        </p:nvSpPr>
        <p:spPr bwMode="auto">
          <a:xfrm>
            <a:off x="6400800" y="4876800"/>
            <a:ext cx="228600" cy="152400"/>
          </a:xfrm>
          <a:prstGeom prst="line">
            <a:avLst/>
          </a:prstGeom>
          <a:noFill/>
          <a:ln w="9525">
            <a:solidFill>
              <a:schemeClr val="tx1"/>
            </a:solidFill>
            <a:miter lim="800000"/>
            <a:headEnd/>
            <a:tailEnd/>
          </a:ln>
        </p:spPr>
        <p:txBody>
          <a:bodyPr wrap="none"/>
          <a:lstStyle/>
          <a:p>
            <a:endParaRPr lang="en-IN"/>
          </a:p>
        </p:txBody>
      </p:sp>
      <p:sp>
        <p:nvSpPr>
          <p:cNvPr id="23583" name="Line 72"/>
          <p:cNvSpPr>
            <a:spLocks noChangeShapeType="1"/>
          </p:cNvSpPr>
          <p:nvPr/>
        </p:nvSpPr>
        <p:spPr bwMode="auto">
          <a:xfrm flipV="1">
            <a:off x="6400800" y="4724400"/>
            <a:ext cx="304800" cy="152400"/>
          </a:xfrm>
          <a:prstGeom prst="line">
            <a:avLst/>
          </a:prstGeom>
          <a:noFill/>
          <a:ln w="9525">
            <a:solidFill>
              <a:schemeClr val="tx1"/>
            </a:solidFill>
            <a:miter lim="800000"/>
            <a:headEnd/>
            <a:tailEnd/>
          </a:ln>
        </p:spPr>
        <p:txBody>
          <a:bodyPr wrap="none"/>
          <a:lstStyle/>
          <a:p>
            <a:endParaRPr lang="en-IN"/>
          </a:p>
        </p:txBody>
      </p:sp>
      <p:sp>
        <p:nvSpPr>
          <p:cNvPr id="23584" name="Line 73"/>
          <p:cNvSpPr>
            <a:spLocks noChangeShapeType="1"/>
          </p:cNvSpPr>
          <p:nvPr/>
        </p:nvSpPr>
        <p:spPr bwMode="auto">
          <a:xfrm flipH="1">
            <a:off x="6629400" y="4724400"/>
            <a:ext cx="76200" cy="304800"/>
          </a:xfrm>
          <a:prstGeom prst="line">
            <a:avLst/>
          </a:prstGeom>
          <a:noFill/>
          <a:ln w="9525">
            <a:solidFill>
              <a:schemeClr val="tx1"/>
            </a:solidFill>
            <a:miter lim="800000"/>
            <a:headEnd/>
            <a:tailEnd/>
          </a:ln>
        </p:spPr>
        <p:txBody>
          <a:bodyPr wrap="none"/>
          <a:lstStyle/>
          <a:p>
            <a:endParaRPr lang="en-IN"/>
          </a:p>
        </p:txBody>
      </p:sp>
      <p:sp>
        <p:nvSpPr>
          <p:cNvPr id="23585" name="Line 74"/>
          <p:cNvSpPr>
            <a:spLocks noChangeShapeType="1"/>
          </p:cNvSpPr>
          <p:nvPr/>
        </p:nvSpPr>
        <p:spPr bwMode="auto">
          <a:xfrm flipH="1" flipV="1">
            <a:off x="7086600" y="4953000"/>
            <a:ext cx="914400" cy="914400"/>
          </a:xfrm>
          <a:prstGeom prst="line">
            <a:avLst/>
          </a:prstGeom>
          <a:noFill/>
          <a:ln w="9525">
            <a:solidFill>
              <a:schemeClr val="tx1"/>
            </a:solidFill>
            <a:miter lim="800000"/>
            <a:headEnd/>
            <a:tailEnd/>
          </a:ln>
        </p:spPr>
        <p:txBody>
          <a:bodyPr wrap="none"/>
          <a:lstStyle/>
          <a:p>
            <a:endParaRPr lang="en-IN"/>
          </a:p>
        </p:txBody>
      </p:sp>
      <p:sp>
        <p:nvSpPr>
          <p:cNvPr id="23586" name="Line 78"/>
          <p:cNvSpPr>
            <a:spLocks noChangeShapeType="1"/>
          </p:cNvSpPr>
          <p:nvPr/>
        </p:nvSpPr>
        <p:spPr bwMode="auto">
          <a:xfrm>
            <a:off x="6858000" y="4724400"/>
            <a:ext cx="76200" cy="304800"/>
          </a:xfrm>
          <a:prstGeom prst="line">
            <a:avLst/>
          </a:prstGeom>
          <a:noFill/>
          <a:ln w="9525">
            <a:solidFill>
              <a:schemeClr val="tx1"/>
            </a:solidFill>
            <a:miter lim="800000"/>
            <a:headEnd/>
            <a:tailEnd/>
          </a:ln>
        </p:spPr>
        <p:txBody>
          <a:bodyPr wrap="none"/>
          <a:lstStyle/>
          <a:p>
            <a:endParaRPr lang="en-IN"/>
          </a:p>
        </p:txBody>
      </p:sp>
      <p:sp>
        <p:nvSpPr>
          <p:cNvPr id="23587" name="Line 79"/>
          <p:cNvSpPr>
            <a:spLocks noChangeShapeType="1"/>
          </p:cNvSpPr>
          <p:nvPr/>
        </p:nvSpPr>
        <p:spPr bwMode="auto">
          <a:xfrm flipV="1">
            <a:off x="6934200" y="4876800"/>
            <a:ext cx="228600" cy="152400"/>
          </a:xfrm>
          <a:prstGeom prst="line">
            <a:avLst/>
          </a:prstGeom>
          <a:noFill/>
          <a:ln w="9525">
            <a:solidFill>
              <a:schemeClr val="tx1"/>
            </a:solidFill>
            <a:miter lim="800000"/>
            <a:headEnd/>
            <a:tailEnd/>
          </a:ln>
        </p:spPr>
        <p:txBody>
          <a:bodyPr wrap="none"/>
          <a:lstStyle/>
          <a:p>
            <a:endParaRPr lang="en-IN"/>
          </a:p>
        </p:txBody>
      </p:sp>
      <p:sp>
        <p:nvSpPr>
          <p:cNvPr id="23588" name="Line 80"/>
          <p:cNvSpPr>
            <a:spLocks noChangeShapeType="1"/>
          </p:cNvSpPr>
          <p:nvPr/>
        </p:nvSpPr>
        <p:spPr bwMode="auto">
          <a:xfrm>
            <a:off x="6858000" y="4724400"/>
            <a:ext cx="304800" cy="152400"/>
          </a:xfrm>
          <a:prstGeom prst="line">
            <a:avLst/>
          </a:prstGeom>
          <a:noFill/>
          <a:ln w="9525">
            <a:solidFill>
              <a:schemeClr val="tx1"/>
            </a:solidFill>
            <a:miter lim="800000"/>
            <a:headEnd/>
            <a:tailEnd/>
          </a:ln>
        </p:spPr>
        <p:txBody>
          <a:bodyPr wrap="none"/>
          <a:lstStyle/>
          <a:p>
            <a:endParaRPr lang="en-IN"/>
          </a:p>
        </p:txBody>
      </p:sp>
    </p:spTree>
  </p:cSld>
  <p:clrMapOvr>
    <a:masterClrMapping/>
  </p:clrMapOvr>
  <p:transition spd="med">
    <p:dissolv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Grp="1" noChangeArrowheads="1"/>
          </p:cNvSpPr>
          <p:nvPr>
            <p:ph type="title"/>
          </p:nvPr>
        </p:nvSpPr>
        <p:spPr>
          <a:xfrm>
            <a:off x="990600" y="457200"/>
            <a:ext cx="7905750" cy="533400"/>
          </a:xfrm>
          <a:noFill/>
        </p:spPr>
        <p:txBody>
          <a:bodyPr lIns="92075" tIns="46038" rIns="92075" bIns="46038" anchor="ctr">
            <a:normAutofit fontScale="90000"/>
          </a:bodyPr>
          <a:lstStyle/>
          <a:p>
            <a:pPr eaLnBrk="1" hangingPunct="1"/>
            <a:r>
              <a:rPr lang="en-US" altLang="zh-TW" sz="2400" smtClean="0">
                <a:latin typeface="Times New Roman" pitchFamily="18" charset="0"/>
                <a:ea typeface="新細明體" pitchFamily="18" charset="-120"/>
              </a:rPr>
              <a:t>Notation of Class Diagram</a:t>
            </a:r>
            <a:r>
              <a:rPr lang="en-US" sz="2400" smtClean="0">
                <a:latin typeface="Times New Roman" pitchFamily="18" charset="0"/>
              </a:rPr>
              <a:t>:</a:t>
            </a:r>
            <a:r>
              <a:rPr lang="en-US" sz="3600" smtClean="0">
                <a:latin typeface="Times New Roman" pitchFamily="18" charset="0"/>
              </a:rPr>
              <a:t> </a:t>
            </a:r>
            <a:r>
              <a:rPr lang="en-US" sz="2400" b="1" smtClean="0">
                <a:latin typeface="Times New Roman" pitchFamily="18" charset="0"/>
              </a:rPr>
              <a:t>Aggregation</a:t>
            </a:r>
          </a:p>
        </p:txBody>
      </p:sp>
      <p:sp>
        <p:nvSpPr>
          <p:cNvPr id="25603" name="Rectangle 5"/>
          <p:cNvSpPr>
            <a:spLocks noChangeArrowheads="1"/>
          </p:cNvSpPr>
          <p:nvPr/>
        </p:nvSpPr>
        <p:spPr bwMode="auto">
          <a:xfrm>
            <a:off x="2362200" y="1524000"/>
            <a:ext cx="1143000" cy="381000"/>
          </a:xfrm>
          <a:prstGeom prst="rect">
            <a:avLst/>
          </a:prstGeom>
          <a:solidFill>
            <a:srgbClr val="FFFF99"/>
          </a:solidFill>
          <a:ln w="9525">
            <a:solidFill>
              <a:schemeClr val="tx1"/>
            </a:solidFill>
            <a:miter lim="800000"/>
            <a:headEnd/>
            <a:tailEnd/>
          </a:ln>
        </p:spPr>
        <p:txBody>
          <a:bodyPr wrap="none" anchor="ctr"/>
          <a:lstStyle/>
          <a:p>
            <a:pPr algn="ctr"/>
            <a:r>
              <a:rPr lang="en-US" sz="1400" b="1">
                <a:solidFill>
                  <a:srgbClr val="000000"/>
                </a:solidFill>
                <a:latin typeface="Times New Roman" pitchFamily="18" charset="0"/>
              </a:rPr>
              <a:t>Class</a:t>
            </a:r>
            <a:r>
              <a:rPr lang="en-US" sz="1400" b="1">
                <a:latin typeface="Times New Roman" pitchFamily="18" charset="0"/>
              </a:rPr>
              <a:t> </a:t>
            </a:r>
            <a:r>
              <a:rPr lang="en-US" sz="1400" b="1">
                <a:solidFill>
                  <a:srgbClr val="000000"/>
                </a:solidFill>
                <a:latin typeface="Times New Roman" pitchFamily="18" charset="0"/>
              </a:rPr>
              <a:t>C</a:t>
            </a:r>
          </a:p>
        </p:txBody>
      </p:sp>
      <p:sp>
        <p:nvSpPr>
          <p:cNvPr id="25604" name="Rectangle 6"/>
          <p:cNvSpPr>
            <a:spLocks noChangeArrowheads="1"/>
          </p:cNvSpPr>
          <p:nvPr/>
        </p:nvSpPr>
        <p:spPr bwMode="auto">
          <a:xfrm>
            <a:off x="1635125" y="2689225"/>
            <a:ext cx="1143000" cy="434975"/>
          </a:xfrm>
          <a:prstGeom prst="rect">
            <a:avLst/>
          </a:prstGeom>
          <a:solidFill>
            <a:srgbClr val="FFFF99"/>
          </a:solidFill>
          <a:ln w="9525">
            <a:solidFill>
              <a:schemeClr val="tx1"/>
            </a:solidFill>
            <a:miter lim="800000"/>
            <a:headEnd/>
            <a:tailEnd/>
          </a:ln>
        </p:spPr>
        <p:txBody>
          <a:bodyPr wrap="none" anchor="ctr"/>
          <a:lstStyle/>
          <a:p>
            <a:pPr algn="ctr"/>
            <a:r>
              <a:rPr lang="en-US" sz="1400" b="1">
                <a:solidFill>
                  <a:srgbClr val="000000"/>
                </a:solidFill>
                <a:latin typeface="Times New Roman" pitchFamily="18" charset="0"/>
              </a:rPr>
              <a:t>Class E</a:t>
            </a:r>
            <a:r>
              <a:rPr lang="en-US" sz="1400" b="1" baseline="-25000">
                <a:solidFill>
                  <a:srgbClr val="000000"/>
                </a:solidFill>
                <a:latin typeface="Times New Roman" pitchFamily="18" charset="0"/>
              </a:rPr>
              <a:t>1</a:t>
            </a:r>
          </a:p>
        </p:txBody>
      </p:sp>
      <p:sp>
        <p:nvSpPr>
          <p:cNvPr id="25605" name="Rectangle 7"/>
          <p:cNvSpPr>
            <a:spLocks noChangeArrowheads="1"/>
          </p:cNvSpPr>
          <p:nvPr/>
        </p:nvSpPr>
        <p:spPr bwMode="auto">
          <a:xfrm>
            <a:off x="3100388" y="2678113"/>
            <a:ext cx="1143000" cy="446087"/>
          </a:xfrm>
          <a:prstGeom prst="rect">
            <a:avLst/>
          </a:prstGeom>
          <a:solidFill>
            <a:srgbClr val="FFFF99"/>
          </a:solidFill>
          <a:ln w="9525">
            <a:solidFill>
              <a:schemeClr val="tx1"/>
            </a:solidFill>
            <a:miter lim="800000"/>
            <a:headEnd/>
            <a:tailEnd/>
          </a:ln>
        </p:spPr>
        <p:txBody>
          <a:bodyPr wrap="none" anchor="ctr"/>
          <a:lstStyle/>
          <a:p>
            <a:pPr algn="ctr"/>
            <a:r>
              <a:rPr lang="en-US" sz="1400" b="1">
                <a:solidFill>
                  <a:srgbClr val="000000"/>
                </a:solidFill>
                <a:latin typeface="Times New Roman" pitchFamily="18" charset="0"/>
              </a:rPr>
              <a:t>Class E</a:t>
            </a:r>
            <a:r>
              <a:rPr lang="en-US" sz="1400" b="1" baseline="-25000">
                <a:solidFill>
                  <a:srgbClr val="000000"/>
                </a:solidFill>
                <a:latin typeface="Times New Roman" pitchFamily="18" charset="0"/>
              </a:rPr>
              <a:t>2</a:t>
            </a:r>
            <a:r>
              <a:rPr lang="en-US" sz="1400" b="1" baseline="-25000">
                <a:latin typeface="Times New Roman" pitchFamily="18" charset="0"/>
              </a:rPr>
              <a:t> </a:t>
            </a:r>
          </a:p>
        </p:txBody>
      </p:sp>
      <p:sp>
        <p:nvSpPr>
          <p:cNvPr id="25606" name="Freeform 8"/>
          <p:cNvSpPr>
            <a:spLocks/>
          </p:cNvSpPr>
          <p:nvPr/>
        </p:nvSpPr>
        <p:spPr bwMode="auto">
          <a:xfrm>
            <a:off x="2209800" y="2362200"/>
            <a:ext cx="1447800" cy="304800"/>
          </a:xfrm>
          <a:custGeom>
            <a:avLst/>
            <a:gdLst>
              <a:gd name="T0" fmla="*/ 0 w 1824"/>
              <a:gd name="T1" fmla="*/ 96 h 96"/>
              <a:gd name="T2" fmla="*/ 0 w 1824"/>
              <a:gd name="T3" fmla="*/ 0 h 96"/>
              <a:gd name="T4" fmla="*/ 1824 w 1824"/>
              <a:gd name="T5" fmla="*/ 0 h 96"/>
              <a:gd name="T6" fmla="*/ 1824 w 1824"/>
              <a:gd name="T7" fmla="*/ 96 h 96"/>
              <a:gd name="T8" fmla="*/ 0 60000 65536"/>
              <a:gd name="T9" fmla="*/ 0 60000 65536"/>
              <a:gd name="T10" fmla="*/ 0 60000 65536"/>
              <a:gd name="T11" fmla="*/ 0 60000 65536"/>
              <a:gd name="T12" fmla="*/ 0 w 1824"/>
              <a:gd name="T13" fmla="*/ 0 h 96"/>
              <a:gd name="T14" fmla="*/ 1824 w 1824"/>
              <a:gd name="T15" fmla="*/ 96 h 96"/>
            </a:gdLst>
            <a:ahLst/>
            <a:cxnLst>
              <a:cxn ang="T8">
                <a:pos x="T0" y="T1"/>
              </a:cxn>
              <a:cxn ang="T9">
                <a:pos x="T2" y="T3"/>
              </a:cxn>
              <a:cxn ang="T10">
                <a:pos x="T4" y="T5"/>
              </a:cxn>
              <a:cxn ang="T11">
                <a:pos x="T6" y="T7"/>
              </a:cxn>
            </a:cxnLst>
            <a:rect l="T12" t="T13" r="T14" b="T15"/>
            <a:pathLst>
              <a:path w="1824" h="96">
                <a:moveTo>
                  <a:pt x="0" y="96"/>
                </a:moveTo>
                <a:lnTo>
                  <a:pt x="0" y="0"/>
                </a:lnTo>
                <a:lnTo>
                  <a:pt x="1824" y="0"/>
                </a:lnTo>
                <a:lnTo>
                  <a:pt x="1824" y="96"/>
                </a:lnTo>
              </a:path>
            </a:pathLst>
          </a:custGeom>
          <a:noFill/>
          <a:ln w="9525">
            <a:solidFill>
              <a:schemeClr val="tx1"/>
            </a:solidFill>
            <a:round/>
            <a:headEnd/>
            <a:tailEnd/>
          </a:ln>
        </p:spPr>
        <p:txBody>
          <a:bodyPr/>
          <a:lstStyle/>
          <a:p>
            <a:endParaRPr lang="en-IN"/>
          </a:p>
        </p:txBody>
      </p:sp>
      <p:grpSp>
        <p:nvGrpSpPr>
          <p:cNvPr id="2" name="Group 9"/>
          <p:cNvGrpSpPr>
            <a:grpSpLocks/>
          </p:cNvGrpSpPr>
          <p:nvPr/>
        </p:nvGrpSpPr>
        <p:grpSpPr bwMode="auto">
          <a:xfrm>
            <a:off x="2814638" y="1903413"/>
            <a:ext cx="228600" cy="444500"/>
            <a:chOff x="4480" y="1304"/>
            <a:chExt cx="144" cy="280"/>
          </a:xfrm>
        </p:grpSpPr>
        <p:sp>
          <p:nvSpPr>
            <p:cNvPr id="25622" name="Line 10"/>
            <p:cNvSpPr>
              <a:spLocks noChangeShapeType="1"/>
            </p:cNvSpPr>
            <p:nvPr/>
          </p:nvSpPr>
          <p:spPr bwMode="auto">
            <a:xfrm>
              <a:off x="4552" y="1488"/>
              <a:ext cx="4" cy="96"/>
            </a:xfrm>
            <a:prstGeom prst="line">
              <a:avLst/>
            </a:prstGeom>
            <a:noFill/>
            <a:ln w="9525">
              <a:solidFill>
                <a:schemeClr val="tx1"/>
              </a:solidFill>
              <a:round/>
              <a:headEnd/>
              <a:tailEnd/>
            </a:ln>
          </p:spPr>
          <p:txBody>
            <a:bodyPr/>
            <a:lstStyle/>
            <a:p>
              <a:endParaRPr lang="en-IN"/>
            </a:p>
          </p:txBody>
        </p:sp>
        <p:sp>
          <p:nvSpPr>
            <p:cNvPr id="25623" name="AutoShape 11"/>
            <p:cNvSpPr>
              <a:spLocks noChangeArrowheads="1"/>
            </p:cNvSpPr>
            <p:nvPr/>
          </p:nvSpPr>
          <p:spPr bwMode="auto">
            <a:xfrm>
              <a:off x="4480" y="1304"/>
              <a:ext cx="144" cy="192"/>
            </a:xfrm>
            <a:prstGeom prst="diamond">
              <a:avLst/>
            </a:prstGeom>
            <a:noFill/>
            <a:ln w="9525">
              <a:solidFill>
                <a:schemeClr val="tx1"/>
              </a:solidFill>
              <a:miter lim="800000"/>
              <a:headEnd/>
              <a:tailEnd/>
            </a:ln>
          </p:spPr>
          <p:txBody>
            <a:bodyPr wrap="none" anchor="ctr"/>
            <a:lstStyle/>
            <a:p>
              <a:endParaRPr lang="en-IN"/>
            </a:p>
          </p:txBody>
        </p:sp>
      </p:grpSp>
      <p:sp>
        <p:nvSpPr>
          <p:cNvPr id="25608" name="Text Box 12"/>
          <p:cNvSpPr txBox="1">
            <a:spLocks noChangeArrowheads="1"/>
          </p:cNvSpPr>
          <p:nvPr/>
        </p:nvSpPr>
        <p:spPr bwMode="auto">
          <a:xfrm>
            <a:off x="1295400" y="1981200"/>
            <a:ext cx="1558925" cy="304800"/>
          </a:xfrm>
          <a:prstGeom prst="rect">
            <a:avLst/>
          </a:prstGeom>
          <a:noFill/>
          <a:ln w="12700">
            <a:noFill/>
            <a:miter lim="800000"/>
            <a:headEnd type="none" w="sm" len="sm"/>
            <a:tailEnd type="none" w="sm" len="sm"/>
          </a:ln>
        </p:spPr>
        <p:txBody>
          <a:bodyPr wrap="none">
            <a:spAutoFit/>
          </a:bodyPr>
          <a:lstStyle/>
          <a:p>
            <a:r>
              <a:rPr lang="en-US" sz="1400" b="1">
                <a:solidFill>
                  <a:srgbClr val="FF0000"/>
                </a:solidFill>
                <a:latin typeface="Times New Roman" pitchFamily="18" charset="0"/>
              </a:rPr>
              <a:t>AGGREGATION</a:t>
            </a:r>
          </a:p>
        </p:txBody>
      </p:sp>
      <p:sp>
        <p:nvSpPr>
          <p:cNvPr id="25609" name="Text Box 13"/>
          <p:cNvSpPr txBox="1">
            <a:spLocks noChangeArrowheads="1"/>
          </p:cNvSpPr>
          <p:nvPr/>
        </p:nvSpPr>
        <p:spPr bwMode="auto">
          <a:xfrm>
            <a:off x="4248150" y="1219200"/>
            <a:ext cx="4514850" cy="4939814"/>
          </a:xfrm>
          <a:prstGeom prst="rect">
            <a:avLst/>
          </a:prstGeom>
          <a:noFill/>
          <a:ln w="12700">
            <a:noFill/>
            <a:miter lim="800000"/>
            <a:headEnd type="none" w="sm" len="sm"/>
            <a:tailEnd type="none" w="sm" len="sm"/>
          </a:ln>
        </p:spPr>
        <p:txBody>
          <a:bodyPr wrap="square">
            <a:spAutoFit/>
          </a:bodyPr>
          <a:lstStyle/>
          <a:p>
            <a:r>
              <a:rPr lang="en-US" sz="1500" b="1" dirty="0">
                <a:solidFill>
                  <a:srgbClr val="FF0000"/>
                </a:solidFill>
                <a:latin typeface="Times New Roman" pitchFamily="18" charset="0"/>
              </a:rPr>
              <a:t>Aggregation: </a:t>
            </a:r>
            <a:r>
              <a:rPr lang="en-US" sz="1500" b="1" dirty="0">
                <a:latin typeface="Times New Roman" pitchFamily="18" charset="0"/>
              </a:rPr>
              <a:t>expresses a relationship among instances </a:t>
            </a:r>
          </a:p>
          <a:p>
            <a:r>
              <a:rPr lang="en-US" sz="1500" b="1" dirty="0">
                <a:latin typeface="Times New Roman" pitchFamily="18" charset="0"/>
              </a:rPr>
              <a:t>of related classes.  It is a specific </a:t>
            </a:r>
            <a:r>
              <a:rPr lang="en-US" sz="1500" b="1" dirty="0">
                <a:solidFill>
                  <a:srgbClr val="0000FF"/>
                </a:solidFill>
                <a:latin typeface="Times New Roman" pitchFamily="18" charset="0"/>
              </a:rPr>
              <a:t>kind of Container-</a:t>
            </a:r>
            <a:r>
              <a:rPr lang="en-US" sz="1500" b="1" dirty="0" err="1">
                <a:solidFill>
                  <a:srgbClr val="0000FF"/>
                </a:solidFill>
                <a:latin typeface="Times New Roman" pitchFamily="18" charset="0"/>
              </a:rPr>
              <a:t>Containee</a:t>
            </a:r>
            <a:r>
              <a:rPr lang="en-US" sz="1500" b="1" dirty="0">
                <a:latin typeface="Times New Roman" pitchFamily="18" charset="0"/>
              </a:rPr>
              <a:t> relationship.   </a:t>
            </a:r>
          </a:p>
          <a:p>
            <a:endParaRPr lang="en-US" sz="1500" b="1" dirty="0">
              <a:latin typeface="Times New Roman" pitchFamily="18" charset="0"/>
            </a:endParaRPr>
          </a:p>
          <a:p>
            <a:r>
              <a:rPr lang="en-US" sz="1500" b="1" dirty="0">
                <a:latin typeface="Times New Roman" pitchFamily="18" charset="0"/>
              </a:rPr>
              <a:t>It expresses a relationship where an instance of the </a:t>
            </a:r>
            <a:br>
              <a:rPr lang="en-US" sz="1500" b="1" dirty="0">
                <a:latin typeface="Times New Roman" pitchFamily="18" charset="0"/>
              </a:rPr>
            </a:br>
            <a:r>
              <a:rPr lang="en-US" sz="1500" b="1" dirty="0">
                <a:latin typeface="Times New Roman" pitchFamily="18" charset="0"/>
              </a:rPr>
              <a:t>Container-class has the responsibility to </a:t>
            </a:r>
            <a:r>
              <a:rPr lang="en-US" sz="1500" b="1" dirty="0">
                <a:solidFill>
                  <a:srgbClr val="0000FF"/>
                </a:solidFill>
                <a:latin typeface="Times New Roman" pitchFamily="18" charset="0"/>
              </a:rPr>
              <a:t>hold and maintain instances</a:t>
            </a:r>
            <a:r>
              <a:rPr lang="en-US" sz="1500" b="1" dirty="0">
                <a:latin typeface="Times New Roman" pitchFamily="18" charset="0"/>
              </a:rPr>
              <a:t> of each </a:t>
            </a:r>
            <a:r>
              <a:rPr lang="en-US" sz="1500" b="1" dirty="0" err="1">
                <a:latin typeface="Times New Roman" pitchFamily="18" charset="0"/>
              </a:rPr>
              <a:t>Containee</a:t>
            </a:r>
            <a:r>
              <a:rPr lang="en-US" sz="1500" b="1" dirty="0">
                <a:latin typeface="Times New Roman" pitchFamily="18" charset="0"/>
              </a:rPr>
              <a:t>-class that have been </a:t>
            </a:r>
            <a:r>
              <a:rPr lang="en-US" sz="1500" b="1" dirty="0" smtClean="0">
                <a:latin typeface="Times New Roman" pitchFamily="18" charset="0"/>
              </a:rPr>
              <a:t>created outside </a:t>
            </a:r>
            <a:r>
              <a:rPr lang="en-US" sz="1500" b="1" dirty="0">
                <a:latin typeface="Times New Roman" pitchFamily="18" charset="0"/>
              </a:rPr>
              <a:t>the auspices of the Container-class.  </a:t>
            </a:r>
            <a:br>
              <a:rPr lang="en-US" sz="1500" b="1" dirty="0">
                <a:latin typeface="Times New Roman" pitchFamily="18" charset="0"/>
              </a:rPr>
            </a:br>
            <a:r>
              <a:rPr lang="en-US" sz="1500" b="1" dirty="0">
                <a:latin typeface="Times New Roman" pitchFamily="18" charset="0"/>
              </a:rPr>
              <a:t/>
            </a:r>
            <a:br>
              <a:rPr lang="en-US" sz="1500" b="1" dirty="0">
                <a:latin typeface="Times New Roman" pitchFamily="18" charset="0"/>
              </a:rPr>
            </a:br>
            <a:r>
              <a:rPr lang="en-US" sz="1500" b="1" dirty="0">
                <a:latin typeface="Times New Roman" pitchFamily="18" charset="0"/>
              </a:rPr>
              <a:t>Aggregation should be used to express a more </a:t>
            </a:r>
            <a:r>
              <a:rPr lang="en-US" sz="1500" b="1" dirty="0" smtClean="0">
                <a:latin typeface="Times New Roman" pitchFamily="18" charset="0"/>
              </a:rPr>
              <a:t>informal relationship </a:t>
            </a:r>
            <a:r>
              <a:rPr lang="en-US" sz="1500" b="1" dirty="0">
                <a:latin typeface="Times New Roman" pitchFamily="18" charset="0"/>
              </a:rPr>
              <a:t>than composition expresses.  </a:t>
            </a:r>
            <a:endParaRPr lang="en-US" sz="1500" b="1" dirty="0" smtClean="0">
              <a:latin typeface="Times New Roman" pitchFamily="18" charset="0"/>
            </a:endParaRPr>
          </a:p>
          <a:p>
            <a:endParaRPr lang="en-US" sz="1500" b="1" dirty="0" smtClean="0">
              <a:latin typeface="Times New Roman" pitchFamily="18" charset="0"/>
            </a:endParaRPr>
          </a:p>
          <a:p>
            <a:r>
              <a:rPr lang="en-US" sz="1500" b="1" dirty="0" smtClean="0">
                <a:latin typeface="Times New Roman" pitchFamily="18" charset="0"/>
              </a:rPr>
              <a:t>That </a:t>
            </a:r>
            <a:r>
              <a:rPr lang="en-US" sz="1500" b="1" dirty="0">
                <a:latin typeface="Times New Roman" pitchFamily="18" charset="0"/>
              </a:rPr>
              <a:t>is, it is </a:t>
            </a:r>
            <a:r>
              <a:rPr lang="en-US" sz="1500" b="1" dirty="0" smtClean="0">
                <a:latin typeface="Times New Roman" pitchFamily="18" charset="0"/>
              </a:rPr>
              <a:t>an appropriate </a:t>
            </a:r>
            <a:r>
              <a:rPr lang="en-US" sz="1500" b="1" dirty="0">
                <a:latin typeface="Times New Roman" pitchFamily="18" charset="0"/>
              </a:rPr>
              <a:t>relationship where the </a:t>
            </a:r>
            <a:r>
              <a:rPr lang="en-US" sz="1500" b="1" dirty="0">
                <a:solidFill>
                  <a:srgbClr val="0000FF"/>
                </a:solidFill>
                <a:latin typeface="Times New Roman" pitchFamily="18" charset="0"/>
              </a:rPr>
              <a:t>Container and its </a:t>
            </a:r>
            <a:r>
              <a:rPr lang="en-US" sz="1500" b="1" dirty="0" smtClean="0">
                <a:solidFill>
                  <a:srgbClr val="0000FF"/>
                </a:solidFill>
                <a:latin typeface="Times New Roman" pitchFamily="18" charset="0"/>
              </a:rPr>
              <a:t> </a:t>
            </a:r>
            <a:r>
              <a:rPr lang="en-US" sz="1500" b="1" dirty="0" err="1" smtClean="0">
                <a:solidFill>
                  <a:srgbClr val="0000FF"/>
                </a:solidFill>
                <a:latin typeface="Times New Roman" pitchFamily="18" charset="0"/>
              </a:rPr>
              <a:t>Containees</a:t>
            </a:r>
            <a:r>
              <a:rPr lang="en-US" sz="1500" b="1" dirty="0" smtClean="0">
                <a:solidFill>
                  <a:srgbClr val="0000FF"/>
                </a:solidFill>
                <a:latin typeface="Times New Roman" pitchFamily="18" charset="0"/>
              </a:rPr>
              <a:t> </a:t>
            </a:r>
            <a:r>
              <a:rPr lang="en-US" sz="1500" b="1" dirty="0">
                <a:solidFill>
                  <a:srgbClr val="0000FF"/>
                </a:solidFill>
                <a:latin typeface="Times New Roman" pitchFamily="18" charset="0"/>
              </a:rPr>
              <a:t>can be manipulated independently</a:t>
            </a:r>
            <a:r>
              <a:rPr lang="en-US" sz="1500" b="1" dirty="0">
                <a:latin typeface="Times New Roman" pitchFamily="18" charset="0"/>
              </a:rPr>
              <a:t>.</a:t>
            </a:r>
            <a:br>
              <a:rPr lang="en-US" sz="1500" b="1" dirty="0">
                <a:latin typeface="Times New Roman" pitchFamily="18" charset="0"/>
              </a:rPr>
            </a:br>
            <a:endParaRPr lang="en-US" sz="1500" b="1" dirty="0">
              <a:latin typeface="Times New Roman" pitchFamily="18" charset="0"/>
            </a:endParaRPr>
          </a:p>
          <a:p>
            <a:r>
              <a:rPr lang="en-US" sz="1500" b="1" dirty="0">
                <a:latin typeface="Times New Roman" pitchFamily="18" charset="0"/>
              </a:rPr>
              <a:t>Aggregation is appropriate when </a:t>
            </a:r>
            <a:r>
              <a:rPr lang="en-US" sz="1500" b="1" dirty="0">
                <a:solidFill>
                  <a:srgbClr val="0000FF"/>
                </a:solidFill>
                <a:latin typeface="Times New Roman" pitchFamily="18" charset="0"/>
              </a:rPr>
              <a:t>Container and </a:t>
            </a:r>
            <a:r>
              <a:rPr lang="en-US" sz="1500" b="1" dirty="0" err="1">
                <a:solidFill>
                  <a:srgbClr val="0000FF"/>
                </a:solidFill>
                <a:latin typeface="Times New Roman" pitchFamily="18" charset="0"/>
              </a:rPr>
              <a:t>Containees</a:t>
            </a:r>
            <a:r>
              <a:rPr lang="en-US" sz="1500" b="1" dirty="0">
                <a:solidFill>
                  <a:srgbClr val="0000FF"/>
                </a:solidFill>
                <a:latin typeface="Times New Roman" pitchFamily="18" charset="0"/>
              </a:rPr>
              <a:t> have no special access privileges</a:t>
            </a:r>
            <a:r>
              <a:rPr lang="en-US" sz="1500" b="1" dirty="0">
                <a:latin typeface="Times New Roman" pitchFamily="18" charset="0"/>
              </a:rPr>
              <a:t> to each other.</a:t>
            </a:r>
          </a:p>
        </p:txBody>
      </p:sp>
      <p:sp>
        <p:nvSpPr>
          <p:cNvPr id="25610" name="Text Box 14"/>
          <p:cNvSpPr txBox="1">
            <a:spLocks noChangeArrowheads="1"/>
          </p:cNvSpPr>
          <p:nvPr/>
        </p:nvSpPr>
        <p:spPr bwMode="auto">
          <a:xfrm>
            <a:off x="2209800" y="1219200"/>
            <a:ext cx="1404938" cy="304800"/>
          </a:xfrm>
          <a:prstGeom prst="rect">
            <a:avLst/>
          </a:prstGeom>
          <a:noFill/>
          <a:ln w="12700">
            <a:noFill/>
            <a:miter lim="800000"/>
            <a:headEnd type="none" w="sm" len="sm"/>
            <a:tailEnd type="none" w="sm" len="sm"/>
          </a:ln>
        </p:spPr>
        <p:txBody>
          <a:bodyPr wrap="none">
            <a:spAutoFit/>
          </a:bodyPr>
          <a:lstStyle/>
          <a:p>
            <a:r>
              <a:rPr lang="en-US" sz="1400" b="1">
                <a:latin typeface="Times New Roman" pitchFamily="18" charset="0"/>
              </a:rPr>
              <a:t>Container Class</a:t>
            </a:r>
          </a:p>
        </p:txBody>
      </p:sp>
      <p:sp>
        <p:nvSpPr>
          <p:cNvPr id="25611" name="Text Box 15"/>
          <p:cNvSpPr txBox="1">
            <a:spLocks noChangeArrowheads="1"/>
          </p:cNvSpPr>
          <p:nvPr/>
        </p:nvSpPr>
        <p:spPr bwMode="auto">
          <a:xfrm>
            <a:off x="2209800" y="3505200"/>
            <a:ext cx="1554163" cy="304800"/>
          </a:xfrm>
          <a:prstGeom prst="rect">
            <a:avLst/>
          </a:prstGeom>
          <a:noFill/>
          <a:ln w="12700">
            <a:noFill/>
            <a:miter lim="800000"/>
            <a:headEnd type="none" w="sm" len="sm"/>
            <a:tailEnd type="none" w="sm" len="sm"/>
          </a:ln>
        </p:spPr>
        <p:txBody>
          <a:bodyPr wrap="none">
            <a:spAutoFit/>
          </a:bodyPr>
          <a:lstStyle/>
          <a:p>
            <a:r>
              <a:rPr lang="en-US" sz="1400" b="1">
                <a:latin typeface="Times New Roman" pitchFamily="18" charset="0"/>
              </a:rPr>
              <a:t>Containee Classes</a:t>
            </a:r>
          </a:p>
        </p:txBody>
      </p:sp>
      <p:sp>
        <p:nvSpPr>
          <p:cNvPr id="25612" name="AutoShape 16"/>
          <p:cNvSpPr>
            <a:spLocks/>
          </p:cNvSpPr>
          <p:nvPr/>
        </p:nvSpPr>
        <p:spPr bwMode="auto">
          <a:xfrm rot="-5400000">
            <a:off x="2857500" y="2476500"/>
            <a:ext cx="228600" cy="1828800"/>
          </a:xfrm>
          <a:prstGeom prst="leftBrace">
            <a:avLst>
              <a:gd name="adj1" fmla="val 66667"/>
              <a:gd name="adj2" fmla="val 50000"/>
            </a:avLst>
          </a:prstGeom>
          <a:noFill/>
          <a:ln w="12700">
            <a:solidFill>
              <a:schemeClr val="tx1"/>
            </a:solidFill>
            <a:round/>
            <a:headEnd type="none" w="sm" len="sm"/>
            <a:tailEnd type="none" w="sm" len="sm"/>
          </a:ln>
        </p:spPr>
        <p:txBody>
          <a:bodyPr wrap="none" anchor="ctr"/>
          <a:lstStyle/>
          <a:p>
            <a:endParaRPr lang="en-IN"/>
          </a:p>
        </p:txBody>
      </p:sp>
      <p:sp>
        <p:nvSpPr>
          <p:cNvPr id="25613" name="Rectangle 17"/>
          <p:cNvSpPr>
            <a:spLocks noChangeArrowheads="1"/>
          </p:cNvSpPr>
          <p:nvPr/>
        </p:nvSpPr>
        <p:spPr bwMode="auto">
          <a:xfrm>
            <a:off x="2403475" y="4572000"/>
            <a:ext cx="1143000" cy="381000"/>
          </a:xfrm>
          <a:prstGeom prst="rect">
            <a:avLst/>
          </a:prstGeom>
          <a:solidFill>
            <a:srgbClr val="FFFF99"/>
          </a:solidFill>
          <a:ln w="9525">
            <a:solidFill>
              <a:schemeClr val="tx1"/>
            </a:solidFill>
            <a:miter lim="800000"/>
            <a:headEnd/>
            <a:tailEnd/>
          </a:ln>
        </p:spPr>
        <p:txBody>
          <a:bodyPr wrap="none" anchor="ctr"/>
          <a:lstStyle/>
          <a:p>
            <a:pPr algn="ctr"/>
            <a:r>
              <a:rPr lang="en-US" sz="1400" b="1">
                <a:solidFill>
                  <a:srgbClr val="000000"/>
                </a:solidFill>
                <a:latin typeface="Times New Roman" pitchFamily="18" charset="0"/>
              </a:rPr>
              <a:t>Bag</a:t>
            </a:r>
          </a:p>
        </p:txBody>
      </p:sp>
      <p:sp>
        <p:nvSpPr>
          <p:cNvPr id="25614" name="Rectangle 18"/>
          <p:cNvSpPr>
            <a:spLocks noChangeArrowheads="1"/>
          </p:cNvSpPr>
          <p:nvPr/>
        </p:nvSpPr>
        <p:spPr bwMode="auto">
          <a:xfrm>
            <a:off x="1676400" y="5737225"/>
            <a:ext cx="1143000" cy="434975"/>
          </a:xfrm>
          <a:prstGeom prst="rect">
            <a:avLst/>
          </a:prstGeom>
          <a:solidFill>
            <a:srgbClr val="FFFF99"/>
          </a:solidFill>
          <a:ln w="9525">
            <a:solidFill>
              <a:schemeClr val="tx1"/>
            </a:solidFill>
            <a:miter lim="800000"/>
            <a:headEnd/>
            <a:tailEnd/>
          </a:ln>
        </p:spPr>
        <p:txBody>
          <a:bodyPr wrap="none" anchor="ctr"/>
          <a:lstStyle/>
          <a:p>
            <a:pPr algn="ctr"/>
            <a:r>
              <a:rPr lang="en-US" sz="1400" b="1">
                <a:solidFill>
                  <a:srgbClr val="000000"/>
                </a:solidFill>
                <a:latin typeface="Times New Roman" pitchFamily="18" charset="0"/>
              </a:rPr>
              <a:t>Apples</a:t>
            </a:r>
            <a:endParaRPr lang="en-US" sz="1400" b="1" baseline="-25000">
              <a:solidFill>
                <a:srgbClr val="000000"/>
              </a:solidFill>
              <a:latin typeface="Times New Roman" pitchFamily="18" charset="0"/>
            </a:endParaRPr>
          </a:p>
        </p:txBody>
      </p:sp>
      <p:sp>
        <p:nvSpPr>
          <p:cNvPr id="25615" name="Rectangle 19"/>
          <p:cNvSpPr>
            <a:spLocks noChangeArrowheads="1"/>
          </p:cNvSpPr>
          <p:nvPr/>
        </p:nvSpPr>
        <p:spPr bwMode="auto">
          <a:xfrm>
            <a:off x="3141663" y="5726113"/>
            <a:ext cx="1143000" cy="446087"/>
          </a:xfrm>
          <a:prstGeom prst="rect">
            <a:avLst/>
          </a:prstGeom>
          <a:solidFill>
            <a:srgbClr val="FFFF99"/>
          </a:solidFill>
          <a:ln w="9525">
            <a:solidFill>
              <a:schemeClr val="tx1"/>
            </a:solidFill>
            <a:miter lim="800000"/>
            <a:headEnd/>
            <a:tailEnd/>
          </a:ln>
        </p:spPr>
        <p:txBody>
          <a:bodyPr wrap="none" anchor="ctr"/>
          <a:lstStyle/>
          <a:p>
            <a:pPr algn="ctr"/>
            <a:r>
              <a:rPr lang="en-US" sz="1400" b="1">
                <a:solidFill>
                  <a:srgbClr val="000000"/>
                </a:solidFill>
                <a:latin typeface="Times New Roman" pitchFamily="18" charset="0"/>
              </a:rPr>
              <a:t>Milk</a:t>
            </a:r>
            <a:r>
              <a:rPr lang="en-US" sz="1400" b="1" baseline="-25000">
                <a:latin typeface="Times New Roman" pitchFamily="18" charset="0"/>
              </a:rPr>
              <a:t> </a:t>
            </a:r>
          </a:p>
        </p:txBody>
      </p:sp>
      <p:sp>
        <p:nvSpPr>
          <p:cNvPr id="25616" name="Freeform 20"/>
          <p:cNvSpPr>
            <a:spLocks/>
          </p:cNvSpPr>
          <p:nvPr/>
        </p:nvSpPr>
        <p:spPr bwMode="auto">
          <a:xfrm>
            <a:off x="2251075" y="5410200"/>
            <a:ext cx="1447800" cy="304800"/>
          </a:xfrm>
          <a:custGeom>
            <a:avLst/>
            <a:gdLst>
              <a:gd name="T0" fmla="*/ 0 w 1824"/>
              <a:gd name="T1" fmla="*/ 96 h 96"/>
              <a:gd name="T2" fmla="*/ 0 w 1824"/>
              <a:gd name="T3" fmla="*/ 0 h 96"/>
              <a:gd name="T4" fmla="*/ 1824 w 1824"/>
              <a:gd name="T5" fmla="*/ 0 h 96"/>
              <a:gd name="T6" fmla="*/ 1824 w 1824"/>
              <a:gd name="T7" fmla="*/ 96 h 96"/>
              <a:gd name="T8" fmla="*/ 0 60000 65536"/>
              <a:gd name="T9" fmla="*/ 0 60000 65536"/>
              <a:gd name="T10" fmla="*/ 0 60000 65536"/>
              <a:gd name="T11" fmla="*/ 0 60000 65536"/>
              <a:gd name="T12" fmla="*/ 0 w 1824"/>
              <a:gd name="T13" fmla="*/ 0 h 96"/>
              <a:gd name="T14" fmla="*/ 1824 w 1824"/>
              <a:gd name="T15" fmla="*/ 96 h 96"/>
            </a:gdLst>
            <a:ahLst/>
            <a:cxnLst>
              <a:cxn ang="T8">
                <a:pos x="T0" y="T1"/>
              </a:cxn>
              <a:cxn ang="T9">
                <a:pos x="T2" y="T3"/>
              </a:cxn>
              <a:cxn ang="T10">
                <a:pos x="T4" y="T5"/>
              </a:cxn>
              <a:cxn ang="T11">
                <a:pos x="T6" y="T7"/>
              </a:cxn>
            </a:cxnLst>
            <a:rect l="T12" t="T13" r="T14" b="T15"/>
            <a:pathLst>
              <a:path w="1824" h="96">
                <a:moveTo>
                  <a:pt x="0" y="96"/>
                </a:moveTo>
                <a:lnTo>
                  <a:pt x="0" y="0"/>
                </a:lnTo>
                <a:lnTo>
                  <a:pt x="1824" y="0"/>
                </a:lnTo>
                <a:lnTo>
                  <a:pt x="1824" y="96"/>
                </a:lnTo>
              </a:path>
            </a:pathLst>
          </a:custGeom>
          <a:noFill/>
          <a:ln w="9525">
            <a:solidFill>
              <a:schemeClr val="tx1"/>
            </a:solidFill>
            <a:round/>
            <a:headEnd/>
            <a:tailEnd/>
          </a:ln>
        </p:spPr>
        <p:txBody>
          <a:bodyPr/>
          <a:lstStyle/>
          <a:p>
            <a:endParaRPr lang="en-IN"/>
          </a:p>
        </p:txBody>
      </p:sp>
      <p:grpSp>
        <p:nvGrpSpPr>
          <p:cNvPr id="3" name="Group 21"/>
          <p:cNvGrpSpPr>
            <a:grpSpLocks/>
          </p:cNvGrpSpPr>
          <p:nvPr/>
        </p:nvGrpSpPr>
        <p:grpSpPr bwMode="auto">
          <a:xfrm>
            <a:off x="2836863" y="4964113"/>
            <a:ext cx="228600" cy="457200"/>
            <a:chOff x="2640" y="2880"/>
            <a:chExt cx="144" cy="288"/>
          </a:xfrm>
        </p:grpSpPr>
        <p:sp>
          <p:nvSpPr>
            <p:cNvPr id="25620" name="Line 22"/>
            <p:cNvSpPr>
              <a:spLocks noChangeShapeType="1"/>
            </p:cNvSpPr>
            <p:nvPr/>
          </p:nvSpPr>
          <p:spPr bwMode="auto">
            <a:xfrm flipH="1">
              <a:off x="2712" y="3048"/>
              <a:ext cx="0" cy="120"/>
            </a:xfrm>
            <a:prstGeom prst="line">
              <a:avLst/>
            </a:prstGeom>
            <a:noFill/>
            <a:ln w="9525">
              <a:solidFill>
                <a:schemeClr val="tx1"/>
              </a:solidFill>
              <a:round/>
              <a:headEnd/>
              <a:tailEnd/>
            </a:ln>
          </p:spPr>
          <p:txBody>
            <a:bodyPr/>
            <a:lstStyle/>
            <a:p>
              <a:endParaRPr lang="en-IN"/>
            </a:p>
          </p:txBody>
        </p:sp>
        <p:sp>
          <p:nvSpPr>
            <p:cNvPr id="25621" name="AutoShape 23"/>
            <p:cNvSpPr>
              <a:spLocks noChangeArrowheads="1"/>
            </p:cNvSpPr>
            <p:nvPr/>
          </p:nvSpPr>
          <p:spPr bwMode="auto">
            <a:xfrm>
              <a:off x="2640" y="2880"/>
              <a:ext cx="144" cy="192"/>
            </a:xfrm>
            <a:prstGeom prst="diamond">
              <a:avLst/>
            </a:prstGeom>
            <a:noFill/>
            <a:ln w="9525">
              <a:solidFill>
                <a:schemeClr val="tx1"/>
              </a:solidFill>
              <a:miter lim="800000"/>
              <a:headEnd/>
              <a:tailEnd/>
            </a:ln>
          </p:spPr>
          <p:txBody>
            <a:bodyPr wrap="none" anchor="ctr"/>
            <a:lstStyle/>
            <a:p>
              <a:endParaRPr lang="en-IN"/>
            </a:p>
          </p:txBody>
        </p:sp>
      </p:grpSp>
      <p:sp>
        <p:nvSpPr>
          <p:cNvPr id="25618" name="Text Box 24"/>
          <p:cNvSpPr txBox="1">
            <a:spLocks noChangeArrowheads="1"/>
          </p:cNvSpPr>
          <p:nvPr/>
        </p:nvSpPr>
        <p:spPr bwMode="auto">
          <a:xfrm>
            <a:off x="1371600" y="4495800"/>
            <a:ext cx="855663" cy="304800"/>
          </a:xfrm>
          <a:prstGeom prst="rect">
            <a:avLst/>
          </a:prstGeom>
          <a:noFill/>
          <a:ln w="12700">
            <a:noFill/>
            <a:miter lim="800000"/>
            <a:headEnd type="none" w="sm" len="sm"/>
            <a:tailEnd type="none" w="sm" len="sm"/>
          </a:ln>
        </p:spPr>
        <p:txBody>
          <a:bodyPr wrap="none">
            <a:spAutoFit/>
          </a:bodyPr>
          <a:lstStyle/>
          <a:p>
            <a:r>
              <a:rPr lang="en-US" sz="1400" b="1">
                <a:solidFill>
                  <a:srgbClr val="0000FF"/>
                </a:solidFill>
                <a:latin typeface="Times New Roman" pitchFamily="18" charset="0"/>
              </a:rPr>
              <a:t>Example</a:t>
            </a:r>
          </a:p>
        </p:txBody>
      </p:sp>
    </p:spTree>
  </p:cSld>
  <p:clrMapOvr>
    <a:masterClrMapping/>
  </p:clrMapOvr>
  <p:transition spd="med">
    <p:dissolv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ChangeArrowheads="1"/>
          </p:cNvSpPr>
          <p:nvPr/>
        </p:nvSpPr>
        <p:spPr bwMode="auto">
          <a:xfrm>
            <a:off x="685800" y="304800"/>
            <a:ext cx="7772400" cy="533400"/>
          </a:xfrm>
          <a:prstGeom prst="rect">
            <a:avLst/>
          </a:prstGeom>
          <a:noFill/>
          <a:ln w="9525">
            <a:solidFill>
              <a:schemeClr val="tx1"/>
            </a:solidFill>
            <a:miter lim="800000"/>
            <a:headEnd/>
            <a:tailEnd/>
          </a:ln>
        </p:spPr>
        <p:txBody>
          <a:bodyPr lIns="92075" tIns="46038" rIns="92075" bIns="46038" anchor="ctr"/>
          <a:lstStyle/>
          <a:p>
            <a:pPr algn="ctr" eaLnBrk="1" hangingPunct="1"/>
            <a:r>
              <a:rPr lang="en-US" altLang="zh-TW" sz="2400">
                <a:latin typeface="Times New Roman" pitchFamily="18" charset="0"/>
                <a:ea typeface="新細明體" pitchFamily="18" charset="-120"/>
              </a:rPr>
              <a:t>Notation of Class Diagram</a:t>
            </a:r>
            <a:r>
              <a:rPr lang="en-US" sz="2400">
                <a:latin typeface="Times New Roman" pitchFamily="18" charset="0"/>
              </a:rPr>
              <a:t>: </a:t>
            </a:r>
            <a:r>
              <a:rPr lang="en-US" sz="2400" b="1">
                <a:latin typeface="Times New Roman" pitchFamily="18" charset="0"/>
              </a:rPr>
              <a:t>Composition</a:t>
            </a:r>
          </a:p>
        </p:txBody>
      </p:sp>
      <p:sp>
        <p:nvSpPr>
          <p:cNvPr id="24579" name="Rectangle 5"/>
          <p:cNvSpPr>
            <a:spLocks noChangeArrowheads="1"/>
          </p:cNvSpPr>
          <p:nvPr/>
        </p:nvSpPr>
        <p:spPr bwMode="auto">
          <a:xfrm>
            <a:off x="2005013" y="1360488"/>
            <a:ext cx="1143000" cy="381000"/>
          </a:xfrm>
          <a:prstGeom prst="rect">
            <a:avLst/>
          </a:prstGeom>
          <a:solidFill>
            <a:srgbClr val="FFFF99"/>
          </a:solidFill>
          <a:ln w="9525">
            <a:solidFill>
              <a:schemeClr val="tx1"/>
            </a:solidFill>
            <a:miter lim="800000"/>
            <a:headEnd/>
            <a:tailEnd/>
          </a:ln>
        </p:spPr>
        <p:txBody>
          <a:bodyPr wrap="none" anchor="ctr"/>
          <a:lstStyle/>
          <a:p>
            <a:pPr algn="ctr"/>
            <a:r>
              <a:rPr lang="en-US" sz="1400" b="1">
                <a:solidFill>
                  <a:srgbClr val="000000"/>
                </a:solidFill>
                <a:latin typeface="Times New Roman" pitchFamily="18" charset="0"/>
              </a:rPr>
              <a:t>Class W</a:t>
            </a:r>
          </a:p>
        </p:txBody>
      </p:sp>
      <p:sp>
        <p:nvSpPr>
          <p:cNvPr id="24580" name="Rectangle 6"/>
          <p:cNvSpPr>
            <a:spLocks noChangeArrowheads="1"/>
          </p:cNvSpPr>
          <p:nvPr/>
        </p:nvSpPr>
        <p:spPr bwMode="auto">
          <a:xfrm>
            <a:off x="1277938" y="2525713"/>
            <a:ext cx="1143000" cy="434975"/>
          </a:xfrm>
          <a:prstGeom prst="rect">
            <a:avLst/>
          </a:prstGeom>
          <a:solidFill>
            <a:srgbClr val="FFFF99"/>
          </a:solidFill>
          <a:ln w="9525">
            <a:solidFill>
              <a:schemeClr val="tx1"/>
            </a:solidFill>
            <a:miter lim="800000"/>
            <a:headEnd/>
            <a:tailEnd/>
          </a:ln>
        </p:spPr>
        <p:txBody>
          <a:bodyPr wrap="none" anchor="ctr"/>
          <a:lstStyle/>
          <a:p>
            <a:pPr algn="ctr"/>
            <a:r>
              <a:rPr lang="en-US" sz="1400" b="1">
                <a:solidFill>
                  <a:srgbClr val="000000"/>
                </a:solidFill>
                <a:latin typeface="Times New Roman" pitchFamily="18" charset="0"/>
              </a:rPr>
              <a:t>Class</a:t>
            </a:r>
            <a:r>
              <a:rPr lang="en-US" sz="1400" b="1">
                <a:latin typeface="Times New Roman" pitchFamily="18" charset="0"/>
              </a:rPr>
              <a:t> </a:t>
            </a:r>
            <a:r>
              <a:rPr lang="en-US" sz="1400" b="1">
                <a:solidFill>
                  <a:srgbClr val="000000"/>
                </a:solidFill>
                <a:latin typeface="Times New Roman" pitchFamily="18" charset="0"/>
              </a:rPr>
              <a:t>P</a:t>
            </a:r>
            <a:r>
              <a:rPr lang="en-US" sz="1400" b="1" baseline="-25000">
                <a:solidFill>
                  <a:srgbClr val="000000"/>
                </a:solidFill>
                <a:latin typeface="Times New Roman" pitchFamily="18" charset="0"/>
              </a:rPr>
              <a:t>1</a:t>
            </a:r>
          </a:p>
        </p:txBody>
      </p:sp>
      <p:sp>
        <p:nvSpPr>
          <p:cNvPr id="24581" name="Rectangle 7"/>
          <p:cNvSpPr>
            <a:spLocks noChangeArrowheads="1"/>
          </p:cNvSpPr>
          <p:nvPr/>
        </p:nvSpPr>
        <p:spPr bwMode="auto">
          <a:xfrm>
            <a:off x="2743200" y="2514600"/>
            <a:ext cx="1143000" cy="446088"/>
          </a:xfrm>
          <a:prstGeom prst="rect">
            <a:avLst/>
          </a:prstGeom>
          <a:solidFill>
            <a:srgbClr val="FFFF99"/>
          </a:solidFill>
          <a:ln w="9525">
            <a:solidFill>
              <a:schemeClr val="tx1"/>
            </a:solidFill>
            <a:miter lim="800000"/>
            <a:headEnd/>
            <a:tailEnd/>
          </a:ln>
        </p:spPr>
        <p:txBody>
          <a:bodyPr wrap="none" anchor="ctr"/>
          <a:lstStyle/>
          <a:p>
            <a:pPr algn="ctr"/>
            <a:r>
              <a:rPr lang="en-US" sz="1400" b="1">
                <a:solidFill>
                  <a:srgbClr val="000000"/>
                </a:solidFill>
                <a:latin typeface="Times New Roman" pitchFamily="18" charset="0"/>
              </a:rPr>
              <a:t>Class</a:t>
            </a:r>
            <a:r>
              <a:rPr lang="en-US" sz="1400" b="1">
                <a:latin typeface="Times New Roman" pitchFamily="18" charset="0"/>
              </a:rPr>
              <a:t> </a:t>
            </a:r>
            <a:r>
              <a:rPr lang="en-US" sz="1400" b="1">
                <a:solidFill>
                  <a:srgbClr val="000000"/>
                </a:solidFill>
                <a:latin typeface="Times New Roman" pitchFamily="18" charset="0"/>
              </a:rPr>
              <a:t>P</a:t>
            </a:r>
            <a:r>
              <a:rPr lang="en-US" sz="1400" b="1" baseline="-25000">
                <a:solidFill>
                  <a:srgbClr val="000000"/>
                </a:solidFill>
                <a:latin typeface="Times New Roman" pitchFamily="18" charset="0"/>
              </a:rPr>
              <a:t>2 </a:t>
            </a:r>
          </a:p>
        </p:txBody>
      </p:sp>
      <p:sp>
        <p:nvSpPr>
          <p:cNvPr id="24582" name="Freeform 8"/>
          <p:cNvSpPr>
            <a:spLocks/>
          </p:cNvSpPr>
          <p:nvPr/>
        </p:nvSpPr>
        <p:spPr bwMode="auto">
          <a:xfrm>
            <a:off x="1852613" y="2198688"/>
            <a:ext cx="1447800" cy="304800"/>
          </a:xfrm>
          <a:custGeom>
            <a:avLst/>
            <a:gdLst>
              <a:gd name="T0" fmla="*/ 0 w 1824"/>
              <a:gd name="T1" fmla="*/ 96 h 96"/>
              <a:gd name="T2" fmla="*/ 0 w 1824"/>
              <a:gd name="T3" fmla="*/ 0 h 96"/>
              <a:gd name="T4" fmla="*/ 1824 w 1824"/>
              <a:gd name="T5" fmla="*/ 0 h 96"/>
              <a:gd name="T6" fmla="*/ 1824 w 1824"/>
              <a:gd name="T7" fmla="*/ 96 h 96"/>
              <a:gd name="T8" fmla="*/ 0 60000 65536"/>
              <a:gd name="T9" fmla="*/ 0 60000 65536"/>
              <a:gd name="T10" fmla="*/ 0 60000 65536"/>
              <a:gd name="T11" fmla="*/ 0 60000 65536"/>
              <a:gd name="T12" fmla="*/ 0 w 1824"/>
              <a:gd name="T13" fmla="*/ 0 h 96"/>
              <a:gd name="T14" fmla="*/ 1824 w 1824"/>
              <a:gd name="T15" fmla="*/ 96 h 96"/>
            </a:gdLst>
            <a:ahLst/>
            <a:cxnLst>
              <a:cxn ang="T8">
                <a:pos x="T0" y="T1"/>
              </a:cxn>
              <a:cxn ang="T9">
                <a:pos x="T2" y="T3"/>
              </a:cxn>
              <a:cxn ang="T10">
                <a:pos x="T4" y="T5"/>
              </a:cxn>
              <a:cxn ang="T11">
                <a:pos x="T6" y="T7"/>
              </a:cxn>
            </a:cxnLst>
            <a:rect l="T12" t="T13" r="T14" b="T15"/>
            <a:pathLst>
              <a:path w="1824" h="96">
                <a:moveTo>
                  <a:pt x="0" y="96"/>
                </a:moveTo>
                <a:lnTo>
                  <a:pt x="0" y="0"/>
                </a:lnTo>
                <a:lnTo>
                  <a:pt x="1824" y="0"/>
                </a:lnTo>
                <a:lnTo>
                  <a:pt x="1824" y="96"/>
                </a:lnTo>
              </a:path>
            </a:pathLst>
          </a:custGeom>
          <a:noFill/>
          <a:ln w="9525">
            <a:solidFill>
              <a:schemeClr val="tx1"/>
            </a:solidFill>
            <a:round/>
            <a:headEnd/>
            <a:tailEnd/>
          </a:ln>
        </p:spPr>
        <p:txBody>
          <a:bodyPr/>
          <a:lstStyle/>
          <a:p>
            <a:endParaRPr lang="en-IN"/>
          </a:p>
        </p:txBody>
      </p:sp>
      <p:grpSp>
        <p:nvGrpSpPr>
          <p:cNvPr id="2" name="Group 9"/>
          <p:cNvGrpSpPr>
            <a:grpSpLocks/>
          </p:cNvGrpSpPr>
          <p:nvPr/>
        </p:nvGrpSpPr>
        <p:grpSpPr bwMode="auto">
          <a:xfrm>
            <a:off x="2457450" y="1739900"/>
            <a:ext cx="228600" cy="444500"/>
            <a:chOff x="4480" y="1304"/>
            <a:chExt cx="144" cy="280"/>
          </a:xfrm>
        </p:grpSpPr>
        <p:sp>
          <p:nvSpPr>
            <p:cNvPr id="24599" name="Line 10"/>
            <p:cNvSpPr>
              <a:spLocks noChangeShapeType="1"/>
            </p:cNvSpPr>
            <p:nvPr/>
          </p:nvSpPr>
          <p:spPr bwMode="auto">
            <a:xfrm>
              <a:off x="4552" y="1488"/>
              <a:ext cx="4" cy="96"/>
            </a:xfrm>
            <a:prstGeom prst="line">
              <a:avLst/>
            </a:prstGeom>
            <a:noFill/>
            <a:ln w="9525">
              <a:solidFill>
                <a:schemeClr val="tx1"/>
              </a:solidFill>
              <a:round/>
              <a:headEnd/>
              <a:tailEnd/>
            </a:ln>
          </p:spPr>
          <p:txBody>
            <a:bodyPr/>
            <a:lstStyle/>
            <a:p>
              <a:endParaRPr lang="en-IN"/>
            </a:p>
          </p:txBody>
        </p:sp>
        <p:sp>
          <p:nvSpPr>
            <p:cNvPr id="24600" name="AutoShape 11"/>
            <p:cNvSpPr>
              <a:spLocks noChangeArrowheads="1"/>
            </p:cNvSpPr>
            <p:nvPr/>
          </p:nvSpPr>
          <p:spPr bwMode="auto">
            <a:xfrm>
              <a:off x="4480" y="1304"/>
              <a:ext cx="144" cy="192"/>
            </a:xfrm>
            <a:prstGeom prst="diamond">
              <a:avLst/>
            </a:prstGeom>
            <a:solidFill>
              <a:schemeClr val="accent1"/>
            </a:solidFill>
            <a:ln w="9525">
              <a:solidFill>
                <a:schemeClr val="tx1"/>
              </a:solidFill>
              <a:miter lim="800000"/>
              <a:headEnd/>
              <a:tailEnd/>
            </a:ln>
          </p:spPr>
          <p:txBody>
            <a:bodyPr wrap="none" anchor="ctr"/>
            <a:lstStyle/>
            <a:p>
              <a:endParaRPr lang="en-IN"/>
            </a:p>
          </p:txBody>
        </p:sp>
      </p:grpSp>
      <p:sp>
        <p:nvSpPr>
          <p:cNvPr id="24584" name="Text Box 12"/>
          <p:cNvSpPr txBox="1">
            <a:spLocks noChangeArrowheads="1"/>
          </p:cNvSpPr>
          <p:nvPr/>
        </p:nvSpPr>
        <p:spPr bwMode="auto">
          <a:xfrm>
            <a:off x="1219200" y="838200"/>
            <a:ext cx="1489075" cy="304800"/>
          </a:xfrm>
          <a:prstGeom prst="rect">
            <a:avLst/>
          </a:prstGeom>
          <a:noFill/>
          <a:ln w="12700">
            <a:noFill/>
            <a:miter lim="800000"/>
            <a:headEnd type="none" w="sm" len="sm"/>
            <a:tailEnd type="none" w="sm" len="sm"/>
          </a:ln>
        </p:spPr>
        <p:txBody>
          <a:bodyPr wrap="none">
            <a:spAutoFit/>
          </a:bodyPr>
          <a:lstStyle/>
          <a:p>
            <a:r>
              <a:rPr lang="en-US" sz="1400" b="1">
                <a:solidFill>
                  <a:srgbClr val="FF0000"/>
                </a:solidFill>
                <a:latin typeface="Times New Roman" pitchFamily="18" charset="0"/>
              </a:rPr>
              <a:t>COMPOSITION</a:t>
            </a:r>
          </a:p>
        </p:txBody>
      </p:sp>
      <p:sp>
        <p:nvSpPr>
          <p:cNvPr id="24585" name="Text Box 13"/>
          <p:cNvSpPr txBox="1">
            <a:spLocks noChangeArrowheads="1"/>
          </p:cNvSpPr>
          <p:nvPr/>
        </p:nvSpPr>
        <p:spPr bwMode="auto">
          <a:xfrm>
            <a:off x="3962400" y="914400"/>
            <a:ext cx="4916488" cy="4772025"/>
          </a:xfrm>
          <a:prstGeom prst="rect">
            <a:avLst/>
          </a:prstGeom>
          <a:noFill/>
          <a:ln w="12700">
            <a:noFill/>
            <a:miter lim="800000"/>
            <a:headEnd type="none" w="sm" len="sm"/>
            <a:tailEnd type="none" w="sm" len="sm"/>
          </a:ln>
        </p:spPr>
        <p:txBody>
          <a:bodyPr wrap="none">
            <a:spAutoFit/>
          </a:bodyPr>
          <a:lstStyle/>
          <a:p>
            <a:r>
              <a:rPr lang="en-US" sz="1400" b="1" dirty="0">
                <a:solidFill>
                  <a:srgbClr val="FF0000"/>
                </a:solidFill>
                <a:latin typeface="Times New Roman" pitchFamily="18" charset="0"/>
              </a:rPr>
              <a:t>Composition: </a:t>
            </a:r>
            <a:r>
              <a:rPr lang="en-US" sz="1400" b="1" dirty="0">
                <a:latin typeface="Times New Roman" pitchFamily="18" charset="0"/>
              </a:rPr>
              <a:t>expresses a relationship among instances </a:t>
            </a:r>
          </a:p>
          <a:p>
            <a:r>
              <a:rPr lang="en-US" sz="1400" b="1" dirty="0">
                <a:latin typeface="Times New Roman" pitchFamily="18" charset="0"/>
              </a:rPr>
              <a:t>of related classes.  It is a specific </a:t>
            </a:r>
            <a:r>
              <a:rPr lang="en-US" sz="1400" b="1" dirty="0">
                <a:solidFill>
                  <a:srgbClr val="0000FF"/>
                </a:solidFill>
                <a:latin typeface="Times New Roman" pitchFamily="18" charset="0"/>
              </a:rPr>
              <a:t>kind of Whole-Part</a:t>
            </a:r>
            <a:r>
              <a:rPr lang="en-US" sz="1400" b="1" dirty="0">
                <a:latin typeface="Times New Roman" pitchFamily="18" charset="0"/>
              </a:rPr>
              <a:t> </a:t>
            </a:r>
            <a:br>
              <a:rPr lang="en-US" sz="1400" b="1" dirty="0">
                <a:latin typeface="Times New Roman" pitchFamily="18" charset="0"/>
              </a:rPr>
            </a:br>
            <a:r>
              <a:rPr lang="en-US" sz="1400" b="1" dirty="0">
                <a:latin typeface="Times New Roman" pitchFamily="18" charset="0"/>
              </a:rPr>
              <a:t>relationship.   </a:t>
            </a:r>
          </a:p>
          <a:p>
            <a:endParaRPr lang="en-US" sz="1400" b="1" dirty="0">
              <a:latin typeface="Times New Roman" pitchFamily="18" charset="0"/>
            </a:endParaRPr>
          </a:p>
          <a:p>
            <a:r>
              <a:rPr lang="en-US" sz="1400" b="1" dirty="0">
                <a:latin typeface="Times New Roman" pitchFamily="18" charset="0"/>
              </a:rPr>
              <a:t>It expresses a relationship where an instance of the </a:t>
            </a:r>
            <a:br>
              <a:rPr lang="en-US" sz="1400" b="1" dirty="0">
                <a:latin typeface="Times New Roman" pitchFamily="18" charset="0"/>
              </a:rPr>
            </a:br>
            <a:r>
              <a:rPr lang="en-US" sz="1400" b="1" dirty="0">
                <a:latin typeface="Times New Roman" pitchFamily="18" charset="0"/>
              </a:rPr>
              <a:t>Whole-class has the responsibility to </a:t>
            </a:r>
            <a:r>
              <a:rPr lang="en-US" sz="1400" b="1" dirty="0">
                <a:solidFill>
                  <a:srgbClr val="0000FF"/>
                </a:solidFill>
                <a:latin typeface="Times New Roman" pitchFamily="18" charset="0"/>
              </a:rPr>
              <a:t>create and initialize</a:t>
            </a:r>
            <a:br>
              <a:rPr lang="en-US" sz="1400" b="1" dirty="0">
                <a:solidFill>
                  <a:srgbClr val="0000FF"/>
                </a:solidFill>
                <a:latin typeface="Times New Roman" pitchFamily="18" charset="0"/>
              </a:rPr>
            </a:br>
            <a:r>
              <a:rPr lang="en-US" sz="1400" b="1" dirty="0">
                <a:solidFill>
                  <a:srgbClr val="0000FF"/>
                </a:solidFill>
                <a:latin typeface="Times New Roman" pitchFamily="18" charset="0"/>
              </a:rPr>
              <a:t> instances</a:t>
            </a:r>
            <a:r>
              <a:rPr lang="en-US" sz="1400" b="1" dirty="0">
                <a:latin typeface="Times New Roman" pitchFamily="18" charset="0"/>
              </a:rPr>
              <a:t> of each Part-class.  </a:t>
            </a:r>
            <a:br>
              <a:rPr lang="en-US" sz="1400" b="1" dirty="0">
                <a:latin typeface="Times New Roman" pitchFamily="18" charset="0"/>
              </a:rPr>
            </a:br>
            <a:r>
              <a:rPr lang="en-US" sz="1400" b="1" dirty="0">
                <a:latin typeface="Times New Roman" pitchFamily="18" charset="0"/>
              </a:rPr>
              <a:t/>
            </a:r>
            <a:br>
              <a:rPr lang="en-US" sz="1400" b="1" dirty="0">
                <a:latin typeface="Times New Roman" pitchFamily="18" charset="0"/>
              </a:rPr>
            </a:br>
            <a:r>
              <a:rPr lang="en-US" sz="1400" b="1" dirty="0">
                <a:latin typeface="Times New Roman" pitchFamily="18" charset="0"/>
              </a:rPr>
              <a:t>It may also be used to express a relationship where instances</a:t>
            </a:r>
            <a:br>
              <a:rPr lang="en-US" sz="1400" b="1" dirty="0">
                <a:latin typeface="Times New Roman" pitchFamily="18" charset="0"/>
              </a:rPr>
            </a:br>
            <a:r>
              <a:rPr lang="en-US" sz="1400" b="1" dirty="0">
                <a:latin typeface="Times New Roman" pitchFamily="18" charset="0"/>
              </a:rPr>
              <a:t>of the Part-classes have </a:t>
            </a:r>
            <a:r>
              <a:rPr lang="en-US" sz="1400" b="1" dirty="0">
                <a:solidFill>
                  <a:srgbClr val="0000FF"/>
                </a:solidFill>
                <a:latin typeface="Times New Roman" pitchFamily="18" charset="0"/>
              </a:rPr>
              <a:t>privileged access or visibility</a:t>
            </a:r>
            <a:r>
              <a:rPr lang="en-US" sz="1400" b="1" dirty="0">
                <a:latin typeface="Times New Roman" pitchFamily="18" charset="0"/>
              </a:rPr>
              <a:t> to</a:t>
            </a:r>
            <a:br>
              <a:rPr lang="en-US" sz="1400" b="1" dirty="0">
                <a:latin typeface="Times New Roman" pitchFamily="18" charset="0"/>
              </a:rPr>
            </a:br>
            <a:r>
              <a:rPr lang="en-US" sz="1400" b="1" dirty="0">
                <a:latin typeface="Times New Roman" pitchFamily="18" charset="0"/>
              </a:rPr>
              <a:t>certain attributes and/or behaviors defined by the</a:t>
            </a:r>
            <a:br>
              <a:rPr lang="en-US" sz="1400" b="1" dirty="0">
                <a:latin typeface="Times New Roman" pitchFamily="18" charset="0"/>
              </a:rPr>
            </a:br>
            <a:r>
              <a:rPr lang="en-US" sz="1400" b="1" dirty="0">
                <a:latin typeface="Times New Roman" pitchFamily="18" charset="0"/>
              </a:rPr>
              <a:t>Whole-class.  </a:t>
            </a:r>
            <a:br>
              <a:rPr lang="en-US" sz="1400" b="1" dirty="0">
                <a:latin typeface="Times New Roman" pitchFamily="18" charset="0"/>
              </a:rPr>
            </a:br>
            <a:r>
              <a:rPr lang="en-US" sz="1400" b="1" dirty="0">
                <a:latin typeface="Times New Roman" pitchFamily="18" charset="0"/>
              </a:rPr>
              <a:t/>
            </a:r>
            <a:br>
              <a:rPr lang="en-US" sz="1400" b="1" dirty="0">
                <a:latin typeface="Times New Roman" pitchFamily="18" charset="0"/>
              </a:rPr>
            </a:br>
            <a:r>
              <a:rPr lang="en-US" sz="1400" b="1" dirty="0">
                <a:latin typeface="Times New Roman" pitchFamily="18" charset="0"/>
              </a:rPr>
              <a:t>Composition should also be used to express relationship where</a:t>
            </a:r>
            <a:br>
              <a:rPr lang="en-US" sz="1400" b="1" dirty="0">
                <a:latin typeface="Times New Roman" pitchFamily="18" charset="0"/>
              </a:rPr>
            </a:br>
            <a:r>
              <a:rPr lang="en-US" sz="1400" b="1" dirty="0">
                <a:latin typeface="Times New Roman" pitchFamily="18" charset="0"/>
              </a:rPr>
              <a:t> </a:t>
            </a:r>
            <a:r>
              <a:rPr lang="en-US" sz="1400" b="1" dirty="0">
                <a:solidFill>
                  <a:srgbClr val="0000FF"/>
                </a:solidFill>
                <a:latin typeface="Times New Roman" pitchFamily="18" charset="0"/>
              </a:rPr>
              <a:t>instances of the Whole-class have exclusive access to and </a:t>
            </a:r>
            <a:br>
              <a:rPr lang="en-US" sz="1400" b="1" dirty="0">
                <a:solidFill>
                  <a:srgbClr val="0000FF"/>
                </a:solidFill>
                <a:latin typeface="Times New Roman" pitchFamily="18" charset="0"/>
              </a:rPr>
            </a:br>
            <a:r>
              <a:rPr lang="en-US" sz="1400" b="1" dirty="0">
                <a:solidFill>
                  <a:srgbClr val="0000FF"/>
                </a:solidFill>
                <a:latin typeface="Times New Roman" pitchFamily="18" charset="0"/>
              </a:rPr>
              <a:t>control of instances of the Part-classes</a:t>
            </a:r>
            <a:r>
              <a:rPr lang="en-US" sz="1400" b="1" dirty="0">
                <a:latin typeface="Times New Roman" pitchFamily="18" charset="0"/>
              </a:rPr>
              <a:t>.</a:t>
            </a:r>
          </a:p>
          <a:p>
            <a:endParaRPr lang="en-US" sz="1400" b="1" dirty="0">
              <a:latin typeface="Times New Roman" pitchFamily="18" charset="0"/>
            </a:endParaRPr>
          </a:p>
          <a:p>
            <a:r>
              <a:rPr lang="en-US" sz="1400" b="1" dirty="0">
                <a:latin typeface="Times New Roman" pitchFamily="18" charset="0"/>
              </a:rPr>
              <a:t>Composition should be used to express a relationship where</a:t>
            </a:r>
            <a:br>
              <a:rPr lang="en-US" sz="1400" b="1" dirty="0">
                <a:latin typeface="Times New Roman" pitchFamily="18" charset="0"/>
              </a:rPr>
            </a:br>
            <a:r>
              <a:rPr lang="en-US" sz="1400" b="1" dirty="0">
                <a:latin typeface="Times New Roman" pitchFamily="18" charset="0"/>
              </a:rPr>
              <a:t>the behavior of Part instances is undefined without being</a:t>
            </a:r>
            <a:br>
              <a:rPr lang="en-US" sz="1400" b="1" dirty="0">
                <a:latin typeface="Times New Roman" pitchFamily="18" charset="0"/>
              </a:rPr>
            </a:br>
            <a:r>
              <a:rPr lang="en-US" sz="1400" b="1" dirty="0">
                <a:latin typeface="Times New Roman" pitchFamily="18" charset="0"/>
              </a:rPr>
              <a:t>related to an instance of the Whole.  And, conversely,  the</a:t>
            </a:r>
          </a:p>
          <a:p>
            <a:r>
              <a:rPr lang="en-US" sz="1400" b="1" dirty="0">
                <a:latin typeface="Times New Roman" pitchFamily="18" charset="0"/>
              </a:rPr>
              <a:t>behavior of the Whole is ill-defined or incomplete if one or </a:t>
            </a:r>
            <a:br>
              <a:rPr lang="en-US" sz="1400" b="1" dirty="0">
                <a:latin typeface="Times New Roman" pitchFamily="18" charset="0"/>
              </a:rPr>
            </a:br>
            <a:r>
              <a:rPr lang="en-US" sz="1400" b="1" dirty="0">
                <a:latin typeface="Times New Roman" pitchFamily="18" charset="0"/>
              </a:rPr>
              <a:t>more of the Part instances are undefined.</a:t>
            </a:r>
          </a:p>
        </p:txBody>
      </p:sp>
      <p:sp>
        <p:nvSpPr>
          <p:cNvPr id="24586" name="Text Box 14"/>
          <p:cNvSpPr txBox="1">
            <a:spLocks noChangeArrowheads="1"/>
          </p:cNvSpPr>
          <p:nvPr/>
        </p:nvSpPr>
        <p:spPr bwMode="auto">
          <a:xfrm>
            <a:off x="1508125" y="1077913"/>
            <a:ext cx="1128713" cy="304800"/>
          </a:xfrm>
          <a:prstGeom prst="rect">
            <a:avLst/>
          </a:prstGeom>
          <a:noFill/>
          <a:ln w="12700">
            <a:noFill/>
            <a:miter lim="800000"/>
            <a:headEnd type="none" w="sm" len="sm"/>
            <a:tailEnd type="none" w="sm" len="sm"/>
          </a:ln>
        </p:spPr>
        <p:txBody>
          <a:bodyPr wrap="none">
            <a:spAutoFit/>
          </a:bodyPr>
          <a:lstStyle/>
          <a:p>
            <a:r>
              <a:rPr lang="en-US" sz="1400" b="1">
                <a:latin typeface="Times New Roman" pitchFamily="18" charset="0"/>
              </a:rPr>
              <a:t>Whole Class</a:t>
            </a:r>
          </a:p>
        </p:txBody>
      </p:sp>
      <p:sp>
        <p:nvSpPr>
          <p:cNvPr id="24587" name="Text Box 15"/>
          <p:cNvSpPr txBox="1">
            <a:spLocks noChangeArrowheads="1"/>
          </p:cNvSpPr>
          <p:nvPr/>
        </p:nvSpPr>
        <p:spPr bwMode="auto">
          <a:xfrm>
            <a:off x="2081213" y="3341688"/>
            <a:ext cx="1119187" cy="304800"/>
          </a:xfrm>
          <a:prstGeom prst="rect">
            <a:avLst/>
          </a:prstGeom>
          <a:noFill/>
          <a:ln w="12700">
            <a:noFill/>
            <a:miter lim="800000"/>
            <a:headEnd type="none" w="sm" len="sm"/>
            <a:tailEnd type="none" w="sm" len="sm"/>
          </a:ln>
        </p:spPr>
        <p:txBody>
          <a:bodyPr wrap="none">
            <a:spAutoFit/>
          </a:bodyPr>
          <a:lstStyle/>
          <a:p>
            <a:r>
              <a:rPr lang="en-US" sz="1400" b="1">
                <a:latin typeface="Times New Roman" pitchFamily="18" charset="0"/>
              </a:rPr>
              <a:t>Part Classes</a:t>
            </a:r>
          </a:p>
        </p:txBody>
      </p:sp>
      <p:sp>
        <p:nvSpPr>
          <p:cNvPr id="24588" name="AutoShape 16"/>
          <p:cNvSpPr>
            <a:spLocks/>
          </p:cNvSpPr>
          <p:nvPr/>
        </p:nvSpPr>
        <p:spPr bwMode="auto">
          <a:xfrm rot="-5400000">
            <a:off x="2500313" y="2312988"/>
            <a:ext cx="228600" cy="1828800"/>
          </a:xfrm>
          <a:prstGeom prst="leftBrace">
            <a:avLst>
              <a:gd name="adj1" fmla="val 66667"/>
              <a:gd name="adj2" fmla="val 50000"/>
            </a:avLst>
          </a:prstGeom>
          <a:noFill/>
          <a:ln w="12700">
            <a:solidFill>
              <a:schemeClr val="tx1"/>
            </a:solidFill>
            <a:round/>
            <a:headEnd type="none" w="sm" len="sm"/>
            <a:tailEnd type="none" w="sm" len="sm"/>
          </a:ln>
        </p:spPr>
        <p:txBody>
          <a:bodyPr wrap="none" anchor="ctr"/>
          <a:lstStyle/>
          <a:p>
            <a:endParaRPr lang="en-IN"/>
          </a:p>
        </p:txBody>
      </p:sp>
      <p:grpSp>
        <p:nvGrpSpPr>
          <p:cNvPr id="3" name="Group 17"/>
          <p:cNvGrpSpPr>
            <a:grpSpLocks/>
          </p:cNvGrpSpPr>
          <p:nvPr/>
        </p:nvGrpSpPr>
        <p:grpSpPr bwMode="auto">
          <a:xfrm>
            <a:off x="1319213" y="4408488"/>
            <a:ext cx="2608262" cy="1600200"/>
            <a:chOff x="742" y="2640"/>
            <a:chExt cx="1643" cy="1008"/>
          </a:xfrm>
        </p:grpSpPr>
        <p:sp>
          <p:nvSpPr>
            <p:cNvPr id="24592" name="Rectangle 18"/>
            <p:cNvSpPr>
              <a:spLocks noChangeArrowheads="1"/>
            </p:cNvSpPr>
            <p:nvPr/>
          </p:nvSpPr>
          <p:spPr bwMode="auto">
            <a:xfrm>
              <a:off x="1200" y="2640"/>
              <a:ext cx="720" cy="240"/>
            </a:xfrm>
            <a:prstGeom prst="rect">
              <a:avLst/>
            </a:prstGeom>
            <a:solidFill>
              <a:srgbClr val="FFFF99"/>
            </a:solidFill>
            <a:ln w="9525">
              <a:solidFill>
                <a:schemeClr val="tx1"/>
              </a:solidFill>
              <a:miter lim="800000"/>
              <a:headEnd/>
              <a:tailEnd/>
            </a:ln>
          </p:spPr>
          <p:txBody>
            <a:bodyPr wrap="none" anchor="ctr"/>
            <a:lstStyle/>
            <a:p>
              <a:pPr algn="ctr"/>
              <a:r>
                <a:rPr lang="en-US" sz="1400" b="1">
                  <a:solidFill>
                    <a:srgbClr val="000000"/>
                  </a:solidFill>
                  <a:latin typeface="Times New Roman" pitchFamily="18" charset="0"/>
                </a:rPr>
                <a:t>Automobile</a:t>
              </a:r>
            </a:p>
          </p:txBody>
        </p:sp>
        <p:sp>
          <p:nvSpPr>
            <p:cNvPr id="24593" name="Rectangle 19"/>
            <p:cNvSpPr>
              <a:spLocks noChangeArrowheads="1"/>
            </p:cNvSpPr>
            <p:nvPr/>
          </p:nvSpPr>
          <p:spPr bwMode="auto">
            <a:xfrm>
              <a:off x="742" y="3374"/>
              <a:ext cx="720" cy="274"/>
            </a:xfrm>
            <a:prstGeom prst="rect">
              <a:avLst/>
            </a:prstGeom>
            <a:solidFill>
              <a:srgbClr val="FFFF99"/>
            </a:solidFill>
            <a:ln w="9525">
              <a:solidFill>
                <a:schemeClr val="tx1"/>
              </a:solidFill>
              <a:miter lim="800000"/>
              <a:headEnd/>
              <a:tailEnd/>
            </a:ln>
          </p:spPr>
          <p:txBody>
            <a:bodyPr wrap="none" anchor="ctr"/>
            <a:lstStyle/>
            <a:p>
              <a:pPr algn="ctr"/>
              <a:r>
                <a:rPr lang="en-US" sz="1400" b="1">
                  <a:solidFill>
                    <a:srgbClr val="000000"/>
                  </a:solidFill>
                  <a:latin typeface="Times New Roman" pitchFamily="18" charset="0"/>
                </a:rPr>
                <a:t>Engine</a:t>
              </a:r>
              <a:endParaRPr lang="en-US" sz="1400" b="1" baseline="-25000">
                <a:solidFill>
                  <a:srgbClr val="000000"/>
                </a:solidFill>
                <a:latin typeface="Times New Roman" pitchFamily="18" charset="0"/>
              </a:endParaRPr>
            </a:p>
          </p:txBody>
        </p:sp>
        <p:sp>
          <p:nvSpPr>
            <p:cNvPr id="24594" name="Rectangle 20"/>
            <p:cNvSpPr>
              <a:spLocks noChangeArrowheads="1"/>
            </p:cNvSpPr>
            <p:nvPr/>
          </p:nvSpPr>
          <p:spPr bwMode="auto">
            <a:xfrm>
              <a:off x="1665" y="3367"/>
              <a:ext cx="720" cy="281"/>
            </a:xfrm>
            <a:prstGeom prst="rect">
              <a:avLst/>
            </a:prstGeom>
            <a:solidFill>
              <a:srgbClr val="FFFF99"/>
            </a:solidFill>
            <a:ln w="9525">
              <a:solidFill>
                <a:schemeClr val="tx1"/>
              </a:solidFill>
              <a:miter lim="800000"/>
              <a:headEnd/>
              <a:tailEnd/>
            </a:ln>
          </p:spPr>
          <p:txBody>
            <a:bodyPr wrap="none" anchor="ctr"/>
            <a:lstStyle/>
            <a:p>
              <a:pPr algn="ctr"/>
              <a:r>
                <a:rPr lang="en-US" sz="1400" b="1">
                  <a:solidFill>
                    <a:srgbClr val="000000"/>
                  </a:solidFill>
                  <a:latin typeface="Times New Roman" pitchFamily="18" charset="0"/>
                </a:rPr>
                <a:t>Transmission</a:t>
              </a:r>
              <a:r>
                <a:rPr lang="en-US" sz="1400" b="1" baseline="-25000">
                  <a:latin typeface="Times New Roman" pitchFamily="18" charset="0"/>
                </a:rPr>
                <a:t> </a:t>
              </a:r>
            </a:p>
          </p:txBody>
        </p:sp>
        <p:sp>
          <p:nvSpPr>
            <p:cNvPr id="24595" name="Freeform 21"/>
            <p:cNvSpPr>
              <a:spLocks/>
            </p:cNvSpPr>
            <p:nvPr/>
          </p:nvSpPr>
          <p:spPr bwMode="auto">
            <a:xfrm>
              <a:off x="1104" y="3168"/>
              <a:ext cx="912" cy="192"/>
            </a:xfrm>
            <a:custGeom>
              <a:avLst/>
              <a:gdLst>
                <a:gd name="T0" fmla="*/ 0 w 1824"/>
                <a:gd name="T1" fmla="*/ 96 h 96"/>
                <a:gd name="T2" fmla="*/ 0 w 1824"/>
                <a:gd name="T3" fmla="*/ 0 h 96"/>
                <a:gd name="T4" fmla="*/ 1824 w 1824"/>
                <a:gd name="T5" fmla="*/ 0 h 96"/>
                <a:gd name="T6" fmla="*/ 1824 w 1824"/>
                <a:gd name="T7" fmla="*/ 96 h 96"/>
                <a:gd name="T8" fmla="*/ 0 60000 65536"/>
                <a:gd name="T9" fmla="*/ 0 60000 65536"/>
                <a:gd name="T10" fmla="*/ 0 60000 65536"/>
                <a:gd name="T11" fmla="*/ 0 60000 65536"/>
                <a:gd name="T12" fmla="*/ 0 w 1824"/>
                <a:gd name="T13" fmla="*/ 0 h 96"/>
                <a:gd name="T14" fmla="*/ 1824 w 1824"/>
                <a:gd name="T15" fmla="*/ 96 h 96"/>
              </a:gdLst>
              <a:ahLst/>
              <a:cxnLst>
                <a:cxn ang="T8">
                  <a:pos x="T0" y="T1"/>
                </a:cxn>
                <a:cxn ang="T9">
                  <a:pos x="T2" y="T3"/>
                </a:cxn>
                <a:cxn ang="T10">
                  <a:pos x="T4" y="T5"/>
                </a:cxn>
                <a:cxn ang="T11">
                  <a:pos x="T6" y="T7"/>
                </a:cxn>
              </a:cxnLst>
              <a:rect l="T12" t="T13" r="T14" b="T15"/>
              <a:pathLst>
                <a:path w="1824" h="96">
                  <a:moveTo>
                    <a:pt x="0" y="96"/>
                  </a:moveTo>
                  <a:lnTo>
                    <a:pt x="0" y="0"/>
                  </a:lnTo>
                  <a:lnTo>
                    <a:pt x="1824" y="0"/>
                  </a:lnTo>
                  <a:lnTo>
                    <a:pt x="1824" y="96"/>
                  </a:lnTo>
                </a:path>
              </a:pathLst>
            </a:custGeom>
            <a:noFill/>
            <a:ln w="9525">
              <a:solidFill>
                <a:schemeClr val="tx1"/>
              </a:solidFill>
              <a:round/>
              <a:headEnd/>
              <a:tailEnd/>
            </a:ln>
          </p:spPr>
          <p:txBody>
            <a:bodyPr/>
            <a:lstStyle/>
            <a:p>
              <a:endParaRPr lang="en-IN"/>
            </a:p>
          </p:txBody>
        </p:sp>
        <p:grpSp>
          <p:nvGrpSpPr>
            <p:cNvPr id="4" name="Group 22"/>
            <p:cNvGrpSpPr>
              <a:grpSpLocks/>
            </p:cNvGrpSpPr>
            <p:nvPr/>
          </p:nvGrpSpPr>
          <p:grpSpPr bwMode="auto">
            <a:xfrm>
              <a:off x="1473" y="2887"/>
              <a:ext cx="144" cy="288"/>
              <a:chOff x="2640" y="2880"/>
              <a:chExt cx="144" cy="288"/>
            </a:xfrm>
          </p:grpSpPr>
          <p:sp>
            <p:nvSpPr>
              <p:cNvPr id="24597" name="Line 23"/>
              <p:cNvSpPr>
                <a:spLocks noChangeShapeType="1"/>
              </p:cNvSpPr>
              <p:nvPr/>
            </p:nvSpPr>
            <p:spPr bwMode="auto">
              <a:xfrm flipH="1">
                <a:off x="2712" y="3048"/>
                <a:ext cx="0" cy="120"/>
              </a:xfrm>
              <a:prstGeom prst="line">
                <a:avLst/>
              </a:prstGeom>
              <a:noFill/>
              <a:ln w="9525">
                <a:solidFill>
                  <a:schemeClr val="tx1"/>
                </a:solidFill>
                <a:round/>
                <a:headEnd/>
                <a:tailEnd/>
              </a:ln>
            </p:spPr>
            <p:txBody>
              <a:bodyPr/>
              <a:lstStyle/>
              <a:p>
                <a:endParaRPr lang="en-IN"/>
              </a:p>
            </p:txBody>
          </p:sp>
          <p:sp>
            <p:nvSpPr>
              <p:cNvPr id="24598" name="AutoShape 24"/>
              <p:cNvSpPr>
                <a:spLocks noChangeArrowheads="1"/>
              </p:cNvSpPr>
              <p:nvPr/>
            </p:nvSpPr>
            <p:spPr bwMode="auto">
              <a:xfrm>
                <a:off x="2640" y="2880"/>
                <a:ext cx="144" cy="192"/>
              </a:xfrm>
              <a:prstGeom prst="diamond">
                <a:avLst/>
              </a:prstGeom>
              <a:solidFill>
                <a:schemeClr val="accent1"/>
              </a:solidFill>
              <a:ln w="9525">
                <a:solidFill>
                  <a:schemeClr val="tx1"/>
                </a:solidFill>
                <a:miter lim="800000"/>
                <a:headEnd/>
                <a:tailEnd/>
              </a:ln>
            </p:spPr>
            <p:txBody>
              <a:bodyPr wrap="none" anchor="ctr"/>
              <a:lstStyle/>
              <a:p>
                <a:endParaRPr lang="en-IN"/>
              </a:p>
            </p:txBody>
          </p:sp>
        </p:grpSp>
      </p:grpSp>
      <p:sp>
        <p:nvSpPr>
          <p:cNvPr id="24590" name="Text Box 25"/>
          <p:cNvSpPr txBox="1">
            <a:spLocks noChangeArrowheads="1"/>
          </p:cNvSpPr>
          <p:nvPr/>
        </p:nvSpPr>
        <p:spPr bwMode="auto">
          <a:xfrm>
            <a:off x="1371600" y="3962400"/>
            <a:ext cx="855663" cy="304800"/>
          </a:xfrm>
          <a:prstGeom prst="rect">
            <a:avLst/>
          </a:prstGeom>
          <a:noFill/>
          <a:ln w="12700">
            <a:noFill/>
            <a:miter lim="800000"/>
            <a:headEnd type="none" w="sm" len="sm"/>
            <a:tailEnd type="none" w="sm" len="sm"/>
          </a:ln>
        </p:spPr>
        <p:txBody>
          <a:bodyPr wrap="none">
            <a:spAutoFit/>
          </a:bodyPr>
          <a:lstStyle/>
          <a:p>
            <a:r>
              <a:rPr lang="en-US" sz="1400" b="1">
                <a:solidFill>
                  <a:srgbClr val="0000FF"/>
                </a:solidFill>
                <a:latin typeface="Times New Roman" pitchFamily="18" charset="0"/>
              </a:rPr>
              <a:t>Example</a:t>
            </a:r>
          </a:p>
        </p:txBody>
      </p:sp>
    </p:spTree>
  </p:cSld>
  <p:clrMapOvr>
    <a:masterClrMapping/>
  </p:clrMapOvr>
  <p:transition spd="med">
    <p:dissolv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990600" y="581025"/>
            <a:ext cx="6565900" cy="638175"/>
          </a:xfrm>
        </p:spPr>
        <p:txBody>
          <a:bodyPr>
            <a:normAutofit fontScale="90000"/>
          </a:bodyPr>
          <a:lstStyle/>
          <a:p>
            <a:pPr eaLnBrk="1" hangingPunct="1"/>
            <a:r>
              <a:rPr lang="en-US" sz="3200" b="1" smtClean="0"/>
              <a:t/>
            </a:r>
            <a:br>
              <a:rPr lang="en-US" sz="3200" b="1" smtClean="0"/>
            </a:br>
            <a:r>
              <a:rPr lang="en-US" b="1" smtClean="0"/>
              <a:t/>
            </a:r>
            <a:br>
              <a:rPr lang="en-US" b="1" smtClean="0"/>
            </a:br>
            <a:endParaRPr lang="en-US" b="1" smtClean="0"/>
          </a:p>
        </p:txBody>
      </p:sp>
      <p:sp>
        <p:nvSpPr>
          <p:cNvPr id="56324" name="Rectangle 4"/>
          <p:cNvSpPr>
            <a:spLocks noChangeArrowheads="1"/>
          </p:cNvSpPr>
          <p:nvPr/>
        </p:nvSpPr>
        <p:spPr bwMode="auto">
          <a:xfrm>
            <a:off x="533400" y="1295400"/>
            <a:ext cx="7924800" cy="5273675"/>
          </a:xfrm>
          <a:prstGeom prst="rect">
            <a:avLst/>
          </a:prstGeom>
          <a:noFill/>
          <a:ln w="9525">
            <a:noFill/>
            <a:miter lim="800000"/>
            <a:headEnd/>
            <a:tailEnd/>
          </a:ln>
          <a:effectLst/>
        </p:spPr>
        <p:txBody>
          <a:bodyPr>
            <a:spAutoFit/>
          </a:bodyPr>
          <a:lstStyle/>
          <a:p>
            <a:pPr eaLnBrk="1" hangingPunct="1">
              <a:defRPr/>
            </a:pPr>
            <a:r>
              <a:rPr lang="en-US" sz="2000" b="1" dirty="0">
                <a:effectLst>
                  <a:outerShdw blurRad="38100" dist="38100" dir="2700000" algn="tl">
                    <a:srgbClr val="C0C0C0"/>
                  </a:outerShdw>
                </a:effectLst>
                <a:latin typeface="Times New Roman" pitchFamily="18" charset="0"/>
              </a:rPr>
              <a:t>              Composition</a:t>
            </a:r>
            <a:r>
              <a:rPr lang="en-US" sz="2000" dirty="0">
                <a:latin typeface="Times New Roman" pitchFamily="18" charset="0"/>
              </a:rPr>
              <a:t> is really a strong form of </a:t>
            </a:r>
            <a:r>
              <a:rPr lang="en-US" sz="2000" b="1" dirty="0">
                <a:latin typeface="Times New Roman" pitchFamily="18" charset="0"/>
              </a:rPr>
              <a:t>aggregation</a:t>
            </a:r>
            <a:r>
              <a:rPr lang="en-US" sz="2000" dirty="0">
                <a:latin typeface="Times New Roman" pitchFamily="18" charset="0"/>
              </a:rPr>
              <a:t> </a:t>
            </a:r>
          </a:p>
          <a:p>
            <a:pPr lvl="2">
              <a:buFontTx/>
              <a:buChar char="•"/>
              <a:defRPr/>
            </a:pPr>
            <a:r>
              <a:rPr lang="en-US" sz="2000" dirty="0">
                <a:latin typeface="Times New Roman" pitchFamily="18" charset="0"/>
              </a:rPr>
              <a:t>components have only one owner </a:t>
            </a:r>
          </a:p>
          <a:p>
            <a:pPr lvl="2">
              <a:buFontTx/>
              <a:buChar char="•"/>
              <a:defRPr/>
            </a:pPr>
            <a:r>
              <a:rPr lang="en-US" sz="2000" dirty="0">
                <a:latin typeface="Times New Roman" pitchFamily="18" charset="0"/>
              </a:rPr>
              <a:t>components cannot exist independent of their owner;    </a:t>
            </a:r>
          </a:p>
          <a:p>
            <a:pPr lvl="2">
              <a:defRPr/>
            </a:pPr>
            <a:r>
              <a:rPr lang="en-US" sz="2000" dirty="0">
                <a:latin typeface="Times New Roman" pitchFamily="18" charset="0"/>
              </a:rPr>
              <a:t>     both have coincident lifetimes</a:t>
            </a:r>
            <a:r>
              <a:rPr lang="en-US" dirty="0">
                <a:latin typeface="Times New Roman" pitchFamily="18" charset="0"/>
              </a:rPr>
              <a:t> </a:t>
            </a:r>
            <a:r>
              <a:rPr lang="en-US" sz="2000" dirty="0">
                <a:latin typeface="Times New Roman" pitchFamily="18" charset="0"/>
              </a:rPr>
              <a:t> </a:t>
            </a:r>
          </a:p>
          <a:p>
            <a:pPr lvl="2">
              <a:buFontTx/>
              <a:buChar char="•"/>
              <a:defRPr/>
            </a:pPr>
            <a:r>
              <a:rPr lang="en-US" sz="2000" dirty="0">
                <a:latin typeface="Times New Roman" pitchFamily="18" charset="0"/>
              </a:rPr>
              <a:t>components live or die with their owner </a:t>
            </a:r>
          </a:p>
          <a:p>
            <a:pPr lvl="2">
              <a:defRPr/>
            </a:pPr>
            <a:r>
              <a:rPr lang="en-US" sz="2000" dirty="0">
                <a:latin typeface="Times New Roman" pitchFamily="18" charset="0"/>
              </a:rPr>
              <a:t>e.g. (1)Each car has an engine that can not be shared   </a:t>
            </a:r>
          </a:p>
          <a:p>
            <a:pPr lvl="2">
              <a:defRPr/>
            </a:pPr>
            <a:r>
              <a:rPr lang="en-US" sz="2000" dirty="0">
                <a:latin typeface="Times New Roman" pitchFamily="18" charset="0"/>
              </a:rPr>
              <a:t>            with other cars. </a:t>
            </a:r>
            <a:r>
              <a:rPr lang="en-US" dirty="0"/>
              <a:t> </a:t>
            </a:r>
          </a:p>
          <a:p>
            <a:pPr lvl="2">
              <a:defRPr/>
            </a:pPr>
            <a:r>
              <a:rPr lang="en-US" sz="2000" dirty="0">
                <a:latin typeface="Times New Roman" pitchFamily="18" charset="0"/>
              </a:rPr>
              <a:t>      (2) If the polygon is destroyed, so are the points.</a:t>
            </a:r>
          </a:p>
          <a:p>
            <a:pPr lvl="2">
              <a:defRPr/>
            </a:pPr>
            <a:endParaRPr lang="en-US" sz="2000" b="1" dirty="0">
              <a:latin typeface="Times New Roman" pitchFamily="18" charset="0"/>
            </a:endParaRPr>
          </a:p>
          <a:p>
            <a:pPr lvl="2">
              <a:defRPr/>
            </a:pPr>
            <a:r>
              <a:rPr lang="en-US" sz="2000" b="1" dirty="0">
                <a:latin typeface="Times New Roman" pitchFamily="18" charset="0"/>
              </a:rPr>
              <a:t>Aggregations</a:t>
            </a:r>
            <a:r>
              <a:rPr lang="en-US" sz="2000" dirty="0">
                <a:latin typeface="Times New Roman" pitchFamily="18" charset="0"/>
              </a:rPr>
              <a:t> may form "part of" the aggregate, but may not be essential to it. They may also exist independent of the aggregate. Less rigorous than a composition.</a:t>
            </a:r>
          </a:p>
          <a:p>
            <a:pPr lvl="1">
              <a:defRPr/>
            </a:pPr>
            <a:r>
              <a:rPr lang="en-US" sz="2000" dirty="0">
                <a:latin typeface="Times New Roman" pitchFamily="18" charset="0"/>
              </a:rPr>
              <a:t>       e.g. (1)Apples may exist independent of the bag.</a:t>
            </a:r>
          </a:p>
          <a:p>
            <a:pPr lvl="1">
              <a:defRPr/>
            </a:pPr>
            <a:r>
              <a:rPr lang="en-US" dirty="0"/>
              <a:t>             (2)</a:t>
            </a:r>
            <a:r>
              <a:rPr lang="en-US" sz="2000" dirty="0">
                <a:latin typeface="Times New Roman" pitchFamily="18" charset="0"/>
              </a:rPr>
              <a:t>An order is made up of several products, but the   </a:t>
            </a:r>
          </a:p>
          <a:p>
            <a:pPr lvl="1">
              <a:defRPr/>
            </a:pPr>
            <a:r>
              <a:rPr lang="en-US" sz="2000" dirty="0">
                <a:latin typeface="Times New Roman" pitchFamily="18" charset="0"/>
              </a:rPr>
              <a:t>                   products are still there even if an order is </a:t>
            </a:r>
          </a:p>
          <a:p>
            <a:pPr lvl="1">
              <a:defRPr/>
            </a:pPr>
            <a:r>
              <a:rPr lang="en-US" sz="2000" dirty="0">
                <a:latin typeface="Times New Roman" pitchFamily="18" charset="0"/>
              </a:rPr>
              <a:t>                   cancelled.</a:t>
            </a:r>
          </a:p>
          <a:p>
            <a:pPr>
              <a:defRPr/>
            </a:pPr>
            <a:endParaRPr lang="en-US" sz="2000" dirty="0">
              <a:latin typeface="Times New Roman" pitchFamily="18" charset="0"/>
            </a:endParaRPr>
          </a:p>
        </p:txBody>
      </p:sp>
      <p:sp>
        <p:nvSpPr>
          <p:cNvPr id="26628" name="Rectangle 5"/>
          <p:cNvSpPr>
            <a:spLocks noChangeArrowheads="1"/>
          </p:cNvSpPr>
          <p:nvPr/>
        </p:nvSpPr>
        <p:spPr bwMode="auto">
          <a:xfrm>
            <a:off x="2362200" y="635000"/>
            <a:ext cx="4378325" cy="519113"/>
          </a:xfrm>
          <a:prstGeom prst="rect">
            <a:avLst/>
          </a:prstGeom>
          <a:noFill/>
          <a:ln w="9525">
            <a:noFill/>
            <a:miter lim="800000"/>
            <a:headEnd/>
            <a:tailEnd/>
          </a:ln>
        </p:spPr>
        <p:txBody>
          <a:bodyPr wrap="none">
            <a:spAutoFit/>
          </a:bodyPr>
          <a:lstStyle/>
          <a:p>
            <a:r>
              <a:rPr lang="en-US" sz="2800">
                <a:latin typeface="Times New Roman" pitchFamily="18" charset="0"/>
              </a:rPr>
              <a:t>Aggregation vs. Composition</a:t>
            </a:r>
          </a:p>
        </p:txBody>
      </p:sp>
    </p:spTree>
  </p:cSld>
  <p:clrMapOvr>
    <a:masterClrMapping/>
  </p:clrMapOvr>
  <p:transition spd="med">
    <p:dissolv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diagram</a:t>
            </a:r>
            <a:endParaRPr lang="en-US" dirty="0"/>
          </a:p>
        </p:txBody>
      </p:sp>
      <p:sp>
        <p:nvSpPr>
          <p:cNvPr id="3" name="Content Placeholder 2"/>
          <p:cNvSpPr>
            <a:spLocks noGrp="1"/>
          </p:cNvSpPr>
          <p:nvPr>
            <p:ph idx="1"/>
          </p:nvPr>
        </p:nvSpPr>
        <p:spPr/>
        <p:txBody>
          <a:bodyPr/>
          <a:lstStyle/>
          <a:p>
            <a:r>
              <a:rPr lang="en-US" dirty="0" smtClean="0"/>
              <a:t>An object diagram may be considered a special case of a class diagram</a:t>
            </a:r>
          </a:p>
          <a:p>
            <a:r>
              <a:rPr lang="en-US" dirty="0" smtClean="0"/>
              <a:t>Object diagrams  emphasize the relationship between instances of classes at some point in time</a:t>
            </a:r>
          </a:p>
          <a:p>
            <a:r>
              <a:rPr lang="en-US" dirty="0" smtClean="0"/>
              <a:t>Object is shown by a rectangular with  classifier name in the center of rectangular and under line</a:t>
            </a:r>
          </a:p>
          <a:p>
            <a:r>
              <a:rPr lang="en-US" dirty="0" smtClean="0"/>
              <a:t>Object diagram shows complex relationship between classes</a:t>
            </a:r>
          </a:p>
          <a:p>
            <a:r>
              <a:rPr lang="en-US" dirty="0" smtClean="0"/>
              <a:t>It is useful if we feel classes as more abstract abstract</a:t>
            </a:r>
          </a:p>
          <a:p>
            <a:pPr>
              <a:buNone/>
            </a:pPr>
            <a:endParaRPr lang="en-US" dirty="0" smtClean="0"/>
          </a:p>
          <a:p>
            <a:pPr>
              <a:buNone/>
            </a:pPr>
            <a:endParaRPr lang="en-US" dirty="0"/>
          </a:p>
        </p:txBody>
      </p:sp>
    </p:spTree>
  </p:cSld>
  <p:clrMapOvr>
    <a:masterClrMapping/>
  </p:clrMapOvr>
  <p:transition spd="med">
    <p:dissolv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diagram</a:t>
            </a:r>
            <a:endParaRPr lang="en-US" dirty="0"/>
          </a:p>
        </p:txBody>
      </p:sp>
      <p:pic>
        <p:nvPicPr>
          <p:cNvPr id="9218" name="Picture 2"/>
          <p:cNvPicPr>
            <a:picLocks noGrp="1" noChangeAspect="1" noChangeArrowheads="1"/>
          </p:cNvPicPr>
          <p:nvPr>
            <p:ph idx="1"/>
          </p:nvPr>
        </p:nvPicPr>
        <p:blipFill>
          <a:blip r:embed="rId2" cstate="print"/>
          <a:srcRect/>
          <a:stretch>
            <a:fillRect/>
          </a:stretch>
        </p:blipFill>
        <p:spPr bwMode="auto">
          <a:xfrm>
            <a:off x="990600" y="2133600"/>
            <a:ext cx="7561634" cy="3886200"/>
          </a:xfrm>
          <a:prstGeom prst="rect">
            <a:avLst/>
          </a:prstGeom>
          <a:noFill/>
          <a:ln w="9525">
            <a:noFill/>
            <a:miter lim="800000"/>
            <a:headEnd/>
            <a:tailEnd/>
          </a:ln>
          <a:effectLst/>
        </p:spPr>
      </p:pic>
    </p:spTree>
  </p:cSld>
  <p:clrMapOvr>
    <a:masterClrMapping/>
  </p:clrMapOvr>
  <p:transition spd="med">
    <p:dissolv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Package diagram</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Package diagram are used to divide the model into logical containers and their interaction</a:t>
            </a:r>
          </a:p>
          <a:p>
            <a:r>
              <a:rPr lang="en-US" dirty="0" smtClean="0"/>
              <a:t>Package diagram is used to show the high level view of the system</a:t>
            </a:r>
          </a:p>
          <a:p>
            <a:r>
              <a:rPr lang="en-US" dirty="0" smtClean="0"/>
              <a:t>As software system have a lot of class (building block in object oriented system)  to organize those in a package to show higher level view of the system</a:t>
            </a:r>
          </a:p>
          <a:p>
            <a:r>
              <a:rPr lang="en-US" dirty="0" smtClean="0"/>
              <a:t>Package is used to structure your classes</a:t>
            </a:r>
          </a:p>
          <a:p>
            <a:r>
              <a:rPr lang="en-US" dirty="0" smtClean="0"/>
              <a:t>Package diagram is used divide the complex system in to modules</a:t>
            </a:r>
          </a:p>
          <a:p>
            <a:r>
              <a:rPr lang="en-US" dirty="0" smtClean="0"/>
              <a:t>And In large system to show the large elements and their  communication</a:t>
            </a:r>
          </a:p>
          <a:p>
            <a:r>
              <a:rPr lang="en-US" dirty="0" smtClean="0"/>
              <a:t>It is used in large and complex systems</a:t>
            </a:r>
            <a:endParaRPr lang="en-US" dirty="0"/>
          </a:p>
        </p:txBody>
      </p:sp>
    </p:spTree>
  </p:cSld>
  <p:clrMapOvr>
    <a:masterClrMapping/>
  </p:clrMapOvr>
  <p:transition spd="med">
    <p:dissolv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Package diagram (merge)</a:t>
            </a:r>
            <a:endParaRPr lang="en-US" dirty="0"/>
          </a:p>
        </p:txBody>
      </p:sp>
      <p:pic>
        <p:nvPicPr>
          <p:cNvPr id="31746" name="Picture 2" descr="http://www.uml2.org/package_diagram.png"/>
          <p:cNvPicPr>
            <a:picLocks noGrp="1" noChangeAspect="1" noChangeArrowheads="1"/>
          </p:cNvPicPr>
          <p:nvPr>
            <p:ph idx="1"/>
          </p:nvPr>
        </p:nvPicPr>
        <p:blipFill>
          <a:blip r:embed="rId2" cstate="print"/>
          <a:srcRect/>
          <a:stretch>
            <a:fillRect/>
          </a:stretch>
        </p:blipFill>
        <p:spPr bwMode="auto">
          <a:xfrm>
            <a:off x="164024" y="1905000"/>
            <a:ext cx="8217976" cy="4572000"/>
          </a:xfrm>
          <a:prstGeom prst="rect">
            <a:avLst/>
          </a:prstGeom>
          <a:noFill/>
        </p:spPr>
      </p:pic>
    </p:spTree>
  </p:cSld>
  <p:clrMapOvr>
    <a:masterClrMapping/>
  </p:clrMapOvr>
  <p:transition spd="med">
    <p:dissolv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UML</a:t>
            </a:r>
            <a:endParaRPr lang="en-US" dirty="0"/>
          </a:p>
        </p:txBody>
      </p:sp>
      <p:sp>
        <p:nvSpPr>
          <p:cNvPr id="3" name="Content Placeholder 2"/>
          <p:cNvSpPr>
            <a:spLocks noGrp="1"/>
          </p:cNvSpPr>
          <p:nvPr>
            <p:ph idx="1"/>
          </p:nvPr>
        </p:nvSpPr>
        <p:spPr/>
        <p:txBody>
          <a:bodyPr>
            <a:normAutofit lnSpcReduction="10000"/>
          </a:bodyPr>
          <a:lstStyle/>
          <a:p>
            <a:r>
              <a:rPr lang="en-US" dirty="0" smtClean="0"/>
              <a:t>Unified modeling language (UML) for visualizing, specifying, constructing, documenting of artifact of a software system</a:t>
            </a:r>
          </a:p>
          <a:p>
            <a:r>
              <a:rPr lang="en-US" dirty="0" smtClean="0"/>
              <a:t>The blueprint of a system is written in it</a:t>
            </a:r>
          </a:p>
          <a:p>
            <a:r>
              <a:rPr lang="en-US" dirty="0" smtClean="0"/>
              <a:t>UML is also used for modeling non-software system</a:t>
            </a:r>
          </a:p>
          <a:p>
            <a:r>
              <a:rPr lang="en-US" dirty="0" smtClean="0"/>
              <a:t>It is standard for building object oriented and component based software system</a:t>
            </a:r>
          </a:p>
          <a:p>
            <a:r>
              <a:rPr lang="en-US" dirty="0" smtClean="0"/>
              <a:t>UML is a notation system though which we can visualize a model of a system</a:t>
            </a:r>
          </a:p>
          <a:p>
            <a:r>
              <a:rPr lang="en-US" dirty="0" smtClean="0"/>
              <a:t>It describe only design or structure of system</a:t>
            </a:r>
          </a:p>
          <a:p>
            <a:endParaRPr lang="en-US" dirty="0"/>
          </a:p>
        </p:txBody>
      </p:sp>
    </p:spTree>
  </p:cSld>
  <p:clrMapOvr>
    <a:masterClrMapping/>
  </p:clrMapOvr>
  <p:transition spd="med">
    <p:dissolv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Package diagram</a:t>
            </a:r>
            <a:endParaRPr lang="en-US" dirty="0"/>
          </a:p>
        </p:txBody>
      </p:sp>
      <p:sp>
        <p:nvSpPr>
          <p:cNvPr id="3" name="Content Placeholder 2"/>
          <p:cNvSpPr>
            <a:spLocks noGrp="1"/>
          </p:cNvSpPr>
          <p:nvPr>
            <p:ph idx="1"/>
          </p:nvPr>
        </p:nvSpPr>
        <p:spPr/>
        <p:txBody>
          <a:bodyPr/>
          <a:lstStyle/>
          <a:p>
            <a:r>
              <a:rPr lang="en-US" dirty="0" smtClean="0"/>
              <a:t>A «merge» connector between two packages defines an implicit generalization between elements in the source package</a:t>
            </a:r>
          </a:p>
        </p:txBody>
      </p:sp>
    </p:spTree>
  </p:cSld>
  <p:clrMapOvr>
    <a:masterClrMapping/>
  </p:clrMapOvr>
  <p:transition spd="med">
    <p:dissolv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Interaction diagram </a:t>
            </a:r>
            <a:endParaRPr lang="en-IN" dirty="0"/>
          </a:p>
        </p:txBody>
      </p:sp>
      <p:sp>
        <p:nvSpPr>
          <p:cNvPr id="3" name="Content Placeholder 2"/>
          <p:cNvSpPr>
            <a:spLocks noGrp="1"/>
          </p:cNvSpPr>
          <p:nvPr>
            <p:ph idx="1"/>
          </p:nvPr>
        </p:nvSpPr>
        <p:spPr/>
        <p:txBody>
          <a:bodyPr/>
          <a:lstStyle/>
          <a:p>
            <a:r>
              <a:rPr lang="en-IN" dirty="0" smtClean="0"/>
              <a:t>Interaction diagram are models that describe how groups of objects collaborates in some behaviour </a:t>
            </a:r>
          </a:p>
          <a:p>
            <a:r>
              <a:rPr lang="en-IN" dirty="0" smtClean="0"/>
              <a:t>An interaction diagram captures the behaviour of a single use case. </a:t>
            </a:r>
          </a:p>
          <a:p>
            <a:r>
              <a:rPr lang="en-IN" dirty="0" smtClean="0"/>
              <a:t>There are two kinds of Interaction diagram </a:t>
            </a:r>
          </a:p>
          <a:p>
            <a:pPr lvl="1"/>
            <a:r>
              <a:rPr lang="en-IN" dirty="0" smtClean="0"/>
              <a:t>Sequence diagram </a:t>
            </a:r>
          </a:p>
          <a:p>
            <a:pPr lvl="1"/>
            <a:r>
              <a:rPr lang="en-IN" dirty="0" smtClean="0"/>
              <a:t>Collaboration diagram (Communication diagram)</a:t>
            </a:r>
            <a:endParaRPr lang="en-IN" dirty="0"/>
          </a:p>
        </p:txBody>
      </p:sp>
    </p:spTree>
  </p:cSld>
  <p:clrMapOvr>
    <a:masterClrMapping/>
  </p:clrMapOvr>
  <p:transition spd="med">
    <p:dissolv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Sequence diagram </a:t>
            </a:r>
            <a:endParaRPr lang="en-IN" dirty="0"/>
          </a:p>
        </p:txBody>
      </p:sp>
      <p:sp>
        <p:nvSpPr>
          <p:cNvPr id="3" name="Content Placeholder 2"/>
          <p:cNvSpPr>
            <a:spLocks noGrp="1"/>
          </p:cNvSpPr>
          <p:nvPr>
            <p:ph idx="1"/>
          </p:nvPr>
        </p:nvSpPr>
        <p:spPr/>
        <p:txBody>
          <a:bodyPr/>
          <a:lstStyle/>
          <a:p>
            <a:r>
              <a:rPr lang="en-IN" dirty="0" smtClean="0"/>
              <a:t>Sequence diagrams can be useful reference diagrams for businesses and other organizations. </a:t>
            </a:r>
          </a:p>
          <a:p>
            <a:r>
              <a:rPr lang="en-IN" dirty="0" smtClean="0"/>
              <a:t>Represent the details of a UML use case.</a:t>
            </a:r>
          </a:p>
          <a:p>
            <a:r>
              <a:rPr lang="en-IN" dirty="0" smtClean="0"/>
              <a:t>Model the logic of a sophisticated procedure, function, or operation.</a:t>
            </a:r>
          </a:p>
          <a:p>
            <a:r>
              <a:rPr lang="en-IN" dirty="0" smtClean="0"/>
              <a:t>See how tasks are moved between objects or components of a process.</a:t>
            </a:r>
          </a:p>
          <a:p>
            <a:r>
              <a:rPr lang="en-IN" dirty="0" smtClean="0"/>
              <a:t>Plan and understand the detailed functionality of an existing or future scenario.</a:t>
            </a:r>
          </a:p>
          <a:p>
            <a:endParaRPr lang="en-IN" dirty="0"/>
          </a:p>
        </p:txBody>
      </p:sp>
    </p:spTree>
  </p:cSld>
  <p:clrMapOvr>
    <a:masterClrMapping/>
  </p:clrMapOvr>
  <p:transition spd="med">
    <p:dissolv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Sequence diagram component </a:t>
            </a:r>
            <a:endParaRPr lang="en-IN" dirty="0"/>
          </a:p>
        </p:txBody>
      </p:sp>
      <p:sp>
        <p:nvSpPr>
          <p:cNvPr id="3" name="Content Placeholder 2"/>
          <p:cNvSpPr>
            <a:spLocks noGrp="1"/>
          </p:cNvSpPr>
          <p:nvPr>
            <p:ph idx="1"/>
          </p:nvPr>
        </p:nvSpPr>
        <p:spPr/>
        <p:txBody>
          <a:bodyPr>
            <a:normAutofit fontScale="92500" lnSpcReduction="20000"/>
          </a:bodyPr>
          <a:lstStyle/>
          <a:p>
            <a:r>
              <a:rPr lang="en-IN" b="1" dirty="0" smtClean="0"/>
              <a:t>Object</a:t>
            </a:r>
            <a:r>
              <a:rPr lang="en-IN" dirty="0" smtClean="0"/>
              <a:t> - this box shape represents a class, or object, in UML. They demonstrate how an object will behave in the context of the system. Class attributes should not be listed in this shape.</a:t>
            </a:r>
          </a:p>
          <a:p>
            <a:r>
              <a:rPr lang="en-IN" b="1" dirty="0" smtClean="0"/>
              <a:t>Activation boxes</a:t>
            </a:r>
            <a:r>
              <a:rPr lang="en-IN" dirty="0" smtClean="0"/>
              <a:t> - symbolized by a rectangle shape, an activation box represents the time needed for an object to complete a task. The longer the task will take, the longer the activation box becomes.</a:t>
            </a:r>
          </a:p>
          <a:p>
            <a:r>
              <a:rPr lang="en-IN" b="1" dirty="0" smtClean="0"/>
              <a:t>Lifeline</a:t>
            </a:r>
            <a:r>
              <a:rPr lang="en-IN" dirty="0" smtClean="0"/>
              <a:t> - a dashed vertical line that represents the passage of time as it extends downward. Along with time, they represent the sequential events that occur to an object during the charted process. Lifelines may begin with a </a:t>
            </a:r>
            <a:r>
              <a:rPr lang="en-IN" dirty="0" err="1" smtClean="0"/>
              <a:t>labeled</a:t>
            </a:r>
            <a:r>
              <a:rPr lang="en-IN" dirty="0" smtClean="0"/>
              <a:t> rectangle shape or an actor symbol.</a:t>
            </a:r>
          </a:p>
          <a:p>
            <a:endParaRPr lang="en-IN" dirty="0"/>
          </a:p>
        </p:txBody>
      </p:sp>
    </p:spTree>
  </p:cSld>
  <p:clrMapOvr>
    <a:masterClrMapping/>
  </p:clrMapOvr>
  <p:transition spd="med">
    <p:dissolv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p:txBody>
          <a:bodyPr>
            <a:normAutofit fontScale="92500"/>
          </a:bodyPr>
          <a:lstStyle/>
          <a:p>
            <a:r>
              <a:rPr lang="en-IN" b="1" dirty="0" smtClean="0"/>
              <a:t>Messages</a:t>
            </a:r>
            <a:r>
              <a:rPr lang="en-IN" dirty="0" smtClean="0"/>
              <a:t> - packets of information that are transmitted between objects. They may reflect the start and execution of an operation, or the sending and reception of a signal.</a:t>
            </a:r>
          </a:p>
          <a:p>
            <a:r>
              <a:rPr lang="en-IN" b="1" dirty="0" smtClean="0"/>
              <a:t>Synchronous messages </a:t>
            </a:r>
            <a:r>
              <a:rPr lang="en-IN" dirty="0" smtClean="0"/>
              <a:t>- represented by a solid line with a solid arrowhead. This symbol is used when a sender must wait for a response to a message before it continues. The diagram should show both the call and the reply.</a:t>
            </a:r>
          </a:p>
          <a:p>
            <a:r>
              <a:rPr lang="en-IN" b="1" dirty="0" smtClean="0"/>
              <a:t>Asynchronous messages</a:t>
            </a:r>
            <a:r>
              <a:rPr lang="en-IN" dirty="0" smtClean="0"/>
              <a:t> - represented by a solid line with a lined arrowhead. Asynchronous messages are those that don't require a response before the sender continues. Only the call should be included in the diagram.</a:t>
            </a:r>
          </a:p>
        </p:txBody>
      </p:sp>
    </p:spTree>
  </p:cSld>
  <p:clrMapOvr>
    <a:masterClrMapping/>
  </p:clrMapOvr>
  <p:transition spd="med">
    <p:dissolv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p:txBody>
          <a:bodyPr/>
          <a:lstStyle/>
          <a:p>
            <a:pPr>
              <a:buNone/>
            </a:pPr>
            <a:endParaRPr lang="en-IN" dirty="0" smtClean="0"/>
          </a:p>
          <a:p>
            <a:r>
              <a:rPr lang="en-IN" b="1" dirty="0" smtClean="0"/>
              <a:t>Create messages </a:t>
            </a:r>
            <a:r>
              <a:rPr lang="en-IN" dirty="0" smtClean="0"/>
              <a:t>- represented by a dashed line with a lined arrowhead. These messages are sent to lifelines in order to create themselves.</a:t>
            </a:r>
          </a:p>
          <a:p>
            <a:r>
              <a:rPr lang="en-IN" b="1" dirty="0" smtClean="0"/>
              <a:t>Reply messages </a:t>
            </a:r>
            <a:r>
              <a:rPr lang="en-IN" dirty="0" smtClean="0"/>
              <a:t>- represented by a dashed line with a lined arrowhead, these messages are replies to calls.</a:t>
            </a:r>
          </a:p>
          <a:p>
            <a:r>
              <a:rPr lang="en-IN" b="1" dirty="0" smtClean="0"/>
              <a:t>Delete messages </a:t>
            </a:r>
            <a:r>
              <a:rPr lang="en-IN" dirty="0" smtClean="0"/>
              <a:t>- represented by a solid line with a solid arrowhead, followed by an X symbol. This messages indicates the destruction of an object and is placed in its path on the lifeline.</a:t>
            </a:r>
          </a:p>
          <a:p>
            <a:endParaRPr lang="en-IN" dirty="0"/>
          </a:p>
        </p:txBody>
      </p:sp>
    </p:spTree>
  </p:cSld>
  <p:clrMapOvr>
    <a:masterClrMapping/>
  </p:clrMapOvr>
  <p:transition spd="med">
    <p:dissolv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ransition spd="med">
    <p:dissolv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Communication diagram </a:t>
            </a:r>
            <a:endParaRPr lang="en-IN" dirty="0"/>
          </a:p>
        </p:txBody>
      </p:sp>
      <p:sp>
        <p:nvSpPr>
          <p:cNvPr id="3" name="Content Placeholder 2"/>
          <p:cNvSpPr>
            <a:spLocks noGrp="1"/>
          </p:cNvSpPr>
          <p:nvPr>
            <p:ph idx="1"/>
          </p:nvPr>
        </p:nvSpPr>
        <p:spPr/>
        <p:txBody>
          <a:bodyPr/>
          <a:lstStyle/>
          <a:p>
            <a:r>
              <a:rPr lang="en-IN" dirty="0" smtClean="0"/>
              <a:t>A communication diagram visually represents the message flow between objects in an application.</a:t>
            </a:r>
          </a:p>
          <a:p>
            <a:r>
              <a:rPr lang="en-IN" dirty="0" smtClean="0"/>
              <a:t>The notation here uses the same notation as the </a:t>
            </a:r>
            <a:r>
              <a:rPr lang="en-IN" dirty="0" smtClean="0">
                <a:hlinkClick r:id="rId2"/>
              </a:rPr>
              <a:t>sequence diagram</a:t>
            </a:r>
            <a:r>
              <a:rPr lang="en-IN" dirty="0" smtClean="0"/>
              <a:t>.</a:t>
            </a:r>
            <a:endParaRPr lang="en-IN" dirty="0"/>
          </a:p>
        </p:txBody>
      </p:sp>
    </p:spTree>
  </p:cSld>
  <p:clrMapOvr>
    <a:masterClrMapping/>
  </p:clrMapOvr>
  <p:transition spd="med">
    <p:dissolv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Symbol and notations </a:t>
            </a:r>
            <a:endParaRPr lang="en-IN" dirty="0"/>
          </a:p>
        </p:txBody>
      </p:sp>
      <p:sp>
        <p:nvSpPr>
          <p:cNvPr id="3" name="Content Placeholder 2"/>
          <p:cNvSpPr>
            <a:spLocks noGrp="1"/>
          </p:cNvSpPr>
          <p:nvPr>
            <p:ph idx="1"/>
          </p:nvPr>
        </p:nvSpPr>
        <p:spPr/>
        <p:txBody>
          <a:bodyPr/>
          <a:lstStyle/>
          <a:p>
            <a:r>
              <a:rPr lang="en-IN" dirty="0" smtClean="0"/>
              <a:t>The rectangles represent objects that are needed to make up the application.</a:t>
            </a:r>
          </a:p>
          <a:p>
            <a:r>
              <a:rPr lang="en-IN" dirty="0" smtClean="0"/>
              <a:t>The lines between class instances represent the relationships between different parts of the application.</a:t>
            </a:r>
          </a:p>
          <a:p>
            <a:r>
              <a:rPr lang="en-IN" dirty="0" smtClean="0"/>
              <a:t>The arrows represent the messages that are sent between objects.</a:t>
            </a:r>
          </a:p>
          <a:p>
            <a:r>
              <a:rPr lang="en-IN" dirty="0" smtClean="0"/>
              <a:t>The numbering lets you know in what order the messages are being sent and how many messages are need to finish a process.</a:t>
            </a:r>
          </a:p>
          <a:p>
            <a:endParaRPr lang="en-IN" dirty="0"/>
          </a:p>
        </p:txBody>
      </p:sp>
    </p:spTree>
  </p:cSld>
  <p:clrMapOvr>
    <a:masterClrMapping/>
  </p:clrMapOvr>
  <p:transition spd="med">
    <p:dissolv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cstate="print"/>
          <a:srcRect/>
          <a:stretch>
            <a:fillRect/>
          </a:stretch>
        </p:blipFill>
        <p:spPr bwMode="auto">
          <a:xfrm>
            <a:off x="685800" y="762000"/>
            <a:ext cx="7848600" cy="5562600"/>
          </a:xfrm>
          <a:prstGeom prst="rect">
            <a:avLst/>
          </a:prstGeom>
          <a:noFill/>
          <a:ln w="9525">
            <a:noFill/>
            <a:miter lim="800000"/>
            <a:headEnd/>
            <a:tailEnd/>
          </a:ln>
        </p:spPr>
      </p:pic>
    </p:spTree>
  </p:cSld>
  <p:clrMapOvr>
    <a:masterClrMapping/>
  </p:clrMapOvr>
  <p:transition spd="med">
    <p:dissolv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UML		 </a:t>
            </a:r>
            <a:endParaRPr lang="en-US" dirty="0"/>
          </a:p>
        </p:txBody>
      </p:sp>
      <p:sp>
        <p:nvSpPr>
          <p:cNvPr id="3" name="Content Placeholder 2"/>
          <p:cNvSpPr>
            <a:spLocks noGrp="1"/>
          </p:cNvSpPr>
          <p:nvPr>
            <p:ph idx="1"/>
          </p:nvPr>
        </p:nvSpPr>
        <p:spPr/>
        <p:txBody>
          <a:bodyPr/>
          <a:lstStyle/>
          <a:p>
            <a:r>
              <a:rPr lang="en-US" dirty="0" smtClean="0"/>
              <a:t>In early stages of model driven development there was a great need for some  universal approach for modeling a software system</a:t>
            </a:r>
          </a:p>
          <a:p>
            <a:r>
              <a:rPr lang="en-US" dirty="0" smtClean="0"/>
              <a:t>As deferent people understand the notation in different way if there is no universal model approach</a:t>
            </a:r>
          </a:p>
          <a:p>
            <a:r>
              <a:rPr lang="en-US" dirty="0" smtClean="0"/>
              <a:t>At that time  brooch, rumba, Jacobson gave there theories and universally accepted </a:t>
            </a:r>
          </a:p>
          <a:p>
            <a:r>
              <a:rPr lang="en-US" dirty="0" smtClean="0"/>
              <a:t>All of three decided to build a notation language by merging all of three language and out product of that was UML (unified modeling language )</a:t>
            </a:r>
          </a:p>
          <a:p>
            <a:endParaRPr lang="en-US" dirty="0" smtClean="0"/>
          </a:p>
          <a:p>
            <a:endParaRPr lang="en-US" dirty="0" smtClean="0"/>
          </a:p>
          <a:p>
            <a:endParaRPr lang="en-US" dirty="0"/>
          </a:p>
        </p:txBody>
      </p:sp>
    </p:spTree>
  </p:cSld>
  <p:clrMapOvr>
    <a:masterClrMapping/>
  </p:clrMapOvr>
  <p:transition spd="med">
    <p:dissolv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 diagram</a:t>
            </a:r>
            <a:endParaRPr lang="en-US" dirty="0"/>
          </a:p>
        </p:txBody>
      </p:sp>
      <p:sp>
        <p:nvSpPr>
          <p:cNvPr id="3" name="Content Placeholder 2"/>
          <p:cNvSpPr>
            <a:spLocks noGrp="1"/>
          </p:cNvSpPr>
          <p:nvPr>
            <p:ph idx="1"/>
          </p:nvPr>
        </p:nvSpPr>
        <p:spPr/>
        <p:txBody>
          <a:bodyPr/>
          <a:lstStyle/>
          <a:p>
            <a:r>
              <a:rPr lang="en-US" dirty="0" smtClean="0"/>
              <a:t>Component diagram shows the system in term modules</a:t>
            </a:r>
          </a:p>
          <a:p>
            <a:r>
              <a:rPr lang="en-US" dirty="0" smtClean="0"/>
              <a:t>Components can be represented as encapsulated, reusable, replaceable</a:t>
            </a:r>
          </a:p>
          <a:p>
            <a:r>
              <a:rPr lang="en-US" dirty="0" smtClean="0"/>
              <a:t>Component can be used as building block of the system</a:t>
            </a:r>
          </a:p>
          <a:p>
            <a:r>
              <a:rPr lang="en-US" dirty="0" smtClean="0"/>
              <a:t>Component communicate with each other through interfaces</a:t>
            </a:r>
          </a:p>
          <a:p>
            <a:r>
              <a:rPr lang="en-US" dirty="0" smtClean="0"/>
              <a:t>Component can do the same thing as  class </a:t>
            </a:r>
          </a:p>
          <a:p>
            <a:endParaRPr lang="en-US" dirty="0" smtClean="0"/>
          </a:p>
          <a:p>
            <a:endParaRPr lang="en-US" dirty="0"/>
          </a:p>
        </p:txBody>
      </p:sp>
    </p:spTree>
  </p:cSld>
  <p:clrMapOvr>
    <a:masterClrMapping/>
  </p:clrMapOvr>
  <p:transition spd="med">
    <p:dissolv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p:txBody>
          <a:bodyPr/>
          <a:lstStyle/>
          <a:p>
            <a:pPr>
              <a:lnSpc>
                <a:spcPct val="90000"/>
              </a:lnSpc>
              <a:buNone/>
            </a:pPr>
            <a:r>
              <a:rPr lang="en-US" sz="3200" b="1" dirty="0" smtClean="0"/>
              <a:t>Symbols and Notations</a:t>
            </a:r>
            <a:r>
              <a:rPr lang="en-US" sz="3200" dirty="0" smtClean="0"/>
              <a:t/>
            </a:r>
            <a:br>
              <a:rPr lang="en-US" sz="3200" dirty="0" smtClean="0"/>
            </a:br>
            <a:endParaRPr lang="en-US" sz="3200" dirty="0" smtClean="0"/>
          </a:p>
          <a:p>
            <a:pPr>
              <a:lnSpc>
                <a:spcPct val="90000"/>
              </a:lnSpc>
              <a:buNone/>
            </a:pPr>
            <a:r>
              <a:rPr lang="en-US" sz="3200" dirty="0" smtClean="0"/>
              <a:t>   </a:t>
            </a:r>
            <a:r>
              <a:rPr lang="en-US" sz="2800" dirty="0" smtClean="0"/>
              <a:t> </a:t>
            </a:r>
            <a:r>
              <a:rPr lang="en-US" sz="2800" b="1" u="sng" dirty="0" smtClean="0"/>
              <a:t>Components</a:t>
            </a:r>
            <a:r>
              <a:rPr lang="en-US" sz="2800" dirty="0" smtClean="0"/>
              <a:t> </a:t>
            </a:r>
          </a:p>
          <a:p>
            <a:pPr>
              <a:lnSpc>
                <a:spcPct val="90000"/>
              </a:lnSpc>
              <a:buNone/>
            </a:pPr>
            <a:r>
              <a:rPr lang="en-US" sz="2800" dirty="0" smtClean="0"/>
              <a:t>      a large rectangle with two smaller  rectangles on the side.</a:t>
            </a:r>
          </a:p>
          <a:p>
            <a:pPr>
              <a:lnSpc>
                <a:spcPct val="90000"/>
              </a:lnSpc>
            </a:pPr>
            <a:endParaRPr lang="en-US" dirty="0" smtClean="0"/>
          </a:p>
          <a:p>
            <a:endParaRPr lang="en-IN" dirty="0"/>
          </a:p>
        </p:txBody>
      </p:sp>
      <p:pic>
        <p:nvPicPr>
          <p:cNvPr id="4" name="Picture 5" descr="component"/>
          <p:cNvPicPr>
            <a:picLocks noChangeAspect="1" noChangeArrowheads="1"/>
          </p:cNvPicPr>
          <p:nvPr/>
        </p:nvPicPr>
        <p:blipFill>
          <a:blip r:embed="rId2" cstate="print"/>
          <a:srcRect/>
          <a:stretch>
            <a:fillRect/>
          </a:stretch>
        </p:blipFill>
        <p:spPr bwMode="auto">
          <a:xfrm>
            <a:off x="2514600" y="4267200"/>
            <a:ext cx="3429000" cy="2057400"/>
          </a:xfrm>
          <a:prstGeom prst="rect">
            <a:avLst/>
          </a:prstGeom>
          <a:noFill/>
          <a:ln w="9525">
            <a:noFill/>
            <a:miter lim="800000"/>
            <a:headEnd/>
            <a:tailEnd/>
          </a:ln>
        </p:spPr>
      </p:pic>
    </p:spTree>
  </p:cSld>
  <p:clrMapOvr>
    <a:masterClrMapping/>
  </p:clrMapOvr>
  <p:transition spd="med">
    <p:dissolv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85800" y="152400"/>
            <a:ext cx="6870700" cy="838200"/>
          </a:xfrm>
        </p:spPr>
        <p:txBody>
          <a:bodyPr/>
          <a:lstStyle/>
          <a:p>
            <a:pPr eaLnBrk="1" hangingPunct="1"/>
            <a:r>
              <a:rPr lang="en-US" sz="3200" smtClean="0"/>
              <a:t>Component Diagram (cont.)</a:t>
            </a:r>
          </a:p>
        </p:txBody>
      </p:sp>
      <p:sp>
        <p:nvSpPr>
          <p:cNvPr id="40963" name="Rectangle 3"/>
          <p:cNvSpPr>
            <a:spLocks noGrp="1" noChangeArrowheads="1"/>
          </p:cNvSpPr>
          <p:nvPr>
            <p:ph type="body" idx="1"/>
          </p:nvPr>
        </p:nvSpPr>
        <p:spPr>
          <a:xfrm>
            <a:off x="457200" y="5181600"/>
            <a:ext cx="7696200" cy="1676400"/>
          </a:xfrm>
        </p:spPr>
        <p:txBody>
          <a:bodyPr/>
          <a:lstStyle/>
          <a:p>
            <a:pPr eaLnBrk="1" hangingPunct="1">
              <a:buFontTx/>
              <a:buNone/>
            </a:pPr>
            <a:r>
              <a:rPr lang="en-US" smtClean="0"/>
              <a:t>  </a:t>
            </a:r>
          </a:p>
        </p:txBody>
      </p:sp>
      <p:sp>
        <p:nvSpPr>
          <p:cNvPr id="40964" name="Rectangle 6"/>
          <p:cNvSpPr>
            <a:spLocks noChangeArrowheads="1"/>
          </p:cNvSpPr>
          <p:nvPr/>
        </p:nvSpPr>
        <p:spPr bwMode="auto">
          <a:xfrm>
            <a:off x="1193800" y="1752600"/>
            <a:ext cx="990600" cy="304800"/>
          </a:xfrm>
          <a:prstGeom prst="rect">
            <a:avLst/>
          </a:prstGeom>
          <a:solidFill>
            <a:srgbClr val="FFFFFF"/>
          </a:solidFill>
          <a:ln w="9525">
            <a:solidFill>
              <a:schemeClr val="tx1"/>
            </a:solidFill>
            <a:miter lim="800000"/>
            <a:headEnd/>
            <a:tailEnd/>
          </a:ln>
        </p:spPr>
        <p:txBody>
          <a:bodyPr wrap="none" anchor="ctr"/>
          <a:lstStyle/>
          <a:p>
            <a:endParaRPr lang="en-IN"/>
          </a:p>
        </p:txBody>
      </p:sp>
      <p:sp>
        <p:nvSpPr>
          <p:cNvPr id="40965" name="Rectangle 7"/>
          <p:cNvSpPr>
            <a:spLocks noChangeArrowheads="1"/>
          </p:cNvSpPr>
          <p:nvPr/>
        </p:nvSpPr>
        <p:spPr bwMode="auto">
          <a:xfrm>
            <a:off x="1206500" y="2286000"/>
            <a:ext cx="990600" cy="304800"/>
          </a:xfrm>
          <a:prstGeom prst="rect">
            <a:avLst/>
          </a:prstGeom>
          <a:noFill/>
          <a:ln w="9525">
            <a:solidFill>
              <a:schemeClr val="tx1"/>
            </a:solidFill>
            <a:miter lim="800000"/>
            <a:headEnd/>
            <a:tailEnd/>
          </a:ln>
        </p:spPr>
        <p:txBody>
          <a:bodyPr wrap="none" anchor="ctr"/>
          <a:lstStyle/>
          <a:p>
            <a:endParaRPr lang="en-IN"/>
          </a:p>
        </p:txBody>
      </p:sp>
      <p:sp>
        <p:nvSpPr>
          <p:cNvPr id="40966" name="Line 9"/>
          <p:cNvSpPr>
            <a:spLocks noChangeShapeType="1"/>
          </p:cNvSpPr>
          <p:nvPr/>
        </p:nvSpPr>
        <p:spPr bwMode="auto">
          <a:xfrm flipV="1">
            <a:off x="1651000" y="1447800"/>
            <a:ext cx="0" cy="304800"/>
          </a:xfrm>
          <a:prstGeom prst="line">
            <a:avLst/>
          </a:prstGeom>
          <a:noFill/>
          <a:ln w="9525">
            <a:solidFill>
              <a:schemeClr val="tx1"/>
            </a:solidFill>
            <a:miter lim="800000"/>
            <a:headEnd/>
            <a:tailEnd/>
          </a:ln>
        </p:spPr>
        <p:txBody>
          <a:bodyPr wrap="none"/>
          <a:lstStyle/>
          <a:p>
            <a:endParaRPr lang="en-IN"/>
          </a:p>
        </p:txBody>
      </p:sp>
      <p:sp>
        <p:nvSpPr>
          <p:cNvPr id="40967" name="Line 10"/>
          <p:cNvSpPr>
            <a:spLocks noChangeShapeType="1"/>
          </p:cNvSpPr>
          <p:nvPr/>
        </p:nvSpPr>
        <p:spPr bwMode="auto">
          <a:xfrm flipV="1">
            <a:off x="1651000" y="2057400"/>
            <a:ext cx="0" cy="228600"/>
          </a:xfrm>
          <a:prstGeom prst="line">
            <a:avLst/>
          </a:prstGeom>
          <a:noFill/>
          <a:ln w="9525">
            <a:solidFill>
              <a:schemeClr val="tx1"/>
            </a:solidFill>
            <a:miter lim="800000"/>
            <a:headEnd/>
            <a:tailEnd/>
          </a:ln>
        </p:spPr>
        <p:txBody>
          <a:bodyPr wrap="none"/>
          <a:lstStyle/>
          <a:p>
            <a:endParaRPr lang="en-IN"/>
          </a:p>
        </p:txBody>
      </p:sp>
      <p:sp>
        <p:nvSpPr>
          <p:cNvPr id="40968" name="Line 11"/>
          <p:cNvSpPr>
            <a:spLocks noChangeShapeType="1"/>
          </p:cNvSpPr>
          <p:nvPr/>
        </p:nvSpPr>
        <p:spPr bwMode="auto">
          <a:xfrm flipV="1">
            <a:off x="1651000" y="2590800"/>
            <a:ext cx="0" cy="228600"/>
          </a:xfrm>
          <a:prstGeom prst="line">
            <a:avLst/>
          </a:prstGeom>
          <a:noFill/>
          <a:ln w="9525">
            <a:solidFill>
              <a:schemeClr val="tx1"/>
            </a:solidFill>
            <a:miter lim="800000"/>
            <a:headEnd/>
            <a:tailEnd/>
          </a:ln>
        </p:spPr>
        <p:txBody>
          <a:bodyPr wrap="none"/>
          <a:lstStyle/>
          <a:p>
            <a:endParaRPr lang="en-IN"/>
          </a:p>
        </p:txBody>
      </p:sp>
      <p:sp>
        <p:nvSpPr>
          <p:cNvPr id="40969" name="Line 12"/>
          <p:cNvSpPr>
            <a:spLocks noChangeShapeType="1"/>
          </p:cNvSpPr>
          <p:nvPr/>
        </p:nvSpPr>
        <p:spPr bwMode="auto">
          <a:xfrm>
            <a:off x="1651000" y="1447800"/>
            <a:ext cx="1828800" cy="0"/>
          </a:xfrm>
          <a:prstGeom prst="line">
            <a:avLst/>
          </a:prstGeom>
          <a:noFill/>
          <a:ln w="9525">
            <a:solidFill>
              <a:schemeClr val="tx1"/>
            </a:solidFill>
            <a:miter lim="800000"/>
            <a:headEnd/>
            <a:tailEnd/>
          </a:ln>
        </p:spPr>
        <p:txBody>
          <a:bodyPr wrap="none"/>
          <a:lstStyle/>
          <a:p>
            <a:endParaRPr lang="en-IN"/>
          </a:p>
        </p:txBody>
      </p:sp>
      <p:sp>
        <p:nvSpPr>
          <p:cNvPr id="40970" name="Line 13"/>
          <p:cNvSpPr>
            <a:spLocks noChangeShapeType="1"/>
          </p:cNvSpPr>
          <p:nvPr/>
        </p:nvSpPr>
        <p:spPr bwMode="auto">
          <a:xfrm>
            <a:off x="3479800" y="1447800"/>
            <a:ext cx="0" cy="1371600"/>
          </a:xfrm>
          <a:prstGeom prst="line">
            <a:avLst/>
          </a:prstGeom>
          <a:noFill/>
          <a:ln w="9525">
            <a:solidFill>
              <a:schemeClr val="tx1"/>
            </a:solidFill>
            <a:miter lim="800000"/>
            <a:headEnd/>
            <a:tailEnd/>
          </a:ln>
        </p:spPr>
        <p:txBody>
          <a:bodyPr wrap="none"/>
          <a:lstStyle/>
          <a:p>
            <a:endParaRPr lang="en-IN"/>
          </a:p>
        </p:txBody>
      </p:sp>
      <p:sp>
        <p:nvSpPr>
          <p:cNvPr id="40971" name="Line 14"/>
          <p:cNvSpPr>
            <a:spLocks noChangeShapeType="1"/>
          </p:cNvSpPr>
          <p:nvPr/>
        </p:nvSpPr>
        <p:spPr bwMode="auto">
          <a:xfrm>
            <a:off x="1651000" y="2819400"/>
            <a:ext cx="1828800" cy="0"/>
          </a:xfrm>
          <a:prstGeom prst="line">
            <a:avLst/>
          </a:prstGeom>
          <a:noFill/>
          <a:ln w="9525">
            <a:solidFill>
              <a:schemeClr val="tx1"/>
            </a:solidFill>
            <a:miter lim="800000"/>
            <a:headEnd/>
            <a:tailEnd/>
          </a:ln>
        </p:spPr>
        <p:txBody>
          <a:bodyPr wrap="none"/>
          <a:lstStyle/>
          <a:p>
            <a:endParaRPr lang="en-IN"/>
          </a:p>
        </p:txBody>
      </p:sp>
      <p:sp>
        <p:nvSpPr>
          <p:cNvPr id="40972" name="Rectangle 15"/>
          <p:cNvSpPr>
            <a:spLocks noChangeArrowheads="1"/>
          </p:cNvSpPr>
          <p:nvPr/>
        </p:nvSpPr>
        <p:spPr bwMode="auto">
          <a:xfrm>
            <a:off x="1879600" y="3581400"/>
            <a:ext cx="990600" cy="304800"/>
          </a:xfrm>
          <a:prstGeom prst="rect">
            <a:avLst/>
          </a:prstGeom>
          <a:solidFill>
            <a:srgbClr val="FFFFFF"/>
          </a:solidFill>
          <a:ln w="9525">
            <a:solidFill>
              <a:schemeClr val="tx1"/>
            </a:solidFill>
            <a:miter lim="800000"/>
            <a:headEnd/>
            <a:tailEnd/>
          </a:ln>
        </p:spPr>
        <p:txBody>
          <a:bodyPr wrap="none" anchor="ctr"/>
          <a:lstStyle/>
          <a:p>
            <a:endParaRPr lang="en-IN"/>
          </a:p>
        </p:txBody>
      </p:sp>
      <p:sp>
        <p:nvSpPr>
          <p:cNvPr id="40973" name="Rectangle 16"/>
          <p:cNvSpPr>
            <a:spLocks noChangeArrowheads="1"/>
          </p:cNvSpPr>
          <p:nvPr/>
        </p:nvSpPr>
        <p:spPr bwMode="auto">
          <a:xfrm>
            <a:off x="1892300" y="4114800"/>
            <a:ext cx="990600" cy="304800"/>
          </a:xfrm>
          <a:prstGeom prst="rect">
            <a:avLst/>
          </a:prstGeom>
          <a:noFill/>
          <a:ln w="9525">
            <a:solidFill>
              <a:schemeClr val="tx1"/>
            </a:solidFill>
            <a:miter lim="800000"/>
            <a:headEnd/>
            <a:tailEnd/>
          </a:ln>
        </p:spPr>
        <p:txBody>
          <a:bodyPr wrap="none" anchor="ctr"/>
          <a:lstStyle/>
          <a:p>
            <a:endParaRPr lang="en-IN"/>
          </a:p>
        </p:txBody>
      </p:sp>
      <p:sp>
        <p:nvSpPr>
          <p:cNvPr id="40974" name="Line 17"/>
          <p:cNvSpPr>
            <a:spLocks noChangeShapeType="1"/>
          </p:cNvSpPr>
          <p:nvPr/>
        </p:nvSpPr>
        <p:spPr bwMode="auto">
          <a:xfrm flipV="1">
            <a:off x="2336800" y="3276600"/>
            <a:ext cx="0" cy="304800"/>
          </a:xfrm>
          <a:prstGeom prst="line">
            <a:avLst/>
          </a:prstGeom>
          <a:noFill/>
          <a:ln w="9525">
            <a:solidFill>
              <a:schemeClr val="tx1"/>
            </a:solidFill>
            <a:miter lim="800000"/>
            <a:headEnd/>
            <a:tailEnd/>
          </a:ln>
        </p:spPr>
        <p:txBody>
          <a:bodyPr wrap="none"/>
          <a:lstStyle/>
          <a:p>
            <a:endParaRPr lang="en-IN"/>
          </a:p>
        </p:txBody>
      </p:sp>
      <p:sp>
        <p:nvSpPr>
          <p:cNvPr id="40975" name="Line 18"/>
          <p:cNvSpPr>
            <a:spLocks noChangeShapeType="1"/>
          </p:cNvSpPr>
          <p:nvPr/>
        </p:nvSpPr>
        <p:spPr bwMode="auto">
          <a:xfrm flipV="1">
            <a:off x="2336800" y="3886200"/>
            <a:ext cx="0" cy="228600"/>
          </a:xfrm>
          <a:prstGeom prst="line">
            <a:avLst/>
          </a:prstGeom>
          <a:noFill/>
          <a:ln w="9525">
            <a:solidFill>
              <a:schemeClr val="tx1"/>
            </a:solidFill>
            <a:miter lim="800000"/>
            <a:headEnd/>
            <a:tailEnd/>
          </a:ln>
        </p:spPr>
        <p:txBody>
          <a:bodyPr wrap="none"/>
          <a:lstStyle/>
          <a:p>
            <a:endParaRPr lang="en-IN"/>
          </a:p>
        </p:txBody>
      </p:sp>
      <p:sp>
        <p:nvSpPr>
          <p:cNvPr id="40976" name="Line 19"/>
          <p:cNvSpPr>
            <a:spLocks noChangeShapeType="1"/>
          </p:cNvSpPr>
          <p:nvPr/>
        </p:nvSpPr>
        <p:spPr bwMode="auto">
          <a:xfrm flipV="1">
            <a:off x="2336800" y="4419600"/>
            <a:ext cx="0" cy="228600"/>
          </a:xfrm>
          <a:prstGeom prst="line">
            <a:avLst/>
          </a:prstGeom>
          <a:noFill/>
          <a:ln w="9525">
            <a:solidFill>
              <a:schemeClr val="tx1"/>
            </a:solidFill>
            <a:miter lim="800000"/>
            <a:headEnd/>
            <a:tailEnd/>
          </a:ln>
        </p:spPr>
        <p:txBody>
          <a:bodyPr wrap="none"/>
          <a:lstStyle/>
          <a:p>
            <a:endParaRPr lang="en-IN"/>
          </a:p>
        </p:txBody>
      </p:sp>
      <p:sp>
        <p:nvSpPr>
          <p:cNvPr id="40977" name="Line 20"/>
          <p:cNvSpPr>
            <a:spLocks noChangeShapeType="1"/>
          </p:cNvSpPr>
          <p:nvPr/>
        </p:nvSpPr>
        <p:spPr bwMode="auto">
          <a:xfrm>
            <a:off x="2336800" y="3276600"/>
            <a:ext cx="1828800" cy="0"/>
          </a:xfrm>
          <a:prstGeom prst="line">
            <a:avLst/>
          </a:prstGeom>
          <a:noFill/>
          <a:ln w="9525">
            <a:solidFill>
              <a:schemeClr val="tx1"/>
            </a:solidFill>
            <a:miter lim="800000"/>
            <a:headEnd/>
            <a:tailEnd/>
          </a:ln>
        </p:spPr>
        <p:txBody>
          <a:bodyPr wrap="none"/>
          <a:lstStyle/>
          <a:p>
            <a:endParaRPr lang="en-IN"/>
          </a:p>
        </p:txBody>
      </p:sp>
      <p:sp>
        <p:nvSpPr>
          <p:cNvPr id="40978" name="Line 21"/>
          <p:cNvSpPr>
            <a:spLocks noChangeShapeType="1"/>
          </p:cNvSpPr>
          <p:nvPr/>
        </p:nvSpPr>
        <p:spPr bwMode="auto">
          <a:xfrm>
            <a:off x="4165600" y="3276600"/>
            <a:ext cx="0" cy="1371600"/>
          </a:xfrm>
          <a:prstGeom prst="line">
            <a:avLst/>
          </a:prstGeom>
          <a:noFill/>
          <a:ln w="9525">
            <a:solidFill>
              <a:schemeClr val="tx1"/>
            </a:solidFill>
            <a:miter lim="800000"/>
            <a:headEnd/>
            <a:tailEnd/>
          </a:ln>
        </p:spPr>
        <p:txBody>
          <a:bodyPr wrap="none"/>
          <a:lstStyle/>
          <a:p>
            <a:endParaRPr lang="en-IN"/>
          </a:p>
        </p:txBody>
      </p:sp>
      <p:sp>
        <p:nvSpPr>
          <p:cNvPr id="40979" name="Line 22"/>
          <p:cNvSpPr>
            <a:spLocks noChangeShapeType="1"/>
          </p:cNvSpPr>
          <p:nvPr/>
        </p:nvSpPr>
        <p:spPr bwMode="auto">
          <a:xfrm>
            <a:off x="2336800" y="4648200"/>
            <a:ext cx="1828800" cy="0"/>
          </a:xfrm>
          <a:prstGeom prst="line">
            <a:avLst/>
          </a:prstGeom>
          <a:noFill/>
          <a:ln w="9525">
            <a:solidFill>
              <a:schemeClr val="tx1"/>
            </a:solidFill>
            <a:miter lim="800000"/>
            <a:headEnd/>
            <a:tailEnd/>
          </a:ln>
        </p:spPr>
        <p:txBody>
          <a:bodyPr wrap="none"/>
          <a:lstStyle/>
          <a:p>
            <a:endParaRPr lang="en-IN"/>
          </a:p>
        </p:txBody>
      </p:sp>
      <p:sp>
        <p:nvSpPr>
          <p:cNvPr id="40980" name="Rectangle 23"/>
          <p:cNvSpPr>
            <a:spLocks noChangeArrowheads="1"/>
          </p:cNvSpPr>
          <p:nvPr/>
        </p:nvSpPr>
        <p:spPr bwMode="auto">
          <a:xfrm>
            <a:off x="5613400" y="2743200"/>
            <a:ext cx="990600" cy="304800"/>
          </a:xfrm>
          <a:prstGeom prst="rect">
            <a:avLst/>
          </a:prstGeom>
          <a:solidFill>
            <a:srgbClr val="FFFFFF"/>
          </a:solidFill>
          <a:ln w="9525">
            <a:solidFill>
              <a:schemeClr val="tx1"/>
            </a:solidFill>
            <a:miter lim="800000"/>
            <a:headEnd/>
            <a:tailEnd/>
          </a:ln>
        </p:spPr>
        <p:txBody>
          <a:bodyPr wrap="none" anchor="ctr"/>
          <a:lstStyle/>
          <a:p>
            <a:endParaRPr lang="en-IN"/>
          </a:p>
        </p:txBody>
      </p:sp>
      <p:sp>
        <p:nvSpPr>
          <p:cNvPr id="40981" name="Rectangle 24"/>
          <p:cNvSpPr>
            <a:spLocks noChangeArrowheads="1"/>
          </p:cNvSpPr>
          <p:nvPr/>
        </p:nvSpPr>
        <p:spPr bwMode="auto">
          <a:xfrm>
            <a:off x="5626100" y="3276600"/>
            <a:ext cx="990600" cy="304800"/>
          </a:xfrm>
          <a:prstGeom prst="rect">
            <a:avLst/>
          </a:prstGeom>
          <a:noFill/>
          <a:ln w="9525">
            <a:solidFill>
              <a:schemeClr val="tx1"/>
            </a:solidFill>
            <a:miter lim="800000"/>
            <a:headEnd/>
            <a:tailEnd/>
          </a:ln>
        </p:spPr>
        <p:txBody>
          <a:bodyPr wrap="none" anchor="ctr"/>
          <a:lstStyle/>
          <a:p>
            <a:endParaRPr lang="en-IN"/>
          </a:p>
        </p:txBody>
      </p:sp>
      <p:sp>
        <p:nvSpPr>
          <p:cNvPr id="40982" name="Line 25"/>
          <p:cNvSpPr>
            <a:spLocks noChangeShapeType="1"/>
          </p:cNvSpPr>
          <p:nvPr/>
        </p:nvSpPr>
        <p:spPr bwMode="auto">
          <a:xfrm flipV="1">
            <a:off x="6070600" y="2438400"/>
            <a:ext cx="0" cy="304800"/>
          </a:xfrm>
          <a:prstGeom prst="line">
            <a:avLst/>
          </a:prstGeom>
          <a:noFill/>
          <a:ln w="9525">
            <a:solidFill>
              <a:schemeClr val="tx1"/>
            </a:solidFill>
            <a:miter lim="800000"/>
            <a:headEnd/>
            <a:tailEnd/>
          </a:ln>
        </p:spPr>
        <p:txBody>
          <a:bodyPr wrap="none"/>
          <a:lstStyle/>
          <a:p>
            <a:endParaRPr lang="en-IN"/>
          </a:p>
        </p:txBody>
      </p:sp>
      <p:sp>
        <p:nvSpPr>
          <p:cNvPr id="40983" name="Line 26"/>
          <p:cNvSpPr>
            <a:spLocks noChangeShapeType="1"/>
          </p:cNvSpPr>
          <p:nvPr/>
        </p:nvSpPr>
        <p:spPr bwMode="auto">
          <a:xfrm flipV="1">
            <a:off x="6070600" y="3048000"/>
            <a:ext cx="0" cy="228600"/>
          </a:xfrm>
          <a:prstGeom prst="line">
            <a:avLst/>
          </a:prstGeom>
          <a:noFill/>
          <a:ln w="9525">
            <a:solidFill>
              <a:schemeClr val="tx1"/>
            </a:solidFill>
            <a:miter lim="800000"/>
            <a:headEnd/>
            <a:tailEnd/>
          </a:ln>
        </p:spPr>
        <p:txBody>
          <a:bodyPr wrap="none"/>
          <a:lstStyle/>
          <a:p>
            <a:endParaRPr lang="en-IN"/>
          </a:p>
        </p:txBody>
      </p:sp>
      <p:sp>
        <p:nvSpPr>
          <p:cNvPr id="40984" name="Line 27"/>
          <p:cNvSpPr>
            <a:spLocks noChangeShapeType="1"/>
          </p:cNvSpPr>
          <p:nvPr/>
        </p:nvSpPr>
        <p:spPr bwMode="auto">
          <a:xfrm flipV="1">
            <a:off x="6070600" y="3581400"/>
            <a:ext cx="0" cy="228600"/>
          </a:xfrm>
          <a:prstGeom prst="line">
            <a:avLst/>
          </a:prstGeom>
          <a:noFill/>
          <a:ln w="9525">
            <a:solidFill>
              <a:schemeClr val="tx1"/>
            </a:solidFill>
            <a:miter lim="800000"/>
            <a:headEnd/>
            <a:tailEnd/>
          </a:ln>
        </p:spPr>
        <p:txBody>
          <a:bodyPr wrap="none"/>
          <a:lstStyle/>
          <a:p>
            <a:endParaRPr lang="en-IN"/>
          </a:p>
        </p:txBody>
      </p:sp>
      <p:sp>
        <p:nvSpPr>
          <p:cNvPr id="40985" name="Line 28"/>
          <p:cNvSpPr>
            <a:spLocks noChangeShapeType="1"/>
          </p:cNvSpPr>
          <p:nvPr/>
        </p:nvSpPr>
        <p:spPr bwMode="auto">
          <a:xfrm>
            <a:off x="6070600" y="2438400"/>
            <a:ext cx="1828800" cy="0"/>
          </a:xfrm>
          <a:prstGeom prst="line">
            <a:avLst/>
          </a:prstGeom>
          <a:noFill/>
          <a:ln w="9525">
            <a:solidFill>
              <a:schemeClr val="tx1"/>
            </a:solidFill>
            <a:miter lim="800000"/>
            <a:headEnd/>
            <a:tailEnd/>
          </a:ln>
        </p:spPr>
        <p:txBody>
          <a:bodyPr wrap="none"/>
          <a:lstStyle/>
          <a:p>
            <a:endParaRPr lang="en-IN"/>
          </a:p>
        </p:txBody>
      </p:sp>
      <p:sp>
        <p:nvSpPr>
          <p:cNvPr id="40986" name="Line 29"/>
          <p:cNvSpPr>
            <a:spLocks noChangeShapeType="1"/>
          </p:cNvSpPr>
          <p:nvPr/>
        </p:nvSpPr>
        <p:spPr bwMode="auto">
          <a:xfrm>
            <a:off x="7899400" y="2438400"/>
            <a:ext cx="0" cy="1371600"/>
          </a:xfrm>
          <a:prstGeom prst="line">
            <a:avLst/>
          </a:prstGeom>
          <a:noFill/>
          <a:ln w="9525">
            <a:solidFill>
              <a:schemeClr val="tx1"/>
            </a:solidFill>
            <a:miter lim="800000"/>
            <a:headEnd/>
            <a:tailEnd/>
          </a:ln>
        </p:spPr>
        <p:txBody>
          <a:bodyPr wrap="none"/>
          <a:lstStyle/>
          <a:p>
            <a:endParaRPr lang="en-IN"/>
          </a:p>
        </p:txBody>
      </p:sp>
      <p:sp>
        <p:nvSpPr>
          <p:cNvPr id="40987" name="Line 30"/>
          <p:cNvSpPr>
            <a:spLocks noChangeShapeType="1"/>
          </p:cNvSpPr>
          <p:nvPr/>
        </p:nvSpPr>
        <p:spPr bwMode="auto">
          <a:xfrm>
            <a:off x="6070600" y="3810000"/>
            <a:ext cx="1828800" cy="0"/>
          </a:xfrm>
          <a:prstGeom prst="line">
            <a:avLst/>
          </a:prstGeom>
          <a:noFill/>
          <a:ln w="9525">
            <a:solidFill>
              <a:schemeClr val="tx1"/>
            </a:solidFill>
            <a:miter lim="800000"/>
            <a:headEnd/>
            <a:tailEnd/>
          </a:ln>
        </p:spPr>
        <p:txBody>
          <a:bodyPr wrap="none"/>
          <a:lstStyle/>
          <a:p>
            <a:endParaRPr lang="en-IN"/>
          </a:p>
        </p:txBody>
      </p:sp>
      <p:sp>
        <p:nvSpPr>
          <p:cNvPr id="40988" name="Oval 31"/>
          <p:cNvSpPr>
            <a:spLocks noChangeArrowheads="1"/>
          </p:cNvSpPr>
          <p:nvPr/>
        </p:nvSpPr>
        <p:spPr bwMode="auto">
          <a:xfrm>
            <a:off x="4394200" y="2133600"/>
            <a:ext cx="304800" cy="304800"/>
          </a:xfrm>
          <a:prstGeom prst="ellipse">
            <a:avLst/>
          </a:prstGeom>
          <a:noFill/>
          <a:ln w="9525">
            <a:solidFill>
              <a:schemeClr val="tx1"/>
            </a:solidFill>
            <a:miter lim="800000"/>
            <a:headEnd/>
            <a:tailEnd/>
          </a:ln>
        </p:spPr>
        <p:txBody>
          <a:bodyPr wrap="none" anchor="ctr"/>
          <a:lstStyle/>
          <a:p>
            <a:endParaRPr lang="en-IN"/>
          </a:p>
        </p:txBody>
      </p:sp>
      <p:sp>
        <p:nvSpPr>
          <p:cNvPr id="40989" name="Line 32"/>
          <p:cNvSpPr>
            <a:spLocks noChangeShapeType="1"/>
          </p:cNvSpPr>
          <p:nvPr/>
        </p:nvSpPr>
        <p:spPr bwMode="auto">
          <a:xfrm flipV="1">
            <a:off x="3860800" y="2438400"/>
            <a:ext cx="533400" cy="838200"/>
          </a:xfrm>
          <a:prstGeom prst="line">
            <a:avLst/>
          </a:prstGeom>
          <a:noFill/>
          <a:ln w="9525">
            <a:solidFill>
              <a:schemeClr val="tx1"/>
            </a:solidFill>
            <a:prstDash val="dash"/>
            <a:miter lim="800000"/>
            <a:headEnd/>
            <a:tailEnd type="triangle" w="med" len="med"/>
          </a:ln>
        </p:spPr>
        <p:txBody>
          <a:bodyPr wrap="none"/>
          <a:lstStyle/>
          <a:p>
            <a:endParaRPr lang="en-IN"/>
          </a:p>
        </p:txBody>
      </p:sp>
      <p:sp>
        <p:nvSpPr>
          <p:cNvPr id="40990" name="Line 33"/>
          <p:cNvSpPr>
            <a:spLocks noChangeShapeType="1"/>
          </p:cNvSpPr>
          <p:nvPr/>
        </p:nvSpPr>
        <p:spPr bwMode="auto">
          <a:xfrm>
            <a:off x="3479800" y="2260600"/>
            <a:ext cx="914400" cy="0"/>
          </a:xfrm>
          <a:prstGeom prst="line">
            <a:avLst/>
          </a:prstGeom>
          <a:noFill/>
          <a:ln w="9525">
            <a:solidFill>
              <a:schemeClr val="tx1"/>
            </a:solidFill>
            <a:miter lim="800000"/>
            <a:headEnd/>
            <a:tailEnd/>
          </a:ln>
        </p:spPr>
        <p:txBody>
          <a:bodyPr wrap="none"/>
          <a:lstStyle/>
          <a:p>
            <a:endParaRPr lang="en-IN"/>
          </a:p>
        </p:txBody>
      </p:sp>
      <p:sp>
        <p:nvSpPr>
          <p:cNvPr id="40991" name="Line 34"/>
          <p:cNvSpPr>
            <a:spLocks noChangeShapeType="1"/>
          </p:cNvSpPr>
          <p:nvPr/>
        </p:nvSpPr>
        <p:spPr bwMode="auto">
          <a:xfrm flipH="1" flipV="1">
            <a:off x="4699000" y="2286000"/>
            <a:ext cx="1371600" cy="304800"/>
          </a:xfrm>
          <a:prstGeom prst="line">
            <a:avLst/>
          </a:prstGeom>
          <a:noFill/>
          <a:ln w="9525">
            <a:solidFill>
              <a:schemeClr val="tx1"/>
            </a:solidFill>
            <a:prstDash val="dash"/>
            <a:miter lim="800000"/>
            <a:headEnd/>
            <a:tailEnd type="triangle" w="med" len="med"/>
          </a:ln>
        </p:spPr>
        <p:txBody>
          <a:bodyPr wrap="none"/>
          <a:lstStyle/>
          <a:p>
            <a:endParaRPr lang="en-IN"/>
          </a:p>
        </p:txBody>
      </p:sp>
      <p:sp>
        <p:nvSpPr>
          <p:cNvPr id="40992" name="Rectangle 35"/>
          <p:cNvSpPr>
            <a:spLocks noChangeArrowheads="1"/>
          </p:cNvSpPr>
          <p:nvPr/>
        </p:nvSpPr>
        <p:spPr bwMode="auto">
          <a:xfrm>
            <a:off x="2438400" y="1828800"/>
            <a:ext cx="838200" cy="381000"/>
          </a:xfrm>
          <a:prstGeom prst="rect">
            <a:avLst/>
          </a:prstGeom>
          <a:noFill/>
          <a:ln w="9525">
            <a:noFill/>
            <a:miter lim="800000"/>
            <a:headEnd/>
            <a:tailEnd/>
          </a:ln>
        </p:spPr>
        <p:txBody>
          <a:bodyPr wrap="none" anchor="ctr"/>
          <a:lstStyle/>
          <a:p>
            <a:pPr algn="ctr"/>
            <a:r>
              <a:rPr lang="en-US" dirty="0"/>
              <a:t>order</a:t>
            </a:r>
          </a:p>
        </p:txBody>
      </p:sp>
      <p:sp>
        <p:nvSpPr>
          <p:cNvPr id="40993" name="Rectangle 36"/>
          <p:cNvSpPr>
            <a:spLocks noChangeArrowheads="1"/>
          </p:cNvSpPr>
          <p:nvPr/>
        </p:nvSpPr>
        <p:spPr bwMode="auto">
          <a:xfrm>
            <a:off x="6781800" y="2895600"/>
            <a:ext cx="838200" cy="381000"/>
          </a:xfrm>
          <a:prstGeom prst="rect">
            <a:avLst/>
          </a:prstGeom>
          <a:noFill/>
          <a:ln w="9525">
            <a:noFill/>
            <a:miter lim="800000"/>
            <a:headEnd/>
            <a:tailEnd/>
          </a:ln>
        </p:spPr>
        <p:txBody>
          <a:bodyPr wrap="none" anchor="ctr"/>
          <a:lstStyle/>
          <a:p>
            <a:pPr algn="ctr"/>
            <a:r>
              <a:rPr lang="en-US"/>
              <a:t>customer</a:t>
            </a:r>
          </a:p>
        </p:txBody>
      </p:sp>
      <p:sp>
        <p:nvSpPr>
          <p:cNvPr id="40994" name="Rectangle 37"/>
          <p:cNvSpPr>
            <a:spLocks noChangeArrowheads="1"/>
          </p:cNvSpPr>
          <p:nvPr/>
        </p:nvSpPr>
        <p:spPr bwMode="auto">
          <a:xfrm>
            <a:off x="3048000" y="3810000"/>
            <a:ext cx="838200" cy="381000"/>
          </a:xfrm>
          <a:prstGeom prst="rect">
            <a:avLst/>
          </a:prstGeom>
          <a:noFill/>
          <a:ln w="9525">
            <a:noFill/>
            <a:miter lim="800000"/>
            <a:headEnd/>
            <a:tailEnd/>
          </a:ln>
        </p:spPr>
        <p:txBody>
          <a:bodyPr wrap="none" anchor="ctr"/>
          <a:lstStyle/>
          <a:p>
            <a:pPr algn="ctr"/>
            <a:r>
              <a:rPr lang="en-US" dirty="0"/>
              <a:t>account</a:t>
            </a:r>
          </a:p>
        </p:txBody>
      </p:sp>
      <p:sp>
        <p:nvSpPr>
          <p:cNvPr id="40995" name="Rectangle 38"/>
          <p:cNvSpPr>
            <a:spLocks noChangeArrowheads="1"/>
          </p:cNvSpPr>
          <p:nvPr/>
        </p:nvSpPr>
        <p:spPr bwMode="auto">
          <a:xfrm>
            <a:off x="1143000" y="4968875"/>
            <a:ext cx="7162800" cy="1465263"/>
          </a:xfrm>
          <a:prstGeom prst="rect">
            <a:avLst/>
          </a:prstGeom>
          <a:noFill/>
          <a:ln w="9525">
            <a:noFill/>
            <a:miter lim="800000"/>
            <a:headEnd/>
            <a:tailEnd/>
          </a:ln>
        </p:spPr>
        <p:txBody>
          <a:bodyPr anchor="ctr">
            <a:spAutoFit/>
          </a:bodyPr>
          <a:lstStyle/>
          <a:p>
            <a:pPr eaLnBrk="1" hangingPunct="1"/>
            <a:r>
              <a:rPr lang="en-US"/>
              <a:t> Order provides a component interface, which is a collection of one or more methods with or without attributes. </a:t>
            </a:r>
          </a:p>
          <a:p>
            <a:pPr eaLnBrk="1" hangingPunct="1"/>
            <a:r>
              <a:rPr lang="en-US"/>
              <a:t>  </a:t>
            </a:r>
          </a:p>
          <a:p>
            <a:pPr eaLnBrk="1" hangingPunct="1"/>
            <a:r>
              <a:rPr lang="en-US"/>
              <a:t>   Account and customer components are dependent upon the interface of the order. </a:t>
            </a:r>
          </a:p>
        </p:txBody>
      </p:sp>
    </p:spTree>
  </p:cSld>
  <p:clrMapOvr>
    <a:masterClrMapping/>
  </p:clrMapOvr>
  <p:transition spd="med">
    <p:dissolv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1143000" y="609600"/>
            <a:ext cx="6705600" cy="2895600"/>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1676400" y="3581400"/>
            <a:ext cx="5638800" cy="2190750"/>
          </a:xfrm>
          <a:prstGeom prst="rect">
            <a:avLst/>
          </a:prstGeom>
          <a:noFill/>
          <a:ln w="9525">
            <a:noFill/>
            <a:miter lim="800000"/>
            <a:headEnd/>
            <a:tailEnd/>
          </a:ln>
        </p:spPr>
      </p:pic>
    </p:spTree>
  </p:cSld>
  <p:clrMapOvr>
    <a:masterClrMapping/>
  </p:clrMapOvr>
  <p:transition spd="med">
    <p:dissolv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 diagram</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Deployment diagram model the physical layout of the system mapping software  artifact  to hardware  in which they execute and their communication</a:t>
            </a:r>
          </a:p>
          <a:p>
            <a:r>
              <a:rPr lang="en-US" dirty="0" smtClean="0"/>
              <a:t>Deployment diagram is used to show the physical deployment of the system</a:t>
            </a:r>
          </a:p>
          <a:p>
            <a:r>
              <a:rPr lang="en-US" dirty="0" smtClean="0"/>
              <a:t>Deployment diagram has node which  may be a hard ware or any device that host the software and my be a software that host another software (example operating system)</a:t>
            </a:r>
          </a:p>
          <a:p>
            <a:r>
              <a:rPr lang="en-US" dirty="0" smtClean="0"/>
              <a:t>Artifacts shows the software that is implemented on the hardware</a:t>
            </a:r>
          </a:p>
          <a:p>
            <a:r>
              <a:rPr lang="en-IN" dirty="0" smtClean="0"/>
              <a:t>It show the physical relationship between a system, software and hardware</a:t>
            </a:r>
          </a:p>
          <a:p>
            <a:endParaRPr lang="en-US" dirty="0"/>
          </a:p>
        </p:txBody>
      </p:sp>
    </p:spTree>
  </p:cSld>
  <p:clrMapOvr>
    <a:masterClrMapping/>
  </p:clrMapOvr>
  <p:transition spd="med">
    <p:dissolv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1153685" y="1066800"/>
            <a:ext cx="6542515" cy="4572000"/>
          </a:xfrm>
          <a:prstGeom prst="rect">
            <a:avLst/>
          </a:prstGeom>
          <a:noFill/>
          <a:ln w="9525">
            <a:noFill/>
            <a:miter lim="800000"/>
            <a:headEnd/>
            <a:tailEnd/>
          </a:ln>
        </p:spPr>
      </p:pic>
    </p:spTree>
  </p:cSld>
  <p:clrMapOvr>
    <a:masterClrMapping/>
  </p:clrMapOvr>
  <p:transition spd="med">
    <p:dissolv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Note</a:t>
            </a:r>
            <a:endParaRPr lang="en-IN" dirty="0"/>
          </a:p>
        </p:txBody>
      </p:sp>
      <p:sp>
        <p:nvSpPr>
          <p:cNvPr id="3" name="Content Placeholder 2"/>
          <p:cNvSpPr>
            <a:spLocks noGrp="1"/>
          </p:cNvSpPr>
          <p:nvPr>
            <p:ph idx="1"/>
          </p:nvPr>
        </p:nvSpPr>
        <p:spPr/>
        <p:txBody>
          <a:bodyPr/>
          <a:lstStyle/>
          <a:p>
            <a:r>
              <a:rPr lang="en-IN" dirty="0" smtClean="0"/>
              <a:t>In the world of the deployment diagram, system refers to the software you deploy and the software and hardware that enables your deployed software to run. </a:t>
            </a:r>
          </a:p>
          <a:p>
            <a:r>
              <a:rPr lang="en-IN" dirty="0" smtClean="0"/>
              <a:t>Use </a:t>
            </a:r>
          </a:p>
          <a:p>
            <a:pPr lvl="1"/>
            <a:r>
              <a:rPr lang="en-IN" dirty="0" smtClean="0"/>
              <a:t>To create a rough sketch of the physical layout of your system early in the deployment life cycle. </a:t>
            </a:r>
          </a:p>
          <a:p>
            <a:pPr lvl="1"/>
            <a:r>
              <a:rPr lang="en-IN" dirty="0" smtClean="0"/>
              <a:t>To identify and explore the dependencies between this system and other systems in its environment </a:t>
            </a:r>
            <a:endParaRPr lang="en-IN" dirty="0"/>
          </a:p>
        </p:txBody>
      </p:sp>
    </p:spTree>
  </p:cSld>
  <p:clrMapOvr>
    <a:masterClrMapping/>
  </p:clrMapOvr>
  <p:transition spd="med">
    <p:dissolv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Nodes </a:t>
            </a:r>
            <a:endParaRPr lang="en-IN" dirty="0"/>
          </a:p>
        </p:txBody>
      </p:sp>
      <p:sp>
        <p:nvSpPr>
          <p:cNvPr id="3" name="Content Placeholder 2"/>
          <p:cNvSpPr>
            <a:spLocks noGrp="1"/>
          </p:cNvSpPr>
          <p:nvPr>
            <p:ph idx="1"/>
          </p:nvPr>
        </p:nvSpPr>
        <p:spPr/>
        <p:txBody>
          <a:bodyPr/>
          <a:lstStyle/>
          <a:p>
            <a:r>
              <a:rPr lang="en-IN" b="1" dirty="0" smtClean="0"/>
              <a:t>Node</a:t>
            </a:r>
            <a:r>
              <a:rPr lang="en-IN" dirty="0" smtClean="0"/>
              <a:t> - A hardware or software object, shown by a three-dimensional box.</a:t>
            </a:r>
          </a:p>
          <a:p>
            <a:r>
              <a:rPr lang="en-IN" dirty="0" smtClean="0"/>
              <a:t>Types of Nodes </a:t>
            </a:r>
          </a:p>
          <a:p>
            <a:r>
              <a:rPr lang="en-IN" b="1" dirty="0" smtClean="0"/>
              <a:t>Device Node </a:t>
            </a:r>
            <a:r>
              <a:rPr lang="en-IN" dirty="0" smtClean="0"/>
              <a:t>: computing resources that have processing capabilities and the ability to execute programs. Ex : PC, Laptop, Mobile phone </a:t>
            </a:r>
          </a:p>
          <a:p>
            <a:r>
              <a:rPr lang="en-IN" b="1" dirty="0" smtClean="0"/>
              <a:t>Execution environment node</a:t>
            </a:r>
            <a:r>
              <a:rPr lang="en-IN" dirty="0" smtClean="0"/>
              <a:t>:  An EEN is any computer system that resides within a device node. Ex: OS, JVM or Container (Web Container or EBJ Container)</a:t>
            </a:r>
            <a:endParaRPr lang="en-IN" dirty="0"/>
          </a:p>
        </p:txBody>
      </p:sp>
    </p:spTree>
  </p:cSld>
  <p:clrMapOvr>
    <a:masterClrMapping/>
  </p:clrMapOvr>
  <p:transition spd="med">
    <p:dissolv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685800" y="1524000"/>
            <a:ext cx="7010400" cy="3962400"/>
          </a:xfrm>
          <a:prstGeom prst="rect">
            <a:avLst/>
          </a:prstGeom>
          <a:noFill/>
          <a:ln w="9525">
            <a:noFill/>
            <a:miter lim="800000"/>
            <a:headEnd/>
            <a:tailEnd/>
          </a:ln>
        </p:spPr>
      </p:pic>
    </p:spTree>
  </p:cSld>
  <p:clrMapOvr>
    <a:masterClrMapping/>
  </p:clrMapOvr>
  <p:transition spd="med">
    <p:dissolv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Artifact</a:t>
            </a:r>
            <a:r>
              <a:rPr lang="en-IN" dirty="0" smtClean="0"/>
              <a:t> </a:t>
            </a:r>
            <a:endParaRPr lang="en-IN" dirty="0"/>
          </a:p>
        </p:txBody>
      </p:sp>
      <p:sp>
        <p:nvSpPr>
          <p:cNvPr id="3" name="Content Placeholder 2"/>
          <p:cNvSpPr>
            <a:spLocks noGrp="1"/>
          </p:cNvSpPr>
          <p:nvPr>
            <p:ph idx="1"/>
          </p:nvPr>
        </p:nvSpPr>
        <p:spPr/>
        <p:txBody>
          <a:bodyPr/>
          <a:lstStyle/>
          <a:p>
            <a:r>
              <a:rPr lang="en-IN" b="1" dirty="0" err="1" smtClean="0"/>
              <a:t>Artifact</a:t>
            </a:r>
            <a:r>
              <a:rPr lang="en-IN" dirty="0" smtClean="0"/>
              <a:t> - a product developed by the software, symbolized by a rectangle with the name and the word “</a:t>
            </a:r>
            <a:r>
              <a:rPr lang="en-IN" dirty="0" err="1" smtClean="0"/>
              <a:t>artifact</a:t>
            </a:r>
            <a:r>
              <a:rPr lang="en-IN" dirty="0" smtClean="0"/>
              <a:t>” enclosed by double arrows.</a:t>
            </a:r>
          </a:p>
          <a:p>
            <a:pPr marL="274320" lvl="1" indent="-274320">
              <a:buClr>
                <a:schemeClr val="accent3"/>
              </a:buClr>
              <a:buSzPct val="95000"/>
            </a:pPr>
            <a:r>
              <a:rPr lang="en-IN" dirty="0" smtClean="0"/>
              <a:t>It is a physical file such as the executable library or </a:t>
            </a:r>
            <a:r>
              <a:rPr lang="en-IN" dirty="0" err="1" smtClean="0"/>
              <a:t>soure</a:t>
            </a:r>
            <a:r>
              <a:rPr lang="en-IN" dirty="0" smtClean="0"/>
              <a:t> file, jar, war, ear etc. </a:t>
            </a:r>
          </a:p>
          <a:p>
            <a:endParaRPr lang="en-IN" dirty="0" smtClean="0"/>
          </a:p>
          <a:p>
            <a:endParaRPr lang="en-IN" dirty="0"/>
          </a:p>
        </p:txBody>
      </p:sp>
    </p:spTree>
  </p:cSld>
  <p:clrMapOvr>
    <a:masterClrMapping/>
  </p:clrMapOvr>
  <p:transition spd="med">
    <p:dissolv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UML</a:t>
            </a:r>
            <a:endParaRPr lang="en-US" dirty="0"/>
          </a:p>
        </p:txBody>
      </p:sp>
      <p:sp>
        <p:nvSpPr>
          <p:cNvPr id="3" name="Content Placeholder 2"/>
          <p:cNvSpPr>
            <a:spLocks noGrp="1"/>
          </p:cNvSpPr>
          <p:nvPr>
            <p:ph idx="1"/>
          </p:nvPr>
        </p:nvSpPr>
        <p:spPr/>
        <p:txBody>
          <a:bodyPr/>
          <a:lstStyle/>
          <a:p>
            <a:r>
              <a:rPr lang="en-US" dirty="0" smtClean="0"/>
              <a:t>In 1997 OMG (Object management group) a non profit organization standardized the UML </a:t>
            </a:r>
          </a:p>
          <a:p>
            <a:r>
              <a:rPr lang="en-US" dirty="0" smtClean="0"/>
              <a:t>Since then they are making improvement in UML</a:t>
            </a:r>
          </a:p>
          <a:p>
            <a:r>
              <a:rPr lang="en-US" dirty="0" smtClean="0"/>
              <a:t>Released versions of UML</a:t>
            </a:r>
          </a:p>
          <a:p>
            <a:endParaRPr lang="en-US" dirty="0" smtClean="0"/>
          </a:p>
          <a:p>
            <a:endParaRPr lang="en-US" dirty="0"/>
          </a:p>
        </p:txBody>
      </p:sp>
    </p:spTree>
  </p:cSld>
  <p:clrMapOvr>
    <a:masterClrMapping/>
  </p:clrMapOvr>
  <p:transition spd="med">
    <p:dissolv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1447800" y="1564166"/>
            <a:ext cx="5105400" cy="2819991"/>
          </a:xfrm>
          <a:prstGeom prst="rect">
            <a:avLst/>
          </a:prstGeom>
          <a:noFill/>
          <a:ln w="9525">
            <a:noFill/>
            <a:miter lim="800000"/>
            <a:headEnd/>
            <a:tailEnd/>
          </a:ln>
        </p:spPr>
      </p:pic>
    </p:spTree>
  </p:cSld>
  <p:clrMapOvr>
    <a:masterClrMapping/>
  </p:clrMapOvr>
  <p:transition spd="med">
    <p:dissolv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a:stretch>
            <a:fillRect/>
          </a:stretch>
        </p:blipFill>
        <p:spPr bwMode="auto">
          <a:xfrm>
            <a:off x="2362200" y="1066800"/>
            <a:ext cx="3505199" cy="4503980"/>
          </a:xfrm>
          <a:prstGeom prst="rect">
            <a:avLst/>
          </a:prstGeom>
          <a:noFill/>
          <a:ln w="9525">
            <a:noFill/>
            <a:miter lim="800000"/>
            <a:headEnd/>
            <a:tailEnd/>
          </a:ln>
        </p:spPr>
      </p:pic>
    </p:spTree>
  </p:cSld>
  <p:clrMapOvr>
    <a:masterClrMapping/>
  </p:clrMapOvr>
  <p:transition spd="med">
    <p:dissolv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 diagram</a:t>
            </a:r>
            <a:endParaRPr lang="en-US" dirty="0"/>
          </a:p>
        </p:txBody>
      </p:sp>
      <p:pic>
        <p:nvPicPr>
          <p:cNvPr id="7170" name="Picture 2"/>
          <p:cNvPicPr>
            <a:picLocks noGrp="1" noChangeAspect="1" noChangeArrowheads="1"/>
          </p:cNvPicPr>
          <p:nvPr>
            <p:ph idx="1"/>
          </p:nvPr>
        </p:nvPicPr>
        <p:blipFill>
          <a:blip r:embed="rId2" cstate="print"/>
          <a:srcRect/>
          <a:stretch>
            <a:fillRect/>
          </a:stretch>
        </p:blipFill>
        <p:spPr bwMode="auto">
          <a:xfrm>
            <a:off x="838200" y="2096294"/>
            <a:ext cx="7210425" cy="4067175"/>
          </a:xfrm>
          <a:prstGeom prst="rect">
            <a:avLst/>
          </a:prstGeom>
          <a:noFill/>
          <a:ln w="9525">
            <a:noFill/>
            <a:miter lim="800000"/>
            <a:headEnd/>
            <a:tailEnd/>
          </a:ln>
        </p:spPr>
      </p:pic>
    </p:spTree>
  </p:cSld>
  <p:clrMapOvr>
    <a:masterClrMapping/>
  </p:clrMapOvr>
  <p:transition spd="med">
    <p:dissolv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Deployment with Component </a:t>
            </a:r>
            <a:endParaRPr lang="en-IN" dirty="0"/>
          </a:p>
        </p:txBody>
      </p:sp>
      <p:pic>
        <p:nvPicPr>
          <p:cNvPr id="10242" name="Picture 2"/>
          <p:cNvPicPr>
            <a:picLocks noGrp="1" noChangeAspect="1" noChangeArrowheads="1"/>
          </p:cNvPicPr>
          <p:nvPr>
            <p:ph idx="1"/>
          </p:nvPr>
        </p:nvPicPr>
        <p:blipFill>
          <a:blip r:embed="rId2" cstate="print"/>
          <a:srcRect/>
          <a:stretch>
            <a:fillRect/>
          </a:stretch>
        </p:blipFill>
        <p:spPr bwMode="auto">
          <a:xfrm>
            <a:off x="990600" y="2057400"/>
            <a:ext cx="6705600" cy="3962400"/>
          </a:xfrm>
          <a:prstGeom prst="rect">
            <a:avLst/>
          </a:prstGeom>
          <a:noFill/>
          <a:ln w="9525">
            <a:noFill/>
            <a:miter lim="800000"/>
            <a:headEnd/>
            <a:tailEnd/>
          </a:ln>
        </p:spPr>
      </p:pic>
    </p:spTree>
  </p:cSld>
  <p:clrMapOvr>
    <a:masterClrMapping/>
  </p:clrMapOvr>
  <p:transition spd="med">
    <p:dissolv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2133600"/>
            <a:ext cx="7052326" cy="923330"/>
          </a:xfrm>
          <a:prstGeom prst="rect">
            <a:avLst/>
          </a:prstGeom>
          <a:noFill/>
        </p:spPr>
        <p:txBody>
          <a:bodyPr wrap="square" lIns="91440" tIns="45720" rIns="91440" bIns="45720">
            <a:spAutoFit/>
          </a:bodyPr>
          <a:lstStyle/>
          <a:p>
            <a:pPr algn="ctr"/>
            <a:r>
              <a:rPr 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Thank You!</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cSld>
  <p:clrMapOvr>
    <a:masterClrMapping/>
  </p:clrMapOvr>
  <p:transition spd="med">
    <p:dissolv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Versions of UML</a:t>
            </a:r>
            <a:endParaRPr lang="en-US" dirty="0"/>
          </a:p>
        </p:txBody>
      </p:sp>
      <p:sp>
        <p:nvSpPr>
          <p:cNvPr id="3" name="Content Placeholder 2"/>
          <p:cNvSpPr>
            <a:spLocks noGrp="1"/>
          </p:cNvSpPr>
          <p:nvPr>
            <p:ph idx="1"/>
          </p:nvPr>
        </p:nvSpPr>
        <p:spPr/>
        <p:txBody>
          <a:bodyPr>
            <a:normAutofit fontScale="92500" lnSpcReduction="20000"/>
          </a:bodyPr>
          <a:lstStyle/>
          <a:p>
            <a:pPr>
              <a:buNone/>
            </a:pPr>
            <a:endParaRPr lang="en-US" dirty="0" smtClean="0"/>
          </a:p>
          <a:p>
            <a:r>
              <a:rPr lang="en-US" dirty="0" smtClean="0"/>
              <a:t>2.2 February 2009      </a:t>
            </a:r>
            <a:r>
              <a:rPr lang="en-US" dirty="0" smtClean="0">
                <a:hlinkClick r:id="rId3" action="ppaction://hlinkfile"/>
              </a:rPr>
              <a:t>http://www.omg.org/spec/UML/2.2</a:t>
            </a:r>
            <a:endParaRPr lang="en-US" dirty="0" smtClean="0"/>
          </a:p>
          <a:p>
            <a:r>
              <a:rPr lang="en-US" dirty="0" smtClean="0"/>
              <a:t>2.1.2 November 2007 </a:t>
            </a:r>
            <a:r>
              <a:rPr lang="en-US" dirty="0" smtClean="0">
                <a:hlinkClick r:id="rId4" action="ppaction://hlinkfile"/>
              </a:rPr>
              <a:t>http://www.omg.org/spec/UML/2.1.2</a:t>
            </a:r>
            <a:endParaRPr lang="en-US" dirty="0" smtClean="0"/>
          </a:p>
          <a:p>
            <a:r>
              <a:rPr lang="en-US" dirty="0" smtClean="0"/>
              <a:t>2.1.1 August 2007       </a:t>
            </a:r>
            <a:r>
              <a:rPr lang="en-US" dirty="0" smtClean="0">
                <a:hlinkClick r:id="rId5" action="ppaction://hlinkfile"/>
              </a:rPr>
              <a:t>http://www.omg.org/spec/UML/2.1.1</a:t>
            </a:r>
            <a:endParaRPr lang="en-US" dirty="0" smtClean="0"/>
          </a:p>
          <a:p>
            <a:r>
              <a:rPr lang="en-US" dirty="0" smtClean="0"/>
              <a:t>2.0 July 2005              </a:t>
            </a:r>
            <a:r>
              <a:rPr lang="en-US" dirty="0" smtClean="0">
                <a:hlinkClick r:id="rId6"/>
              </a:rPr>
              <a:t>http://www.omg.org/spec/UML/2.0</a:t>
            </a:r>
            <a:endParaRPr lang="en-US" dirty="0" smtClean="0"/>
          </a:p>
          <a:p>
            <a:r>
              <a:rPr lang="en-US" dirty="0" smtClean="0"/>
              <a:t>1.5 March 2003          </a:t>
            </a:r>
            <a:r>
              <a:rPr lang="en-US" dirty="0" smtClean="0">
                <a:hlinkClick r:id="rId7"/>
              </a:rPr>
              <a:t>http://www.omg.org/spec/UML/1.5</a:t>
            </a:r>
            <a:endParaRPr lang="en-US" dirty="0" smtClean="0"/>
          </a:p>
          <a:p>
            <a:r>
              <a:rPr lang="en-US" dirty="0" smtClean="0"/>
              <a:t>1.4.2 July 2004           </a:t>
            </a:r>
            <a:r>
              <a:rPr lang="en-US" dirty="0" smtClean="0">
                <a:hlinkClick r:id="" action="ppaction://hlinkfile"/>
              </a:rPr>
              <a:t>ISO/IEC 19501</a:t>
            </a:r>
            <a:endParaRPr lang="en-US" dirty="0" smtClean="0"/>
          </a:p>
          <a:p>
            <a:r>
              <a:rPr lang="en-US" dirty="0" smtClean="0"/>
              <a:t>1.4  September 2001  </a:t>
            </a:r>
            <a:r>
              <a:rPr lang="en-US" dirty="0" smtClean="0">
                <a:hlinkClick r:id="rId8" action="ppaction://hlinkfile"/>
              </a:rPr>
              <a:t>http://www.omg.org/spec/UML/1.4</a:t>
            </a:r>
            <a:endParaRPr lang="en-US" dirty="0" smtClean="0"/>
          </a:p>
          <a:p>
            <a:r>
              <a:rPr lang="en-US" dirty="0" smtClean="0"/>
              <a:t>1.3  March 2000         </a:t>
            </a:r>
            <a:r>
              <a:rPr lang="en-US" dirty="0" smtClean="0">
                <a:hlinkClick r:id="rId9"/>
              </a:rPr>
              <a:t>http://www.omg.org/spec/UML/1.3</a:t>
            </a:r>
            <a:endParaRPr lang="en-US" dirty="0" smtClean="0"/>
          </a:p>
          <a:p>
            <a:r>
              <a:rPr lang="en-US" dirty="0" smtClean="0"/>
              <a:t>1.2  July   1998</a:t>
            </a:r>
          </a:p>
          <a:p>
            <a:r>
              <a:rPr lang="en-US" dirty="0" smtClean="0"/>
              <a:t>1.1   November 1997</a:t>
            </a:r>
          </a:p>
          <a:p>
            <a:endParaRPr lang="en-US" dirty="0"/>
          </a:p>
        </p:txBody>
      </p:sp>
    </p:spTree>
  </p:cSld>
  <p:clrMapOvr>
    <a:masterClrMapping/>
  </p:clrMapOvr>
  <p:transition spd="med">
    <p:dissolv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ransition spd="med">
    <p:dissolv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Structural  Modeling  Diagram</a:t>
            </a:r>
            <a:endParaRPr lang="en-US" dirty="0"/>
          </a:p>
        </p:txBody>
      </p:sp>
      <p:sp>
        <p:nvSpPr>
          <p:cNvPr id="3" name="Content Placeholder 2"/>
          <p:cNvSpPr>
            <a:spLocks noGrp="1"/>
          </p:cNvSpPr>
          <p:nvPr>
            <p:ph idx="1"/>
          </p:nvPr>
        </p:nvSpPr>
        <p:spPr/>
        <p:txBody>
          <a:bodyPr/>
          <a:lstStyle/>
          <a:p>
            <a:r>
              <a:rPr lang="en-US" dirty="0" smtClean="0"/>
              <a:t>Class Diagram</a:t>
            </a:r>
          </a:p>
          <a:p>
            <a:r>
              <a:rPr lang="en-US" dirty="0" smtClean="0"/>
              <a:t>Object Diagram</a:t>
            </a:r>
          </a:p>
          <a:p>
            <a:r>
              <a:rPr lang="en-US" dirty="0" smtClean="0"/>
              <a:t>Component Diagram</a:t>
            </a:r>
          </a:p>
          <a:p>
            <a:r>
              <a:rPr lang="en-US" dirty="0" smtClean="0"/>
              <a:t>Package Diagram</a:t>
            </a:r>
          </a:p>
          <a:p>
            <a:r>
              <a:rPr lang="en-US" dirty="0" smtClean="0"/>
              <a:t>Composite Structure</a:t>
            </a:r>
          </a:p>
          <a:p>
            <a:r>
              <a:rPr lang="en-US" dirty="0" smtClean="0"/>
              <a:t>Deployment Diagram</a:t>
            </a:r>
            <a:endParaRPr lang="en-US" dirty="0"/>
          </a:p>
        </p:txBody>
      </p:sp>
    </p:spTree>
  </p:cSld>
  <p:clrMapOvr>
    <a:masterClrMapping/>
  </p:clrMapOvr>
  <p:transition spd="med">
    <p:dissolv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Behavioral Modeling Diagram</a:t>
            </a:r>
            <a:endParaRPr lang="en-US" dirty="0"/>
          </a:p>
        </p:txBody>
      </p:sp>
      <p:sp>
        <p:nvSpPr>
          <p:cNvPr id="3" name="Content Placeholder 2"/>
          <p:cNvSpPr>
            <a:spLocks noGrp="1"/>
          </p:cNvSpPr>
          <p:nvPr>
            <p:ph idx="1"/>
          </p:nvPr>
        </p:nvSpPr>
        <p:spPr/>
        <p:txBody>
          <a:bodyPr/>
          <a:lstStyle/>
          <a:p>
            <a:r>
              <a:rPr lang="en-US" dirty="0" smtClean="0"/>
              <a:t>Use Case Diagram</a:t>
            </a:r>
          </a:p>
          <a:p>
            <a:r>
              <a:rPr lang="en-US" dirty="0" smtClean="0"/>
              <a:t>Activity Diagram</a:t>
            </a:r>
          </a:p>
          <a:p>
            <a:r>
              <a:rPr lang="en-US" dirty="0" smtClean="0"/>
              <a:t>State Machine Diagram</a:t>
            </a:r>
          </a:p>
          <a:p>
            <a:r>
              <a:rPr lang="en-US" dirty="0" smtClean="0"/>
              <a:t>Communication Diagram</a:t>
            </a:r>
          </a:p>
          <a:p>
            <a:r>
              <a:rPr lang="en-US" dirty="0" smtClean="0"/>
              <a:t>Sequence Diagram</a:t>
            </a:r>
          </a:p>
          <a:p>
            <a:r>
              <a:rPr lang="en-US" dirty="0" smtClean="0"/>
              <a:t>Timing Diagram</a:t>
            </a:r>
          </a:p>
          <a:p>
            <a:r>
              <a:rPr lang="en-US" dirty="0" smtClean="0"/>
              <a:t>Interaction Over view Diagram</a:t>
            </a:r>
          </a:p>
          <a:p>
            <a:endParaRPr lang="en-US" dirty="0"/>
          </a:p>
        </p:txBody>
      </p:sp>
    </p:spTree>
  </p:cSld>
  <p:clrMapOvr>
    <a:masterClrMapping/>
  </p:clrMapOvr>
  <p:transition spd="med">
    <p:dissolv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3328</TotalTime>
  <Words>1790</Words>
  <Application>Microsoft Office PowerPoint</Application>
  <PresentationFormat>On-screen Show (4:3)</PresentationFormat>
  <Paragraphs>338</Paragraphs>
  <Slides>54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54</vt:i4>
      </vt:variant>
    </vt:vector>
  </HeadingPairs>
  <TitlesOfParts>
    <vt:vector size="61" baseType="lpstr">
      <vt:lpstr>Arial</vt:lpstr>
      <vt:lpstr>Calibri</vt:lpstr>
      <vt:lpstr>Constantia</vt:lpstr>
      <vt:lpstr>新細明體</vt:lpstr>
      <vt:lpstr>Times New Roman</vt:lpstr>
      <vt:lpstr>Wingdings 2</vt:lpstr>
      <vt:lpstr>Flow</vt:lpstr>
      <vt:lpstr>UML</vt:lpstr>
      <vt:lpstr>         UML  </vt:lpstr>
      <vt:lpstr>What is UML</vt:lpstr>
      <vt:lpstr>History of UML   </vt:lpstr>
      <vt:lpstr>History of UML</vt:lpstr>
      <vt:lpstr>Versions of UML</vt:lpstr>
      <vt:lpstr>PowerPoint Presentation</vt:lpstr>
      <vt:lpstr>Structural  Modeling  Diagram</vt:lpstr>
      <vt:lpstr>Behavioral Modeling Diagram</vt:lpstr>
      <vt:lpstr> Interaction Diagrams Modeling Diagram</vt:lpstr>
      <vt:lpstr>Important diagram </vt:lpstr>
      <vt:lpstr>Use Case Diagram  </vt:lpstr>
      <vt:lpstr>Use Case diagram</vt:lpstr>
      <vt:lpstr>Use Case diagram</vt:lpstr>
      <vt:lpstr>Use Case diagram</vt:lpstr>
      <vt:lpstr>Use case diagram</vt:lpstr>
      <vt:lpstr>Class diagram</vt:lpstr>
      <vt:lpstr>Class diagram</vt:lpstr>
      <vt:lpstr>Class Diagram</vt:lpstr>
      <vt:lpstr>Notation of Class Diagram: association</vt:lpstr>
      <vt:lpstr>       Association: Multiplicity and Roles</vt:lpstr>
      <vt:lpstr>PowerPoint Presentation</vt:lpstr>
      <vt:lpstr>Notation of Class Diagram: Aggregation</vt:lpstr>
      <vt:lpstr>PowerPoint Presentation</vt:lpstr>
      <vt:lpstr>  </vt:lpstr>
      <vt:lpstr>Object diagram</vt:lpstr>
      <vt:lpstr>Object diagram</vt:lpstr>
      <vt:lpstr>Package diagram</vt:lpstr>
      <vt:lpstr>Package diagram (merge)</vt:lpstr>
      <vt:lpstr>Package diagram</vt:lpstr>
      <vt:lpstr>Interaction diagram </vt:lpstr>
      <vt:lpstr>Sequence diagram </vt:lpstr>
      <vt:lpstr>Sequence diagram component </vt:lpstr>
      <vt:lpstr>Continue...</vt:lpstr>
      <vt:lpstr>Continue...</vt:lpstr>
      <vt:lpstr>PowerPoint Presentation</vt:lpstr>
      <vt:lpstr>Communication diagram </vt:lpstr>
      <vt:lpstr>Symbol and notations </vt:lpstr>
      <vt:lpstr>PowerPoint Presentation</vt:lpstr>
      <vt:lpstr>Component diagram</vt:lpstr>
      <vt:lpstr>Continue…</vt:lpstr>
      <vt:lpstr>Component Diagram (cont.)</vt:lpstr>
      <vt:lpstr>PowerPoint Presentation</vt:lpstr>
      <vt:lpstr>Deployment diagram</vt:lpstr>
      <vt:lpstr>PowerPoint Presentation</vt:lpstr>
      <vt:lpstr>Note</vt:lpstr>
      <vt:lpstr>Nodes </vt:lpstr>
      <vt:lpstr>PowerPoint Presentation</vt:lpstr>
      <vt:lpstr>Artifact </vt:lpstr>
      <vt:lpstr>PowerPoint Presentation</vt:lpstr>
      <vt:lpstr>PowerPoint Presentation</vt:lpstr>
      <vt:lpstr>Deployment diagram</vt:lpstr>
      <vt:lpstr>Deployment with Component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UML</dc:title>
  <dc:creator>Akash</dc:creator>
  <cp:lastModifiedBy>Akash Kale</cp:lastModifiedBy>
  <cp:revision>643</cp:revision>
  <dcterms:created xsi:type="dcterms:W3CDTF">2006-08-16T00:00:00Z</dcterms:created>
  <dcterms:modified xsi:type="dcterms:W3CDTF">2020-02-12T07:38:47Z</dcterms:modified>
</cp:coreProperties>
</file>