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58" r:id="rId7"/>
  </p:sldIdLst>
  <p:sldSz cx="7772400" cy="100584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115920"/>
            <a:ext cx="3236040" cy="9941760"/>
          </a:xfrm>
          <a:prstGeom prst="rect">
            <a:avLst/>
          </a:prstGeom>
          <a:solidFill>
            <a:srgbClr val="F8AC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>
            <a:off x="0" y="38160"/>
            <a:ext cx="2071080" cy="1034280"/>
          </a:xfrm>
          <a:custGeom>
            <a:avLst/>
            <a:gdLst/>
            <a:ahLst/>
            <a:cxnLst/>
            <a:rect l="l" t="t" r="r" b="b"/>
            <a:pathLst>
              <a:path w="1305" h="652">
                <a:moveTo>
                  <a:pt x="0" y="277"/>
                </a:moveTo>
                <a:lnTo>
                  <a:pt x="472" y="652"/>
                </a:lnTo>
                <a:lnTo>
                  <a:pt x="1305" y="247"/>
                </a:lnTo>
                <a:lnTo>
                  <a:pt x="72" y="66"/>
                </a:lnTo>
                <a:lnTo>
                  <a:pt x="0" y="0"/>
                </a:lnTo>
                <a:lnTo>
                  <a:pt x="0" y="277"/>
                </a:lnTo>
                <a:close/>
              </a:path>
            </a:pathLst>
          </a:custGeom>
          <a:solidFill>
            <a:srgbClr val="F5BF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071800" y="0"/>
            <a:ext cx="1164600" cy="597600"/>
          </a:xfrm>
          <a:custGeom>
            <a:avLst/>
            <a:gdLst/>
            <a:ahLst/>
            <a:cxnLst/>
            <a:rect l="l" t="t" r="r" b="b"/>
            <a:pathLst>
              <a:path w="734" h="377">
                <a:moveTo>
                  <a:pt x="556" y="0"/>
                </a:moveTo>
                <a:lnTo>
                  <a:pt x="0" y="271"/>
                </a:lnTo>
                <a:lnTo>
                  <a:pt x="734" y="377"/>
                </a:lnTo>
                <a:lnTo>
                  <a:pt x="734" y="0"/>
                </a:lnTo>
                <a:lnTo>
                  <a:pt x="556" y="0"/>
                </a:lnTo>
                <a:close/>
              </a:path>
            </a:pathLst>
          </a:custGeom>
          <a:solidFill>
            <a:srgbClr val="F5BF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953440" cy="429480"/>
          </a:xfrm>
          <a:custGeom>
            <a:avLst/>
            <a:gdLst/>
            <a:ahLst/>
            <a:cxnLst/>
            <a:rect l="l" t="t" r="r" b="b"/>
            <a:pathLst>
              <a:path w="1861" h="271">
                <a:moveTo>
                  <a:pt x="0" y="0"/>
                </a:moveTo>
                <a:lnTo>
                  <a:pt x="0" y="24"/>
                </a:lnTo>
                <a:lnTo>
                  <a:pt x="72" y="90"/>
                </a:lnTo>
                <a:lnTo>
                  <a:pt x="1305" y="271"/>
                </a:lnTo>
                <a:lnTo>
                  <a:pt x="1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4"/>
          <a:stretch/>
        </p:blipFill>
        <p:spPr>
          <a:xfrm>
            <a:off x="0" y="3283200"/>
            <a:ext cx="3236040" cy="6799680"/>
          </a:xfrm>
          <a:prstGeom prst="rect">
            <a:avLst/>
          </a:prstGeom>
          <a:ln>
            <a:noFill/>
          </a:ln>
        </p:spPr>
      </p:pic>
      <p:pic>
        <p:nvPicPr>
          <p:cNvPr id="5" name="Picture 11"/>
          <p:cNvPicPr/>
          <p:nvPr/>
        </p:nvPicPr>
        <p:blipFill>
          <a:blip r:embed="rId15"/>
          <a:stretch/>
        </p:blipFill>
        <p:spPr>
          <a:xfrm>
            <a:off x="3700080" y="345600"/>
            <a:ext cx="1514160" cy="419400"/>
          </a:xfrm>
          <a:prstGeom prst="rect">
            <a:avLst/>
          </a:prstGeom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7771680" cy="52560"/>
            <a:chOff x="0" y="0"/>
            <a:chExt cx="7771680" cy="52560"/>
          </a:xfrm>
        </p:grpSpPr>
        <p:sp>
          <p:nvSpPr>
            <p:cNvPr id="7" name="CustomShape 6"/>
            <p:cNvSpPr/>
            <p:nvPr/>
          </p:nvSpPr>
          <p:spPr>
            <a:xfrm>
              <a:off x="0" y="0"/>
              <a:ext cx="889920" cy="52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7"/>
            <p:cNvSpPr/>
            <p:nvPr/>
          </p:nvSpPr>
          <p:spPr>
            <a:xfrm>
              <a:off x="4723200" y="0"/>
              <a:ext cx="3048480" cy="5256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8"/>
            <p:cNvSpPr/>
            <p:nvPr/>
          </p:nvSpPr>
          <p:spPr>
            <a:xfrm>
              <a:off x="2254680" y="0"/>
              <a:ext cx="2468160" cy="52560"/>
            </a:xfrm>
            <a:prstGeom prst="rect">
              <a:avLst/>
            </a:prstGeom>
            <a:solidFill>
              <a:srgbClr val="66B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9"/>
            <p:cNvSpPr/>
            <p:nvPr/>
          </p:nvSpPr>
          <p:spPr>
            <a:xfrm>
              <a:off x="890640" y="0"/>
              <a:ext cx="1363320" cy="525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" name="Picture 17"/>
          <p:cNvPicPr/>
          <p:nvPr/>
        </p:nvPicPr>
        <p:blipFill>
          <a:blip r:embed="rId16"/>
          <a:stretch/>
        </p:blipFill>
        <p:spPr>
          <a:xfrm>
            <a:off x="0" y="9004320"/>
            <a:ext cx="3236040" cy="1053360"/>
          </a:xfrm>
          <a:prstGeom prst="rect">
            <a:avLst/>
          </a:prstGeom>
          <a:ln>
            <a:noFill/>
          </a:ln>
        </p:spPr>
      </p:pic>
      <p:sp>
        <p:nvSpPr>
          <p:cNvPr id="12" name="CustomShape 10"/>
          <p:cNvSpPr/>
          <p:nvPr/>
        </p:nvSpPr>
        <p:spPr>
          <a:xfrm>
            <a:off x="3700080" y="967320"/>
            <a:ext cx="3755160" cy="11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7200" rIns="0" bIns="0" anchor="ctr">
            <a:noAutofit/>
          </a:bodyPr>
          <a:lstStyle/>
          <a:p>
            <a:pPr>
              <a:lnSpc>
                <a:spcPts val="4501"/>
              </a:lnSpc>
            </a:pPr>
            <a:r>
              <a:rPr lang="en-IN" sz="6600" b="1" strike="noStrike" spc="-1" baseline="30000">
                <a:solidFill>
                  <a:srgbClr val="00B0F0"/>
                </a:solidFill>
                <a:latin typeface="Calibri"/>
                <a:ea typeface="DejaVu Sans"/>
              </a:rPr>
              <a:t>MEET YOUR INSTRUCTOR</a:t>
            </a:r>
            <a:endParaRPr lang="en-IN" sz="6600" b="0" strike="noStrike" spc="-1">
              <a:latin typeface="Arial"/>
            </a:endParaRPr>
          </a:p>
        </p:txBody>
      </p:sp>
      <p:grpSp>
        <p:nvGrpSpPr>
          <p:cNvPr id="13" name="Group 11"/>
          <p:cNvGrpSpPr/>
          <p:nvPr/>
        </p:nvGrpSpPr>
        <p:grpSpPr>
          <a:xfrm>
            <a:off x="6840" y="10011240"/>
            <a:ext cx="7771680" cy="52560"/>
            <a:chOff x="6840" y="10011240"/>
            <a:chExt cx="7771680" cy="52560"/>
          </a:xfrm>
        </p:grpSpPr>
        <p:sp>
          <p:nvSpPr>
            <p:cNvPr id="14" name="CustomShape 12"/>
            <p:cNvSpPr/>
            <p:nvPr/>
          </p:nvSpPr>
          <p:spPr>
            <a:xfrm>
              <a:off x="6840" y="10011240"/>
              <a:ext cx="889920" cy="52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3"/>
            <p:cNvSpPr/>
            <p:nvPr/>
          </p:nvSpPr>
          <p:spPr>
            <a:xfrm>
              <a:off x="4730040" y="10011240"/>
              <a:ext cx="3048480" cy="5256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4"/>
            <p:cNvSpPr/>
            <p:nvPr/>
          </p:nvSpPr>
          <p:spPr>
            <a:xfrm>
              <a:off x="2261160" y="10011240"/>
              <a:ext cx="2468160" cy="52560"/>
            </a:xfrm>
            <a:prstGeom prst="rect">
              <a:avLst/>
            </a:prstGeom>
            <a:solidFill>
              <a:srgbClr val="66B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5"/>
            <p:cNvSpPr/>
            <p:nvPr/>
          </p:nvSpPr>
          <p:spPr>
            <a:xfrm>
              <a:off x="897480" y="10011240"/>
              <a:ext cx="1363320" cy="525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PlaceHolder 16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" name="PlaceHolder 17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7771680" cy="52560"/>
            <a:chOff x="0" y="0"/>
            <a:chExt cx="7771680" cy="5256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889920" cy="52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4723200" y="0"/>
              <a:ext cx="3048480" cy="5256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2254680" y="0"/>
              <a:ext cx="2468160" cy="52560"/>
            </a:xfrm>
            <a:prstGeom prst="rect">
              <a:avLst/>
            </a:prstGeom>
            <a:solidFill>
              <a:srgbClr val="66B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90640" y="0"/>
              <a:ext cx="1363320" cy="525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" name="Group 6"/>
          <p:cNvGrpSpPr/>
          <p:nvPr/>
        </p:nvGrpSpPr>
        <p:grpSpPr>
          <a:xfrm>
            <a:off x="0" y="9144000"/>
            <a:ext cx="7771680" cy="913680"/>
            <a:chOff x="0" y="9144000"/>
            <a:chExt cx="7771680" cy="913680"/>
          </a:xfrm>
        </p:grpSpPr>
        <p:sp>
          <p:nvSpPr>
            <p:cNvPr id="62" name="CustomShape 7"/>
            <p:cNvSpPr/>
            <p:nvPr/>
          </p:nvSpPr>
          <p:spPr>
            <a:xfrm>
              <a:off x="2800800" y="9144000"/>
              <a:ext cx="4970880" cy="872280"/>
            </a:xfrm>
            <a:custGeom>
              <a:avLst/>
              <a:gdLst/>
              <a:ahLst/>
              <a:cxnLst/>
              <a:rect l="l" t="t" r="r" b="b"/>
              <a:pathLst>
                <a:path w="2148" h="550">
                  <a:moveTo>
                    <a:pt x="1372" y="0"/>
                  </a:moveTo>
                  <a:lnTo>
                    <a:pt x="0" y="265"/>
                  </a:lnTo>
                  <a:lnTo>
                    <a:pt x="2030" y="474"/>
                  </a:lnTo>
                  <a:lnTo>
                    <a:pt x="2148" y="550"/>
                  </a:lnTo>
                  <a:lnTo>
                    <a:pt x="2148" y="38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>
              <a:off x="0" y="9369360"/>
              <a:ext cx="2800080" cy="688320"/>
            </a:xfrm>
            <a:custGeom>
              <a:avLst/>
              <a:gdLst/>
              <a:ahLst/>
              <a:cxnLst/>
              <a:rect l="l" t="t" r="r" b="b"/>
              <a:pathLst>
                <a:path w="1210" h="434">
                  <a:moveTo>
                    <a:pt x="0" y="434"/>
                  </a:moveTo>
                  <a:lnTo>
                    <a:pt x="294" y="434"/>
                  </a:lnTo>
                  <a:lnTo>
                    <a:pt x="1210" y="123"/>
                  </a:lnTo>
                  <a:lnTo>
                    <a:pt x="0" y="0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138960" y="9564840"/>
              <a:ext cx="7632720" cy="492840"/>
            </a:xfrm>
            <a:custGeom>
              <a:avLst/>
              <a:gdLst/>
              <a:ahLst/>
              <a:cxnLst/>
              <a:rect l="l" t="t" r="r" b="b"/>
              <a:pathLst>
                <a:path w="3298" h="311">
                  <a:moveTo>
                    <a:pt x="0" y="311"/>
                  </a:moveTo>
                  <a:lnTo>
                    <a:pt x="3298" y="311"/>
                  </a:lnTo>
                  <a:lnTo>
                    <a:pt x="3298" y="285"/>
                  </a:lnTo>
                  <a:lnTo>
                    <a:pt x="3180" y="209"/>
                  </a:lnTo>
                  <a:lnTo>
                    <a:pt x="1150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B1B3B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" name="Group 10"/>
          <p:cNvGrpSpPr/>
          <p:nvPr/>
        </p:nvGrpSpPr>
        <p:grpSpPr>
          <a:xfrm>
            <a:off x="-5760" y="10011240"/>
            <a:ext cx="7777440" cy="46440"/>
            <a:chOff x="-5760" y="10011240"/>
            <a:chExt cx="7777440" cy="46440"/>
          </a:xfrm>
        </p:grpSpPr>
        <p:sp>
          <p:nvSpPr>
            <p:cNvPr id="66" name="CustomShape 11"/>
            <p:cNvSpPr/>
            <p:nvPr/>
          </p:nvSpPr>
          <p:spPr>
            <a:xfrm>
              <a:off x="-5760" y="10011240"/>
              <a:ext cx="890640" cy="46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12"/>
            <p:cNvSpPr/>
            <p:nvPr/>
          </p:nvSpPr>
          <p:spPr>
            <a:xfrm>
              <a:off x="4721040" y="10011240"/>
              <a:ext cx="3050640" cy="4644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13"/>
            <p:cNvSpPr/>
            <p:nvPr/>
          </p:nvSpPr>
          <p:spPr>
            <a:xfrm>
              <a:off x="2250360" y="10011240"/>
              <a:ext cx="2469960" cy="46440"/>
            </a:xfrm>
            <a:prstGeom prst="rect">
              <a:avLst/>
            </a:prstGeom>
            <a:solidFill>
              <a:srgbClr val="66B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14"/>
            <p:cNvSpPr/>
            <p:nvPr/>
          </p:nvSpPr>
          <p:spPr>
            <a:xfrm>
              <a:off x="885600" y="10011240"/>
              <a:ext cx="1364040" cy="4644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0" name="PlaceHolder 15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1" name="PlaceHolder 16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6"/>
          <p:cNvPicPr/>
          <p:nvPr/>
        </p:nvPicPr>
        <p:blipFill>
          <a:blip r:embed="rId14"/>
          <a:stretch/>
        </p:blipFill>
        <p:spPr>
          <a:xfrm>
            <a:off x="897480" y="6580080"/>
            <a:ext cx="1514160" cy="4194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890640" y="7116120"/>
            <a:ext cx="5933520" cy="217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Founded in 2009, Simplilearn is one of the world’s leading providers of online training for Digital Marketing,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Cloud Computing, Project Management, Data Science, IT, Software Development, and many other emerging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technologies. Based in San Francisco, California and Bangalore, India, Simplilearn has helped more than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500,000 professionals and companies across 150+ countries get trained, acquire certifications, and upskill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their employees.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Its 400 training courses are designed and updated by world-class industry experts. Simplilearn’s blended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learning approach combines e-learning classes, instructor-led live virtual classrooms, applied learning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Projects and 24/7 teaching assistance. More than 40 global training organizations have recognized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Simplilearn as an official provider of certification training. The company has been named the 8th most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influential education brand in the world by LinkedIn.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© 2009-2019 - Simplilearn Solutions. All Rights Reserved.</a:t>
            </a:r>
            <a:endParaRPr lang="en-IN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50" b="0" strike="noStrike" spc="-1">
                <a:solidFill>
                  <a:srgbClr val="595959"/>
                </a:solidFill>
                <a:latin typeface="Calibri"/>
                <a:ea typeface="DejaVu Sans"/>
              </a:rPr>
              <a:t>The certification names are the trademarks of their respective owners</a:t>
            </a:r>
            <a:endParaRPr lang="en-IN" sz="950" b="0" strike="noStrike" spc="-1">
              <a:latin typeface="Arial"/>
            </a:endParaRPr>
          </a:p>
        </p:txBody>
      </p:sp>
      <p:grpSp>
        <p:nvGrpSpPr>
          <p:cNvPr id="110" name="Group 2"/>
          <p:cNvGrpSpPr/>
          <p:nvPr/>
        </p:nvGrpSpPr>
        <p:grpSpPr>
          <a:xfrm>
            <a:off x="0" y="0"/>
            <a:ext cx="7771680" cy="52560"/>
            <a:chOff x="0" y="0"/>
            <a:chExt cx="7771680" cy="52560"/>
          </a:xfrm>
        </p:grpSpPr>
        <p:sp>
          <p:nvSpPr>
            <p:cNvPr id="111" name="CustomShape 3"/>
            <p:cNvSpPr/>
            <p:nvPr/>
          </p:nvSpPr>
          <p:spPr>
            <a:xfrm>
              <a:off x="0" y="0"/>
              <a:ext cx="889920" cy="52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4723200" y="0"/>
              <a:ext cx="3048480" cy="5256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2254680" y="0"/>
              <a:ext cx="2468160" cy="52560"/>
            </a:xfrm>
            <a:prstGeom prst="rect">
              <a:avLst/>
            </a:prstGeom>
            <a:solidFill>
              <a:srgbClr val="66B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0640" y="0"/>
              <a:ext cx="1363320" cy="525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CustomShape 7"/>
          <p:cNvSpPr/>
          <p:nvPr/>
        </p:nvSpPr>
        <p:spPr>
          <a:xfrm>
            <a:off x="2800800" y="9144000"/>
            <a:ext cx="4970880" cy="872280"/>
          </a:xfrm>
          <a:custGeom>
            <a:avLst/>
            <a:gdLst/>
            <a:ahLst/>
            <a:cxnLst/>
            <a:rect l="l" t="t" r="r" b="b"/>
            <a:pathLst>
              <a:path w="2148" h="550">
                <a:moveTo>
                  <a:pt x="1372" y="0"/>
                </a:moveTo>
                <a:lnTo>
                  <a:pt x="0" y="265"/>
                </a:lnTo>
                <a:lnTo>
                  <a:pt x="2030" y="474"/>
                </a:lnTo>
                <a:lnTo>
                  <a:pt x="2148" y="550"/>
                </a:lnTo>
                <a:lnTo>
                  <a:pt x="2148" y="381"/>
                </a:lnTo>
                <a:lnTo>
                  <a:pt x="137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0" y="9369360"/>
            <a:ext cx="2800080" cy="688320"/>
          </a:xfrm>
          <a:custGeom>
            <a:avLst/>
            <a:gdLst/>
            <a:ahLst/>
            <a:cxnLst/>
            <a:rect l="l" t="t" r="r" b="b"/>
            <a:pathLst>
              <a:path w="1210" h="434">
                <a:moveTo>
                  <a:pt x="0" y="434"/>
                </a:moveTo>
                <a:lnTo>
                  <a:pt x="294" y="434"/>
                </a:lnTo>
                <a:lnTo>
                  <a:pt x="1210" y="123"/>
                </a:lnTo>
                <a:lnTo>
                  <a:pt x="0" y="0"/>
                </a:lnTo>
                <a:lnTo>
                  <a:pt x="0" y="43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138960" y="9564840"/>
            <a:ext cx="7632720" cy="492840"/>
          </a:xfrm>
          <a:custGeom>
            <a:avLst/>
            <a:gdLst/>
            <a:ahLst/>
            <a:cxnLst/>
            <a:rect l="l" t="t" r="r" b="b"/>
            <a:pathLst>
              <a:path w="3298" h="311">
                <a:moveTo>
                  <a:pt x="0" y="311"/>
                </a:moveTo>
                <a:lnTo>
                  <a:pt x="3298" y="311"/>
                </a:lnTo>
                <a:lnTo>
                  <a:pt x="3298" y="285"/>
                </a:lnTo>
                <a:lnTo>
                  <a:pt x="3180" y="209"/>
                </a:lnTo>
                <a:lnTo>
                  <a:pt x="1150" y="0"/>
                </a:lnTo>
                <a:lnTo>
                  <a:pt x="0" y="311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8" name="Group 10"/>
          <p:cNvGrpSpPr/>
          <p:nvPr/>
        </p:nvGrpSpPr>
        <p:grpSpPr>
          <a:xfrm>
            <a:off x="6840" y="10011240"/>
            <a:ext cx="7771680" cy="52560"/>
            <a:chOff x="6840" y="10011240"/>
            <a:chExt cx="7771680" cy="52560"/>
          </a:xfrm>
        </p:grpSpPr>
        <p:sp>
          <p:nvSpPr>
            <p:cNvPr id="119" name="CustomShape 11"/>
            <p:cNvSpPr/>
            <p:nvPr/>
          </p:nvSpPr>
          <p:spPr>
            <a:xfrm>
              <a:off x="6840" y="10011240"/>
              <a:ext cx="889920" cy="52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12"/>
            <p:cNvSpPr/>
            <p:nvPr/>
          </p:nvSpPr>
          <p:spPr>
            <a:xfrm>
              <a:off x="4730040" y="10011240"/>
              <a:ext cx="3048480" cy="5256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13"/>
            <p:cNvSpPr/>
            <p:nvPr/>
          </p:nvSpPr>
          <p:spPr>
            <a:xfrm>
              <a:off x="2261160" y="10011240"/>
              <a:ext cx="2468160" cy="52560"/>
            </a:xfrm>
            <a:prstGeom prst="rect">
              <a:avLst/>
            </a:prstGeom>
            <a:solidFill>
              <a:srgbClr val="66B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14"/>
            <p:cNvSpPr/>
            <p:nvPr/>
          </p:nvSpPr>
          <p:spPr>
            <a:xfrm>
              <a:off x="897480" y="10011240"/>
              <a:ext cx="1363320" cy="525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3" name="PlaceHolder 15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16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2"/>
          <p:cNvSpPr/>
          <p:nvPr/>
        </p:nvSpPr>
        <p:spPr>
          <a:xfrm>
            <a:off x="0" y="0"/>
            <a:ext cx="3236040" cy="33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914040" y="707040"/>
            <a:ext cx="1496880" cy="1496880"/>
          </a:xfrm>
          <a:prstGeom prst="ellipse">
            <a:avLst/>
          </a:prstGeom>
          <a:solidFill>
            <a:srgbClr val="42B4E7"/>
          </a:solidFill>
          <a:ln w="284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3689640" y="3716280"/>
            <a:ext cx="3499920" cy="30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14440" indent="-56520"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SUMMARY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689640" y="3716280"/>
            <a:ext cx="380160" cy="304200"/>
          </a:xfrm>
          <a:prstGeom prst="rect">
            <a:avLst/>
          </a:prstGeom>
          <a:solidFill>
            <a:srgbClr val="FCB74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6" name="Group 6"/>
          <p:cNvGrpSpPr/>
          <p:nvPr/>
        </p:nvGrpSpPr>
        <p:grpSpPr>
          <a:xfrm>
            <a:off x="3764880" y="3751560"/>
            <a:ext cx="213840" cy="186840"/>
            <a:chOff x="3764880" y="3751560"/>
            <a:chExt cx="213840" cy="186840"/>
          </a:xfrm>
        </p:grpSpPr>
        <p:sp>
          <p:nvSpPr>
            <p:cNvPr id="167" name="CustomShape 7"/>
            <p:cNvSpPr/>
            <p:nvPr/>
          </p:nvSpPr>
          <p:spPr>
            <a:xfrm>
              <a:off x="3840120" y="3764160"/>
              <a:ext cx="63720" cy="14400"/>
            </a:xfrm>
            <a:custGeom>
              <a:avLst/>
              <a:gdLst/>
              <a:ahLst/>
              <a:cxnLst/>
              <a:rect l="l" t="t" r="r" b="b"/>
              <a:pathLst>
                <a:path w="224" h="51">
                  <a:moveTo>
                    <a:pt x="0" y="51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2"/>
                  </a:lnTo>
                  <a:lnTo>
                    <a:pt x="224" y="5"/>
                  </a:lnTo>
                  <a:lnTo>
                    <a:pt x="224" y="51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8"/>
            <p:cNvSpPr/>
            <p:nvPr/>
          </p:nvSpPr>
          <p:spPr>
            <a:xfrm>
              <a:off x="3825000" y="3751560"/>
              <a:ext cx="92880" cy="27000"/>
            </a:xfrm>
            <a:custGeom>
              <a:avLst/>
              <a:gdLst/>
              <a:ahLst/>
              <a:cxnLst/>
              <a:rect l="l" t="t" r="r" b="b"/>
              <a:pathLst>
                <a:path w="326" h="96">
                  <a:moveTo>
                    <a:pt x="326" y="96"/>
                  </a:moveTo>
                  <a:lnTo>
                    <a:pt x="326" y="35"/>
                  </a:lnTo>
                  <a:lnTo>
                    <a:pt x="326" y="35"/>
                  </a:lnTo>
                  <a:lnTo>
                    <a:pt x="324" y="27"/>
                  </a:lnTo>
                  <a:lnTo>
                    <a:pt x="323" y="22"/>
                  </a:lnTo>
                  <a:lnTo>
                    <a:pt x="320" y="15"/>
                  </a:lnTo>
                  <a:lnTo>
                    <a:pt x="316" y="10"/>
                  </a:lnTo>
                  <a:lnTo>
                    <a:pt x="311" y="5"/>
                  </a:lnTo>
                  <a:lnTo>
                    <a:pt x="305" y="2"/>
                  </a:lnTo>
                  <a:lnTo>
                    <a:pt x="298" y="0"/>
                  </a:lnTo>
                  <a:lnTo>
                    <a:pt x="29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96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9"/>
            <p:cNvSpPr/>
            <p:nvPr/>
          </p:nvSpPr>
          <p:spPr>
            <a:xfrm>
              <a:off x="3858840" y="3872520"/>
              <a:ext cx="2520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10"/>
            <p:cNvSpPr/>
            <p:nvPr/>
          </p:nvSpPr>
          <p:spPr>
            <a:xfrm>
              <a:off x="3867480" y="3849480"/>
              <a:ext cx="792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11"/>
            <p:cNvSpPr/>
            <p:nvPr/>
          </p:nvSpPr>
          <p:spPr>
            <a:xfrm>
              <a:off x="3859200" y="383724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87" h="87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2"/>
                  </a:lnTo>
                  <a:lnTo>
                    <a:pt x="3" y="59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79"/>
                  </a:lnTo>
                  <a:lnTo>
                    <a:pt x="28" y="84"/>
                  </a:lnTo>
                  <a:lnTo>
                    <a:pt x="3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61" y="84"/>
                  </a:lnTo>
                  <a:lnTo>
                    <a:pt x="69" y="79"/>
                  </a:lnTo>
                  <a:lnTo>
                    <a:pt x="75" y="74"/>
                  </a:lnTo>
                  <a:lnTo>
                    <a:pt x="80" y="67"/>
                  </a:lnTo>
                  <a:lnTo>
                    <a:pt x="84" y="59"/>
                  </a:lnTo>
                  <a:lnTo>
                    <a:pt x="87" y="52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7" y="34"/>
                  </a:lnTo>
                  <a:lnTo>
                    <a:pt x="84" y="26"/>
                  </a:lnTo>
                  <a:lnTo>
                    <a:pt x="80" y="18"/>
                  </a:lnTo>
                  <a:lnTo>
                    <a:pt x="75" y="13"/>
                  </a:lnTo>
                  <a:lnTo>
                    <a:pt x="69" y="6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12"/>
            <p:cNvSpPr/>
            <p:nvPr/>
          </p:nvSpPr>
          <p:spPr>
            <a:xfrm>
              <a:off x="3764880" y="3778920"/>
              <a:ext cx="213840" cy="69840"/>
            </a:xfrm>
            <a:custGeom>
              <a:avLst/>
              <a:gdLst/>
              <a:ahLst/>
              <a:cxnLst/>
              <a:rect l="l" t="t" r="r" b="b"/>
              <a:pathLst>
                <a:path w="748" h="245">
                  <a:moveTo>
                    <a:pt x="330" y="245"/>
                  </a:moveTo>
                  <a:lnTo>
                    <a:pt x="330" y="245"/>
                  </a:lnTo>
                  <a:lnTo>
                    <a:pt x="251" y="242"/>
                  </a:lnTo>
                  <a:lnTo>
                    <a:pt x="170" y="236"/>
                  </a:lnTo>
                  <a:lnTo>
                    <a:pt x="91" y="227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7" y="214"/>
                  </a:lnTo>
                  <a:lnTo>
                    <a:pt x="4" y="211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0" y="2"/>
                  </a:lnTo>
                  <a:lnTo>
                    <a:pt x="735" y="5"/>
                  </a:lnTo>
                  <a:lnTo>
                    <a:pt x="740" y="8"/>
                  </a:lnTo>
                  <a:lnTo>
                    <a:pt x="743" y="13"/>
                  </a:lnTo>
                  <a:lnTo>
                    <a:pt x="746" y="18"/>
                  </a:lnTo>
                  <a:lnTo>
                    <a:pt x="748" y="23"/>
                  </a:lnTo>
                  <a:lnTo>
                    <a:pt x="748" y="30"/>
                  </a:lnTo>
                  <a:lnTo>
                    <a:pt x="748" y="203"/>
                  </a:lnTo>
                  <a:lnTo>
                    <a:pt x="748" y="203"/>
                  </a:lnTo>
                  <a:lnTo>
                    <a:pt x="748" y="208"/>
                  </a:lnTo>
                  <a:lnTo>
                    <a:pt x="745" y="211"/>
                  </a:lnTo>
                  <a:lnTo>
                    <a:pt x="741" y="214"/>
                  </a:lnTo>
                  <a:lnTo>
                    <a:pt x="736" y="216"/>
                  </a:lnTo>
                  <a:lnTo>
                    <a:pt x="736" y="216"/>
                  </a:lnTo>
                  <a:lnTo>
                    <a:pt x="657" y="227"/>
                  </a:lnTo>
                  <a:lnTo>
                    <a:pt x="578" y="236"/>
                  </a:lnTo>
                  <a:lnTo>
                    <a:pt x="498" y="242"/>
                  </a:lnTo>
                  <a:lnTo>
                    <a:pt x="417" y="245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13"/>
            <p:cNvSpPr/>
            <p:nvPr/>
          </p:nvSpPr>
          <p:spPr>
            <a:xfrm>
              <a:off x="3771000" y="3841920"/>
              <a:ext cx="201240" cy="96480"/>
            </a:xfrm>
            <a:custGeom>
              <a:avLst/>
              <a:gdLst/>
              <a:ahLst/>
              <a:cxnLst/>
              <a:rect l="l" t="t" r="r" b="b"/>
              <a:pathLst>
                <a:path w="702" h="338">
                  <a:moveTo>
                    <a:pt x="702" y="0"/>
                  </a:moveTo>
                  <a:lnTo>
                    <a:pt x="702" y="309"/>
                  </a:lnTo>
                  <a:lnTo>
                    <a:pt x="702" y="309"/>
                  </a:lnTo>
                  <a:lnTo>
                    <a:pt x="700" y="313"/>
                  </a:lnTo>
                  <a:lnTo>
                    <a:pt x="699" y="320"/>
                  </a:lnTo>
                  <a:lnTo>
                    <a:pt x="697" y="325"/>
                  </a:lnTo>
                  <a:lnTo>
                    <a:pt x="694" y="328"/>
                  </a:lnTo>
                  <a:lnTo>
                    <a:pt x="689" y="333"/>
                  </a:lnTo>
                  <a:lnTo>
                    <a:pt x="684" y="335"/>
                  </a:lnTo>
                  <a:lnTo>
                    <a:pt x="677" y="337"/>
                  </a:lnTo>
                  <a:lnTo>
                    <a:pt x="672" y="338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3" y="337"/>
                  </a:lnTo>
                  <a:lnTo>
                    <a:pt x="19" y="335"/>
                  </a:lnTo>
                  <a:lnTo>
                    <a:pt x="14" y="333"/>
                  </a:lnTo>
                  <a:lnTo>
                    <a:pt x="9" y="328"/>
                  </a:lnTo>
                  <a:lnTo>
                    <a:pt x="5" y="325"/>
                  </a:lnTo>
                  <a:lnTo>
                    <a:pt x="2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4" name="CustomShape 14"/>
          <p:cNvSpPr/>
          <p:nvPr/>
        </p:nvSpPr>
        <p:spPr>
          <a:xfrm>
            <a:off x="337320" y="2444040"/>
            <a:ext cx="2774880" cy="50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Simplilearn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Instructor: </a:t>
            </a:r>
            <a:r>
              <a:rPr lang="en-IN" sz="1200" spc="-1" dirty="0" smtClean="0">
                <a:solidFill>
                  <a:srgbClr val="FFFFFF"/>
                </a:solidFill>
                <a:latin typeface="Calibri"/>
                <a:ea typeface="DejaVu Sans"/>
              </a:rPr>
              <a:t>Java and UI related technologies 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3700080" y="4665600"/>
            <a:ext cx="3489480" cy="3693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DejaVu Sans"/>
              </a:rPr>
              <a:t>14+ </a:t>
            </a: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years of IT Training at Educational </a:t>
            </a: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DejaVu Sans"/>
              </a:rPr>
              <a:t>Institutions </a:t>
            </a: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and Private IT Sector. </a:t>
            </a:r>
            <a:endParaRPr lang="en-US" sz="1200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Provided training for Indian </a:t>
            </a: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DejaVu Sans"/>
              </a:rPr>
              <a:t>Defense </a:t>
            </a: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Organizations, </a:t>
            </a: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DejaVu Sans"/>
              </a:rPr>
              <a:t>Private </a:t>
            </a: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Corporate Organization and Government Institutions.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Expertise in Application Design and Development of Web Application using Java, JEE with Spring and </a:t>
            </a: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DejaVu Sans"/>
              </a:rPr>
              <a:t>Hibernate framework, UI and Mobile </a:t>
            </a: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application. 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Strong in Object Oriented Concepts, UI Design and Programming. </a:t>
            </a:r>
          </a:p>
          <a:p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Good Interpersonal and Communication skills.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DejaVu Sans"/>
              </a:rPr>
              <a:t>Assistance of students as Mentor and Guide during project assignments. </a:t>
            </a:r>
          </a:p>
          <a:p>
            <a:pPr>
              <a:lnSpc>
                <a:spcPct val="100000"/>
              </a:lnSpc>
            </a:pPr>
            <a:endParaRPr lang="en-IN" sz="1200" b="0" strike="noStrike" spc="-1" dirty="0" smtClean="0">
              <a:latin typeface="Arial"/>
            </a:endParaRPr>
          </a:p>
        </p:txBody>
      </p:sp>
      <p:sp>
        <p:nvSpPr>
          <p:cNvPr id="176" name="Line 16"/>
          <p:cNvSpPr/>
          <p:nvPr/>
        </p:nvSpPr>
        <p:spPr>
          <a:xfrm>
            <a:off x="212400" y="9051120"/>
            <a:ext cx="2478960" cy="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7"/>
          <p:cNvSpPr/>
          <p:nvPr/>
        </p:nvSpPr>
        <p:spPr>
          <a:xfrm>
            <a:off x="212760" y="9051120"/>
            <a:ext cx="289944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Learn more about Ian Raja Stokes:</a:t>
            </a:r>
            <a:endParaRPr lang="en-IN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https://www.linkedin.com/in/ian-raja-stokes-42798/</a:t>
            </a:r>
            <a:endParaRPr lang="en-IN" sz="1050" b="0" strike="noStrike" spc="-1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>
            <a:off x="4464720" y="2561760"/>
            <a:ext cx="212184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850"/>
              </a:spcBef>
            </a:pPr>
            <a:r>
              <a:rPr lang="en-IN" sz="2000" b="1" spc="-1" dirty="0" smtClean="0">
                <a:solidFill>
                  <a:srgbClr val="FCAF34"/>
                </a:solidFill>
                <a:latin typeface="Calibri"/>
              </a:rPr>
              <a:t>Java and UI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50"/>
              </a:spcBef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189" name="CustomShape 29"/>
          <p:cNvSpPr/>
          <p:nvPr/>
        </p:nvSpPr>
        <p:spPr>
          <a:xfrm>
            <a:off x="492480" y="2231640"/>
            <a:ext cx="2340000" cy="3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850"/>
              </a:spcBef>
            </a:pPr>
            <a:r>
              <a:rPr lang="en-IN" b="1" spc="-1" dirty="0" err="1" smtClean="0">
                <a:solidFill>
                  <a:srgbClr val="FFFFFF"/>
                </a:solidFill>
                <a:latin typeface="Calibri"/>
              </a:rPr>
              <a:t>Akash</a:t>
            </a:r>
            <a:r>
              <a:rPr lang="en-IN" b="1" spc="-1" dirty="0" smtClean="0">
                <a:solidFill>
                  <a:srgbClr val="FFFFFF"/>
                </a:solidFill>
                <a:latin typeface="Calibri"/>
              </a:rPr>
              <a:t> Kale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190" name="Picture 34"/>
          <p:cNvPicPr/>
          <p:nvPr/>
        </p:nvPicPr>
        <p:blipFill>
          <a:blip r:embed="rId2"/>
          <a:stretch/>
        </p:blipFill>
        <p:spPr>
          <a:xfrm>
            <a:off x="3689640" y="2370240"/>
            <a:ext cx="631080" cy="700920"/>
          </a:xfrm>
          <a:prstGeom prst="rect">
            <a:avLst/>
          </a:prstGeom>
          <a:ln>
            <a:noFill/>
          </a:ln>
        </p:spPr>
      </p:pic>
      <p:pic>
        <p:nvPicPr>
          <p:cNvPr id="191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704880"/>
            <a:ext cx="1496880" cy="1499040"/>
          </a:xfrm>
          <a:prstGeom prst="rect">
            <a:avLst/>
          </a:prstGeom>
          <a:ln>
            <a:noFill/>
          </a:ln>
        </p:spPr>
      </p:pic>
      <p:sp>
        <p:nvSpPr>
          <p:cNvPr id="192" name="CustomShape 30"/>
          <p:cNvSpPr/>
          <p:nvPr/>
        </p:nvSpPr>
        <p:spPr>
          <a:xfrm>
            <a:off x="127080" y="4163400"/>
            <a:ext cx="2985120" cy="35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1"/>
          <p:cNvSpPr/>
          <p:nvPr/>
        </p:nvSpPr>
        <p:spPr>
          <a:xfrm>
            <a:off x="212760" y="3701160"/>
            <a:ext cx="2801520" cy="24222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50" b="0" strike="noStrike" spc="-1" dirty="0" smtClean="0">
                <a:latin typeface="Arial"/>
              </a:rPr>
              <a:t> I'm Corporate Trainer, I give training’s on Core Java, </a:t>
            </a:r>
            <a:r>
              <a:rPr lang="en-IN" sz="1050" b="0" strike="noStrike" spc="-1" dirty="0" err="1" smtClean="0">
                <a:latin typeface="Arial"/>
              </a:rPr>
              <a:t>JavaEE</a:t>
            </a:r>
            <a:r>
              <a:rPr lang="en-IN" sz="1050" b="0" strike="noStrike" spc="-1" dirty="0" smtClean="0">
                <a:latin typeface="Arial"/>
              </a:rPr>
              <a:t>, </a:t>
            </a:r>
            <a:r>
              <a:rPr lang="en-IN" sz="1050" b="0" strike="noStrike" spc="-1" dirty="0" err="1" smtClean="0">
                <a:latin typeface="Arial"/>
              </a:rPr>
              <a:t>RESTFull</a:t>
            </a:r>
            <a:r>
              <a:rPr lang="en-IN" sz="1050" b="0" strike="noStrike" spc="-1" dirty="0" smtClean="0">
                <a:latin typeface="Arial"/>
              </a:rPr>
              <a:t> and SOAP Web Services, Hibernate and Spring Framework as well as HTML5, CSS3, JavaScript Using ES5/ES6/ES7, Angular 2-10, React JS, SQL, PLSQL, Mongo db</a:t>
            </a:r>
            <a:r>
              <a:rPr lang="en-IN" sz="1050" spc="-1" dirty="0" smtClean="0">
                <a:latin typeface="Arial"/>
              </a:rPr>
              <a:t>. I’m expertise in Java Full Stack, MEAN Stack and MERN Stack. I have trained employees having experience from 0 10 25+ year from the companies like IBM, Oracle, Dell, Accenture </a:t>
            </a:r>
            <a:r>
              <a:rPr lang="en-IN" sz="1050" spc="-1" dirty="0" err="1" smtClean="0">
                <a:latin typeface="Arial"/>
              </a:rPr>
              <a:t>Mphasis</a:t>
            </a:r>
            <a:r>
              <a:rPr lang="en-IN" sz="1050" spc="-1" dirty="0" smtClean="0">
                <a:latin typeface="Arial"/>
              </a:rPr>
              <a:t>, Wipro and many more. </a:t>
            </a:r>
            <a:r>
              <a:rPr lang="en-IN" sz="1050" b="0" strike="noStrike" spc="-1" dirty="0" smtClean="0">
                <a:latin typeface="Arial"/>
              </a:rPr>
              <a:t> </a:t>
            </a:r>
            <a:endParaRPr lang="en-IN" sz="105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90640" y="791640"/>
            <a:ext cx="6071400" cy="30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IN" sz="1600" b="1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TECHNICAL SKILLS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90640" y="922320"/>
            <a:ext cx="380160" cy="304200"/>
          </a:xfrm>
          <a:prstGeom prst="rect">
            <a:avLst/>
          </a:prstGeom>
          <a:solidFill>
            <a:srgbClr val="FCB74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965520" y="957600"/>
            <a:ext cx="213840" cy="186480"/>
            <a:chOff x="965520" y="957600"/>
            <a:chExt cx="213840" cy="186480"/>
          </a:xfrm>
        </p:grpSpPr>
        <p:sp>
          <p:nvSpPr>
            <p:cNvPr id="197" name="CustomShape 4"/>
            <p:cNvSpPr/>
            <p:nvPr/>
          </p:nvSpPr>
          <p:spPr>
            <a:xfrm>
              <a:off x="1040760" y="970200"/>
              <a:ext cx="63720" cy="14400"/>
            </a:xfrm>
            <a:custGeom>
              <a:avLst/>
              <a:gdLst/>
              <a:ahLst/>
              <a:cxnLst/>
              <a:rect l="l" t="t" r="r" b="b"/>
              <a:pathLst>
                <a:path w="224" h="51">
                  <a:moveTo>
                    <a:pt x="0" y="51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2"/>
                  </a:lnTo>
                  <a:lnTo>
                    <a:pt x="224" y="5"/>
                  </a:lnTo>
                  <a:lnTo>
                    <a:pt x="224" y="51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5"/>
            <p:cNvSpPr/>
            <p:nvPr/>
          </p:nvSpPr>
          <p:spPr>
            <a:xfrm>
              <a:off x="1026000" y="957600"/>
              <a:ext cx="92880" cy="27000"/>
            </a:xfrm>
            <a:custGeom>
              <a:avLst/>
              <a:gdLst/>
              <a:ahLst/>
              <a:cxnLst/>
              <a:rect l="l" t="t" r="r" b="b"/>
              <a:pathLst>
                <a:path w="326" h="96">
                  <a:moveTo>
                    <a:pt x="326" y="96"/>
                  </a:moveTo>
                  <a:lnTo>
                    <a:pt x="326" y="35"/>
                  </a:lnTo>
                  <a:lnTo>
                    <a:pt x="326" y="35"/>
                  </a:lnTo>
                  <a:lnTo>
                    <a:pt x="324" y="27"/>
                  </a:lnTo>
                  <a:lnTo>
                    <a:pt x="323" y="22"/>
                  </a:lnTo>
                  <a:lnTo>
                    <a:pt x="320" y="15"/>
                  </a:lnTo>
                  <a:lnTo>
                    <a:pt x="316" y="10"/>
                  </a:lnTo>
                  <a:lnTo>
                    <a:pt x="311" y="5"/>
                  </a:lnTo>
                  <a:lnTo>
                    <a:pt x="305" y="2"/>
                  </a:lnTo>
                  <a:lnTo>
                    <a:pt x="298" y="0"/>
                  </a:lnTo>
                  <a:lnTo>
                    <a:pt x="29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96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6"/>
            <p:cNvSpPr/>
            <p:nvPr/>
          </p:nvSpPr>
          <p:spPr>
            <a:xfrm>
              <a:off x="1059840" y="1078560"/>
              <a:ext cx="2520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7"/>
            <p:cNvSpPr/>
            <p:nvPr/>
          </p:nvSpPr>
          <p:spPr>
            <a:xfrm>
              <a:off x="1068480" y="1055520"/>
              <a:ext cx="792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1059840" y="104328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87" h="87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2"/>
                  </a:lnTo>
                  <a:lnTo>
                    <a:pt x="3" y="59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79"/>
                  </a:lnTo>
                  <a:lnTo>
                    <a:pt x="28" y="84"/>
                  </a:lnTo>
                  <a:lnTo>
                    <a:pt x="3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61" y="84"/>
                  </a:lnTo>
                  <a:lnTo>
                    <a:pt x="69" y="79"/>
                  </a:lnTo>
                  <a:lnTo>
                    <a:pt x="75" y="74"/>
                  </a:lnTo>
                  <a:lnTo>
                    <a:pt x="80" y="67"/>
                  </a:lnTo>
                  <a:lnTo>
                    <a:pt x="84" y="59"/>
                  </a:lnTo>
                  <a:lnTo>
                    <a:pt x="87" y="52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7" y="34"/>
                  </a:lnTo>
                  <a:lnTo>
                    <a:pt x="84" y="26"/>
                  </a:lnTo>
                  <a:lnTo>
                    <a:pt x="80" y="18"/>
                  </a:lnTo>
                  <a:lnTo>
                    <a:pt x="75" y="13"/>
                  </a:lnTo>
                  <a:lnTo>
                    <a:pt x="69" y="6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965520" y="984960"/>
              <a:ext cx="213840" cy="69840"/>
            </a:xfrm>
            <a:custGeom>
              <a:avLst/>
              <a:gdLst/>
              <a:ahLst/>
              <a:cxnLst/>
              <a:rect l="l" t="t" r="r" b="b"/>
              <a:pathLst>
                <a:path w="748" h="245">
                  <a:moveTo>
                    <a:pt x="330" y="245"/>
                  </a:moveTo>
                  <a:lnTo>
                    <a:pt x="330" y="245"/>
                  </a:lnTo>
                  <a:lnTo>
                    <a:pt x="251" y="242"/>
                  </a:lnTo>
                  <a:lnTo>
                    <a:pt x="170" y="236"/>
                  </a:lnTo>
                  <a:lnTo>
                    <a:pt x="91" y="227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7" y="214"/>
                  </a:lnTo>
                  <a:lnTo>
                    <a:pt x="4" y="211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0" y="2"/>
                  </a:lnTo>
                  <a:lnTo>
                    <a:pt x="735" y="5"/>
                  </a:lnTo>
                  <a:lnTo>
                    <a:pt x="740" y="8"/>
                  </a:lnTo>
                  <a:lnTo>
                    <a:pt x="743" y="13"/>
                  </a:lnTo>
                  <a:lnTo>
                    <a:pt x="746" y="18"/>
                  </a:lnTo>
                  <a:lnTo>
                    <a:pt x="748" y="23"/>
                  </a:lnTo>
                  <a:lnTo>
                    <a:pt x="748" y="30"/>
                  </a:lnTo>
                  <a:lnTo>
                    <a:pt x="748" y="203"/>
                  </a:lnTo>
                  <a:lnTo>
                    <a:pt x="748" y="203"/>
                  </a:lnTo>
                  <a:lnTo>
                    <a:pt x="748" y="208"/>
                  </a:lnTo>
                  <a:lnTo>
                    <a:pt x="745" y="211"/>
                  </a:lnTo>
                  <a:lnTo>
                    <a:pt x="741" y="214"/>
                  </a:lnTo>
                  <a:lnTo>
                    <a:pt x="736" y="216"/>
                  </a:lnTo>
                  <a:lnTo>
                    <a:pt x="736" y="216"/>
                  </a:lnTo>
                  <a:lnTo>
                    <a:pt x="657" y="227"/>
                  </a:lnTo>
                  <a:lnTo>
                    <a:pt x="578" y="236"/>
                  </a:lnTo>
                  <a:lnTo>
                    <a:pt x="498" y="242"/>
                  </a:lnTo>
                  <a:lnTo>
                    <a:pt x="417" y="245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0"/>
            <p:cNvSpPr/>
            <p:nvPr/>
          </p:nvSpPr>
          <p:spPr>
            <a:xfrm>
              <a:off x="972000" y="1047600"/>
              <a:ext cx="201240" cy="96480"/>
            </a:xfrm>
            <a:custGeom>
              <a:avLst/>
              <a:gdLst/>
              <a:ahLst/>
              <a:cxnLst/>
              <a:rect l="l" t="t" r="r" b="b"/>
              <a:pathLst>
                <a:path w="702" h="338">
                  <a:moveTo>
                    <a:pt x="702" y="0"/>
                  </a:moveTo>
                  <a:lnTo>
                    <a:pt x="702" y="309"/>
                  </a:lnTo>
                  <a:lnTo>
                    <a:pt x="702" y="309"/>
                  </a:lnTo>
                  <a:lnTo>
                    <a:pt x="700" y="313"/>
                  </a:lnTo>
                  <a:lnTo>
                    <a:pt x="699" y="320"/>
                  </a:lnTo>
                  <a:lnTo>
                    <a:pt x="697" y="325"/>
                  </a:lnTo>
                  <a:lnTo>
                    <a:pt x="694" y="328"/>
                  </a:lnTo>
                  <a:lnTo>
                    <a:pt x="689" y="333"/>
                  </a:lnTo>
                  <a:lnTo>
                    <a:pt x="684" y="335"/>
                  </a:lnTo>
                  <a:lnTo>
                    <a:pt x="677" y="337"/>
                  </a:lnTo>
                  <a:lnTo>
                    <a:pt x="672" y="338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3" y="337"/>
                  </a:lnTo>
                  <a:lnTo>
                    <a:pt x="19" y="335"/>
                  </a:lnTo>
                  <a:lnTo>
                    <a:pt x="14" y="333"/>
                  </a:lnTo>
                  <a:lnTo>
                    <a:pt x="9" y="328"/>
                  </a:lnTo>
                  <a:lnTo>
                    <a:pt x="5" y="325"/>
                  </a:lnTo>
                  <a:lnTo>
                    <a:pt x="2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4" name="Group 11"/>
          <p:cNvGrpSpPr/>
          <p:nvPr/>
        </p:nvGrpSpPr>
        <p:grpSpPr>
          <a:xfrm>
            <a:off x="965520" y="5091840"/>
            <a:ext cx="213840" cy="186480"/>
            <a:chOff x="965520" y="5091840"/>
            <a:chExt cx="213840" cy="186480"/>
          </a:xfrm>
        </p:grpSpPr>
        <p:sp>
          <p:nvSpPr>
            <p:cNvPr id="205" name="CustomShape 12"/>
            <p:cNvSpPr/>
            <p:nvPr/>
          </p:nvSpPr>
          <p:spPr>
            <a:xfrm>
              <a:off x="1040760" y="5104440"/>
              <a:ext cx="63720" cy="14400"/>
            </a:xfrm>
            <a:custGeom>
              <a:avLst/>
              <a:gdLst/>
              <a:ahLst/>
              <a:cxnLst/>
              <a:rect l="l" t="t" r="r" b="b"/>
              <a:pathLst>
                <a:path w="224" h="51">
                  <a:moveTo>
                    <a:pt x="0" y="51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2"/>
                  </a:lnTo>
                  <a:lnTo>
                    <a:pt x="224" y="5"/>
                  </a:lnTo>
                  <a:lnTo>
                    <a:pt x="224" y="51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3"/>
            <p:cNvSpPr/>
            <p:nvPr/>
          </p:nvSpPr>
          <p:spPr>
            <a:xfrm>
              <a:off x="1026000" y="5091840"/>
              <a:ext cx="92880" cy="27000"/>
            </a:xfrm>
            <a:custGeom>
              <a:avLst/>
              <a:gdLst/>
              <a:ahLst/>
              <a:cxnLst/>
              <a:rect l="l" t="t" r="r" b="b"/>
              <a:pathLst>
                <a:path w="326" h="96">
                  <a:moveTo>
                    <a:pt x="326" y="96"/>
                  </a:moveTo>
                  <a:lnTo>
                    <a:pt x="326" y="35"/>
                  </a:lnTo>
                  <a:lnTo>
                    <a:pt x="326" y="35"/>
                  </a:lnTo>
                  <a:lnTo>
                    <a:pt x="324" y="27"/>
                  </a:lnTo>
                  <a:lnTo>
                    <a:pt x="323" y="22"/>
                  </a:lnTo>
                  <a:lnTo>
                    <a:pt x="320" y="15"/>
                  </a:lnTo>
                  <a:lnTo>
                    <a:pt x="316" y="10"/>
                  </a:lnTo>
                  <a:lnTo>
                    <a:pt x="311" y="5"/>
                  </a:lnTo>
                  <a:lnTo>
                    <a:pt x="305" y="2"/>
                  </a:lnTo>
                  <a:lnTo>
                    <a:pt x="298" y="0"/>
                  </a:lnTo>
                  <a:lnTo>
                    <a:pt x="29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96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14"/>
            <p:cNvSpPr/>
            <p:nvPr/>
          </p:nvSpPr>
          <p:spPr>
            <a:xfrm>
              <a:off x="1059840" y="5212800"/>
              <a:ext cx="2520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15"/>
            <p:cNvSpPr/>
            <p:nvPr/>
          </p:nvSpPr>
          <p:spPr>
            <a:xfrm>
              <a:off x="1068480" y="5189760"/>
              <a:ext cx="792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6"/>
            <p:cNvSpPr/>
            <p:nvPr/>
          </p:nvSpPr>
          <p:spPr>
            <a:xfrm>
              <a:off x="1059840" y="517752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87" h="87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2"/>
                  </a:lnTo>
                  <a:lnTo>
                    <a:pt x="3" y="59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79"/>
                  </a:lnTo>
                  <a:lnTo>
                    <a:pt x="28" y="84"/>
                  </a:lnTo>
                  <a:lnTo>
                    <a:pt x="3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61" y="84"/>
                  </a:lnTo>
                  <a:lnTo>
                    <a:pt x="69" y="79"/>
                  </a:lnTo>
                  <a:lnTo>
                    <a:pt x="75" y="74"/>
                  </a:lnTo>
                  <a:lnTo>
                    <a:pt x="80" y="67"/>
                  </a:lnTo>
                  <a:lnTo>
                    <a:pt x="84" y="59"/>
                  </a:lnTo>
                  <a:lnTo>
                    <a:pt x="87" y="52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7" y="34"/>
                  </a:lnTo>
                  <a:lnTo>
                    <a:pt x="84" y="26"/>
                  </a:lnTo>
                  <a:lnTo>
                    <a:pt x="80" y="18"/>
                  </a:lnTo>
                  <a:lnTo>
                    <a:pt x="75" y="13"/>
                  </a:lnTo>
                  <a:lnTo>
                    <a:pt x="69" y="6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7"/>
            <p:cNvSpPr/>
            <p:nvPr/>
          </p:nvSpPr>
          <p:spPr>
            <a:xfrm>
              <a:off x="965520" y="5119200"/>
              <a:ext cx="213840" cy="69840"/>
            </a:xfrm>
            <a:custGeom>
              <a:avLst/>
              <a:gdLst/>
              <a:ahLst/>
              <a:cxnLst/>
              <a:rect l="l" t="t" r="r" b="b"/>
              <a:pathLst>
                <a:path w="748" h="245">
                  <a:moveTo>
                    <a:pt x="330" y="245"/>
                  </a:moveTo>
                  <a:lnTo>
                    <a:pt x="330" y="245"/>
                  </a:lnTo>
                  <a:lnTo>
                    <a:pt x="251" y="242"/>
                  </a:lnTo>
                  <a:lnTo>
                    <a:pt x="170" y="236"/>
                  </a:lnTo>
                  <a:lnTo>
                    <a:pt x="91" y="227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7" y="214"/>
                  </a:lnTo>
                  <a:lnTo>
                    <a:pt x="4" y="211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0" y="2"/>
                  </a:lnTo>
                  <a:lnTo>
                    <a:pt x="735" y="5"/>
                  </a:lnTo>
                  <a:lnTo>
                    <a:pt x="740" y="8"/>
                  </a:lnTo>
                  <a:lnTo>
                    <a:pt x="743" y="13"/>
                  </a:lnTo>
                  <a:lnTo>
                    <a:pt x="746" y="18"/>
                  </a:lnTo>
                  <a:lnTo>
                    <a:pt x="748" y="23"/>
                  </a:lnTo>
                  <a:lnTo>
                    <a:pt x="748" y="30"/>
                  </a:lnTo>
                  <a:lnTo>
                    <a:pt x="748" y="203"/>
                  </a:lnTo>
                  <a:lnTo>
                    <a:pt x="748" y="203"/>
                  </a:lnTo>
                  <a:lnTo>
                    <a:pt x="748" y="208"/>
                  </a:lnTo>
                  <a:lnTo>
                    <a:pt x="745" y="211"/>
                  </a:lnTo>
                  <a:lnTo>
                    <a:pt x="741" y="214"/>
                  </a:lnTo>
                  <a:lnTo>
                    <a:pt x="736" y="216"/>
                  </a:lnTo>
                  <a:lnTo>
                    <a:pt x="736" y="216"/>
                  </a:lnTo>
                  <a:lnTo>
                    <a:pt x="657" y="227"/>
                  </a:lnTo>
                  <a:lnTo>
                    <a:pt x="578" y="236"/>
                  </a:lnTo>
                  <a:lnTo>
                    <a:pt x="498" y="242"/>
                  </a:lnTo>
                  <a:lnTo>
                    <a:pt x="417" y="245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8"/>
            <p:cNvSpPr/>
            <p:nvPr/>
          </p:nvSpPr>
          <p:spPr>
            <a:xfrm>
              <a:off x="972000" y="5181840"/>
              <a:ext cx="201240" cy="96480"/>
            </a:xfrm>
            <a:custGeom>
              <a:avLst/>
              <a:gdLst/>
              <a:ahLst/>
              <a:cxnLst/>
              <a:rect l="l" t="t" r="r" b="b"/>
              <a:pathLst>
                <a:path w="702" h="338">
                  <a:moveTo>
                    <a:pt x="702" y="0"/>
                  </a:moveTo>
                  <a:lnTo>
                    <a:pt x="702" y="309"/>
                  </a:lnTo>
                  <a:lnTo>
                    <a:pt x="702" y="309"/>
                  </a:lnTo>
                  <a:lnTo>
                    <a:pt x="700" y="313"/>
                  </a:lnTo>
                  <a:lnTo>
                    <a:pt x="699" y="320"/>
                  </a:lnTo>
                  <a:lnTo>
                    <a:pt x="697" y="325"/>
                  </a:lnTo>
                  <a:lnTo>
                    <a:pt x="694" y="328"/>
                  </a:lnTo>
                  <a:lnTo>
                    <a:pt x="689" y="333"/>
                  </a:lnTo>
                  <a:lnTo>
                    <a:pt x="684" y="335"/>
                  </a:lnTo>
                  <a:lnTo>
                    <a:pt x="677" y="337"/>
                  </a:lnTo>
                  <a:lnTo>
                    <a:pt x="672" y="338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3" y="337"/>
                  </a:lnTo>
                  <a:lnTo>
                    <a:pt x="19" y="335"/>
                  </a:lnTo>
                  <a:lnTo>
                    <a:pt x="14" y="333"/>
                  </a:lnTo>
                  <a:lnTo>
                    <a:pt x="9" y="328"/>
                  </a:lnTo>
                  <a:lnTo>
                    <a:pt x="5" y="325"/>
                  </a:lnTo>
                  <a:lnTo>
                    <a:pt x="2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CustomShape 19"/>
          <p:cNvSpPr/>
          <p:nvPr/>
        </p:nvSpPr>
        <p:spPr>
          <a:xfrm>
            <a:off x="890640" y="1340280"/>
            <a:ext cx="6071400" cy="6386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en-US" sz="1000" dirty="0" smtClean="0"/>
              <a:t> 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Expert in Full Stack , </a:t>
            </a:r>
            <a:r>
              <a:rPr lang="en-US" sz="1200" b="1" dirty="0" smtClean="0"/>
              <a:t>Java Stack</a:t>
            </a:r>
            <a:r>
              <a:rPr lang="en-US" sz="1200" dirty="0"/>
              <a:t>, </a:t>
            </a:r>
            <a:r>
              <a:rPr lang="en-US" sz="1200" b="1" dirty="0"/>
              <a:t>MEAN</a:t>
            </a:r>
            <a:r>
              <a:rPr lang="en-US" sz="1200" dirty="0"/>
              <a:t> as well as </a:t>
            </a:r>
            <a:r>
              <a:rPr lang="en-US" sz="1200" b="1" dirty="0"/>
              <a:t>MERN</a:t>
            </a:r>
            <a:r>
              <a:rPr lang="en-US" sz="1200" dirty="0"/>
              <a:t> Stack Training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Java Technologies : Core Java, </a:t>
            </a:r>
            <a:r>
              <a:rPr lang="en-US" sz="1200" dirty="0" smtClean="0"/>
              <a:t>Adv. </a:t>
            </a:r>
            <a:r>
              <a:rPr lang="en-US" sz="1200" dirty="0"/>
              <a:t>Java, J2EE(Servlet/JSP), JMS, EJB, </a:t>
            </a:r>
            <a:r>
              <a:rPr lang="en-US" sz="1200" dirty="0" smtClean="0"/>
              <a:t>JPA. 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Java 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</a:t>
            </a:r>
            <a:r>
              <a:rPr lang="fr-FR" sz="1200" dirty="0"/>
              <a:t>: Java 7, Java 8, Java 9 and Java </a:t>
            </a:r>
            <a:r>
              <a:rPr lang="fr-FR" sz="1200" dirty="0" smtClean="0"/>
              <a:t>10. </a:t>
            </a:r>
            <a:endParaRPr lang="fr-FR" sz="1200" dirty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Scripting Languages : Basic/Advanced Python, </a:t>
            </a:r>
            <a:r>
              <a:rPr lang="en-US" sz="1200" dirty="0" err="1"/>
              <a:t>Django</a:t>
            </a:r>
            <a:r>
              <a:rPr lang="en-US" sz="1200" dirty="0"/>
              <a:t> </a:t>
            </a:r>
            <a:r>
              <a:rPr lang="en-US" sz="1200" dirty="0" smtClean="0"/>
              <a:t>Framework.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HTML/HTML5</a:t>
            </a:r>
            <a:r>
              <a:rPr lang="en-US" sz="1200" dirty="0"/>
              <a:t>, CSS/CSS3, JavaScript, Ajax, jQuery, Node JS, Angular JS1.x/2.x/4.x/5.x/6.x, Ionic 3.x/4.x, and </a:t>
            </a:r>
            <a:r>
              <a:rPr lang="en-US" sz="1200" dirty="0" smtClean="0"/>
              <a:t>React JS </a:t>
            </a:r>
            <a:r>
              <a:rPr lang="en-US" sz="1200" dirty="0"/>
              <a:t>and React Naive with Flux and </a:t>
            </a:r>
            <a:r>
              <a:rPr lang="en-US" sz="1200" dirty="0" err="1"/>
              <a:t>Redux</a:t>
            </a:r>
            <a:r>
              <a:rPr lang="en-US" sz="1200" dirty="0"/>
              <a:t>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Java Frameworks : Struts 1.x/2x, JSF 1.x/2.x , Hibernate, Spring 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Spring modules : Core, DAO, ORM, MVC, Boot, Rest, Data</a:t>
            </a:r>
            <a:r>
              <a:rPr lang="en-US" sz="1200" dirty="0" smtClean="0"/>
              <a:t>, Security</a:t>
            </a:r>
            <a:r>
              <a:rPr lang="en-US" sz="1200" dirty="0"/>
              <a:t>, Microservices, Clouds 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XML Technologies : XML,DTD, XSD, </a:t>
            </a:r>
            <a:r>
              <a:rPr lang="en-US" sz="1200" dirty="0" err="1"/>
              <a:t>XPath</a:t>
            </a:r>
            <a:r>
              <a:rPr lang="en-US" sz="1200" dirty="0"/>
              <a:t>, XSL, XSLT, XQuery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Database : Oracle (SQL/PLSQL), My SQL as well as </a:t>
            </a:r>
            <a:r>
              <a:rPr lang="en-US" sz="1200" dirty="0" err="1"/>
              <a:t>MongoDB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Web/App Server : </a:t>
            </a:r>
            <a:r>
              <a:rPr lang="en-US" sz="1200" dirty="0" smtClean="0"/>
              <a:t>Apache </a:t>
            </a:r>
            <a:r>
              <a:rPr lang="en-US" sz="1200" dirty="0"/>
              <a:t>Tomcat, </a:t>
            </a:r>
            <a:r>
              <a:rPr lang="en-US" sz="1200" dirty="0" err="1"/>
              <a:t>WebLogic</a:t>
            </a:r>
            <a:r>
              <a:rPr lang="en-US" sz="1200" dirty="0"/>
              <a:t>, </a:t>
            </a:r>
            <a:r>
              <a:rPr lang="en-US" sz="1200" dirty="0" err="1"/>
              <a:t>WebSphere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IDE : Eclipse, Net Bean, Bracket, Visual Studio code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EAI : </a:t>
            </a:r>
            <a:r>
              <a:rPr lang="en-US" sz="1200" dirty="0" err="1"/>
              <a:t>WebSphere</a:t>
            </a:r>
            <a:r>
              <a:rPr lang="en-US" sz="1200" dirty="0"/>
              <a:t> MQ, Message Broker or IIB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 Service : SOAP and </a:t>
            </a:r>
            <a:r>
              <a:rPr lang="en-US" sz="1200" dirty="0" err="1" smtClean="0"/>
              <a:t>RESTFull</a:t>
            </a:r>
            <a:r>
              <a:rPr lang="en-US" sz="1200" dirty="0" smtClean="0"/>
              <a:t> </a:t>
            </a:r>
            <a:r>
              <a:rPr lang="en-US" sz="1200" dirty="0"/>
              <a:t>Web Service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tools : </a:t>
            </a:r>
            <a:r>
              <a:rPr lang="en-US" sz="1200" dirty="0" err="1"/>
              <a:t>jUnit</a:t>
            </a:r>
            <a:r>
              <a:rPr lang="en-US" sz="1200" dirty="0"/>
              <a:t> testing, </a:t>
            </a:r>
            <a:r>
              <a:rPr lang="en-US" sz="1200" dirty="0" err="1"/>
              <a:t>jMockit</a:t>
            </a:r>
            <a:r>
              <a:rPr lang="en-US" sz="1200" dirty="0"/>
              <a:t>, </a:t>
            </a:r>
            <a:r>
              <a:rPr lang="en-US" sz="1200" dirty="0" err="1"/>
              <a:t>RestAssured</a:t>
            </a:r>
            <a:r>
              <a:rPr lang="en-US" sz="1200" dirty="0"/>
              <a:t>, Jasmine, Karma and Protector.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Version Control : Apache </a:t>
            </a:r>
            <a:r>
              <a:rPr lang="fr-FR" sz="1200" dirty="0" err="1"/>
              <a:t>SubVersion</a:t>
            </a:r>
            <a:r>
              <a:rPr lang="fr-FR" sz="1200" dirty="0"/>
              <a:t>, CVS, Git etc. 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000" b="0" strike="noStrike" spc="-1" dirty="0" smtClean="0">
              <a:latin typeface="Arial"/>
            </a:endParaRPr>
          </a:p>
          <a:p>
            <a:pPr marL="171450" indent="-171450">
              <a:lnSpc>
                <a:spcPct val="100000"/>
              </a:lnSpc>
              <a:spcAft>
                <a:spcPts val="1001"/>
              </a:spcAft>
              <a:buFont typeface="Arial" panose="020B0604020202020204" pitchFamily="34" charset="0"/>
              <a:buChar char="•"/>
            </a:pPr>
            <a:endParaRPr lang="en-IN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90640" y="922320"/>
            <a:ext cx="6071400" cy="30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IN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IN" sz="1600" b="1" spc="-1" dirty="0" smtClean="0">
                <a:solidFill>
                  <a:srgbClr val="FFFFFF"/>
                </a:solidFill>
                <a:latin typeface="Calibri"/>
                <a:ea typeface="DejaVu Sans"/>
              </a:rPr>
              <a:t>TRAINING GIVEN (CORPORATE CLIENTS)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90640" y="922320"/>
            <a:ext cx="380160" cy="304200"/>
          </a:xfrm>
          <a:prstGeom prst="rect">
            <a:avLst/>
          </a:prstGeom>
          <a:solidFill>
            <a:srgbClr val="FCB74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965520" y="957600"/>
            <a:ext cx="213840" cy="186480"/>
            <a:chOff x="965520" y="957600"/>
            <a:chExt cx="213840" cy="186480"/>
          </a:xfrm>
        </p:grpSpPr>
        <p:sp>
          <p:nvSpPr>
            <p:cNvPr id="197" name="CustomShape 4"/>
            <p:cNvSpPr/>
            <p:nvPr/>
          </p:nvSpPr>
          <p:spPr>
            <a:xfrm>
              <a:off x="1040760" y="970200"/>
              <a:ext cx="63720" cy="14400"/>
            </a:xfrm>
            <a:custGeom>
              <a:avLst/>
              <a:gdLst/>
              <a:ahLst/>
              <a:cxnLst/>
              <a:rect l="l" t="t" r="r" b="b"/>
              <a:pathLst>
                <a:path w="224" h="51">
                  <a:moveTo>
                    <a:pt x="0" y="51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2"/>
                  </a:lnTo>
                  <a:lnTo>
                    <a:pt x="224" y="5"/>
                  </a:lnTo>
                  <a:lnTo>
                    <a:pt x="224" y="51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5"/>
            <p:cNvSpPr/>
            <p:nvPr/>
          </p:nvSpPr>
          <p:spPr>
            <a:xfrm>
              <a:off x="1026000" y="957600"/>
              <a:ext cx="92880" cy="27000"/>
            </a:xfrm>
            <a:custGeom>
              <a:avLst/>
              <a:gdLst/>
              <a:ahLst/>
              <a:cxnLst/>
              <a:rect l="l" t="t" r="r" b="b"/>
              <a:pathLst>
                <a:path w="326" h="96">
                  <a:moveTo>
                    <a:pt x="326" y="96"/>
                  </a:moveTo>
                  <a:lnTo>
                    <a:pt x="326" y="35"/>
                  </a:lnTo>
                  <a:lnTo>
                    <a:pt x="326" y="35"/>
                  </a:lnTo>
                  <a:lnTo>
                    <a:pt x="324" y="27"/>
                  </a:lnTo>
                  <a:lnTo>
                    <a:pt x="323" y="22"/>
                  </a:lnTo>
                  <a:lnTo>
                    <a:pt x="320" y="15"/>
                  </a:lnTo>
                  <a:lnTo>
                    <a:pt x="316" y="10"/>
                  </a:lnTo>
                  <a:lnTo>
                    <a:pt x="311" y="5"/>
                  </a:lnTo>
                  <a:lnTo>
                    <a:pt x="305" y="2"/>
                  </a:lnTo>
                  <a:lnTo>
                    <a:pt x="298" y="0"/>
                  </a:lnTo>
                  <a:lnTo>
                    <a:pt x="29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96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6"/>
            <p:cNvSpPr/>
            <p:nvPr/>
          </p:nvSpPr>
          <p:spPr>
            <a:xfrm>
              <a:off x="1059840" y="1078560"/>
              <a:ext cx="2520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7"/>
            <p:cNvSpPr/>
            <p:nvPr/>
          </p:nvSpPr>
          <p:spPr>
            <a:xfrm>
              <a:off x="1068480" y="1055520"/>
              <a:ext cx="792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1059840" y="104328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87" h="87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2"/>
                  </a:lnTo>
                  <a:lnTo>
                    <a:pt x="3" y="59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79"/>
                  </a:lnTo>
                  <a:lnTo>
                    <a:pt x="28" y="84"/>
                  </a:lnTo>
                  <a:lnTo>
                    <a:pt x="3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61" y="84"/>
                  </a:lnTo>
                  <a:lnTo>
                    <a:pt x="69" y="79"/>
                  </a:lnTo>
                  <a:lnTo>
                    <a:pt x="75" y="74"/>
                  </a:lnTo>
                  <a:lnTo>
                    <a:pt x="80" y="67"/>
                  </a:lnTo>
                  <a:lnTo>
                    <a:pt x="84" y="59"/>
                  </a:lnTo>
                  <a:lnTo>
                    <a:pt x="87" y="52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7" y="34"/>
                  </a:lnTo>
                  <a:lnTo>
                    <a:pt x="84" y="26"/>
                  </a:lnTo>
                  <a:lnTo>
                    <a:pt x="80" y="18"/>
                  </a:lnTo>
                  <a:lnTo>
                    <a:pt x="75" y="13"/>
                  </a:lnTo>
                  <a:lnTo>
                    <a:pt x="69" y="6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965520" y="984960"/>
              <a:ext cx="213840" cy="69840"/>
            </a:xfrm>
            <a:custGeom>
              <a:avLst/>
              <a:gdLst/>
              <a:ahLst/>
              <a:cxnLst/>
              <a:rect l="l" t="t" r="r" b="b"/>
              <a:pathLst>
                <a:path w="748" h="245">
                  <a:moveTo>
                    <a:pt x="330" y="245"/>
                  </a:moveTo>
                  <a:lnTo>
                    <a:pt x="330" y="245"/>
                  </a:lnTo>
                  <a:lnTo>
                    <a:pt x="251" y="242"/>
                  </a:lnTo>
                  <a:lnTo>
                    <a:pt x="170" y="236"/>
                  </a:lnTo>
                  <a:lnTo>
                    <a:pt x="91" y="227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7" y="214"/>
                  </a:lnTo>
                  <a:lnTo>
                    <a:pt x="4" y="211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0" y="2"/>
                  </a:lnTo>
                  <a:lnTo>
                    <a:pt x="735" y="5"/>
                  </a:lnTo>
                  <a:lnTo>
                    <a:pt x="740" y="8"/>
                  </a:lnTo>
                  <a:lnTo>
                    <a:pt x="743" y="13"/>
                  </a:lnTo>
                  <a:lnTo>
                    <a:pt x="746" y="18"/>
                  </a:lnTo>
                  <a:lnTo>
                    <a:pt x="748" y="23"/>
                  </a:lnTo>
                  <a:lnTo>
                    <a:pt x="748" y="30"/>
                  </a:lnTo>
                  <a:lnTo>
                    <a:pt x="748" y="203"/>
                  </a:lnTo>
                  <a:lnTo>
                    <a:pt x="748" y="203"/>
                  </a:lnTo>
                  <a:lnTo>
                    <a:pt x="748" y="208"/>
                  </a:lnTo>
                  <a:lnTo>
                    <a:pt x="745" y="211"/>
                  </a:lnTo>
                  <a:lnTo>
                    <a:pt x="741" y="214"/>
                  </a:lnTo>
                  <a:lnTo>
                    <a:pt x="736" y="216"/>
                  </a:lnTo>
                  <a:lnTo>
                    <a:pt x="736" y="216"/>
                  </a:lnTo>
                  <a:lnTo>
                    <a:pt x="657" y="227"/>
                  </a:lnTo>
                  <a:lnTo>
                    <a:pt x="578" y="236"/>
                  </a:lnTo>
                  <a:lnTo>
                    <a:pt x="498" y="242"/>
                  </a:lnTo>
                  <a:lnTo>
                    <a:pt x="417" y="245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0"/>
            <p:cNvSpPr/>
            <p:nvPr/>
          </p:nvSpPr>
          <p:spPr>
            <a:xfrm>
              <a:off x="972000" y="1047600"/>
              <a:ext cx="201240" cy="96480"/>
            </a:xfrm>
            <a:custGeom>
              <a:avLst/>
              <a:gdLst/>
              <a:ahLst/>
              <a:cxnLst/>
              <a:rect l="l" t="t" r="r" b="b"/>
              <a:pathLst>
                <a:path w="702" h="338">
                  <a:moveTo>
                    <a:pt x="702" y="0"/>
                  </a:moveTo>
                  <a:lnTo>
                    <a:pt x="702" y="309"/>
                  </a:lnTo>
                  <a:lnTo>
                    <a:pt x="702" y="309"/>
                  </a:lnTo>
                  <a:lnTo>
                    <a:pt x="700" y="313"/>
                  </a:lnTo>
                  <a:lnTo>
                    <a:pt x="699" y="320"/>
                  </a:lnTo>
                  <a:lnTo>
                    <a:pt x="697" y="325"/>
                  </a:lnTo>
                  <a:lnTo>
                    <a:pt x="694" y="328"/>
                  </a:lnTo>
                  <a:lnTo>
                    <a:pt x="689" y="333"/>
                  </a:lnTo>
                  <a:lnTo>
                    <a:pt x="684" y="335"/>
                  </a:lnTo>
                  <a:lnTo>
                    <a:pt x="677" y="337"/>
                  </a:lnTo>
                  <a:lnTo>
                    <a:pt x="672" y="338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3" y="337"/>
                  </a:lnTo>
                  <a:lnTo>
                    <a:pt x="19" y="335"/>
                  </a:lnTo>
                  <a:lnTo>
                    <a:pt x="14" y="333"/>
                  </a:lnTo>
                  <a:lnTo>
                    <a:pt x="9" y="328"/>
                  </a:lnTo>
                  <a:lnTo>
                    <a:pt x="5" y="325"/>
                  </a:lnTo>
                  <a:lnTo>
                    <a:pt x="2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4" name="Group 11"/>
          <p:cNvGrpSpPr/>
          <p:nvPr/>
        </p:nvGrpSpPr>
        <p:grpSpPr>
          <a:xfrm>
            <a:off x="965520" y="5091840"/>
            <a:ext cx="213840" cy="186480"/>
            <a:chOff x="965520" y="5091840"/>
            <a:chExt cx="213840" cy="186480"/>
          </a:xfrm>
        </p:grpSpPr>
        <p:sp>
          <p:nvSpPr>
            <p:cNvPr id="205" name="CustomShape 12"/>
            <p:cNvSpPr/>
            <p:nvPr/>
          </p:nvSpPr>
          <p:spPr>
            <a:xfrm>
              <a:off x="1040760" y="5104440"/>
              <a:ext cx="63720" cy="14400"/>
            </a:xfrm>
            <a:custGeom>
              <a:avLst/>
              <a:gdLst/>
              <a:ahLst/>
              <a:cxnLst/>
              <a:rect l="l" t="t" r="r" b="b"/>
              <a:pathLst>
                <a:path w="224" h="51">
                  <a:moveTo>
                    <a:pt x="0" y="51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2"/>
                  </a:lnTo>
                  <a:lnTo>
                    <a:pt x="224" y="5"/>
                  </a:lnTo>
                  <a:lnTo>
                    <a:pt x="224" y="51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3"/>
            <p:cNvSpPr/>
            <p:nvPr/>
          </p:nvSpPr>
          <p:spPr>
            <a:xfrm>
              <a:off x="1026000" y="5091840"/>
              <a:ext cx="92880" cy="27000"/>
            </a:xfrm>
            <a:custGeom>
              <a:avLst/>
              <a:gdLst/>
              <a:ahLst/>
              <a:cxnLst/>
              <a:rect l="l" t="t" r="r" b="b"/>
              <a:pathLst>
                <a:path w="326" h="96">
                  <a:moveTo>
                    <a:pt x="326" y="96"/>
                  </a:moveTo>
                  <a:lnTo>
                    <a:pt x="326" y="35"/>
                  </a:lnTo>
                  <a:lnTo>
                    <a:pt x="326" y="35"/>
                  </a:lnTo>
                  <a:lnTo>
                    <a:pt x="324" y="27"/>
                  </a:lnTo>
                  <a:lnTo>
                    <a:pt x="323" y="22"/>
                  </a:lnTo>
                  <a:lnTo>
                    <a:pt x="320" y="15"/>
                  </a:lnTo>
                  <a:lnTo>
                    <a:pt x="316" y="10"/>
                  </a:lnTo>
                  <a:lnTo>
                    <a:pt x="311" y="5"/>
                  </a:lnTo>
                  <a:lnTo>
                    <a:pt x="305" y="2"/>
                  </a:lnTo>
                  <a:lnTo>
                    <a:pt x="298" y="0"/>
                  </a:lnTo>
                  <a:lnTo>
                    <a:pt x="29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96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14"/>
            <p:cNvSpPr/>
            <p:nvPr/>
          </p:nvSpPr>
          <p:spPr>
            <a:xfrm>
              <a:off x="1059840" y="5212800"/>
              <a:ext cx="2520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15"/>
            <p:cNvSpPr/>
            <p:nvPr/>
          </p:nvSpPr>
          <p:spPr>
            <a:xfrm>
              <a:off x="1068480" y="5189760"/>
              <a:ext cx="7920" cy="0"/>
            </a:xfrm>
            <a:prstGeom prst="line">
              <a:avLst/>
            </a:prstGeom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6"/>
            <p:cNvSpPr/>
            <p:nvPr/>
          </p:nvSpPr>
          <p:spPr>
            <a:xfrm>
              <a:off x="1059840" y="517752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87" h="87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2"/>
                  </a:lnTo>
                  <a:lnTo>
                    <a:pt x="3" y="59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79"/>
                  </a:lnTo>
                  <a:lnTo>
                    <a:pt x="28" y="84"/>
                  </a:lnTo>
                  <a:lnTo>
                    <a:pt x="3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61" y="84"/>
                  </a:lnTo>
                  <a:lnTo>
                    <a:pt x="69" y="79"/>
                  </a:lnTo>
                  <a:lnTo>
                    <a:pt x="75" y="74"/>
                  </a:lnTo>
                  <a:lnTo>
                    <a:pt x="80" y="67"/>
                  </a:lnTo>
                  <a:lnTo>
                    <a:pt x="84" y="59"/>
                  </a:lnTo>
                  <a:lnTo>
                    <a:pt x="87" y="52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7" y="34"/>
                  </a:lnTo>
                  <a:lnTo>
                    <a:pt x="84" y="26"/>
                  </a:lnTo>
                  <a:lnTo>
                    <a:pt x="80" y="18"/>
                  </a:lnTo>
                  <a:lnTo>
                    <a:pt x="75" y="13"/>
                  </a:lnTo>
                  <a:lnTo>
                    <a:pt x="69" y="6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7"/>
            <p:cNvSpPr/>
            <p:nvPr/>
          </p:nvSpPr>
          <p:spPr>
            <a:xfrm>
              <a:off x="965520" y="5119200"/>
              <a:ext cx="213840" cy="69840"/>
            </a:xfrm>
            <a:custGeom>
              <a:avLst/>
              <a:gdLst/>
              <a:ahLst/>
              <a:cxnLst/>
              <a:rect l="l" t="t" r="r" b="b"/>
              <a:pathLst>
                <a:path w="748" h="245">
                  <a:moveTo>
                    <a:pt x="330" y="245"/>
                  </a:moveTo>
                  <a:lnTo>
                    <a:pt x="330" y="245"/>
                  </a:lnTo>
                  <a:lnTo>
                    <a:pt x="251" y="242"/>
                  </a:lnTo>
                  <a:lnTo>
                    <a:pt x="170" y="236"/>
                  </a:lnTo>
                  <a:lnTo>
                    <a:pt x="91" y="227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7" y="214"/>
                  </a:lnTo>
                  <a:lnTo>
                    <a:pt x="4" y="211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0" y="2"/>
                  </a:lnTo>
                  <a:lnTo>
                    <a:pt x="735" y="5"/>
                  </a:lnTo>
                  <a:lnTo>
                    <a:pt x="740" y="8"/>
                  </a:lnTo>
                  <a:lnTo>
                    <a:pt x="743" y="13"/>
                  </a:lnTo>
                  <a:lnTo>
                    <a:pt x="746" y="18"/>
                  </a:lnTo>
                  <a:lnTo>
                    <a:pt x="748" y="23"/>
                  </a:lnTo>
                  <a:lnTo>
                    <a:pt x="748" y="30"/>
                  </a:lnTo>
                  <a:lnTo>
                    <a:pt x="748" y="203"/>
                  </a:lnTo>
                  <a:lnTo>
                    <a:pt x="748" y="203"/>
                  </a:lnTo>
                  <a:lnTo>
                    <a:pt x="748" y="208"/>
                  </a:lnTo>
                  <a:lnTo>
                    <a:pt x="745" y="211"/>
                  </a:lnTo>
                  <a:lnTo>
                    <a:pt x="741" y="214"/>
                  </a:lnTo>
                  <a:lnTo>
                    <a:pt x="736" y="216"/>
                  </a:lnTo>
                  <a:lnTo>
                    <a:pt x="736" y="216"/>
                  </a:lnTo>
                  <a:lnTo>
                    <a:pt x="657" y="227"/>
                  </a:lnTo>
                  <a:lnTo>
                    <a:pt x="578" y="236"/>
                  </a:lnTo>
                  <a:lnTo>
                    <a:pt x="498" y="242"/>
                  </a:lnTo>
                  <a:lnTo>
                    <a:pt x="417" y="245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8"/>
            <p:cNvSpPr/>
            <p:nvPr/>
          </p:nvSpPr>
          <p:spPr>
            <a:xfrm>
              <a:off x="972000" y="5181840"/>
              <a:ext cx="201240" cy="96480"/>
            </a:xfrm>
            <a:custGeom>
              <a:avLst/>
              <a:gdLst/>
              <a:ahLst/>
              <a:cxnLst/>
              <a:rect l="l" t="t" r="r" b="b"/>
              <a:pathLst>
                <a:path w="702" h="338">
                  <a:moveTo>
                    <a:pt x="702" y="0"/>
                  </a:moveTo>
                  <a:lnTo>
                    <a:pt x="702" y="309"/>
                  </a:lnTo>
                  <a:lnTo>
                    <a:pt x="702" y="309"/>
                  </a:lnTo>
                  <a:lnTo>
                    <a:pt x="700" y="313"/>
                  </a:lnTo>
                  <a:lnTo>
                    <a:pt x="699" y="320"/>
                  </a:lnTo>
                  <a:lnTo>
                    <a:pt x="697" y="325"/>
                  </a:lnTo>
                  <a:lnTo>
                    <a:pt x="694" y="328"/>
                  </a:lnTo>
                  <a:lnTo>
                    <a:pt x="689" y="333"/>
                  </a:lnTo>
                  <a:lnTo>
                    <a:pt x="684" y="335"/>
                  </a:lnTo>
                  <a:lnTo>
                    <a:pt x="677" y="337"/>
                  </a:lnTo>
                  <a:lnTo>
                    <a:pt x="672" y="338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3" y="337"/>
                  </a:lnTo>
                  <a:lnTo>
                    <a:pt x="19" y="335"/>
                  </a:lnTo>
                  <a:lnTo>
                    <a:pt x="14" y="333"/>
                  </a:lnTo>
                  <a:lnTo>
                    <a:pt x="9" y="328"/>
                  </a:lnTo>
                  <a:lnTo>
                    <a:pt x="5" y="325"/>
                  </a:lnTo>
                  <a:lnTo>
                    <a:pt x="2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CustomShape 19"/>
          <p:cNvSpPr/>
          <p:nvPr/>
        </p:nvSpPr>
        <p:spPr>
          <a:xfrm>
            <a:off x="890640" y="1340280"/>
            <a:ext cx="6071400" cy="11341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onMobile</a:t>
            </a:r>
            <a:r>
              <a:rPr lang="en-US" sz="1100" dirty="0"/>
              <a:t> Bangalore </a:t>
            </a:r>
            <a:r>
              <a:rPr lang="en-US" sz="1100" dirty="0" smtClean="0"/>
              <a:t>               : </a:t>
            </a:r>
            <a:r>
              <a:rPr lang="en-US" sz="1100" dirty="0"/>
              <a:t>Java Full Stack - Core Java, JEE, MySQL Database, HTML</a:t>
            </a:r>
            <a:r>
              <a:rPr lang="en-US" sz="1100" dirty="0" smtClean="0"/>
              <a:t>,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                                           </a:t>
            </a:r>
            <a:r>
              <a:rPr lang="en-US" sz="1100" dirty="0" err="1" smtClean="0"/>
              <a:t>CSS,JavaScript,jQuery</a:t>
            </a:r>
            <a:r>
              <a:rPr lang="en-US" sz="1100" dirty="0"/>
              <a:t>, Spring Framework, </a:t>
            </a:r>
            <a:r>
              <a:rPr lang="en-US" sz="1100" dirty="0" smtClean="0"/>
              <a:t>Angular </a:t>
            </a:r>
            <a:r>
              <a:rPr lang="en-US" sz="1100" dirty="0"/>
              <a:t>7</a:t>
            </a:r>
            <a:r>
              <a:rPr lang="en-US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Capgemini</a:t>
            </a:r>
            <a:r>
              <a:rPr lang="en-US" sz="1100" dirty="0"/>
              <a:t> Hyderabad </a:t>
            </a:r>
            <a:r>
              <a:rPr lang="en-US" sz="1100" dirty="0" smtClean="0"/>
              <a:t>           : </a:t>
            </a:r>
            <a:r>
              <a:rPr lang="en-US" sz="1100" dirty="0"/>
              <a:t>JavaScript Full Stack(HTML/HTML5, </a:t>
            </a:r>
            <a:r>
              <a:rPr lang="en-US" sz="1100" dirty="0" smtClean="0"/>
              <a:t>CSS/CSS3</a:t>
            </a:r>
            <a:r>
              <a:rPr lang="en-US" sz="1100" dirty="0"/>
              <a:t>, </a:t>
            </a:r>
            <a:r>
              <a:rPr lang="en-US" sz="1100" dirty="0" err="1" smtClean="0"/>
              <a:t>BootStrap</a:t>
            </a:r>
            <a:r>
              <a:rPr lang="en-US" sz="1100" dirty="0"/>
              <a:t>, </a:t>
            </a:r>
            <a:r>
              <a:rPr lang="en-US" sz="1100" dirty="0" smtClean="0"/>
              <a:t>		     JavaScript ES5</a:t>
            </a:r>
            <a:r>
              <a:rPr lang="en-US" sz="1100" dirty="0"/>
              <a:t>, ES6, Angular 7, </a:t>
            </a:r>
            <a:r>
              <a:rPr lang="en-US" sz="1100" dirty="0" err="1"/>
              <a:t>MongoDB</a:t>
            </a:r>
            <a:r>
              <a:rPr lang="en-US" sz="1100" dirty="0"/>
              <a:t>, React JS with </a:t>
            </a:r>
            <a:r>
              <a:rPr lang="en-US" sz="1100" dirty="0" err="1"/>
              <a:t>Redux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endParaRPr lang="en-IN" sz="1100" b="0" strike="noStrike" spc="-1" dirty="0"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BT </a:t>
            </a:r>
            <a:r>
              <a:rPr lang="en-US" sz="1100" dirty="0"/>
              <a:t>Bangalore </a:t>
            </a:r>
            <a:r>
              <a:rPr lang="en-US" sz="1100" dirty="0" smtClean="0"/>
              <a:t>	 :  Angular 7/8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HCL </a:t>
            </a:r>
            <a:r>
              <a:rPr lang="en-US" sz="1100" dirty="0" smtClean="0"/>
              <a:t>		:     MEAN </a:t>
            </a:r>
            <a:r>
              <a:rPr lang="en-US" sz="1100" dirty="0"/>
              <a:t>Stack (</a:t>
            </a:r>
            <a:r>
              <a:rPr lang="en-US" sz="1100" dirty="0" err="1"/>
              <a:t>MongoDB</a:t>
            </a:r>
            <a:r>
              <a:rPr lang="en-US" sz="1100" dirty="0"/>
              <a:t>, Express Module, Angular 7 and Node </a:t>
            </a:r>
            <a:r>
              <a:rPr lang="en-US" sz="1100" dirty="0" smtClean="0"/>
              <a:t>     		     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Hexaware</a:t>
            </a:r>
            <a:r>
              <a:rPr lang="en-US" sz="1100" dirty="0"/>
              <a:t> </a:t>
            </a:r>
            <a:r>
              <a:rPr lang="en-US" sz="1100" dirty="0" err="1"/>
              <a:t>Chennia</a:t>
            </a:r>
            <a:r>
              <a:rPr lang="en-US" sz="1100" dirty="0"/>
              <a:t> </a:t>
            </a:r>
            <a:r>
              <a:rPr lang="en-US" sz="1100" dirty="0" smtClean="0"/>
              <a:t> 	: Full </a:t>
            </a:r>
            <a:r>
              <a:rPr lang="en-US" sz="1100" dirty="0"/>
              <a:t>Stack (Unix, Git, Java, Rest API, </a:t>
            </a:r>
            <a:r>
              <a:rPr lang="en-US" sz="1100" dirty="0" err="1"/>
              <a:t>jUnit,jMockit</a:t>
            </a:r>
            <a:r>
              <a:rPr lang="en-US" sz="1100" dirty="0"/>
              <a:t>, HTML, CSS, </a:t>
            </a:r>
            <a:r>
              <a:rPr lang="en-US" sz="1100" dirty="0" smtClean="0"/>
              <a:t>		  JavaScript</a:t>
            </a:r>
            <a:r>
              <a:rPr lang="en-US" sz="1100" dirty="0"/>
              <a:t>, </a:t>
            </a:r>
            <a:r>
              <a:rPr lang="en-US" sz="1100" dirty="0" err="1"/>
              <a:t>TypeScript</a:t>
            </a:r>
            <a:r>
              <a:rPr lang="en-US" sz="1100" dirty="0"/>
              <a:t> and Angular 5/6, Jasmine, Karma, Protector </a:t>
            </a:r>
            <a:r>
              <a:rPr lang="en-US" sz="1100" dirty="0" smtClean="0"/>
              <a:t>		  </a:t>
            </a:r>
            <a:r>
              <a:rPr lang="en-US" sz="1100" dirty="0" err="1" smtClean="0"/>
              <a:t>etc</a:t>
            </a:r>
            <a:r>
              <a:rPr lang="en-US" sz="1100" dirty="0"/>
              <a:t>), MEAN Stack(Mongo DB, Express, Angular 8</a:t>
            </a:r>
            <a:r>
              <a:rPr lang="en-US" sz="1100" dirty="0" smtClean="0"/>
              <a:t> </a:t>
            </a:r>
            <a:r>
              <a:rPr lang="en-US" sz="1100" dirty="0"/>
              <a:t>and Node JS) as </a:t>
            </a:r>
            <a:r>
              <a:rPr lang="en-US" sz="1100" dirty="0" smtClean="0"/>
              <a:t>		  well </a:t>
            </a:r>
            <a:r>
              <a:rPr lang="en-US" sz="1100" dirty="0"/>
              <a:t>as MERN Stack(Mongo DB, Express, React JS and Node JS).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IBM </a:t>
            </a:r>
            <a:r>
              <a:rPr lang="en-US" sz="1100" dirty="0" err="1"/>
              <a:t>Blore</a:t>
            </a:r>
            <a:r>
              <a:rPr lang="en-US" sz="1100" dirty="0"/>
              <a:t>, Noida, </a:t>
            </a:r>
            <a:r>
              <a:rPr lang="en-US" sz="1100" dirty="0" err="1"/>
              <a:t>Kolkat</a:t>
            </a:r>
            <a:r>
              <a:rPr lang="en-US" sz="1100" dirty="0"/>
              <a:t>, Pune : Java Programming, Servlet, JSP, HTML5,CSS3, Java </a:t>
            </a: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</a:t>
            </a:r>
            <a:r>
              <a:rPr lang="en-US" sz="1100" dirty="0" err="1" smtClean="0"/>
              <a:t>Script,Node</a:t>
            </a:r>
            <a:r>
              <a:rPr lang="en-US" sz="1100" dirty="0" smtClean="0"/>
              <a:t> </a:t>
            </a:r>
            <a:r>
              <a:rPr lang="en-US" sz="1100" dirty="0"/>
              <a:t>JS, Angular 1.x, Angular 2/4/5, React JS XML, </a:t>
            </a:r>
            <a:r>
              <a:rPr lang="en-US" sz="1100" dirty="0" smtClean="0"/>
              <a:t>		      Spring </a:t>
            </a:r>
            <a:r>
              <a:rPr lang="en-US" sz="1100" dirty="0"/>
              <a:t>core, MVC, Rest, ORM, Hibernate, Web Service </a:t>
            </a:r>
            <a:r>
              <a:rPr lang="en-US" sz="1100" dirty="0" smtClean="0"/>
              <a:t>		      (</a:t>
            </a:r>
            <a:r>
              <a:rPr lang="en-US" sz="1100" dirty="0"/>
              <a:t>SOAP/REST),Mongo DB, MQ, MB(IIB</a:t>
            </a:r>
            <a:r>
              <a:rPr lang="en-US" sz="1100" dirty="0" smtClean="0"/>
              <a:t>),  MEAN </a:t>
            </a:r>
            <a:r>
              <a:rPr lang="en-US" sz="1100" dirty="0"/>
              <a:t>as well as </a:t>
            </a:r>
            <a:r>
              <a:rPr lang="en-US" sz="1100" dirty="0" smtClean="0"/>
              <a:t>		      MERN </a:t>
            </a:r>
            <a:r>
              <a:rPr lang="en-US" sz="1100" dirty="0"/>
              <a:t>Stack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L&amp;T </a:t>
            </a:r>
            <a:r>
              <a:rPr lang="en-US" sz="1100" dirty="0" smtClean="0"/>
              <a:t>Infosys </a:t>
            </a:r>
            <a:r>
              <a:rPr lang="en-US" sz="1100" dirty="0"/>
              <a:t>Mysore </a:t>
            </a:r>
            <a:r>
              <a:rPr lang="en-US" sz="1100" dirty="0" smtClean="0"/>
              <a:t>	: </a:t>
            </a:r>
            <a:r>
              <a:rPr lang="en-US" sz="1100" dirty="0"/>
              <a:t>Core Java, Ad Java and JEE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TCS </a:t>
            </a:r>
            <a:r>
              <a:rPr lang="fr-FR" sz="1100" dirty="0" err="1" smtClean="0"/>
              <a:t>Chennai</a:t>
            </a:r>
            <a:r>
              <a:rPr lang="fr-FR" sz="1100" dirty="0"/>
              <a:t>	</a:t>
            </a:r>
            <a:r>
              <a:rPr lang="fr-FR" sz="1100" dirty="0" smtClean="0"/>
              <a:t>:  </a:t>
            </a:r>
            <a:r>
              <a:rPr lang="fr-FR" sz="1100" dirty="0" err="1" smtClean="0"/>
              <a:t>Core</a:t>
            </a:r>
            <a:r>
              <a:rPr lang="fr-FR" sz="1100" dirty="0" smtClean="0"/>
              <a:t> </a:t>
            </a:r>
            <a:r>
              <a:rPr lang="fr-FR" sz="1100" dirty="0"/>
              <a:t>Java, Ad Java JEE, MQ and MB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Wipro Bangalore </a:t>
            </a:r>
            <a:r>
              <a:rPr lang="en-US" sz="1100" dirty="0" smtClean="0"/>
              <a:t>	: </a:t>
            </a:r>
            <a:r>
              <a:rPr lang="en-US" sz="1100" dirty="0"/>
              <a:t>XML, Java Programming, Servlet, </a:t>
            </a:r>
            <a:r>
              <a:rPr lang="en-US" sz="1100" dirty="0" smtClean="0"/>
              <a:t>JSP,EJB2.x</a:t>
            </a:r>
            <a:r>
              <a:rPr lang="en-US" sz="1100" dirty="0"/>
              <a:t>, JMS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Accenture </a:t>
            </a:r>
            <a:r>
              <a:rPr lang="en-US" sz="1100" dirty="0" err="1"/>
              <a:t>Blore</a:t>
            </a:r>
            <a:r>
              <a:rPr lang="en-US" sz="1100" dirty="0"/>
              <a:t>, </a:t>
            </a:r>
            <a:r>
              <a:rPr lang="en-US" sz="1100" dirty="0" err="1" smtClean="0"/>
              <a:t>Mumbia</a:t>
            </a:r>
            <a:r>
              <a:rPr lang="en-US" sz="1100" dirty="0" smtClean="0"/>
              <a:t>       </a:t>
            </a:r>
            <a:r>
              <a:rPr lang="en-US" sz="1100" dirty="0"/>
              <a:t>: Java, UML, Struts, Spring and Hibernate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JDA </a:t>
            </a:r>
            <a:r>
              <a:rPr lang="en-US" sz="1100" dirty="0" smtClean="0"/>
              <a:t>		: </a:t>
            </a:r>
            <a:r>
              <a:rPr lang="en-US" sz="1100" dirty="0"/>
              <a:t>Java </a:t>
            </a:r>
            <a:r>
              <a:rPr lang="en-US" sz="1100" dirty="0" smtClean="0"/>
              <a:t>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Samsung Bangalore </a:t>
            </a:r>
            <a:r>
              <a:rPr lang="fr-FR" sz="1100" dirty="0" smtClean="0"/>
              <a:t>	: </a:t>
            </a:r>
            <a:r>
              <a:rPr lang="fr-FR" sz="1100" dirty="0"/>
              <a:t>Java Technologies, HTML5/CSS3, </a:t>
            </a:r>
            <a:r>
              <a:rPr lang="en-US" sz="1100" dirty="0" smtClean="0"/>
              <a:t>JavaScript</a:t>
            </a:r>
            <a:r>
              <a:rPr lang="en-US" sz="1100" dirty="0"/>
              <a:t>, </a:t>
            </a:r>
            <a:r>
              <a:rPr lang="en-US" sz="1100" dirty="0" smtClean="0"/>
              <a:t>Angular </a:t>
            </a:r>
            <a:r>
              <a:rPr lang="en-US" sz="1100" dirty="0"/>
              <a:t>JS </a:t>
            </a:r>
            <a:r>
              <a:rPr lang="en-US" sz="11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Tech Mahindra Bangalore </a:t>
            </a:r>
            <a:r>
              <a:rPr lang="en-US" sz="1100" dirty="0" smtClean="0"/>
              <a:t>	: </a:t>
            </a:r>
            <a:r>
              <a:rPr lang="en-US" sz="1100" dirty="0"/>
              <a:t>Core Java, XML, JavaScript</a:t>
            </a:r>
            <a:r>
              <a:rPr lang="en-US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EMC2 </a:t>
            </a:r>
            <a:r>
              <a:rPr lang="en-US" sz="1100" dirty="0" smtClean="0"/>
              <a:t>		: </a:t>
            </a:r>
            <a:r>
              <a:rPr lang="en-US" sz="1100" dirty="0"/>
              <a:t>XML Technologies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MPhasis</a:t>
            </a:r>
            <a:r>
              <a:rPr lang="en-US" sz="1100" dirty="0"/>
              <a:t>, </a:t>
            </a:r>
            <a:r>
              <a:rPr lang="en-US" sz="1100" dirty="0" smtClean="0"/>
              <a:t>Mangalore	 </a:t>
            </a:r>
            <a:r>
              <a:rPr lang="en-US" sz="1100" dirty="0"/>
              <a:t>: Core Java, </a:t>
            </a:r>
            <a:r>
              <a:rPr lang="en-US" sz="1100" dirty="0" err="1"/>
              <a:t>Adv</a:t>
            </a:r>
            <a:r>
              <a:rPr lang="en-US" sz="1100" dirty="0"/>
              <a:t> Java, J2EE, </a:t>
            </a:r>
            <a:r>
              <a:rPr lang="en-US" sz="1100" dirty="0" smtClean="0"/>
              <a:t>HTML/CSS.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Ernest &amp; Young, </a:t>
            </a:r>
            <a:r>
              <a:rPr lang="en-US" sz="1100" dirty="0" err="1"/>
              <a:t>Blore</a:t>
            </a:r>
            <a:r>
              <a:rPr lang="en-US" sz="1100" dirty="0"/>
              <a:t> </a:t>
            </a:r>
            <a:r>
              <a:rPr lang="en-US" sz="1100" dirty="0" smtClean="0"/>
              <a:t>	: </a:t>
            </a:r>
            <a:r>
              <a:rPr lang="en-US" sz="1100" dirty="0"/>
              <a:t>HTML/CSS, </a:t>
            </a:r>
            <a:r>
              <a:rPr lang="en-US" sz="1100" dirty="0" err="1"/>
              <a:t>JavaScript,jQuery</a:t>
            </a:r>
            <a:r>
              <a:rPr lang="en-US" sz="1100" dirty="0"/>
              <a:t> and </a:t>
            </a:r>
            <a:r>
              <a:rPr lang="en-US" sz="1100" dirty="0" err="1"/>
              <a:t>AngularJS</a:t>
            </a:r>
            <a:r>
              <a:rPr lang="en-US" sz="1100" dirty="0"/>
              <a:t>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DELL, Bangalore </a:t>
            </a:r>
            <a:r>
              <a:rPr lang="en-US" sz="1100" dirty="0" smtClean="0"/>
              <a:t>	: </a:t>
            </a:r>
            <a:r>
              <a:rPr lang="en-US" sz="1100" dirty="0"/>
              <a:t>Core Java, J2EE, Struts, JSF, JQuery, AJAX.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Fidelity, Chennai : Core Java, Adv. Java, J2EE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</a:t>
            </a:r>
            <a:r>
              <a:rPr lang="en-US" sz="1100" dirty="0" smtClean="0"/>
              <a:t>ercedes </a:t>
            </a:r>
            <a:r>
              <a:rPr lang="en-US" sz="1100" dirty="0" err="1"/>
              <a:t>benz</a:t>
            </a:r>
            <a:r>
              <a:rPr lang="en-US" sz="1100" dirty="0"/>
              <a:t> </a:t>
            </a:r>
            <a:r>
              <a:rPr lang="en-US" sz="1100" dirty="0" smtClean="0"/>
              <a:t>	: </a:t>
            </a:r>
            <a:r>
              <a:rPr lang="en-US" sz="1100" dirty="0"/>
              <a:t>HTML5/CSS3, Node JS and Angular JS 1.x / 2.x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 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 </a:t>
            </a:r>
            <a:endParaRPr lang="en-US" sz="11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1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spcAft>
                <a:spcPts val="1001"/>
              </a:spcAft>
              <a:buFont typeface="Arial" panose="020B0604020202020204" pitchFamily="34" charset="0"/>
              <a:buChar char="•"/>
            </a:pPr>
            <a:endParaRPr lang="en-IN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6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90640" y="3775132"/>
            <a:ext cx="6071400" cy="30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IN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 EDUCATION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90640" y="922320"/>
            <a:ext cx="6071400" cy="30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IN" sz="1600" b="1" spc="-1" dirty="0" smtClean="0">
                <a:solidFill>
                  <a:srgbClr val="FFFFFF"/>
                </a:solidFill>
                <a:latin typeface="Calibri"/>
              </a:rPr>
              <a:t>PROFESSIONAL EXPERIENCE 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90640" y="922320"/>
            <a:ext cx="380160" cy="304200"/>
          </a:xfrm>
          <a:prstGeom prst="rect">
            <a:avLst/>
          </a:prstGeom>
          <a:solidFill>
            <a:srgbClr val="FCB74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4"/>
          <p:cNvGrpSpPr/>
          <p:nvPr/>
        </p:nvGrpSpPr>
        <p:grpSpPr>
          <a:xfrm>
            <a:off x="968760" y="967320"/>
            <a:ext cx="213840" cy="186840"/>
            <a:chOff x="968760" y="967320"/>
            <a:chExt cx="213840" cy="186840"/>
          </a:xfrm>
        </p:grpSpPr>
        <p:sp>
          <p:nvSpPr>
            <p:cNvPr id="217" name="CustomShape 5"/>
            <p:cNvSpPr/>
            <p:nvPr/>
          </p:nvSpPr>
          <p:spPr>
            <a:xfrm>
              <a:off x="1044360" y="979920"/>
              <a:ext cx="63720" cy="14400"/>
            </a:xfrm>
            <a:custGeom>
              <a:avLst/>
              <a:gdLst/>
              <a:ahLst/>
              <a:cxnLst/>
              <a:rect l="l" t="t" r="r" b="b"/>
              <a:pathLst>
                <a:path w="224" h="51">
                  <a:moveTo>
                    <a:pt x="0" y="51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2"/>
                  </a:lnTo>
                  <a:lnTo>
                    <a:pt x="224" y="5"/>
                  </a:lnTo>
                  <a:lnTo>
                    <a:pt x="224" y="51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6"/>
            <p:cNvSpPr/>
            <p:nvPr/>
          </p:nvSpPr>
          <p:spPr>
            <a:xfrm>
              <a:off x="1029240" y="967320"/>
              <a:ext cx="92880" cy="27000"/>
            </a:xfrm>
            <a:custGeom>
              <a:avLst/>
              <a:gdLst/>
              <a:ahLst/>
              <a:cxnLst/>
              <a:rect l="l" t="t" r="r" b="b"/>
              <a:pathLst>
                <a:path w="326" h="96">
                  <a:moveTo>
                    <a:pt x="326" y="96"/>
                  </a:moveTo>
                  <a:lnTo>
                    <a:pt x="326" y="35"/>
                  </a:lnTo>
                  <a:lnTo>
                    <a:pt x="326" y="35"/>
                  </a:lnTo>
                  <a:lnTo>
                    <a:pt x="324" y="27"/>
                  </a:lnTo>
                  <a:lnTo>
                    <a:pt x="323" y="22"/>
                  </a:lnTo>
                  <a:lnTo>
                    <a:pt x="320" y="15"/>
                  </a:lnTo>
                  <a:lnTo>
                    <a:pt x="316" y="10"/>
                  </a:lnTo>
                  <a:lnTo>
                    <a:pt x="311" y="5"/>
                  </a:lnTo>
                  <a:lnTo>
                    <a:pt x="305" y="2"/>
                  </a:lnTo>
                  <a:lnTo>
                    <a:pt x="298" y="0"/>
                  </a:lnTo>
                  <a:lnTo>
                    <a:pt x="292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96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7"/>
            <p:cNvSpPr/>
            <p:nvPr/>
          </p:nvSpPr>
          <p:spPr>
            <a:xfrm>
              <a:off x="1063080" y="1088280"/>
              <a:ext cx="25200" cy="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8"/>
            <p:cNvSpPr/>
            <p:nvPr/>
          </p:nvSpPr>
          <p:spPr>
            <a:xfrm>
              <a:off x="1071720" y="1065240"/>
              <a:ext cx="7920" cy="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9"/>
            <p:cNvSpPr/>
            <p:nvPr/>
          </p:nvSpPr>
          <p:spPr>
            <a:xfrm>
              <a:off x="1063080" y="105300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87" h="87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3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2"/>
                  </a:lnTo>
                  <a:lnTo>
                    <a:pt x="3" y="59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79"/>
                  </a:lnTo>
                  <a:lnTo>
                    <a:pt x="28" y="84"/>
                  </a:lnTo>
                  <a:lnTo>
                    <a:pt x="3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61" y="84"/>
                  </a:lnTo>
                  <a:lnTo>
                    <a:pt x="69" y="79"/>
                  </a:lnTo>
                  <a:lnTo>
                    <a:pt x="75" y="74"/>
                  </a:lnTo>
                  <a:lnTo>
                    <a:pt x="80" y="67"/>
                  </a:lnTo>
                  <a:lnTo>
                    <a:pt x="84" y="59"/>
                  </a:lnTo>
                  <a:lnTo>
                    <a:pt x="87" y="52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7" y="34"/>
                  </a:lnTo>
                  <a:lnTo>
                    <a:pt x="84" y="26"/>
                  </a:lnTo>
                  <a:lnTo>
                    <a:pt x="80" y="18"/>
                  </a:lnTo>
                  <a:lnTo>
                    <a:pt x="75" y="13"/>
                  </a:lnTo>
                  <a:lnTo>
                    <a:pt x="69" y="6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0"/>
            <p:cNvSpPr/>
            <p:nvPr/>
          </p:nvSpPr>
          <p:spPr>
            <a:xfrm>
              <a:off x="968760" y="995040"/>
              <a:ext cx="213840" cy="69840"/>
            </a:xfrm>
            <a:custGeom>
              <a:avLst/>
              <a:gdLst/>
              <a:ahLst/>
              <a:cxnLst/>
              <a:rect l="l" t="t" r="r" b="b"/>
              <a:pathLst>
                <a:path w="748" h="245">
                  <a:moveTo>
                    <a:pt x="330" y="245"/>
                  </a:moveTo>
                  <a:lnTo>
                    <a:pt x="330" y="245"/>
                  </a:lnTo>
                  <a:lnTo>
                    <a:pt x="251" y="242"/>
                  </a:lnTo>
                  <a:lnTo>
                    <a:pt x="170" y="236"/>
                  </a:lnTo>
                  <a:lnTo>
                    <a:pt x="91" y="227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7" y="214"/>
                  </a:lnTo>
                  <a:lnTo>
                    <a:pt x="4" y="211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0" y="2"/>
                  </a:lnTo>
                  <a:lnTo>
                    <a:pt x="735" y="5"/>
                  </a:lnTo>
                  <a:lnTo>
                    <a:pt x="740" y="8"/>
                  </a:lnTo>
                  <a:lnTo>
                    <a:pt x="743" y="13"/>
                  </a:lnTo>
                  <a:lnTo>
                    <a:pt x="746" y="18"/>
                  </a:lnTo>
                  <a:lnTo>
                    <a:pt x="748" y="23"/>
                  </a:lnTo>
                  <a:lnTo>
                    <a:pt x="748" y="30"/>
                  </a:lnTo>
                  <a:lnTo>
                    <a:pt x="748" y="203"/>
                  </a:lnTo>
                  <a:lnTo>
                    <a:pt x="748" y="203"/>
                  </a:lnTo>
                  <a:lnTo>
                    <a:pt x="748" y="208"/>
                  </a:lnTo>
                  <a:lnTo>
                    <a:pt x="745" y="211"/>
                  </a:lnTo>
                  <a:lnTo>
                    <a:pt x="741" y="214"/>
                  </a:lnTo>
                  <a:lnTo>
                    <a:pt x="736" y="216"/>
                  </a:lnTo>
                  <a:lnTo>
                    <a:pt x="736" y="216"/>
                  </a:lnTo>
                  <a:lnTo>
                    <a:pt x="657" y="227"/>
                  </a:lnTo>
                  <a:lnTo>
                    <a:pt x="578" y="236"/>
                  </a:lnTo>
                  <a:lnTo>
                    <a:pt x="498" y="242"/>
                  </a:lnTo>
                  <a:lnTo>
                    <a:pt x="417" y="245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1"/>
            <p:cNvSpPr/>
            <p:nvPr/>
          </p:nvSpPr>
          <p:spPr>
            <a:xfrm>
              <a:off x="975240" y="1057680"/>
              <a:ext cx="201240" cy="96480"/>
            </a:xfrm>
            <a:custGeom>
              <a:avLst/>
              <a:gdLst/>
              <a:ahLst/>
              <a:cxnLst/>
              <a:rect l="l" t="t" r="r" b="b"/>
              <a:pathLst>
                <a:path w="702" h="338">
                  <a:moveTo>
                    <a:pt x="702" y="0"/>
                  </a:moveTo>
                  <a:lnTo>
                    <a:pt x="702" y="309"/>
                  </a:lnTo>
                  <a:lnTo>
                    <a:pt x="702" y="309"/>
                  </a:lnTo>
                  <a:lnTo>
                    <a:pt x="700" y="313"/>
                  </a:lnTo>
                  <a:lnTo>
                    <a:pt x="699" y="320"/>
                  </a:lnTo>
                  <a:lnTo>
                    <a:pt x="697" y="325"/>
                  </a:lnTo>
                  <a:lnTo>
                    <a:pt x="694" y="328"/>
                  </a:lnTo>
                  <a:lnTo>
                    <a:pt x="689" y="333"/>
                  </a:lnTo>
                  <a:lnTo>
                    <a:pt x="684" y="335"/>
                  </a:lnTo>
                  <a:lnTo>
                    <a:pt x="677" y="337"/>
                  </a:lnTo>
                  <a:lnTo>
                    <a:pt x="672" y="338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3" y="337"/>
                  </a:lnTo>
                  <a:lnTo>
                    <a:pt x="19" y="335"/>
                  </a:lnTo>
                  <a:lnTo>
                    <a:pt x="14" y="333"/>
                  </a:lnTo>
                  <a:lnTo>
                    <a:pt x="9" y="328"/>
                  </a:lnTo>
                  <a:lnTo>
                    <a:pt x="5" y="325"/>
                  </a:lnTo>
                  <a:lnTo>
                    <a:pt x="2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12"/>
          <p:cNvSpPr/>
          <p:nvPr/>
        </p:nvSpPr>
        <p:spPr>
          <a:xfrm>
            <a:off x="896940" y="3763302"/>
            <a:ext cx="380160" cy="304200"/>
          </a:xfrm>
          <a:prstGeom prst="rect">
            <a:avLst/>
          </a:prstGeom>
          <a:solidFill>
            <a:srgbClr val="FCB74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5" name="Group 13"/>
          <p:cNvGrpSpPr/>
          <p:nvPr/>
        </p:nvGrpSpPr>
        <p:grpSpPr>
          <a:xfrm>
            <a:off x="992340" y="3781206"/>
            <a:ext cx="190440" cy="226440"/>
            <a:chOff x="973080" y="1957680"/>
            <a:chExt cx="190440" cy="226440"/>
          </a:xfrm>
        </p:grpSpPr>
        <p:sp>
          <p:nvSpPr>
            <p:cNvPr id="226" name="Line 14"/>
            <p:cNvSpPr/>
            <p:nvPr/>
          </p:nvSpPr>
          <p:spPr>
            <a:xfrm>
              <a:off x="1024920" y="1987200"/>
              <a:ext cx="0" cy="2916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15"/>
            <p:cNvSpPr/>
            <p:nvPr/>
          </p:nvSpPr>
          <p:spPr>
            <a:xfrm flipV="1">
              <a:off x="1111320" y="1987200"/>
              <a:ext cx="0" cy="2916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16"/>
            <p:cNvSpPr/>
            <p:nvPr/>
          </p:nvSpPr>
          <p:spPr>
            <a:xfrm>
              <a:off x="1068120" y="2138040"/>
              <a:ext cx="0" cy="2052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17"/>
            <p:cNvSpPr/>
            <p:nvPr/>
          </p:nvSpPr>
          <p:spPr>
            <a:xfrm flipH="1">
              <a:off x="1068120" y="2107800"/>
              <a:ext cx="29520" cy="3024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18"/>
            <p:cNvSpPr/>
            <p:nvPr/>
          </p:nvSpPr>
          <p:spPr>
            <a:xfrm>
              <a:off x="1038960" y="2107800"/>
              <a:ext cx="29160" cy="3024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9"/>
            <p:cNvSpPr/>
            <p:nvPr/>
          </p:nvSpPr>
          <p:spPr>
            <a:xfrm>
              <a:off x="1111680" y="2016360"/>
              <a:ext cx="720" cy="15120"/>
            </a:xfrm>
            <a:custGeom>
              <a:avLst/>
              <a:gdLst/>
              <a:ahLst/>
              <a:cxnLst/>
              <a:rect l="l" t="t" r="r" b="b"/>
              <a:pathLst>
                <a:path w="5" h="51">
                  <a:moveTo>
                    <a:pt x="5" y="51"/>
                  </a:moveTo>
                  <a:lnTo>
                    <a:pt x="5" y="51"/>
                  </a:lnTo>
                  <a:lnTo>
                    <a:pt x="5" y="36"/>
                  </a:lnTo>
                  <a:lnTo>
                    <a:pt x="3" y="21"/>
                  </a:lnTo>
                  <a:lnTo>
                    <a:pt x="0" y="0"/>
                  </a:lnTo>
                </a:path>
              </a:pathLst>
            </a:custGeom>
            <a:noFill/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0"/>
            <p:cNvSpPr/>
            <p:nvPr/>
          </p:nvSpPr>
          <p:spPr>
            <a:xfrm>
              <a:off x="1023480" y="2016360"/>
              <a:ext cx="1080" cy="15120"/>
            </a:xfrm>
            <a:custGeom>
              <a:avLst/>
              <a:gdLst/>
              <a:ahLst/>
              <a:cxnLst/>
              <a:rect l="l" t="t" r="r" b="b"/>
              <a:pathLst>
                <a:path w="6" h="51">
                  <a:moveTo>
                    <a:pt x="6" y="0"/>
                  </a:moveTo>
                  <a:lnTo>
                    <a:pt x="6" y="0"/>
                  </a:lnTo>
                  <a:lnTo>
                    <a:pt x="2" y="21"/>
                  </a:lnTo>
                  <a:lnTo>
                    <a:pt x="0" y="36"/>
                  </a:lnTo>
                  <a:lnTo>
                    <a:pt x="0" y="51"/>
                  </a:lnTo>
                </a:path>
              </a:pathLst>
            </a:custGeom>
            <a:noFill/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1"/>
            <p:cNvSpPr/>
            <p:nvPr/>
          </p:nvSpPr>
          <p:spPr>
            <a:xfrm>
              <a:off x="973080" y="2032200"/>
              <a:ext cx="190440" cy="151920"/>
            </a:xfrm>
            <a:custGeom>
              <a:avLst/>
              <a:gdLst/>
              <a:ahLst/>
              <a:cxnLst/>
              <a:rect l="l" t="t" r="r" b="b"/>
              <a:pathLst>
                <a:path w="613" h="490">
                  <a:moveTo>
                    <a:pt x="451" y="0"/>
                  </a:moveTo>
                  <a:lnTo>
                    <a:pt x="451" y="0"/>
                  </a:lnTo>
                  <a:lnTo>
                    <a:pt x="457" y="3"/>
                  </a:lnTo>
                  <a:lnTo>
                    <a:pt x="462" y="6"/>
                  </a:lnTo>
                  <a:lnTo>
                    <a:pt x="467" y="11"/>
                  </a:lnTo>
                  <a:lnTo>
                    <a:pt x="471" y="17"/>
                  </a:lnTo>
                  <a:lnTo>
                    <a:pt x="473" y="23"/>
                  </a:lnTo>
                  <a:lnTo>
                    <a:pt x="476" y="30"/>
                  </a:lnTo>
                  <a:lnTo>
                    <a:pt x="478" y="39"/>
                  </a:lnTo>
                  <a:lnTo>
                    <a:pt x="479" y="46"/>
                  </a:lnTo>
                  <a:lnTo>
                    <a:pt x="479" y="46"/>
                  </a:lnTo>
                  <a:lnTo>
                    <a:pt x="478" y="56"/>
                  </a:lnTo>
                  <a:lnTo>
                    <a:pt x="475" y="65"/>
                  </a:lnTo>
                  <a:lnTo>
                    <a:pt x="473" y="73"/>
                  </a:lnTo>
                  <a:lnTo>
                    <a:pt x="469" y="79"/>
                  </a:lnTo>
                  <a:lnTo>
                    <a:pt x="464" y="85"/>
                  </a:lnTo>
                  <a:lnTo>
                    <a:pt x="459" y="89"/>
                  </a:lnTo>
                  <a:lnTo>
                    <a:pt x="452" y="93"/>
                  </a:lnTo>
                  <a:lnTo>
                    <a:pt x="446" y="94"/>
                  </a:lnTo>
                  <a:lnTo>
                    <a:pt x="446" y="94"/>
                  </a:lnTo>
                  <a:lnTo>
                    <a:pt x="441" y="108"/>
                  </a:lnTo>
                  <a:lnTo>
                    <a:pt x="437" y="122"/>
                  </a:lnTo>
                  <a:lnTo>
                    <a:pt x="430" y="134"/>
                  </a:lnTo>
                  <a:lnTo>
                    <a:pt x="423" y="148"/>
                  </a:lnTo>
                  <a:lnTo>
                    <a:pt x="415" y="159"/>
                  </a:lnTo>
                  <a:lnTo>
                    <a:pt x="406" y="170"/>
                  </a:lnTo>
                  <a:lnTo>
                    <a:pt x="396" y="179"/>
                  </a:lnTo>
                  <a:lnTo>
                    <a:pt x="386" y="188"/>
                  </a:lnTo>
                  <a:lnTo>
                    <a:pt x="391" y="228"/>
                  </a:lnTo>
                  <a:lnTo>
                    <a:pt x="391" y="228"/>
                  </a:lnTo>
                  <a:lnTo>
                    <a:pt x="392" y="233"/>
                  </a:lnTo>
                  <a:lnTo>
                    <a:pt x="394" y="238"/>
                  </a:lnTo>
                  <a:lnTo>
                    <a:pt x="397" y="241"/>
                  </a:lnTo>
                  <a:lnTo>
                    <a:pt x="401" y="244"/>
                  </a:lnTo>
                  <a:lnTo>
                    <a:pt x="401" y="244"/>
                  </a:lnTo>
                  <a:lnTo>
                    <a:pt x="407" y="246"/>
                  </a:lnTo>
                  <a:lnTo>
                    <a:pt x="508" y="276"/>
                  </a:lnTo>
                  <a:lnTo>
                    <a:pt x="508" y="276"/>
                  </a:lnTo>
                  <a:lnTo>
                    <a:pt x="518" y="279"/>
                  </a:lnTo>
                  <a:lnTo>
                    <a:pt x="528" y="284"/>
                  </a:lnTo>
                  <a:lnTo>
                    <a:pt x="538" y="289"/>
                  </a:lnTo>
                  <a:lnTo>
                    <a:pt x="548" y="297"/>
                  </a:lnTo>
                  <a:lnTo>
                    <a:pt x="548" y="297"/>
                  </a:lnTo>
                  <a:lnTo>
                    <a:pt x="556" y="304"/>
                  </a:lnTo>
                  <a:lnTo>
                    <a:pt x="562" y="311"/>
                  </a:lnTo>
                  <a:lnTo>
                    <a:pt x="569" y="319"/>
                  </a:lnTo>
                  <a:lnTo>
                    <a:pt x="574" y="328"/>
                  </a:lnTo>
                  <a:lnTo>
                    <a:pt x="579" y="337"/>
                  </a:lnTo>
                  <a:lnTo>
                    <a:pt x="583" y="345"/>
                  </a:lnTo>
                  <a:lnTo>
                    <a:pt x="586" y="355"/>
                  </a:lnTo>
                  <a:lnTo>
                    <a:pt x="589" y="365"/>
                  </a:lnTo>
                  <a:lnTo>
                    <a:pt x="613" y="484"/>
                  </a:lnTo>
                  <a:lnTo>
                    <a:pt x="613" y="484"/>
                  </a:lnTo>
                  <a:lnTo>
                    <a:pt x="613" y="486"/>
                  </a:lnTo>
                  <a:lnTo>
                    <a:pt x="611" y="488"/>
                  </a:lnTo>
                  <a:lnTo>
                    <a:pt x="611" y="488"/>
                  </a:lnTo>
                  <a:lnTo>
                    <a:pt x="609" y="490"/>
                  </a:lnTo>
                  <a:lnTo>
                    <a:pt x="606" y="490"/>
                  </a:lnTo>
                  <a:lnTo>
                    <a:pt x="497" y="490"/>
                  </a:lnTo>
                  <a:lnTo>
                    <a:pt x="5" y="490"/>
                  </a:lnTo>
                  <a:lnTo>
                    <a:pt x="5" y="490"/>
                  </a:lnTo>
                  <a:lnTo>
                    <a:pt x="3" y="490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4" y="365"/>
                  </a:lnTo>
                  <a:lnTo>
                    <a:pt x="24" y="365"/>
                  </a:lnTo>
                  <a:lnTo>
                    <a:pt x="26" y="355"/>
                  </a:lnTo>
                  <a:lnTo>
                    <a:pt x="29" y="345"/>
                  </a:lnTo>
                  <a:lnTo>
                    <a:pt x="34" y="337"/>
                  </a:lnTo>
                  <a:lnTo>
                    <a:pt x="38" y="328"/>
                  </a:lnTo>
                  <a:lnTo>
                    <a:pt x="44" y="319"/>
                  </a:lnTo>
                  <a:lnTo>
                    <a:pt x="50" y="311"/>
                  </a:lnTo>
                  <a:lnTo>
                    <a:pt x="57" y="304"/>
                  </a:lnTo>
                  <a:lnTo>
                    <a:pt x="64" y="297"/>
                  </a:lnTo>
                  <a:lnTo>
                    <a:pt x="64" y="297"/>
                  </a:lnTo>
                  <a:lnTo>
                    <a:pt x="74" y="289"/>
                  </a:lnTo>
                  <a:lnTo>
                    <a:pt x="84" y="284"/>
                  </a:lnTo>
                  <a:lnTo>
                    <a:pt x="94" y="279"/>
                  </a:lnTo>
                  <a:lnTo>
                    <a:pt x="104" y="276"/>
                  </a:lnTo>
                  <a:lnTo>
                    <a:pt x="205" y="246"/>
                  </a:lnTo>
                  <a:lnTo>
                    <a:pt x="205" y="246"/>
                  </a:lnTo>
                  <a:lnTo>
                    <a:pt x="212" y="244"/>
                  </a:lnTo>
                  <a:lnTo>
                    <a:pt x="212" y="244"/>
                  </a:lnTo>
                  <a:lnTo>
                    <a:pt x="215" y="241"/>
                  </a:lnTo>
                  <a:lnTo>
                    <a:pt x="218" y="238"/>
                  </a:lnTo>
                  <a:lnTo>
                    <a:pt x="220" y="233"/>
                  </a:lnTo>
                  <a:lnTo>
                    <a:pt x="222" y="228"/>
                  </a:lnTo>
                  <a:lnTo>
                    <a:pt x="226" y="188"/>
                  </a:lnTo>
                  <a:lnTo>
                    <a:pt x="226" y="188"/>
                  </a:lnTo>
                  <a:lnTo>
                    <a:pt x="216" y="179"/>
                  </a:lnTo>
                  <a:lnTo>
                    <a:pt x="206" y="170"/>
                  </a:lnTo>
                  <a:lnTo>
                    <a:pt x="197" y="159"/>
                  </a:lnTo>
                  <a:lnTo>
                    <a:pt x="190" y="148"/>
                  </a:lnTo>
                  <a:lnTo>
                    <a:pt x="182" y="134"/>
                  </a:lnTo>
                  <a:lnTo>
                    <a:pt x="175" y="122"/>
                  </a:lnTo>
                  <a:lnTo>
                    <a:pt x="171" y="108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0" y="93"/>
                  </a:lnTo>
                  <a:lnTo>
                    <a:pt x="153" y="89"/>
                  </a:lnTo>
                  <a:lnTo>
                    <a:pt x="148" y="85"/>
                  </a:lnTo>
                  <a:lnTo>
                    <a:pt x="144" y="79"/>
                  </a:lnTo>
                  <a:lnTo>
                    <a:pt x="139" y="73"/>
                  </a:lnTo>
                  <a:lnTo>
                    <a:pt x="137" y="65"/>
                  </a:lnTo>
                  <a:lnTo>
                    <a:pt x="135" y="56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35" y="39"/>
                  </a:lnTo>
                  <a:lnTo>
                    <a:pt x="136" y="30"/>
                  </a:lnTo>
                  <a:lnTo>
                    <a:pt x="139" y="23"/>
                  </a:lnTo>
                  <a:lnTo>
                    <a:pt x="141" y="17"/>
                  </a:lnTo>
                  <a:lnTo>
                    <a:pt x="146" y="11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</a:path>
              </a:pathLst>
            </a:custGeom>
            <a:noFill/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2"/>
            <p:cNvSpPr/>
            <p:nvPr/>
          </p:nvSpPr>
          <p:spPr>
            <a:xfrm>
              <a:off x="1025280" y="2016360"/>
              <a:ext cx="85680" cy="6120"/>
            </a:xfrm>
            <a:custGeom>
              <a:avLst/>
              <a:gdLst/>
              <a:ahLst/>
              <a:cxnLst/>
              <a:rect l="l" t="t" r="r" b="b"/>
              <a:pathLst>
                <a:path w="277" h="22">
                  <a:moveTo>
                    <a:pt x="0" y="0"/>
                  </a:moveTo>
                  <a:lnTo>
                    <a:pt x="0" y="0"/>
                  </a:lnTo>
                  <a:lnTo>
                    <a:pt x="16" y="5"/>
                  </a:lnTo>
                  <a:lnTo>
                    <a:pt x="34" y="10"/>
                  </a:lnTo>
                  <a:lnTo>
                    <a:pt x="51" y="14"/>
                  </a:lnTo>
                  <a:lnTo>
                    <a:pt x="69" y="16"/>
                  </a:lnTo>
                  <a:lnTo>
                    <a:pt x="85" y="19"/>
                  </a:lnTo>
                  <a:lnTo>
                    <a:pt x="103" y="21"/>
                  </a:lnTo>
                  <a:lnTo>
                    <a:pt x="120" y="22"/>
                  </a:lnTo>
                  <a:lnTo>
                    <a:pt x="138" y="22"/>
                  </a:lnTo>
                  <a:lnTo>
                    <a:pt x="156" y="22"/>
                  </a:lnTo>
                  <a:lnTo>
                    <a:pt x="173" y="21"/>
                  </a:lnTo>
                  <a:lnTo>
                    <a:pt x="191" y="19"/>
                  </a:lnTo>
                  <a:lnTo>
                    <a:pt x="208" y="16"/>
                  </a:lnTo>
                  <a:lnTo>
                    <a:pt x="225" y="14"/>
                  </a:lnTo>
                  <a:lnTo>
                    <a:pt x="242" y="10"/>
                  </a:lnTo>
                  <a:lnTo>
                    <a:pt x="260" y="5"/>
                  </a:lnTo>
                  <a:lnTo>
                    <a:pt x="277" y="0"/>
                  </a:lnTo>
                </a:path>
              </a:pathLst>
            </a:custGeom>
            <a:noFill/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23"/>
            <p:cNvSpPr/>
            <p:nvPr/>
          </p:nvSpPr>
          <p:spPr>
            <a:xfrm>
              <a:off x="1140120" y="2007360"/>
              <a:ext cx="7920" cy="1224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24"/>
            <p:cNvSpPr/>
            <p:nvPr/>
          </p:nvSpPr>
          <p:spPr>
            <a:xfrm flipH="1">
              <a:off x="1132200" y="2007360"/>
              <a:ext cx="7920" cy="1224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25"/>
            <p:cNvSpPr/>
            <p:nvPr/>
          </p:nvSpPr>
          <p:spPr>
            <a:xfrm>
              <a:off x="1140120" y="1976760"/>
              <a:ext cx="0" cy="3060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26"/>
            <p:cNvSpPr/>
            <p:nvPr/>
          </p:nvSpPr>
          <p:spPr>
            <a:xfrm>
              <a:off x="996120" y="1957680"/>
              <a:ext cx="143280" cy="39960"/>
            </a:xfrm>
            <a:custGeom>
              <a:avLst/>
              <a:gdLst/>
              <a:ahLst/>
              <a:cxnLst/>
              <a:rect l="l" t="t" r="r" b="b"/>
              <a:pathLst>
                <a:path w="462" h="131">
                  <a:moveTo>
                    <a:pt x="232" y="0"/>
                  </a:moveTo>
                  <a:lnTo>
                    <a:pt x="462" y="61"/>
                  </a:lnTo>
                  <a:lnTo>
                    <a:pt x="231" y="131"/>
                  </a:lnTo>
                  <a:lnTo>
                    <a:pt x="231" y="131"/>
                  </a:lnTo>
                  <a:lnTo>
                    <a:pt x="0" y="61"/>
                  </a:lnTo>
                  <a:lnTo>
                    <a:pt x="232" y="0"/>
                  </a:lnTo>
                </a:path>
              </a:pathLst>
            </a:custGeom>
            <a:noFill/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27"/>
            <p:cNvSpPr/>
            <p:nvPr/>
          </p:nvSpPr>
          <p:spPr>
            <a:xfrm>
              <a:off x="1103400" y="2158560"/>
              <a:ext cx="27360" cy="0"/>
            </a:xfrm>
            <a:prstGeom prst="line">
              <a:avLst/>
            </a:prstGeom>
            <a:ln w="64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0" name="CustomShape 28"/>
          <p:cNvSpPr/>
          <p:nvPr/>
        </p:nvSpPr>
        <p:spPr>
          <a:xfrm>
            <a:off x="890640" y="1348200"/>
            <a:ext cx="6071400" cy="1538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Project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Title </a:t>
            </a:r>
            <a:r>
              <a:rPr lang="en-US" sz="1000" dirty="0"/>
              <a:t>: Core Banking using RMI </a:t>
            </a:r>
          </a:p>
          <a:p>
            <a:r>
              <a:rPr lang="en-US" sz="1000" dirty="0" smtClean="0"/>
              <a:t>	Client </a:t>
            </a:r>
            <a:r>
              <a:rPr lang="en-US" sz="1000" dirty="0"/>
              <a:t>: RVE Technologies, Bangalore </a:t>
            </a:r>
          </a:p>
          <a:p>
            <a:r>
              <a:rPr lang="en-US" sz="1000" dirty="0" smtClean="0"/>
              <a:t>	Role </a:t>
            </a:r>
            <a:r>
              <a:rPr lang="en-US" sz="1000" dirty="0"/>
              <a:t>: Software Programmer 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strike="noStrike" spc="-1" dirty="0">
              <a:latin typeface="Arial"/>
            </a:endParaRPr>
          </a:p>
          <a:p>
            <a:r>
              <a:rPr lang="en-US" sz="1000" dirty="0" smtClean="0"/>
              <a:t>	Title </a:t>
            </a:r>
            <a:r>
              <a:rPr lang="en-US" sz="1000" dirty="0"/>
              <a:t>: NEXUS Communication System </a:t>
            </a:r>
          </a:p>
          <a:p>
            <a:r>
              <a:rPr lang="en-US" sz="1000" dirty="0" smtClean="0"/>
              <a:t>	Client </a:t>
            </a:r>
            <a:r>
              <a:rPr lang="en-US" sz="1000" dirty="0"/>
              <a:t>: SunSoft Technologies, Bangalore </a:t>
            </a:r>
          </a:p>
          <a:p>
            <a:r>
              <a:rPr lang="en-US" sz="1000" dirty="0" smtClean="0"/>
              <a:t>	Role </a:t>
            </a:r>
            <a:r>
              <a:rPr lang="en-US" sz="1000" dirty="0"/>
              <a:t>: Developer 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strike="noStrike" spc="-1" dirty="0"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strike="noStrike" spc="-1" dirty="0">
              <a:latin typeface="Arial"/>
            </a:endParaRPr>
          </a:p>
        </p:txBody>
      </p:sp>
      <p:sp>
        <p:nvSpPr>
          <p:cNvPr id="241" name="CustomShape 29"/>
          <p:cNvSpPr/>
          <p:nvPr/>
        </p:nvSpPr>
        <p:spPr>
          <a:xfrm>
            <a:off x="881280" y="4119112"/>
            <a:ext cx="6071400" cy="1461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pc="-1" dirty="0">
                <a:solidFill>
                  <a:srgbClr val="000000"/>
                </a:solidFill>
                <a:latin typeface="Calibri"/>
                <a:ea typeface="DejaVu Sans"/>
              </a:rPr>
              <a:t>MCA from SMU University.</a:t>
            </a:r>
            <a:r>
              <a:rPr lang="en-U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B.Sc</a:t>
            </a:r>
            <a:r>
              <a:rPr lang="en-US" sz="1000" dirty="0"/>
              <a:t> in Computer Science from BVB College, </a:t>
            </a:r>
            <a:r>
              <a:rPr lang="en-US" sz="1000" dirty="0" err="1"/>
              <a:t>Bidar</a:t>
            </a:r>
            <a:r>
              <a:rPr lang="en-US" sz="1000" dirty="0"/>
              <a:t> with FCD.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PUC from Pune University, </a:t>
            </a:r>
            <a:r>
              <a:rPr lang="en-US" sz="1000" dirty="0" err="1"/>
              <a:t>Latur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lnSpc>
                <a:spcPct val="10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n-IN" sz="10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0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n-IN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CAF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CAF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CAF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496</Words>
  <Application>Microsoft Office PowerPoint</Application>
  <PresentationFormat>Custom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Hari Krishna</dc:creator>
  <dc:description/>
  <cp:lastModifiedBy>Akash Kale</cp:lastModifiedBy>
  <cp:revision>186</cp:revision>
  <dcterms:created xsi:type="dcterms:W3CDTF">2017-12-15T09:28:53Z</dcterms:created>
  <dcterms:modified xsi:type="dcterms:W3CDTF">2020-10-26T06:25:08Z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