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5"/>
  </p:notesMasterIdLst>
  <p:sldIdLst>
    <p:sldId id="256" r:id="rId2"/>
    <p:sldId id="257" r:id="rId3"/>
    <p:sldId id="259" r:id="rId4"/>
    <p:sldId id="258" r:id="rId5"/>
    <p:sldId id="301" r:id="rId6"/>
    <p:sldId id="260" r:id="rId7"/>
    <p:sldId id="261" r:id="rId8"/>
    <p:sldId id="262" r:id="rId9"/>
    <p:sldId id="263" r:id="rId10"/>
    <p:sldId id="264" r:id="rId11"/>
    <p:sldId id="265" r:id="rId12"/>
    <p:sldId id="266" r:id="rId13"/>
    <p:sldId id="267" r:id="rId14"/>
    <p:sldId id="268" r:id="rId15"/>
    <p:sldId id="269" r:id="rId16"/>
    <p:sldId id="316" r:id="rId17"/>
    <p:sldId id="270" r:id="rId18"/>
    <p:sldId id="271" r:id="rId19"/>
    <p:sldId id="317" r:id="rId20"/>
    <p:sldId id="272" r:id="rId21"/>
    <p:sldId id="319" r:id="rId22"/>
    <p:sldId id="320" r:id="rId23"/>
    <p:sldId id="321" r:id="rId24"/>
    <p:sldId id="322" r:id="rId25"/>
    <p:sldId id="323" r:id="rId26"/>
    <p:sldId id="324" r:id="rId27"/>
    <p:sldId id="273" r:id="rId28"/>
    <p:sldId id="274" r:id="rId29"/>
    <p:sldId id="325" r:id="rId30"/>
    <p:sldId id="326" r:id="rId31"/>
    <p:sldId id="275" r:id="rId32"/>
    <p:sldId id="328" r:id="rId33"/>
    <p:sldId id="327" r:id="rId34"/>
    <p:sldId id="329" r:id="rId35"/>
    <p:sldId id="330" r:id="rId36"/>
    <p:sldId id="279" r:id="rId37"/>
    <p:sldId id="280" r:id="rId38"/>
    <p:sldId id="331" r:id="rId39"/>
    <p:sldId id="281" r:id="rId40"/>
    <p:sldId id="282" r:id="rId41"/>
    <p:sldId id="283" r:id="rId42"/>
    <p:sldId id="284" r:id="rId43"/>
    <p:sldId id="285" r:id="rId44"/>
    <p:sldId id="286" r:id="rId45"/>
    <p:sldId id="287" r:id="rId46"/>
    <p:sldId id="288" r:id="rId47"/>
    <p:sldId id="289" r:id="rId48"/>
    <p:sldId id="290" r:id="rId49"/>
    <p:sldId id="291" r:id="rId50"/>
    <p:sldId id="292" r:id="rId51"/>
    <p:sldId id="293" r:id="rId52"/>
    <p:sldId id="341" r:id="rId53"/>
    <p:sldId id="342" r:id="rId54"/>
    <p:sldId id="343" r:id="rId55"/>
    <p:sldId id="344" r:id="rId56"/>
    <p:sldId id="346" r:id="rId57"/>
    <p:sldId id="345" r:id="rId58"/>
    <p:sldId id="294" r:id="rId59"/>
    <p:sldId id="347" r:id="rId60"/>
    <p:sldId id="295" r:id="rId61"/>
    <p:sldId id="296" r:id="rId62"/>
    <p:sldId id="297" r:id="rId63"/>
    <p:sldId id="298" r:id="rId64"/>
    <p:sldId id="349" r:id="rId65"/>
    <p:sldId id="348" r:id="rId66"/>
    <p:sldId id="299" r:id="rId67"/>
    <p:sldId id="300" r:id="rId68"/>
    <p:sldId id="377" r:id="rId69"/>
    <p:sldId id="378" r:id="rId70"/>
    <p:sldId id="379" r:id="rId71"/>
    <p:sldId id="380" r:id="rId72"/>
    <p:sldId id="302" r:id="rId73"/>
    <p:sldId id="303" r:id="rId74"/>
    <p:sldId id="361" r:id="rId75"/>
    <p:sldId id="304" r:id="rId76"/>
    <p:sldId id="305" r:id="rId77"/>
    <p:sldId id="306" r:id="rId78"/>
    <p:sldId id="307" r:id="rId79"/>
    <p:sldId id="308" r:id="rId80"/>
    <p:sldId id="309" r:id="rId81"/>
    <p:sldId id="362" r:id="rId82"/>
    <p:sldId id="310" r:id="rId83"/>
    <p:sldId id="311" r:id="rId84"/>
    <p:sldId id="312" r:id="rId85"/>
    <p:sldId id="313" r:id="rId86"/>
    <p:sldId id="314" r:id="rId87"/>
    <p:sldId id="315" r:id="rId88"/>
    <p:sldId id="375" r:id="rId89"/>
    <p:sldId id="332" r:id="rId90"/>
    <p:sldId id="333" r:id="rId91"/>
    <p:sldId id="334" r:id="rId92"/>
    <p:sldId id="335" r:id="rId93"/>
    <p:sldId id="336" r:id="rId94"/>
    <p:sldId id="337" r:id="rId95"/>
    <p:sldId id="338" r:id="rId96"/>
    <p:sldId id="339" r:id="rId97"/>
    <p:sldId id="365" r:id="rId98"/>
    <p:sldId id="367" r:id="rId99"/>
    <p:sldId id="368" r:id="rId100"/>
    <p:sldId id="369" r:id="rId101"/>
    <p:sldId id="371" r:id="rId102"/>
    <p:sldId id="372" r:id="rId103"/>
    <p:sldId id="373" r:id="rId104"/>
    <p:sldId id="374" r:id="rId105"/>
    <p:sldId id="353" r:id="rId106"/>
    <p:sldId id="354" r:id="rId107"/>
    <p:sldId id="355" r:id="rId108"/>
    <p:sldId id="356" r:id="rId109"/>
    <p:sldId id="357" r:id="rId110"/>
    <p:sldId id="358" r:id="rId111"/>
    <p:sldId id="359" r:id="rId112"/>
    <p:sldId id="360" r:id="rId113"/>
    <p:sldId id="364" r:id="rId1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ink/ink1.xml><?xml version="1.0" encoding="utf-8"?>
<inkml:ink xmlns:inkml="http://www.w3.org/2003/InkML">
  <inkml:definitions>
    <inkml:context xml:id="ctx0">
      <inkml:inkSource xml:id="inkSrc0">
        <inkml:traceFormat>
          <inkml:channel name="X" type="integer" max="2390" units="cm"/>
          <inkml:channel name="Y" type="integer" max="768" units="cm"/>
        </inkml:traceFormat>
        <inkml:channelProperties>
          <inkml:channelProperty channel="X" name="resolution" value="69.47675" units="1/cm"/>
          <inkml:channelProperty channel="Y" name="resolution" value="39.79275" units="1/cm"/>
        </inkml:channelProperties>
      </inkml:inkSource>
      <inkml:timestamp xml:id="ts0" timeString="2019-11-05T05:19:24.529"/>
    </inkml:context>
    <inkml:brush xml:id="br0">
      <inkml:brushProperty name="width" value="0.05292" units="cm"/>
      <inkml:brushProperty name="height" value="0.05292" units="cm"/>
      <inkml:brushProperty name="color" value="#FF0000"/>
    </inkml:brush>
  </inkml:definitions>
  <inkml:trace contextRef="#ctx0" brushRef="#br0">3645 7486,'196'0,"235"0,275 118,-40 156,-195-195,-315-79,-116 0,508-314,315 40,-275 195,-157 79,-157 0,-117 39,-79-39,1-39,78-39,-40 78,-38 0,-1 0,-39 0,-39 39,0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661FEB-BFAE-4B20-9DFE-900EE9A4A1DD}" type="datetimeFigureOut">
              <a:rPr lang="en-IN" smtClean="0"/>
              <a:pPr/>
              <a:t>05-11-2019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2364B0-5074-4F62-8481-D73DFD7CDEDE}" type="slidenum">
              <a:rPr lang="en-IN" smtClean="0"/>
              <a:pPr/>
              <a:t>‹#›</a:t>
            </a:fld>
            <a:endParaRPr lang="en-IN"/>
          </a:p>
        </p:txBody>
      </p:sp>
    </p:spTree>
    <p:extLst>
      <p:ext uri="{BB962C8B-B14F-4D97-AF65-F5344CB8AC3E}">
        <p14:creationId xmlns:p14="http://schemas.microsoft.com/office/powerpoint/2010/main" val="192574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a:solidFill>
              <a:srgbClr val="000000"/>
            </a:solidFill>
          </a:ln>
        </p:spPr>
      </p:sp>
      <p:sp>
        <p:nvSpPr>
          <p:cNvPr id="103427" name="Notes Placeholder 2"/>
          <p:cNvSpPr>
            <a:spLocks noGrp="1"/>
          </p:cNvSpPr>
          <p:nvPr>
            <p:ph type="body" idx="1"/>
          </p:nvPr>
        </p:nvSpPr>
        <p:spPr>
          <a:noFill/>
        </p:spPr>
        <p:txBody>
          <a:bodyPr anchor="t"/>
          <a:lstStyle/>
          <a:p>
            <a:pPr eaLnBrk="1" hangingPunct="1">
              <a:spcBef>
                <a:spcPct val="0"/>
              </a:spcBef>
            </a:pPr>
            <a:r>
              <a:rPr lang="en-US" smtClean="0">
                <a:latin typeface="Arial" charset="0"/>
              </a:rPr>
              <a:t>Thread based servers like Apache server will serve each web request as individual threads which doesn’t fit well for concurrent connections.</a:t>
            </a:r>
          </a:p>
        </p:txBody>
      </p:sp>
      <p:sp>
        <p:nvSpPr>
          <p:cNvPr id="103428" name="Slide Number Placeholder 3"/>
          <p:cNvSpPr>
            <a:spLocks noGrp="1"/>
          </p:cNvSpPr>
          <p:nvPr>
            <p:ph type="sldNum" sz="quarter" idx="5"/>
          </p:nvPr>
        </p:nvSpPr>
        <p:spPr>
          <a:noFill/>
          <a:ln>
            <a:miter lim="800000"/>
            <a:headEnd/>
            <a:tailEnd/>
          </a:ln>
        </p:spPr>
        <p:txBody>
          <a:bodyPr/>
          <a:lstStyle/>
          <a:p>
            <a:fld id="{25A613A2-F8C7-4C8D-BC84-9C1DECDB408B}" type="slidenum">
              <a:rPr lang="en-US" smtClean="0"/>
              <a:pPr/>
              <a:t>12</a:t>
            </a:fld>
            <a:endParaRPr lang="en-US" smtClean="0"/>
          </a:p>
        </p:txBody>
      </p:sp>
    </p:spTree>
    <p:extLst>
      <p:ext uri="{BB962C8B-B14F-4D97-AF65-F5344CB8AC3E}">
        <p14:creationId xmlns:p14="http://schemas.microsoft.com/office/powerpoint/2010/main" val="3999060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75</a:t>
            </a:fld>
            <a:endParaRPr lang="en-IN"/>
          </a:p>
        </p:txBody>
      </p:sp>
    </p:spTree>
    <p:extLst>
      <p:ext uri="{BB962C8B-B14F-4D97-AF65-F5344CB8AC3E}">
        <p14:creationId xmlns:p14="http://schemas.microsoft.com/office/powerpoint/2010/main" val="3417871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79</a:t>
            </a:fld>
            <a:endParaRPr lang="en-IN"/>
          </a:p>
        </p:txBody>
      </p:sp>
    </p:spTree>
    <p:extLst>
      <p:ext uri="{BB962C8B-B14F-4D97-AF65-F5344CB8AC3E}">
        <p14:creationId xmlns:p14="http://schemas.microsoft.com/office/powerpoint/2010/main" val="2165466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81</a:t>
            </a:fld>
            <a:endParaRPr lang="en-IN"/>
          </a:p>
        </p:txBody>
      </p:sp>
    </p:spTree>
    <p:extLst>
      <p:ext uri="{BB962C8B-B14F-4D97-AF65-F5344CB8AC3E}">
        <p14:creationId xmlns:p14="http://schemas.microsoft.com/office/powerpoint/2010/main" val="3002062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82</a:t>
            </a:fld>
            <a:endParaRPr lang="en-IN"/>
          </a:p>
        </p:txBody>
      </p:sp>
    </p:spTree>
    <p:extLst>
      <p:ext uri="{BB962C8B-B14F-4D97-AF65-F5344CB8AC3E}">
        <p14:creationId xmlns:p14="http://schemas.microsoft.com/office/powerpoint/2010/main" val="42154360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96</a:t>
            </a:fld>
            <a:endParaRPr lang="en-IN"/>
          </a:p>
        </p:txBody>
      </p:sp>
    </p:spTree>
    <p:extLst>
      <p:ext uri="{BB962C8B-B14F-4D97-AF65-F5344CB8AC3E}">
        <p14:creationId xmlns:p14="http://schemas.microsoft.com/office/powerpoint/2010/main" val="24953135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100</a:t>
            </a:fld>
            <a:endParaRPr lang="en-IN"/>
          </a:p>
        </p:txBody>
      </p:sp>
    </p:spTree>
    <p:extLst>
      <p:ext uri="{BB962C8B-B14F-4D97-AF65-F5344CB8AC3E}">
        <p14:creationId xmlns:p14="http://schemas.microsoft.com/office/powerpoint/2010/main" val="4042686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102</a:t>
            </a:fld>
            <a:endParaRPr lang="en-IN"/>
          </a:p>
        </p:txBody>
      </p:sp>
    </p:spTree>
    <p:extLst>
      <p:ext uri="{BB962C8B-B14F-4D97-AF65-F5344CB8AC3E}">
        <p14:creationId xmlns:p14="http://schemas.microsoft.com/office/powerpoint/2010/main" val="1582727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103</a:t>
            </a:fld>
            <a:endParaRPr lang="en-IN"/>
          </a:p>
        </p:txBody>
      </p:sp>
    </p:spTree>
    <p:extLst>
      <p:ext uri="{BB962C8B-B14F-4D97-AF65-F5344CB8AC3E}">
        <p14:creationId xmlns:p14="http://schemas.microsoft.com/office/powerpoint/2010/main" val="3691134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36</a:t>
            </a:fld>
            <a:endParaRPr lang="en-IN"/>
          </a:p>
        </p:txBody>
      </p:sp>
    </p:spTree>
    <p:extLst>
      <p:ext uri="{BB962C8B-B14F-4D97-AF65-F5344CB8AC3E}">
        <p14:creationId xmlns:p14="http://schemas.microsoft.com/office/powerpoint/2010/main" val="1148689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42</a:t>
            </a:fld>
            <a:endParaRPr lang="en-IN"/>
          </a:p>
        </p:txBody>
      </p:sp>
    </p:spTree>
    <p:extLst>
      <p:ext uri="{BB962C8B-B14F-4D97-AF65-F5344CB8AC3E}">
        <p14:creationId xmlns:p14="http://schemas.microsoft.com/office/powerpoint/2010/main" val="2356863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44</a:t>
            </a:fld>
            <a:endParaRPr lang="en-IN"/>
          </a:p>
        </p:txBody>
      </p:sp>
    </p:spTree>
    <p:extLst>
      <p:ext uri="{BB962C8B-B14F-4D97-AF65-F5344CB8AC3E}">
        <p14:creationId xmlns:p14="http://schemas.microsoft.com/office/powerpoint/2010/main" val="3383215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53</a:t>
            </a:fld>
            <a:endParaRPr lang="en-IN"/>
          </a:p>
        </p:txBody>
      </p:sp>
    </p:spTree>
    <p:extLst>
      <p:ext uri="{BB962C8B-B14F-4D97-AF65-F5344CB8AC3E}">
        <p14:creationId xmlns:p14="http://schemas.microsoft.com/office/powerpoint/2010/main" val="4146531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54</a:t>
            </a:fld>
            <a:endParaRPr lang="en-IN"/>
          </a:p>
        </p:txBody>
      </p:sp>
    </p:spTree>
    <p:extLst>
      <p:ext uri="{BB962C8B-B14F-4D97-AF65-F5344CB8AC3E}">
        <p14:creationId xmlns:p14="http://schemas.microsoft.com/office/powerpoint/2010/main" val="197051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56</a:t>
            </a:fld>
            <a:endParaRPr lang="en-IN"/>
          </a:p>
        </p:txBody>
      </p:sp>
    </p:spTree>
    <p:extLst>
      <p:ext uri="{BB962C8B-B14F-4D97-AF65-F5344CB8AC3E}">
        <p14:creationId xmlns:p14="http://schemas.microsoft.com/office/powerpoint/2010/main" val="192112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58</a:t>
            </a:fld>
            <a:endParaRPr lang="en-IN"/>
          </a:p>
        </p:txBody>
      </p:sp>
    </p:spTree>
    <p:extLst>
      <p:ext uri="{BB962C8B-B14F-4D97-AF65-F5344CB8AC3E}">
        <p14:creationId xmlns:p14="http://schemas.microsoft.com/office/powerpoint/2010/main" val="1273485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62</a:t>
            </a:fld>
            <a:endParaRPr lang="en-IN"/>
          </a:p>
        </p:txBody>
      </p:sp>
    </p:spTree>
    <p:extLst>
      <p:ext uri="{BB962C8B-B14F-4D97-AF65-F5344CB8AC3E}">
        <p14:creationId xmlns:p14="http://schemas.microsoft.com/office/powerpoint/2010/main" val="576765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11/5/2019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11/5/2019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11/5/2019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hyperlink" Target="https://en.wikipedia.org/wiki/Object_(computer_science)" TargetMode="External"/><Relationship Id="rId2" Type="http://schemas.openxmlformats.org/officeDocument/2006/relationships/hyperlink" Target="https://en.wikipedia.org/wiki/Design_pattern_(computer_science)" TargetMode="External"/><Relationship Id="rId1" Type="http://schemas.openxmlformats.org/officeDocument/2006/relationships/slideLayout" Target="../slideLayouts/slideLayout2.xml"/><Relationship Id="rId5" Type="http://schemas.openxmlformats.org/officeDocument/2006/relationships/hyperlink" Target="https://en.wikipedia.org/wiki/Event_handling" TargetMode="External"/><Relationship Id="rId4" Type="http://schemas.openxmlformats.org/officeDocument/2006/relationships/hyperlink" Target="https://en.wikipedia.org/wiki/Method_(computer_science)" TargetMode="Externa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N" dirty="0" smtClean="0"/>
              <a:t>By : </a:t>
            </a:r>
            <a:r>
              <a:rPr lang="en-IN" dirty="0" err="1" smtClean="0"/>
              <a:t>Akash</a:t>
            </a:r>
            <a:r>
              <a:rPr lang="en-IN" smtClean="0"/>
              <a:t> Kale </a:t>
            </a:r>
            <a:endParaRPr lang="en-IN"/>
          </a:p>
        </p:txBody>
      </p:sp>
      <p:sp>
        <p:nvSpPr>
          <p:cNvPr id="2" name="Title 1"/>
          <p:cNvSpPr>
            <a:spLocks noGrp="1"/>
          </p:cNvSpPr>
          <p:nvPr>
            <p:ph type="ctrTitle"/>
          </p:nvPr>
        </p:nvSpPr>
        <p:spPr/>
        <p:txBody>
          <a:bodyPr/>
          <a:lstStyle/>
          <a:p>
            <a:r>
              <a:rPr lang="en-IN" dirty="0" smtClean="0"/>
              <a:t>Angular 2</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title"/>
          </p:nvPr>
        </p:nvSpPr>
        <p:spPr>
          <a:xfrm>
            <a:off x="533506" y="838268"/>
            <a:ext cx="7315200" cy="868362"/>
          </a:xfrm>
        </p:spPr>
        <p:txBody>
          <a:bodyPr/>
          <a:lstStyle/>
          <a:p>
            <a:pPr eaLnBrk="1" fontAlgn="auto" hangingPunct="1">
              <a:spcAft>
                <a:spcPts val="0"/>
              </a:spcAft>
              <a:defRPr/>
            </a:pPr>
            <a:r>
              <a:rPr lang="en-US" altLang="en-US" sz="4000" dirty="0" smtClean="0">
                <a:solidFill>
                  <a:schemeClr val="tx1">
                    <a:lumMod val="85000"/>
                    <a:lumOff val="15000"/>
                  </a:schemeClr>
                </a:solidFill>
              </a:rPr>
              <a:t>Why node.js ?</a:t>
            </a:r>
          </a:p>
        </p:txBody>
      </p:sp>
      <p:sp>
        <p:nvSpPr>
          <p:cNvPr id="6147" name="Content Placeholder 2"/>
          <p:cNvSpPr>
            <a:spLocks noGrp="1"/>
          </p:cNvSpPr>
          <p:nvPr>
            <p:ph sz="quarter" idx="1"/>
          </p:nvPr>
        </p:nvSpPr>
        <p:spPr/>
        <p:txBody>
          <a:bodyPr>
            <a:normAutofit/>
          </a:bodyPr>
          <a:lstStyle/>
          <a:p>
            <a:pPr marL="0" indent="0" algn="ctr" eaLnBrk="1" fontAlgn="auto" hangingPunct="1">
              <a:spcAft>
                <a:spcPts val="0"/>
              </a:spcAft>
              <a:buFontTx/>
              <a:buNone/>
              <a:defRPr/>
            </a:pPr>
            <a:endParaRPr lang="en-IN" altLang="en-US" sz="4000" dirty="0" smtClean="0">
              <a:solidFill>
                <a:schemeClr val="tx1">
                  <a:lumMod val="95000"/>
                  <a:lumOff val="5000"/>
                </a:schemeClr>
              </a:solidFill>
              <a:latin typeface="Cambria" pitchFamily="18" charset="0"/>
              <a:cs typeface="Courier New" pitchFamily="49" charset="0"/>
            </a:endParaRPr>
          </a:p>
          <a:p>
            <a:pPr marL="0" indent="0" algn="ctr" eaLnBrk="1" fontAlgn="auto" hangingPunct="1">
              <a:spcAft>
                <a:spcPts val="0"/>
              </a:spcAft>
              <a:buFontTx/>
              <a:buNone/>
              <a:defRPr/>
            </a:pPr>
            <a:r>
              <a:rPr lang="en-IN" altLang="en-US" sz="4000" dirty="0" smtClean="0">
                <a:solidFill>
                  <a:schemeClr val="tx1">
                    <a:lumMod val="95000"/>
                    <a:lumOff val="5000"/>
                  </a:schemeClr>
                </a:solidFill>
                <a:latin typeface="Cambria" pitchFamily="18" charset="0"/>
                <a:cs typeface="Courier New" pitchFamily="49" charset="0"/>
              </a:rPr>
              <a:t>“Node's goal is to provide an easy way to build scalable Network programs”</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Promise  </a:t>
            </a:r>
            <a:endParaRPr lang="en-IN" dirty="0"/>
          </a:p>
        </p:txBody>
      </p:sp>
      <p:sp>
        <p:nvSpPr>
          <p:cNvPr id="3" name="Content Placeholder 2"/>
          <p:cNvSpPr>
            <a:spLocks noGrp="1"/>
          </p:cNvSpPr>
          <p:nvPr>
            <p:ph sz="quarter" idx="1"/>
          </p:nvPr>
        </p:nvSpPr>
        <p:spPr/>
        <p:txBody>
          <a:bodyPr>
            <a:normAutofit/>
          </a:bodyPr>
          <a:lstStyle/>
          <a:p>
            <a:r>
              <a:rPr lang="en-IN" sz="3200" dirty="0" smtClean="0"/>
              <a:t>The Promise is an object, with two functions.</a:t>
            </a:r>
          </a:p>
          <a:p>
            <a:pPr lvl="1"/>
            <a:r>
              <a:rPr lang="en-IN" sz="3200" dirty="0" smtClean="0"/>
              <a:t>then() =&gt; Promise, please get the value from that URL.</a:t>
            </a:r>
          </a:p>
          <a:p>
            <a:pPr lvl="1"/>
            <a:r>
              <a:rPr lang="en-IN" sz="3200" dirty="0" smtClean="0"/>
              <a:t>error() =&gt; Promise, please call this function when you have a new error for me.</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Observer pattern</a:t>
            </a:r>
            <a:endParaRPr lang="en-IN" dirty="0"/>
          </a:p>
        </p:txBody>
      </p:sp>
      <p:sp>
        <p:nvSpPr>
          <p:cNvPr id="3" name="Content Placeholder 2"/>
          <p:cNvSpPr>
            <a:spLocks noGrp="1"/>
          </p:cNvSpPr>
          <p:nvPr>
            <p:ph sz="quarter" idx="1"/>
          </p:nvPr>
        </p:nvSpPr>
        <p:spPr/>
        <p:txBody>
          <a:bodyPr>
            <a:normAutofit/>
          </a:bodyPr>
          <a:lstStyle/>
          <a:p>
            <a:r>
              <a:rPr lang="en-IN" sz="3200" dirty="0" smtClean="0"/>
              <a:t>The </a:t>
            </a:r>
            <a:r>
              <a:rPr lang="en-IN" sz="3200" b="1" dirty="0" smtClean="0"/>
              <a:t>observer pattern</a:t>
            </a:r>
            <a:r>
              <a:rPr lang="en-IN" sz="3200" dirty="0" smtClean="0"/>
              <a:t> is a </a:t>
            </a:r>
            <a:r>
              <a:rPr lang="en-IN" sz="3200" dirty="0" smtClean="0">
                <a:hlinkClick r:id="rId2"/>
              </a:rPr>
              <a:t>software design pattern</a:t>
            </a:r>
            <a:r>
              <a:rPr lang="en-IN" sz="3200" dirty="0" smtClean="0"/>
              <a:t> in which an </a:t>
            </a:r>
            <a:r>
              <a:rPr lang="en-IN" sz="3200" dirty="0" smtClean="0">
                <a:hlinkClick r:id="rId3"/>
              </a:rPr>
              <a:t>object</a:t>
            </a:r>
            <a:r>
              <a:rPr lang="en-IN" sz="3200" dirty="0" smtClean="0"/>
              <a:t>, called the </a:t>
            </a:r>
            <a:r>
              <a:rPr lang="en-IN" sz="3200" b="1" dirty="0" smtClean="0"/>
              <a:t>subject</a:t>
            </a:r>
            <a:r>
              <a:rPr lang="en-IN" sz="3200" dirty="0" smtClean="0"/>
              <a:t>, maintains a list of its dependents, called </a:t>
            </a:r>
            <a:r>
              <a:rPr lang="en-IN" sz="3200" b="1" dirty="0" smtClean="0"/>
              <a:t>observers</a:t>
            </a:r>
            <a:r>
              <a:rPr lang="en-IN" sz="3200" dirty="0" smtClean="0"/>
              <a:t>, and notifies them automatically of any state changes, usually by calling one of their </a:t>
            </a:r>
            <a:r>
              <a:rPr lang="en-IN" sz="3200" dirty="0" smtClean="0">
                <a:hlinkClick r:id="rId4"/>
              </a:rPr>
              <a:t>methods</a:t>
            </a:r>
            <a:r>
              <a:rPr lang="en-IN" sz="3200" dirty="0" smtClean="0"/>
              <a:t>. It is mainly used to implement distributed </a:t>
            </a:r>
            <a:r>
              <a:rPr lang="en-IN" sz="3200" dirty="0" smtClean="0">
                <a:hlinkClick r:id="rId5"/>
              </a:rPr>
              <a:t>event handling</a:t>
            </a:r>
            <a:r>
              <a:rPr lang="en-IN" sz="3200" dirty="0" smtClean="0"/>
              <a:t> systems.</a:t>
            </a:r>
            <a:endParaRPr lang="en-IN" sz="3200"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Observables in Angular </a:t>
            </a:r>
            <a:endParaRPr lang="en-IN" dirty="0"/>
          </a:p>
        </p:txBody>
      </p:sp>
      <p:sp>
        <p:nvSpPr>
          <p:cNvPr id="3" name="Content Placeholder 2"/>
          <p:cNvSpPr>
            <a:spLocks noGrp="1"/>
          </p:cNvSpPr>
          <p:nvPr>
            <p:ph sz="quarter" idx="1"/>
          </p:nvPr>
        </p:nvSpPr>
        <p:spPr/>
        <p:txBody>
          <a:bodyPr>
            <a:normAutofit/>
          </a:bodyPr>
          <a:lstStyle/>
          <a:p>
            <a:r>
              <a:rPr lang="en-IN" sz="2800" dirty="0" smtClean="0"/>
              <a:t>You can think of an observable as an array whose items arrive asynchronously over time. </a:t>
            </a:r>
          </a:p>
          <a:p>
            <a:r>
              <a:rPr lang="en-IN" sz="2800" b="1" dirty="0" smtClean="0"/>
              <a:t>Observables help you manage asynchronous data</a:t>
            </a:r>
            <a:r>
              <a:rPr lang="en-IN" sz="2800" dirty="0" smtClean="0"/>
              <a:t>, such as data coming from a backend service. Observables are used within Angular itself, including AngularJS event system and its http client service. To use observables, Angular uses a third-party library called Reactive Extensions (</a:t>
            </a:r>
            <a:r>
              <a:rPr lang="en-IN" sz="2800" b="1" dirty="0" err="1" smtClean="0"/>
              <a:t>RxJS</a:t>
            </a:r>
            <a:r>
              <a:rPr lang="en-IN" sz="2800" dirty="0" smtClean="0"/>
              <a:t>). Observables are a proposed feature for ES 2016, the next version of JavaScript.</a:t>
            </a:r>
            <a:endParaRPr lang="en-IN" sz="2800"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Observer </a:t>
            </a:r>
            <a:endParaRPr lang="en-IN" dirty="0"/>
          </a:p>
        </p:txBody>
      </p:sp>
      <p:sp>
        <p:nvSpPr>
          <p:cNvPr id="3" name="Content Placeholder 2"/>
          <p:cNvSpPr>
            <a:spLocks noGrp="1"/>
          </p:cNvSpPr>
          <p:nvPr>
            <p:ph sz="quarter" idx="1"/>
          </p:nvPr>
        </p:nvSpPr>
        <p:spPr/>
        <p:txBody>
          <a:bodyPr>
            <a:normAutofit/>
          </a:bodyPr>
          <a:lstStyle/>
          <a:p>
            <a:r>
              <a:rPr lang="en-IN" sz="3200" dirty="0" smtClean="0"/>
              <a:t>The Observer is an object, with three functions.</a:t>
            </a:r>
          </a:p>
          <a:p>
            <a:pPr lvl="1"/>
            <a:r>
              <a:rPr lang="en-IN" sz="3200" dirty="0" smtClean="0"/>
              <a:t>next() =&gt; Observable, please call this function when you have a new value for me.</a:t>
            </a:r>
          </a:p>
          <a:p>
            <a:pPr lvl="1"/>
            <a:r>
              <a:rPr lang="en-IN" sz="3200" dirty="0" smtClean="0"/>
              <a:t>error() =&gt; Observable, please call this function when you have a new error for me.</a:t>
            </a:r>
          </a:p>
          <a:p>
            <a:pPr lvl="1"/>
            <a:r>
              <a:rPr lang="en-IN" sz="3200" dirty="0" smtClean="0"/>
              <a:t>complete() =&gt; Observable, please call this function when you complete your job.</a:t>
            </a:r>
          </a:p>
          <a:p>
            <a:endParaRPr lang="en-IN" sz="3200"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Observable Vs Promise </a:t>
            </a:r>
            <a:endParaRPr lang="en-IN" dirty="0"/>
          </a:p>
        </p:txBody>
      </p:sp>
      <p:sp>
        <p:nvSpPr>
          <p:cNvPr id="3" name="Content Placeholder 2"/>
          <p:cNvSpPr>
            <a:spLocks noGrp="1"/>
          </p:cNvSpPr>
          <p:nvPr>
            <p:ph sz="quarter" idx="1"/>
          </p:nvPr>
        </p:nvSpPr>
        <p:spPr/>
        <p:txBody>
          <a:bodyPr>
            <a:normAutofit/>
          </a:bodyPr>
          <a:lstStyle/>
          <a:p>
            <a:r>
              <a:rPr lang="en-IN" sz="2800" b="1" dirty="0" smtClean="0"/>
              <a:t>Observables </a:t>
            </a:r>
            <a:endParaRPr lang="en-IN" sz="2800" dirty="0" smtClean="0"/>
          </a:p>
          <a:p>
            <a:pPr lvl="1"/>
            <a:r>
              <a:rPr lang="en-IN" sz="2800" dirty="0" smtClean="0"/>
              <a:t> Observables handle multiple values over time.</a:t>
            </a:r>
          </a:p>
          <a:p>
            <a:pPr lvl="1"/>
            <a:r>
              <a:rPr lang="en-IN" sz="2800" dirty="0" smtClean="0"/>
              <a:t>Observable are cancellable. </a:t>
            </a:r>
          </a:p>
          <a:p>
            <a:r>
              <a:rPr lang="en-IN" sz="2800" dirty="0" smtClean="0"/>
              <a:t> </a:t>
            </a:r>
          </a:p>
          <a:p>
            <a:r>
              <a:rPr lang="en-IN" sz="2800" b="1" dirty="0" smtClean="0"/>
              <a:t>Promise </a:t>
            </a:r>
            <a:endParaRPr lang="en-IN" sz="2800" dirty="0" smtClean="0"/>
          </a:p>
          <a:p>
            <a:pPr lvl="1"/>
            <a:r>
              <a:rPr lang="en-IN" sz="2800" dirty="0" smtClean="0"/>
              <a:t>Promise are only called once and will return a single value. </a:t>
            </a:r>
          </a:p>
          <a:p>
            <a:pPr lvl="1"/>
            <a:r>
              <a:rPr lang="en-IN" sz="2800" dirty="0" smtClean="0"/>
              <a:t>Promises are not cancellable. </a:t>
            </a:r>
          </a:p>
          <a:p>
            <a:endParaRPr lang="en-IN" sz="2800"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What is </a:t>
            </a:r>
            <a:r>
              <a:rPr lang="en-IN" dirty="0" err="1" smtClean="0"/>
              <a:t>RxJS</a:t>
            </a:r>
            <a:endParaRPr lang="en-IN" dirty="0"/>
          </a:p>
        </p:txBody>
      </p:sp>
      <p:sp>
        <p:nvSpPr>
          <p:cNvPr id="3" name="Content Placeholder 2"/>
          <p:cNvSpPr>
            <a:spLocks noGrp="1"/>
          </p:cNvSpPr>
          <p:nvPr>
            <p:ph sz="quarter" idx="1"/>
          </p:nvPr>
        </p:nvSpPr>
        <p:spPr/>
        <p:txBody>
          <a:bodyPr>
            <a:normAutofit lnSpcReduction="10000"/>
          </a:bodyPr>
          <a:lstStyle/>
          <a:p>
            <a:r>
              <a:rPr lang="en-IN" dirty="0" err="1" smtClean="0"/>
              <a:t>RxJS</a:t>
            </a:r>
            <a:r>
              <a:rPr lang="en-IN" dirty="0" smtClean="0"/>
              <a:t> or </a:t>
            </a:r>
            <a:r>
              <a:rPr lang="en-IN" i="1" dirty="0" smtClean="0"/>
              <a:t>Reactive Extensions for JavaScript</a:t>
            </a:r>
            <a:r>
              <a:rPr lang="en-IN" dirty="0" smtClean="0"/>
              <a:t> is a library for transforming, composing, and querying streams of data. </a:t>
            </a:r>
          </a:p>
          <a:p>
            <a:r>
              <a:rPr lang="en-IN" dirty="0" smtClean="0"/>
              <a:t>We mean all kinds of data too, from simple arrays of values, to series of events</a:t>
            </a:r>
          </a:p>
          <a:p>
            <a:r>
              <a:rPr lang="en-IN" dirty="0" smtClean="0"/>
              <a:t> </a:t>
            </a:r>
            <a:r>
              <a:rPr lang="en-IN" dirty="0" err="1" smtClean="0"/>
              <a:t>RxJS</a:t>
            </a:r>
            <a:r>
              <a:rPr lang="en-IN" dirty="0" smtClean="0"/>
              <a:t> can be used both in the browser or in the server-side using Node.js.</a:t>
            </a:r>
          </a:p>
          <a:p>
            <a:pPr lvl="1"/>
            <a:r>
              <a:rPr lang="en-IN" b="1" i="1" dirty="0" smtClean="0"/>
              <a:t>Asynchronous</a:t>
            </a:r>
            <a:r>
              <a:rPr lang="en-IN" dirty="0" smtClean="0"/>
              <a:t>, in JavaScript means we can call a function and register a </a:t>
            </a:r>
            <a:r>
              <a:rPr lang="en-IN" i="1" dirty="0" smtClean="0"/>
              <a:t>callback </a:t>
            </a:r>
            <a:r>
              <a:rPr lang="en-IN" dirty="0" smtClean="0"/>
              <a:t>to be notified when results are available.</a:t>
            </a:r>
          </a:p>
          <a:p>
            <a:pPr lvl="1"/>
            <a:r>
              <a:rPr lang="en-IN" b="1" i="1" dirty="0" smtClean="0"/>
              <a:t>Data</a:t>
            </a:r>
            <a:r>
              <a:rPr lang="en-IN" dirty="0" smtClean="0"/>
              <a:t>, raw information in the form of JavaScript data types as: Number, String, Objects (Arrays, Sets, Maps).</a:t>
            </a:r>
          </a:p>
          <a:p>
            <a:pPr lvl="1"/>
            <a:r>
              <a:rPr lang="en-IN" b="1" i="1" dirty="0" smtClean="0"/>
              <a:t>Streams</a:t>
            </a:r>
            <a:r>
              <a:rPr lang="en-IN" dirty="0" smtClean="0"/>
              <a:t>, sequences of data made available over time.</a:t>
            </a:r>
            <a:endParaRPr lang="en-IN"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 Example </a:t>
            </a:r>
            <a:endParaRPr lang="en-IN" dirty="0"/>
          </a:p>
        </p:txBody>
      </p:sp>
      <p:sp>
        <p:nvSpPr>
          <p:cNvPr id="3" name="Content Placeholder 2"/>
          <p:cNvSpPr>
            <a:spLocks noGrp="1"/>
          </p:cNvSpPr>
          <p:nvPr>
            <p:ph sz="quarter" idx="1"/>
          </p:nvPr>
        </p:nvSpPr>
        <p:spPr/>
        <p:txBody>
          <a:bodyPr/>
          <a:lstStyle/>
          <a:p>
            <a:pPr>
              <a:buNone/>
            </a:pPr>
            <a:r>
              <a:rPr lang="en-IN" dirty="0" smtClean="0"/>
              <a:t>	</a:t>
            </a:r>
            <a:r>
              <a:rPr lang="en-IN" dirty="0" err="1" smtClean="0"/>
              <a:t>var</a:t>
            </a:r>
            <a:r>
              <a:rPr lang="en-IN" dirty="0" smtClean="0"/>
              <a:t> Rx=require("</a:t>
            </a:r>
            <a:r>
              <a:rPr lang="en-IN" dirty="0" err="1" smtClean="0"/>
              <a:t>rx</a:t>
            </a:r>
            <a:r>
              <a:rPr lang="en-IN" dirty="0" smtClean="0"/>
              <a:t>");</a:t>
            </a:r>
          </a:p>
          <a:p>
            <a:pPr>
              <a:buNone/>
            </a:pPr>
            <a:r>
              <a:rPr lang="en-IN" dirty="0" smtClean="0"/>
              <a:t>	</a:t>
            </a:r>
            <a:r>
              <a:rPr lang="en-IN" dirty="0" err="1" smtClean="0"/>
              <a:t>var</a:t>
            </a:r>
            <a:r>
              <a:rPr lang="en-IN" dirty="0" smtClean="0"/>
              <a:t> source = </a:t>
            </a:r>
            <a:r>
              <a:rPr lang="en-IN" dirty="0" err="1" smtClean="0"/>
              <a:t>Rx.Observable.range</a:t>
            </a:r>
            <a:r>
              <a:rPr lang="en-IN" dirty="0" smtClean="0"/>
              <a:t>(1,5);</a:t>
            </a:r>
          </a:p>
          <a:p>
            <a:pPr>
              <a:buNone/>
            </a:pPr>
            <a:r>
              <a:rPr lang="en-IN" dirty="0" smtClean="0"/>
              <a:t>	</a:t>
            </a:r>
            <a:r>
              <a:rPr lang="en-IN" dirty="0" err="1" smtClean="0"/>
              <a:t>var</a:t>
            </a:r>
            <a:r>
              <a:rPr lang="en-IN" dirty="0" smtClean="0"/>
              <a:t> sub = </a:t>
            </a:r>
            <a:r>
              <a:rPr lang="en-IN" dirty="0" err="1" smtClean="0"/>
              <a:t>source.subscribe</a:t>
            </a:r>
            <a:r>
              <a:rPr lang="en-IN" dirty="0" smtClean="0"/>
              <a:t>(</a:t>
            </a:r>
          </a:p>
          <a:p>
            <a:pPr>
              <a:buNone/>
            </a:pPr>
            <a:r>
              <a:rPr lang="en-IN" dirty="0" smtClean="0"/>
              <a:t>		x=&gt;console.log(x),</a:t>
            </a:r>
          </a:p>
          <a:p>
            <a:pPr>
              <a:buNone/>
            </a:pPr>
            <a:r>
              <a:rPr lang="en-IN" dirty="0" smtClean="0"/>
              <a:t>		e=&gt;console.log(e),</a:t>
            </a:r>
          </a:p>
          <a:p>
            <a:pPr>
              <a:buNone/>
            </a:pPr>
            <a:r>
              <a:rPr lang="en-IN" dirty="0" smtClean="0"/>
              <a:t>		()=&gt;console.log("completed")</a:t>
            </a:r>
          </a:p>
          <a:p>
            <a:pPr>
              <a:buNone/>
            </a:pPr>
            <a:r>
              <a:rPr lang="en-IN" smtClean="0"/>
              <a:t>	)</a:t>
            </a:r>
            <a:endParaRPr lang="en-IN"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http service </a:t>
            </a:r>
            <a:endParaRPr lang="en-IN" dirty="0"/>
          </a:p>
        </p:txBody>
      </p:sp>
      <p:sp>
        <p:nvSpPr>
          <p:cNvPr id="3" name="Content Placeholder 2"/>
          <p:cNvSpPr>
            <a:spLocks noGrp="1"/>
          </p:cNvSpPr>
          <p:nvPr>
            <p:ph sz="quarter" idx="1"/>
          </p:nvPr>
        </p:nvSpPr>
        <p:spPr/>
        <p:txBody>
          <a:bodyPr>
            <a:normAutofit lnSpcReduction="10000"/>
          </a:bodyPr>
          <a:lstStyle/>
          <a:p>
            <a:r>
              <a:rPr lang="en-IN" b="1" dirty="0" smtClean="0"/>
              <a:t>http:- </a:t>
            </a:r>
            <a:r>
              <a:rPr lang="en-IN" dirty="0" smtClean="0"/>
              <a:t>It is for callback, used for performing </a:t>
            </a:r>
            <a:r>
              <a:rPr lang="en-IN" dirty="0" err="1" smtClean="0"/>
              <a:t>XMLHttpRequest</a:t>
            </a:r>
            <a:r>
              <a:rPr lang="en-IN" dirty="0" smtClean="0"/>
              <a:t> operations like get(), post(), delete(), put(), </a:t>
            </a:r>
          </a:p>
          <a:p>
            <a:r>
              <a:rPr lang="en-IN" dirty="0" smtClean="0"/>
              <a:t>All the Http methods return Observable, from Observable we use an operator map() to manipulate the data, the data would be in a Response which you get once you call subscribe() method</a:t>
            </a:r>
          </a:p>
          <a:p>
            <a:pPr lvl="1"/>
            <a:r>
              <a:rPr lang="en-IN" dirty="0" smtClean="0"/>
              <a:t>map(res =&gt; </a:t>
            </a:r>
            <a:r>
              <a:rPr lang="en-IN" dirty="0" err="1" smtClean="0"/>
              <a:t>response.text</a:t>
            </a:r>
            <a:r>
              <a:rPr lang="en-IN" dirty="0" smtClean="0"/>
              <a:t>())</a:t>
            </a:r>
          </a:p>
          <a:p>
            <a:pPr lvl="1"/>
            <a:r>
              <a:rPr lang="en-IN" dirty="0" smtClean="0"/>
              <a:t>map(res =&gt; </a:t>
            </a:r>
            <a:r>
              <a:rPr lang="en-IN" dirty="0" err="1" smtClean="0"/>
              <a:t>response.json</a:t>
            </a:r>
            <a:r>
              <a:rPr lang="en-IN" dirty="0" smtClean="0"/>
              <a:t>())</a:t>
            </a:r>
          </a:p>
          <a:p>
            <a:r>
              <a:rPr lang="en-IN" dirty="0" smtClean="0"/>
              <a:t>The map would get the response once the subscribe() is called however the response must be assigned to a class property such that it can be displayed finally</a:t>
            </a:r>
          </a:p>
          <a:p>
            <a:pPr lvl="1"/>
            <a:endParaRPr lang="en-IN"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Routing </a:t>
            </a:r>
            <a:endParaRPr lang="en-IN" dirty="0"/>
          </a:p>
        </p:txBody>
      </p:sp>
      <p:sp>
        <p:nvSpPr>
          <p:cNvPr id="3" name="Content Placeholder 2"/>
          <p:cNvSpPr>
            <a:spLocks noGrp="1"/>
          </p:cNvSpPr>
          <p:nvPr>
            <p:ph sz="quarter" idx="1"/>
          </p:nvPr>
        </p:nvSpPr>
        <p:spPr/>
        <p:txBody>
          <a:bodyPr>
            <a:normAutofit/>
          </a:bodyPr>
          <a:lstStyle/>
          <a:p>
            <a:r>
              <a:rPr lang="en-IN" sz="3200" dirty="0" smtClean="0"/>
              <a:t>Routing helps to direct to different pages based on the options user select, using Routing you can render components to the users based on the options they select.</a:t>
            </a:r>
          </a:p>
          <a:p>
            <a:r>
              <a:rPr lang="en-IN" sz="3200" dirty="0" smtClean="0"/>
              <a:t>So the browser doesn’t load the whole page instead it only loads the component which we selected at runtime; </a:t>
            </a:r>
          </a:p>
          <a:p>
            <a:endParaRPr lang="en-IN" sz="3200"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to create the routing </a:t>
            </a:r>
            <a:endParaRPr lang="en-IN" dirty="0"/>
          </a:p>
        </p:txBody>
      </p:sp>
      <p:sp>
        <p:nvSpPr>
          <p:cNvPr id="3" name="Content Placeholder 2"/>
          <p:cNvSpPr>
            <a:spLocks noGrp="1"/>
          </p:cNvSpPr>
          <p:nvPr>
            <p:ph sz="quarter" idx="1"/>
          </p:nvPr>
        </p:nvSpPr>
        <p:spPr/>
        <p:txBody>
          <a:bodyPr>
            <a:noAutofit/>
          </a:bodyPr>
          <a:lstStyle/>
          <a:p>
            <a:r>
              <a:rPr lang="en-IN" sz="3200" dirty="0" smtClean="0"/>
              <a:t>Create the .</a:t>
            </a:r>
            <a:r>
              <a:rPr lang="en-IN" sz="3200" dirty="0" err="1" smtClean="0"/>
              <a:t>ts</a:t>
            </a:r>
            <a:r>
              <a:rPr lang="en-IN" sz="3200" dirty="0" smtClean="0"/>
              <a:t> routing file (</a:t>
            </a:r>
            <a:r>
              <a:rPr lang="en-IN" sz="3200" dirty="0" err="1" smtClean="0"/>
              <a:t>app.routing.ts</a:t>
            </a:r>
            <a:r>
              <a:rPr lang="en-IN" sz="3200" dirty="0" smtClean="0"/>
              <a:t>)</a:t>
            </a:r>
          </a:p>
          <a:p>
            <a:r>
              <a:rPr lang="en-IN" sz="3200" dirty="0" smtClean="0"/>
              <a:t>Import the </a:t>
            </a:r>
            <a:r>
              <a:rPr lang="en-IN" sz="3200" dirty="0" err="1" smtClean="0"/>
              <a:t>NgModule</a:t>
            </a:r>
            <a:r>
              <a:rPr lang="en-IN" sz="3200" dirty="0" smtClean="0"/>
              <a:t> from @angular/core, Routes and </a:t>
            </a:r>
            <a:r>
              <a:rPr lang="en-IN" sz="3200" dirty="0" err="1" smtClean="0"/>
              <a:t>RouterModule</a:t>
            </a:r>
            <a:r>
              <a:rPr lang="en-IN" sz="3200" dirty="0" smtClean="0"/>
              <a:t> from @angular/router' and all component which want to route at runtime. </a:t>
            </a:r>
          </a:p>
          <a:p>
            <a:r>
              <a:rPr lang="en-IN" sz="3200" dirty="0" smtClean="0"/>
              <a:t>Now we have to create the variable of type Routes. Which contains path and component property based upon the number of component want to route.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IN" dirty="0" smtClean="0"/>
              <a:t>What is </a:t>
            </a:r>
            <a:r>
              <a:rPr lang="en-IN" dirty="0" err="1" smtClean="0"/>
              <a:t>NodeJS</a:t>
            </a:r>
            <a:r>
              <a:rPr lang="en-IN" dirty="0" smtClean="0"/>
              <a:t> ?</a:t>
            </a:r>
            <a:endParaRPr lang="en-IN" dirty="0"/>
          </a:p>
        </p:txBody>
      </p:sp>
      <p:sp>
        <p:nvSpPr>
          <p:cNvPr id="11266" name="Content Placeholder 1"/>
          <p:cNvSpPr>
            <a:spLocks noGrp="1"/>
          </p:cNvSpPr>
          <p:nvPr>
            <p:ph sz="quarter" idx="1"/>
          </p:nvPr>
        </p:nvSpPr>
        <p:spPr>
          <a:xfrm>
            <a:off x="457200" y="1371600"/>
            <a:ext cx="8229600" cy="4635500"/>
          </a:xfrm>
        </p:spPr>
        <p:txBody>
          <a:bodyPr/>
          <a:lstStyle/>
          <a:p>
            <a:r>
              <a:rPr lang="en-IN" sz="2400" dirty="0" err="1" smtClean="0"/>
              <a:t>NodeJS</a:t>
            </a:r>
            <a:r>
              <a:rPr lang="en-IN" sz="2400" dirty="0" smtClean="0"/>
              <a:t> is an open source , cross platform runtime environment for server side and networking application.</a:t>
            </a:r>
          </a:p>
          <a:p>
            <a:r>
              <a:rPr lang="en-IN" sz="2400" dirty="0" smtClean="0"/>
              <a:t>It is written in JavaScript and can run on Linux , Mac ,Windows , FreeBSD.</a:t>
            </a:r>
          </a:p>
          <a:p>
            <a:r>
              <a:rPr lang="en-IN" sz="2400" dirty="0" smtClean="0"/>
              <a:t>It provided an event driven architecture and a non blocking I/O that optimize and scalability. These technology uses for real time application.</a:t>
            </a:r>
          </a:p>
          <a:p>
            <a:r>
              <a:rPr lang="en-IN" sz="2400" dirty="0" smtClean="0"/>
              <a:t>It used Google JavaScript V8 Engine to Execute Code.</a:t>
            </a:r>
          </a:p>
          <a:p>
            <a:r>
              <a:rPr lang="en-IN" sz="2400" dirty="0" smtClean="0"/>
              <a:t>It is used by </a:t>
            </a:r>
            <a:r>
              <a:rPr lang="en-IN" sz="2400" dirty="0" err="1" smtClean="0"/>
              <a:t>Groupon</a:t>
            </a:r>
            <a:r>
              <a:rPr lang="en-IN" sz="2400" dirty="0" smtClean="0"/>
              <a:t>, SAP , LinkedIn ,</a:t>
            </a:r>
            <a:r>
              <a:rPr lang="en-IN" sz="2400" dirty="0" err="1" smtClean="0"/>
              <a:t>Microsoft,Yahoo</a:t>
            </a:r>
            <a:r>
              <a:rPr lang="en-IN" sz="2400" dirty="0" smtClean="0"/>
              <a:t> ,</a:t>
            </a:r>
            <a:r>
              <a:rPr lang="en-IN" sz="2400" dirty="0" err="1" smtClean="0"/>
              <a:t>Walmart</a:t>
            </a:r>
            <a:r>
              <a:rPr lang="en-IN" sz="2400" dirty="0" smtClean="0"/>
              <a:t> ,</a:t>
            </a:r>
            <a:r>
              <a:rPr lang="en-IN" sz="2400" dirty="0" err="1" smtClean="0"/>
              <a:t>Paypal</a:t>
            </a:r>
            <a:r>
              <a:rPr lang="en-IN" sz="2400" dirty="0" smtClean="0"/>
              <a:t>.</a:t>
            </a:r>
          </a:p>
          <a:p>
            <a:endParaRPr lang="en-IN" sz="2400" dirty="0"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Syntax </a:t>
            </a:r>
            <a:endParaRPr lang="en-IN" dirty="0"/>
          </a:p>
        </p:txBody>
      </p:sp>
      <p:sp>
        <p:nvSpPr>
          <p:cNvPr id="3" name="Content Placeholder 2"/>
          <p:cNvSpPr>
            <a:spLocks noGrp="1"/>
          </p:cNvSpPr>
          <p:nvPr>
            <p:ph sz="quarter" idx="1"/>
          </p:nvPr>
        </p:nvSpPr>
        <p:spPr/>
        <p:txBody>
          <a:bodyPr>
            <a:normAutofit fontScale="92500" lnSpcReduction="10000"/>
          </a:bodyPr>
          <a:lstStyle/>
          <a:p>
            <a:pPr>
              <a:buNone/>
            </a:pPr>
            <a:r>
              <a:rPr lang="en-IN" sz="2800" dirty="0" smtClean="0"/>
              <a:t>	const </a:t>
            </a:r>
            <a:r>
              <a:rPr lang="en-IN" sz="2800" dirty="0" err="1" smtClean="0"/>
              <a:t>routes:Routes</a:t>
            </a:r>
            <a:r>
              <a:rPr lang="en-IN" sz="2800" dirty="0" smtClean="0"/>
              <a:t>=[</a:t>
            </a:r>
          </a:p>
          <a:p>
            <a:pPr>
              <a:buNone/>
            </a:pPr>
            <a:r>
              <a:rPr lang="en-IN" sz="2800" dirty="0" smtClean="0"/>
              <a:t>        {</a:t>
            </a:r>
            <a:r>
              <a:rPr lang="en-IN" sz="2800" dirty="0" err="1" smtClean="0"/>
              <a:t>path:’’,redirectTo</a:t>
            </a:r>
            <a:r>
              <a:rPr lang="en-IN" sz="2800" dirty="0" smtClean="0"/>
              <a:t>=“\</a:t>
            </a:r>
            <a:r>
              <a:rPr lang="en-IN" sz="2800" dirty="0" err="1" smtClean="0"/>
              <a:t>first”,pathMatch</a:t>
            </a:r>
            <a:r>
              <a:rPr lang="en-IN" sz="2800" dirty="0" smtClean="0"/>
              <a:t>=“full”},</a:t>
            </a:r>
          </a:p>
          <a:p>
            <a:pPr>
              <a:buNone/>
            </a:pPr>
            <a:r>
              <a:rPr lang="en-IN" sz="2800" dirty="0" smtClean="0"/>
              <a:t>	    {</a:t>
            </a:r>
            <a:r>
              <a:rPr lang="en-IN" sz="2800" dirty="0" err="1" smtClean="0"/>
              <a:t>path:'first',component:FirstComponent</a:t>
            </a:r>
            <a:r>
              <a:rPr lang="en-IN" sz="2800" dirty="0" smtClean="0"/>
              <a:t>},</a:t>
            </a:r>
          </a:p>
          <a:p>
            <a:pPr>
              <a:buNone/>
            </a:pPr>
            <a:r>
              <a:rPr lang="en-IN" sz="2800" dirty="0" smtClean="0"/>
              <a:t>	    {</a:t>
            </a:r>
            <a:r>
              <a:rPr lang="en-IN" sz="2800" dirty="0" err="1" smtClean="0"/>
              <a:t>path:'second',component:SecondComponent</a:t>
            </a:r>
            <a:r>
              <a:rPr lang="en-IN" sz="2800" dirty="0" smtClean="0"/>
              <a:t>},</a:t>
            </a:r>
          </a:p>
          <a:p>
            <a:pPr>
              <a:buNone/>
            </a:pPr>
            <a:r>
              <a:rPr lang="en-IN" sz="2800" dirty="0" smtClean="0"/>
              <a:t>	    {</a:t>
            </a:r>
            <a:r>
              <a:rPr lang="en-IN" sz="2800" dirty="0" err="1" smtClean="0"/>
              <a:t>path:'third',component:ThirdComponent</a:t>
            </a:r>
            <a:r>
              <a:rPr lang="en-IN" sz="2800" dirty="0" smtClean="0"/>
              <a:t>,</a:t>
            </a:r>
          </a:p>
          <a:p>
            <a:pPr>
              <a:buNone/>
            </a:pPr>
            <a:r>
              <a:rPr lang="en-IN" sz="2800" dirty="0" smtClean="0"/>
              <a:t>		children:[</a:t>
            </a:r>
          </a:p>
          <a:p>
            <a:pPr>
              <a:buNone/>
            </a:pPr>
            <a:r>
              <a:rPr lang="en-IN" sz="2800" dirty="0" smtClean="0"/>
              <a:t>         {</a:t>
            </a:r>
            <a:r>
              <a:rPr lang="en-IN" sz="2800" dirty="0" err="1" smtClean="0"/>
              <a:t>path:‘thirdone',component:ThirdOneComponent</a:t>
            </a:r>
            <a:r>
              <a:rPr lang="en-IN" sz="2800" dirty="0" smtClean="0"/>
              <a:t>},</a:t>
            </a:r>
          </a:p>
          <a:p>
            <a:pPr>
              <a:buNone/>
            </a:pPr>
            <a:r>
              <a:rPr lang="en-IN" sz="2800" dirty="0" smtClean="0"/>
              <a:t>	     {</a:t>
            </a:r>
            <a:r>
              <a:rPr lang="en-IN" sz="2800" dirty="0" err="1" smtClean="0"/>
              <a:t>path:‘thirdtwo,component:ThirdTwoComponent</a:t>
            </a:r>
            <a:r>
              <a:rPr lang="en-IN" sz="2800" dirty="0" smtClean="0"/>
              <a:t>,</a:t>
            </a:r>
          </a:p>
          <a:p>
            <a:pPr>
              <a:buNone/>
            </a:pPr>
            <a:r>
              <a:rPr lang="en-IN" sz="2800" dirty="0" smtClean="0"/>
              <a:t>		]}</a:t>
            </a:r>
          </a:p>
          <a:p>
            <a:pPr>
              <a:buNone/>
            </a:pPr>
            <a:r>
              <a:rPr lang="en-IN" sz="2800" dirty="0" smtClean="0"/>
              <a:t>	 ]</a:t>
            </a:r>
          </a:p>
          <a:p>
            <a:endParaRPr lang="en-IN" sz="2800"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lstStyle/>
          <a:p>
            <a:r>
              <a:rPr lang="en-IN" dirty="0" smtClean="0"/>
              <a:t>Then create the class with @</a:t>
            </a:r>
            <a:r>
              <a:rPr lang="en-IN" dirty="0" err="1" smtClean="0"/>
              <a:t>ngModule</a:t>
            </a:r>
            <a:r>
              <a:rPr lang="en-IN" dirty="0" smtClean="0"/>
              <a:t> and use the two properties as import and export. </a:t>
            </a:r>
          </a:p>
          <a:p>
            <a:r>
              <a:rPr lang="en-IN" dirty="0" smtClean="0"/>
              <a:t>With following syntax </a:t>
            </a:r>
          </a:p>
          <a:p>
            <a:pPr lvl="1"/>
            <a:r>
              <a:rPr lang="en-IN" dirty="0" smtClean="0"/>
              <a:t> imports:[</a:t>
            </a:r>
            <a:r>
              <a:rPr lang="en-IN" dirty="0" err="1" smtClean="0"/>
              <a:t>RouterModule.forRoot</a:t>
            </a:r>
            <a:r>
              <a:rPr lang="en-IN" dirty="0" smtClean="0"/>
              <a:t>(routes)],</a:t>
            </a:r>
          </a:p>
          <a:p>
            <a:pPr lvl="1"/>
            <a:r>
              <a:rPr lang="en-IN" dirty="0" smtClean="0"/>
              <a:t>exports:[</a:t>
            </a:r>
            <a:r>
              <a:rPr lang="en-IN" dirty="0" err="1" smtClean="0"/>
              <a:t>RouterModule</a:t>
            </a:r>
            <a:r>
              <a:rPr lang="en-IN" dirty="0" smtClean="0"/>
              <a:t>]</a:t>
            </a:r>
            <a:endParaRPr lang="en-IN"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 template</a:t>
            </a:r>
            <a:endParaRPr lang="en-IN" dirty="0"/>
          </a:p>
        </p:txBody>
      </p:sp>
      <p:sp>
        <p:nvSpPr>
          <p:cNvPr id="3" name="Content Placeholder 2"/>
          <p:cNvSpPr>
            <a:spLocks noGrp="1"/>
          </p:cNvSpPr>
          <p:nvPr>
            <p:ph sz="quarter" idx="1"/>
          </p:nvPr>
        </p:nvSpPr>
        <p:spPr/>
        <p:txBody>
          <a:bodyPr>
            <a:normAutofit/>
          </a:bodyPr>
          <a:lstStyle/>
          <a:p>
            <a:pPr>
              <a:buNone/>
            </a:pPr>
            <a:r>
              <a:rPr lang="en-IN" dirty="0" smtClean="0"/>
              <a:t>	&lt;div&gt;	</a:t>
            </a:r>
          </a:p>
          <a:p>
            <a:pPr>
              <a:buNone/>
            </a:pPr>
            <a:r>
              <a:rPr lang="en-IN" dirty="0" smtClean="0"/>
              <a:t>	&lt;a </a:t>
            </a:r>
            <a:r>
              <a:rPr lang="en-IN" dirty="0" err="1" smtClean="0"/>
              <a:t>routerLink</a:t>
            </a:r>
            <a:r>
              <a:rPr lang="en-IN" dirty="0" smtClean="0"/>
              <a:t>=“[‘/first’]"&gt;First Component&lt;/a&gt;</a:t>
            </a:r>
          </a:p>
          <a:p>
            <a:pPr>
              <a:buNone/>
            </a:pPr>
            <a:r>
              <a:rPr lang="en-IN" dirty="0" smtClean="0"/>
              <a:t>	&lt;a </a:t>
            </a:r>
            <a:r>
              <a:rPr lang="en-IN" dirty="0" err="1" smtClean="0"/>
              <a:t>routerLink</a:t>
            </a:r>
            <a:r>
              <a:rPr lang="en-IN" dirty="0" smtClean="0"/>
              <a:t>=“[‘/second’]"&gt;Second Component&lt;/a&gt;</a:t>
            </a:r>
          </a:p>
          <a:p>
            <a:pPr>
              <a:buNone/>
            </a:pPr>
            <a:r>
              <a:rPr lang="en-IN" smtClean="0"/>
              <a:t>	&lt;</a:t>
            </a:r>
            <a:r>
              <a:rPr lang="en-IN" dirty="0" smtClean="0"/>
              <a:t>a </a:t>
            </a:r>
            <a:r>
              <a:rPr lang="en-IN" dirty="0" err="1" smtClean="0"/>
              <a:t>routerLink</a:t>
            </a:r>
            <a:r>
              <a:rPr lang="en-IN" dirty="0" smtClean="0"/>
              <a:t>=“[‘/third’]"&gt;Third Component&lt;/a&gt;</a:t>
            </a:r>
          </a:p>
          <a:p>
            <a:pPr>
              <a:buNone/>
            </a:pPr>
            <a:r>
              <a:rPr lang="en-IN" dirty="0" smtClean="0"/>
              <a:t>	&lt;/div&gt;</a:t>
            </a:r>
          </a:p>
          <a:p>
            <a:endParaRPr lang="en-IN" dirty="0" smtClean="0"/>
          </a:p>
          <a:p>
            <a:pPr>
              <a:buNone/>
            </a:pPr>
            <a:r>
              <a:rPr lang="en-IN" dirty="0" smtClean="0"/>
              <a:t>	&lt;div&gt;</a:t>
            </a:r>
          </a:p>
          <a:p>
            <a:pPr>
              <a:buNone/>
            </a:pPr>
            <a:r>
              <a:rPr lang="en-IN" dirty="0" smtClean="0"/>
              <a:t>		 &lt;router-outlet&gt;&lt;/router-outlet&gt;</a:t>
            </a:r>
          </a:p>
          <a:p>
            <a:pPr lvl="1">
              <a:buNone/>
            </a:pPr>
            <a:r>
              <a:rPr lang="en-IN" dirty="0" smtClean="0"/>
              <a:t>&lt;/div&gt;</a:t>
            </a:r>
            <a:endParaRPr lang="en-IN"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Deploy the project in external server </a:t>
            </a:r>
            <a:endParaRPr lang="en-IN" dirty="0"/>
          </a:p>
        </p:txBody>
      </p:sp>
      <p:sp>
        <p:nvSpPr>
          <p:cNvPr id="3" name="Content Placeholder 2"/>
          <p:cNvSpPr>
            <a:spLocks noGrp="1"/>
          </p:cNvSpPr>
          <p:nvPr>
            <p:ph sz="quarter" idx="1"/>
          </p:nvPr>
        </p:nvSpPr>
        <p:spPr/>
        <p:txBody>
          <a:bodyPr/>
          <a:lstStyle/>
          <a:p>
            <a:r>
              <a:rPr lang="en-IN" dirty="0" smtClean="0"/>
              <a:t>Once we created the application from Angular-CLI, we get all the configurations in the project itself for developing an app whose size will be almost 160MB or more.</a:t>
            </a:r>
          </a:p>
          <a:p>
            <a:r>
              <a:rPr lang="en-IN" dirty="0" smtClean="0"/>
              <a:t>but when we deploy these applications on the server we need the build files which can process the requests from the client whose size will be less than 1MB, to build the applications and deploy in Tomcat server or any web server. </a:t>
            </a:r>
          </a:p>
          <a:p>
            <a:pPr lvl="1"/>
            <a:r>
              <a:rPr lang="en-IN" dirty="0" err="1" smtClean="0"/>
              <a:t>ng</a:t>
            </a:r>
            <a:r>
              <a:rPr lang="en-IN" dirty="0" smtClean="0"/>
              <a:t> build --prod --build-optimizer</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304800"/>
            <a:ext cx="7924800" cy="868363"/>
          </a:xfrm>
        </p:spPr>
        <p:txBody>
          <a:bodyPr/>
          <a:lstStyle/>
          <a:p>
            <a:pPr eaLnBrk="1" fontAlgn="auto" hangingPunct="1">
              <a:spcAft>
                <a:spcPts val="0"/>
              </a:spcAft>
              <a:defRPr/>
            </a:pPr>
            <a:r>
              <a:rPr lang="en-US" smtClean="0"/>
              <a:t>What is unique about Node.js?</a:t>
            </a:r>
          </a:p>
        </p:txBody>
      </p:sp>
      <p:sp>
        <p:nvSpPr>
          <p:cNvPr id="14339" name="Content Placeholder 2"/>
          <p:cNvSpPr>
            <a:spLocks noGrp="1"/>
          </p:cNvSpPr>
          <p:nvPr>
            <p:ph sz="quarter" idx="1"/>
          </p:nvPr>
        </p:nvSpPr>
        <p:spPr>
          <a:xfrm>
            <a:off x="457200" y="1371600"/>
            <a:ext cx="8229600" cy="4754563"/>
          </a:xfrm>
        </p:spPr>
        <p:txBody>
          <a:bodyPr>
            <a:normAutofit/>
          </a:bodyPr>
          <a:lstStyle/>
          <a:p>
            <a:endParaRPr lang="en-US" sz="2400" dirty="0" smtClean="0"/>
          </a:p>
          <a:p>
            <a:r>
              <a:rPr lang="en-US" sz="2400" dirty="0" smtClean="0"/>
              <a:t>JavaScript used in client-side but node.js puts the JavaScript on server-side thus making communication between client and server will happen in same language</a:t>
            </a:r>
          </a:p>
          <a:p>
            <a:endParaRPr lang="en-US" sz="2400" dirty="0" smtClean="0"/>
          </a:p>
          <a:p>
            <a:r>
              <a:rPr lang="en-US" sz="2400" dirty="0" smtClean="0"/>
              <a:t>Servers are normally thread based but Node.JS is “Event” based. Node.JS serves each request in a Event loop that can able to handle simultaneous requests.</a:t>
            </a:r>
          </a:p>
          <a:p>
            <a:endParaRPr lang="en-US" sz="2400" dirty="0" smtClean="0"/>
          </a:p>
          <a:p>
            <a:r>
              <a:rPr lang="en-US" sz="2400" dirty="0" smtClean="0"/>
              <a:t>Node.JS programs are executed by V8 JavaScript engine the same used by Google chrome browser.</a:t>
            </a:r>
          </a:p>
          <a:p>
            <a:endParaRPr lang="en-US" sz="24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txBox="1">
            <a:spLocks noChangeArrowheads="1"/>
          </p:cNvSpPr>
          <p:nvPr/>
        </p:nvSpPr>
        <p:spPr bwMode="auto">
          <a:xfrm>
            <a:off x="228600" y="2514600"/>
            <a:ext cx="8915400" cy="3200400"/>
          </a:xfrm>
          <a:prstGeom prst="rect">
            <a:avLst/>
          </a:prstGeom>
          <a:noFill/>
          <a:ln w="9525">
            <a:noFill/>
            <a:miter lim="800000"/>
            <a:headEnd/>
            <a:tailEnd/>
          </a:ln>
        </p:spPr>
        <p:txBody>
          <a:bodyPr/>
          <a:lstStyle/>
          <a:p>
            <a:pPr>
              <a:spcBef>
                <a:spcPct val="20000"/>
              </a:spcBef>
            </a:pPr>
            <a:r>
              <a:rPr lang="en-IN" altLang="en-US" sz="2800" dirty="0"/>
              <a:t>● Another Web framework</a:t>
            </a:r>
          </a:p>
          <a:p>
            <a:pPr>
              <a:spcBef>
                <a:spcPct val="20000"/>
              </a:spcBef>
            </a:pPr>
            <a:r>
              <a:rPr lang="en-IN" altLang="en-US" sz="2800" dirty="0"/>
              <a:t>● For beginner</a:t>
            </a:r>
          </a:p>
          <a:p>
            <a:pPr>
              <a:spcBef>
                <a:spcPct val="20000"/>
              </a:spcBef>
            </a:pPr>
            <a:r>
              <a:rPr lang="en-IN" altLang="en-US" sz="2800" dirty="0"/>
              <a:t>● Multi-thread</a:t>
            </a:r>
          </a:p>
          <a:p>
            <a:pPr>
              <a:spcBef>
                <a:spcPct val="20000"/>
              </a:spcBef>
            </a:pPr>
            <a:r>
              <a:rPr lang="en-IN" altLang="en-US" sz="2800" dirty="0"/>
              <a:t>    In Simple Node.js </a:t>
            </a:r>
          </a:p>
          <a:p>
            <a:pPr>
              <a:spcBef>
                <a:spcPct val="20000"/>
              </a:spcBef>
            </a:pPr>
            <a:r>
              <a:rPr lang="en-IN" sz="2800" dirty="0"/>
              <a:t>Node.js = Runtime Environment + JavaScript library. </a:t>
            </a:r>
            <a:endParaRPr lang="en-IN" altLang="en-US" sz="2800" dirty="0"/>
          </a:p>
          <a:p>
            <a:pPr>
              <a:spcBef>
                <a:spcPct val="20000"/>
              </a:spcBef>
            </a:pPr>
            <a:endParaRPr lang="en-US" altLang="en-US" sz="2800" dirty="0"/>
          </a:p>
        </p:txBody>
      </p:sp>
      <p:sp>
        <p:nvSpPr>
          <p:cNvPr id="10243" name="Rectangle 3"/>
          <p:cNvSpPr>
            <a:spLocks noGrp="1" noChangeArrowheads="1"/>
          </p:cNvSpPr>
          <p:nvPr>
            <p:ph type="title"/>
          </p:nvPr>
        </p:nvSpPr>
        <p:spPr>
          <a:xfrm>
            <a:off x="1828800" y="1447800"/>
            <a:ext cx="5848350" cy="868363"/>
          </a:xfrm>
        </p:spPr>
        <p:txBody>
          <a:bodyPr/>
          <a:lstStyle/>
          <a:p>
            <a:pPr eaLnBrk="1" fontAlgn="auto" hangingPunct="1">
              <a:spcAft>
                <a:spcPts val="0"/>
              </a:spcAft>
              <a:defRPr/>
            </a:pPr>
            <a:r>
              <a:rPr lang="en-US" altLang="en-US" sz="4000" dirty="0" smtClean="0">
                <a:solidFill>
                  <a:schemeClr val="tx1">
                    <a:lumMod val="95000"/>
                    <a:lumOff val="5000"/>
                  </a:schemeClr>
                </a:solidFill>
              </a:rPr>
              <a:t>Node.js is not……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auto">
          <a:xfrm>
            <a:off x="533400" y="2133600"/>
            <a:ext cx="8001000" cy="4267200"/>
          </a:xfrm>
          <a:prstGeom prst="rect">
            <a:avLst/>
          </a:prstGeom>
          <a:noFill/>
          <a:ln w="9525">
            <a:noFill/>
            <a:miter lim="800000"/>
            <a:headEnd/>
            <a:tailEnd/>
          </a:ln>
        </p:spPr>
        <p:txBody>
          <a:bodyPr/>
          <a:lstStyle/>
          <a:p>
            <a:pPr>
              <a:spcBef>
                <a:spcPct val="20000"/>
              </a:spcBef>
            </a:pPr>
            <a:r>
              <a:rPr lang="en-US" altLang="en-US" sz="2800" dirty="0"/>
              <a:t>● Non Blocking I/O</a:t>
            </a:r>
          </a:p>
          <a:p>
            <a:pPr>
              <a:spcBef>
                <a:spcPct val="20000"/>
              </a:spcBef>
            </a:pPr>
            <a:r>
              <a:rPr lang="en-US" altLang="en-US" sz="2800" dirty="0"/>
              <a:t>● V8 </a:t>
            </a:r>
            <a:r>
              <a:rPr lang="en-US" altLang="en-US" sz="2800" dirty="0" smtClean="0"/>
              <a:t>JavaScript </a:t>
            </a:r>
            <a:r>
              <a:rPr lang="en-US" altLang="en-US" sz="2800" dirty="0"/>
              <a:t>Engine</a:t>
            </a:r>
          </a:p>
          <a:p>
            <a:pPr>
              <a:spcBef>
                <a:spcPct val="20000"/>
              </a:spcBef>
            </a:pPr>
            <a:r>
              <a:rPr lang="en-US" altLang="en-US" sz="2800" dirty="0"/>
              <a:t>● Single Thread with Event Loop</a:t>
            </a:r>
          </a:p>
          <a:p>
            <a:pPr>
              <a:spcBef>
                <a:spcPct val="20000"/>
              </a:spcBef>
            </a:pPr>
            <a:r>
              <a:rPr lang="en-US" altLang="en-US" sz="2800" dirty="0"/>
              <a:t>● 40,025 modules</a:t>
            </a:r>
          </a:p>
          <a:p>
            <a:pPr>
              <a:spcBef>
                <a:spcPct val="20000"/>
              </a:spcBef>
            </a:pPr>
            <a:r>
              <a:rPr lang="en-US" altLang="en-US" sz="2800" dirty="0"/>
              <a:t>● Windows, Linux, Mac</a:t>
            </a:r>
          </a:p>
          <a:p>
            <a:pPr>
              <a:spcBef>
                <a:spcPct val="20000"/>
              </a:spcBef>
            </a:pPr>
            <a:r>
              <a:rPr lang="en-US" altLang="en-US" sz="2800" dirty="0"/>
              <a:t>● 1 Language for Frontend and Backend</a:t>
            </a:r>
          </a:p>
          <a:p>
            <a:pPr>
              <a:spcBef>
                <a:spcPct val="20000"/>
              </a:spcBef>
            </a:pPr>
            <a:r>
              <a:rPr lang="en-US" altLang="en-US" sz="2800" dirty="0"/>
              <a:t>● Active community</a:t>
            </a:r>
          </a:p>
        </p:txBody>
      </p:sp>
      <p:sp>
        <p:nvSpPr>
          <p:cNvPr id="30723" name="Rectangle 3"/>
          <p:cNvSpPr txBox="1">
            <a:spLocks noChangeArrowheads="1"/>
          </p:cNvSpPr>
          <p:nvPr/>
        </p:nvSpPr>
        <p:spPr bwMode="auto">
          <a:xfrm>
            <a:off x="1143000" y="990600"/>
            <a:ext cx="5970588" cy="868363"/>
          </a:xfrm>
          <a:prstGeom prst="rect">
            <a:avLst/>
          </a:prstGeom>
          <a:noFill/>
          <a:ln w="9525">
            <a:noFill/>
            <a:miter lim="800000"/>
            <a:headEnd/>
            <a:tailEnd/>
          </a:ln>
        </p:spPr>
        <p:txBody>
          <a:bodyPr anchor="ctr"/>
          <a:lstStyle/>
          <a:p>
            <a:r>
              <a:rPr lang="en-US" altLang="en-US" sz="4000" b="1" dirty="0">
                <a:solidFill>
                  <a:schemeClr val="tx1">
                    <a:lumMod val="95000"/>
                    <a:lumOff val="5000"/>
                  </a:schemeClr>
                </a:solidFill>
              </a:rPr>
              <a:t>Why node.js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title"/>
          </p:nvPr>
        </p:nvSpPr>
        <p:spPr>
          <a:xfrm>
            <a:off x="0" y="857250"/>
            <a:ext cx="7315200" cy="868363"/>
          </a:xfrm>
        </p:spPr>
        <p:txBody>
          <a:bodyPr/>
          <a:lstStyle/>
          <a:p>
            <a:pPr eaLnBrk="1" fontAlgn="auto" hangingPunct="1">
              <a:spcAft>
                <a:spcPts val="0"/>
              </a:spcAft>
              <a:defRPr/>
            </a:pPr>
            <a:r>
              <a:rPr lang="en-US" altLang="en-US" sz="4000" dirty="0" smtClean="0">
                <a:solidFill>
                  <a:schemeClr val="tx1">
                    <a:lumMod val="95000"/>
                    <a:lumOff val="5000"/>
                  </a:schemeClr>
                </a:solidFill>
              </a:rPr>
              <a:t>Why </a:t>
            </a:r>
            <a:r>
              <a:rPr lang="en-US" altLang="en-US" dirty="0" smtClean="0">
                <a:solidFill>
                  <a:schemeClr val="tx1">
                    <a:lumMod val="95000"/>
                    <a:lumOff val="5000"/>
                  </a:schemeClr>
                </a:solidFill>
              </a:rPr>
              <a:t>J</a:t>
            </a:r>
            <a:r>
              <a:rPr lang="en-US" altLang="en-US" sz="4000" dirty="0" smtClean="0">
                <a:solidFill>
                  <a:schemeClr val="tx1">
                    <a:lumMod val="95000"/>
                    <a:lumOff val="5000"/>
                  </a:schemeClr>
                </a:solidFill>
              </a:rPr>
              <a:t>avaScript ?!!!</a:t>
            </a:r>
          </a:p>
        </p:txBody>
      </p:sp>
      <p:sp>
        <p:nvSpPr>
          <p:cNvPr id="18434" name="Rectangle 2"/>
          <p:cNvSpPr>
            <a:spLocks noGrp="1" noChangeArrowheads="1"/>
          </p:cNvSpPr>
          <p:nvPr>
            <p:ph sz="quarter" idx="1"/>
          </p:nvPr>
        </p:nvSpPr>
        <p:spPr>
          <a:xfrm>
            <a:off x="609600" y="1905000"/>
            <a:ext cx="8509000" cy="4267200"/>
          </a:xfrm>
        </p:spPr>
        <p:txBody>
          <a:bodyPr>
            <a:normAutofit lnSpcReduction="10000"/>
          </a:bodyPr>
          <a:lstStyle/>
          <a:p>
            <a:pPr marL="365760" indent="-256032" eaLnBrk="1" fontAlgn="auto" hangingPunct="1">
              <a:spcAft>
                <a:spcPts val="0"/>
              </a:spcAft>
              <a:buFont typeface="Wingdings 3"/>
              <a:buChar char=""/>
              <a:defRPr/>
            </a:pPr>
            <a:r>
              <a:rPr lang="en-IN" altLang="en-US" sz="2800" dirty="0" smtClean="0"/>
              <a:t>Friendly </a:t>
            </a:r>
            <a:r>
              <a:rPr lang="en-IN" altLang="en-US" sz="2800" dirty="0" err="1" smtClean="0"/>
              <a:t>Callbacks</a:t>
            </a:r>
            <a:endParaRPr lang="en-IN" altLang="en-US" sz="2800" dirty="0" smtClean="0"/>
          </a:p>
          <a:p>
            <a:pPr marL="365760" indent="-256032" eaLnBrk="1" fontAlgn="auto" hangingPunct="1">
              <a:spcAft>
                <a:spcPts val="0"/>
              </a:spcAft>
              <a:buFont typeface="Wingdings 3"/>
              <a:buChar char=""/>
              <a:defRPr/>
            </a:pPr>
            <a:r>
              <a:rPr lang="en-IN" altLang="en-US" sz="2800" dirty="0" smtClean="0"/>
              <a:t>Ubiquitous</a:t>
            </a:r>
          </a:p>
          <a:p>
            <a:pPr marL="365760" indent="-256032" eaLnBrk="1" fontAlgn="auto" hangingPunct="1">
              <a:spcAft>
                <a:spcPts val="0"/>
              </a:spcAft>
              <a:buFont typeface="Wingdings 3"/>
              <a:buChar char=""/>
              <a:defRPr/>
            </a:pPr>
            <a:r>
              <a:rPr lang="en-IN" altLang="en-US" sz="2800" dirty="0" smtClean="0"/>
              <a:t>No I/o Primitives</a:t>
            </a:r>
          </a:p>
          <a:p>
            <a:pPr marL="365760" indent="-256032" eaLnBrk="1" fontAlgn="auto" hangingPunct="1">
              <a:spcAft>
                <a:spcPts val="0"/>
              </a:spcAft>
              <a:buFont typeface="Wingdings 3"/>
              <a:buChar char=""/>
              <a:defRPr/>
            </a:pPr>
            <a:r>
              <a:rPr lang="en-IN" altLang="en-US" sz="2800" dirty="0" smtClean="0"/>
              <a:t>One language to RULE them all </a:t>
            </a:r>
            <a:r>
              <a:rPr lang="en-IN" altLang="en-US" sz="1600" dirty="0" smtClean="0"/>
              <a:t> </a:t>
            </a:r>
            <a:endParaRPr lang="en-IN" altLang="en-US" sz="2800" dirty="0" smtClean="0"/>
          </a:p>
          <a:p>
            <a:pPr marL="365760" indent="-256032" eaLnBrk="1" fontAlgn="auto" hangingPunct="1">
              <a:spcAft>
                <a:spcPts val="0"/>
              </a:spcAft>
              <a:buFontTx/>
              <a:buNone/>
              <a:defRPr/>
            </a:pPr>
            <a:r>
              <a:rPr lang="en-US" altLang="en-US" dirty="0" smtClean="0"/>
              <a:t>JavaScript is well known for client-side scripts running inside the browser</a:t>
            </a:r>
          </a:p>
          <a:p>
            <a:pPr marL="365760" indent="-256032" eaLnBrk="1" fontAlgn="auto" hangingPunct="1">
              <a:spcAft>
                <a:spcPts val="0"/>
              </a:spcAft>
              <a:buFontTx/>
              <a:buNone/>
              <a:defRPr/>
            </a:pPr>
            <a:r>
              <a:rPr lang="en-US" altLang="en-US" dirty="0" smtClean="0"/>
              <a:t>node.js is JavaScript running on the server-side</a:t>
            </a:r>
          </a:p>
          <a:p>
            <a:pPr marL="365760" indent="-256032" eaLnBrk="1" fontAlgn="auto" hangingPunct="1">
              <a:spcAft>
                <a:spcPts val="0"/>
              </a:spcAft>
              <a:buFontTx/>
              <a:buNone/>
              <a:defRPr/>
            </a:pPr>
            <a:r>
              <a:rPr lang="en-US" altLang="en-US" dirty="0" smtClean="0"/>
              <a:t>SSJS -&gt; Server-Side JavaScript</a:t>
            </a:r>
          </a:p>
          <a:p>
            <a:pPr marL="212725" lvl="1" indent="0" eaLnBrk="1" fontAlgn="auto" hangingPunct="1">
              <a:spcBef>
                <a:spcPts val="324"/>
              </a:spcBef>
              <a:spcAft>
                <a:spcPts val="0"/>
              </a:spcAft>
              <a:buFontTx/>
              <a:buNone/>
              <a:defRPr/>
            </a:pPr>
            <a:r>
              <a:rPr lang="en-US" altLang="en-US" dirty="0" smtClean="0"/>
              <a:t>Use a language you know</a:t>
            </a:r>
          </a:p>
          <a:p>
            <a:pPr marL="212725" lvl="1" indent="0" eaLnBrk="1" fontAlgn="auto" hangingPunct="1">
              <a:spcBef>
                <a:spcPts val="324"/>
              </a:spcBef>
              <a:spcAft>
                <a:spcPts val="0"/>
              </a:spcAft>
              <a:buFontTx/>
              <a:buNone/>
              <a:defRPr/>
            </a:pPr>
            <a:r>
              <a:rPr lang="en-US" altLang="en-US" dirty="0" smtClean="0"/>
              <a:t>Use the same language for client side and server side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ES6</a:t>
            </a:r>
            <a:endParaRPr lang="en-IN" dirty="0"/>
          </a:p>
        </p:txBody>
      </p:sp>
      <p:sp>
        <p:nvSpPr>
          <p:cNvPr id="3" name="Content Placeholder 2"/>
          <p:cNvSpPr>
            <a:spLocks noGrp="1"/>
          </p:cNvSpPr>
          <p:nvPr>
            <p:ph sz="quarter" idx="1"/>
          </p:nvPr>
        </p:nvSpPr>
        <p:spPr/>
        <p:txBody>
          <a:bodyPr>
            <a:normAutofit/>
          </a:bodyPr>
          <a:lstStyle/>
          <a:p>
            <a:r>
              <a:rPr lang="en-IN" dirty="0" smtClean="0"/>
              <a:t>JavaScript is ES6 or ES 2015 as well as ES7 or ES2016, ES means ECMAScript which is a standard for scripting language ECMA means European Computer Manufacturer's Association.</a:t>
            </a:r>
          </a:p>
          <a:p>
            <a:r>
              <a:rPr lang="en-IN" dirty="0" smtClean="0"/>
              <a:t>The ES6 or ES6 script can’t understand by browser. </a:t>
            </a:r>
          </a:p>
          <a:p>
            <a:r>
              <a:rPr lang="en-IN" dirty="0" smtClean="0"/>
              <a:t>So it required </a:t>
            </a:r>
            <a:r>
              <a:rPr lang="en-IN" dirty="0" err="1" smtClean="0"/>
              <a:t>transpiler</a:t>
            </a:r>
            <a:r>
              <a:rPr lang="en-IN" dirty="0" smtClean="0"/>
              <a:t>, which help to convert ES6 or ES7 to ES5(JavaScript). </a:t>
            </a:r>
          </a:p>
          <a:p>
            <a:pPr lvl="1"/>
            <a:r>
              <a:rPr lang="en-IN" dirty="0" smtClean="0"/>
              <a:t>TypeScript </a:t>
            </a:r>
            <a:r>
              <a:rPr lang="en-IN" dirty="0" err="1" smtClean="0"/>
              <a:t>transpiler</a:t>
            </a:r>
            <a:endParaRPr lang="en-IN" dirty="0" smtClean="0"/>
          </a:p>
          <a:p>
            <a:pPr lvl="1"/>
            <a:r>
              <a:rPr lang="en-IN" dirty="0" smtClean="0"/>
              <a:t>Babel </a:t>
            </a:r>
            <a:r>
              <a:rPr lang="en-IN" dirty="0" err="1" smtClean="0"/>
              <a:t>transpiler</a:t>
            </a:r>
            <a:r>
              <a:rPr lang="en-IN" dirty="0" smtClean="0"/>
              <a:t> </a:t>
            </a:r>
          </a:p>
          <a:p>
            <a:pPr lvl="1"/>
            <a:r>
              <a:rPr lang="en-IN" dirty="0" err="1" smtClean="0"/>
              <a:t>Traceur</a:t>
            </a:r>
            <a:r>
              <a:rPr lang="en-IN" dirty="0" smtClean="0"/>
              <a:t> </a:t>
            </a:r>
            <a:r>
              <a:rPr lang="en-IN" dirty="0" err="1" smtClean="0"/>
              <a:t>transpiler</a:t>
            </a:r>
            <a:r>
              <a:rPr lang="en-IN" dirty="0" smtClean="0"/>
              <a:t> </a:t>
            </a:r>
          </a:p>
          <a:p>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TypeScript</a:t>
            </a:r>
            <a:endParaRPr lang="en-IN" dirty="0"/>
          </a:p>
        </p:txBody>
      </p:sp>
      <p:sp>
        <p:nvSpPr>
          <p:cNvPr id="3" name="Content Placeholder 2"/>
          <p:cNvSpPr>
            <a:spLocks noGrp="1"/>
          </p:cNvSpPr>
          <p:nvPr>
            <p:ph sz="quarter" idx="1"/>
          </p:nvPr>
        </p:nvSpPr>
        <p:spPr/>
        <p:txBody>
          <a:bodyPr>
            <a:normAutofit/>
          </a:bodyPr>
          <a:lstStyle/>
          <a:p>
            <a:r>
              <a:rPr lang="en-IN" i="1" dirty="0" smtClean="0"/>
              <a:t>TypeScript</a:t>
            </a:r>
            <a:r>
              <a:rPr lang="en-IN" dirty="0" smtClean="0"/>
              <a:t> is a free and open source programming language developed and maintained by Microsoft. </a:t>
            </a:r>
          </a:p>
          <a:p>
            <a:r>
              <a:rPr lang="en-IN" dirty="0" smtClean="0"/>
              <a:t>It is a strict superset of JavaScript, and adds optional static typing and class-based object-oriented programming to the language.</a:t>
            </a:r>
          </a:p>
          <a:p>
            <a:r>
              <a:rPr lang="en-IN" dirty="0" smtClean="0"/>
              <a:t>It is designed for development of large applications and </a:t>
            </a:r>
            <a:r>
              <a:rPr lang="en-IN" dirty="0" err="1" smtClean="0"/>
              <a:t>transpiler</a:t>
            </a:r>
            <a:r>
              <a:rPr lang="en-IN" dirty="0" smtClean="0"/>
              <a:t> to JavaScript. As TypeScript is a superset of JavaScript, any existing JavaScript programs are also valid TypeScript programs.</a:t>
            </a:r>
          </a:p>
          <a:p>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 of the TypeScript</a:t>
            </a:r>
            <a:endParaRPr lang="en-IN" dirty="0"/>
          </a:p>
        </p:txBody>
      </p:sp>
      <p:sp>
        <p:nvSpPr>
          <p:cNvPr id="3" name="Content Placeholder 2"/>
          <p:cNvSpPr>
            <a:spLocks noGrp="1"/>
          </p:cNvSpPr>
          <p:nvPr>
            <p:ph sz="quarter" idx="1"/>
          </p:nvPr>
        </p:nvSpPr>
        <p:spPr/>
        <p:txBody>
          <a:bodyPr>
            <a:normAutofit/>
          </a:bodyPr>
          <a:lstStyle/>
          <a:p>
            <a:r>
              <a:rPr lang="en-IN" dirty="0" smtClean="0"/>
              <a:t>Data Types Supported</a:t>
            </a:r>
          </a:p>
          <a:p>
            <a:r>
              <a:rPr lang="en-IN" dirty="0" smtClean="0"/>
              <a:t>ES6 function</a:t>
            </a:r>
          </a:p>
          <a:p>
            <a:r>
              <a:rPr lang="en-IN" dirty="0" smtClean="0"/>
              <a:t>Classes</a:t>
            </a:r>
          </a:p>
          <a:p>
            <a:r>
              <a:rPr lang="en-IN" dirty="0" smtClean="0"/>
              <a:t>Inheritance </a:t>
            </a:r>
          </a:p>
          <a:p>
            <a:r>
              <a:rPr lang="en-IN" dirty="0" smtClean="0"/>
              <a:t>Interface</a:t>
            </a:r>
          </a:p>
          <a:p>
            <a:r>
              <a:rPr lang="en-IN" dirty="0" smtClean="0"/>
              <a:t>Modules</a:t>
            </a:r>
          </a:p>
          <a:p>
            <a:r>
              <a:rPr lang="en-IN" dirty="0" smtClean="0"/>
              <a:t>Source File Dependencies</a:t>
            </a:r>
          </a:p>
          <a:p>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Variable declaration </a:t>
            </a:r>
            <a:endParaRPr lang="en-IN" dirty="0"/>
          </a:p>
        </p:txBody>
      </p:sp>
      <p:sp>
        <p:nvSpPr>
          <p:cNvPr id="3" name="Content Placeholder 2"/>
          <p:cNvSpPr>
            <a:spLocks noGrp="1"/>
          </p:cNvSpPr>
          <p:nvPr>
            <p:ph sz="quarter" idx="1"/>
          </p:nvPr>
        </p:nvSpPr>
        <p:spPr/>
        <p:txBody>
          <a:bodyPr/>
          <a:lstStyle/>
          <a:p>
            <a:r>
              <a:rPr lang="en-IN" dirty="0" smtClean="0"/>
              <a:t>In ES6, we can use </a:t>
            </a:r>
            <a:r>
              <a:rPr lang="en-IN" dirty="0" err="1" smtClean="0"/>
              <a:t>var</a:t>
            </a:r>
            <a:r>
              <a:rPr lang="en-IN" dirty="0" smtClean="0"/>
              <a:t>, let and const keyword to declare the variable. </a:t>
            </a:r>
          </a:p>
          <a:p>
            <a:r>
              <a:rPr lang="en-IN" dirty="0" err="1" smtClean="0"/>
              <a:t>var</a:t>
            </a:r>
            <a:r>
              <a:rPr lang="en-IN" dirty="0" smtClean="0"/>
              <a:t> keyword is used to declare the function scoped variable. </a:t>
            </a:r>
          </a:p>
          <a:p>
            <a:r>
              <a:rPr lang="en-IN" dirty="0" smtClean="0"/>
              <a:t>let keyword is used to declare the block scoped variable. </a:t>
            </a:r>
          </a:p>
          <a:p>
            <a:r>
              <a:rPr lang="en-IN" dirty="0" smtClean="0"/>
              <a:t>const keyword is used to declare the constant value. </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823913" y="838200"/>
            <a:ext cx="7496175" cy="533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Types </a:t>
            </a:r>
            <a:endParaRPr lang="en-IN" dirty="0"/>
          </a:p>
        </p:txBody>
      </p:sp>
      <p:sp>
        <p:nvSpPr>
          <p:cNvPr id="3" name="Content Placeholder 2"/>
          <p:cNvSpPr>
            <a:spLocks noGrp="1"/>
          </p:cNvSpPr>
          <p:nvPr>
            <p:ph sz="quarter" idx="1"/>
          </p:nvPr>
        </p:nvSpPr>
        <p:spPr/>
        <p:txBody>
          <a:bodyPr>
            <a:normAutofit/>
          </a:bodyPr>
          <a:lstStyle/>
          <a:p>
            <a:r>
              <a:rPr lang="en-IN" dirty="0" smtClean="0"/>
              <a:t>Any</a:t>
            </a:r>
          </a:p>
          <a:p>
            <a:r>
              <a:rPr lang="en-IN" dirty="0" smtClean="0"/>
              <a:t>Primitive</a:t>
            </a:r>
          </a:p>
          <a:p>
            <a:pPr lvl="1"/>
            <a:r>
              <a:rPr lang="en-IN" dirty="0" smtClean="0"/>
              <a:t>number</a:t>
            </a:r>
          </a:p>
          <a:p>
            <a:pPr lvl="1"/>
            <a:r>
              <a:rPr lang="en-IN" dirty="0" smtClean="0"/>
              <a:t>boolean</a:t>
            </a:r>
          </a:p>
          <a:p>
            <a:pPr lvl="1"/>
            <a:r>
              <a:rPr lang="en-IN" dirty="0" smtClean="0"/>
              <a:t>string</a:t>
            </a:r>
          </a:p>
          <a:p>
            <a:pPr lvl="1"/>
            <a:r>
              <a:rPr lang="en-IN" dirty="0" smtClean="0"/>
              <a:t>void</a:t>
            </a:r>
          </a:p>
          <a:p>
            <a:pPr lvl="1"/>
            <a:r>
              <a:rPr lang="en-IN" dirty="0" smtClean="0"/>
              <a:t>null</a:t>
            </a:r>
          </a:p>
          <a:p>
            <a:pPr lvl="1"/>
            <a:r>
              <a:rPr lang="en-IN" dirty="0" smtClean="0"/>
              <a:t>undefined - Same as JS</a:t>
            </a:r>
          </a:p>
          <a:p>
            <a:r>
              <a:rPr lang="en-IN" dirty="0" smtClean="0"/>
              <a:t> Array</a:t>
            </a:r>
          </a:p>
          <a:p>
            <a:r>
              <a:rPr lang="en-IN" dirty="0" smtClean="0"/>
              <a:t> </a:t>
            </a:r>
            <a:r>
              <a:rPr lang="en-IN" dirty="0" err="1" smtClean="0"/>
              <a:t>Enum</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TypeScript functions </a:t>
            </a:r>
            <a:endParaRPr lang="en-IN" dirty="0"/>
          </a:p>
        </p:txBody>
      </p:sp>
      <p:sp>
        <p:nvSpPr>
          <p:cNvPr id="3" name="Content Placeholder 2"/>
          <p:cNvSpPr>
            <a:spLocks noGrp="1"/>
          </p:cNvSpPr>
          <p:nvPr>
            <p:ph sz="quarter" idx="1"/>
          </p:nvPr>
        </p:nvSpPr>
        <p:spPr/>
        <p:txBody>
          <a:bodyPr>
            <a:normAutofit/>
          </a:bodyPr>
          <a:lstStyle/>
          <a:p>
            <a:r>
              <a:rPr lang="en-IN" dirty="0" smtClean="0"/>
              <a:t>Normal function </a:t>
            </a:r>
          </a:p>
          <a:p>
            <a:r>
              <a:rPr lang="en-IN" dirty="0" smtClean="0"/>
              <a:t>Function with parameter </a:t>
            </a:r>
          </a:p>
          <a:p>
            <a:r>
              <a:rPr lang="en-IN" dirty="0" smtClean="0"/>
              <a:t>Function with parameter variable with </a:t>
            </a:r>
            <a:r>
              <a:rPr lang="en-IN" dirty="0" err="1" smtClean="0"/>
              <a:t>datatype</a:t>
            </a:r>
            <a:endParaRPr lang="en-IN" dirty="0" smtClean="0"/>
          </a:p>
          <a:p>
            <a:r>
              <a:rPr lang="en-IN" dirty="0" smtClean="0"/>
              <a:t>Function with return types. </a:t>
            </a:r>
          </a:p>
          <a:p>
            <a:r>
              <a:rPr lang="en-IN" dirty="0" smtClean="0"/>
              <a:t>Function with required parameter </a:t>
            </a:r>
          </a:p>
          <a:p>
            <a:r>
              <a:rPr lang="en-IN" dirty="0" smtClean="0"/>
              <a:t>Function with default parameters </a:t>
            </a:r>
          </a:p>
          <a:p>
            <a:r>
              <a:rPr lang="en-IN" dirty="0" smtClean="0"/>
              <a:t>Function with optional parameters </a:t>
            </a:r>
          </a:p>
          <a:p>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lstStyle/>
          <a:p>
            <a:r>
              <a:rPr lang="en-IN" dirty="0" smtClean="0"/>
              <a:t>Rest parameter </a:t>
            </a:r>
          </a:p>
          <a:p>
            <a:r>
              <a:rPr lang="en-IN" dirty="0" smtClean="0"/>
              <a:t>Spread parameter </a:t>
            </a:r>
          </a:p>
          <a:p>
            <a:r>
              <a:rPr lang="en-IN" dirty="0" smtClean="0"/>
              <a:t>Arrow function (lambda expression) </a:t>
            </a:r>
          </a:p>
          <a:p>
            <a:r>
              <a:rPr lang="en-IN" dirty="0" smtClean="0"/>
              <a:t>Function return more than one value </a:t>
            </a:r>
          </a:p>
          <a:p>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ES6 String </a:t>
            </a:r>
            <a:endParaRPr lang="en-IN" dirty="0"/>
          </a:p>
        </p:txBody>
      </p:sp>
      <p:sp>
        <p:nvSpPr>
          <p:cNvPr id="3" name="Content Placeholder 2"/>
          <p:cNvSpPr>
            <a:spLocks noGrp="1"/>
          </p:cNvSpPr>
          <p:nvPr>
            <p:ph sz="quarter" idx="1"/>
          </p:nvPr>
        </p:nvSpPr>
        <p:spPr/>
        <p:txBody>
          <a:bodyPr/>
          <a:lstStyle/>
          <a:p>
            <a:r>
              <a:rPr lang="en-IN" dirty="0" smtClean="0"/>
              <a:t>let msg1=“Simple </a:t>
            </a:r>
            <a:r>
              <a:rPr lang="en-IN" dirty="0" err="1" smtClean="0"/>
              <a:t>Msg</a:t>
            </a:r>
            <a:r>
              <a:rPr lang="en-IN" dirty="0" smtClean="0"/>
              <a:t>”; //double quote </a:t>
            </a:r>
          </a:p>
          <a:p>
            <a:r>
              <a:rPr lang="en-IN" dirty="0" smtClean="0"/>
              <a:t>let msg2=‘Simple </a:t>
            </a:r>
            <a:r>
              <a:rPr lang="en-IN" dirty="0" err="1" smtClean="0"/>
              <a:t>Msg</a:t>
            </a:r>
            <a:r>
              <a:rPr lang="en-IN" dirty="0" smtClean="0"/>
              <a:t>’; // single quote </a:t>
            </a:r>
          </a:p>
          <a:p>
            <a:r>
              <a:rPr lang="en-IN" dirty="0" smtClean="0"/>
              <a:t>let msg3=`Simple </a:t>
            </a:r>
            <a:r>
              <a:rPr lang="en-IN" dirty="0" err="1" smtClean="0"/>
              <a:t>Msg</a:t>
            </a:r>
            <a:r>
              <a:rPr lang="en-IN" dirty="0" smtClean="0"/>
              <a:t>`;//</a:t>
            </a:r>
            <a:r>
              <a:rPr lang="en-IN" dirty="0" err="1" smtClean="0"/>
              <a:t>backticks</a:t>
            </a:r>
            <a:r>
              <a:rPr lang="en-IN" dirty="0" smtClean="0"/>
              <a:t> quote </a:t>
            </a:r>
          </a:p>
          <a:p>
            <a:r>
              <a:rPr lang="en-IN" dirty="0" smtClean="0"/>
              <a:t>let name =“Raj Deep”;</a:t>
            </a:r>
          </a:p>
          <a:p>
            <a:r>
              <a:rPr lang="en-IN" dirty="0" smtClean="0"/>
              <a:t>let msg4 = `The name is</a:t>
            </a:r>
          </a:p>
          <a:p>
            <a:pPr>
              <a:buNone/>
            </a:pPr>
            <a:r>
              <a:rPr lang="en-IN" dirty="0" smtClean="0"/>
              <a:t>			 ${name}  `; //string template 		 </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Different way for loop </a:t>
            </a:r>
            <a:endParaRPr lang="en-IN" dirty="0"/>
          </a:p>
        </p:txBody>
      </p:sp>
      <p:sp>
        <p:nvSpPr>
          <p:cNvPr id="3" name="Content Placeholder 2"/>
          <p:cNvSpPr>
            <a:spLocks noGrp="1"/>
          </p:cNvSpPr>
          <p:nvPr>
            <p:ph sz="quarter" idx="1"/>
          </p:nvPr>
        </p:nvSpPr>
        <p:spPr/>
        <p:txBody>
          <a:bodyPr>
            <a:normAutofit/>
          </a:bodyPr>
          <a:lstStyle/>
          <a:p>
            <a:r>
              <a:rPr lang="en-IN" dirty="0" smtClean="0"/>
              <a:t>let </a:t>
            </a:r>
            <a:r>
              <a:rPr lang="en-IN" dirty="0" err="1" smtClean="0"/>
              <a:t>abc</a:t>
            </a:r>
            <a:r>
              <a:rPr lang="en-IN" dirty="0" smtClean="0"/>
              <a:t>=[“</a:t>
            </a:r>
            <a:r>
              <a:rPr lang="en-IN" dirty="0" err="1" smtClean="0"/>
              <a:t>a”,”b”,”c”,”d</a:t>
            </a:r>
            <a:r>
              <a:rPr lang="en-IN" dirty="0" smtClean="0"/>
              <a:t>”]</a:t>
            </a:r>
          </a:p>
          <a:p>
            <a:r>
              <a:rPr lang="en-IN" dirty="0" smtClean="0"/>
              <a:t>First way </a:t>
            </a:r>
          </a:p>
          <a:p>
            <a:pPr>
              <a:buNone/>
            </a:pPr>
            <a:r>
              <a:rPr lang="en-IN" dirty="0" smtClean="0"/>
              <a:t>	for(let </a:t>
            </a:r>
            <a:r>
              <a:rPr lang="en-IN" dirty="0" err="1" smtClean="0"/>
              <a:t>i</a:t>
            </a:r>
            <a:r>
              <a:rPr lang="en-IN" dirty="0" smtClean="0"/>
              <a:t>=0;i&lt;</a:t>
            </a:r>
            <a:r>
              <a:rPr lang="en-IN" dirty="0" err="1" smtClean="0"/>
              <a:t>abc.length;i</a:t>
            </a:r>
            <a:r>
              <a:rPr lang="en-IN" dirty="0" smtClean="0"/>
              <a:t>++){</a:t>
            </a:r>
          </a:p>
          <a:p>
            <a:pPr>
              <a:buNone/>
            </a:pPr>
            <a:r>
              <a:rPr lang="en-IN" dirty="0" smtClean="0"/>
              <a:t>	console.log(</a:t>
            </a:r>
            <a:r>
              <a:rPr lang="en-IN" dirty="0" err="1" smtClean="0"/>
              <a:t>abc</a:t>
            </a:r>
            <a:r>
              <a:rPr lang="en-IN" dirty="0" smtClean="0"/>
              <a:t>[</a:t>
            </a:r>
            <a:r>
              <a:rPr lang="en-IN" dirty="0" err="1" smtClean="0"/>
              <a:t>i</a:t>
            </a:r>
            <a:r>
              <a:rPr lang="en-IN" dirty="0" smtClean="0"/>
              <a:t>])</a:t>
            </a:r>
          </a:p>
          <a:p>
            <a:pPr>
              <a:buNone/>
            </a:pPr>
            <a:r>
              <a:rPr lang="en-IN" dirty="0" smtClean="0"/>
              <a:t>	}</a:t>
            </a:r>
          </a:p>
          <a:p>
            <a:r>
              <a:rPr lang="en-IN" dirty="0" smtClean="0"/>
              <a:t>Second way </a:t>
            </a:r>
          </a:p>
          <a:p>
            <a:pPr>
              <a:buNone/>
            </a:pPr>
            <a:r>
              <a:rPr lang="en-IN" dirty="0" smtClean="0"/>
              <a:t>	for(let index in </a:t>
            </a:r>
            <a:r>
              <a:rPr lang="en-IN" dirty="0" err="1" smtClean="0"/>
              <a:t>abc</a:t>
            </a:r>
            <a:r>
              <a:rPr lang="en-IN" dirty="0" smtClean="0"/>
              <a:t>) {</a:t>
            </a:r>
          </a:p>
          <a:p>
            <a:pPr>
              <a:buNone/>
            </a:pPr>
            <a:r>
              <a:rPr lang="en-IN" dirty="0" smtClean="0"/>
              <a:t>	console.log(</a:t>
            </a:r>
            <a:r>
              <a:rPr lang="en-IN" dirty="0" err="1" smtClean="0"/>
              <a:t>abc</a:t>
            </a:r>
            <a:r>
              <a:rPr lang="en-IN" dirty="0" smtClean="0"/>
              <a:t>[index])</a:t>
            </a:r>
          </a:p>
          <a:p>
            <a:pPr>
              <a:buNone/>
            </a:pPr>
            <a:r>
              <a:rPr lang="en-IN" dirty="0" smtClean="0"/>
              <a:t>	}</a:t>
            </a: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normAutofit/>
          </a:bodyPr>
          <a:lstStyle/>
          <a:p>
            <a:r>
              <a:rPr lang="en-IN" dirty="0" smtClean="0"/>
              <a:t>Third way </a:t>
            </a:r>
          </a:p>
          <a:p>
            <a:pPr>
              <a:buNone/>
            </a:pPr>
            <a:r>
              <a:rPr lang="en-IN" dirty="0" smtClean="0"/>
              <a:t>	for(let </a:t>
            </a:r>
            <a:r>
              <a:rPr lang="en-IN" dirty="0" err="1" smtClean="0"/>
              <a:t>val</a:t>
            </a:r>
            <a:r>
              <a:rPr lang="en-IN" dirty="0" smtClean="0"/>
              <a:t> of </a:t>
            </a:r>
            <a:r>
              <a:rPr lang="en-IN" dirty="0" err="1" smtClean="0"/>
              <a:t>abc</a:t>
            </a:r>
            <a:r>
              <a:rPr lang="en-IN" dirty="0" smtClean="0"/>
              <a:t>) {</a:t>
            </a:r>
          </a:p>
          <a:p>
            <a:pPr lvl="1">
              <a:buNone/>
            </a:pPr>
            <a:r>
              <a:rPr lang="en-IN" dirty="0" smtClean="0"/>
              <a:t>console.log(</a:t>
            </a:r>
            <a:r>
              <a:rPr lang="en-IN" dirty="0" err="1" smtClean="0"/>
              <a:t>val</a:t>
            </a:r>
            <a:r>
              <a:rPr lang="en-IN" dirty="0" smtClean="0"/>
              <a:t>)</a:t>
            </a:r>
          </a:p>
          <a:p>
            <a:pPr>
              <a:buNone/>
            </a:pPr>
            <a:r>
              <a:rPr lang="en-IN" dirty="0" smtClean="0"/>
              <a:t>	}</a:t>
            </a:r>
          </a:p>
          <a:p>
            <a:r>
              <a:rPr lang="en-IN" dirty="0" smtClean="0"/>
              <a:t>Fourth way </a:t>
            </a:r>
          </a:p>
          <a:p>
            <a:pPr>
              <a:buNone/>
            </a:pPr>
            <a:r>
              <a:rPr lang="en-IN" dirty="0" smtClean="0"/>
              <a:t>	</a:t>
            </a:r>
            <a:r>
              <a:rPr lang="en-IN" dirty="0" err="1" smtClean="0"/>
              <a:t>abc.forEach</a:t>
            </a:r>
            <a:r>
              <a:rPr lang="en-IN" dirty="0" smtClean="0"/>
              <a:t>(function(value){</a:t>
            </a:r>
          </a:p>
          <a:p>
            <a:pPr>
              <a:buNone/>
            </a:pPr>
            <a:r>
              <a:rPr lang="en-IN" dirty="0" smtClean="0"/>
              <a:t>	console.lot(value)</a:t>
            </a:r>
          </a:p>
          <a:p>
            <a:pPr>
              <a:buNone/>
            </a:pPr>
            <a:r>
              <a:rPr lang="en-IN" dirty="0" smtClean="0"/>
              <a:t>	})</a:t>
            </a: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arrow function </a:t>
            </a:r>
            <a:endParaRPr lang="en-IN" dirty="0"/>
          </a:p>
        </p:txBody>
      </p:sp>
      <p:sp>
        <p:nvSpPr>
          <p:cNvPr id="3" name="Content Placeholder 2"/>
          <p:cNvSpPr>
            <a:spLocks noGrp="1"/>
          </p:cNvSpPr>
          <p:nvPr>
            <p:ph sz="quarter" idx="1"/>
          </p:nvPr>
        </p:nvSpPr>
        <p:spPr>
          <a:xfrm>
            <a:off x="457200" y="1646237"/>
            <a:ext cx="8229600" cy="4525963"/>
          </a:xfrm>
        </p:spPr>
        <p:txBody>
          <a:bodyPr/>
          <a:lstStyle/>
          <a:p>
            <a:r>
              <a:rPr lang="en-IN" dirty="0" smtClean="0"/>
              <a:t>Fifth way </a:t>
            </a:r>
          </a:p>
          <a:p>
            <a:pPr>
              <a:buNone/>
            </a:pPr>
            <a:r>
              <a:rPr lang="en-IN" dirty="0" smtClean="0"/>
              <a:t>	</a:t>
            </a:r>
            <a:r>
              <a:rPr lang="en-IN" dirty="0" err="1" smtClean="0"/>
              <a:t>abc.forEach</a:t>
            </a:r>
            <a:r>
              <a:rPr lang="en-IN" dirty="0" smtClean="0"/>
              <a:t>((value)=&gt;console.log(value))</a:t>
            </a:r>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Classes </a:t>
            </a:r>
            <a:endParaRPr lang="en-IN" dirty="0"/>
          </a:p>
        </p:txBody>
      </p:sp>
      <p:sp>
        <p:nvSpPr>
          <p:cNvPr id="3" name="Content Placeholder 2"/>
          <p:cNvSpPr>
            <a:spLocks noGrp="1"/>
          </p:cNvSpPr>
          <p:nvPr>
            <p:ph sz="quarter" idx="1"/>
          </p:nvPr>
        </p:nvSpPr>
        <p:spPr/>
        <p:txBody>
          <a:bodyPr>
            <a:normAutofit/>
          </a:bodyPr>
          <a:lstStyle/>
          <a:p>
            <a:r>
              <a:rPr lang="en-IN" dirty="0" smtClean="0"/>
              <a:t>Contains set of properties and behaviour </a:t>
            </a:r>
          </a:p>
          <a:p>
            <a:r>
              <a:rPr lang="en-IN" dirty="0" smtClean="0"/>
              <a:t> Instance methods/members</a:t>
            </a:r>
          </a:p>
          <a:p>
            <a:r>
              <a:rPr lang="en-IN" dirty="0" smtClean="0"/>
              <a:t> Static methods/members</a:t>
            </a:r>
          </a:p>
          <a:p>
            <a:r>
              <a:rPr lang="en-IN" dirty="0" smtClean="0"/>
              <a:t> Can implement interfaces</a:t>
            </a:r>
          </a:p>
          <a:p>
            <a:r>
              <a:rPr lang="en-IN" dirty="0" smtClean="0"/>
              <a:t> Inheritance</a:t>
            </a:r>
          </a:p>
          <a:p>
            <a:r>
              <a:rPr lang="en-IN" dirty="0" smtClean="0"/>
              <a:t> Single constructor</a:t>
            </a:r>
          </a:p>
          <a:p>
            <a:r>
              <a:rPr lang="en-IN" dirty="0" smtClean="0"/>
              <a:t> Default/Optional parameter</a:t>
            </a:r>
          </a:p>
          <a:p>
            <a:r>
              <a:rPr lang="en-IN" dirty="0" smtClean="0"/>
              <a:t>ES6 class syntax</a:t>
            </a:r>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Inheritances</a:t>
            </a:r>
            <a:endParaRPr lang="en-IN" dirty="0"/>
          </a:p>
        </p:txBody>
      </p:sp>
      <p:sp>
        <p:nvSpPr>
          <p:cNvPr id="3" name="Content Placeholder 2"/>
          <p:cNvSpPr>
            <a:spLocks noGrp="1"/>
          </p:cNvSpPr>
          <p:nvPr>
            <p:ph sz="quarter" idx="1"/>
          </p:nvPr>
        </p:nvSpPr>
        <p:spPr/>
        <p:txBody>
          <a:bodyPr/>
          <a:lstStyle/>
          <a:p>
            <a:r>
              <a:rPr lang="en-IN" dirty="0" smtClean="0"/>
              <a:t>Using classes </a:t>
            </a:r>
          </a:p>
          <a:p>
            <a:r>
              <a:rPr lang="en-IN" dirty="0" smtClean="0"/>
              <a:t>Using interface </a:t>
            </a: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Source File Dependencies</a:t>
            </a:r>
            <a:endParaRPr lang="en-IN" dirty="0"/>
          </a:p>
        </p:txBody>
      </p:sp>
      <p:sp>
        <p:nvSpPr>
          <p:cNvPr id="3" name="Content Placeholder 2"/>
          <p:cNvSpPr>
            <a:spLocks noGrp="1"/>
          </p:cNvSpPr>
          <p:nvPr>
            <p:ph sz="quarter" idx="1"/>
          </p:nvPr>
        </p:nvSpPr>
        <p:spPr/>
        <p:txBody>
          <a:bodyPr/>
          <a:lstStyle/>
          <a:p>
            <a:r>
              <a:rPr lang="en-IN" dirty="0" smtClean="0"/>
              <a:t>Can be done using reference keyword</a:t>
            </a:r>
          </a:p>
          <a:p>
            <a:r>
              <a:rPr lang="en-IN" dirty="0" smtClean="0"/>
              <a:t>Must be the first statement of file</a:t>
            </a:r>
          </a:p>
          <a:p>
            <a:r>
              <a:rPr lang="en-IN" dirty="0" smtClean="0"/>
              <a:t>Paths are relative to the current file</a:t>
            </a:r>
          </a:p>
          <a:p>
            <a:r>
              <a:rPr lang="en-IN" dirty="0" smtClean="0"/>
              <a:t>Can also be done using </a:t>
            </a:r>
            <a:r>
              <a:rPr lang="en-IN" dirty="0" err="1" smtClean="0"/>
              <a:t>tsconfig</a:t>
            </a:r>
            <a:r>
              <a:rPr lang="en-IN" dirty="0" smtClean="0"/>
              <a:t> file</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2/4</a:t>
            </a:r>
            <a:endParaRPr lang="en-IN" dirty="0"/>
          </a:p>
        </p:txBody>
      </p:sp>
      <p:sp>
        <p:nvSpPr>
          <p:cNvPr id="3" name="Content Placeholder 2"/>
          <p:cNvSpPr>
            <a:spLocks noGrp="1"/>
          </p:cNvSpPr>
          <p:nvPr>
            <p:ph sz="quarter" idx="1"/>
          </p:nvPr>
        </p:nvSpPr>
        <p:spPr/>
        <p:txBody>
          <a:bodyPr>
            <a:normAutofit/>
          </a:bodyPr>
          <a:lstStyle/>
          <a:p>
            <a:r>
              <a:rPr lang="en-IN" dirty="0" smtClean="0"/>
              <a:t>Angular allows you to develop single page applications which reload only the part of the page when user interacts with the page by clicking on a link or a button.</a:t>
            </a:r>
          </a:p>
          <a:p>
            <a:r>
              <a:rPr lang="en-IN" dirty="0" smtClean="0"/>
              <a:t> Angular uses components to display the content on the page and these components are replaced by other components at runtime when user wants to see other contents while interacting with the page.</a:t>
            </a:r>
          </a:p>
          <a:p>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Demo </a:t>
            </a:r>
            <a:endParaRPr lang="en-IN" dirty="0"/>
          </a:p>
        </p:txBody>
      </p:sp>
      <p:sp>
        <p:nvSpPr>
          <p:cNvPr id="3" name="Content Placeholder 2"/>
          <p:cNvSpPr>
            <a:spLocks noGrp="1"/>
          </p:cNvSpPr>
          <p:nvPr>
            <p:ph sz="quarter" idx="1"/>
          </p:nvPr>
        </p:nvSpPr>
        <p:spPr/>
        <p:txBody>
          <a:bodyPr/>
          <a:lstStyle/>
          <a:p>
            <a:pPr>
              <a:buNone/>
            </a:pPr>
            <a:r>
              <a:rPr lang="en-IN" dirty="0" smtClean="0"/>
              <a:t>	///&lt;reference path=“./</a:t>
            </a:r>
            <a:r>
              <a:rPr lang="en-IN" dirty="0" err="1" smtClean="0"/>
              <a:t>a.ts</a:t>
            </a:r>
            <a:r>
              <a:rPr lang="en-IN" dirty="0" smtClean="0"/>
              <a:t>”&gt;</a:t>
            </a:r>
          </a:p>
          <a:p>
            <a:pPr>
              <a:buNone/>
            </a:pPr>
            <a:r>
              <a:rPr lang="en-IN" dirty="0" smtClean="0"/>
              <a:t>	///&lt;reference path=“./</a:t>
            </a:r>
            <a:r>
              <a:rPr lang="en-IN" dirty="0" err="1" smtClean="0"/>
              <a:t>b.ts</a:t>
            </a:r>
            <a:r>
              <a:rPr lang="en-IN" dirty="0" smtClean="0"/>
              <a:t>”&gt;</a:t>
            </a:r>
          </a:p>
          <a:p>
            <a:pPr>
              <a:buNone/>
            </a:pPr>
            <a:r>
              <a:rPr lang="en-IN" dirty="0" smtClean="0"/>
              <a:t>	</a:t>
            </a:r>
            <a:r>
              <a:rPr lang="en-IN" dirty="0" err="1" smtClean="0"/>
              <a:t>abc</a:t>
            </a:r>
            <a:r>
              <a:rPr lang="en-IN" dirty="0" smtClean="0"/>
              <a:t>();</a:t>
            </a:r>
          </a:p>
          <a:p>
            <a:pPr>
              <a:buNone/>
            </a:pPr>
            <a:r>
              <a:rPr lang="en-IN" dirty="0" smtClean="0"/>
              <a:t>	xyz();</a:t>
            </a:r>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Modules</a:t>
            </a:r>
            <a:endParaRPr lang="en-IN" dirty="0"/>
          </a:p>
        </p:txBody>
      </p:sp>
      <p:sp>
        <p:nvSpPr>
          <p:cNvPr id="3" name="Content Placeholder 2"/>
          <p:cNvSpPr>
            <a:spLocks noGrp="1"/>
          </p:cNvSpPr>
          <p:nvPr>
            <p:ph sz="quarter" idx="1"/>
          </p:nvPr>
        </p:nvSpPr>
        <p:spPr/>
        <p:txBody>
          <a:bodyPr/>
          <a:lstStyle/>
          <a:p>
            <a:r>
              <a:rPr lang="en-IN" dirty="0" smtClean="0"/>
              <a:t>Modules can be defined using module keyword</a:t>
            </a:r>
          </a:p>
          <a:p>
            <a:r>
              <a:rPr lang="en-IN" dirty="0" smtClean="0"/>
              <a:t>A module can contains sub-modules, class, </a:t>
            </a:r>
            <a:r>
              <a:rPr lang="en-IN" dirty="0" err="1" smtClean="0"/>
              <a:t>enum</a:t>
            </a:r>
            <a:r>
              <a:rPr lang="en-IN" dirty="0" smtClean="0"/>
              <a:t> or interfaces. But can’t directly contains functions.</a:t>
            </a:r>
          </a:p>
          <a:p>
            <a:r>
              <a:rPr lang="en-IN" dirty="0" smtClean="0"/>
              <a:t>Modules can be nested(sub-modules).</a:t>
            </a:r>
          </a:p>
          <a:p>
            <a:r>
              <a:rPr lang="en-IN" dirty="0" smtClean="0"/>
              <a:t>Classes and Interfaces can be exposed using export keyword.</a:t>
            </a:r>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module </a:t>
            </a:r>
            <a:endParaRPr lang="en-IN" dirty="0"/>
          </a:p>
        </p:txBody>
      </p:sp>
      <p:sp>
        <p:nvSpPr>
          <p:cNvPr id="3" name="Content Placeholder 2"/>
          <p:cNvSpPr>
            <a:spLocks noGrp="1"/>
          </p:cNvSpPr>
          <p:nvPr>
            <p:ph sz="quarter" idx="1"/>
          </p:nvPr>
        </p:nvSpPr>
        <p:spPr/>
        <p:txBody>
          <a:bodyPr/>
          <a:lstStyle/>
          <a:p>
            <a:r>
              <a:rPr lang="en-IN" dirty="0" smtClean="0"/>
              <a:t>Internal module </a:t>
            </a:r>
          </a:p>
          <a:p>
            <a:r>
              <a:rPr lang="en-IN" dirty="0" smtClean="0"/>
              <a:t>External module </a:t>
            </a:r>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Example internal module  </a:t>
            </a:r>
            <a:endParaRPr lang="en-IN" dirty="0"/>
          </a:p>
        </p:txBody>
      </p:sp>
      <p:sp>
        <p:nvSpPr>
          <p:cNvPr id="3" name="Content Placeholder 2"/>
          <p:cNvSpPr>
            <a:spLocks noGrp="1"/>
          </p:cNvSpPr>
          <p:nvPr>
            <p:ph sz="quarter" idx="1"/>
          </p:nvPr>
        </p:nvSpPr>
        <p:spPr>
          <a:xfrm>
            <a:off x="457200" y="1600200"/>
            <a:ext cx="4876800" cy="4525963"/>
          </a:xfrm>
        </p:spPr>
        <p:txBody>
          <a:bodyPr>
            <a:normAutofit fontScale="85000" lnSpcReduction="20000"/>
          </a:bodyPr>
          <a:lstStyle/>
          <a:p>
            <a:r>
              <a:rPr lang="en-IN" b="1" dirty="0" err="1" smtClean="0"/>
              <a:t>a.ts</a:t>
            </a:r>
            <a:r>
              <a:rPr lang="en-IN" b="1" dirty="0" smtClean="0"/>
              <a:t> </a:t>
            </a:r>
          </a:p>
          <a:p>
            <a:pPr>
              <a:buNone/>
            </a:pPr>
            <a:r>
              <a:rPr lang="en-IN" dirty="0" smtClean="0"/>
              <a:t>	module A{</a:t>
            </a:r>
          </a:p>
          <a:p>
            <a:pPr>
              <a:buNone/>
            </a:pPr>
            <a:r>
              <a:rPr lang="en-IN" dirty="0" smtClean="0"/>
              <a:t>	    export function </a:t>
            </a:r>
            <a:r>
              <a:rPr lang="en-IN" dirty="0" err="1" smtClean="0"/>
              <a:t>abc</a:t>
            </a:r>
            <a:r>
              <a:rPr lang="en-IN" dirty="0" smtClean="0"/>
              <a:t>(){</a:t>
            </a:r>
          </a:p>
          <a:p>
            <a:pPr>
              <a:buNone/>
            </a:pPr>
            <a:r>
              <a:rPr lang="en-IN" dirty="0" smtClean="0"/>
              <a:t>	    console.log("</a:t>
            </a:r>
            <a:r>
              <a:rPr lang="en-IN" dirty="0" err="1" smtClean="0"/>
              <a:t>Abc</a:t>
            </a:r>
            <a:r>
              <a:rPr lang="en-IN" dirty="0" smtClean="0"/>
              <a:t> function from </a:t>
            </a:r>
            <a:r>
              <a:rPr lang="en-IN" dirty="0" err="1" smtClean="0"/>
              <a:t>a.ts</a:t>
            </a:r>
            <a:r>
              <a:rPr lang="en-IN" dirty="0" smtClean="0"/>
              <a:t>")</a:t>
            </a:r>
          </a:p>
          <a:p>
            <a:pPr>
              <a:buNone/>
            </a:pPr>
            <a:r>
              <a:rPr lang="en-IN" dirty="0" smtClean="0"/>
              <a:t>	    }</a:t>
            </a:r>
          </a:p>
          <a:p>
            <a:pPr>
              <a:buNone/>
            </a:pPr>
            <a:r>
              <a:rPr lang="en-IN" dirty="0" smtClean="0"/>
              <a:t>	}</a:t>
            </a:r>
          </a:p>
          <a:p>
            <a:r>
              <a:rPr lang="en-IN" b="1" dirty="0" err="1" smtClean="0"/>
              <a:t>b.ts</a:t>
            </a:r>
            <a:r>
              <a:rPr lang="en-IN" b="1" dirty="0" smtClean="0"/>
              <a:t> </a:t>
            </a:r>
          </a:p>
          <a:p>
            <a:pPr>
              <a:buNone/>
            </a:pPr>
            <a:r>
              <a:rPr lang="en-IN" dirty="0" smtClean="0"/>
              <a:t>	module B {</a:t>
            </a:r>
          </a:p>
          <a:p>
            <a:pPr>
              <a:buNone/>
            </a:pPr>
            <a:r>
              <a:rPr lang="en-IN" dirty="0" smtClean="0"/>
              <a:t>	    export function </a:t>
            </a:r>
            <a:r>
              <a:rPr lang="en-IN" dirty="0" err="1" smtClean="0"/>
              <a:t>abc</a:t>
            </a:r>
            <a:r>
              <a:rPr lang="en-IN" dirty="0" smtClean="0"/>
              <a:t>() {</a:t>
            </a:r>
          </a:p>
          <a:p>
            <a:pPr>
              <a:buNone/>
            </a:pPr>
            <a:r>
              <a:rPr lang="en-IN" dirty="0" smtClean="0"/>
              <a:t>	    console.log("</a:t>
            </a:r>
            <a:r>
              <a:rPr lang="en-IN" dirty="0" err="1" smtClean="0"/>
              <a:t>Abc</a:t>
            </a:r>
            <a:r>
              <a:rPr lang="en-IN" dirty="0" smtClean="0"/>
              <a:t> function from </a:t>
            </a:r>
            <a:r>
              <a:rPr lang="en-IN" dirty="0" err="1" smtClean="0"/>
              <a:t>b.ts</a:t>
            </a:r>
            <a:r>
              <a:rPr lang="en-IN" dirty="0" smtClean="0"/>
              <a:t>")</a:t>
            </a:r>
          </a:p>
          <a:p>
            <a:pPr>
              <a:buNone/>
            </a:pPr>
            <a:r>
              <a:rPr lang="en-IN" dirty="0" smtClean="0"/>
              <a:t>	    }</a:t>
            </a:r>
          </a:p>
          <a:p>
            <a:pPr>
              <a:buNone/>
            </a:pPr>
            <a:r>
              <a:rPr lang="en-IN" dirty="0" smtClean="0"/>
              <a:t>	}</a:t>
            </a:r>
          </a:p>
          <a:p>
            <a:endParaRPr lang="en-IN" dirty="0" smtClean="0"/>
          </a:p>
          <a:p>
            <a:endParaRPr lang="en-IN" dirty="0"/>
          </a:p>
        </p:txBody>
      </p:sp>
      <p:sp>
        <p:nvSpPr>
          <p:cNvPr id="4" name="Content Placeholder 2"/>
          <p:cNvSpPr txBox="1">
            <a:spLocks/>
          </p:cNvSpPr>
          <p:nvPr/>
        </p:nvSpPr>
        <p:spPr>
          <a:xfrm>
            <a:off x="5181600" y="1752601"/>
            <a:ext cx="3505200" cy="2895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N" sz="2000" b="1" dirty="0" err="1" smtClean="0"/>
              <a:t>main.ts</a:t>
            </a:r>
            <a:r>
              <a:rPr lang="en-IN" sz="2000" dirty="0" smtClean="0"/>
              <a:t> </a:t>
            </a:r>
          </a:p>
          <a:p>
            <a:r>
              <a:rPr lang="en-IN" sz="2000" dirty="0" smtClean="0"/>
              <a:t>///&lt;reference path="./</a:t>
            </a:r>
            <a:r>
              <a:rPr lang="en-IN" sz="2000" dirty="0" err="1" smtClean="0"/>
              <a:t>a.ts</a:t>
            </a:r>
            <a:r>
              <a:rPr lang="en-IN" sz="2000" dirty="0" smtClean="0"/>
              <a:t>"/&gt;</a:t>
            </a:r>
          </a:p>
          <a:p>
            <a:r>
              <a:rPr lang="en-IN" sz="2000" dirty="0" smtClean="0"/>
              <a:t>///&lt;reference path="./</a:t>
            </a:r>
            <a:r>
              <a:rPr lang="en-IN" sz="2000" dirty="0" err="1" smtClean="0"/>
              <a:t>b.ts</a:t>
            </a:r>
            <a:r>
              <a:rPr lang="en-IN" sz="2000" dirty="0" smtClean="0"/>
              <a:t>"/&gt;</a:t>
            </a:r>
          </a:p>
          <a:p>
            <a:r>
              <a:rPr lang="en-IN" sz="2000" dirty="0" smtClean="0"/>
              <a:t>A.abc();</a:t>
            </a:r>
          </a:p>
          <a:p>
            <a:r>
              <a:rPr lang="en-IN" sz="2000" dirty="0" smtClean="0"/>
              <a:t>B.abc();</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Example external module  </a:t>
            </a:r>
            <a:endParaRPr lang="en-IN" dirty="0"/>
          </a:p>
        </p:txBody>
      </p:sp>
      <p:sp>
        <p:nvSpPr>
          <p:cNvPr id="3" name="Content Placeholder 2"/>
          <p:cNvSpPr>
            <a:spLocks noGrp="1"/>
          </p:cNvSpPr>
          <p:nvPr>
            <p:ph sz="quarter" idx="1"/>
          </p:nvPr>
        </p:nvSpPr>
        <p:spPr>
          <a:xfrm>
            <a:off x="457200" y="1600200"/>
            <a:ext cx="4419600" cy="4525963"/>
          </a:xfrm>
        </p:spPr>
        <p:txBody>
          <a:bodyPr>
            <a:noAutofit/>
          </a:bodyPr>
          <a:lstStyle/>
          <a:p>
            <a:r>
              <a:rPr lang="en-IN" sz="2000" b="1" dirty="0" err="1" smtClean="0"/>
              <a:t>a.ts</a:t>
            </a:r>
            <a:r>
              <a:rPr lang="en-IN" sz="2000" b="1" dirty="0" smtClean="0"/>
              <a:t> </a:t>
            </a:r>
          </a:p>
          <a:p>
            <a:pPr>
              <a:buNone/>
            </a:pPr>
            <a:r>
              <a:rPr lang="en-IN" sz="2000" dirty="0" smtClean="0"/>
              <a:t>	  export function </a:t>
            </a:r>
            <a:r>
              <a:rPr lang="en-IN" sz="2000" dirty="0" err="1" smtClean="0"/>
              <a:t>abc</a:t>
            </a:r>
            <a:r>
              <a:rPr lang="en-IN" sz="2000" dirty="0" smtClean="0"/>
              <a:t>(){</a:t>
            </a:r>
          </a:p>
          <a:p>
            <a:pPr>
              <a:buNone/>
            </a:pPr>
            <a:r>
              <a:rPr lang="en-IN" sz="2000" dirty="0" smtClean="0"/>
              <a:t>console.log("</a:t>
            </a:r>
            <a:r>
              <a:rPr lang="en-IN" sz="2000" dirty="0" err="1" smtClean="0"/>
              <a:t>Abc</a:t>
            </a:r>
            <a:r>
              <a:rPr lang="en-IN" sz="2000" dirty="0" smtClean="0"/>
              <a:t> function from </a:t>
            </a:r>
            <a:r>
              <a:rPr lang="en-IN" sz="2000" dirty="0" err="1" smtClean="0"/>
              <a:t>a.ts</a:t>
            </a:r>
            <a:r>
              <a:rPr lang="en-IN" sz="2000" dirty="0" smtClean="0"/>
              <a:t>")</a:t>
            </a:r>
          </a:p>
          <a:p>
            <a:pPr>
              <a:buNone/>
            </a:pPr>
            <a:r>
              <a:rPr lang="en-IN" sz="2000" dirty="0" smtClean="0"/>
              <a:t>	    }</a:t>
            </a:r>
          </a:p>
          <a:p>
            <a:pPr>
              <a:buNone/>
            </a:pPr>
            <a:r>
              <a:rPr lang="en-IN" sz="2000" dirty="0" smtClean="0"/>
              <a:t>	</a:t>
            </a:r>
          </a:p>
          <a:p>
            <a:pPr>
              <a:buNone/>
            </a:pPr>
            <a:endParaRPr lang="en-IN" sz="2000" dirty="0" smtClean="0"/>
          </a:p>
          <a:p>
            <a:r>
              <a:rPr lang="en-IN" sz="2000" b="1" dirty="0" err="1" smtClean="0"/>
              <a:t>b.ts</a:t>
            </a:r>
            <a:r>
              <a:rPr lang="en-IN" sz="2000" b="1" dirty="0" smtClean="0"/>
              <a:t> </a:t>
            </a:r>
          </a:p>
          <a:p>
            <a:pPr>
              <a:buNone/>
            </a:pPr>
            <a:r>
              <a:rPr lang="en-IN" sz="2000" dirty="0" smtClean="0"/>
              <a:t>	export function </a:t>
            </a:r>
            <a:r>
              <a:rPr lang="en-IN" sz="2000" dirty="0" err="1" smtClean="0"/>
              <a:t>abc</a:t>
            </a:r>
            <a:r>
              <a:rPr lang="en-IN" sz="2000" dirty="0" smtClean="0"/>
              <a:t>() {</a:t>
            </a:r>
          </a:p>
          <a:p>
            <a:pPr>
              <a:buNone/>
            </a:pPr>
            <a:r>
              <a:rPr lang="en-IN" sz="2000" dirty="0" smtClean="0"/>
              <a:t>console.log("</a:t>
            </a:r>
            <a:r>
              <a:rPr lang="en-IN" sz="2000" dirty="0" err="1" smtClean="0"/>
              <a:t>Abc</a:t>
            </a:r>
            <a:r>
              <a:rPr lang="en-IN" sz="2000" dirty="0" smtClean="0"/>
              <a:t> function from </a:t>
            </a:r>
            <a:r>
              <a:rPr lang="en-IN" sz="2000" dirty="0" err="1" smtClean="0"/>
              <a:t>b.ts</a:t>
            </a:r>
            <a:r>
              <a:rPr lang="en-IN" sz="2000" dirty="0" smtClean="0"/>
              <a:t>")</a:t>
            </a:r>
          </a:p>
          <a:p>
            <a:pPr>
              <a:buNone/>
            </a:pPr>
            <a:r>
              <a:rPr lang="en-IN" sz="2000" dirty="0" smtClean="0"/>
              <a:t>	    }</a:t>
            </a:r>
          </a:p>
          <a:p>
            <a:pPr>
              <a:buNone/>
            </a:pPr>
            <a:r>
              <a:rPr lang="en-IN" sz="2000" dirty="0" smtClean="0"/>
              <a:t>	}</a:t>
            </a:r>
          </a:p>
          <a:p>
            <a:endParaRPr lang="en-IN" sz="2000" dirty="0" smtClean="0"/>
          </a:p>
          <a:p>
            <a:endParaRPr lang="en-IN" sz="2000" dirty="0"/>
          </a:p>
        </p:txBody>
      </p:sp>
      <p:sp>
        <p:nvSpPr>
          <p:cNvPr id="4" name="Content Placeholder 2"/>
          <p:cNvSpPr txBox="1">
            <a:spLocks/>
          </p:cNvSpPr>
          <p:nvPr/>
        </p:nvSpPr>
        <p:spPr>
          <a:xfrm>
            <a:off x="5181600" y="1752601"/>
            <a:ext cx="3505200" cy="2895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N" sz="2000" b="1" dirty="0" err="1" smtClean="0"/>
              <a:t>main.ts</a:t>
            </a:r>
            <a:r>
              <a:rPr lang="en-IN" sz="2000" dirty="0" smtClean="0"/>
              <a:t> </a:t>
            </a:r>
          </a:p>
          <a:p>
            <a:r>
              <a:rPr lang="en-IN" sz="2000" dirty="0" smtClean="0"/>
              <a:t>import {</a:t>
            </a:r>
            <a:r>
              <a:rPr lang="en-IN" sz="2000" dirty="0" err="1" smtClean="0"/>
              <a:t>abc</a:t>
            </a:r>
            <a:r>
              <a:rPr lang="en-IN" sz="2000" dirty="0" smtClean="0"/>
              <a:t>} from "./a";</a:t>
            </a:r>
          </a:p>
          <a:p>
            <a:r>
              <a:rPr lang="en-IN" sz="2000" dirty="0" smtClean="0"/>
              <a:t>import {xyz} from "./b";</a:t>
            </a:r>
          </a:p>
          <a:p>
            <a:r>
              <a:rPr lang="en-IN" sz="2000" dirty="0" err="1" smtClean="0"/>
              <a:t>abc</a:t>
            </a:r>
            <a:r>
              <a:rPr lang="en-IN" sz="2000" dirty="0" smtClean="0"/>
              <a:t>();</a:t>
            </a:r>
          </a:p>
          <a:p>
            <a:r>
              <a:rPr lang="en-IN" sz="2000" dirty="0" smtClean="0"/>
              <a:t>xyz();</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TypeScript Decorators </a:t>
            </a:r>
            <a:endParaRPr lang="en-IN" dirty="0"/>
          </a:p>
        </p:txBody>
      </p:sp>
      <p:sp>
        <p:nvSpPr>
          <p:cNvPr id="3" name="Content Placeholder 2"/>
          <p:cNvSpPr>
            <a:spLocks noGrp="1"/>
          </p:cNvSpPr>
          <p:nvPr>
            <p:ph sz="quarter" idx="1"/>
          </p:nvPr>
        </p:nvSpPr>
        <p:spPr/>
        <p:txBody>
          <a:bodyPr/>
          <a:lstStyle/>
          <a:p>
            <a:r>
              <a:rPr lang="en-IN" dirty="0" smtClean="0"/>
              <a:t>Decorator is nothing but it is special kind of declaration that can be attached to the classes, properties and methods. </a:t>
            </a:r>
          </a:p>
          <a:p>
            <a:r>
              <a:rPr lang="en-IN" dirty="0" smtClean="0"/>
              <a:t>Decorator can be evaluated into a function that to be called at the runtime. The decorator being with the @ symbol. </a:t>
            </a:r>
          </a:p>
          <a:p>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Angular 2 </a:t>
            </a:r>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The Main Building Blocks</a:t>
            </a:r>
            <a:endParaRPr lang="en-IN" dirty="0"/>
          </a:p>
        </p:txBody>
      </p:sp>
      <p:sp>
        <p:nvSpPr>
          <p:cNvPr id="3" name="Content Placeholder 2"/>
          <p:cNvSpPr>
            <a:spLocks noGrp="1"/>
          </p:cNvSpPr>
          <p:nvPr>
            <p:ph sz="quarter" idx="1"/>
          </p:nvPr>
        </p:nvSpPr>
        <p:spPr/>
        <p:txBody>
          <a:bodyPr>
            <a:normAutofit/>
          </a:bodyPr>
          <a:lstStyle/>
          <a:p>
            <a:r>
              <a:rPr lang="en-IN" dirty="0" smtClean="0"/>
              <a:t>Module</a:t>
            </a:r>
          </a:p>
          <a:p>
            <a:r>
              <a:rPr lang="en-IN" dirty="0" smtClean="0"/>
              <a:t>Component</a:t>
            </a:r>
          </a:p>
          <a:p>
            <a:r>
              <a:rPr lang="en-IN" dirty="0" smtClean="0"/>
              <a:t>Metadata</a:t>
            </a:r>
          </a:p>
          <a:p>
            <a:r>
              <a:rPr lang="en-IN" dirty="0" smtClean="0"/>
              <a:t>Template</a:t>
            </a:r>
          </a:p>
          <a:p>
            <a:r>
              <a:rPr lang="en-IN" dirty="0" smtClean="0"/>
              <a:t>Data Binding</a:t>
            </a:r>
          </a:p>
          <a:p>
            <a:r>
              <a:rPr lang="en-IN" dirty="0" smtClean="0"/>
              <a:t>Pipes </a:t>
            </a:r>
          </a:p>
          <a:p>
            <a:r>
              <a:rPr lang="en-IN" dirty="0" smtClean="0"/>
              <a:t>Service</a:t>
            </a:r>
          </a:p>
          <a:p>
            <a:r>
              <a:rPr lang="en-IN" dirty="0" smtClean="0"/>
              <a:t>Directive</a:t>
            </a:r>
          </a:p>
          <a:p>
            <a:r>
              <a:rPr lang="en-IN" dirty="0" smtClean="0"/>
              <a:t>Dependency Injection</a:t>
            </a:r>
            <a:endParaRPr lang="en-I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Installation of Angular </a:t>
            </a:r>
            <a:endParaRPr lang="en-IN" dirty="0"/>
          </a:p>
        </p:txBody>
      </p:sp>
      <p:sp>
        <p:nvSpPr>
          <p:cNvPr id="3" name="Content Placeholder 2"/>
          <p:cNvSpPr>
            <a:spLocks noGrp="1"/>
          </p:cNvSpPr>
          <p:nvPr>
            <p:ph sz="quarter" idx="1"/>
          </p:nvPr>
        </p:nvSpPr>
        <p:spPr/>
        <p:txBody>
          <a:bodyPr/>
          <a:lstStyle/>
          <a:p>
            <a:r>
              <a:rPr lang="en-IN" dirty="0" err="1" smtClean="0"/>
              <a:t>ng</a:t>
            </a:r>
            <a:r>
              <a:rPr lang="en-IN" dirty="0" smtClean="0"/>
              <a:t> </a:t>
            </a:r>
          </a:p>
          <a:p>
            <a:r>
              <a:rPr lang="en-IN" dirty="0" err="1" smtClean="0"/>
              <a:t>npm</a:t>
            </a:r>
            <a:r>
              <a:rPr lang="en-IN" dirty="0" smtClean="0"/>
              <a:t> install –g @angular/</a:t>
            </a:r>
            <a:r>
              <a:rPr lang="en-IN" dirty="0" err="1" smtClean="0"/>
              <a:t>cli</a:t>
            </a:r>
            <a:r>
              <a:rPr lang="en-IN" dirty="0" smtClean="0"/>
              <a:t> </a:t>
            </a:r>
          </a:p>
          <a:p>
            <a:r>
              <a:rPr lang="en-IN" dirty="0" err="1" smtClean="0"/>
              <a:t>ng</a:t>
            </a:r>
            <a:r>
              <a:rPr lang="en-IN" dirty="0" smtClean="0"/>
              <a:t> version</a:t>
            </a:r>
          </a:p>
          <a:p>
            <a:r>
              <a:rPr lang="en-IN" dirty="0" err="1" smtClean="0"/>
              <a:t>ng</a:t>
            </a:r>
            <a:r>
              <a:rPr lang="en-IN" dirty="0" smtClean="0"/>
              <a:t> new </a:t>
            </a:r>
            <a:r>
              <a:rPr lang="en-IN" dirty="0" err="1" smtClean="0"/>
              <a:t>projectName</a:t>
            </a:r>
            <a:r>
              <a:rPr lang="en-IN" dirty="0" smtClean="0"/>
              <a:t> </a:t>
            </a:r>
          </a:p>
          <a:p>
            <a:r>
              <a:rPr lang="en-IN" dirty="0" err="1" smtClean="0"/>
              <a:t>cd</a:t>
            </a:r>
            <a:r>
              <a:rPr lang="en-IN" dirty="0" smtClean="0"/>
              <a:t> </a:t>
            </a:r>
            <a:r>
              <a:rPr lang="en-IN" dirty="0" err="1" smtClean="0"/>
              <a:t>projectName</a:t>
            </a:r>
            <a:r>
              <a:rPr lang="en-IN" dirty="0" smtClean="0"/>
              <a:t> </a:t>
            </a:r>
          </a:p>
          <a:p>
            <a:r>
              <a:rPr lang="en-IN" dirty="0" err="1" smtClean="0"/>
              <a:t>npm</a:t>
            </a:r>
            <a:r>
              <a:rPr lang="en-IN" dirty="0" smtClean="0"/>
              <a:t> start  </a:t>
            </a:r>
          </a:p>
          <a:p>
            <a:endParaRPr lang="en-I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Metadata (with decorators)</a:t>
            </a:r>
            <a:endParaRPr lang="en-IN" dirty="0"/>
          </a:p>
        </p:txBody>
      </p:sp>
      <p:sp>
        <p:nvSpPr>
          <p:cNvPr id="3" name="Content Placeholder 2"/>
          <p:cNvSpPr>
            <a:spLocks noGrp="1"/>
          </p:cNvSpPr>
          <p:nvPr>
            <p:ph sz="quarter" idx="1"/>
          </p:nvPr>
        </p:nvSpPr>
        <p:spPr/>
        <p:txBody>
          <a:bodyPr/>
          <a:lstStyle/>
          <a:p>
            <a:r>
              <a:rPr lang="en-IN" dirty="0" smtClean="0"/>
              <a:t>Decorators are functions that modify JavaScript classes. </a:t>
            </a:r>
          </a:p>
          <a:p>
            <a:r>
              <a:rPr lang="en-IN" dirty="0" smtClean="0"/>
              <a:t>Angular has many decorators that attach metadata to classes so that it knows what those classes mean and how they should work.</a:t>
            </a:r>
          </a:p>
          <a:p>
            <a:r>
              <a:rPr lang="en-IN" dirty="0" smtClean="0"/>
              <a:t>Decorators like a annotation in Java Technology </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normAutofit/>
          </a:bodyPr>
          <a:lstStyle/>
          <a:p>
            <a:r>
              <a:rPr lang="en-IN" dirty="0" smtClean="0"/>
              <a:t>Angular is a framework for building client applications using HTML and Typescript (a super set of JavaScript) which is compiled to JavaScript. </a:t>
            </a:r>
          </a:p>
          <a:p>
            <a:r>
              <a:rPr lang="en-IN" dirty="0" smtClean="0"/>
              <a:t>Angular JS 1.x was limited to a framework to build only web applications, whereas Angular 2 or later has grown into a strong platform which allows you to develop fast and scalable applications across all platforms such as web, mobile web, native mobile and native desktop.</a:t>
            </a:r>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Few angular 2 decorator </a:t>
            </a:r>
            <a:endParaRPr lang="en-IN" dirty="0"/>
          </a:p>
        </p:txBody>
      </p:sp>
      <p:sp>
        <p:nvSpPr>
          <p:cNvPr id="3" name="Content Placeholder 2"/>
          <p:cNvSpPr>
            <a:spLocks noGrp="1"/>
          </p:cNvSpPr>
          <p:nvPr>
            <p:ph sz="quarter" idx="1"/>
          </p:nvPr>
        </p:nvSpPr>
        <p:spPr/>
        <p:txBody>
          <a:bodyPr>
            <a:normAutofit/>
          </a:bodyPr>
          <a:lstStyle/>
          <a:p>
            <a:r>
              <a:rPr lang="en-IN" dirty="0" smtClean="0"/>
              <a:t>Pre-defined decorator </a:t>
            </a:r>
          </a:p>
          <a:p>
            <a:pPr lvl="1"/>
            <a:r>
              <a:rPr lang="en-IN" dirty="0" smtClean="0"/>
              <a:t>@</a:t>
            </a:r>
            <a:r>
              <a:rPr lang="en-IN" dirty="0" err="1" smtClean="0"/>
              <a:t>NgModule</a:t>
            </a:r>
            <a:endParaRPr lang="en-IN" dirty="0" smtClean="0"/>
          </a:p>
          <a:p>
            <a:pPr lvl="1"/>
            <a:r>
              <a:rPr lang="en-IN" dirty="0" smtClean="0"/>
              <a:t>@Component</a:t>
            </a:r>
          </a:p>
          <a:p>
            <a:pPr lvl="1"/>
            <a:r>
              <a:rPr lang="en-IN" dirty="0" smtClean="0"/>
              <a:t>@</a:t>
            </a:r>
            <a:r>
              <a:rPr lang="en-IN" dirty="0" err="1" smtClean="0"/>
              <a:t>Injectable</a:t>
            </a:r>
            <a:endParaRPr lang="en-IN" dirty="0" smtClean="0"/>
          </a:p>
          <a:p>
            <a:pPr lvl="1"/>
            <a:r>
              <a:rPr lang="en-IN" dirty="0" smtClean="0"/>
              <a:t>@Input</a:t>
            </a:r>
          </a:p>
          <a:p>
            <a:pPr lvl="1"/>
            <a:r>
              <a:rPr lang="en-IN" dirty="0" smtClean="0"/>
              <a:t>@Output</a:t>
            </a:r>
          </a:p>
          <a:p>
            <a:r>
              <a:rPr lang="en-IN" dirty="0" smtClean="0"/>
              <a:t>Each decorator accepts a well-defined, specific </a:t>
            </a:r>
            <a:r>
              <a:rPr lang="en-IN" i="1" dirty="0" smtClean="0"/>
              <a:t>configuration</a:t>
            </a:r>
            <a:r>
              <a:rPr lang="en-IN" dirty="0" smtClean="0"/>
              <a:t> object that contains information about the class or property to be decorated.</a:t>
            </a:r>
            <a:endParaRPr lang="en-I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Modules</a:t>
            </a:r>
            <a:endParaRPr lang="en-IN" dirty="0"/>
          </a:p>
        </p:txBody>
      </p:sp>
      <p:sp>
        <p:nvSpPr>
          <p:cNvPr id="3" name="Content Placeholder 2"/>
          <p:cNvSpPr>
            <a:spLocks noGrp="1"/>
          </p:cNvSpPr>
          <p:nvPr>
            <p:ph sz="quarter" idx="1"/>
          </p:nvPr>
        </p:nvSpPr>
        <p:spPr/>
        <p:txBody>
          <a:bodyPr/>
          <a:lstStyle/>
          <a:p>
            <a:r>
              <a:rPr lang="en-IN" dirty="0" smtClean="0"/>
              <a:t>Angular applications are composed of </a:t>
            </a:r>
            <a:r>
              <a:rPr lang="en-IN" i="1" dirty="0" smtClean="0"/>
              <a:t>modules</a:t>
            </a:r>
            <a:r>
              <a:rPr lang="en-IN" dirty="0" smtClean="0"/>
              <a:t>. </a:t>
            </a:r>
          </a:p>
          <a:p>
            <a:r>
              <a:rPr lang="en-IN" dirty="0" smtClean="0"/>
              <a:t>Modules contain AngularJS objects (components, directives and pipes) and also our own app’s objects. </a:t>
            </a:r>
          </a:p>
          <a:p>
            <a:r>
              <a:rPr lang="en-IN" dirty="0" smtClean="0"/>
              <a:t>The binding points between modules are the imports and exports.</a:t>
            </a:r>
          </a:p>
          <a:p>
            <a:r>
              <a:rPr lang="en-IN" dirty="0" smtClean="0"/>
              <a:t>“</a:t>
            </a:r>
            <a:r>
              <a:rPr lang="en-IN" i="1" dirty="0" smtClean="0"/>
              <a:t>In  Angular a module is a mechanism to group components, directives, pipes and services that are related, in such a way that it can be combined with other modules to create an application.”</a:t>
            </a:r>
          </a:p>
          <a:p>
            <a:endParaRPr lang="en-IN" dirty="0" smtClean="0"/>
          </a:p>
          <a:p>
            <a:endParaRPr lang="en-I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normAutofit lnSpcReduction="10000"/>
          </a:bodyPr>
          <a:lstStyle/>
          <a:p>
            <a:r>
              <a:rPr lang="en-IN" dirty="0" smtClean="0"/>
              <a:t>Technically, a module is a class with a decorator (@</a:t>
            </a:r>
            <a:r>
              <a:rPr lang="en-IN" dirty="0" err="1" smtClean="0"/>
              <a:t>NgModule</a:t>
            </a:r>
            <a:r>
              <a:rPr lang="en-IN" dirty="0" smtClean="0"/>
              <a:t>) that has the information of:</a:t>
            </a:r>
          </a:p>
          <a:p>
            <a:pPr lvl="1"/>
            <a:r>
              <a:rPr lang="en-IN" dirty="0" smtClean="0"/>
              <a:t>Which components, directives and pipes belong to the module (declarations)</a:t>
            </a:r>
          </a:p>
          <a:p>
            <a:pPr lvl="1"/>
            <a:r>
              <a:rPr lang="en-IN" dirty="0" smtClean="0"/>
              <a:t>Which components do you want to start first mention in (bootstrap). </a:t>
            </a:r>
          </a:p>
          <a:p>
            <a:pPr lvl="1"/>
            <a:r>
              <a:rPr lang="en-IN" dirty="0" smtClean="0"/>
              <a:t>Which other existing modules will be used to accomplish tasks (imports)</a:t>
            </a:r>
          </a:p>
          <a:p>
            <a:pPr lvl="1"/>
            <a:r>
              <a:rPr lang="en-IN" dirty="0" smtClean="0"/>
              <a:t>Which of those components, directives and pipes are allowed to be used by other modules (exports)</a:t>
            </a:r>
          </a:p>
          <a:p>
            <a:pPr lvl="1"/>
            <a:r>
              <a:rPr lang="en-IN" dirty="0" smtClean="0"/>
              <a:t>Provide services that are going to be used by inner objects(providers)</a:t>
            </a:r>
          </a:p>
          <a:p>
            <a:endParaRPr lang="en-I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 syntax </a:t>
            </a:r>
            <a:endParaRPr lang="en-IN" dirty="0"/>
          </a:p>
        </p:txBody>
      </p:sp>
      <p:sp>
        <p:nvSpPr>
          <p:cNvPr id="3" name="Content Placeholder 2"/>
          <p:cNvSpPr>
            <a:spLocks noGrp="1"/>
          </p:cNvSpPr>
          <p:nvPr>
            <p:ph sz="quarter" idx="1"/>
          </p:nvPr>
        </p:nvSpPr>
        <p:spPr/>
        <p:txBody>
          <a:bodyPr/>
          <a:lstStyle/>
          <a:p>
            <a:pPr>
              <a:buNone/>
            </a:pPr>
            <a:r>
              <a:rPr lang="en-IN" dirty="0" smtClean="0"/>
              <a:t>	import { </a:t>
            </a:r>
            <a:r>
              <a:rPr lang="en-IN" dirty="0" err="1" smtClean="0"/>
              <a:t>NgModule</a:t>
            </a:r>
            <a:r>
              <a:rPr lang="en-IN" dirty="0" smtClean="0"/>
              <a:t> } from '@angular/core';</a:t>
            </a:r>
          </a:p>
          <a:p>
            <a:pPr>
              <a:buNone/>
            </a:pPr>
            <a:r>
              <a:rPr lang="en-IN" dirty="0" smtClean="0"/>
              <a:t>	@</a:t>
            </a:r>
            <a:r>
              <a:rPr lang="en-IN" dirty="0" err="1" smtClean="0"/>
              <a:t>NgModule</a:t>
            </a:r>
            <a:r>
              <a:rPr lang="en-IN" dirty="0" smtClean="0"/>
              <a:t>({</a:t>
            </a:r>
          </a:p>
          <a:p>
            <a:pPr>
              <a:buNone/>
            </a:pPr>
            <a:r>
              <a:rPr lang="en-IN" dirty="0" smtClean="0"/>
              <a:t>	  imports: [ ... ],</a:t>
            </a:r>
          </a:p>
          <a:p>
            <a:pPr>
              <a:buNone/>
            </a:pPr>
            <a:r>
              <a:rPr lang="en-IN" dirty="0" smtClean="0"/>
              <a:t>	  declarations: [ ... ],</a:t>
            </a:r>
          </a:p>
          <a:p>
            <a:pPr>
              <a:buNone/>
            </a:pPr>
            <a:r>
              <a:rPr lang="en-IN" dirty="0" smtClean="0"/>
              <a:t>	   providers:[...],</a:t>
            </a:r>
          </a:p>
          <a:p>
            <a:pPr>
              <a:buNone/>
            </a:pPr>
            <a:r>
              <a:rPr lang="en-IN" smtClean="0"/>
              <a:t>      exports:[....],</a:t>
            </a:r>
            <a:endParaRPr lang="en-IN" dirty="0" smtClean="0"/>
          </a:p>
          <a:p>
            <a:pPr>
              <a:buNone/>
            </a:pPr>
            <a:r>
              <a:rPr lang="en-IN" dirty="0" smtClean="0"/>
              <a:t>	  bootstrap: [ ... ]</a:t>
            </a:r>
          </a:p>
          <a:p>
            <a:pPr>
              <a:buNone/>
            </a:pPr>
            <a:r>
              <a:rPr lang="en-IN" dirty="0" smtClean="0"/>
              <a:t>	})</a:t>
            </a:r>
          </a:p>
          <a:p>
            <a:pPr>
              <a:buNone/>
            </a:pPr>
            <a:r>
              <a:rPr lang="en-IN" dirty="0" smtClean="0"/>
              <a:t>	export class </a:t>
            </a:r>
            <a:r>
              <a:rPr lang="en-IN" dirty="0" err="1" smtClean="0"/>
              <a:t>AppModule</a:t>
            </a:r>
            <a:r>
              <a:rPr lang="en-IN" dirty="0" smtClean="0"/>
              <a:t> { }</a:t>
            </a:r>
          </a:p>
          <a:p>
            <a:endParaRPr lang="en-I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Components</a:t>
            </a:r>
            <a:r>
              <a:rPr lang="en-IN" dirty="0" smtClean="0"/>
              <a:t/>
            </a:r>
            <a:br>
              <a:rPr lang="en-IN" dirty="0" smtClean="0"/>
            </a:br>
            <a:endParaRPr lang="en-IN" dirty="0"/>
          </a:p>
        </p:txBody>
      </p:sp>
      <p:sp>
        <p:nvSpPr>
          <p:cNvPr id="3" name="Content Placeholder 2"/>
          <p:cNvSpPr>
            <a:spLocks noGrp="1"/>
          </p:cNvSpPr>
          <p:nvPr>
            <p:ph sz="quarter" idx="1"/>
          </p:nvPr>
        </p:nvSpPr>
        <p:spPr/>
        <p:txBody>
          <a:bodyPr/>
          <a:lstStyle/>
          <a:p>
            <a:r>
              <a:rPr lang="en-IN" dirty="0" smtClean="0"/>
              <a:t>A </a:t>
            </a:r>
            <a:r>
              <a:rPr lang="en-IN" i="1" dirty="0" smtClean="0"/>
              <a:t>component</a:t>
            </a:r>
            <a:r>
              <a:rPr lang="en-IN" dirty="0" smtClean="0"/>
              <a:t> is a class that controls a specific part of the screen, called the </a:t>
            </a:r>
            <a:r>
              <a:rPr lang="en-IN" i="1" dirty="0" smtClean="0"/>
              <a:t>view</a:t>
            </a:r>
            <a:r>
              <a:rPr lang="en-IN" dirty="0" smtClean="0"/>
              <a:t>.</a:t>
            </a:r>
          </a:p>
          <a:p>
            <a:r>
              <a:rPr lang="en-IN" dirty="0" smtClean="0"/>
              <a:t>A component may be a single file with everything bundled in, including </a:t>
            </a:r>
            <a:r>
              <a:rPr lang="en-IN" dirty="0" err="1" smtClean="0"/>
              <a:t>css</a:t>
            </a:r>
            <a:r>
              <a:rPr lang="en-IN" dirty="0" smtClean="0"/>
              <a:t> and html, or can split those (usually large) sections into separate </a:t>
            </a:r>
            <a:r>
              <a:rPr lang="en-IN" dirty="0" err="1" smtClean="0"/>
              <a:t>css</a:t>
            </a:r>
            <a:r>
              <a:rPr lang="en-IN" dirty="0" smtClean="0"/>
              <a:t> and html files.</a:t>
            </a:r>
          </a:p>
          <a:p>
            <a:r>
              <a:rPr lang="en-IN" dirty="0" smtClean="0"/>
              <a:t>The configuration object in the @Component decorator will indicate how to find each part.</a:t>
            </a:r>
          </a:p>
          <a:p>
            <a:r>
              <a:rPr lang="en-IN" dirty="0" smtClean="0"/>
              <a:t>“</a:t>
            </a:r>
            <a:r>
              <a:rPr lang="en-IN" i="1" dirty="0" smtClean="0"/>
              <a:t>Angular component are a subset of directives. Unlike directives, components always have a template and only one component can be instantiated per an element in a template”</a:t>
            </a:r>
            <a:endParaRPr lang="en-IN"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 Syntax </a:t>
            </a:r>
            <a:endParaRPr lang="en-IN" dirty="0"/>
          </a:p>
        </p:txBody>
      </p:sp>
      <p:sp>
        <p:nvSpPr>
          <p:cNvPr id="3" name="Content Placeholder 2"/>
          <p:cNvSpPr>
            <a:spLocks noGrp="1"/>
          </p:cNvSpPr>
          <p:nvPr>
            <p:ph sz="quarter" idx="1"/>
          </p:nvPr>
        </p:nvSpPr>
        <p:spPr/>
        <p:txBody>
          <a:bodyPr>
            <a:normAutofit/>
          </a:bodyPr>
          <a:lstStyle/>
          <a:p>
            <a:pPr>
              <a:buNone/>
            </a:pPr>
            <a:r>
              <a:rPr lang="en-IN" dirty="0" smtClean="0"/>
              <a:t>	import { Component } from '@angular/core';</a:t>
            </a:r>
          </a:p>
          <a:p>
            <a:pPr>
              <a:buNone/>
            </a:pPr>
            <a:r>
              <a:rPr lang="en-IN" dirty="0" smtClean="0"/>
              <a:t>	@Component({</a:t>
            </a:r>
          </a:p>
          <a:p>
            <a:pPr>
              <a:buNone/>
            </a:pPr>
            <a:r>
              <a:rPr lang="en-IN" dirty="0" smtClean="0"/>
              <a:t>	selector: 'app-root',</a:t>
            </a:r>
          </a:p>
          <a:p>
            <a:pPr>
              <a:buNone/>
            </a:pPr>
            <a:r>
              <a:rPr lang="en-IN" dirty="0" smtClean="0"/>
              <a:t>	</a:t>
            </a:r>
            <a:r>
              <a:rPr lang="en-IN" dirty="0" err="1" smtClean="0"/>
              <a:t>templateUrl</a:t>
            </a:r>
            <a:r>
              <a:rPr lang="en-IN" dirty="0" smtClean="0"/>
              <a:t>: './</a:t>
            </a:r>
            <a:r>
              <a:rPr lang="en-IN" dirty="0" err="1" smtClean="0"/>
              <a:t>app.component.html</a:t>
            </a:r>
            <a:r>
              <a:rPr lang="en-IN" dirty="0" smtClean="0"/>
              <a:t>',</a:t>
            </a:r>
          </a:p>
          <a:p>
            <a:pPr>
              <a:buNone/>
            </a:pPr>
            <a:r>
              <a:rPr lang="en-IN" dirty="0" smtClean="0"/>
              <a:t>	  </a:t>
            </a:r>
            <a:r>
              <a:rPr lang="en-IN" dirty="0" err="1" smtClean="0"/>
              <a:t>styleUrls</a:t>
            </a:r>
            <a:r>
              <a:rPr lang="en-IN" dirty="0" smtClean="0"/>
              <a:t>: ['./</a:t>
            </a:r>
            <a:r>
              <a:rPr lang="en-IN" dirty="0" err="1" smtClean="0"/>
              <a:t>app.component.css</a:t>
            </a:r>
            <a:r>
              <a:rPr lang="en-IN" dirty="0" smtClean="0"/>
              <a:t>']</a:t>
            </a:r>
          </a:p>
          <a:p>
            <a:pPr>
              <a:buNone/>
            </a:pPr>
            <a:r>
              <a:rPr lang="en-IN" dirty="0" smtClean="0"/>
              <a:t>	})</a:t>
            </a:r>
          </a:p>
          <a:p>
            <a:pPr>
              <a:buNone/>
            </a:pPr>
            <a:r>
              <a:rPr lang="en-IN" dirty="0" smtClean="0"/>
              <a:t>	export class </a:t>
            </a:r>
            <a:r>
              <a:rPr lang="en-IN" dirty="0" err="1" smtClean="0"/>
              <a:t>AppComponent</a:t>
            </a:r>
            <a:r>
              <a:rPr lang="en-IN" dirty="0" smtClean="0"/>
              <a:t> {</a:t>
            </a:r>
          </a:p>
          <a:p>
            <a:pPr>
              <a:buNone/>
            </a:pPr>
            <a:r>
              <a:rPr lang="en-IN" dirty="0" smtClean="0"/>
              <a:t>	  title = ‘app';</a:t>
            </a:r>
          </a:p>
          <a:p>
            <a:pPr>
              <a:buNone/>
            </a:pPr>
            <a:r>
              <a:rPr lang="en-IN" dirty="0" smtClean="0"/>
              <a:t>	}</a:t>
            </a:r>
          </a:p>
          <a:p>
            <a:endParaRPr lang="en-I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Bootstrapping an application</a:t>
            </a:r>
            <a:endParaRPr lang="en-IN" dirty="0"/>
          </a:p>
        </p:txBody>
      </p:sp>
      <p:sp>
        <p:nvSpPr>
          <p:cNvPr id="3" name="Content Placeholder 2"/>
          <p:cNvSpPr>
            <a:spLocks noGrp="1"/>
          </p:cNvSpPr>
          <p:nvPr>
            <p:ph sz="quarter" idx="1"/>
          </p:nvPr>
        </p:nvSpPr>
        <p:spPr/>
        <p:txBody>
          <a:bodyPr/>
          <a:lstStyle/>
          <a:p>
            <a:r>
              <a:rPr lang="en-IN" dirty="0" smtClean="0"/>
              <a:t>To boot strap our module based application, we need to inform Angular which is the Root Module.</a:t>
            </a:r>
          </a:p>
          <a:p>
            <a:r>
              <a:rPr lang="en-IN" dirty="0" smtClean="0"/>
              <a:t>The </a:t>
            </a:r>
            <a:r>
              <a:rPr lang="en-IN" dirty="0" err="1" smtClean="0"/>
              <a:t>main.ts</a:t>
            </a:r>
            <a:r>
              <a:rPr lang="en-IN" dirty="0" smtClean="0"/>
              <a:t> is the entry point script an angular would search to bootstrap the module.</a:t>
            </a:r>
            <a:endParaRPr lang="en-I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of </a:t>
            </a:r>
            <a:r>
              <a:rPr lang="en-IN" dirty="0" err="1" smtClean="0"/>
              <a:t>main.ts</a:t>
            </a:r>
            <a:endParaRPr lang="en-IN" dirty="0"/>
          </a:p>
        </p:txBody>
      </p:sp>
      <p:sp>
        <p:nvSpPr>
          <p:cNvPr id="3" name="Content Placeholder 2"/>
          <p:cNvSpPr>
            <a:spLocks noGrp="1"/>
          </p:cNvSpPr>
          <p:nvPr>
            <p:ph sz="quarter" idx="1"/>
          </p:nvPr>
        </p:nvSpPr>
        <p:spPr/>
        <p:txBody>
          <a:bodyPr>
            <a:normAutofit fontScale="92500" lnSpcReduction="10000"/>
          </a:bodyPr>
          <a:lstStyle/>
          <a:p>
            <a:pPr>
              <a:buNone/>
            </a:pPr>
            <a:r>
              <a:rPr lang="en-IN" dirty="0" smtClean="0"/>
              <a:t>	import { </a:t>
            </a:r>
            <a:r>
              <a:rPr lang="en-IN" dirty="0" err="1" smtClean="0"/>
              <a:t>enableProdMode</a:t>
            </a:r>
            <a:r>
              <a:rPr lang="en-IN" dirty="0" smtClean="0"/>
              <a:t> } from '@angular/core';</a:t>
            </a:r>
          </a:p>
          <a:p>
            <a:pPr>
              <a:buNone/>
            </a:pPr>
            <a:r>
              <a:rPr lang="en-IN" dirty="0" smtClean="0"/>
              <a:t>	import { </a:t>
            </a:r>
            <a:r>
              <a:rPr lang="en-IN" dirty="0" err="1" smtClean="0"/>
              <a:t>platformBrowserDynamic</a:t>
            </a:r>
            <a:r>
              <a:rPr lang="en-IN" dirty="0" smtClean="0"/>
              <a:t> } from '@angular/platform-browser-dynamic';</a:t>
            </a:r>
          </a:p>
          <a:p>
            <a:pPr>
              <a:buNone/>
            </a:pPr>
            <a:r>
              <a:rPr lang="en-IN" dirty="0" smtClean="0"/>
              <a:t>	import { </a:t>
            </a:r>
            <a:r>
              <a:rPr lang="en-IN" dirty="0" err="1" smtClean="0"/>
              <a:t>AppModule</a:t>
            </a:r>
            <a:r>
              <a:rPr lang="en-IN" dirty="0" smtClean="0"/>
              <a:t> } from './app/</a:t>
            </a:r>
            <a:r>
              <a:rPr lang="en-IN" dirty="0" err="1" smtClean="0"/>
              <a:t>app.module</a:t>
            </a:r>
            <a:r>
              <a:rPr lang="en-IN" dirty="0" smtClean="0"/>
              <a:t>';</a:t>
            </a:r>
          </a:p>
          <a:p>
            <a:pPr>
              <a:buNone/>
            </a:pPr>
            <a:r>
              <a:rPr lang="en-IN" dirty="0" smtClean="0"/>
              <a:t>	import { environment } from './environments/environment';</a:t>
            </a:r>
          </a:p>
          <a:p>
            <a:pPr>
              <a:buNone/>
            </a:pPr>
            <a:r>
              <a:rPr lang="en-IN" dirty="0" smtClean="0"/>
              <a:t>	 </a:t>
            </a:r>
          </a:p>
          <a:p>
            <a:pPr>
              <a:buNone/>
            </a:pPr>
            <a:r>
              <a:rPr lang="en-IN" dirty="0" smtClean="0"/>
              <a:t>	if (</a:t>
            </a:r>
            <a:r>
              <a:rPr lang="en-IN" dirty="0" err="1" smtClean="0"/>
              <a:t>environment.production</a:t>
            </a:r>
            <a:r>
              <a:rPr lang="en-IN" dirty="0" smtClean="0"/>
              <a:t>) {</a:t>
            </a:r>
          </a:p>
          <a:p>
            <a:pPr>
              <a:buNone/>
            </a:pPr>
            <a:r>
              <a:rPr lang="en-IN" dirty="0" smtClean="0"/>
              <a:t>		  </a:t>
            </a:r>
            <a:r>
              <a:rPr lang="en-IN" dirty="0" err="1" smtClean="0"/>
              <a:t>enableProdMode</a:t>
            </a:r>
            <a:r>
              <a:rPr lang="en-IN" dirty="0" smtClean="0"/>
              <a:t>();</a:t>
            </a:r>
          </a:p>
          <a:p>
            <a:pPr>
              <a:buNone/>
            </a:pPr>
            <a:r>
              <a:rPr lang="en-IN" dirty="0" smtClean="0"/>
              <a:t>	} </a:t>
            </a:r>
          </a:p>
          <a:p>
            <a:pPr>
              <a:buNone/>
            </a:pPr>
            <a:r>
              <a:rPr lang="en-IN" dirty="0" smtClean="0"/>
              <a:t>	</a:t>
            </a:r>
            <a:r>
              <a:rPr lang="en-IN" dirty="0" err="1" smtClean="0"/>
              <a:t>platformBrowserDynamic</a:t>
            </a:r>
            <a:r>
              <a:rPr lang="en-IN" dirty="0" smtClean="0"/>
              <a:t>().</a:t>
            </a:r>
            <a:r>
              <a:rPr lang="en-IN" dirty="0" err="1" smtClean="0"/>
              <a:t>bootstrapModule</a:t>
            </a:r>
            <a:r>
              <a:rPr lang="en-IN" dirty="0" smtClean="0"/>
              <a:t>(</a:t>
            </a:r>
            <a:r>
              <a:rPr lang="en-IN" dirty="0" err="1" smtClean="0"/>
              <a:t>AppModule</a:t>
            </a:r>
            <a:r>
              <a:rPr lang="en-IN" dirty="0" smtClean="0"/>
              <a:t>)</a:t>
            </a:r>
          </a:p>
          <a:p>
            <a:pPr>
              <a:buNone/>
            </a:pPr>
            <a:r>
              <a:rPr lang="en-IN" dirty="0" smtClean="0"/>
              <a:t>	  .catch(err =&gt; console.log(err));</a:t>
            </a:r>
          </a:p>
          <a:p>
            <a:endParaRPr lang="en-I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Understanding the File structure:-</a:t>
            </a:r>
            <a:endParaRPr lang="en-IN" dirty="0"/>
          </a:p>
        </p:txBody>
      </p:sp>
      <p:sp>
        <p:nvSpPr>
          <p:cNvPr id="3" name="Content Placeholder 2"/>
          <p:cNvSpPr>
            <a:spLocks noGrp="1"/>
          </p:cNvSpPr>
          <p:nvPr>
            <p:ph sz="quarter" idx="1"/>
          </p:nvPr>
        </p:nvSpPr>
        <p:spPr/>
        <p:txBody>
          <a:bodyPr>
            <a:normAutofit fontScale="92500"/>
          </a:bodyPr>
          <a:lstStyle/>
          <a:p>
            <a:r>
              <a:rPr lang="en-IN" b="1" dirty="0" smtClean="0"/>
              <a:t>app/</a:t>
            </a:r>
            <a:r>
              <a:rPr lang="en-IN" b="1" dirty="0" err="1" smtClean="0"/>
              <a:t>app.component.ts</a:t>
            </a:r>
            <a:r>
              <a:rPr lang="en-IN" b="1" dirty="0" smtClean="0"/>
              <a:t> – </a:t>
            </a:r>
            <a:r>
              <a:rPr lang="en-IN" dirty="0" smtClean="0"/>
              <a:t>This is where we define our root component</a:t>
            </a:r>
          </a:p>
          <a:p>
            <a:r>
              <a:rPr lang="en-IN" b="1" dirty="0" smtClean="0"/>
              <a:t>app/</a:t>
            </a:r>
            <a:r>
              <a:rPr lang="en-IN" b="1" dirty="0" err="1" smtClean="0"/>
              <a:t>app.component.html</a:t>
            </a:r>
            <a:r>
              <a:rPr lang="en-IN" b="1" dirty="0" smtClean="0"/>
              <a:t> --</a:t>
            </a:r>
            <a:r>
              <a:rPr lang="en-IN" dirty="0" smtClean="0"/>
              <a:t>This is the template or html page where we write presentation logic </a:t>
            </a:r>
          </a:p>
          <a:p>
            <a:r>
              <a:rPr lang="en-IN" b="1" dirty="0" smtClean="0"/>
              <a:t>app/appcomponent.css</a:t>
            </a:r>
            <a:r>
              <a:rPr lang="en-IN" dirty="0" smtClean="0"/>
              <a:t> --This is the </a:t>
            </a:r>
            <a:r>
              <a:rPr lang="en-IN" dirty="0" err="1" smtClean="0"/>
              <a:t>css</a:t>
            </a:r>
            <a:r>
              <a:rPr lang="en-IN" dirty="0" smtClean="0"/>
              <a:t> file where we can write formatting style </a:t>
            </a:r>
          </a:p>
          <a:p>
            <a:r>
              <a:rPr lang="en-IN" b="1" dirty="0" smtClean="0"/>
              <a:t>app/</a:t>
            </a:r>
            <a:r>
              <a:rPr lang="en-IN" b="1" dirty="0" err="1" smtClean="0"/>
              <a:t>app.module.ts</a:t>
            </a:r>
            <a:r>
              <a:rPr lang="en-IN" b="1" dirty="0" smtClean="0"/>
              <a:t> – </a:t>
            </a:r>
            <a:r>
              <a:rPr lang="en-IN" dirty="0" smtClean="0"/>
              <a:t>The entry Angular Module is bootstrapped</a:t>
            </a:r>
          </a:p>
          <a:p>
            <a:r>
              <a:rPr lang="en-IN" b="1" dirty="0" smtClean="0"/>
              <a:t>index.html – </a:t>
            </a:r>
            <a:r>
              <a:rPr lang="en-IN" dirty="0" smtClean="0"/>
              <a:t>This is the page the component will be rendered in</a:t>
            </a:r>
          </a:p>
          <a:p>
            <a:r>
              <a:rPr lang="en-IN" b="1" dirty="0" smtClean="0"/>
              <a:t>app/</a:t>
            </a:r>
            <a:r>
              <a:rPr lang="en-IN" b="1" dirty="0" err="1" smtClean="0"/>
              <a:t>main.ts</a:t>
            </a:r>
            <a:r>
              <a:rPr lang="en-IN" b="1" dirty="0" smtClean="0"/>
              <a:t> – </a:t>
            </a:r>
            <a:r>
              <a:rPr lang="en-IN" dirty="0" smtClean="0"/>
              <a:t>This the glue that combines the component and page together</a:t>
            </a:r>
          </a:p>
          <a:p>
            <a:endParaRPr lang="en-IN"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binding </a:t>
            </a:r>
            <a:endParaRPr lang="en-IN" dirty="0"/>
          </a:p>
        </p:txBody>
      </p:sp>
      <p:sp>
        <p:nvSpPr>
          <p:cNvPr id="3" name="Content Placeholder 2"/>
          <p:cNvSpPr>
            <a:spLocks noGrp="1"/>
          </p:cNvSpPr>
          <p:nvPr>
            <p:ph sz="quarter" idx="1"/>
          </p:nvPr>
        </p:nvSpPr>
        <p:spPr/>
        <p:txBody>
          <a:bodyPr/>
          <a:lstStyle/>
          <a:p>
            <a:r>
              <a:rPr lang="en-IN" dirty="0" smtClean="0"/>
              <a:t>Data binding is the connection bridge between view and the business logic (View Model) of the application.</a:t>
            </a:r>
          </a:p>
          <a:p>
            <a:r>
              <a:rPr lang="en-IN" dirty="0" smtClean="0"/>
              <a:t> Data binding in Angular is the automatic synchronization between  model and the view. </a:t>
            </a:r>
          </a:p>
          <a:p>
            <a:r>
              <a:rPr lang="en-IN" dirty="0" smtClean="0"/>
              <a:t>When the Model changes, the view are automatically updated and vice-versa.</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SPA Vs MPA</a:t>
            </a:r>
            <a:endParaRPr lang="en-IN" dirty="0"/>
          </a:p>
        </p:txBody>
      </p:sp>
      <p:sp>
        <p:nvSpPr>
          <p:cNvPr id="3" name="Content Placeholder 2"/>
          <p:cNvSpPr>
            <a:spLocks noGrp="1"/>
          </p:cNvSpPr>
          <p:nvPr>
            <p:ph sz="quarter" idx="1"/>
          </p:nvPr>
        </p:nvSpPr>
        <p:spPr/>
        <p:txBody>
          <a:bodyPr/>
          <a:lstStyle/>
          <a:p>
            <a:r>
              <a:rPr lang="en-IN" dirty="0" smtClean="0"/>
              <a:t>SPA means Single Page Application </a:t>
            </a:r>
          </a:p>
          <a:p>
            <a:r>
              <a:rPr lang="en-IN" dirty="0" smtClean="0"/>
              <a:t>MPA means Multiple Page Application</a:t>
            </a:r>
          </a:p>
          <a:p>
            <a:pPr lvl="1"/>
            <a:r>
              <a:rPr lang="en-IN" dirty="0" smtClean="0"/>
              <a:t>Faster navigation</a:t>
            </a:r>
          </a:p>
          <a:p>
            <a:pPr lvl="1"/>
            <a:r>
              <a:rPr lang="en-IN" dirty="0" smtClean="0"/>
              <a:t>Improved user experience</a:t>
            </a:r>
          </a:p>
          <a:p>
            <a:pPr lvl="1"/>
            <a:r>
              <a:rPr lang="en-IN" dirty="0" smtClean="0"/>
              <a:t>Decoupling of front-end and back-end development</a:t>
            </a:r>
          </a:p>
          <a:p>
            <a:endParaRPr lang="en-I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We can achieve totally four ways </a:t>
            </a:r>
            <a:endParaRPr lang="en-IN" dirty="0"/>
          </a:p>
        </p:txBody>
      </p:sp>
      <p:sp>
        <p:nvSpPr>
          <p:cNvPr id="3" name="Content Placeholder 2"/>
          <p:cNvSpPr>
            <a:spLocks noGrp="1"/>
          </p:cNvSpPr>
          <p:nvPr>
            <p:ph sz="quarter" idx="1"/>
          </p:nvPr>
        </p:nvSpPr>
        <p:spPr/>
        <p:txBody>
          <a:bodyPr>
            <a:normAutofit/>
          </a:bodyPr>
          <a:lstStyle/>
          <a:p>
            <a:r>
              <a:rPr lang="en-IN" sz="3600" dirty="0" smtClean="0"/>
              <a:t>Interpolation </a:t>
            </a:r>
          </a:p>
          <a:p>
            <a:r>
              <a:rPr lang="en-IN" sz="3600" dirty="0" smtClean="0"/>
              <a:t>One way binding </a:t>
            </a:r>
          </a:p>
          <a:p>
            <a:r>
              <a:rPr lang="en-IN" sz="3600" dirty="0" smtClean="0"/>
              <a:t>Event binding </a:t>
            </a:r>
          </a:p>
          <a:p>
            <a:r>
              <a:rPr lang="en-IN" sz="3600" dirty="0" smtClean="0"/>
              <a:t>Two way binding </a:t>
            </a:r>
          </a:p>
          <a:p>
            <a:endParaRPr lang="en-IN" sz="36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533400" y="990600"/>
            <a:ext cx="8001000" cy="45719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Interpolation </a:t>
            </a:r>
            <a:endParaRPr lang="en-IN" dirty="0"/>
          </a:p>
        </p:txBody>
      </p:sp>
      <p:sp>
        <p:nvSpPr>
          <p:cNvPr id="3" name="Content Placeholder 2"/>
          <p:cNvSpPr>
            <a:spLocks noGrp="1"/>
          </p:cNvSpPr>
          <p:nvPr>
            <p:ph sz="quarter" idx="1"/>
          </p:nvPr>
        </p:nvSpPr>
        <p:spPr/>
        <p:txBody>
          <a:bodyPr>
            <a:normAutofit/>
          </a:bodyPr>
          <a:lstStyle/>
          <a:p>
            <a:r>
              <a:rPr lang="en-IN" sz="3200" dirty="0" smtClean="0"/>
              <a:t>This is the easiest way of data binding in Angular JS. This is same as expression in Angular 1.x. In interpolation.</a:t>
            </a:r>
          </a:p>
          <a:p>
            <a:r>
              <a:rPr lang="en-IN" sz="3200" dirty="0" smtClean="0"/>
              <a:t>we need to supply property name is the view template, enclosed in double curly braces, </a:t>
            </a:r>
            <a:r>
              <a:rPr lang="en-IN" sz="3200" dirty="0" err="1" smtClean="0"/>
              <a:t>eg</a:t>
            </a:r>
            <a:r>
              <a:rPr lang="en-IN" sz="3200" dirty="0" smtClean="0"/>
              <a:t>. {{name}}. </a:t>
            </a:r>
          </a:p>
          <a:p>
            <a:r>
              <a:rPr lang="en-IN" sz="3200" dirty="0" smtClean="0"/>
              <a:t>It is used for one-way binding (Component class to View only).</a:t>
            </a:r>
            <a:endParaRPr lang="en-IN" sz="32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Property binding </a:t>
            </a:r>
            <a:endParaRPr lang="en-IN" dirty="0"/>
          </a:p>
        </p:txBody>
      </p:sp>
      <p:sp>
        <p:nvSpPr>
          <p:cNvPr id="3" name="Content Placeholder 2"/>
          <p:cNvSpPr>
            <a:spLocks noGrp="1"/>
          </p:cNvSpPr>
          <p:nvPr>
            <p:ph sz="quarter" idx="1"/>
          </p:nvPr>
        </p:nvSpPr>
        <p:spPr>
          <a:xfrm>
            <a:off x="914400" y="1447800"/>
            <a:ext cx="8001000" cy="4572000"/>
          </a:xfrm>
        </p:spPr>
        <p:txBody>
          <a:bodyPr>
            <a:normAutofit fontScale="92500" lnSpcReduction="20000"/>
          </a:bodyPr>
          <a:lstStyle/>
          <a:p>
            <a:r>
              <a:rPr lang="en-IN" sz="3200" dirty="0" smtClean="0"/>
              <a:t>Property binding also known as one – way data binding.</a:t>
            </a:r>
          </a:p>
          <a:p>
            <a:r>
              <a:rPr lang="en-IN" sz="3200" dirty="0" smtClean="0"/>
              <a:t> Property binding use [] to send value from the Component to the template(View).</a:t>
            </a:r>
          </a:p>
          <a:p>
            <a:r>
              <a:rPr lang="en-IN" sz="3200" dirty="0" smtClean="0"/>
              <a:t> The </a:t>
            </a:r>
            <a:r>
              <a:rPr lang="en-IN" sz="3200" dirty="0" err="1" smtClean="0"/>
              <a:t>ng</a:t>
            </a:r>
            <a:r>
              <a:rPr lang="en-IN" sz="3200" dirty="0" smtClean="0"/>
              <a:t>-bind directives is used for one-way binding in Angular 1.x. </a:t>
            </a:r>
          </a:p>
          <a:p>
            <a:r>
              <a:rPr lang="en-IN" sz="3200" dirty="0" smtClean="0"/>
              <a:t>Angular 2 uses HTML DOM element property for one-way binding. The square brackets are used with property name for one-way data binding in Angular 2.</a:t>
            </a:r>
          </a:p>
          <a:p>
            <a:pPr lvl="1"/>
            <a:r>
              <a:rPr lang="en-IN" dirty="0" smtClean="0"/>
              <a:t>&lt;p&gt;Welcome to &lt;span [</a:t>
            </a:r>
            <a:r>
              <a:rPr lang="en-IN" dirty="0" err="1" smtClean="0"/>
              <a:t>innerText</a:t>
            </a:r>
            <a:r>
              <a:rPr lang="en-IN" dirty="0" smtClean="0"/>
              <a:t>]="title"&gt;&lt;/span&gt;&lt;/p&gt;</a:t>
            </a:r>
          </a:p>
          <a:p>
            <a:pPr lvl="1"/>
            <a:r>
              <a:rPr lang="en-IN" sz="2800" dirty="0" smtClean="0"/>
              <a:t>Enter Full Name :&lt;input type="text" [value]="</a:t>
            </a:r>
            <a:r>
              <a:rPr lang="en-IN" sz="2800" dirty="0" err="1" smtClean="0"/>
              <a:t>fullName</a:t>
            </a:r>
            <a:r>
              <a:rPr lang="en-IN" sz="2800" dirty="0" smtClean="0"/>
              <a:t>"&gt;</a:t>
            </a:r>
            <a:endParaRPr lang="en-IN" sz="3200" dirty="0" smtClean="0"/>
          </a:p>
          <a:p>
            <a:endParaRPr lang="en-IN" sz="32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Interpolation Vs Property binding </a:t>
            </a:r>
            <a:endParaRPr lang="en-IN" dirty="0"/>
          </a:p>
        </p:txBody>
      </p:sp>
      <p:sp>
        <p:nvSpPr>
          <p:cNvPr id="3" name="Content Placeholder 2"/>
          <p:cNvSpPr>
            <a:spLocks noGrp="1"/>
          </p:cNvSpPr>
          <p:nvPr>
            <p:ph sz="quarter" idx="1"/>
          </p:nvPr>
        </p:nvSpPr>
        <p:spPr/>
        <p:txBody>
          <a:bodyPr>
            <a:normAutofit/>
          </a:bodyPr>
          <a:lstStyle/>
          <a:p>
            <a:r>
              <a:rPr lang="en-IN" sz="2800" dirty="0" smtClean="0"/>
              <a:t>String interpolation - {{expression}} - render the bound value from component's template and it converts this expression into a string. </a:t>
            </a:r>
          </a:p>
          <a:p>
            <a:r>
              <a:rPr lang="en-IN" sz="2800" dirty="0" smtClean="0"/>
              <a:t>Property binding  - [target]="expression" - does the same thing by rendering value from component to template.</a:t>
            </a:r>
          </a:p>
          <a:p>
            <a:r>
              <a:rPr lang="en-IN" sz="2800" dirty="0" smtClean="0"/>
              <a:t>But if you want to bind the expression that is other than string (for example - boolean), then property binding is the best option. </a:t>
            </a:r>
          </a:p>
          <a:p>
            <a:endParaRPr lang="en-IN" sz="28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Two – way binding </a:t>
            </a:r>
            <a:endParaRPr lang="en-IN" dirty="0"/>
          </a:p>
        </p:txBody>
      </p:sp>
      <p:sp>
        <p:nvSpPr>
          <p:cNvPr id="3" name="Content Placeholder 2"/>
          <p:cNvSpPr>
            <a:spLocks noGrp="1"/>
          </p:cNvSpPr>
          <p:nvPr>
            <p:ph sz="quarter" idx="1"/>
          </p:nvPr>
        </p:nvSpPr>
        <p:spPr/>
        <p:txBody>
          <a:bodyPr>
            <a:normAutofit fontScale="92500"/>
          </a:bodyPr>
          <a:lstStyle/>
          <a:p>
            <a:r>
              <a:rPr lang="en-IN" sz="3200" dirty="0" smtClean="0"/>
              <a:t>The </a:t>
            </a:r>
            <a:r>
              <a:rPr lang="en-IN" sz="3200" dirty="0" err="1" smtClean="0"/>
              <a:t>ng</a:t>
            </a:r>
            <a:r>
              <a:rPr lang="en-IN" sz="3200" dirty="0" smtClean="0"/>
              <a:t>-model directives is used for two-way binding {{ }} in Angular 1.x, </a:t>
            </a:r>
          </a:p>
          <a:p>
            <a:r>
              <a:rPr lang="en-IN" sz="3200" dirty="0" smtClean="0"/>
              <a:t>But it is replaced with [(</a:t>
            </a:r>
            <a:r>
              <a:rPr lang="en-IN" sz="3200" dirty="0" err="1" smtClean="0"/>
              <a:t>ngModel</a:t>
            </a:r>
            <a:r>
              <a:rPr lang="en-IN" sz="3200" dirty="0" smtClean="0"/>
              <a:t>)] in Angular 2.0. The </a:t>
            </a:r>
            <a:r>
              <a:rPr lang="en-IN" sz="3200" dirty="0" err="1" smtClean="0"/>
              <a:t>ngModel</a:t>
            </a:r>
            <a:r>
              <a:rPr lang="en-IN" sz="3200" dirty="0" smtClean="0"/>
              <a:t> directive is part of the build-in Angular module called "</a:t>
            </a:r>
            <a:r>
              <a:rPr lang="en-IN" sz="3200" dirty="0" err="1" smtClean="0"/>
              <a:t>FormsModule</a:t>
            </a:r>
            <a:r>
              <a:rPr lang="en-IN" sz="3200" dirty="0" smtClean="0"/>
              <a:t>". </a:t>
            </a:r>
          </a:p>
          <a:p>
            <a:r>
              <a:rPr lang="en-IN" sz="3200" dirty="0" smtClean="0"/>
              <a:t>So, we must import this module in to the template module before using the </a:t>
            </a:r>
            <a:r>
              <a:rPr lang="en-IN" sz="3200" dirty="0" err="1" smtClean="0"/>
              <a:t>ngModel</a:t>
            </a:r>
            <a:r>
              <a:rPr lang="en-IN" sz="3200" dirty="0" smtClean="0"/>
              <a:t> directive. </a:t>
            </a:r>
          </a:p>
          <a:p>
            <a:pPr lvl="1"/>
            <a:r>
              <a:rPr lang="en-IN" sz="3000" dirty="0" smtClean="0"/>
              <a:t>&lt;input [(</a:t>
            </a:r>
            <a:r>
              <a:rPr lang="en-IN" sz="3000" dirty="0" err="1" smtClean="0"/>
              <a:t>ngModel</a:t>
            </a:r>
            <a:r>
              <a:rPr lang="en-IN" sz="3000" dirty="0" smtClean="0"/>
              <a:t>)]="</a:t>
            </a:r>
            <a:r>
              <a:rPr lang="en-IN" sz="3000" dirty="0" err="1" smtClean="0"/>
              <a:t>userName</a:t>
            </a:r>
            <a:r>
              <a:rPr lang="en-IN" sz="3000" dirty="0" smtClean="0"/>
              <a:t>"&gt;</a:t>
            </a:r>
          </a:p>
          <a:p>
            <a:pPr lvl="1"/>
            <a:r>
              <a:rPr lang="en-IN" sz="3000" dirty="0" smtClean="0"/>
              <a:t>The User Name is {{</a:t>
            </a:r>
            <a:r>
              <a:rPr lang="en-IN" sz="3000" dirty="0" err="1" smtClean="0"/>
              <a:t>userName</a:t>
            </a:r>
            <a:r>
              <a:rPr lang="en-IN" sz="3000" dirty="0" smtClean="0"/>
              <a:t>}}</a:t>
            </a:r>
          </a:p>
          <a:p>
            <a:endParaRPr lang="en-IN" sz="32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Event Binding </a:t>
            </a:r>
            <a:endParaRPr lang="en-IN" dirty="0"/>
          </a:p>
        </p:txBody>
      </p:sp>
      <p:sp>
        <p:nvSpPr>
          <p:cNvPr id="3" name="Content Placeholder 2"/>
          <p:cNvSpPr>
            <a:spLocks noGrp="1"/>
          </p:cNvSpPr>
          <p:nvPr>
            <p:ph sz="quarter" idx="1"/>
          </p:nvPr>
        </p:nvSpPr>
        <p:spPr/>
        <p:txBody>
          <a:bodyPr>
            <a:normAutofit fontScale="85000" lnSpcReduction="20000"/>
          </a:bodyPr>
          <a:lstStyle/>
          <a:p>
            <a:r>
              <a:rPr lang="en-IN" sz="3200" dirty="0" smtClean="0"/>
              <a:t>Angular 2.0 directly uses the valid HTML DOM elements event. For example, </a:t>
            </a:r>
            <a:r>
              <a:rPr lang="en-IN" sz="3200" dirty="0" err="1" smtClean="0"/>
              <a:t>ng</a:t>
            </a:r>
            <a:r>
              <a:rPr lang="en-IN" sz="3200" dirty="0" smtClean="0"/>
              <a:t>-click is now replaced by (click). </a:t>
            </a:r>
          </a:p>
          <a:p>
            <a:r>
              <a:rPr lang="en-IN" sz="3200" dirty="0" smtClean="0"/>
              <a:t>The round brackets (parentheses) are used with DOM event name for event binding in Angular 2.</a:t>
            </a:r>
          </a:p>
          <a:p>
            <a:r>
              <a:rPr lang="en-IN" sz="3200" dirty="0" smtClean="0"/>
              <a:t> (click)</a:t>
            </a:r>
          </a:p>
          <a:p>
            <a:r>
              <a:rPr lang="en-IN" sz="3200" dirty="0" smtClean="0"/>
              <a:t>(</a:t>
            </a:r>
            <a:r>
              <a:rPr lang="en-IN" sz="3200" dirty="0" err="1" smtClean="0"/>
              <a:t>dblclick</a:t>
            </a:r>
            <a:r>
              <a:rPr lang="en-IN" sz="3200" dirty="0" smtClean="0"/>
              <a:t>)</a:t>
            </a:r>
          </a:p>
          <a:p>
            <a:r>
              <a:rPr lang="en-IN" sz="3200" dirty="0" smtClean="0"/>
              <a:t>(</a:t>
            </a:r>
            <a:r>
              <a:rPr lang="en-IN" sz="3200" dirty="0" err="1" smtClean="0"/>
              <a:t>mouseenter</a:t>
            </a:r>
            <a:r>
              <a:rPr lang="en-IN" sz="3200" dirty="0" smtClean="0"/>
              <a:t>)</a:t>
            </a:r>
          </a:p>
          <a:p>
            <a:r>
              <a:rPr lang="en-IN" sz="3200" dirty="0" smtClean="0"/>
              <a:t>(</a:t>
            </a:r>
            <a:r>
              <a:rPr lang="en-IN" sz="3200" dirty="0" err="1" smtClean="0"/>
              <a:t>mousedown</a:t>
            </a:r>
            <a:r>
              <a:rPr lang="en-IN" sz="3200" dirty="0" smtClean="0"/>
              <a:t>)</a:t>
            </a:r>
          </a:p>
          <a:p>
            <a:r>
              <a:rPr lang="en-IN" sz="3200" dirty="0" smtClean="0"/>
              <a:t>(</a:t>
            </a:r>
            <a:r>
              <a:rPr lang="en-IN" sz="3200" dirty="0" err="1" smtClean="0"/>
              <a:t>keyup</a:t>
            </a:r>
            <a:r>
              <a:rPr lang="en-IN" sz="3200" dirty="0" smtClean="0"/>
              <a:t>)</a:t>
            </a:r>
          </a:p>
          <a:p>
            <a:r>
              <a:rPr lang="en-IN" sz="3200" dirty="0" smtClean="0"/>
              <a:t>(</a:t>
            </a:r>
            <a:r>
              <a:rPr lang="en-IN" sz="3200" dirty="0" err="1" smtClean="0"/>
              <a:t>keydown</a:t>
            </a:r>
            <a:r>
              <a:rPr lang="en-IN" sz="3200" dirty="0" smtClean="0"/>
              <a:t>)</a:t>
            </a:r>
          </a:p>
          <a:p>
            <a:r>
              <a:rPr lang="en-IN" sz="3200" dirty="0" smtClean="0"/>
              <a:t>(submit)	etc</a:t>
            </a:r>
          </a:p>
          <a:p>
            <a:endParaRPr lang="en-IN" sz="32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Two – way binding without </a:t>
            </a:r>
            <a:r>
              <a:rPr lang="en-IN" dirty="0" err="1" smtClean="0"/>
              <a:t>ngModel</a:t>
            </a:r>
            <a:r>
              <a:rPr lang="en-IN" dirty="0" smtClean="0"/>
              <a:t> </a:t>
            </a:r>
            <a:endParaRPr lang="en-IN" dirty="0"/>
          </a:p>
        </p:txBody>
      </p:sp>
      <p:sp>
        <p:nvSpPr>
          <p:cNvPr id="3" name="Content Placeholder 2"/>
          <p:cNvSpPr>
            <a:spLocks noGrp="1"/>
          </p:cNvSpPr>
          <p:nvPr>
            <p:ph sz="quarter" idx="1"/>
          </p:nvPr>
        </p:nvSpPr>
        <p:spPr/>
        <p:txBody>
          <a:bodyPr>
            <a:normAutofit fontScale="92500" lnSpcReduction="10000"/>
          </a:bodyPr>
          <a:lstStyle/>
          <a:p>
            <a:r>
              <a:rPr lang="en-IN" sz="2800" dirty="0" smtClean="0"/>
              <a:t>Angular 2 has feature called "</a:t>
            </a:r>
            <a:r>
              <a:rPr lang="en-IN" sz="2800" b="1" dirty="0" smtClean="0"/>
              <a:t>template reference variables</a:t>
            </a:r>
            <a:r>
              <a:rPr lang="en-IN" sz="2800" dirty="0" smtClean="0"/>
              <a:t>". With this features.</a:t>
            </a:r>
          </a:p>
          <a:p>
            <a:r>
              <a:rPr lang="en-IN" sz="2800" dirty="0" smtClean="0"/>
              <a:t>We are able to have directive access to an element. The template reference variable is declared by preceding an identifiers with a hash/pound character (#). </a:t>
            </a:r>
          </a:p>
          <a:p>
            <a:r>
              <a:rPr lang="en-IN" sz="2800" dirty="0" smtClean="0"/>
              <a:t>With reference template is completely self-contained and it doesn't bind to the component.</a:t>
            </a:r>
          </a:p>
          <a:p>
            <a:r>
              <a:rPr lang="en-IN" sz="2800" dirty="0" smtClean="0"/>
              <a:t> This solution will not work unless we bind to the element's event. </a:t>
            </a:r>
          </a:p>
          <a:p>
            <a:pPr lvl="1"/>
            <a:r>
              <a:rPr lang="en-IN" dirty="0" smtClean="0"/>
              <a:t>&lt;input #</a:t>
            </a:r>
            <a:r>
              <a:rPr lang="en-IN" dirty="0" err="1" smtClean="0"/>
              <a:t>userName</a:t>
            </a:r>
            <a:r>
              <a:rPr lang="en-IN" dirty="0" smtClean="0"/>
              <a:t> type="text" (</a:t>
            </a:r>
            <a:r>
              <a:rPr lang="en-IN" dirty="0" err="1" smtClean="0"/>
              <a:t>keyup</a:t>
            </a:r>
            <a:r>
              <a:rPr lang="en-IN" dirty="0" smtClean="0"/>
              <a:t>)="0"&gt;</a:t>
            </a:r>
          </a:p>
          <a:p>
            <a:pPr lvl="1"/>
            <a:r>
              <a:rPr lang="en-IN" sz="2800" dirty="0" smtClean="0"/>
              <a:t>The User Name is {{</a:t>
            </a:r>
            <a:r>
              <a:rPr lang="en-IN" sz="2800" dirty="0" err="1" smtClean="0"/>
              <a:t>userName.value</a:t>
            </a:r>
            <a:r>
              <a:rPr lang="en-IN" sz="2800" dirty="0" smtClean="0"/>
              <a:t>}}</a:t>
            </a:r>
          </a:p>
          <a:p>
            <a:endParaRPr lang="en-IN" sz="28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Angular JS directives</a:t>
            </a:r>
            <a:r>
              <a:rPr lang="en-IN" dirty="0" smtClean="0"/>
              <a:t/>
            </a:r>
            <a:br>
              <a:rPr lang="en-IN" dirty="0" smtClean="0"/>
            </a:br>
            <a:endParaRPr lang="en-IN" dirty="0"/>
          </a:p>
        </p:txBody>
      </p:sp>
      <p:sp>
        <p:nvSpPr>
          <p:cNvPr id="3" name="Content Placeholder 2"/>
          <p:cNvSpPr>
            <a:spLocks noGrp="1"/>
          </p:cNvSpPr>
          <p:nvPr>
            <p:ph sz="quarter" idx="1"/>
          </p:nvPr>
        </p:nvSpPr>
        <p:spPr/>
        <p:txBody>
          <a:bodyPr>
            <a:normAutofit/>
          </a:bodyPr>
          <a:lstStyle/>
          <a:p>
            <a:r>
              <a:rPr lang="en-IN" dirty="0" smtClean="0"/>
              <a:t>Directive allow you to attach behaviour to element in the DOM.</a:t>
            </a:r>
          </a:p>
          <a:p>
            <a:r>
              <a:rPr lang="en-IN" dirty="0" smtClean="0"/>
              <a:t>There are three types of directives </a:t>
            </a:r>
          </a:p>
          <a:p>
            <a:pPr lvl="1"/>
            <a:r>
              <a:rPr lang="en-IN" b="1" dirty="0" smtClean="0"/>
              <a:t>Component directive</a:t>
            </a:r>
            <a:r>
              <a:rPr lang="en-IN" dirty="0" smtClean="0"/>
              <a:t> : directives with a template  </a:t>
            </a:r>
          </a:p>
          <a:p>
            <a:pPr lvl="1"/>
            <a:r>
              <a:rPr lang="en-IN" b="1" dirty="0" smtClean="0"/>
              <a:t>Structural directive</a:t>
            </a:r>
            <a:r>
              <a:rPr lang="en-IN" dirty="0" smtClean="0"/>
              <a:t> : change the DOM layout by adding and removing DOM elements. </a:t>
            </a:r>
          </a:p>
          <a:p>
            <a:pPr lvl="1"/>
            <a:r>
              <a:rPr lang="en-IN" b="1" dirty="0" smtClean="0"/>
              <a:t>Attribute directive </a:t>
            </a:r>
            <a:r>
              <a:rPr lang="en-IN" dirty="0" smtClean="0"/>
              <a:t>: change the appearance or behaviour of an element, component or another directive. </a:t>
            </a:r>
          </a:p>
          <a:p>
            <a:pPr>
              <a:buNone/>
            </a:pPr>
            <a:endParaRPr lang="en-IN"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 directives </a:t>
            </a:r>
            <a:endParaRPr lang="en-IN" dirty="0"/>
          </a:p>
        </p:txBody>
      </p:sp>
      <p:sp>
        <p:nvSpPr>
          <p:cNvPr id="3" name="Content Placeholder 2"/>
          <p:cNvSpPr>
            <a:spLocks noGrp="1"/>
          </p:cNvSpPr>
          <p:nvPr>
            <p:ph sz="quarter" idx="1"/>
          </p:nvPr>
        </p:nvSpPr>
        <p:spPr/>
        <p:txBody>
          <a:bodyPr>
            <a:normAutofit/>
          </a:bodyPr>
          <a:lstStyle/>
          <a:p>
            <a:r>
              <a:rPr lang="en-IN" sz="3200" i="1" dirty="0" smtClean="0"/>
              <a:t>Angular component are a subset of directives. Unlike directives, components always have a template and only one component can be instantiated per an element in a template.</a:t>
            </a:r>
          </a:p>
          <a:p>
            <a:r>
              <a:rPr lang="en-IN" sz="3200" dirty="0" smtClean="0"/>
              <a:t>The specific type of directive that allows us to utilize web component functionality encapsulated, reusable elements available through our application. </a:t>
            </a:r>
          </a:p>
          <a:p>
            <a:endParaRPr lang="en-IN" sz="3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2/4 setup </a:t>
            </a:r>
            <a:endParaRPr lang="en-IN" dirty="0"/>
          </a:p>
        </p:txBody>
      </p:sp>
      <p:sp>
        <p:nvSpPr>
          <p:cNvPr id="3" name="Content Placeholder 2"/>
          <p:cNvSpPr>
            <a:spLocks noGrp="1"/>
          </p:cNvSpPr>
          <p:nvPr>
            <p:ph sz="quarter" idx="1"/>
          </p:nvPr>
        </p:nvSpPr>
        <p:spPr/>
        <p:txBody>
          <a:bodyPr>
            <a:normAutofit/>
          </a:bodyPr>
          <a:lstStyle/>
          <a:p>
            <a:r>
              <a:rPr lang="en-IN" dirty="0" smtClean="0"/>
              <a:t>Setting up and configuring angular project takes time as it involves adding lot of </a:t>
            </a:r>
          </a:p>
          <a:p>
            <a:pPr lvl="1"/>
            <a:r>
              <a:rPr lang="en-IN" dirty="0" smtClean="0"/>
              <a:t>JS libraries</a:t>
            </a:r>
          </a:p>
          <a:p>
            <a:pPr lvl="1"/>
            <a:r>
              <a:rPr lang="en-IN" dirty="0" smtClean="0"/>
              <a:t>Compiler to Typescript</a:t>
            </a:r>
          </a:p>
          <a:p>
            <a:pPr lvl="1"/>
            <a:r>
              <a:rPr lang="en-IN" dirty="0" smtClean="0"/>
              <a:t>Configuring server etc</a:t>
            </a:r>
          </a:p>
          <a:p>
            <a:r>
              <a:rPr lang="en-IN" dirty="0" smtClean="0"/>
              <a:t>So Angular team has provided a high quality development toolset to ease the application set up and configuration one such toolset you can use is Angular CLI (Command Line Interface) which automate your development workflow.</a:t>
            </a:r>
          </a:p>
          <a:p>
            <a:endParaRPr lang="en-IN"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Component directive </a:t>
            </a:r>
            <a:endParaRPr lang="en-IN" dirty="0"/>
          </a:p>
        </p:txBody>
      </p:sp>
      <p:sp>
        <p:nvSpPr>
          <p:cNvPr id="3" name="Content Placeholder 2"/>
          <p:cNvSpPr>
            <a:spLocks noGrp="1"/>
          </p:cNvSpPr>
          <p:nvPr>
            <p:ph sz="quarter" idx="1"/>
          </p:nvPr>
        </p:nvSpPr>
        <p:spPr/>
        <p:txBody>
          <a:bodyPr>
            <a:normAutofit/>
          </a:bodyPr>
          <a:lstStyle/>
          <a:p>
            <a:pPr>
              <a:buNone/>
            </a:pPr>
            <a:r>
              <a:rPr lang="en-IN" dirty="0" smtClean="0"/>
              <a:t>	</a:t>
            </a:r>
          </a:p>
          <a:p>
            <a:pPr>
              <a:buNone/>
            </a:pPr>
            <a:r>
              <a:rPr lang="en-IN" dirty="0" smtClean="0"/>
              <a:t>	We can create a component like so </a:t>
            </a:r>
          </a:p>
          <a:p>
            <a:pPr>
              <a:buNone/>
            </a:pPr>
            <a:r>
              <a:rPr lang="en-IN" dirty="0" smtClean="0"/>
              <a:t>	@Component({</a:t>
            </a:r>
          </a:p>
          <a:p>
            <a:pPr>
              <a:buNone/>
            </a:pPr>
            <a:r>
              <a:rPr lang="en-IN" dirty="0" smtClean="0"/>
              <a:t>		selector:"my-component",</a:t>
            </a:r>
          </a:p>
          <a:p>
            <a:pPr>
              <a:buNone/>
            </a:pPr>
            <a:r>
              <a:rPr lang="en-IN" dirty="0" smtClean="0"/>
              <a:t>		</a:t>
            </a:r>
            <a:r>
              <a:rPr lang="en-IN" dirty="0" err="1" smtClean="0"/>
              <a:t>tempalte</a:t>
            </a:r>
            <a:r>
              <a:rPr lang="en-IN" dirty="0" smtClean="0"/>
              <a:t>:"&lt;p&gt;This is user defined component&lt;/p&gt;”	</a:t>
            </a:r>
          </a:p>
          <a:p>
            <a:pPr>
              <a:buNone/>
            </a:pPr>
            <a:r>
              <a:rPr lang="en-IN" dirty="0" smtClean="0"/>
              <a:t>	})</a:t>
            </a:r>
          </a:p>
          <a:p>
            <a:pPr>
              <a:buNone/>
            </a:pPr>
            <a:r>
              <a:rPr lang="en-IN" dirty="0" smtClean="0"/>
              <a:t>	export class </a:t>
            </a:r>
            <a:r>
              <a:rPr lang="en-IN" dirty="0" err="1" smtClean="0"/>
              <a:t>MyComponent</a:t>
            </a:r>
            <a:r>
              <a:rPr lang="en-IN" dirty="0" smtClean="0"/>
              <a:t> {}</a:t>
            </a:r>
          </a:p>
          <a:p>
            <a:pPr>
              <a:buNone/>
            </a:pPr>
            <a:endParaRPr lang="en-IN"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Structure directives </a:t>
            </a:r>
            <a:endParaRPr lang="en-IN" dirty="0"/>
          </a:p>
        </p:txBody>
      </p:sp>
      <p:sp>
        <p:nvSpPr>
          <p:cNvPr id="3" name="Content Placeholder 2"/>
          <p:cNvSpPr>
            <a:spLocks noGrp="1"/>
          </p:cNvSpPr>
          <p:nvPr>
            <p:ph sz="quarter" idx="1"/>
          </p:nvPr>
        </p:nvSpPr>
        <p:spPr/>
        <p:txBody>
          <a:bodyPr>
            <a:normAutofit/>
          </a:bodyPr>
          <a:lstStyle/>
          <a:p>
            <a:r>
              <a:rPr lang="en-IN" sz="3200" dirty="0" smtClean="0"/>
              <a:t>Structural directives are responsible for HTML layout. </a:t>
            </a:r>
          </a:p>
          <a:p>
            <a:r>
              <a:rPr lang="en-IN" sz="3200" dirty="0" smtClean="0"/>
              <a:t>They shape or reshape the DOM's structure, typically by adding, removing or manipulating elements.</a:t>
            </a:r>
          </a:p>
          <a:p>
            <a:r>
              <a:rPr lang="en-IN" sz="3200" dirty="0" smtClean="0"/>
              <a:t>An asterisk (*) precedes the directive attribute names. </a:t>
            </a:r>
            <a:endParaRPr lang="en-IN" sz="32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Built – in structural directive </a:t>
            </a:r>
            <a:endParaRPr lang="en-IN" dirty="0"/>
          </a:p>
        </p:txBody>
      </p:sp>
      <p:sp>
        <p:nvSpPr>
          <p:cNvPr id="3" name="Content Placeholder 2"/>
          <p:cNvSpPr>
            <a:spLocks noGrp="1"/>
          </p:cNvSpPr>
          <p:nvPr>
            <p:ph sz="quarter" idx="1"/>
          </p:nvPr>
        </p:nvSpPr>
        <p:spPr/>
        <p:txBody>
          <a:bodyPr>
            <a:normAutofit/>
          </a:bodyPr>
          <a:lstStyle/>
          <a:p>
            <a:r>
              <a:rPr lang="en-IN" sz="3200" dirty="0" smtClean="0"/>
              <a:t>Three of the common, built-in structural directives </a:t>
            </a:r>
          </a:p>
          <a:p>
            <a:pPr lvl="1"/>
            <a:r>
              <a:rPr lang="en-IN" sz="3200" dirty="0" smtClean="0"/>
              <a:t>*</a:t>
            </a:r>
            <a:r>
              <a:rPr lang="en-IN" sz="3200" dirty="0" err="1" smtClean="0"/>
              <a:t>ngIf</a:t>
            </a:r>
            <a:r>
              <a:rPr lang="en-IN" sz="3200" dirty="0" smtClean="0"/>
              <a:t> </a:t>
            </a:r>
          </a:p>
          <a:p>
            <a:pPr lvl="1"/>
            <a:r>
              <a:rPr lang="en-IN" sz="3200" dirty="0" err="1" smtClean="0"/>
              <a:t>ngSwitch</a:t>
            </a:r>
            <a:r>
              <a:rPr lang="en-IN" sz="3200" dirty="0" smtClean="0"/>
              <a:t>, *</a:t>
            </a:r>
            <a:r>
              <a:rPr lang="en-IN" sz="3200" dirty="0" err="1" smtClean="0"/>
              <a:t>ngSwitchCase</a:t>
            </a:r>
            <a:r>
              <a:rPr lang="en-IN" sz="3200" dirty="0" smtClean="0"/>
              <a:t>, *</a:t>
            </a:r>
            <a:r>
              <a:rPr lang="en-IN" sz="3200" dirty="0" err="1" smtClean="0"/>
              <a:t>ngSwitchDefault</a:t>
            </a:r>
            <a:r>
              <a:rPr lang="en-IN" sz="3200" dirty="0" smtClean="0"/>
              <a:t> </a:t>
            </a:r>
          </a:p>
          <a:p>
            <a:pPr lvl="1"/>
            <a:r>
              <a:rPr lang="en-IN" sz="3200" dirty="0" smtClean="0"/>
              <a:t>*</a:t>
            </a:r>
            <a:r>
              <a:rPr lang="en-IN" sz="3200" dirty="0" err="1" smtClean="0"/>
              <a:t>ngFor</a:t>
            </a:r>
            <a:r>
              <a:rPr lang="en-IN" sz="3200" dirty="0" smtClean="0"/>
              <a:t> </a:t>
            </a:r>
          </a:p>
          <a:p>
            <a:endParaRPr lang="en-IN" sz="32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Attribute directives</a:t>
            </a:r>
            <a:r>
              <a:rPr lang="en-IN" dirty="0" smtClean="0"/>
              <a:t/>
            </a:r>
            <a:br>
              <a:rPr lang="en-IN" dirty="0" smtClean="0"/>
            </a:br>
            <a:endParaRPr lang="en-IN" dirty="0"/>
          </a:p>
        </p:txBody>
      </p:sp>
      <p:sp>
        <p:nvSpPr>
          <p:cNvPr id="3" name="Content Placeholder 2"/>
          <p:cNvSpPr>
            <a:spLocks noGrp="1"/>
          </p:cNvSpPr>
          <p:nvPr>
            <p:ph sz="quarter" idx="1"/>
          </p:nvPr>
        </p:nvSpPr>
        <p:spPr/>
        <p:txBody>
          <a:bodyPr>
            <a:normAutofit fontScale="85000" lnSpcReduction="20000"/>
          </a:bodyPr>
          <a:lstStyle/>
          <a:p>
            <a:r>
              <a:rPr lang="en-IN" sz="3200" b="1" dirty="0" smtClean="0"/>
              <a:t> </a:t>
            </a:r>
            <a:r>
              <a:rPr lang="en-IN" sz="3200" dirty="0" smtClean="0"/>
              <a:t>Attribute directives changes the appearance or behaviour of an element. </a:t>
            </a:r>
          </a:p>
          <a:p>
            <a:r>
              <a:rPr lang="en-IN" sz="3200" dirty="0" smtClean="0"/>
              <a:t>Attribute directives are surrounded by brackets which sign to Angular that the appearance or behaviour of the DOM elements within the directive may change depending on certain conditions. </a:t>
            </a:r>
          </a:p>
          <a:p>
            <a:r>
              <a:rPr lang="en-IN" sz="3200" dirty="0" smtClean="0"/>
              <a:t>In Angular 2 are </a:t>
            </a:r>
            <a:r>
              <a:rPr lang="en-IN" sz="3200" dirty="0" err="1" smtClean="0"/>
              <a:t>ngStyle</a:t>
            </a:r>
            <a:r>
              <a:rPr lang="en-IN" sz="3200" dirty="0" smtClean="0"/>
              <a:t> and </a:t>
            </a:r>
            <a:r>
              <a:rPr lang="en-IN" sz="3200" dirty="0" err="1" smtClean="0"/>
              <a:t>ngClass</a:t>
            </a:r>
            <a:r>
              <a:rPr lang="en-IN" sz="3200" dirty="0" smtClean="0"/>
              <a:t> are the built-in attribute directives. </a:t>
            </a:r>
          </a:p>
          <a:p>
            <a:r>
              <a:rPr lang="en-IN" sz="3200" dirty="0" smtClean="0"/>
              <a:t>In Angular 1.x there was the </a:t>
            </a:r>
            <a:r>
              <a:rPr lang="en-IN" sz="3200" dirty="0" err="1" smtClean="0"/>
              <a:t>ng</a:t>
            </a:r>
            <a:r>
              <a:rPr lang="en-IN" sz="3200" dirty="0" smtClean="0"/>
              <a:t>-show and </a:t>
            </a:r>
            <a:r>
              <a:rPr lang="en-IN" sz="3200" dirty="0" err="1" smtClean="0"/>
              <a:t>ng</a:t>
            </a:r>
            <a:r>
              <a:rPr lang="en-IN" sz="3200" dirty="0" smtClean="0"/>
              <a:t>-hide directives, which show or hide elements depending on what the given expression evaluates to by setting the display CSS property. </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demo </a:t>
            </a:r>
            <a:endParaRPr lang="en-IN" dirty="0"/>
          </a:p>
        </p:txBody>
      </p:sp>
      <p:sp>
        <p:nvSpPr>
          <p:cNvPr id="3" name="Content Placeholder 2"/>
          <p:cNvSpPr>
            <a:spLocks noGrp="1"/>
          </p:cNvSpPr>
          <p:nvPr>
            <p:ph sz="quarter" idx="1"/>
          </p:nvPr>
        </p:nvSpPr>
        <p:spPr/>
        <p:txBody>
          <a:bodyPr/>
          <a:lstStyle/>
          <a:p>
            <a:r>
              <a:rPr lang="en-IN" dirty="0" smtClean="0"/>
              <a:t>&lt;p [</a:t>
            </a:r>
            <a:r>
              <a:rPr lang="en-IN" dirty="0" err="1" smtClean="0"/>
              <a:t>ngClass</a:t>
            </a:r>
            <a:r>
              <a:rPr lang="en-IN" dirty="0" smtClean="0"/>
              <a:t>]=" '</a:t>
            </a:r>
            <a:r>
              <a:rPr lang="en-IN" dirty="0" err="1" smtClean="0"/>
              <a:t>myClass</a:t>
            </a:r>
            <a:r>
              <a:rPr lang="en-IN" dirty="0" smtClean="0"/>
              <a:t>' "&gt;Apply style binding - Using </a:t>
            </a:r>
            <a:r>
              <a:rPr lang="en-IN" dirty="0" err="1" smtClean="0"/>
              <a:t>ngClass</a:t>
            </a:r>
            <a:r>
              <a:rPr lang="en-IN" dirty="0" smtClean="0"/>
              <a:t>&lt;/p&gt;</a:t>
            </a:r>
          </a:p>
          <a:p>
            <a:r>
              <a:rPr lang="en-IN" dirty="0" smtClean="0"/>
              <a:t>&lt;p [</a:t>
            </a:r>
            <a:r>
              <a:rPr lang="en-IN" dirty="0" err="1" smtClean="0"/>
              <a:t>ngClass</a:t>
            </a:r>
            <a:r>
              <a:rPr lang="en-IN" dirty="0" smtClean="0"/>
              <a:t>]="{</a:t>
            </a:r>
            <a:r>
              <a:rPr lang="en-IN" dirty="0" err="1" smtClean="0"/>
              <a:t>classOne:cone,classTwo:ctwo</a:t>
            </a:r>
            <a:r>
              <a:rPr lang="en-IN" dirty="0" smtClean="0"/>
              <a:t>}"&gt;</a:t>
            </a:r>
            <a:r>
              <a:rPr lang="en-IN" dirty="0" err="1" smtClean="0"/>
              <a:t>ngClass</a:t>
            </a:r>
            <a:r>
              <a:rPr lang="en-IN" dirty="0" smtClean="0"/>
              <a:t> paragraph is here!&lt;/p&gt;</a:t>
            </a:r>
          </a:p>
          <a:p>
            <a:r>
              <a:rPr lang="en-IN" dirty="0" smtClean="0"/>
              <a:t>&lt;p [</a:t>
            </a:r>
            <a:r>
              <a:rPr lang="en-IN" dirty="0" err="1" smtClean="0"/>
              <a:t>ngStyle</a:t>
            </a:r>
            <a:r>
              <a:rPr lang="en-IN" dirty="0" smtClean="0"/>
              <a:t>]="{'</a:t>
            </a:r>
            <a:r>
              <a:rPr lang="en-IN" dirty="0" err="1" smtClean="0"/>
              <a:t>color':colorValue,'font-size':fsize</a:t>
            </a:r>
            <a:r>
              <a:rPr lang="en-IN" dirty="0" smtClean="0"/>
              <a:t>}"&gt;</a:t>
            </a:r>
            <a:r>
              <a:rPr lang="en-IN" dirty="0" err="1" smtClean="0"/>
              <a:t>ngStyle</a:t>
            </a:r>
            <a:r>
              <a:rPr lang="en-IN" dirty="0" smtClean="0"/>
              <a:t> paragraph is here!&lt;/p&gt;</a:t>
            </a:r>
          </a:p>
          <a:p>
            <a:r>
              <a:rPr lang="en-IN" dirty="0" smtClean="0"/>
              <a:t>&lt;p [</a:t>
            </a:r>
            <a:r>
              <a:rPr lang="en-IN" dirty="0" err="1" smtClean="0"/>
              <a:t>ngStyle</a:t>
            </a:r>
            <a:r>
              <a:rPr lang="en-IN" dirty="0" smtClean="0"/>
              <a:t>]=“ </a:t>
            </a:r>
            <a:r>
              <a:rPr lang="en-IN" dirty="0" err="1" smtClean="0"/>
              <a:t>styleVariable</a:t>
            </a:r>
            <a:r>
              <a:rPr lang="en-IN" dirty="0" smtClean="0"/>
              <a:t>”&gt;</a:t>
            </a:r>
            <a:r>
              <a:rPr lang="en-IN" dirty="0" err="1" smtClean="0"/>
              <a:t>ngStyle</a:t>
            </a:r>
            <a:r>
              <a:rPr lang="en-IN" dirty="0" smtClean="0"/>
              <a:t> paragraph is here!&lt;/p&gt;</a:t>
            </a:r>
          </a:p>
          <a:p>
            <a:endParaRPr lang="en-IN"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Custom directive </a:t>
            </a:r>
            <a:endParaRPr lang="en-IN" dirty="0"/>
          </a:p>
        </p:txBody>
      </p:sp>
      <p:sp>
        <p:nvSpPr>
          <p:cNvPr id="3" name="Content Placeholder 2"/>
          <p:cNvSpPr>
            <a:spLocks noGrp="1"/>
          </p:cNvSpPr>
          <p:nvPr>
            <p:ph sz="quarter" idx="1"/>
          </p:nvPr>
        </p:nvSpPr>
        <p:spPr/>
        <p:txBody>
          <a:bodyPr>
            <a:normAutofit fontScale="92500"/>
          </a:bodyPr>
          <a:lstStyle/>
          <a:p>
            <a:r>
              <a:rPr lang="en-IN" sz="3200" dirty="0" smtClean="0"/>
              <a:t> import required modules like Directive, </a:t>
            </a:r>
            <a:r>
              <a:rPr lang="en-IN" sz="3200" dirty="0" err="1" smtClean="0"/>
              <a:t>ElementRef</a:t>
            </a:r>
            <a:r>
              <a:rPr lang="en-IN" sz="3200" dirty="0" smtClean="0"/>
              <a:t>  from Angular 2 core library. </a:t>
            </a:r>
          </a:p>
          <a:p>
            <a:r>
              <a:rPr lang="en-IN" sz="3200" dirty="0" smtClean="0"/>
              <a:t>Create a TypeScript class decorate the class with @directive  </a:t>
            </a:r>
          </a:p>
          <a:p>
            <a:r>
              <a:rPr lang="en-IN" sz="3200" dirty="0" smtClean="0"/>
              <a:t>Set the value of the selector property in @directive decorator function. The directive would be used, using the selector value on the elements. </a:t>
            </a:r>
          </a:p>
          <a:p>
            <a:r>
              <a:rPr lang="en-IN" sz="3200" dirty="0" smtClean="0"/>
              <a:t>In the constructor of the class, inject </a:t>
            </a:r>
            <a:r>
              <a:rPr lang="en-IN" sz="3200" dirty="0" err="1" smtClean="0"/>
              <a:t>ElementRef</a:t>
            </a:r>
            <a:r>
              <a:rPr lang="en-IN" sz="3200" dirty="0" smtClean="0"/>
              <a:t>.</a:t>
            </a:r>
          </a:p>
          <a:p>
            <a:r>
              <a:rPr lang="en-IN" sz="3200" dirty="0" smtClean="0"/>
              <a:t> </a:t>
            </a:r>
            <a:endParaRPr lang="en-IN" sz="32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pipe </a:t>
            </a:r>
            <a:endParaRPr lang="en-IN" dirty="0"/>
          </a:p>
        </p:txBody>
      </p:sp>
      <p:sp>
        <p:nvSpPr>
          <p:cNvPr id="3" name="Content Placeholder 2"/>
          <p:cNvSpPr>
            <a:spLocks noGrp="1"/>
          </p:cNvSpPr>
          <p:nvPr>
            <p:ph sz="quarter" idx="1"/>
          </p:nvPr>
        </p:nvSpPr>
        <p:spPr/>
        <p:txBody>
          <a:bodyPr>
            <a:normAutofit fontScale="92500" lnSpcReduction="10000"/>
          </a:bodyPr>
          <a:lstStyle/>
          <a:p>
            <a:r>
              <a:rPr lang="en-IN" sz="3200" dirty="0" smtClean="0"/>
              <a:t>In Angular 2, pipe (filter) is use to format the data. </a:t>
            </a:r>
          </a:p>
          <a:p>
            <a:r>
              <a:rPr lang="en-IN" sz="3200" dirty="0" smtClean="0"/>
              <a:t>A pipe takes in data as input and transforms it to a desired output.</a:t>
            </a:r>
          </a:p>
          <a:p>
            <a:r>
              <a:rPr lang="en-IN" sz="2800" dirty="0" smtClean="0"/>
              <a:t>So In Angular we use the | pipe character to format our data. </a:t>
            </a:r>
            <a:endParaRPr lang="en-IN" sz="3000" dirty="0" smtClean="0"/>
          </a:p>
          <a:p>
            <a:pPr lvl="1"/>
            <a:r>
              <a:rPr lang="en-IN" sz="3000" dirty="0" smtClean="0"/>
              <a:t>Currency </a:t>
            </a:r>
          </a:p>
          <a:p>
            <a:pPr lvl="1"/>
            <a:r>
              <a:rPr lang="en-IN" sz="3000" dirty="0" smtClean="0"/>
              <a:t>Date </a:t>
            </a:r>
          </a:p>
          <a:p>
            <a:pPr lvl="1"/>
            <a:r>
              <a:rPr lang="en-IN" sz="3000" dirty="0" smtClean="0"/>
              <a:t>Decimal </a:t>
            </a:r>
          </a:p>
          <a:p>
            <a:pPr lvl="1"/>
            <a:r>
              <a:rPr lang="en-IN" sz="3000" dirty="0" err="1" smtClean="0"/>
              <a:t>Json</a:t>
            </a:r>
            <a:r>
              <a:rPr lang="en-IN" sz="3000" dirty="0" smtClean="0"/>
              <a:t> </a:t>
            </a:r>
          </a:p>
          <a:p>
            <a:pPr lvl="1"/>
            <a:r>
              <a:rPr lang="en-IN" sz="3000" dirty="0" smtClean="0"/>
              <a:t>lowercase and uppercase </a:t>
            </a:r>
          </a:p>
          <a:p>
            <a:pPr lvl="1"/>
            <a:r>
              <a:rPr lang="en-IN" sz="3000" dirty="0" smtClean="0"/>
              <a:t>percent </a:t>
            </a:r>
          </a:p>
          <a:p>
            <a:endParaRPr lang="en-IN" sz="3200" dirty="0" smtClean="0"/>
          </a:p>
          <a:p>
            <a:endParaRPr lang="en-IN" sz="3200" dirty="0" smtClean="0"/>
          </a:p>
          <a:p>
            <a:endParaRPr lang="en-IN" sz="3200" dirty="0" smtClean="0"/>
          </a:p>
          <a:p>
            <a:endParaRPr lang="en-IN" sz="32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Custom pipe </a:t>
            </a:r>
            <a:endParaRPr lang="en-IN" dirty="0"/>
          </a:p>
        </p:txBody>
      </p:sp>
      <p:sp>
        <p:nvSpPr>
          <p:cNvPr id="3" name="Content Placeholder 2"/>
          <p:cNvSpPr>
            <a:spLocks noGrp="1"/>
          </p:cNvSpPr>
          <p:nvPr>
            <p:ph sz="quarter" idx="1"/>
          </p:nvPr>
        </p:nvSpPr>
        <p:spPr/>
        <p:txBody>
          <a:bodyPr>
            <a:normAutofit/>
          </a:bodyPr>
          <a:lstStyle/>
          <a:p>
            <a:r>
              <a:rPr lang="en-IN" sz="3200" dirty="0" smtClean="0"/>
              <a:t>A custom pipe is created using a Pipe decorator on a class with a name property.</a:t>
            </a:r>
          </a:p>
          <a:p>
            <a:r>
              <a:rPr lang="en-IN" sz="3200" dirty="0" smtClean="0"/>
              <a:t>The value of the name is used as a template expression while calling custom pipe, and a class must implement </a:t>
            </a:r>
            <a:r>
              <a:rPr lang="en-IN" sz="3200" dirty="0" err="1" smtClean="0"/>
              <a:t>PipeTransform</a:t>
            </a:r>
            <a:r>
              <a:rPr lang="en-IN" sz="3200" dirty="0" smtClean="0"/>
              <a:t> which is inside @angular/core.</a:t>
            </a:r>
          </a:p>
          <a:p>
            <a:r>
              <a:rPr lang="en-IN" sz="3200" dirty="0" smtClean="0"/>
              <a:t>It is an interface which has transform method, which takes the values that has to be piped</a:t>
            </a:r>
          </a:p>
          <a:p>
            <a:endParaRPr lang="en-IN" sz="32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28600" y="381000"/>
            <a:ext cx="8686800" cy="609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228600" y="304800"/>
            <a:ext cx="8534400" cy="601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CLI</a:t>
            </a:r>
            <a:endParaRPr lang="en-IN" dirty="0"/>
          </a:p>
        </p:txBody>
      </p:sp>
      <p:sp>
        <p:nvSpPr>
          <p:cNvPr id="3" name="Content Placeholder 2"/>
          <p:cNvSpPr>
            <a:spLocks noGrp="1"/>
          </p:cNvSpPr>
          <p:nvPr>
            <p:ph sz="quarter" idx="1"/>
          </p:nvPr>
        </p:nvSpPr>
        <p:spPr>
          <a:xfrm>
            <a:off x="457200" y="1600200"/>
            <a:ext cx="8458200" cy="4525963"/>
          </a:xfrm>
        </p:spPr>
        <p:txBody>
          <a:bodyPr>
            <a:normAutofit/>
          </a:bodyPr>
          <a:lstStyle/>
          <a:p>
            <a:pPr lvl="0"/>
            <a:r>
              <a:rPr lang="en-IN" dirty="0" smtClean="0"/>
              <a:t>Create new angular application.</a:t>
            </a:r>
          </a:p>
          <a:p>
            <a:pPr lvl="0"/>
            <a:r>
              <a:rPr lang="en-IN" dirty="0" smtClean="0"/>
              <a:t>Run a development server with a </a:t>
            </a:r>
            <a:r>
              <a:rPr lang="en-IN" dirty="0" err="1" smtClean="0"/>
              <a:t>LiveReload</a:t>
            </a:r>
            <a:r>
              <a:rPr lang="en-IN" dirty="0" smtClean="0"/>
              <a:t> support to preview your application during development.</a:t>
            </a:r>
          </a:p>
          <a:p>
            <a:pPr lvl="0"/>
            <a:r>
              <a:rPr lang="en-IN" dirty="0" smtClean="0"/>
              <a:t>Add features to your existing angular application</a:t>
            </a:r>
          </a:p>
          <a:p>
            <a:pPr lvl="0">
              <a:buNone/>
            </a:pPr>
            <a:r>
              <a:rPr lang="en-IN" dirty="0" smtClean="0"/>
              <a:t>  build deployment and production ready application</a:t>
            </a:r>
          </a:p>
          <a:p>
            <a:pPr lvl="0"/>
            <a:r>
              <a:rPr lang="en-IN" dirty="0" smtClean="0"/>
              <a:t>Run your application’s unit tests</a:t>
            </a:r>
          </a:p>
          <a:p>
            <a:r>
              <a:rPr lang="en-IN" dirty="0" smtClean="0"/>
              <a:t>Run your application’s end to end tests(E2E tests)</a:t>
            </a:r>
            <a:endParaRPr lang="en-IN"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457200" y="304800"/>
            <a:ext cx="8229600" cy="601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381000" y="381000"/>
            <a:ext cx="8458200" cy="60959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Inputs &amp; Outputs</a:t>
            </a:r>
            <a:endParaRPr lang="en-IN" dirty="0"/>
          </a:p>
        </p:txBody>
      </p:sp>
      <p:sp>
        <p:nvSpPr>
          <p:cNvPr id="3" name="Content Placeholder 2"/>
          <p:cNvSpPr>
            <a:spLocks noGrp="1"/>
          </p:cNvSpPr>
          <p:nvPr>
            <p:ph sz="quarter" idx="1"/>
          </p:nvPr>
        </p:nvSpPr>
        <p:spPr/>
        <p:txBody>
          <a:bodyPr>
            <a:normAutofit/>
          </a:bodyPr>
          <a:lstStyle/>
          <a:p>
            <a:r>
              <a:rPr lang="en-IN" dirty="0" smtClean="0"/>
              <a:t>Input or @Input and Output or @Output are help to communicate two components. </a:t>
            </a:r>
          </a:p>
          <a:p>
            <a:r>
              <a:rPr lang="en-IN" dirty="0" smtClean="0"/>
              <a:t>Input property or @Input decorator is use to pass the value from Parent component to child component. </a:t>
            </a:r>
          </a:p>
          <a:p>
            <a:r>
              <a:rPr lang="en-IN" dirty="0" smtClean="0"/>
              <a:t>Output property or @Output decorator is use to pass the value from child component to parent component with the help of event emitters. </a:t>
            </a:r>
            <a:endParaRPr lang="en-IN"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2 forms </a:t>
            </a:r>
            <a:endParaRPr lang="en-IN" dirty="0"/>
          </a:p>
        </p:txBody>
      </p:sp>
      <p:sp>
        <p:nvSpPr>
          <p:cNvPr id="3" name="Content Placeholder 2"/>
          <p:cNvSpPr>
            <a:spLocks noGrp="1"/>
          </p:cNvSpPr>
          <p:nvPr>
            <p:ph sz="quarter" idx="1"/>
          </p:nvPr>
        </p:nvSpPr>
        <p:spPr>
          <a:xfrm>
            <a:off x="914400" y="1447800"/>
            <a:ext cx="7772400" cy="2209800"/>
          </a:xfrm>
        </p:spPr>
        <p:txBody>
          <a:bodyPr>
            <a:normAutofit/>
          </a:bodyPr>
          <a:lstStyle/>
          <a:p>
            <a:r>
              <a:rPr lang="en-IN" sz="3200" dirty="0" smtClean="0"/>
              <a:t>Angular totally provided two types of forms </a:t>
            </a:r>
          </a:p>
          <a:p>
            <a:pPr lvl="1"/>
            <a:r>
              <a:rPr lang="en-IN" sz="3200" dirty="0" smtClean="0"/>
              <a:t>Template Driven Forms </a:t>
            </a:r>
          </a:p>
          <a:p>
            <a:pPr lvl="1"/>
            <a:r>
              <a:rPr lang="en-IN" sz="3200" dirty="0" smtClean="0"/>
              <a:t>Model Driven or Reactive approach  Forms</a:t>
            </a:r>
          </a:p>
          <a:p>
            <a:pPr>
              <a:buNone/>
            </a:pPr>
            <a:endParaRPr lang="en-IN" sz="3200"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TDF Vs MDF </a:t>
            </a:r>
            <a:endParaRPr lang="en-IN" dirty="0"/>
          </a:p>
        </p:txBody>
      </p:sp>
      <p:sp>
        <p:nvSpPr>
          <p:cNvPr id="3" name="Content Placeholder 2"/>
          <p:cNvSpPr>
            <a:spLocks noGrp="1"/>
          </p:cNvSpPr>
          <p:nvPr>
            <p:ph sz="quarter" idx="1"/>
          </p:nvPr>
        </p:nvSpPr>
        <p:spPr/>
        <p:txBody>
          <a:bodyPr/>
          <a:lstStyle/>
          <a:p>
            <a:r>
              <a:rPr lang="en-IN" dirty="0" smtClean="0"/>
              <a:t>Easy to use</a:t>
            </a:r>
          </a:p>
          <a:p>
            <a:r>
              <a:rPr lang="en-IN" dirty="0" smtClean="0"/>
              <a:t>Suitable for simple scenarios and fails for complex scenarios</a:t>
            </a:r>
          </a:p>
          <a:p>
            <a:r>
              <a:rPr lang="en-IN" dirty="0" smtClean="0"/>
              <a:t>Two way data binding(using [(</a:t>
            </a:r>
            <a:r>
              <a:rPr lang="en-IN" dirty="0" err="1" smtClean="0"/>
              <a:t>NgModel</a:t>
            </a:r>
            <a:r>
              <a:rPr lang="en-IN" dirty="0" smtClean="0"/>
              <a:t>)] syntax)</a:t>
            </a:r>
          </a:p>
          <a:p>
            <a:r>
              <a:rPr lang="en-IN" dirty="0" smtClean="0"/>
              <a:t>Minimal component code</a:t>
            </a:r>
          </a:p>
          <a:p>
            <a:endParaRPr lang="en-IN" dirty="0"/>
          </a:p>
        </p:txBody>
      </p:sp>
      <p:sp>
        <p:nvSpPr>
          <p:cNvPr id="4" name="Content Placeholder 3"/>
          <p:cNvSpPr>
            <a:spLocks noGrp="1"/>
          </p:cNvSpPr>
          <p:nvPr>
            <p:ph sz="quarter" idx="2"/>
          </p:nvPr>
        </p:nvSpPr>
        <p:spPr/>
        <p:txBody>
          <a:bodyPr/>
          <a:lstStyle/>
          <a:p>
            <a:r>
              <a:rPr lang="en-IN" dirty="0" smtClean="0"/>
              <a:t>More flexible, but needs a lot of practice</a:t>
            </a:r>
          </a:p>
          <a:p>
            <a:r>
              <a:rPr lang="en-IN" dirty="0" smtClean="0"/>
              <a:t>Handles any complex scenarios</a:t>
            </a:r>
          </a:p>
          <a:p>
            <a:r>
              <a:rPr lang="en-IN" dirty="0" smtClean="0"/>
              <a:t>No data binding is done</a:t>
            </a:r>
          </a:p>
          <a:p>
            <a:r>
              <a:rPr lang="en-IN" dirty="0" smtClean="0"/>
              <a:t>More component code and less HTML markup</a:t>
            </a:r>
          </a:p>
          <a:p>
            <a:endParaRPr lang="en-IN"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Template driven form </a:t>
            </a:r>
            <a:endParaRPr lang="en-IN" dirty="0"/>
          </a:p>
        </p:txBody>
      </p:sp>
      <p:sp>
        <p:nvSpPr>
          <p:cNvPr id="3" name="Content Placeholder 2"/>
          <p:cNvSpPr>
            <a:spLocks noGrp="1"/>
          </p:cNvSpPr>
          <p:nvPr>
            <p:ph sz="quarter" idx="1"/>
          </p:nvPr>
        </p:nvSpPr>
        <p:spPr/>
        <p:txBody>
          <a:bodyPr/>
          <a:lstStyle/>
          <a:p>
            <a:r>
              <a:rPr lang="en-IN" dirty="0" smtClean="0"/>
              <a:t>When we want to use the template driven form first we have to use the </a:t>
            </a:r>
            <a:r>
              <a:rPr lang="en-IN" dirty="0" err="1" smtClean="0"/>
              <a:t>FormsModule</a:t>
            </a:r>
            <a:r>
              <a:rPr lang="en-IN" dirty="0" smtClean="0"/>
              <a:t> in module(</a:t>
            </a:r>
            <a:r>
              <a:rPr lang="en-IN" dirty="0" err="1" smtClean="0"/>
              <a:t>AppModule</a:t>
            </a:r>
            <a:r>
              <a:rPr lang="en-IN" dirty="0" smtClean="0"/>
              <a:t>).</a:t>
            </a:r>
          </a:p>
          <a:p>
            <a:r>
              <a:rPr lang="en-IN" dirty="0" smtClean="0"/>
              <a:t>The we have to use the </a:t>
            </a:r>
            <a:r>
              <a:rPr lang="en-IN" b="1" dirty="0" err="1" smtClean="0"/>
              <a:t>ngForm</a:t>
            </a:r>
            <a:r>
              <a:rPr lang="en-IN" b="1" dirty="0" smtClean="0"/>
              <a:t> Directives. </a:t>
            </a:r>
          </a:p>
          <a:p>
            <a:r>
              <a:rPr lang="en-IN" dirty="0" smtClean="0"/>
              <a:t> It provides use information about the current state of the form state of the form including. </a:t>
            </a:r>
          </a:p>
          <a:p>
            <a:pPr lvl="1"/>
            <a:r>
              <a:rPr lang="en-IN" dirty="0" smtClean="0"/>
              <a:t> A JSON representation of the form value. </a:t>
            </a:r>
          </a:p>
          <a:p>
            <a:pPr lvl="1"/>
            <a:r>
              <a:rPr lang="en-IN" dirty="0" smtClean="0"/>
              <a:t>Validity state of the entire form. </a:t>
            </a:r>
          </a:p>
          <a:p>
            <a:endParaRPr lang="en-IN"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ngFormDirective</a:t>
            </a:r>
            <a:r>
              <a:rPr lang="en-IN" dirty="0" smtClean="0"/>
              <a:t> </a:t>
            </a:r>
            <a:endParaRPr lang="en-IN" dirty="0"/>
          </a:p>
        </p:txBody>
      </p:sp>
      <p:sp>
        <p:nvSpPr>
          <p:cNvPr id="3" name="Content Placeholder 2"/>
          <p:cNvSpPr>
            <a:spLocks noGrp="1"/>
          </p:cNvSpPr>
          <p:nvPr>
            <p:ph sz="quarter" idx="1"/>
          </p:nvPr>
        </p:nvSpPr>
        <p:spPr/>
        <p:txBody>
          <a:bodyPr/>
          <a:lstStyle/>
          <a:p>
            <a:pPr>
              <a:buNone/>
            </a:pPr>
            <a:r>
              <a:rPr lang="en-IN" dirty="0" smtClean="0"/>
              <a:t>	&lt;form #</a:t>
            </a:r>
            <a:r>
              <a:rPr lang="en-IN" dirty="0" err="1" smtClean="0"/>
              <a:t>formRef</a:t>
            </a:r>
            <a:r>
              <a:rPr lang="en-IN" dirty="0" smtClean="0"/>
              <a:t>="</a:t>
            </a:r>
            <a:r>
              <a:rPr lang="en-IN" dirty="0" err="1" smtClean="0"/>
              <a:t>ngForm</a:t>
            </a:r>
            <a:r>
              <a:rPr lang="en-IN" dirty="0" smtClean="0"/>
              <a:t>" (submit)="</a:t>
            </a:r>
            <a:r>
              <a:rPr lang="en-IN" dirty="0" err="1" smtClean="0"/>
              <a:t>checkValue</a:t>
            </a:r>
            <a:r>
              <a:rPr lang="en-IN" dirty="0" smtClean="0"/>
              <a:t>(</a:t>
            </a:r>
            <a:r>
              <a:rPr lang="en-IN" dirty="0" err="1" smtClean="0"/>
              <a:t>formRef.value</a:t>
            </a:r>
            <a:r>
              <a:rPr lang="en-IN" dirty="0" smtClean="0"/>
              <a:t>)"&gt;</a:t>
            </a:r>
          </a:p>
          <a:p>
            <a:pPr>
              <a:buNone/>
            </a:pPr>
            <a:endParaRPr lang="en-IN" dirty="0" smtClean="0"/>
          </a:p>
          <a:p>
            <a:pPr>
              <a:buNone/>
            </a:pPr>
            <a:r>
              <a:rPr lang="en-IN" dirty="0" smtClean="0"/>
              <a:t>	&lt;/form&gt;</a:t>
            </a:r>
            <a:endParaRPr lang="en-IN"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ngModel</a:t>
            </a:r>
            <a:r>
              <a:rPr lang="en-IN" b="1" dirty="0" smtClean="0"/>
              <a:t> directive</a:t>
            </a:r>
            <a:endParaRPr lang="en-IN" dirty="0"/>
          </a:p>
        </p:txBody>
      </p:sp>
      <p:sp>
        <p:nvSpPr>
          <p:cNvPr id="3" name="Content Placeholder 2"/>
          <p:cNvSpPr>
            <a:spLocks noGrp="1"/>
          </p:cNvSpPr>
          <p:nvPr>
            <p:ph sz="quarter" idx="1"/>
          </p:nvPr>
        </p:nvSpPr>
        <p:spPr/>
        <p:txBody>
          <a:bodyPr>
            <a:normAutofit/>
          </a:bodyPr>
          <a:lstStyle/>
          <a:p>
            <a:r>
              <a:rPr lang="en-IN" sz="3200" dirty="0" smtClean="0"/>
              <a:t>In order to register form controls on an </a:t>
            </a:r>
            <a:r>
              <a:rPr lang="en-IN" sz="3200" dirty="0" err="1" smtClean="0"/>
              <a:t>ngForm</a:t>
            </a:r>
            <a:r>
              <a:rPr lang="en-IN" sz="3200" dirty="0" smtClean="0"/>
              <a:t> instance we use the </a:t>
            </a:r>
            <a:r>
              <a:rPr lang="en-IN" sz="3200" dirty="0" err="1" smtClean="0"/>
              <a:t>ngModel</a:t>
            </a:r>
            <a:r>
              <a:rPr lang="en-IN" sz="3200" dirty="0" smtClean="0"/>
              <a:t> directive. </a:t>
            </a:r>
          </a:p>
          <a:p>
            <a:r>
              <a:rPr lang="en-IN" sz="3200" dirty="0" smtClean="0"/>
              <a:t>In combination with a name attribute, </a:t>
            </a:r>
            <a:r>
              <a:rPr lang="en-IN" sz="3200" dirty="0" err="1" smtClean="0"/>
              <a:t>ngModel</a:t>
            </a:r>
            <a:r>
              <a:rPr lang="en-IN" sz="3200" dirty="0" smtClean="0"/>
              <a:t> creates a form control abstraction for use behind the scenes. </a:t>
            </a:r>
          </a:p>
          <a:p>
            <a:r>
              <a:rPr lang="en-IN" sz="3200" dirty="0" smtClean="0"/>
              <a:t>Every form controls that is registered with </a:t>
            </a:r>
            <a:r>
              <a:rPr lang="en-IN" sz="3200" dirty="0" err="1" smtClean="0"/>
              <a:t>ngModel</a:t>
            </a:r>
            <a:r>
              <a:rPr lang="en-IN" sz="3200" dirty="0" smtClean="0"/>
              <a:t> will automatically shows up in </a:t>
            </a:r>
            <a:r>
              <a:rPr lang="en-IN" sz="3200" dirty="0" err="1" smtClean="0"/>
              <a:t>form.value</a:t>
            </a:r>
            <a:endParaRPr lang="en-IN" sz="32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ngForm</a:t>
            </a:r>
            <a:r>
              <a:rPr lang="en-IN" dirty="0" smtClean="0"/>
              <a:t> with </a:t>
            </a:r>
            <a:r>
              <a:rPr lang="en-IN" dirty="0" err="1" smtClean="0"/>
              <a:t>ngModel</a:t>
            </a:r>
            <a:r>
              <a:rPr lang="en-IN" dirty="0" smtClean="0"/>
              <a:t> </a:t>
            </a:r>
            <a:endParaRPr lang="en-IN" dirty="0"/>
          </a:p>
        </p:txBody>
      </p:sp>
      <p:sp>
        <p:nvSpPr>
          <p:cNvPr id="3" name="Content Placeholder 2"/>
          <p:cNvSpPr>
            <a:spLocks noGrp="1"/>
          </p:cNvSpPr>
          <p:nvPr>
            <p:ph sz="quarter" idx="1"/>
          </p:nvPr>
        </p:nvSpPr>
        <p:spPr/>
        <p:txBody>
          <a:bodyPr>
            <a:normAutofit/>
          </a:bodyPr>
          <a:lstStyle/>
          <a:p>
            <a:pPr>
              <a:buNone/>
            </a:pPr>
            <a:r>
              <a:rPr lang="en-IN" sz="2800" dirty="0" smtClean="0"/>
              <a:t>	&lt;form #</a:t>
            </a:r>
            <a:r>
              <a:rPr lang="en-IN" sz="2800" dirty="0" err="1" smtClean="0"/>
              <a:t>formRef</a:t>
            </a:r>
            <a:r>
              <a:rPr lang="en-IN" sz="2800" dirty="0" smtClean="0"/>
              <a:t>="</a:t>
            </a:r>
            <a:r>
              <a:rPr lang="en-IN" sz="2800" dirty="0" err="1" smtClean="0"/>
              <a:t>ngForm</a:t>
            </a:r>
            <a:r>
              <a:rPr lang="en-IN" sz="2800" dirty="0" smtClean="0"/>
              <a:t>" (submit)="</a:t>
            </a:r>
            <a:r>
              <a:rPr lang="en-IN" sz="2800" dirty="0" err="1" smtClean="0"/>
              <a:t>checkValue</a:t>
            </a:r>
            <a:r>
              <a:rPr lang="en-IN" sz="2800" dirty="0" smtClean="0"/>
              <a:t>(</a:t>
            </a:r>
            <a:r>
              <a:rPr lang="en-IN" sz="2800" dirty="0" err="1" smtClean="0"/>
              <a:t>formRef.value</a:t>
            </a:r>
            <a:r>
              <a:rPr lang="en-IN" sz="2800" dirty="0" smtClean="0"/>
              <a:t>)"&gt;</a:t>
            </a:r>
          </a:p>
          <a:p>
            <a:pPr>
              <a:buNone/>
            </a:pPr>
            <a:r>
              <a:rPr lang="en-IN" sz="2800" dirty="0" smtClean="0"/>
              <a:t>       &lt;input type=“text” name=“</a:t>
            </a:r>
            <a:r>
              <a:rPr lang="en-IN" sz="2800" dirty="0" err="1" smtClean="0"/>
              <a:t>uname</a:t>
            </a:r>
            <a:r>
              <a:rPr lang="en-IN" sz="2800" dirty="0" smtClean="0"/>
              <a:t>” </a:t>
            </a:r>
            <a:r>
              <a:rPr lang="en-IN" sz="2800" dirty="0" err="1" smtClean="0"/>
              <a:t>ngModel</a:t>
            </a:r>
            <a:r>
              <a:rPr lang="en-IN" sz="2800" dirty="0" smtClean="0"/>
              <a:t>&gt;</a:t>
            </a:r>
          </a:p>
          <a:p>
            <a:pPr>
              <a:buNone/>
            </a:pPr>
            <a:r>
              <a:rPr lang="en-IN" sz="2800" dirty="0" smtClean="0"/>
              <a:t>	&lt;/form&gt;</a:t>
            </a:r>
          </a:p>
          <a:p>
            <a:endParaRPr lang="en-IN" sz="2800"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ngModelGroup</a:t>
            </a:r>
            <a:r>
              <a:rPr lang="en-IN" dirty="0" smtClean="0"/>
              <a:t> </a:t>
            </a:r>
            <a:endParaRPr lang="en-IN" dirty="0"/>
          </a:p>
        </p:txBody>
      </p:sp>
      <p:sp>
        <p:nvSpPr>
          <p:cNvPr id="3" name="Content Placeholder 2"/>
          <p:cNvSpPr>
            <a:spLocks noGrp="1"/>
          </p:cNvSpPr>
          <p:nvPr>
            <p:ph sz="quarter" idx="1"/>
          </p:nvPr>
        </p:nvSpPr>
        <p:spPr/>
        <p:txBody>
          <a:bodyPr/>
          <a:lstStyle/>
          <a:p>
            <a:pPr>
              <a:buNone/>
            </a:pPr>
            <a:r>
              <a:rPr lang="en-IN" dirty="0" smtClean="0"/>
              <a:t>	&lt;div </a:t>
            </a:r>
            <a:r>
              <a:rPr lang="en-IN" dirty="0" err="1" smtClean="0"/>
              <a:t>ngModelGroup</a:t>
            </a:r>
            <a:r>
              <a:rPr lang="en-IN" dirty="0" smtClean="0"/>
              <a:t>="</a:t>
            </a:r>
            <a:r>
              <a:rPr lang="en-IN" dirty="0" err="1" smtClean="0"/>
              <a:t>FullName</a:t>
            </a:r>
            <a:r>
              <a:rPr lang="en-IN" dirty="0" smtClean="0"/>
              <a:t>"&gt;</a:t>
            </a:r>
          </a:p>
          <a:p>
            <a:pPr>
              <a:buNone/>
            </a:pPr>
            <a:r>
              <a:rPr lang="en-IN" dirty="0" smtClean="0"/>
              <a:t>	        </a:t>
            </a:r>
            <a:r>
              <a:rPr lang="en-IN" dirty="0" err="1" smtClean="0"/>
              <a:t>FirstName</a:t>
            </a:r>
            <a:r>
              <a:rPr lang="en-IN" dirty="0" smtClean="0"/>
              <a:t>:&lt;input type="text" 	name="</a:t>
            </a:r>
            <a:r>
              <a:rPr lang="en-IN" dirty="0" err="1" smtClean="0"/>
              <a:t>fname"ngModel</a:t>
            </a:r>
            <a:r>
              <a:rPr lang="en-IN" dirty="0" smtClean="0"/>
              <a:t>&gt;</a:t>
            </a:r>
          </a:p>
          <a:p>
            <a:pPr>
              <a:buNone/>
            </a:pPr>
            <a:r>
              <a:rPr lang="en-IN" dirty="0" smtClean="0"/>
              <a:t>		</a:t>
            </a:r>
            <a:r>
              <a:rPr lang="en-IN" dirty="0" err="1" smtClean="0"/>
              <a:t>LastName</a:t>
            </a:r>
            <a:r>
              <a:rPr lang="en-IN" dirty="0" smtClean="0"/>
              <a:t>:&lt;input type="text" 	name="</a:t>
            </a:r>
            <a:r>
              <a:rPr lang="en-IN" dirty="0" err="1" smtClean="0"/>
              <a:t>lname"ngModel</a:t>
            </a:r>
            <a:r>
              <a:rPr lang="en-IN" dirty="0" smtClean="0"/>
              <a:t>&gt;</a:t>
            </a:r>
          </a:p>
          <a:p>
            <a:pPr>
              <a:buNone/>
            </a:pPr>
            <a:r>
              <a:rPr lang="en-IN" dirty="0" smtClean="0"/>
              <a:t> &lt;/div&gt;</a:t>
            </a:r>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Pre-requisites for Angular2/4</a:t>
            </a:r>
            <a:br>
              <a:rPr lang="en-IN" dirty="0" smtClean="0"/>
            </a:br>
            <a:endParaRPr lang="en-IN" dirty="0"/>
          </a:p>
        </p:txBody>
      </p:sp>
      <p:sp>
        <p:nvSpPr>
          <p:cNvPr id="3" name="Content Placeholder 2"/>
          <p:cNvSpPr>
            <a:spLocks noGrp="1"/>
          </p:cNvSpPr>
          <p:nvPr>
            <p:ph sz="quarter" idx="1"/>
          </p:nvPr>
        </p:nvSpPr>
        <p:spPr/>
        <p:txBody>
          <a:bodyPr/>
          <a:lstStyle/>
          <a:p>
            <a:r>
              <a:rPr lang="en-IN" dirty="0" smtClean="0"/>
              <a:t>HTML/HTML5</a:t>
            </a:r>
          </a:p>
          <a:p>
            <a:r>
              <a:rPr lang="en-IN" dirty="0" smtClean="0"/>
              <a:t>CSS/CSS3</a:t>
            </a:r>
          </a:p>
          <a:p>
            <a:r>
              <a:rPr lang="en-IN" dirty="0" smtClean="0"/>
              <a:t>JavaScript </a:t>
            </a:r>
          </a:p>
          <a:p>
            <a:r>
              <a:rPr lang="en-IN" dirty="0" smtClean="0"/>
              <a:t>TypeScript </a:t>
            </a:r>
          </a:p>
          <a:p>
            <a:r>
              <a:rPr lang="en-IN" dirty="0" smtClean="0"/>
              <a:t>Web Technologies (Servlet/JSP, PHP, ASP.net – Optional)</a:t>
            </a:r>
          </a:p>
          <a:p>
            <a:endParaRPr lang="en-IN"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Angular pre-defined validation classes</a:t>
            </a:r>
            <a:endParaRPr lang="en-IN" dirty="0"/>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838200" y="1447800"/>
            <a:ext cx="6824662" cy="2724944"/>
          </a:xfrm>
          <a:prstGeom prst="rect">
            <a:avLst/>
          </a:prstGeom>
          <a:noFill/>
          <a:ln w="9525">
            <a:noFill/>
            <a:miter lim="800000"/>
            <a:headEnd/>
            <a:tailEnd/>
          </a:ln>
        </p:spPr>
      </p:pic>
      <p:graphicFrame>
        <p:nvGraphicFramePr>
          <p:cNvPr id="6" name="Table 5"/>
          <p:cNvGraphicFramePr>
            <a:graphicFrameLocks noGrp="1"/>
          </p:cNvGraphicFramePr>
          <p:nvPr/>
        </p:nvGraphicFramePr>
        <p:xfrm>
          <a:off x="1066800" y="4953000"/>
          <a:ext cx="6096000" cy="457200"/>
        </p:xfrm>
        <a:graphic>
          <a:graphicData uri="http://schemas.openxmlformats.org/drawingml/2006/table">
            <a:tbl>
              <a:tblPr firstRow="1" bandRow="1">
                <a:tableStyleId>{5C22544A-7EE6-4342-B048-85BDC9FD1C3A}</a:tableStyleId>
              </a:tblPr>
              <a:tblGrid>
                <a:gridCol w="6096000"/>
              </a:tblGrid>
              <a:tr h="370840">
                <a:tc>
                  <a:txBody>
                    <a:bodyPr/>
                    <a:lstStyle/>
                    <a:p>
                      <a:r>
                        <a:rPr lang="en-IN" sz="2400" b="0" dirty="0" err="1" smtClean="0">
                          <a:solidFill>
                            <a:schemeClr val="tx1"/>
                          </a:solidFill>
                        </a:rPr>
                        <a:t>componentRefName.errors.minlength</a:t>
                      </a:r>
                      <a:endParaRPr lang="en-IN" sz="2400" b="0" dirty="0">
                        <a:solidFill>
                          <a:schemeClr val="tx1"/>
                        </a:solidFill>
                      </a:endParaRPr>
                    </a:p>
                  </a:txBody>
                  <a:tcPr>
                    <a:solidFill>
                      <a:schemeClr val="bg1"/>
                    </a:solidFill>
                  </a:tcPr>
                </a:tc>
              </a:tr>
            </a:tbl>
          </a:graphicData>
        </a:graphic>
      </p:graphicFrame>
      <p:graphicFrame>
        <p:nvGraphicFramePr>
          <p:cNvPr id="7" name="Table 6"/>
          <p:cNvGraphicFramePr>
            <a:graphicFrameLocks noGrp="1"/>
          </p:cNvGraphicFramePr>
          <p:nvPr/>
        </p:nvGraphicFramePr>
        <p:xfrm>
          <a:off x="1066800" y="5562600"/>
          <a:ext cx="6096000" cy="457200"/>
        </p:xfrm>
        <a:graphic>
          <a:graphicData uri="http://schemas.openxmlformats.org/drawingml/2006/table">
            <a:tbl>
              <a:tblPr firstRow="1" bandRow="1">
                <a:tableStyleId>{5C22544A-7EE6-4342-B048-85BDC9FD1C3A}</a:tableStyleId>
              </a:tblPr>
              <a:tblGrid>
                <a:gridCol w="6096000"/>
              </a:tblGrid>
              <a:tr h="370840">
                <a:tc>
                  <a:txBody>
                    <a:bodyPr/>
                    <a:lstStyle/>
                    <a:p>
                      <a:r>
                        <a:rPr lang="en-IN" sz="2400" b="0" dirty="0" err="1" smtClean="0">
                          <a:solidFill>
                            <a:schemeClr val="tx1"/>
                          </a:solidFill>
                        </a:rPr>
                        <a:t>componentRefName.errors.maxlength</a:t>
                      </a:r>
                      <a:endParaRPr lang="en-IN" sz="2400" b="0" dirty="0">
                        <a:solidFill>
                          <a:schemeClr val="tx1"/>
                        </a:solidFill>
                      </a:endParaRPr>
                    </a:p>
                  </a:txBody>
                  <a:tcPr>
                    <a:solidFill>
                      <a:schemeClr val="bg1"/>
                    </a:solidFill>
                  </a:tcPr>
                </a:tc>
              </a:tr>
            </a:tbl>
          </a:graphicData>
        </a:graphic>
      </p:graphicFrame>
      <p:graphicFrame>
        <p:nvGraphicFramePr>
          <p:cNvPr id="8" name="Table 7"/>
          <p:cNvGraphicFramePr>
            <a:graphicFrameLocks noGrp="1"/>
          </p:cNvGraphicFramePr>
          <p:nvPr/>
        </p:nvGraphicFramePr>
        <p:xfrm>
          <a:off x="1066800" y="4114800"/>
          <a:ext cx="6096000" cy="457200"/>
        </p:xfrm>
        <a:graphic>
          <a:graphicData uri="http://schemas.openxmlformats.org/drawingml/2006/table">
            <a:tbl>
              <a:tblPr firstRow="1" bandRow="1">
                <a:tableStyleId>{5C22544A-7EE6-4342-B048-85BDC9FD1C3A}</a:tableStyleId>
              </a:tblPr>
              <a:tblGrid>
                <a:gridCol w="6096000"/>
              </a:tblGrid>
              <a:tr h="370840">
                <a:tc>
                  <a:txBody>
                    <a:bodyPr/>
                    <a:lstStyle/>
                    <a:p>
                      <a:r>
                        <a:rPr lang="en-IN" sz="2400" b="0" dirty="0" err="1" smtClean="0">
                          <a:solidFill>
                            <a:schemeClr val="tx1"/>
                          </a:solidFill>
                        </a:rPr>
                        <a:t>componentRefName.errors.required</a:t>
                      </a:r>
                      <a:endParaRPr lang="en-IN" sz="2400" b="0" dirty="0">
                        <a:solidFill>
                          <a:schemeClr val="tx1"/>
                        </a:solidFill>
                      </a:endParaRPr>
                    </a:p>
                  </a:txBody>
                  <a:tcPr>
                    <a:solidFill>
                      <a:schemeClr val="bg1"/>
                    </a:solidFill>
                  </a:tcPr>
                </a:tc>
              </a:tr>
            </a:tbl>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smtClean="0"/>
              <a:t>ngForm</a:t>
            </a:r>
            <a:r>
              <a:rPr lang="en-IN" dirty="0" smtClean="0"/>
              <a:t> with </a:t>
            </a:r>
            <a:r>
              <a:rPr lang="en-IN" dirty="0" err="1" smtClean="0"/>
              <a:t>ngModel</a:t>
            </a:r>
            <a:r>
              <a:rPr lang="en-IN" dirty="0" smtClean="0"/>
              <a:t> with Validation  </a:t>
            </a:r>
            <a:endParaRPr lang="en-IN" dirty="0"/>
          </a:p>
        </p:txBody>
      </p:sp>
      <p:sp>
        <p:nvSpPr>
          <p:cNvPr id="3" name="Content Placeholder 2"/>
          <p:cNvSpPr>
            <a:spLocks noGrp="1"/>
          </p:cNvSpPr>
          <p:nvPr>
            <p:ph sz="quarter" idx="1"/>
          </p:nvPr>
        </p:nvSpPr>
        <p:spPr>
          <a:xfrm>
            <a:off x="685800" y="1447800"/>
            <a:ext cx="8001000" cy="4953000"/>
          </a:xfrm>
        </p:spPr>
        <p:txBody>
          <a:bodyPr>
            <a:normAutofit fontScale="85000" lnSpcReduction="20000"/>
          </a:bodyPr>
          <a:lstStyle/>
          <a:p>
            <a:pPr>
              <a:buNone/>
            </a:pPr>
            <a:r>
              <a:rPr lang="en-IN" sz="2800" b="1" dirty="0" smtClean="0"/>
              <a:t>	&lt;form #</a:t>
            </a:r>
            <a:r>
              <a:rPr lang="en-IN" sz="2800" b="1" dirty="0" err="1" smtClean="0"/>
              <a:t>formObj</a:t>
            </a:r>
            <a:r>
              <a:rPr lang="en-IN" sz="2800" b="1" dirty="0" smtClean="0"/>
              <a:t>="</a:t>
            </a:r>
            <a:r>
              <a:rPr lang="en-IN" sz="2800" b="1" dirty="0" err="1" smtClean="0"/>
              <a:t>ngForm</a:t>
            </a:r>
            <a:r>
              <a:rPr lang="en-IN" sz="2800" b="1" dirty="0" smtClean="0"/>
              <a:t>“ (</a:t>
            </a:r>
            <a:r>
              <a:rPr lang="en-IN" sz="2800" b="1" dirty="0" err="1" smtClean="0"/>
              <a:t>ngSubmit</a:t>
            </a:r>
            <a:r>
              <a:rPr lang="en-IN" sz="2800" b="1" dirty="0" smtClean="0"/>
              <a:t>)="verify(</a:t>
            </a:r>
            <a:r>
              <a:rPr lang="en-IN" sz="2800" b="1" dirty="0" err="1" smtClean="0"/>
              <a:t>formObj.value</a:t>
            </a:r>
            <a:r>
              <a:rPr lang="en-IN" sz="2800" b="1" dirty="0" smtClean="0"/>
              <a:t>)“  </a:t>
            </a:r>
            <a:r>
              <a:rPr lang="en-IN" sz="2800" b="1" dirty="0" err="1" smtClean="0"/>
              <a:t>nonvalidate</a:t>
            </a:r>
            <a:r>
              <a:rPr lang="en-IN" sz="2800" b="1" dirty="0" smtClean="0"/>
              <a:t>&gt;</a:t>
            </a:r>
            <a:endParaRPr lang="en-IN" sz="2800" dirty="0" smtClean="0"/>
          </a:p>
          <a:p>
            <a:pPr>
              <a:buNone/>
            </a:pPr>
            <a:r>
              <a:rPr lang="en-IN" b="1" dirty="0" smtClean="0"/>
              <a:t>	&lt;input type="text" name="user" </a:t>
            </a:r>
            <a:r>
              <a:rPr lang="en-IN" b="1" dirty="0" err="1" smtClean="0"/>
              <a:t>ngModel</a:t>
            </a:r>
            <a:r>
              <a:rPr lang="en-IN" b="1" dirty="0" smtClean="0"/>
              <a:t> required  #</a:t>
            </a:r>
            <a:r>
              <a:rPr lang="en-IN" b="1" dirty="0" err="1" smtClean="0"/>
              <a:t>userRef</a:t>
            </a:r>
            <a:r>
              <a:rPr lang="en-IN" b="1" dirty="0" smtClean="0"/>
              <a:t>="</a:t>
            </a:r>
            <a:r>
              <a:rPr lang="en-IN" b="1" dirty="0" err="1" smtClean="0"/>
              <a:t>ngModel</a:t>
            </a:r>
            <a:r>
              <a:rPr lang="en-IN" b="1" dirty="0" smtClean="0"/>
              <a:t>” </a:t>
            </a:r>
            <a:r>
              <a:rPr lang="en-IN" b="1" dirty="0" err="1" smtClean="0"/>
              <a:t>minlength</a:t>
            </a:r>
            <a:r>
              <a:rPr lang="en-IN" b="1" dirty="0" smtClean="0"/>
              <a:t>="2"/&gt;</a:t>
            </a:r>
            <a:r>
              <a:rPr lang="en-IN" sz="2800" b="1" dirty="0" smtClean="0"/>
              <a:t>    </a:t>
            </a:r>
          </a:p>
          <a:p>
            <a:pPr>
              <a:buNone/>
            </a:pPr>
            <a:r>
              <a:rPr lang="en-IN" sz="2800" b="1" dirty="0" smtClean="0"/>
              <a:t>	&lt;div *</a:t>
            </a:r>
            <a:r>
              <a:rPr lang="en-IN" sz="2800" b="1" dirty="0" err="1" smtClean="0"/>
              <a:t>ngIf</a:t>
            </a:r>
            <a:r>
              <a:rPr lang="en-IN" sz="2800" b="1" dirty="0" smtClean="0"/>
              <a:t>="</a:t>
            </a:r>
            <a:r>
              <a:rPr lang="en-IN" sz="2800" b="1" dirty="0" err="1" smtClean="0"/>
              <a:t>userRef.errors</a:t>
            </a:r>
            <a:r>
              <a:rPr lang="en-IN" sz="2800" b="1" dirty="0" smtClean="0"/>
              <a:t> &amp;&amp; (</a:t>
            </a:r>
            <a:r>
              <a:rPr lang="en-IN" sz="2800" b="1" dirty="0" err="1" smtClean="0"/>
              <a:t>userRef.dirty</a:t>
            </a:r>
            <a:r>
              <a:rPr lang="en-IN" sz="2800" b="1" dirty="0" smtClean="0"/>
              <a:t> || </a:t>
            </a:r>
            <a:r>
              <a:rPr lang="en-IN" sz="2800" b="1" dirty="0" err="1" smtClean="0"/>
              <a:t>userRef.touched</a:t>
            </a:r>
            <a:r>
              <a:rPr lang="en-IN" sz="2800" b="1" dirty="0" smtClean="0"/>
              <a:t>)"&gt;</a:t>
            </a:r>
            <a:endParaRPr lang="en-IN" sz="2800" dirty="0" smtClean="0"/>
          </a:p>
          <a:p>
            <a:pPr>
              <a:buNone/>
            </a:pPr>
            <a:r>
              <a:rPr lang="en-IN" sz="2800" b="1" dirty="0" smtClean="0"/>
              <a:t>	                  &lt;span [hidden]="!</a:t>
            </a:r>
            <a:r>
              <a:rPr lang="en-IN" sz="2800" b="1" dirty="0" err="1" smtClean="0"/>
              <a:t>userRef.errors.required</a:t>
            </a:r>
            <a:r>
              <a:rPr lang="en-IN" sz="2800" b="1" dirty="0" smtClean="0"/>
              <a:t>"&gt;</a:t>
            </a:r>
            <a:endParaRPr lang="en-IN" sz="2800" dirty="0" smtClean="0"/>
          </a:p>
          <a:p>
            <a:pPr>
              <a:buNone/>
            </a:pPr>
            <a:r>
              <a:rPr lang="en-IN" sz="2800" b="1" dirty="0" smtClean="0"/>
              <a:t>	                   </a:t>
            </a:r>
            <a:r>
              <a:rPr lang="en-IN" sz="2800" b="1" dirty="0" err="1" smtClean="0"/>
              <a:t>UserName</a:t>
            </a:r>
            <a:r>
              <a:rPr lang="en-IN" sz="2800" b="1" dirty="0" smtClean="0"/>
              <a:t> is required</a:t>
            </a:r>
            <a:endParaRPr lang="en-IN" sz="2800" dirty="0" smtClean="0"/>
          </a:p>
          <a:p>
            <a:pPr>
              <a:buNone/>
            </a:pPr>
            <a:r>
              <a:rPr lang="en-IN" sz="2800" b="1" dirty="0" smtClean="0"/>
              <a:t>	                  &lt;/span&gt;</a:t>
            </a:r>
            <a:endParaRPr lang="en-IN" sz="2800" dirty="0" smtClean="0"/>
          </a:p>
          <a:p>
            <a:pPr>
              <a:buNone/>
            </a:pPr>
            <a:r>
              <a:rPr lang="en-IN" sz="2800" b="1" dirty="0" smtClean="0"/>
              <a:t>	                  &lt;span [hidden]="!</a:t>
            </a:r>
            <a:r>
              <a:rPr lang="en-IN" sz="2800" b="1" dirty="0" err="1" smtClean="0"/>
              <a:t>userRef.errors.minlength</a:t>
            </a:r>
            <a:r>
              <a:rPr lang="en-IN" sz="2800" b="1" dirty="0" smtClean="0"/>
              <a:t>"&gt;</a:t>
            </a:r>
            <a:endParaRPr lang="en-IN" sz="2800" dirty="0" smtClean="0"/>
          </a:p>
          <a:p>
            <a:pPr>
              <a:buNone/>
            </a:pPr>
            <a:r>
              <a:rPr lang="en-IN" sz="2800" b="1" dirty="0" smtClean="0"/>
              <a:t>	                    </a:t>
            </a:r>
            <a:r>
              <a:rPr lang="en-IN" sz="2800" b="1" dirty="0" err="1" smtClean="0"/>
              <a:t>UserName</a:t>
            </a:r>
            <a:r>
              <a:rPr lang="en-IN" sz="2800" b="1" dirty="0" smtClean="0"/>
              <a:t> must be 2 character</a:t>
            </a:r>
            <a:endParaRPr lang="en-IN" sz="2800" dirty="0" smtClean="0"/>
          </a:p>
          <a:p>
            <a:pPr>
              <a:buNone/>
            </a:pPr>
            <a:r>
              <a:rPr lang="en-IN" sz="2800" b="1" dirty="0" smtClean="0"/>
              <a:t>	                   &lt;/span&gt;</a:t>
            </a:r>
            <a:endParaRPr lang="en-IN" sz="2800" dirty="0" smtClean="0"/>
          </a:p>
          <a:p>
            <a:pPr>
              <a:buNone/>
            </a:pPr>
            <a:r>
              <a:rPr lang="en-IN" sz="2800" b="1" dirty="0" smtClean="0"/>
              <a:t>	             &lt;/div&gt;</a:t>
            </a:r>
          </a:p>
          <a:p>
            <a:pPr>
              <a:buNone/>
            </a:pPr>
            <a:r>
              <a:rPr lang="en-IN" sz="2400" b="1" dirty="0" smtClean="0"/>
              <a:t>&lt;input type="submit" [disabled]="!</a:t>
            </a:r>
            <a:r>
              <a:rPr lang="en-IN" sz="2400" b="1" dirty="0" err="1" smtClean="0"/>
              <a:t>formObj.valid</a:t>
            </a:r>
            <a:r>
              <a:rPr lang="en-IN" sz="2400" b="1" dirty="0" smtClean="0"/>
              <a:t>"&gt;</a:t>
            </a:r>
            <a:endParaRPr lang="en-IN" sz="2800" dirty="0"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Driven Forms </a:t>
            </a:r>
            <a:endParaRPr lang="en-IN" dirty="0"/>
          </a:p>
        </p:txBody>
      </p:sp>
      <p:sp>
        <p:nvSpPr>
          <p:cNvPr id="3" name="Content Placeholder 2"/>
          <p:cNvSpPr>
            <a:spLocks noGrp="1"/>
          </p:cNvSpPr>
          <p:nvPr>
            <p:ph sz="quarter" idx="1"/>
          </p:nvPr>
        </p:nvSpPr>
        <p:spPr/>
        <p:txBody>
          <a:bodyPr/>
          <a:lstStyle/>
          <a:p>
            <a:r>
              <a:rPr lang="en-IN" dirty="0" smtClean="0"/>
              <a:t>Model Driven Forms also known as Reactive forms. </a:t>
            </a:r>
          </a:p>
          <a:p>
            <a:r>
              <a:rPr lang="en-IN" dirty="0" smtClean="0"/>
              <a:t>In this approach, we create new instances of the form controls and form control group in our component.</a:t>
            </a:r>
          </a:p>
          <a:p>
            <a:r>
              <a:rPr lang="en-IN" dirty="0" smtClean="0"/>
              <a:t>When we want to use the model driven form first we have to use the </a:t>
            </a:r>
            <a:r>
              <a:rPr lang="en-IN" dirty="0" err="1" smtClean="0"/>
              <a:t>ReactiveFormsModule</a:t>
            </a:r>
            <a:r>
              <a:rPr lang="en-IN" dirty="0" smtClean="0"/>
              <a:t> in module(</a:t>
            </a:r>
            <a:r>
              <a:rPr lang="en-IN" dirty="0" err="1" smtClean="0"/>
              <a:t>AppModule</a:t>
            </a:r>
            <a:r>
              <a:rPr lang="en-IN" dirty="0" smtClean="0"/>
              <a:t>).</a:t>
            </a:r>
          </a:p>
          <a:p>
            <a:endParaRPr lang="en-IN" dirty="0" smtClean="0"/>
          </a:p>
          <a:p>
            <a:endParaRPr lang="en-IN"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FormGroup</a:t>
            </a:r>
            <a:r>
              <a:rPr lang="en-IN" dirty="0" smtClean="0"/>
              <a:t> and </a:t>
            </a:r>
            <a:r>
              <a:rPr lang="en-IN" dirty="0" err="1" smtClean="0"/>
              <a:t>FormGroupControl</a:t>
            </a:r>
            <a:r>
              <a:rPr lang="en-IN" dirty="0" smtClean="0"/>
              <a:t> </a:t>
            </a:r>
            <a:endParaRPr lang="en-IN" dirty="0"/>
          </a:p>
        </p:txBody>
      </p:sp>
      <p:sp>
        <p:nvSpPr>
          <p:cNvPr id="3" name="Content Placeholder 2"/>
          <p:cNvSpPr>
            <a:spLocks noGrp="1"/>
          </p:cNvSpPr>
          <p:nvPr>
            <p:ph sz="quarter" idx="1"/>
          </p:nvPr>
        </p:nvSpPr>
        <p:spPr/>
        <p:txBody>
          <a:bodyPr>
            <a:normAutofit/>
          </a:bodyPr>
          <a:lstStyle/>
          <a:p>
            <a:r>
              <a:rPr lang="en-IN" b="1" dirty="0" err="1" smtClean="0"/>
              <a:t>FormControl</a:t>
            </a:r>
            <a:r>
              <a:rPr lang="en-IN" b="1" dirty="0" smtClean="0"/>
              <a:t> : </a:t>
            </a:r>
            <a:r>
              <a:rPr lang="en-IN" dirty="0" smtClean="0"/>
              <a:t>The class is present in the "@angular/forms" package of Angular 2.0.Each component in form like </a:t>
            </a:r>
            <a:r>
              <a:rPr lang="en-IN" dirty="0" err="1" smtClean="0"/>
              <a:t>textfield</a:t>
            </a:r>
            <a:r>
              <a:rPr lang="en-IN" dirty="0" smtClean="0"/>
              <a:t>, </a:t>
            </a:r>
            <a:r>
              <a:rPr lang="en-IN" dirty="0" err="1" smtClean="0"/>
              <a:t>radiobutton</a:t>
            </a:r>
            <a:r>
              <a:rPr lang="en-IN" dirty="0" smtClean="0"/>
              <a:t>, checkbox is known as </a:t>
            </a:r>
            <a:r>
              <a:rPr lang="en-IN" dirty="0" err="1" smtClean="0"/>
              <a:t>FormControl</a:t>
            </a:r>
            <a:r>
              <a:rPr lang="en-IN" dirty="0" smtClean="0"/>
              <a:t>  </a:t>
            </a:r>
          </a:p>
          <a:p>
            <a:r>
              <a:rPr lang="en-IN" b="1" dirty="0" err="1" smtClean="0"/>
              <a:t>FormGroup</a:t>
            </a:r>
            <a:r>
              <a:rPr lang="en-IN" b="1" dirty="0" smtClean="0"/>
              <a:t> : </a:t>
            </a:r>
            <a:r>
              <a:rPr lang="en-IN" dirty="0" smtClean="0"/>
              <a:t>The class is present in the "@angular/forms" package of Angular 2.0. It is used to represent a set of form control inside its constructor. </a:t>
            </a:r>
          </a:p>
          <a:p>
            <a:endParaRPr lang="en-IN"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685800" y="685800"/>
            <a:ext cx="7696200" cy="47243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 Component </a:t>
            </a:r>
            <a:endParaRPr lang="en-IN" dirty="0"/>
          </a:p>
        </p:txBody>
      </p:sp>
      <p:sp>
        <p:nvSpPr>
          <p:cNvPr id="3" name="Content Placeholder 2"/>
          <p:cNvSpPr>
            <a:spLocks noGrp="1"/>
          </p:cNvSpPr>
          <p:nvPr>
            <p:ph sz="quarter" idx="1"/>
          </p:nvPr>
        </p:nvSpPr>
        <p:spPr/>
        <p:txBody>
          <a:bodyPr>
            <a:normAutofit/>
          </a:bodyPr>
          <a:lstStyle/>
          <a:p>
            <a:pPr>
              <a:buNone/>
            </a:pPr>
            <a:r>
              <a:rPr lang="en-IN" dirty="0" smtClean="0"/>
              <a:t>	</a:t>
            </a:r>
            <a:r>
              <a:rPr lang="en-IN" dirty="0" err="1" smtClean="0"/>
              <a:t>userForm</a:t>
            </a:r>
            <a:r>
              <a:rPr lang="en-IN" dirty="0" smtClean="0"/>
              <a:t>=new </a:t>
            </a:r>
            <a:r>
              <a:rPr lang="en-IN" dirty="0" err="1" smtClean="0"/>
              <a:t>FormGroup</a:t>
            </a:r>
            <a:r>
              <a:rPr lang="en-IN" dirty="0" smtClean="0"/>
              <a:t>({</a:t>
            </a:r>
          </a:p>
          <a:p>
            <a:pPr>
              <a:buNone/>
            </a:pPr>
            <a:r>
              <a:rPr lang="en-IN" dirty="0" smtClean="0"/>
              <a:t>	</a:t>
            </a:r>
            <a:r>
              <a:rPr lang="en-IN" dirty="0" err="1" smtClean="0"/>
              <a:t>uname:new</a:t>
            </a:r>
            <a:r>
              <a:rPr lang="en-IN" dirty="0" smtClean="0"/>
              <a:t> </a:t>
            </a:r>
            <a:r>
              <a:rPr lang="en-IN" dirty="0" err="1" smtClean="0"/>
              <a:t>FormControl</a:t>
            </a:r>
            <a:r>
              <a:rPr lang="en-IN" dirty="0" smtClean="0"/>
              <a:t>(),</a:t>
            </a:r>
          </a:p>
          <a:p>
            <a:pPr>
              <a:buNone/>
            </a:pPr>
            <a:r>
              <a:rPr lang="en-IN" dirty="0" smtClean="0"/>
              <a:t>	</a:t>
            </a:r>
            <a:r>
              <a:rPr lang="en-IN" dirty="0" err="1" smtClean="0"/>
              <a:t>pname:new</a:t>
            </a:r>
            <a:r>
              <a:rPr lang="en-IN" dirty="0" smtClean="0"/>
              <a:t> </a:t>
            </a:r>
            <a:r>
              <a:rPr lang="en-IN" dirty="0" err="1" smtClean="0"/>
              <a:t>FormControl</a:t>
            </a:r>
            <a:r>
              <a:rPr lang="en-IN" dirty="0" smtClean="0"/>
              <a:t>(),</a:t>
            </a:r>
          </a:p>
          <a:p>
            <a:pPr>
              <a:buNone/>
            </a:pPr>
            <a:r>
              <a:rPr lang="en-IN" dirty="0" smtClean="0"/>
              <a:t>		</a:t>
            </a:r>
            <a:r>
              <a:rPr lang="en-IN" dirty="0" err="1" smtClean="0"/>
              <a:t>addressForm</a:t>
            </a:r>
            <a:r>
              <a:rPr lang="en-IN" dirty="0" smtClean="0"/>
              <a:t>=new </a:t>
            </a:r>
            <a:r>
              <a:rPr lang="en-IN" dirty="0" err="1" smtClean="0"/>
              <a:t>FormGroup</a:t>
            </a:r>
            <a:r>
              <a:rPr lang="en-IN" dirty="0" smtClean="0"/>
              <a:t>({</a:t>
            </a:r>
          </a:p>
          <a:p>
            <a:pPr>
              <a:buNone/>
            </a:pPr>
            <a:r>
              <a:rPr lang="en-IN" dirty="0" smtClean="0"/>
              <a:t>		.....</a:t>
            </a:r>
          </a:p>
          <a:p>
            <a:pPr>
              <a:buNone/>
            </a:pPr>
            <a:r>
              <a:rPr lang="en-IN" dirty="0" smtClean="0"/>
              <a:t>		.....</a:t>
            </a:r>
          </a:p>
          <a:p>
            <a:pPr>
              <a:buNone/>
            </a:pPr>
            <a:r>
              <a:rPr lang="en-IN" dirty="0" smtClean="0"/>
              <a:t>		})</a:t>
            </a:r>
          </a:p>
          <a:p>
            <a:pPr>
              <a:buNone/>
            </a:pPr>
            <a:r>
              <a:rPr lang="en-IN" dirty="0" smtClean="0"/>
              <a:t>	});</a:t>
            </a:r>
          </a:p>
          <a:p>
            <a:endParaRPr lang="en-IN"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 Template </a:t>
            </a:r>
            <a:endParaRPr lang="en-IN" dirty="0"/>
          </a:p>
        </p:txBody>
      </p:sp>
      <p:sp>
        <p:nvSpPr>
          <p:cNvPr id="3" name="Content Placeholder 2"/>
          <p:cNvSpPr>
            <a:spLocks noGrp="1"/>
          </p:cNvSpPr>
          <p:nvPr>
            <p:ph sz="quarter" idx="1"/>
          </p:nvPr>
        </p:nvSpPr>
        <p:spPr/>
        <p:txBody>
          <a:bodyPr/>
          <a:lstStyle/>
          <a:p>
            <a:pPr>
              <a:buNone/>
            </a:pPr>
            <a:r>
              <a:rPr lang="en-IN" dirty="0" smtClean="0"/>
              <a:t>&lt;form [</a:t>
            </a:r>
            <a:r>
              <a:rPr lang="en-IN" dirty="0" err="1" smtClean="0"/>
              <a:t>fromGroup</a:t>
            </a:r>
            <a:r>
              <a:rPr lang="en-IN" dirty="0" smtClean="0"/>
              <a:t>]=“</a:t>
            </a:r>
            <a:r>
              <a:rPr lang="en-IN" dirty="0" err="1" smtClean="0"/>
              <a:t>userForm</a:t>
            </a:r>
            <a:r>
              <a:rPr lang="en-IN" dirty="0" smtClean="0"/>
              <a:t>”&gt;</a:t>
            </a:r>
          </a:p>
          <a:p>
            <a:pPr>
              <a:buNone/>
            </a:pPr>
            <a:r>
              <a:rPr lang="en-IN" dirty="0" smtClean="0"/>
              <a:t>&lt;input type=“text” </a:t>
            </a:r>
            <a:r>
              <a:rPr lang="en-IN" dirty="0" err="1" smtClean="0"/>
              <a:t>formControlName</a:t>
            </a:r>
            <a:r>
              <a:rPr lang="en-IN" dirty="0" smtClean="0"/>
              <a:t>=“</a:t>
            </a:r>
            <a:r>
              <a:rPr lang="en-IN" dirty="0" err="1" smtClean="0"/>
              <a:t>uname</a:t>
            </a:r>
            <a:r>
              <a:rPr lang="en-IN" dirty="0" smtClean="0"/>
              <a:t>”&gt;</a:t>
            </a:r>
          </a:p>
          <a:p>
            <a:pPr>
              <a:buNone/>
            </a:pPr>
            <a:r>
              <a:rPr lang="en-IN" dirty="0" smtClean="0"/>
              <a:t>	........</a:t>
            </a:r>
          </a:p>
          <a:p>
            <a:pPr>
              <a:buNone/>
            </a:pPr>
            <a:r>
              <a:rPr lang="en-IN" dirty="0" smtClean="0"/>
              <a:t>	........</a:t>
            </a:r>
          </a:p>
          <a:p>
            <a:pPr>
              <a:buNone/>
            </a:pPr>
            <a:r>
              <a:rPr lang="en-IN" dirty="0" smtClean="0"/>
              <a:t>    ........</a:t>
            </a:r>
          </a:p>
          <a:p>
            <a:pPr>
              <a:buNone/>
            </a:pPr>
            <a:r>
              <a:rPr lang="en-IN" dirty="0" smtClean="0"/>
              <a:t>&lt;/form&gt;</a:t>
            </a:r>
            <a:endParaRPr lang="en-IN"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Driven form with Validation </a:t>
            </a:r>
            <a:endParaRPr lang="en-IN" dirty="0"/>
          </a:p>
        </p:txBody>
      </p:sp>
      <p:sp>
        <p:nvSpPr>
          <p:cNvPr id="3" name="Content Placeholder 2"/>
          <p:cNvSpPr>
            <a:spLocks noGrp="1"/>
          </p:cNvSpPr>
          <p:nvPr>
            <p:ph sz="quarter" idx="1"/>
          </p:nvPr>
        </p:nvSpPr>
        <p:spPr>
          <a:xfrm>
            <a:off x="381000" y="1447800"/>
            <a:ext cx="8305800" cy="4572000"/>
          </a:xfrm>
        </p:spPr>
        <p:txBody>
          <a:bodyPr>
            <a:normAutofit/>
          </a:bodyPr>
          <a:lstStyle/>
          <a:p>
            <a:r>
              <a:rPr lang="en-IN" dirty="0" smtClean="0"/>
              <a:t>Import the Validators from the ‘@angular/forms”.</a:t>
            </a:r>
          </a:p>
          <a:p>
            <a:r>
              <a:rPr lang="en-IN" dirty="0" smtClean="0"/>
              <a:t>Which provide set of field which help to do the validation. </a:t>
            </a:r>
          </a:p>
          <a:p>
            <a:pPr>
              <a:buNone/>
            </a:pPr>
            <a:r>
              <a:rPr lang="en-IN" dirty="0" err="1" smtClean="0"/>
              <a:t>userForm</a:t>
            </a:r>
            <a:r>
              <a:rPr lang="en-IN" dirty="0" smtClean="0"/>
              <a:t>=new </a:t>
            </a:r>
            <a:r>
              <a:rPr lang="en-IN" dirty="0" err="1" smtClean="0"/>
              <a:t>FormGroup</a:t>
            </a:r>
            <a:r>
              <a:rPr lang="en-IN" dirty="0" smtClean="0"/>
              <a:t>({</a:t>
            </a:r>
          </a:p>
          <a:p>
            <a:pPr>
              <a:buNone/>
            </a:pPr>
            <a:r>
              <a:rPr lang="en-IN" dirty="0" smtClean="0"/>
              <a:t>	</a:t>
            </a:r>
            <a:r>
              <a:rPr lang="en-IN" dirty="0" err="1" smtClean="0"/>
              <a:t>uname:new</a:t>
            </a:r>
            <a:r>
              <a:rPr lang="en-IN" dirty="0" smtClean="0"/>
              <a:t> </a:t>
            </a:r>
            <a:r>
              <a:rPr lang="en-IN" dirty="0" err="1" smtClean="0"/>
              <a:t>FormControl</a:t>
            </a:r>
            <a:r>
              <a:rPr lang="en-IN" dirty="0" smtClean="0"/>
              <a:t>(‘’,[</a:t>
            </a:r>
            <a:r>
              <a:rPr lang="en-IN" dirty="0" err="1" smtClean="0"/>
              <a:t>Validators.required,Validators.minLength</a:t>
            </a:r>
            <a:r>
              <a:rPr lang="en-IN" dirty="0" smtClean="0"/>
              <a:t>(3)]),</a:t>
            </a:r>
          </a:p>
          <a:p>
            <a:pPr>
              <a:buNone/>
            </a:pPr>
            <a:r>
              <a:rPr lang="en-IN" dirty="0" smtClean="0"/>
              <a:t>	</a:t>
            </a:r>
            <a:r>
              <a:rPr lang="en-IN" dirty="0" err="1" smtClean="0"/>
              <a:t>pname:new</a:t>
            </a:r>
            <a:r>
              <a:rPr lang="en-IN" dirty="0" smtClean="0"/>
              <a:t> </a:t>
            </a:r>
            <a:r>
              <a:rPr lang="en-IN" dirty="0" err="1" smtClean="0"/>
              <a:t>FormControl</a:t>
            </a:r>
            <a:r>
              <a:rPr lang="en-IN" dirty="0" smtClean="0"/>
              <a:t>(‘’,[</a:t>
            </a:r>
            <a:r>
              <a:rPr lang="en-IN" dirty="0" err="1" smtClean="0"/>
              <a:t>Validators.required,Validators.maxLength</a:t>
            </a:r>
            <a:r>
              <a:rPr lang="en-IN" dirty="0" smtClean="0"/>
              <a:t>(6)]),</a:t>
            </a:r>
          </a:p>
          <a:p>
            <a:pPr>
              <a:buNone/>
            </a:pPr>
            <a:r>
              <a:rPr lang="en-IN" dirty="0" smtClean="0"/>
              <a:t>	});</a:t>
            </a:r>
          </a:p>
          <a:p>
            <a:endParaRPr lang="en-IN" dirty="0" smtClean="0"/>
          </a:p>
          <a:p>
            <a:endParaRPr lang="en-IN"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57200"/>
            <a:ext cx="7772400" cy="5562600"/>
          </a:xfrm>
        </p:spPr>
        <p:txBody>
          <a:bodyPr>
            <a:normAutofit fontScale="85000" lnSpcReduction="10000"/>
          </a:bodyPr>
          <a:lstStyle/>
          <a:p>
            <a:pPr>
              <a:buNone/>
            </a:pPr>
            <a:r>
              <a:rPr lang="en-IN" dirty="0" smtClean="0"/>
              <a:t>	&lt;form [</a:t>
            </a:r>
            <a:r>
              <a:rPr lang="en-IN" dirty="0" err="1" smtClean="0"/>
              <a:t>formGroup</a:t>
            </a:r>
            <a:r>
              <a:rPr lang="en-IN" dirty="0" smtClean="0"/>
              <a:t>]="</a:t>
            </a:r>
            <a:r>
              <a:rPr lang="en-IN" dirty="0" err="1" smtClean="0"/>
              <a:t>loginForm</a:t>
            </a:r>
            <a:r>
              <a:rPr lang="en-IN" dirty="0" smtClean="0"/>
              <a:t>" (</a:t>
            </a:r>
            <a:r>
              <a:rPr lang="en-IN" smtClean="0"/>
              <a:t>submit)="verify</a:t>
            </a:r>
            <a:r>
              <a:rPr lang="en-IN" dirty="0" smtClean="0"/>
              <a:t>()" </a:t>
            </a:r>
            <a:r>
              <a:rPr lang="en-IN" dirty="0" err="1" smtClean="0"/>
              <a:t>nonvalidate</a:t>
            </a:r>
            <a:r>
              <a:rPr lang="en-IN" dirty="0" smtClean="0"/>
              <a:t>&gt;</a:t>
            </a:r>
          </a:p>
          <a:p>
            <a:pPr>
              <a:buNone/>
            </a:pPr>
            <a:r>
              <a:rPr lang="en-IN" dirty="0" smtClean="0"/>
              <a:t>	&lt;input type="text" </a:t>
            </a:r>
            <a:r>
              <a:rPr lang="en-IN" dirty="0" err="1" smtClean="0"/>
              <a:t>formControlName</a:t>
            </a:r>
            <a:r>
              <a:rPr lang="en-IN" dirty="0" smtClean="0"/>
              <a:t>="user" required/&gt;</a:t>
            </a:r>
          </a:p>
          <a:p>
            <a:pPr>
              <a:buNone/>
            </a:pPr>
            <a:r>
              <a:rPr lang="en-IN" dirty="0" smtClean="0"/>
              <a:t>      div *</a:t>
            </a:r>
            <a:r>
              <a:rPr lang="en-IN" dirty="0" err="1" smtClean="0"/>
              <a:t>ngIf</a:t>
            </a:r>
            <a:r>
              <a:rPr lang="en-IN" dirty="0" smtClean="0"/>
              <a:t>="!</a:t>
            </a:r>
            <a:r>
              <a:rPr lang="en-IN" dirty="0" err="1" smtClean="0"/>
              <a:t>loginForm.controls.user</a:t>
            </a:r>
            <a:r>
              <a:rPr lang="en-IN" dirty="0" smtClean="0"/>
              <a:t>?.valid &amp;&amp; (</a:t>
            </a:r>
            <a:r>
              <a:rPr lang="en-IN" dirty="0" err="1" smtClean="0"/>
              <a:t>loginForm.controls.user</a:t>
            </a:r>
            <a:r>
              <a:rPr lang="en-IN" dirty="0" smtClean="0"/>
              <a:t>?.dirty </a:t>
            </a:r>
          </a:p>
          <a:p>
            <a:pPr>
              <a:buNone/>
            </a:pPr>
            <a:r>
              <a:rPr lang="en-IN" dirty="0" smtClean="0"/>
              <a:t>	               ||  </a:t>
            </a:r>
            <a:r>
              <a:rPr lang="en-IN" dirty="0" err="1" smtClean="0"/>
              <a:t>loginForm.controls.user</a:t>
            </a:r>
            <a:r>
              <a:rPr lang="en-IN" dirty="0" smtClean="0"/>
              <a:t>?.touched)"&gt;</a:t>
            </a:r>
          </a:p>
          <a:p>
            <a:pPr>
              <a:buNone/>
            </a:pPr>
            <a:r>
              <a:rPr lang="en-IN" dirty="0" smtClean="0"/>
              <a:t>	                   &lt;div [hidden]="!</a:t>
            </a:r>
            <a:r>
              <a:rPr lang="en-IN" dirty="0" err="1" smtClean="0"/>
              <a:t>loginForm.controls.user.errors.required</a:t>
            </a:r>
            <a:r>
              <a:rPr lang="en-IN" dirty="0" smtClean="0"/>
              <a:t>"&gt;</a:t>
            </a:r>
          </a:p>
          <a:p>
            <a:pPr>
              <a:buNone/>
            </a:pPr>
            <a:r>
              <a:rPr lang="en-IN" dirty="0" smtClean="0"/>
              <a:t>	                    </a:t>
            </a:r>
            <a:r>
              <a:rPr lang="en-IN" dirty="0" err="1" smtClean="0"/>
              <a:t>UserName</a:t>
            </a:r>
            <a:r>
              <a:rPr lang="en-IN" dirty="0" smtClean="0"/>
              <a:t> is required</a:t>
            </a:r>
          </a:p>
          <a:p>
            <a:pPr>
              <a:buNone/>
            </a:pPr>
            <a:r>
              <a:rPr lang="en-IN" dirty="0" smtClean="0"/>
              <a:t>	                  &lt;/div&gt;</a:t>
            </a:r>
          </a:p>
          <a:p>
            <a:pPr>
              <a:buNone/>
            </a:pPr>
            <a:r>
              <a:rPr lang="en-IN" dirty="0" smtClean="0"/>
              <a:t>	                  &lt;div [hidden]="!</a:t>
            </a:r>
            <a:r>
              <a:rPr lang="en-IN" dirty="0" err="1" smtClean="0"/>
              <a:t>loginForm.controls.user.errors.minlength</a:t>
            </a:r>
            <a:r>
              <a:rPr lang="en-IN" dirty="0" smtClean="0"/>
              <a:t>"&gt;</a:t>
            </a:r>
          </a:p>
          <a:p>
            <a:pPr>
              <a:buNone/>
            </a:pPr>
            <a:r>
              <a:rPr lang="en-IN" dirty="0" smtClean="0"/>
              <a:t>	                    Min Length must be 2 character</a:t>
            </a:r>
          </a:p>
          <a:p>
            <a:pPr>
              <a:buNone/>
            </a:pPr>
            <a:r>
              <a:rPr lang="en-IN" dirty="0" smtClean="0"/>
              <a:t>	                  &lt;/div&gt;</a:t>
            </a:r>
          </a:p>
          <a:p>
            <a:pPr>
              <a:buNone/>
            </a:pPr>
            <a:r>
              <a:rPr lang="en-IN" dirty="0" smtClean="0"/>
              <a:t>	                &lt;/div&gt;              </a:t>
            </a:r>
          </a:p>
          <a:p>
            <a:pPr>
              <a:buNone/>
            </a:pPr>
            <a:r>
              <a:rPr lang="en-IN" dirty="0" smtClean="0"/>
              <a:t>&lt;input type="submit" value="submit" [disabled]="!</a:t>
            </a:r>
            <a:r>
              <a:rPr lang="en-IN" dirty="0" err="1" smtClean="0"/>
              <a:t>loginForm.valid</a:t>
            </a:r>
            <a:r>
              <a:rPr lang="en-IN" dirty="0" smtClean="0"/>
              <a:t>"&gt;</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Service </a:t>
            </a:r>
            <a:endParaRPr lang="en-IN" dirty="0"/>
          </a:p>
        </p:txBody>
      </p:sp>
      <p:sp>
        <p:nvSpPr>
          <p:cNvPr id="3" name="Content Placeholder 2"/>
          <p:cNvSpPr>
            <a:spLocks noGrp="1"/>
          </p:cNvSpPr>
          <p:nvPr>
            <p:ph sz="quarter" idx="1"/>
          </p:nvPr>
        </p:nvSpPr>
        <p:spPr/>
        <p:txBody>
          <a:bodyPr/>
          <a:lstStyle/>
          <a:p>
            <a:r>
              <a:rPr lang="en-IN" dirty="0" smtClean="0"/>
              <a:t>Services allow for greater separation of concerns for your application and better modularity by allowing you to extract common functionality out of component. </a:t>
            </a:r>
          </a:p>
          <a:p>
            <a:r>
              <a:rPr lang="en-IN" dirty="0" smtClean="0"/>
              <a:t>Service is used when a common functionality need to be provided for various modules.</a:t>
            </a:r>
          </a:p>
          <a:p>
            <a:r>
              <a:rPr lang="en-IN" dirty="0" smtClean="0"/>
              <a:t>Angular also comes with its own dependency injection framework for resolving dependencies, so you can have your services depend on other services through out your application, and dependency injection will resolve your dependencies for you. </a:t>
            </a:r>
          </a:p>
          <a:p>
            <a:endParaRPr lang="en-IN"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312200" y="2596320"/>
              <a:ext cx="2215800" cy="268560"/>
            </p14:xfrm>
          </p:contentPart>
        </mc:Choice>
        <mc:Fallback>
          <p:pic>
            <p:nvPicPr>
              <p:cNvPr id="4" name="Ink 3"/>
              <p:cNvPicPr/>
              <p:nvPr/>
            </p:nvPicPr>
            <p:blipFill>
              <a:blip r:embed="rId3"/>
              <a:stretch>
                <a:fillRect/>
              </a:stretch>
            </p:blipFill>
            <p:spPr>
              <a:xfrm>
                <a:off x="1302840" y="2586960"/>
                <a:ext cx="2234520" cy="287280"/>
              </a:xfrm>
              <a:prstGeom prst="rect">
                <a:avLst/>
              </a:prstGeom>
            </p:spPr>
          </p:pic>
        </mc:Fallback>
      </mc:AlternateContent>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Software’s required</a:t>
            </a:r>
            <a:br>
              <a:rPr lang="en-IN" dirty="0" smtClean="0"/>
            </a:br>
            <a:endParaRPr lang="en-IN" dirty="0"/>
          </a:p>
        </p:txBody>
      </p:sp>
      <p:sp>
        <p:nvSpPr>
          <p:cNvPr id="3" name="Content Placeholder 2"/>
          <p:cNvSpPr>
            <a:spLocks noGrp="1"/>
          </p:cNvSpPr>
          <p:nvPr>
            <p:ph sz="quarter" idx="1"/>
          </p:nvPr>
        </p:nvSpPr>
        <p:spPr/>
        <p:txBody>
          <a:bodyPr/>
          <a:lstStyle/>
          <a:p>
            <a:pPr lvl="0"/>
            <a:r>
              <a:rPr lang="en-IN" dirty="0" smtClean="0"/>
              <a:t>Node.js 6.9.0 or later </a:t>
            </a:r>
          </a:p>
          <a:p>
            <a:pPr lvl="0"/>
            <a:r>
              <a:rPr lang="en-IN" dirty="0" smtClean="0"/>
              <a:t>NPM 3.0 or later (comes with Node.js).</a:t>
            </a:r>
          </a:p>
          <a:p>
            <a:r>
              <a:rPr lang="en-IN" dirty="0" smtClean="0"/>
              <a:t>Editor Visual Studio Code or Brackets or Sublime.</a:t>
            </a:r>
          </a:p>
          <a:p>
            <a:endParaRPr lang="en-IN"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Dependency Injection </a:t>
            </a:r>
            <a:endParaRPr lang="en-IN" dirty="0"/>
          </a:p>
        </p:txBody>
      </p:sp>
      <p:sp>
        <p:nvSpPr>
          <p:cNvPr id="3" name="Content Placeholder 2"/>
          <p:cNvSpPr>
            <a:spLocks noGrp="1"/>
          </p:cNvSpPr>
          <p:nvPr>
            <p:ph sz="quarter" idx="1"/>
          </p:nvPr>
        </p:nvSpPr>
        <p:spPr>
          <a:xfrm>
            <a:off x="914400" y="1447800"/>
            <a:ext cx="7772400" cy="2133600"/>
          </a:xfrm>
        </p:spPr>
        <p:txBody>
          <a:bodyPr>
            <a:normAutofit/>
          </a:bodyPr>
          <a:lstStyle/>
          <a:p>
            <a:r>
              <a:rPr lang="en-IN" sz="3200" dirty="0" smtClean="0"/>
              <a:t>DI is a coding pattern in which a class receives its dependencies from external sources rather than creating them itself.</a:t>
            </a:r>
          </a:p>
          <a:p>
            <a:endParaRPr lang="en-IN" sz="3200"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Service in Angular 2</a:t>
            </a:r>
            <a:endParaRPr lang="en-IN" dirty="0"/>
          </a:p>
        </p:txBody>
      </p:sp>
      <p:sp>
        <p:nvSpPr>
          <p:cNvPr id="3" name="Content Placeholder 2"/>
          <p:cNvSpPr>
            <a:spLocks noGrp="1"/>
          </p:cNvSpPr>
          <p:nvPr>
            <p:ph sz="quarter" idx="1"/>
          </p:nvPr>
        </p:nvSpPr>
        <p:spPr>
          <a:xfrm>
            <a:off x="914400" y="1447800"/>
            <a:ext cx="7772400" cy="1905000"/>
          </a:xfrm>
        </p:spPr>
        <p:txBody>
          <a:bodyPr>
            <a:normAutofit/>
          </a:bodyPr>
          <a:lstStyle/>
          <a:p>
            <a:r>
              <a:rPr lang="en-IN" sz="4000" dirty="0" smtClean="0"/>
              <a:t>User-defined service </a:t>
            </a:r>
          </a:p>
          <a:p>
            <a:r>
              <a:rPr lang="en-IN" sz="4000" dirty="0" smtClean="0"/>
              <a:t>Pre-defined service </a:t>
            </a:r>
          </a:p>
          <a:p>
            <a:endParaRPr lang="en-IN" sz="4000"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to create the Service </a:t>
            </a:r>
            <a:endParaRPr lang="en-IN" dirty="0"/>
          </a:p>
        </p:txBody>
      </p:sp>
      <p:sp>
        <p:nvSpPr>
          <p:cNvPr id="3" name="Content Placeholder 2"/>
          <p:cNvSpPr>
            <a:spLocks noGrp="1"/>
          </p:cNvSpPr>
          <p:nvPr>
            <p:ph sz="quarter" idx="1"/>
          </p:nvPr>
        </p:nvSpPr>
        <p:spPr/>
        <p:txBody>
          <a:bodyPr>
            <a:normAutofit/>
          </a:bodyPr>
          <a:lstStyle/>
          <a:p>
            <a:r>
              <a:rPr lang="en-IN" sz="3200" dirty="0" smtClean="0"/>
              <a:t>Import the </a:t>
            </a:r>
            <a:r>
              <a:rPr lang="en-IN" sz="3200" dirty="0" err="1" smtClean="0"/>
              <a:t>injectable</a:t>
            </a:r>
            <a:r>
              <a:rPr lang="en-IN" sz="3200" dirty="0" smtClean="0"/>
              <a:t> member </a:t>
            </a:r>
          </a:p>
          <a:p>
            <a:r>
              <a:rPr lang="en-IN" sz="3200" dirty="0" smtClean="0"/>
              <a:t>Add the @</a:t>
            </a:r>
            <a:r>
              <a:rPr lang="en-IN" sz="3200" dirty="0" err="1" smtClean="0"/>
              <a:t>injectable</a:t>
            </a:r>
            <a:r>
              <a:rPr lang="en-IN" sz="3200" dirty="0" smtClean="0"/>
              <a:t> Decorator </a:t>
            </a:r>
          </a:p>
          <a:p>
            <a:r>
              <a:rPr lang="en-IN" sz="3200" dirty="0" smtClean="0"/>
              <a:t>Export Service class </a:t>
            </a:r>
          </a:p>
          <a:p>
            <a:endParaRPr lang="en-IN" sz="3200"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Register the Service </a:t>
            </a:r>
            <a:endParaRPr lang="en-IN" dirty="0"/>
          </a:p>
        </p:txBody>
      </p:sp>
      <p:sp>
        <p:nvSpPr>
          <p:cNvPr id="3" name="Content Placeholder 2"/>
          <p:cNvSpPr>
            <a:spLocks noGrp="1"/>
          </p:cNvSpPr>
          <p:nvPr>
            <p:ph sz="quarter" idx="1"/>
          </p:nvPr>
        </p:nvSpPr>
        <p:spPr>
          <a:xfrm>
            <a:off x="914400" y="1447800"/>
            <a:ext cx="7772400" cy="2286000"/>
          </a:xfrm>
        </p:spPr>
        <p:txBody>
          <a:bodyPr>
            <a:normAutofit/>
          </a:bodyPr>
          <a:lstStyle/>
          <a:p>
            <a:r>
              <a:rPr lang="en-IN" sz="3200" dirty="0" smtClean="0"/>
              <a:t>We can register the service in two ways </a:t>
            </a:r>
          </a:p>
          <a:p>
            <a:pPr lvl="1"/>
            <a:r>
              <a:rPr lang="en-IN" sz="3200" dirty="0" smtClean="0"/>
              <a:t>In Component </a:t>
            </a:r>
          </a:p>
          <a:p>
            <a:pPr lvl="1"/>
            <a:r>
              <a:rPr lang="en-IN" sz="3200" dirty="0" smtClean="0"/>
              <a:t>In Module </a:t>
            </a:r>
          </a:p>
          <a:p>
            <a:pPr lvl="1"/>
            <a:endParaRPr lang="en-IN" sz="3200"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 Component </a:t>
            </a:r>
            <a:endParaRPr lang="en-IN" dirty="0"/>
          </a:p>
        </p:txBody>
      </p:sp>
      <p:sp>
        <p:nvSpPr>
          <p:cNvPr id="3" name="Content Placeholder 2"/>
          <p:cNvSpPr>
            <a:spLocks noGrp="1"/>
          </p:cNvSpPr>
          <p:nvPr>
            <p:ph sz="quarter" idx="1"/>
          </p:nvPr>
        </p:nvSpPr>
        <p:spPr>
          <a:xfrm>
            <a:off x="914400" y="1447800"/>
            <a:ext cx="7772400" cy="3886200"/>
          </a:xfrm>
        </p:spPr>
        <p:txBody>
          <a:bodyPr>
            <a:normAutofit/>
          </a:bodyPr>
          <a:lstStyle/>
          <a:p>
            <a:r>
              <a:rPr lang="en-IN" sz="3600" dirty="0" smtClean="0"/>
              <a:t>There are four simple steps to use/import Service in the Component </a:t>
            </a:r>
          </a:p>
          <a:p>
            <a:pPr lvl="1"/>
            <a:r>
              <a:rPr lang="en-IN" sz="3600" dirty="0" smtClean="0"/>
              <a:t> import the Service to the component </a:t>
            </a:r>
          </a:p>
          <a:p>
            <a:pPr lvl="1"/>
            <a:r>
              <a:rPr lang="en-IN" sz="3600" dirty="0" smtClean="0"/>
              <a:t>Add it as a provider </a:t>
            </a:r>
          </a:p>
          <a:p>
            <a:pPr lvl="1"/>
            <a:r>
              <a:rPr lang="en-IN" sz="3600" dirty="0" smtClean="0"/>
              <a:t>Include it through Dependency injection </a:t>
            </a:r>
          </a:p>
          <a:p>
            <a:pPr lvl="1"/>
            <a:r>
              <a:rPr lang="en-IN" sz="3600" dirty="0" smtClean="0"/>
              <a:t>Use the Service function </a:t>
            </a:r>
          </a:p>
          <a:p>
            <a:endParaRPr lang="en-IN" sz="3600"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 Module </a:t>
            </a:r>
            <a:endParaRPr lang="en-IN" dirty="0"/>
          </a:p>
        </p:txBody>
      </p:sp>
      <p:sp>
        <p:nvSpPr>
          <p:cNvPr id="3" name="Content Placeholder 2"/>
          <p:cNvSpPr>
            <a:spLocks noGrp="1"/>
          </p:cNvSpPr>
          <p:nvPr>
            <p:ph sz="quarter" idx="1"/>
          </p:nvPr>
        </p:nvSpPr>
        <p:spPr>
          <a:xfrm>
            <a:off x="914400" y="1447800"/>
            <a:ext cx="7772400" cy="3886200"/>
          </a:xfrm>
        </p:spPr>
        <p:txBody>
          <a:bodyPr>
            <a:normAutofit lnSpcReduction="10000"/>
          </a:bodyPr>
          <a:lstStyle/>
          <a:p>
            <a:r>
              <a:rPr lang="en-IN" sz="3600" dirty="0" smtClean="0"/>
              <a:t>There are four simple steps to use/import Service in the Module </a:t>
            </a:r>
          </a:p>
          <a:p>
            <a:pPr lvl="1"/>
            <a:r>
              <a:rPr lang="en-IN" sz="3600" dirty="0" smtClean="0"/>
              <a:t> import the Service to the module </a:t>
            </a:r>
          </a:p>
          <a:p>
            <a:pPr lvl="1"/>
            <a:r>
              <a:rPr lang="en-IN" sz="3600" dirty="0" smtClean="0"/>
              <a:t>Add it as a provider </a:t>
            </a:r>
          </a:p>
          <a:p>
            <a:pPr lvl="1"/>
            <a:r>
              <a:rPr lang="en-IN" sz="3600" dirty="0" smtClean="0"/>
              <a:t>Include it through Dependency injection in Component  </a:t>
            </a:r>
          </a:p>
          <a:p>
            <a:pPr lvl="1"/>
            <a:r>
              <a:rPr lang="en-IN" sz="3600" dirty="0" smtClean="0"/>
              <a:t>Use the Service function </a:t>
            </a:r>
          </a:p>
          <a:p>
            <a:endParaRPr lang="en-IN" sz="3600"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Angular 2 http service </a:t>
            </a:r>
            <a:endParaRPr lang="en-IN" dirty="0"/>
          </a:p>
        </p:txBody>
      </p:sp>
      <p:sp>
        <p:nvSpPr>
          <p:cNvPr id="3" name="Content Placeholder 2"/>
          <p:cNvSpPr>
            <a:spLocks noGrp="1"/>
          </p:cNvSpPr>
          <p:nvPr>
            <p:ph sz="quarter" idx="1"/>
          </p:nvPr>
        </p:nvSpPr>
        <p:spPr/>
        <p:txBody>
          <a:bodyPr>
            <a:normAutofit/>
          </a:bodyPr>
          <a:lstStyle/>
          <a:p>
            <a:r>
              <a:rPr lang="en-IN" sz="2800" dirty="0" smtClean="0"/>
              <a:t>One of the most common scenario in any application is client interacting with the server.</a:t>
            </a:r>
          </a:p>
          <a:p>
            <a:r>
              <a:rPr lang="en-IN" sz="2800" dirty="0" smtClean="0"/>
              <a:t>Http is the widely used protocol for this interaction.</a:t>
            </a:r>
          </a:p>
          <a:p>
            <a:r>
              <a:rPr lang="en-IN" sz="2800" dirty="0" smtClean="0"/>
              <a:t>One can fetch data from the server, update data, create data and delete data using HTTP protocol. </a:t>
            </a:r>
          </a:p>
          <a:p>
            <a:r>
              <a:rPr lang="en-IN" sz="2800" dirty="0" smtClean="0"/>
              <a:t>In Angular 2 http service return the Observable but Angular 1.x is http service return the Promise object.  </a:t>
            </a:r>
          </a:p>
          <a:p>
            <a:endParaRPr lang="en-IN" sz="2800"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JavaScript callback function </a:t>
            </a:r>
            <a:endParaRPr lang="en-IN" dirty="0"/>
          </a:p>
        </p:txBody>
      </p:sp>
      <p:sp>
        <p:nvSpPr>
          <p:cNvPr id="3" name="Content Placeholder 2"/>
          <p:cNvSpPr>
            <a:spLocks noGrp="1"/>
          </p:cNvSpPr>
          <p:nvPr>
            <p:ph sz="quarter" idx="1"/>
          </p:nvPr>
        </p:nvSpPr>
        <p:spPr>
          <a:xfrm>
            <a:off x="914400" y="1447800"/>
            <a:ext cx="7772400" cy="4953000"/>
          </a:xfrm>
        </p:spPr>
        <p:txBody>
          <a:bodyPr>
            <a:normAutofit/>
          </a:bodyPr>
          <a:lstStyle/>
          <a:p>
            <a:r>
              <a:rPr lang="en-IN" sz="3200" dirty="0" smtClean="0"/>
              <a:t>A callback function is a function passed into another function as an argument, which is then invoked inside the outer function to complete some kind of routine or action.</a:t>
            </a:r>
          </a:p>
          <a:p>
            <a:r>
              <a:rPr lang="en-IN" sz="3200" dirty="0" smtClean="0"/>
              <a:t>Callback function may be synchronous and asynchronous functions. </a:t>
            </a:r>
          </a:p>
          <a:p>
            <a:endParaRPr lang="en-IN" sz="32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Synchronous and Asynchronous</a:t>
            </a:r>
            <a:br>
              <a:rPr lang="en-IN" dirty="0" smtClean="0"/>
            </a:br>
            <a:endParaRPr lang="en-IN" dirty="0"/>
          </a:p>
        </p:txBody>
      </p:sp>
      <p:sp>
        <p:nvSpPr>
          <p:cNvPr id="3" name="Content Placeholder 2"/>
          <p:cNvSpPr>
            <a:spLocks noGrp="1"/>
          </p:cNvSpPr>
          <p:nvPr>
            <p:ph sz="quarter" idx="1"/>
          </p:nvPr>
        </p:nvSpPr>
        <p:spPr/>
        <p:txBody>
          <a:bodyPr>
            <a:normAutofit/>
          </a:bodyPr>
          <a:lstStyle/>
          <a:p>
            <a:r>
              <a:rPr lang="en-IN" sz="3200" dirty="0" smtClean="0"/>
              <a:t>In </a:t>
            </a:r>
            <a:r>
              <a:rPr lang="en-IN" sz="3200" i="1" dirty="0" smtClean="0"/>
              <a:t>synchronous</a:t>
            </a:r>
            <a:r>
              <a:rPr lang="en-IN" sz="3200" dirty="0" smtClean="0"/>
              <a:t> programs, if you have two lines of code (L1 followed by L2), then L2 cannot begin running until L1 has finished executing.</a:t>
            </a:r>
          </a:p>
          <a:p>
            <a:r>
              <a:rPr lang="en-IN" sz="3200" dirty="0" smtClean="0"/>
              <a:t>In </a:t>
            </a:r>
            <a:r>
              <a:rPr lang="en-IN" sz="3200" i="1" dirty="0" smtClean="0"/>
              <a:t>asynchronous</a:t>
            </a:r>
            <a:r>
              <a:rPr lang="en-IN" sz="3200" dirty="0" smtClean="0"/>
              <a:t> programs, you can have two lines of code (L1 followed by L2), where L1 schedules some task to be run in the future, but L2 runs before that task completes.</a:t>
            </a:r>
            <a:br>
              <a:rPr lang="en-IN" sz="3200" dirty="0" smtClean="0"/>
            </a:br>
            <a:endParaRPr lang="en-IN" sz="3200" dirty="0" smtClean="0"/>
          </a:p>
          <a:p>
            <a:endParaRPr lang="en-IN" sz="32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promise </a:t>
            </a:r>
            <a:endParaRPr lang="en-IN" dirty="0"/>
          </a:p>
        </p:txBody>
      </p:sp>
      <p:sp>
        <p:nvSpPr>
          <p:cNvPr id="3" name="Content Placeholder 2"/>
          <p:cNvSpPr>
            <a:spLocks noGrp="1"/>
          </p:cNvSpPr>
          <p:nvPr>
            <p:ph sz="quarter" idx="1"/>
          </p:nvPr>
        </p:nvSpPr>
        <p:spPr/>
        <p:txBody>
          <a:bodyPr>
            <a:normAutofit/>
          </a:bodyPr>
          <a:lstStyle/>
          <a:p>
            <a:r>
              <a:rPr lang="en-IN" sz="3200" dirty="0" smtClean="0"/>
              <a:t>Promise is a one type of callback function, which represents the eventual result of an operation. You can use a promise to specify what to do when an operation eventually succeeds or fails.</a:t>
            </a:r>
          </a:p>
          <a:p>
            <a:endParaRPr lang="en-IN" sz="3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2975</TotalTime>
  <Words>3681</Words>
  <Application>Microsoft Office PowerPoint</Application>
  <PresentationFormat>On-screen Show (4:3)</PresentationFormat>
  <Paragraphs>653</Paragraphs>
  <Slides>113</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113</vt:i4>
      </vt:variant>
    </vt:vector>
  </HeadingPairs>
  <TitlesOfParts>
    <vt:vector size="122" baseType="lpstr">
      <vt:lpstr>Arial</vt:lpstr>
      <vt:lpstr>Calibri</vt:lpstr>
      <vt:lpstr>Cambria</vt:lpstr>
      <vt:lpstr>Courier New</vt:lpstr>
      <vt:lpstr>Franklin Gothic Book</vt:lpstr>
      <vt:lpstr>Perpetua</vt:lpstr>
      <vt:lpstr>Wingdings 2</vt:lpstr>
      <vt:lpstr>Wingdings 3</vt:lpstr>
      <vt:lpstr>Equity</vt:lpstr>
      <vt:lpstr>Angular 2</vt:lpstr>
      <vt:lpstr>PowerPoint Presentation</vt:lpstr>
      <vt:lpstr>Angular 2/4</vt:lpstr>
      <vt:lpstr>Continue...</vt:lpstr>
      <vt:lpstr>SPA Vs MPA</vt:lpstr>
      <vt:lpstr>Angular 2/4 setup </vt:lpstr>
      <vt:lpstr>Angular CLI</vt:lpstr>
      <vt:lpstr> Pre-requisites for Angular2/4 </vt:lpstr>
      <vt:lpstr> Software’s required </vt:lpstr>
      <vt:lpstr>Why node.js ?</vt:lpstr>
      <vt:lpstr>What is NodeJS ?</vt:lpstr>
      <vt:lpstr>What is unique about Node.js?</vt:lpstr>
      <vt:lpstr>Node.js is not……</vt:lpstr>
      <vt:lpstr>PowerPoint Presentation</vt:lpstr>
      <vt:lpstr>Why JavaScript ?!!!</vt:lpstr>
      <vt:lpstr>ES6</vt:lpstr>
      <vt:lpstr>TypeScript</vt:lpstr>
      <vt:lpstr>Features of the TypeScript</vt:lpstr>
      <vt:lpstr>Variable declaration </vt:lpstr>
      <vt:lpstr>Data Types </vt:lpstr>
      <vt:lpstr>TypeScript functions </vt:lpstr>
      <vt:lpstr>Continue...</vt:lpstr>
      <vt:lpstr>ES6 String </vt:lpstr>
      <vt:lpstr>Different way for loop </vt:lpstr>
      <vt:lpstr>Continue...</vt:lpstr>
      <vt:lpstr>using arrow function </vt:lpstr>
      <vt:lpstr>Classes </vt:lpstr>
      <vt:lpstr>Inheritances</vt:lpstr>
      <vt:lpstr>Source File Dependencies</vt:lpstr>
      <vt:lpstr>Example Demo </vt:lpstr>
      <vt:lpstr>Modules</vt:lpstr>
      <vt:lpstr>Types of module </vt:lpstr>
      <vt:lpstr>Sample Example internal module  </vt:lpstr>
      <vt:lpstr>Sample Example external module  </vt:lpstr>
      <vt:lpstr>TypeScript Decorators </vt:lpstr>
      <vt:lpstr>Angular 2 </vt:lpstr>
      <vt:lpstr>The Main Building Blocks</vt:lpstr>
      <vt:lpstr>Installation of Angular </vt:lpstr>
      <vt:lpstr>Metadata (with decorators)</vt:lpstr>
      <vt:lpstr>Few angular 2 decorator </vt:lpstr>
      <vt:lpstr>Modules</vt:lpstr>
      <vt:lpstr>Continue...</vt:lpstr>
      <vt:lpstr>Module syntax </vt:lpstr>
      <vt:lpstr> Components </vt:lpstr>
      <vt:lpstr>Component Syntax </vt:lpstr>
      <vt:lpstr>Bootstrapping an application</vt:lpstr>
      <vt:lpstr>Sample of main.ts</vt:lpstr>
      <vt:lpstr>Understanding the File structure:-</vt:lpstr>
      <vt:lpstr>Data binding </vt:lpstr>
      <vt:lpstr>We can achieve totally four ways </vt:lpstr>
      <vt:lpstr>PowerPoint Presentation</vt:lpstr>
      <vt:lpstr>Interpolation </vt:lpstr>
      <vt:lpstr>Property binding </vt:lpstr>
      <vt:lpstr>Interpolation Vs Property binding </vt:lpstr>
      <vt:lpstr>Two – way binding </vt:lpstr>
      <vt:lpstr>  Event Binding </vt:lpstr>
      <vt:lpstr>Two – way binding without ngModel </vt:lpstr>
      <vt:lpstr> Angular JS directives </vt:lpstr>
      <vt:lpstr>Component directives </vt:lpstr>
      <vt:lpstr>Component directive </vt:lpstr>
      <vt:lpstr>Structure directives </vt:lpstr>
      <vt:lpstr>Built – in structural directive </vt:lpstr>
      <vt:lpstr> Attribute directives </vt:lpstr>
      <vt:lpstr>Sample demo </vt:lpstr>
      <vt:lpstr>Custom directive </vt:lpstr>
      <vt:lpstr>Angular pipe </vt:lpstr>
      <vt:lpstr>Custom pipe </vt:lpstr>
      <vt:lpstr>PowerPoint Presentation</vt:lpstr>
      <vt:lpstr>PowerPoint Presentation</vt:lpstr>
      <vt:lpstr>PowerPoint Presentation</vt:lpstr>
      <vt:lpstr>PowerPoint Presentation</vt:lpstr>
      <vt:lpstr>Inputs &amp; Outputs</vt:lpstr>
      <vt:lpstr>Angular 2 forms </vt:lpstr>
      <vt:lpstr>  TDF Vs MDF </vt:lpstr>
      <vt:lpstr>Template driven form </vt:lpstr>
      <vt:lpstr>ngFormDirective </vt:lpstr>
      <vt:lpstr>ngModel directive</vt:lpstr>
      <vt:lpstr>ngForm with ngModel </vt:lpstr>
      <vt:lpstr>ngModelGroup </vt:lpstr>
      <vt:lpstr>Angular pre-defined validation classes</vt:lpstr>
      <vt:lpstr>ngForm with ngModel with Validation  </vt:lpstr>
      <vt:lpstr>Model Driven Forms </vt:lpstr>
      <vt:lpstr>FormGroup and FormGroupControl </vt:lpstr>
      <vt:lpstr>PowerPoint Presentation</vt:lpstr>
      <vt:lpstr>In Component </vt:lpstr>
      <vt:lpstr>In Template </vt:lpstr>
      <vt:lpstr>Model Driven form with Validation </vt:lpstr>
      <vt:lpstr>PowerPoint Presentation</vt:lpstr>
      <vt:lpstr>Angular Service </vt:lpstr>
      <vt:lpstr>Dependency Injection </vt:lpstr>
      <vt:lpstr>Types of Service in Angular 2</vt:lpstr>
      <vt:lpstr>Steps to create the Service </vt:lpstr>
      <vt:lpstr>Register the Service </vt:lpstr>
      <vt:lpstr>In Component </vt:lpstr>
      <vt:lpstr>In Module </vt:lpstr>
      <vt:lpstr>Angular 2 http service </vt:lpstr>
      <vt:lpstr>JavaScript callback function </vt:lpstr>
      <vt:lpstr> Synchronous and Asynchronous </vt:lpstr>
      <vt:lpstr>What is promise </vt:lpstr>
      <vt:lpstr>The Promise  </vt:lpstr>
      <vt:lpstr>Observer pattern</vt:lpstr>
      <vt:lpstr>Observables in Angular </vt:lpstr>
      <vt:lpstr>The Observer </vt:lpstr>
      <vt:lpstr>Observable Vs Promise </vt:lpstr>
      <vt:lpstr>What is RxJS</vt:lpstr>
      <vt:lpstr>Demo Example </vt:lpstr>
      <vt:lpstr>http service </vt:lpstr>
      <vt:lpstr>Routing </vt:lpstr>
      <vt:lpstr>Steps to create the routing </vt:lpstr>
      <vt:lpstr>Syntax </vt:lpstr>
      <vt:lpstr>Continue...</vt:lpstr>
      <vt:lpstr>In template</vt:lpstr>
      <vt:lpstr>Deploy the project in external server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2</dc:title>
  <dc:creator>Akash</dc:creator>
  <cp:lastModifiedBy>Akash Kale</cp:lastModifiedBy>
  <cp:revision>243</cp:revision>
  <dcterms:created xsi:type="dcterms:W3CDTF">2006-08-16T00:00:00Z</dcterms:created>
  <dcterms:modified xsi:type="dcterms:W3CDTF">2019-11-05T12:20:35Z</dcterms:modified>
</cp:coreProperties>
</file>