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9144000" cx="16256000"/>
  <p:notesSz cx="6858000" cy="9144000"/>
  <p:embeddedFontLst>
    <p:embeddedFont>
      <p:font typeface="Open Sans SemiBold"/>
      <p:regular r:id="rId59"/>
      <p:bold r:id="rId60"/>
      <p:italic r:id="rId61"/>
      <p:boldItalic r:id="rId62"/>
    </p:embeddedFont>
    <p:embeddedFont>
      <p:font typeface="Open Sans ExtraBold"/>
      <p:bold r:id="rId63"/>
      <p:boldItalic r:id="rId64"/>
    </p:embeddedFont>
    <p:embeddedFont>
      <p:font typeface="Open Sans"/>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448">
          <p15:clr>
            <a:srgbClr val="A4A3A4"/>
          </p15:clr>
        </p15:guide>
        <p15:guide id="2" pos="3296">
          <p15:clr>
            <a:srgbClr val="A4A3A4"/>
          </p15:clr>
        </p15:guide>
      </p15:sldGuideLst>
    </p:ext>
    <p:ext uri="GoogleSlidesCustomDataVersion2">
      <go:slidesCustomData xmlns:go="http://customooxmlschemas.google.com/" r:id="rId69" roundtripDataSignature="AMtx7miRgNGpsFcwg2yW/4zvAvxzIV2qo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1ADA6A-206F-443B-A3AB-7F001C671B50}">
  <a:tblStyle styleId="{131ADA6A-206F-443B-A3AB-7F001C671B5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48" orient="horz"/>
        <p:guide pos="329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SemiBold-boldItalic.fntdata"/><Relationship Id="rId61" Type="http://schemas.openxmlformats.org/officeDocument/2006/relationships/font" Target="fonts/OpenSansSemiBold-italic.fntdata"/><Relationship Id="rId20" Type="http://schemas.openxmlformats.org/officeDocument/2006/relationships/slide" Target="slides/slide13.xml"/><Relationship Id="rId64" Type="http://schemas.openxmlformats.org/officeDocument/2006/relationships/font" Target="fonts/OpenSansExtraBold-boldItalic.fntdata"/><Relationship Id="rId63" Type="http://schemas.openxmlformats.org/officeDocument/2006/relationships/font" Target="fonts/OpenSansExtraBold-bold.fntdata"/><Relationship Id="rId22" Type="http://schemas.openxmlformats.org/officeDocument/2006/relationships/slide" Target="slides/slide15.xml"/><Relationship Id="rId66" Type="http://schemas.openxmlformats.org/officeDocument/2006/relationships/font" Target="fonts/OpenSans-bold.fntdata"/><Relationship Id="rId21" Type="http://schemas.openxmlformats.org/officeDocument/2006/relationships/slide" Target="slides/slide14.xml"/><Relationship Id="rId65" Type="http://schemas.openxmlformats.org/officeDocument/2006/relationships/font" Target="fonts/OpenSans-regular.fntdata"/><Relationship Id="rId24" Type="http://schemas.openxmlformats.org/officeDocument/2006/relationships/slide" Target="slides/slide17.xml"/><Relationship Id="rId68" Type="http://schemas.openxmlformats.org/officeDocument/2006/relationships/font" Target="fonts/OpenSans-boldItalic.fntdata"/><Relationship Id="rId23" Type="http://schemas.openxmlformats.org/officeDocument/2006/relationships/slide" Target="slides/slide16.xml"/><Relationship Id="rId67" Type="http://schemas.openxmlformats.org/officeDocument/2006/relationships/font" Target="fonts/OpenSans-italic.fntdata"/><Relationship Id="rId60" Type="http://schemas.openxmlformats.org/officeDocument/2006/relationships/font" Target="fonts/OpenSansSemiBold-bold.fntdata"/><Relationship Id="rId26" Type="http://schemas.openxmlformats.org/officeDocument/2006/relationships/slide" Target="slides/slide19.xml"/><Relationship Id="rId25" Type="http://schemas.openxmlformats.org/officeDocument/2006/relationships/slide" Target="slides/slide18.xml"/><Relationship Id="rId69" Type="http://customschemas.google.com/relationships/presentationmetadata" Target="meta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OpenSansSemiBold-regular.fntdata"/><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01-08T08:02:09.711">
    <p:pos x="6000" y="0"/>
    <p:text>Add list of constructs
-Beryl John</p:text>
    <p:extLst>
      <p:ext uri="{C676402C-5697-4E1C-873F-D02D1690AC5C}">
        <p15:threadingInfo timeZoneBias="0"/>
      </p:ext>
      <p:ext uri="http://customooxmlschemas.google.com/">
        <go:slidesCustomData xmlns:go="http://customooxmlschemas.google.com/" commentPostId="AAABY6ligFg"/>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19-01-08T08:02:09.711">
    <p:pos x="6000" y="0"/>
    <p:text>@Anjana: New slide added
-Beryl John</p:text>
    <p:extLst>
      <p:ext uri="{C676402C-5697-4E1C-873F-D02D1690AC5C}">
        <p15:threadingInfo timeZoneBias="0"/>
      </p:ext>
      <p:ext uri="http://customooxmlschemas.google.com/">
        <go:slidesCustomData xmlns:go="http://customooxmlschemas.google.com/" commentPostId="AAABY6ligFc"/>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19-01-08T08:02:09.709">
    <p:pos x="6000" y="0"/>
    <p:text>@Anjana: New slide added
-Beryl John</p:text>
    <p:extLst>
      <p:ext uri="{C676402C-5697-4E1C-873F-D02D1690AC5C}">
        <p15:threadingInfo timeZoneBias="0"/>
      </p:ext>
      <p:ext uri="http://customooxmlschemas.google.com/">
        <go:slidesCustomData xmlns:go="http://customooxmlschemas.google.com/" commentPostId="AAABY6ligFk"/>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19-01-08T08:02:09.708">
    <p:pos x="6000" y="0"/>
    <p:text>@Anjana: This slide is added new
-Beryl John</p:text>
    <p:extLst>
      <p:ext uri="{C676402C-5697-4E1C-873F-D02D1690AC5C}">
        <p15:threadingInfo timeZoneBias="0"/>
      </p:ext>
      <p:ext uri="http://customooxmlschemas.google.com/">
        <go:slidesCustomData xmlns:go="http://customooxmlschemas.google.com/" commentPostId="AAABY6ligFo"/>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19-01-08T08:02:09.710">
    <p:pos x="6000" y="0"/>
    <p:text>@Anjana: Title is changed now.
-Beryl John</p:text>
    <p:extLst>
      <p:ext uri="{C676402C-5697-4E1C-873F-D02D1690AC5C}">
        <p15:threadingInfo timeZoneBias="0"/>
      </p:ext>
      <p:ext uri="http://customooxmlschemas.google.com/">
        <go:slidesCustomData xmlns:go="http://customooxmlschemas.google.com/" commentPostId="AAABY6ligF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cala-lang.org/api/current/scala/collection/immutable/Stream.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Audio Script:</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Welcome to Amazon Web Services Overview. </a:t>
            </a:r>
            <a:endParaRPr/>
          </a:p>
        </p:txBody>
      </p:sp>
      <p:sp>
        <p:nvSpPr>
          <p:cNvPr id="449" name="Google Shape;44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Scala provides a rich set of built-in operators, which are:</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lt1"/>
              </a:buClr>
              <a:buSzPts val="1600"/>
              <a:buFont typeface="Calibri"/>
              <a:buNone/>
            </a:pPr>
            <a:r>
              <a:rPr lang="en-US" sz="1600">
                <a:solidFill>
                  <a:schemeClr val="lt1"/>
                </a:solidFill>
              </a:rPr>
              <a:t>Arithmetic Operators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Allow invoking arithmetic methods using infix operator notation for +, -, *, /, and % on a numeric type</a:t>
            </a:r>
            <a:endParaRPr/>
          </a:p>
          <a:p>
            <a:pPr indent="-357097" lvl="0" marL="958523" rtl="0" algn="l">
              <a:lnSpc>
                <a:spcPct val="100000"/>
              </a:lnSpc>
              <a:spcBef>
                <a:spcPts val="0"/>
              </a:spcBef>
              <a:spcAft>
                <a:spcPts val="0"/>
              </a:spcAft>
              <a:buClr>
                <a:srgbClr val="3F3F3F"/>
              </a:buClr>
              <a:buSzPts val="1920"/>
              <a:buFont typeface="Calibri"/>
              <a:buChar char="●"/>
            </a:pPr>
            <a:r>
              <a:rPr lang="en-US" sz="2400">
                <a:solidFill>
                  <a:srgbClr val="3F3F3F"/>
                </a:solidFill>
                <a:latin typeface="Open Sans SemiBold"/>
                <a:ea typeface="Open Sans SemiBold"/>
                <a:cs typeface="Open Sans SemiBold"/>
                <a:sym typeface="Open Sans SemiBold"/>
              </a:rPr>
              <a:t>Example: </a:t>
            </a:r>
            <a:br>
              <a:rPr lang="en-US" sz="2400">
                <a:solidFill>
                  <a:srgbClr val="3F3F3F"/>
                </a:solidFill>
                <a:latin typeface="Open Sans"/>
                <a:ea typeface="Open Sans"/>
                <a:cs typeface="Open Sans"/>
                <a:sym typeface="Open Sans"/>
              </a:rPr>
            </a:br>
            <a:r>
              <a:rPr lang="en-US" sz="2400">
                <a:solidFill>
                  <a:srgbClr val="3F3F3F"/>
                </a:solidFill>
                <a:latin typeface="Courier New"/>
                <a:ea typeface="Courier New"/>
                <a:cs typeface="Courier New"/>
                <a:sym typeface="Courier New"/>
              </a:rPr>
              <a:t>scala&gt; 1.2 + 2.3 // output - res6: Double = 3.5</a:t>
            </a:r>
            <a:endParaRPr sz="2400">
              <a:solidFill>
                <a:srgbClr val="3F3F3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endParaRPr>
          </a:p>
          <a:p>
            <a:pPr indent="0" lvl="0" marL="0" marR="0" rtl="0" algn="l">
              <a:lnSpc>
                <a:spcPct val="100000"/>
              </a:lnSpc>
              <a:spcBef>
                <a:spcPts val="0"/>
              </a:spcBef>
              <a:spcAft>
                <a:spcPts val="0"/>
              </a:spcAft>
              <a:buClr>
                <a:schemeClr val="lt1"/>
              </a:buClr>
              <a:buSzPts val="1600"/>
              <a:buFont typeface="Calibri"/>
              <a:buNone/>
            </a:pPr>
            <a:r>
              <a:rPr lang="en-US" sz="1600">
                <a:solidFill>
                  <a:schemeClr val="lt1"/>
                </a:solidFill>
              </a:rPr>
              <a:t>Relational and Logical Operators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Allow comparing numeric types using relational methods such as &gt;, &lt;, &gt;=, and &lt;=, and inverting a Boolean value using the ! operator</a:t>
            </a:r>
            <a:endParaRPr/>
          </a:p>
          <a:p>
            <a:pPr indent="-357097" lvl="0" marL="958523" rtl="0" algn="l">
              <a:lnSpc>
                <a:spcPct val="100000"/>
              </a:lnSpc>
              <a:spcBef>
                <a:spcPts val="0"/>
              </a:spcBef>
              <a:spcAft>
                <a:spcPts val="0"/>
              </a:spcAft>
              <a:buClr>
                <a:srgbClr val="3F3F3F"/>
              </a:buClr>
              <a:buSzPts val="1920"/>
              <a:buFont typeface="Calibri"/>
              <a:buChar char="●"/>
            </a:pPr>
            <a:r>
              <a:rPr b="1" lang="en-US" sz="2400">
                <a:solidFill>
                  <a:srgbClr val="3F3F3F"/>
                </a:solidFill>
                <a:latin typeface="Open Sans SemiBold"/>
                <a:ea typeface="Open Sans SemiBold"/>
                <a:cs typeface="Open Sans SemiBold"/>
                <a:sym typeface="Open Sans SemiBold"/>
              </a:rPr>
              <a:t>Example</a:t>
            </a:r>
            <a:r>
              <a:rPr lang="en-US" sz="2400">
                <a:solidFill>
                  <a:srgbClr val="3F3F3F"/>
                </a:solidFill>
                <a:latin typeface="Open Sans SemiBold"/>
                <a:ea typeface="Open Sans SemiBold"/>
                <a:cs typeface="Open Sans SemiBold"/>
                <a:sym typeface="Open Sans SemiBold"/>
              </a:rPr>
              <a:t>: </a:t>
            </a:r>
            <a:endParaRPr/>
          </a:p>
          <a:p>
            <a:pPr indent="0" lvl="1" marL="1058626" rtl="0" algn="l">
              <a:lnSpc>
                <a:spcPct val="100000"/>
              </a:lnSpc>
              <a:spcBef>
                <a:spcPts val="0"/>
              </a:spcBef>
              <a:spcAft>
                <a:spcPts val="0"/>
              </a:spcAft>
              <a:buSzPts val="1400"/>
              <a:buNone/>
            </a:pPr>
            <a:r>
              <a:rPr i="1" lang="en-US" sz="2400">
                <a:solidFill>
                  <a:srgbClr val="3F3F3F"/>
                </a:solidFill>
                <a:latin typeface="Courier New"/>
                <a:ea typeface="Courier New"/>
                <a:cs typeface="Courier New"/>
                <a:sym typeface="Courier New"/>
              </a:rPr>
              <a:t>scala&gt; 10 &gt; 9 // output - res6: Boolean = True</a:t>
            </a:r>
            <a:endParaRPr/>
          </a:p>
          <a:p>
            <a:pPr indent="0" lvl="0" marL="0" marR="0" rtl="0" algn="l">
              <a:lnSpc>
                <a:spcPct val="100000"/>
              </a:lnSpc>
              <a:spcBef>
                <a:spcPts val="0"/>
              </a:spcBef>
              <a:spcAft>
                <a:spcPts val="0"/>
              </a:spcAft>
              <a:buClr>
                <a:schemeClr val="dk1"/>
              </a:buClr>
              <a:buSzPts val="1600"/>
              <a:buFont typeface="Calibri"/>
              <a:buNone/>
            </a:pPr>
            <a:r>
              <a:t/>
            </a:r>
            <a:endParaRPr b="0" sz="1600">
              <a:solidFill>
                <a:schemeClr val="lt1"/>
              </a:solidFill>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lt1"/>
              </a:buClr>
              <a:buSzPts val="1600"/>
              <a:buFont typeface="Calibri"/>
              <a:buNone/>
            </a:pPr>
            <a:r>
              <a:rPr lang="en-US" sz="1600">
                <a:solidFill>
                  <a:schemeClr val="lt1"/>
                </a:solidFill>
              </a:rPr>
              <a:t>Bitwise Operators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Allow performing operations on individual bits of integer types using bitwise methods such as &amp;, !, and ^, and inverting each bit in its operand using the ~ operator</a:t>
            </a:r>
            <a:endParaRPr/>
          </a:p>
          <a:p>
            <a:pPr indent="-357097" lvl="0" marL="958523" rtl="0" algn="l">
              <a:lnSpc>
                <a:spcPct val="100000"/>
              </a:lnSpc>
              <a:spcBef>
                <a:spcPts val="0"/>
              </a:spcBef>
              <a:spcAft>
                <a:spcPts val="0"/>
              </a:spcAft>
              <a:buClr>
                <a:srgbClr val="3F3F3F"/>
              </a:buClr>
              <a:buSzPts val="1280"/>
              <a:buFont typeface="Calibri"/>
              <a:buChar char="●"/>
            </a:pPr>
            <a:r>
              <a:rPr b="1" lang="en-US" sz="1600">
                <a:solidFill>
                  <a:srgbClr val="3F3F3F"/>
                </a:solidFill>
                <a:latin typeface="Open Sans SemiBold"/>
                <a:ea typeface="Open Sans SemiBold"/>
                <a:cs typeface="Open Sans SemiBold"/>
                <a:sym typeface="Open Sans SemiBold"/>
              </a:rPr>
              <a:t>Example</a:t>
            </a:r>
            <a:r>
              <a:rPr lang="en-US" sz="1600">
                <a:solidFill>
                  <a:srgbClr val="3F3F3F"/>
                </a:solidFill>
                <a:latin typeface="Open Sans SemiBold"/>
                <a:ea typeface="Open Sans SemiBold"/>
                <a:cs typeface="Open Sans SemiBold"/>
                <a:sym typeface="Open Sans SemiBold"/>
              </a:rPr>
              <a:t>: </a:t>
            </a:r>
            <a:br>
              <a:rPr lang="en-US" sz="1600">
                <a:solidFill>
                  <a:srgbClr val="3F3F3F"/>
                </a:solidFill>
                <a:latin typeface="Open Sans SemiBold"/>
                <a:ea typeface="Open Sans SemiBold"/>
                <a:cs typeface="Open Sans SemiBold"/>
                <a:sym typeface="Open Sans SemiBold"/>
              </a:rPr>
            </a:br>
            <a:r>
              <a:rPr i="1" lang="en-US" sz="1600">
                <a:solidFill>
                  <a:srgbClr val="3F3F3F"/>
                </a:solidFill>
                <a:latin typeface="Courier New"/>
                <a:ea typeface="Courier New"/>
                <a:cs typeface="Courier New"/>
                <a:sym typeface="Courier New"/>
              </a:rPr>
              <a:t>scala&gt; 1 &amp; 2 // output - res24: Int = 0</a:t>
            </a:r>
            <a:r>
              <a:rPr lang="en-US" sz="1600">
                <a:solidFill>
                  <a:srgbClr val="3F3F3F"/>
                </a:solidFill>
                <a:latin typeface="Courier New"/>
                <a:ea typeface="Courier New"/>
                <a:cs typeface="Courier New"/>
                <a:sym typeface="Courier New"/>
              </a:rPr>
              <a:t> </a:t>
            </a:r>
            <a:endParaRPr sz="1600">
              <a:solidFill>
                <a:srgbClr val="3F3F3F"/>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lt1"/>
              </a:buClr>
              <a:buSzPts val="1600"/>
              <a:buFont typeface="Calibri"/>
              <a:buNone/>
            </a:pPr>
            <a:r>
              <a:rPr lang="en-US" sz="1600">
                <a:solidFill>
                  <a:schemeClr val="lt1"/>
                </a:solidFill>
              </a:rPr>
              <a:t>Object Equality Operators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It helps in assigning a new value to a variable. Assignment operators include:  =,+=, -=, *=, /=, %=, &lt;&lt;=, &gt;&gt;=, &amp;=, |= and ^=</a:t>
            </a:r>
            <a:endParaRPr/>
          </a:p>
          <a:p>
            <a:pPr indent="-357097" lvl="0" marL="958523" rtl="0" algn="l">
              <a:lnSpc>
                <a:spcPct val="100000"/>
              </a:lnSpc>
              <a:spcBef>
                <a:spcPts val="0"/>
              </a:spcBef>
              <a:spcAft>
                <a:spcPts val="0"/>
              </a:spcAft>
              <a:buClr>
                <a:srgbClr val="3F3F3F"/>
              </a:buClr>
              <a:buSzPts val="1920"/>
              <a:buFont typeface="Calibri"/>
              <a:buChar char="●"/>
            </a:pPr>
            <a:r>
              <a:rPr b="1" lang="en-US" sz="2400">
                <a:solidFill>
                  <a:srgbClr val="3F3F3F"/>
                </a:solidFill>
                <a:latin typeface="Open Sans SemiBold"/>
                <a:ea typeface="Open Sans SemiBold"/>
                <a:cs typeface="Open Sans SemiBold"/>
                <a:sym typeface="Open Sans SemiBold"/>
              </a:rPr>
              <a:t>Example</a:t>
            </a:r>
            <a:r>
              <a:rPr lang="en-US" sz="2400">
                <a:solidFill>
                  <a:srgbClr val="3F3F3F"/>
                </a:solidFill>
                <a:latin typeface="Open Sans SemiBold"/>
                <a:ea typeface="Open Sans SemiBold"/>
                <a:cs typeface="Open Sans SemiBold"/>
                <a:sym typeface="Open Sans SemiBold"/>
              </a:rPr>
              <a:t>: </a:t>
            </a:r>
            <a:endParaRPr/>
          </a:p>
          <a:p>
            <a:pPr indent="-275815" lvl="0" marL="958523" rtl="0" algn="l">
              <a:lnSpc>
                <a:spcPct val="100000"/>
              </a:lnSpc>
              <a:spcBef>
                <a:spcPts val="0"/>
              </a:spcBef>
              <a:spcAft>
                <a:spcPts val="0"/>
              </a:spcAft>
              <a:buClr>
                <a:schemeClr val="dk1"/>
              </a:buClr>
              <a:buSzPts val="1280"/>
              <a:buFont typeface="Calibri"/>
              <a:buNone/>
            </a:pPr>
            <a:r>
              <a:t/>
            </a:r>
            <a:endParaRPr i="1">
              <a:solidFill>
                <a:srgbClr val="3F3F3F"/>
              </a:solidFill>
            </a:endParaRPr>
          </a:p>
          <a:p>
            <a:pPr indent="0" lvl="1" marL="1058626" rtl="0" algn="l">
              <a:lnSpc>
                <a:spcPct val="100000"/>
              </a:lnSpc>
              <a:spcBef>
                <a:spcPts val="0"/>
              </a:spcBef>
              <a:spcAft>
                <a:spcPts val="0"/>
              </a:spcAft>
              <a:buSzPts val="1400"/>
              <a:buNone/>
            </a:pPr>
            <a:r>
              <a:rPr i="1" lang="en-US" sz="2400">
                <a:solidFill>
                  <a:srgbClr val="3F3F3F"/>
                </a:solidFill>
                <a:latin typeface="Courier New"/>
                <a:ea typeface="Courier New"/>
                <a:cs typeface="Courier New"/>
                <a:sym typeface="Courier New"/>
              </a:rPr>
              <a:t>scala&gt; var a =10 ; var b=20</a:t>
            </a:r>
            <a:endParaRPr/>
          </a:p>
          <a:p>
            <a:pPr indent="0" lvl="1" marL="1058626" rtl="0" algn="l">
              <a:lnSpc>
                <a:spcPct val="100000"/>
              </a:lnSpc>
              <a:spcBef>
                <a:spcPts val="0"/>
              </a:spcBef>
              <a:spcAft>
                <a:spcPts val="0"/>
              </a:spcAft>
              <a:buSzPts val="1400"/>
              <a:buNone/>
            </a:pPr>
            <a:r>
              <a:rPr i="1" lang="en-US" sz="2400">
                <a:solidFill>
                  <a:srgbClr val="3F3F3F"/>
                </a:solidFill>
                <a:latin typeface="Courier New"/>
                <a:ea typeface="Courier New"/>
                <a:cs typeface="Courier New"/>
                <a:sym typeface="Courier New"/>
              </a:rPr>
              <a:t>a: Int = 10</a:t>
            </a:r>
            <a:endParaRPr/>
          </a:p>
          <a:p>
            <a:pPr indent="0" lvl="1" marL="1058626" rtl="0" algn="l">
              <a:lnSpc>
                <a:spcPct val="100000"/>
              </a:lnSpc>
              <a:spcBef>
                <a:spcPts val="0"/>
              </a:spcBef>
              <a:spcAft>
                <a:spcPts val="0"/>
              </a:spcAft>
              <a:buSzPts val="1400"/>
              <a:buNone/>
            </a:pPr>
            <a:r>
              <a:rPr i="1" lang="en-US" sz="2400">
                <a:solidFill>
                  <a:srgbClr val="3F3F3F"/>
                </a:solidFill>
                <a:latin typeface="Courier New"/>
                <a:ea typeface="Courier New"/>
                <a:cs typeface="Courier New"/>
                <a:sym typeface="Courier New"/>
              </a:rPr>
              <a:t>b: Int = 20</a:t>
            </a:r>
            <a:endParaRPr/>
          </a:p>
          <a:p>
            <a:pPr indent="0" lvl="1" marL="1058626" rtl="0" algn="l">
              <a:lnSpc>
                <a:spcPct val="100000"/>
              </a:lnSpc>
              <a:spcBef>
                <a:spcPts val="0"/>
              </a:spcBef>
              <a:spcAft>
                <a:spcPts val="0"/>
              </a:spcAft>
              <a:buSzPts val="1400"/>
              <a:buNone/>
            </a:pPr>
            <a:r>
              <a:rPr i="1" lang="en-US" sz="2400">
                <a:solidFill>
                  <a:srgbClr val="3F3F3F"/>
                </a:solidFill>
                <a:latin typeface="Courier New"/>
                <a:ea typeface="Courier New"/>
                <a:cs typeface="Courier New"/>
                <a:sym typeface="Courier New"/>
              </a:rPr>
              <a:t>scala&gt; var sum = a+b</a:t>
            </a:r>
            <a:endParaRPr i="1" sz="2400">
              <a:solidFill>
                <a:srgbClr val="3F3F3F"/>
              </a:solidFill>
              <a:latin typeface="Courier New"/>
              <a:ea typeface="Courier New"/>
              <a:cs typeface="Courier New"/>
              <a:sym typeface="Courier New"/>
            </a:endParaRPr>
          </a:p>
          <a:p>
            <a:pPr indent="0" lvl="1" marL="1058626" rtl="0" algn="l">
              <a:lnSpc>
                <a:spcPct val="100000"/>
              </a:lnSpc>
              <a:spcBef>
                <a:spcPts val="0"/>
              </a:spcBef>
              <a:spcAft>
                <a:spcPts val="0"/>
              </a:spcAft>
              <a:buSzPts val="1400"/>
              <a:buNone/>
            </a:pPr>
            <a:r>
              <a:rPr i="1" lang="en-US" sz="2400">
                <a:solidFill>
                  <a:srgbClr val="3F3F3F"/>
                </a:solidFill>
                <a:latin typeface="Courier New"/>
                <a:ea typeface="Courier New"/>
                <a:cs typeface="Courier New"/>
                <a:sym typeface="Courier New"/>
              </a:rPr>
              <a:t>sum: Int = 30</a:t>
            </a:r>
            <a:endParaRPr/>
          </a:p>
        </p:txBody>
      </p:sp>
      <p:sp>
        <p:nvSpPr>
          <p:cNvPr id="598" name="Google Shape;59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latin typeface="Calibri"/>
                <a:ea typeface="Calibri"/>
                <a:cs typeface="Calibri"/>
                <a:sym typeface="Calibri"/>
              </a:rPr>
              <a:t>Created demo for latest spark installation</a:t>
            </a:r>
            <a:endParaRPr/>
          </a:p>
          <a:p>
            <a:pPr indent="0" lvl="0" marL="0" rtl="0" algn="l">
              <a:lnSpc>
                <a:spcPct val="100000"/>
              </a:lnSpc>
              <a:spcBef>
                <a:spcPts val="0"/>
              </a:spcBef>
              <a:spcAft>
                <a:spcPts val="0"/>
              </a:spcAft>
              <a:buSzPts val="1400"/>
              <a:buNone/>
            </a:pPr>
            <a:r>
              <a:t/>
            </a:r>
            <a:endParaRPr/>
          </a:p>
        </p:txBody>
      </p:sp>
      <p:sp>
        <p:nvSpPr>
          <p:cNvPr id="614" name="Google Shape;614;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621" name="Google Shape;62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Type Inference is a built-in mechanism that allows omitting:</a:t>
            </a:r>
            <a:endParaRPr/>
          </a:p>
          <a:p>
            <a:pPr indent="-404813" lvl="0" marL="404813" rtl="0" algn="l">
              <a:lnSpc>
                <a:spcPct val="150000"/>
              </a:lnSpc>
              <a:spcBef>
                <a:spcPts val="0"/>
              </a:spcBef>
              <a:spcAft>
                <a:spcPts val="0"/>
              </a:spcAft>
              <a:buSzPts val="1400"/>
              <a:buNone/>
            </a:pPr>
            <a:r>
              <a:rPr lang="en-US" sz="1600">
                <a:solidFill>
                  <a:srgbClr val="3F3F3F"/>
                </a:solidFill>
                <a:latin typeface="Open Sans"/>
                <a:ea typeface="Open Sans"/>
                <a:cs typeface="Open Sans"/>
                <a:sym typeface="Open Sans"/>
              </a:rPr>
              <a:t>Certain type annotations; for example, specifying the type of a variable is not required generally</a:t>
            </a:r>
            <a:endParaRPr/>
          </a:p>
          <a:p>
            <a:pPr indent="-404813" lvl="0" marL="404813" rtl="0" algn="l">
              <a:lnSpc>
                <a:spcPct val="150000"/>
              </a:lnSpc>
              <a:spcBef>
                <a:spcPts val="0"/>
              </a:spcBef>
              <a:spcAft>
                <a:spcPts val="0"/>
              </a:spcAft>
              <a:buSzPts val="1400"/>
              <a:buNone/>
            </a:pPr>
            <a:r>
              <a:rPr lang="en-US" sz="1600">
                <a:solidFill>
                  <a:srgbClr val="3F3F3F"/>
                </a:solidFill>
                <a:latin typeface="Open Sans"/>
                <a:ea typeface="Open Sans"/>
                <a:cs typeface="Open Sans"/>
                <a:sym typeface="Open Sans"/>
              </a:rPr>
              <a:t>Return types of methods </a:t>
            </a:r>
            <a:endParaRPr/>
          </a:p>
          <a:p>
            <a:pPr indent="0" lvl="0" marL="0" rtl="0" algn="l">
              <a:lnSpc>
                <a:spcPct val="100000"/>
              </a:lnSpc>
              <a:spcBef>
                <a:spcPts val="0"/>
              </a:spcBef>
              <a:spcAft>
                <a:spcPts val="0"/>
              </a:spcAft>
              <a:buSzPts val="1400"/>
              <a:buNone/>
            </a:pPr>
            <a:r>
              <a:t/>
            </a:r>
            <a:endParaRPr/>
          </a:p>
        </p:txBody>
      </p:sp>
      <p:sp>
        <p:nvSpPr>
          <p:cNvPr id="628" name="Google Shape;62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rtl="0" algn="l">
              <a:lnSpc>
                <a:spcPct val="100000"/>
              </a:lnSpc>
              <a:spcBef>
                <a:spcPts val="0"/>
              </a:spcBef>
              <a:spcAft>
                <a:spcPts val="0"/>
              </a:spcAft>
              <a:buSzPts val="1400"/>
              <a:buNone/>
            </a:pPr>
            <a:r>
              <a:t/>
            </a:r>
            <a:endParaRPr b="0" i="0" sz="16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600">
                <a:solidFill>
                  <a:schemeClr val="dk1"/>
                </a:solidFill>
                <a:latin typeface="Calibri"/>
                <a:ea typeface="Calibri"/>
                <a:cs typeface="Calibri"/>
                <a:sym typeface="Calibri"/>
              </a:rPr>
              <a:t>Recursive methods in Scala need an explicitly stated return type,</a:t>
            </a:r>
            <a:endParaRPr/>
          </a:p>
          <a:p>
            <a:pPr indent="0" lvl="0" marL="0" rtl="0" algn="l">
              <a:lnSpc>
                <a:spcPct val="100000"/>
              </a:lnSpc>
              <a:spcBef>
                <a:spcPts val="0"/>
              </a:spcBef>
              <a:spcAft>
                <a:spcPts val="0"/>
              </a:spcAft>
              <a:buSzPts val="1400"/>
              <a:buNone/>
            </a:pPr>
            <a:r>
              <a:t/>
            </a:r>
            <a:endParaRPr b="0" i="0" sz="16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0" lang="en-US" sz="1600">
                <a:solidFill>
                  <a:schemeClr val="dk1"/>
                </a:solidFill>
                <a:latin typeface="Calibri"/>
                <a:ea typeface="Calibri"/>
                <a:cs typeface="Calibri"/>
                <a:sym typeface="Calibri"/>
              </a:rPr>
              <a:t>Scala infers the method's return type from the types used in the method body. When the method's return type </a:t>
            </a:r>
            <a:r>
              <a:rPr b="0" i="1" lang="en-US" sz="1600">
                <a:solidFill>
                  <a:schemeClr val="dk1"/>
                </a:solidFill>
                <a:latin typeface="Calibri"/>
                <a:ea typeface="Calibri"/>
                <a:cs typeface="Calibri"/>
                <a:sym typeface="Calibri"/>
              </a:rPr>
              <a:t>affects</a:t>
            </a:r>
            <a:r>
              <a:rPr b="0" i="0" lang="en-US" sz="1600">
                <a:solidFill>
                  <a:schemeClr val="dk1"/>
                </a:solidFill>
                <a:latin typeface="Calibri"/>
                <a:ea typeface="Calibri"/>
                <a:cs typeface="Calibri"/>
                <a:sym typeface="Calibri"/>
              </a:rPr>
              <a:t> the types used in the method body (because it calls itself recursively), Scala isn't able to figure out what type it should assign to the method, so it requires that you do so in the source code </a:t>
            </a:r>
            <a:endParaRPr/>
          </a:p>
        </p:txBody>
      </p:sp>
      <p:sp>
        <p:nvSpPr>
          <p:cNvPr id="645" name="Google Shape;64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7" name="Google Shape;65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When a polymorphic method is called or a generic class is instantiated, it is not required to specify type parameters.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No need to specify type parameters when polymorphic method calls or generic class initiation</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a:p>
        </p:txBody>
      </p:sp>
      <p:sp>
        <p:nvSpPr>
          <p:cNvPr id="658" name="Google Shape;65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In the given program, the type inferred for variable obj is Null, which is the only value of this type. Therefore, you cannot make this variable refer to another value.</a:t>
            </a:r>
            <a:endParaRPr/>
          </a:p>
        </p:txBody>
      </p:sp>
      <p:sp>
        <p:nvSpPr>
          <p:cNvPr id="670" name="Google Shape;67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681" name="Google Shape;6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0" name="Google Shape;69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An object is a named instance with members like methods and fields.</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It contains independent methods and fields</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It creates instances of classes</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In Scala there are singleton objects and non-static members.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Singleton object is a class with only one instance and can be created using the keyword object. </a:t>
            </a:r>
            <a:endParaRPr/>
          </a:p>
          <a:p>
            <a:pPr indent="0" lvl="0" marL="0" rtl="0" algn="l">
              <a:lnSpc>
                <a:spcPct val="100000"/>
              </a:lnSpc>
              <a:spcBef>
                <a:spcPts val="0"/>
              </a:spcBef>
              <a:spcAft>
                <a:spcPts val="0"/>
              </a:spcAft>
              <a:buSzPts val="1400"/>
              <a:buNone/>
            </a:pPr>
            <a:r>
              <a:t/>
            </a:r>
            <a:endParaRPr/>
          </a:p>
        </p:txBody>
      </p:sp>
      <p:sp>
        <p:nvSpPr>
          <p:cNvPr id="691" name="Google Shape;69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 class enables you to define rational numbers. </a:t>
            </a:r>
            <a:endParaRPr/>
          </a:p>
          <a:p>
            <a:pPr indent="0" lvl="0" marL="0" rtl="0" algn="l">
              <a:lnSpc>
                <a:spcPct val="100000"/>
              </a:lnSpc>
              <a:spcBef>
                <a:spcPts val="0"/>
              </a:spcBef>
              <a:spcAft>
                <a:spcPts val="0"/>
              </a:spcAft>
              <a:buSzPts val="1400"/>
              <a:buNone/>
            </a:pPr>
            <a:r>
              <a:rPr lang="en-US"/>
              <a:t>It is a blueprint of objects </a:t>
            </a:r>
            <a:endParaRPr/>
          </a:p>
          <a:p>
            <a:pPr indent="0" lvl="0" marL="0" rtl="0" algn="l">
              <a:lnSpc>
                <a:spcPct val="100000"/>
              </a:lnSpc>
              <a:spcBef>
                <a:spcPts val="0"/>
              </a:spcBef>
              <a:spcAft>
                <a:spcPts val="0"/>
              </a:spcAft>
              <a:buSzPts val="1400"/>
              <a:buNone/>
            </a:pPr>
            <a:r>
              <a:rPr lang="en-US"/>
              <a:t>You must use the keyword new to create objects.</a:t>
            </a:r>
            <a:endParaRPr/>
          </a:p>
        </p:txBody>
      </p:sp>
      <p:sp>
        <p:nvSpPr>
          <p:cNvPr id="706" name="Google Shape;70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3F3F3F"/>
              </a:buClr>
              <a:buSzPts val="1600"/>
              <a:buFont typeface="Arial"/>
              <a:buNone/>
            </a:pPr>
            <a:r>
              <a:rPr lang="en-US" sz="1600">
                <a:solidFill>
                  <a:srgbClr val="3F3F3F"/>
                </a:solidFill>
                <a:latin typeface="Open Sans SemiBold"/>
                <a:ea typeface="Open Sans SemiBold"/>
                <a:cs typeface="Open Sans SemiBold"/>
                <a:sym typeface="Open Sans SemiBold"/>
              </a:rPr>
              <a:t>Case classes can: </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Store and match contents of a class</a:t>
            </a:r>
            <a:endParaRPr sz="1600"/>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Be constructed without using “new” keyword</a:t>
            </a:r>
            <a:endParaRPr sz="1600"/>
          </a:p>
          <a:p>
            <a:pPr indent="-184150" lvl="0" marL="285750" marR="0" rtl="0" algn="l">
              <a:lnSpc>
                <a:spcPct val="100000"/>
              </a:lnSpc>
              <a:spcBef>
                <a:spcPts val="0"/>
              </a:spcBef>
              <a:spcAft>
                <a:spcPts val="0"/>
              </a:spcAft>
              <a:buClr>
                <a:schemeClr val="dk1"/>
              </a:buClr>
              <a:buSzPts val="1600"/>
              <a:buFont typeface="Arial"/>
              <a:buNone/>
            </a:pPr>
            <a:r>
              <a:t/>
            </a:r>
            <a:endParaRPr sz="1600">
              <a:latin typeface="Open Sans SemiBold"/>
              <a:ea typeface="Open Sans SemiBold"/>
              <a:cs typeface="Open Sans SemiBold"/>
              <a:sym typeface="Open Sans SemiBold"/>
            </a:endParaRPr>
          </a:p>
          <a:p>
            <a:pPr indent="0" lvl="0" marL="0" rtl="0" algn="l">
              <a:lnSpc>
                <a:spcPct val="100000"/>
              </a:lnSpc>
              <a:spcBef>
                <a:spcPts val="0"/>
              </a:spcBef>
              <a:spcAft>
                <a:spcPts val="0"/>
              </a:spcAft>
              <a:buSzPts val="1400"/>
              <a:buNone/>
            </a:pPr>
            <a:r>
              <a:t/>
            </a:r>
            <a:endParaRPr/>
          </a:p>
        </p:txBody>
      </p:sp>
      <p:sp>
        <p:nvSpPr>
          <p:cNvPr id="721" name="Google Shape;72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Case classes inherently have equality and toString methods depending on constructor arguments.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Case classes can contain methods just like normal classes.</a:t>
            </a:r>
            <a:endParaRPr/>
          </a:p>
          <a:p>
            <a:pPr indent="0" lvl="0" marL="0" rtl="0" algn="l">
              <a:lnSpc>
                <a:spcPct val="100000"/>
              </a:lnSpc>
              <a:spcBef>
                <a:spcPts val="0"/>
              </a:spcBef>
              <a:spcAft>
                <a:spcPts val="0"/>
              </a:spcAft>
              <a:buSzPts val="1400"/>
              <a:buNone/>
            </a:pPr>
            <a:r>
              <a:t/>
            </a:r>
            <a:endParaRPr/>
          </a:p>
        </p:txBody>
      </p:sp>
      <p:sp>
        <p:nvSpPr>
          <p:cNvPr id="741" name="Google Shape;74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3" name="Google Shape;75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latin typeface="Calibri"/>
                <a:ea typeface="Calibri"/>
                <a:cs typeface="Calibri"/>
                <a:sym typeface="Calibri"/>
              </a:rPr>
              <a:t>Created demo for latest spark installation</a:t>
            </a:r>
            <a:endParaRPr/>
          </a:p>
          <a:p>
            <a:pPr indent="0" lvl="0" marL="0" rtl="0" algn="l">
              <a:lnSpc>
                <a:spcPct val="100000"/>
              </a:lnSpc>
              <a:spcBef>
                <a:spcPts val="0"/>
              </a:spcBef>
              <a:spcAft>
                <a:spcPts val="0"/>
              </a:spcAft>
              <a:buSzPts val="1400"/>
              <a:buNone/>
            </a:pPr>
            <a:r>
              <a:t/>
            </a:r>
            <a:endParaRPr/>
          </a:p>
        </p:txBody>
      </p:sp>
      <p:sp>
        <p:nvSpPr>
          <p:cNvPr id="754" name="Google Shape;754;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Before you understand traits, let us first discuss the reason of its origin.</a:t>
            </a:r>
            <a:endParaRPr/>
          </a:p>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Considering Multiple Inheritance, if we compare Python and C++, Scala and Java, we see that Python and C++ are subject to the diamond problem while Java supports single inheritance with interfaces. Scala traits offer great advantage over both as they do not face diamond problem and need not be completely abstract like Java interfaces."</a:t>
            </a:r>
            <a:endParaRPr/>
          </a:p>
          <a:p>
            <a:pPr indent="0" lvl="0" marL="0" rtl="0" algn="l">
              <a:lnSpc>
                <a:spcPct val="100000"/>
              </a:lnSpc>
              <a:spcBef>
                <a:spcPts val="0"/>
              </a:spcBef>
              <a:spcAft>
                <a:spcPts val="0"/>
              </a:spcAft>
              <a:buSzPts val="1400"/>
              <a:buNone/>
            </a:pPr>
            <a:r>
              <a:t/>
            </a:r>
            <a:endParaRPr/>
          </a:p>
        </p:txBody>
      </p:sp>
      <p:sp>
        <p:nvSpPr>
          <p:cNvPr id="762" name="Google Shape;76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2" name="Google Shape;78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rtl="0" algn="l">
              <a:lnSpc>
                <a:spcPct val="100000"/>
              </a:lnSpc>
              <a:spcBef>
                <a:spcPts val="0"/>
              </a:spcBef>
              <a:spcAft>
                <a:spcPts val="0"/>
              </a:spcAft>
              <a:buSzPts val="1400"/>
              <a:buNone/>
            </a:pPr>
            <a:r>
              <a:t/>
            </a:r>
            <a:endParaRPr/>
          </a:p>
        </p:txBody>
      </p:sp>
      <p:sp>
        <p:nvSpPr>
          <p:cNvPr id="783" name="Google Shape;783;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Collections are containers of items with random number of elements. They can be sequenced (linear sets of items)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SemiBold"/>
              <a:buNone/>
            </a:pPr>
            <a:r>
              <a:rPr lang="en-US" sz="1600">
                <a:solidFill>
                  <a:schemeClr val="lt1"/>
                </a:solidFill>
                <a:latin typeface="Open Sans SemiBold"/>
                <a:ea typeface="Open Sans SemiBold"/>
                <a:cs typeface="Open Sans SemiBold"/>
                <a:sym typeface="Open Sans SemiBold"/>
              </a:rPr>
              <a:t>Collections may be o</a:t>
            </a:r>
            <a:r>
              <a:rPr lang="en-US" sz="1600">
                <a:solidFill>
                  <a:srgbClr val="3F3F3F"/>
                </a:solidFill>
                <a:latin typeface="Open Sans"/>
                <a:ea typeface="Open Sans"/>
                <a:cs typeface="Open Sans"/>
                <a:sym typeface="Open Sans"/>
              </a:rPr>
              <a:t>ne element bounded to zero, or have an arbitrary number</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rPr lang="en-US" sz="1600">
                <a:solidFill>
                  <a:srgbClr val="3F3F3F"/>
                </a:solidFill>
                <a:latin typeface="Open Sans"/>
                <a:ea typeface="Open Sans"/>
                <a:cs typeface="Open Sans"/>
                <a:sym typeface="Open Sans"/>
              </a:rPr>
              <a:t>Mutable collections can be updated, allowing you to add, remove or modify elements of a collection. Immutable collections cannot be changed. By default, Scala chooses immutable collections.</a:t>
            </a:r>
            <a:endParaRPr/>
          </a:p>
        </p:txBody>
      </p:sp>
      <p:sp>
        <p:nvSpPr>
          <p:cNvPr id="793" name="Google Shape;79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0" name="Google Shape;81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List:</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List[X] is a linked list of type X </a:t>
            </a:r>
            <a:endParaRPr/>
          </a:p>
          <a:p>
            <a:pPr indent="0" lvl="2" marL="0" rtl="0" algn="l">
              <a:lnSpc>
                <a:spcPct val="100000"/>
              </a:lnSpc>
              <a:spcBef>
                <a:spcPts val="0"/>
              </a:spcBef>
              <a:spcAft>
                <a:spcPts val="0"/>
              </a:spcAft>
              <a:buClr>
                <a:srgbClr val="3F3F3F"/>
              </a:buClr>
              <a:buSzPts val="2200"/>
              <a:buFont typeface="Open Sans SemiBold"/>
              <a:buNone/>
            </a:pPr>
            <a:r>
              <a:rPr lang="en-US" sz="2200">
                <a:solidFill>
                  <a:srgbClr val="3F3F3F"/>
                </a:solidFill>
                <a:latin typeface="Open Sans SemiBold"/>
                <a:ea typeface="Open Sans SemiBold"/>
                <a:cs typeface="Open Sans SemiBold"/>
                <a:sym typeface="Open Sans SemiBold"/>
              </a:rPr>
              <a:t>Example:</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 Define List of integers.</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val x = List(1,2,3,4)</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Set:</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 collection of various pairwise elements of the same data type</a:t>
            </a:r>
            <a:endParaRPr/>
          </a:p>
          <a:p>
            <a:pPr indent="0" lvl="2" marL="0" rtl="0" algn="l">
              <a:lnSpc>
                <a:spcPct val="100000"/>
              </a:lnSpc>
              <a:spcBef>
                <a:spcPts val="0"/>
              </a:spcBef>
              <a:spcAft>
                <a:spcPts val="0"/>
              </a:spcAft>
              <a:buClr>
                <a:srgbClr val="3F3F3F"/>
              </a:buClr>
              <a:buSzPts val="2200"/>
              <a:buFont typeface="Open Sans SemiBold"/>
              <a:buNone/>
            </a:pPr>
            <a:r>
              <a:rPr lang="en-US" sz="2200">
                <a:solidFill>
                  <a:srgbClr val="3F3F3F"/>
                </a:solidFill>
                <a:latin typeface="Open Sans SemiBold"/>
                <a:ea typeface="Open Sans SemiBold"/>
                <a:cs typeface="Open Sans SemiBold"/>
                <a:sym typeface="Open Sans SemiBold"/>
              </a:rPr>
              <a:t>Example:</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 Define a set.</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var x = Set(1,3,5,7)</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rPr lang="en-US"/>
              <a:t>Map:</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 collection of key or value pairs</a:t>
            </a:r>
            <a:endParaRPr/>
          </a:p>
          <a:p>
            <a:pPr indent="0" lvl="2" marL="0" rtl="0" algn="l">
              <a:lnSpc>
                <a:spcPct val="100000"/>
              </a:lnSpc>
              <a:spcBef>
                <a:spcPts val="0"/>
              </a:spcBef>
              <a:spcAft>
                <a:spcPts val="0"/>
              </a:spcAft>
              <a:buClr>
                <a:srgbClr val="3F3F3F"/>
              </a:buClr>
              <a:buSzPts val="2200"/>
              <a:buFont typeface="Open Sans SemiBold"/>
              <a:buNone/>
            </a:pPr>
            <a:r>
              <a:rPr lang="en-US" sz="2200">
                <a:solidFill>
                  <a:srgbClr val="3F3F3F"/>
                </a:solidFill>
                <a:latin typeface="Open Sans SemiBold"/>
                <a:ea typeface="Open Sans SemiBold"/>
                <a:cs typeface="Open Sans SemiBold"/>
                <a:sym typeface="Open Sans SemiBold"/>
              </a:rPr>
              <a:t>Example:</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 Define a map.</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val x = Map("one" -&gt; 1, "two" -&gt; 2, "three" -&gt; 3)</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Tuple</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An immutable collection of objects of different types</a:t>
            </a:r>
            <a:endParaRPr/>
          </a:p>
          <a:p>
            <a:pPr indent="0" lvl="2" marL="0" rtl="0" algn="l">
              <a:lnSpc>
                <a:spcPct val="100000"/>
              </a:lnSpc>
              <a:spcBef>
                <a:spcPts val="0"/>
              </a:spcBef>
              <a:spcAft>
                <a:spcPts val="0"/>
              </a:spcAft>
              <a:buClr>
                <a:srgbClr val="3F3F3F"/>
              </a:buClr>
              <a:buSzPts val="2200"/>
              <a:buFont typeface="Open Sans SemiBold"/>
              <a:buNone/>
            </a:pPr>
            <a:r>
              <a:rPr lang="en-US" sz="2200">
                <a:solidFill>
                  <a:srgbClr val="3F3F3F"/>
                </a:solidFill>
                <a:latin typeface="Open Sans SemiBold"/>
                <a:ea typeface="Open Sans SemiBold"/>
                <a:cs typeface="Open Sans SemiBold"/>
                <a:sym typeface="Open Sans SemiBold"/>
              </a:rPr>
              <a:t>Example:</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 Create a tuple of two elements</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val x = (10, "Scala")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Options: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Option[X] gives a container for one or zero element of a given type</a:t>
            </a:r>
            <a:endParaRPr/>
          </a:p>
          <a:p>
            <a:pPr indent="0" lvl="2" marL="0" rtl="0" algn="l">
              <a:lnSpc>
                <a:spcPct val="100000"/>
              </a:lnSpc>
              <a:spcBef>
                <a:spcPts val="0"/>
              </a:spcBef>
              <a:spcAft>
                <a:spcPts val="0"/>
              </a:spcAft>
              <a:buClr>
                <a:srgbClr val="3F3F3F"/>
              </a:buClr>
              <a:buSzPts val="2200"/>
              <a:buFont typeface="Open Sans SemiBold"/>
              <a:buNone/>
            </a:pPr>
            <a:r>
              <a:rPr lang="en-US" sz="2200">
                <a:solidFill>
                  <a:srgbClr val="3F3F3F"/>
                </a:solidFill>
                <a:latin typeface="Open Sans SemiBold"/>
                <a:ea typeface="Open Sans SemiBold"/>
                <a:cs typeface="Open Sans SemiBold"/>
                <a:sym typeface="Open Sans SemiBold"/>
              </a:rPr>
              <a:t>Example:</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 Define an option</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val x:Option[Int] = Some(5)</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Iterator:</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 way to access the elements of a collection one by one</a:t>
            </a:r>
            <a:endParaRPr/>
          </a:p>
          <a:p>
            <a:pPr indent="0" lvl="2" marL="0" rtl="0" algn="l">
              <a:lnSpc>
                <a:spcPct val="100000"/>
              </a:lnSpc>
              <a:spcBef>
                <a:spcPts val="0"/>
              </a:spcBef>
              <a:spcAft>
                <a:spcPts val="0"/>
              </a:spcAft>
              <a:buClr>
                <a:srgbClr val="3F3F3F"/>
              </a:buClr>
              <a:buSzPts val="2200"/>
              <a:buFont typeface="Open Sans SemiBold"/>
              <a:buNone/>
            </a:pPr>
            <a:r>
              <a:rPr lang="en-US" sz="2200">
                <a:solidFill>
                  <a:srgbClr val="3F3F3F"/>
                </a:solidFill>
                <a:latin typeface="Open Sans SemiBold"/>
                <a:ea typeface="Open Sans SemiBold"/>
                <a:cs typeface="Open Sans SemiBold"/>
                <a:sym typeface="Open Sans SemiBold"/>
              </a:rPr>
              <a:t>Example:</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object Test {def main(args: Array[String]) {</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 val it = Iterator("a", "b", "c", "d")</a:t>
            </a:r>
            <a:endParaRPr/>
          </a:p>
          <a:p>
            <a:pPr indent="-342900" lvl="2" marL="342900" rtl="0" algn="l">
              <a:lnSpc>
                <a:spcPct val="100000"/>
              </a:lnSpc>
              <a:spcBef>
                <a:spcPts val="0"/>
              </a:spcBef>
              <a:spcAft>
                <a:spcPts val="0"/>
              </a:spcAft>
              <a:buClr>
                <a:srgbClr val="3F3F3F"/>
              </a:buClr>
              <a:buSzPts val="2000"/>
              <a:buFont typeface="Arial"/>
              <a:buChar char="•"/>
            </a:pPr>
            <a:r>
              <a:rPr lang="en-US" sz="2000">
                <a:solidFill>
                  <a:srgbClr val="3F3F3F"/>
                </a:solidFill>
                <a:latin typeface="Courier New"/>
                <a:ea typeface="Courier New"/>
                <a:cs typeface="Courier New"/>
                <a:sym typeface="Courier New"/>
              </a:rPr>
              <a:t> while (it.hasNext){println(it.next())}}}</a:t>
            </a:r>
            <a:endParaRPr/>
          </a:p>
          <a:p>
            <a:pPr indent="0" lvl="0" marL="0" rtl="0" algn="l">
              <a:lnSpc>
                <a:spcPct val="100000"/>
              </a:lnSpc>
              <a:spcBef>
                <a:spcPts val="0"/>
              </a:spcBef>
              <a:spcAft>
                <a:spcPts val="0"/>
              </a:spcAft>
              <a:buSzPts val="1400"/>
              <a:buNone/>
            </a:pPr>
            <a:r>
              <a:t/>
            </a:r>
            <a:endParaRPr/>
          </a:p>
        </p:txBody>
      </p:sp>
      <p:sp>
        <p:nvSpPr>
          <p:cNvPr id="811" name="Google Shape;81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6" name="Google Shape;83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rtl="0" algn="l">
              <a:lnSpc>
                <a:spcPct val="100000"/>
              </a:lnSpc>
              <a:spcBef>
                <a:spcPts val="0"/>
              </a:spcBef>
              <a:spcAft>
                <a:spcPts val="0"/>
              </a:spcAft>
              <a:buSzPts val="1400"/>
              <a:buNone/>
            </a:pPr>
            <a:r>
              <a:t/>
            </a:r>
            <a:endParaRPr b="1"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600" u="none" strike="noStrike">
                <a:solidFill>
                  <a:schemeClr val="dk1"/>
                </a:solidFill>
                <a:latin typeface="Calibri"/>
                <a:ea typeface="Calibri"/>
                <a:cs typeface="Calibri"/>
                <a:sym typeface="Calibri"/>
              </a:rPr>
              <a:t>Possible to Modify the Collection Object:</a:t>
            </a:r>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Mutable : </a:t>
            </a:r>
            <a:r>
              <a:rPr lang="en-US" sz="1600">
                <a:solidFill>
                  <a:srgbClr val="3F3F3F"/>
                </a:solidFill>
                <a:latin typeface="Open Sans"/>
                <a:ea typeface="Open Sans"/>
                <a:cs typeface="Open Sans"/>
                <a:sym typeface="Open Sans"/>
              </a:rPr>
              <a:t>Yes (can append and change the collection’s references with +=)</a:t>
            </a:r>
            <a:endParaRPr b="1" i="0" sz="1600" u="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Immutable: </a:t>
            </a:r>
            <a:r>
              <a:rPr lang="en-US" sz="2200">
                <a:solidFill>
                  <a:srgbClr val="3F3F3F"/>
                </a:solidFill>
                <a:latin typeface="Open Sans"/>
                <a:ea typeface="Open Sans"/>
                <a:cs typeface="Open Sans"/>
                <a:sym typeface="Open Sans"/>
              </a:rPr>
              <a:t>No (need to build new collection objects with operations like + or ++)</a:t>
            </a:r>
            <a:endParaRPr/>
          </a:p>
          <a:p>
            <a:pPr indent="-184150" lvl="0" marL="285750" rtl="0" algn="l">
              <a:lnSpc>
                <a:spcPct val="100000"/>
              </a:lnSpc>
              <a:spcBef>
                <a:spcPts val="0"/>
              </a:spcBef>
              <a:spcAft>
                <a:spcPts val="0"/>
              </a:spcAft>
              <a:buClr>
                <a:schemeClr val="dk1"/>
              </a:buClr>
              <a:buSzPts val="1600"/>
              <a:buFont typeface="Arial"/>
              <a:buNone/>
            </a:pPr>
            <a:r>
              <a:t/>
            </a:r>
            <a:endParaRPr b="1"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600" u="none" strike="noStrike">
                <a:solidFill>
                  <a:schemeClr val="dk1"/>
                </a:solidFill>
                <a:latin typeface="Calibri"/>
                <a:ea typeface="Calibri"/>
                <a:cs typeface="Calibri"/>
                <a:sym typeface="Calibri"/>
              </a:rPr>
              <a:t>Persistent Data Structures</a:t>
            </a:r>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Mutable : </a:t>
            </a:r>
            <a:r>
              <a:rPr lang="en-US" sz="1600">
                <a:solidFill>
                  <a:srgbClr val="3F3F3F"/>
                </a:solidFill>
                <a:latin typeface="Open Sans"/>
                <a:ea typeface="Open Sans"/>
                <a:cs typeface="Open Sans"/>
                <a:sym typeface="Open Sans"/>
              </a:rPr>
              <a:t>Partially</a:t>
            </a:r>
            <a:endParaRPr b="1"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Immutable: </a:t>
            </a:r>
            <a:r>
              <a:rPr lang="en-US" sz="1600">
                <a:solidFill>
                  <a:srgbClr val="3F3F3F"/>
                </a:solidFill>
                <a:latin typeface="Open Sans"/>
                <a:ea typeface="Open Sans"/>
                <a:cs typeface="Open Sans"/>
                <a:sym typeface="Open Sans"/>
              </a:rPr>
              <a:t>Fully</a:t>
            </a:r>
            <a:endParaRPr b="1"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600" u="none" strike="noStrike">
                <a:solidFill>
                  <a:schemeClr val="dk1"/>
                </a:solidFill>
                <a:latin typeface="Calibri"/>
                <a:ea typeface="Calibri"/>
                <a:cs typeface="Calibri"/>
                <a:sym typeface="Calibri"/>
              </a:rPr>
              <a:t>Possible to Reassign a Val</a:t>
            </a:r>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Mutable : </a:t>
            </a:r>
            <a:r>
              <a:rPr b="0" i="0" lang="en-US" sz="1600" u="none" strike="noStrike">
                <a:solidFill>
                  <a:schemeClr val="dk1"/>
                </a:solidFill>
                <a:latin typeface="Calibri"/>
                <a:ea typeface="Calibri"/>
                <a:cs typeface="Calibri"/>
                <a:sym typeface="Calibri"/>
              </a:rPr>
              <a:t>No</a:t>
            </a:r>
            <a:endParaRPr/>
          </a:p>
          <a:p>
            <a:pPr indent="-285750" lvl="0" marL="285750" marR="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Immutable: </a:t>
            </a:r>
            <a:r>
              <a:rPr lang="en-US" sz="1600">
                <a:solidFill>
                  <a:srgbClr val="3F3F3F"/>
                </a:solidFill>
                <a:latin typeface="Open Sans"/>
                <a:ea typeface="Open Sans"/>
                <a:cs typeface="Open Sans"/>
                <a:sym typeface="Open Sans"/>
              </a:rPr>
              <a:t>Yes; if the val is assigned to a var, that var can be assigned to a collection built from the variable using operations like +</a:t>
            </a:r>
            <a:endParaRPr sz="1600">
              <a:solidFill>
                <a:srgbClr val="3F3F3F"/>
              </a:solidFill>
              <a:latin typeface="Open Sans"/>
              <a:ea typeface="Open Sans"/>
              <a:cs typeface="Open Sans"/>
              <a:sym typeface="Open Sans"/>
            </a:endParaRPr>
          </a:p>
          <a:p>
            <a:pPr indent="-184150" lvl="0" marL="285750" rtl="0" algn="l">
              <a:lnSpc>
                <a:spcPct val="100000"/>
              </a:lnSpc>
              <a:spcBef>
                <a:spcPts val="0"/>
              </a:spcBef>
              <a:spcAft>
                <a:spcPts val="0"/>
              </a:spcAft>
              <a:buClr>
                <a:schemeClr val="dk1"/>
              </a:buClr>
              <a:buSzPts val="1600"/>
              <a:buFont typeface="Arial"/>
              <a:buNone/>
            </a:pPr>
            <a:r>
              <a:t/>
            </a:r>
            <a:endParaRPr b="1"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0" i="0" sz="1600" u="none" strike="noStrike">
              <a:solidFill>
                <a:schemeClr val="dk1"/>
              </a:solidFill>
              <a:latin typeface="Calibri"/>
              <a:ea typeface="Calibri"/>
              <a:cs typeface="Calibri"/>
              <a:sym typeface="Calibri"/>
            </a:endParaRPr>
          </a:p>
        </p:txBody>
      </p:sp>
      <p:sp>
        <p:nvSpPr>
          <p:cNvPr id="837" name="Google Shape;83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5" name="Google Shape;84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All operations on lists can be expressed using the following methods:</a:t>
            </a:r>
            <a:endParaRPr/>
          </a:p>
          <a:p>
            <a:pPr indent="0" lvl="0" marL="0" rtl="0" algn="l">
              <a:lnSpc>
                <a:spcPct val="150000"/>
              </a:lnSpc>
              <a:spcBef>
                <a:spcPts val="0"/>
              </a:spcBef>
              <a:spcAft>
                <a:spcPts val="0"/>
              </a:spcAft>
              <a:buSzPts val="1400"/>
              <a:buNone/>
            </a:pPr>
            <a:r>
              <a:rPr lang="en-US" sz="1600">
                <a:solidFill>
                  <a:srgbClr val="3F3F3F"/>
                </a:solidFill>
                <a:latin typeface="Open Sans SemiBold"/>
                <a:ea typeface="Open Sans SemiBold"/>
                <a:cs typeface="Open Sans SemiBold"/>
                <a:sym typeface="Open Sans SemiBold"/>
              </a:rPr>
              <a:t>head</a:t>
            </a:r>
            <a:r>
              <a:rPr lang="en-US" sz="1600">
                <a:solidFill>
                  <a:srgbClr val="3F3F3F"/>
                </a:solidFill>
                <a:latin typeface="Open Sans"/>
                <a:ea typeface="Open Sans"/>
                <a:cs typeface="Open Sans"/>
                <a:sym typeface="Open Sans"/>
              </a:rPr>
              <a:t>: Returns the first element of a list</a:t>
            </a:r>
            <a:endParaRPr/>
          </a:p>
          <a:p>
            <a:pPr indent="0" lvl="0" marL="0" rtl="0" algn="l">
              <a:lnSpc>
                <a:spcPct val="150000"/>
              </a:lnSpc>
              <a:spcBef>
                <a:spcPts val="0"/>
              </a:spcBef>
              <a:spcAft>
                <a:spcPts val="0"/>
              </a:spcAft>
              <a:buSzPts val="1400"/>
              <a:buNone/>
            </a:pPr>
            <a:r>
              <a:rPr lang="en-US" sz="1600">
                <a:solidFill>
                  <a:srgbClr val="3F3F3F"/>
                </a:solidFill>
                <a:latin typeface="Open Sans SemiBold"/>
                <a:ea typeface="Open Sans SemiBold"/>
                <a:cs typeface="Open Sans SemiBold"/>
                <a:sym typeface="Open Sans SemiBold"/>
              </a:rPr>
              <a:t>tail</a:t>
            </a:r>
            <a:r>
              <a:rPr lang="en-US" sz="1600">
                <a:solidFill>
                  <a:srgbClr val="3F3F3F"/>
                </a:solidFill>
                <a:latin typeface="Open Sans"/>
                <a:ea typeface="Open Sans"/>
                <a:cs typeface="Open Sans"/>
                <a:sym typeface="Open Sans"/>
              </a:rPr>
              <a:t>: Returns a list with all elements excluding the first element</a:t>
            </a:r>
            <a:endParaRPr/>
          </a:p>
          <a:p>
            <a:pPr indent="0" lvl="0" marL="0" rtl="0" algn="l">
              <a:lnSpc>
                <a:spcPct val="150000"/>
              </a:lnSpc>
              <a:spcBef>
                <a:spcPts val="0"/>
              </a:spcBef>
              <a:spcAft>
                <a:spcPts val="0"/>
              </a:spcAft>
              <a:buSzPts val="1400"/>
              <a:buNone/>
            </a:pPr>
            <a:r>
              <a:rPr lang="en-US" sz="1600">
                <a:solidFill>
                  <a:srgbClr val="3F3F3F"/>
                </a:solidFill>
                <a:latin typeface="Open Sans SemiBold"/>
                <a:ea typeface="Open Sans SemiBold"/>
                <a:cs typeface="Open Sans SemiBold"/>
                <a:sym typeface="Open Sans SemiBold"/>
              </a:rPr>
              <a:t>isEmpty</a:t>
            </a:r>
            <a:r>
              <a:rPr lang="en-US" sz="1600">
                <a:solidFill>
                  <a:srgbClr val="3F3F3F"/>
                </a:solidFill>
                <a:latin typeface="Open Sans"/>
                <a:ea typeface="Open Sans"/>
                <a:cs typeface="Open Sans"/>
                <a:sym typeface="Open Sans"/>
              </a:rPr>
              <a:t>: Returns true if the list is empty</a:t>
            </a:r>
            <a:endParaRPr/>
          </a:p>
          <a:p>
            <a:pPr indent="0" lvl="0" marL="0" rtl="0" algn="l">
              <a:lnSpc>
                <a:spcPct val="100000"/>
              </a:lnSpc>
              <a:spcBef>
                <a:spcPts val="0"/>
              </a:spcBef>
              <a:spcAft>
                <a:spcPts val="0"/>
              </a:spcAft>
              <a:buSzPts val="1400"/>
              <a:buNone/>
            </a:pPr>
            <a:r>
              <a:t/>
            </a:r>
            <a:endParaRPr/>
          </a:p>
        </p:txBody>
      </p:sp>
      <p:sp>
        <p:nvSpPr>
          <p:cNvPr id="846" name="Google Shape;84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9" name="Google Shape;859;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latin typeface="Calibri"/>
                <a:ea typeface="Calibri"/>
                <a:cs typeface="Calibri"/>
                <a:sym typeface="Calibri"/>
              </a:rPr>
              <a:t>Created demo for latest spark installation</a:t>
            </a:r>
            <a:endParaRPr/>
          </a:p>
          <a:p>
            <a:pPr indent="0" lvl="0" marL="0" rtl="0" algn="l">
              <a:lnSpc>
                <a:spcPct val="100000"/>
              </a:lnSpc>
              <a:spcBef>
                <a:spcPts val="0"/>
              </a:spcBef>
              <a:spcAft>
                <a:spcPts val="0"/>
              </a:spcAft>
              <a:buSzPts val="1400"/>
              <a:buNone/>
            </a:pPr>
            <a:r>
              <a:t/>
            </a:r>
            <a:endParaRPr/>
          </a:p>
        </p:txBody>
      </p:sp>
      <p:sp>
        <p:nvSpPr>
          <p:cNvPr id="860" name="Google Shape;860;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468" name="Google Shape;4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7" name="Google Shape;86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66725" lvl="0" marL="466725" marR="0" rtl="0" algn="l">
              <a:lnSpc>
                <a:spcPct val="150000"/>
              </a:lnSpc>
              <a:spcBef>
                <a:spcPts val="0"/>
              </a:spcBef>
              <a:spcAft>
                <a:spcPts val="0"/>
              </a:spcAft>
              <a:buClr>
                <a:schemeClr val="lt1"/>
              </a:buClr>
              <a:buSzPts val="2400"/>
              <a:buFont typeface="Open Sans"/>
              <a:buNone/>
            </a:pPr>
            <a:r>
              <a:rPr lang="en-US" sz="2400">
                <a:solidFill>
                  <a:schemeClr val="lt1"/>
                </a:solidFill>
                <a:latin typeface="Open Sans"/>
                <a:ea typeface="Open Sans"/>
                <a:cs typeface="Open Sans"/>
                <a:sym typeface="Open Sans"/>
              </a:rPr>
              <a:t>Trainer Notes:</a:t>
            </a:r>
            <a:endParaRPr/>
          </a:p>
          <a:p>
            <a:pPr indent="-466725" lvl="0" marL="466725" rtl="0" algn="l">
              <a:lnSpc>
                <a:spcPct val="150000"/>
              </a:lnSpc>
              <a:spcBef>
                <a:spcPts val="0"/>
              </a:spcBef>
              <a:spcAft>
                <a:spcPts val="0"/>
              </a:spcAft>
              <a:buSzPts val="1400"/>
              <a:buNone/>
            </a:pPr>
            <a:r>
              <a:t/>
            </a:r>
            <a:endParaRPr sz="2400">
              <a:solidFill>
                <a:srgbClr val="3F3F3F"/>
              </a:solidFill>
              <a:latin typeface="Open Sans"/>
              <a:ea typeface="Open Sans"/>
              <a:cs typeface="Open Sans"/>
              <a:sym typeface="Open Sans"/>
            </a:endParaRPr>
          </a:p>
          <a:p>
            <a:pPr indent="-466725" lvl="0" marL="466725" rtl="0" algn="l">
              <a:lnSpc>
                <a:spcPct val="150000"/>
              </a:lnSpc>
              <a:spcBef>
                <a:spcPts val="0"/>
              </a:spcBef>
              <a:spcAft>
                <a:spcPts val="0"/>
              </a:spcAft>
              <a:buSzPts val="1400"/>
              <a:buNone/>
            </a:pPr>
            <a:r>
              <a:rPr lang="en-US" sz="2400">
                <a:solidFill>
                  <a:srgbClr val="3F3F3F"/>
                </a:solidFill>
                <a:latin typeface="Open Sans"/>
                <a:ea typeface="Open Sans"/>
                <a:cs typeface="Open Sans"/>
                <a:sym typeface="Open Sans"/>
              </a:rPr>
              <a:t>Scala Maps are a collection of key or value pairs.</a:t>
            </a:r>
            <a:endParaRPr/>
          </a:p>
          <a:p>
            <a:pPr indent="-466725" lvl="0" marL="466725" rtl="0" algn="l">
              <a:lnSpc>
                <a:spcPct val="150000"/>
              </a:lnSpc>
              <a:spcBef>
                <a:spcPts val="0"/>
              </a:spcBef>
              <a:spcAft>
                <a:spcPts val="0"/>
              </a:spcAft>
              <a:buSzPts val="1400"/>
              <a:buNone/>
            </a:pPr>
            <a:r>
              <a:rPr lang="en-US" sz="2400">
                <a:solidFill>
                  <a:srgbClr val="3F3F3F"/>
                </a:solidFill>
                <a:latin typeface="Open Sans"/>
                <a:ea typeface="Open Sans"/>
                <a:cs typeface="Open Sans"/>
                <a:sym typeface="Open Sans"/>
              </a:rPr>
              <a:t>You can retrieve any value using Scala Map keys which are unique.</a:t>
            </a:r>
            <a:endParaRPr/>
          </a:p>
          <a:p>
            <a:pPr indent="-466725" lvl="0" marL="466725" rtl="0" algn="l">
              <a:lnSpc>
                <a:spcPct val="150000"/>
              </a:lnSpc>
              <a:spcBef>
                <a:spcPts val="0"/>
              </a:spcBef>
              <a:spcAft>
                <a:spcPts val="0"/>
              </a:spcAft>
              <a:buSzPts val="1400"/>
              <a:buNone/>
            </a:pPr>
            <a:r>
              <a:rPr lang="en-US" sz="2400">
                <a:solidFill>
                  <a:srgbClr val="3F3F3F"/>
                </a:solidFill>
                <a:latin typeface="Open Sans"/>
                <a:ea typeface="Open Sans"/>
                <a:cs typeface="Open Sans"/>
                <a:sym typeface="Open Sans"/>
              </a:rPr>
              <a:t>Maps (also called Hash tables) are of two types:</a:t>
            </a:r>
            <a:endParaRPr/>
          </a:p>
          <a:p>
            <a:pPr indent="-619125" lvl="1" marL="1076325" rtl="0" algn="l">
              <a:lnSpc>
                <a:spcPct val="150000"/>
              </a:lnSpc>
              <a:spcBef>
                <a:spcPts val="0"/>
              </a:spcBef>
              <a:spcAft>
                <a:spcPts val="0"/>
              </a:spcAft>
              <a:buClr>
                <a:srgbClr val="3F3F3F"/>
              </a:buClr>
              <a:buSzPts val="1600"/>
              <a:buFont typeface="Courier New"/>
              <a:buChar char="o"/>
            </a:pPr>
            <a:r>
              <a:rPr lang="en-US">
                <a:solidFill>
                  <a:srgbClr val="3F3F3F"/>
                </a:solidFill>
                <a:latin typeface="Open Sans"/>
                <a:ea typeface="Open Sans"/>
                <a:cs typeface="Open Sans"/>
                <a:sym typeface="Open Sans"/>
              </a:rPr>
              <a:t>Immutable (default)</a:t>
            </a:r>
            <a:endParaRPr/>
          </a:p>
          <a:p>
            <a:pPr indent="-619125" lvl="1" marL="1076325" rtl="0" algn="l">
              <a:lnSpc>
                <a:spcPct val="150000"/>
              </a:lnSpc>
              <a:spcBef>
                <a:spcPts val="0"/>
              </a:spcBef>
              <a:spcAft>
                <a:spcPts val="0"/>
              </a:spcAft>
              <a:buClr>
                <a:srgbClr val="3F3F3F"/>
              </a:buClr>
              <a:buSzPts val="1600"/>
              <a:buFont typeface="Courier New"/>
              <a:buChar char="o"/>
            </a:pPr>
            <a:r>
              <a:rPr lang="en-US">
                <a:solidFill>
                  <a:srgbClr val="3F3F3F"/>
                </a:solidFill>
                <a:latin typeface="Open Sans"/>
                <a:ea typeface="Open Sans"/>
                <a:cs typeface="Open Sans"/>
                <a:sym typeface="Open Sans"/>
              </a:rPr>
              <a:t>Mutable</a:t>
            </a:r>
            <a:endParaRPr/>
          </a:p>
          <a:p>
            <a:pPr indent="-508000" lvl="0" marL="508000" rtl="0" algn="l">
              <a:lnSpc>
                <a:spcPct val="150000"/>
              </a:lnSpc>
              <a:spcBef>
                <a:spcPts val="0"/>
              </a:spcBef>
              <a:spcAft>
                <a:spcPts val="0"/>
              </a:spcAft>
              <a:buSzPts val="1400"/>
              <a:buNone/>
            </a:pPr>
            <a:r>
              <a:rPr lang="en-US" sz="2400">
                <a:solidFill>
                  <a:srgbClr val="3F3F3F"/>
                </a:solidFill>
                <a:latin typeface="Open Sans"/>
                <a:ea typeface="Open Sans"/>
                <a:cs typeface="Open Sans"/>
                <a:sym typeface="Open Sans"/>
              </a:rPr>
              <a:t>To use mutable Maps, you should explicitly </a:t>
            </a:r>
            <a:r>
              <a:rPr lang="en-US" sz="2400">
                <a:latin typeface="Open Sans"/>
                <a:ea typeface="Open Sans"/>
                <a:cs typeface="Open Sans"/>
                <a:sym typeface="Open Sans"/>
              </a:rPr>
              <a:t>import </a:t>
            </a:r>
            <a:r>
              <a:rPr lang="en-US" sz="2400">
                <a:solidFill>
                  <a:srgbClr val="3F3F3F"/>
                </a:solidFill>
                <a:latin typeface="Courier New"/>
                <a:ea typeface="Courier New"/>
                <a:cs typeface="Courier New"/>
                <a:sym typeface="Courier New"/>
              </a:rPr>
              <a:t>scala.collection.mutable.Map </a:t>
            </a:r>
            <a:r>
              <a:rPr lang="en-US" sz="2400">
                <a:latin typeface="Open Sans"/>
                <a:ea typeface="Open Sans"/>
                <a:cs typeface="Open Sans"/>
                <a:sym typeface="Open Sans"/>
              </a:rPr>
              <a:t>class.</a:t>
            </a:r>
            <a:endParaRPr/>
          </a:p>
          <a:p>
            <a:pPr indent="-508000" lvl="0" marL="508000" rtl="0" algn="l">
              <a:lnSpc>
                <a:spcPct val="150000"/>
              </a:lnSpc>
              <a:spcBef>
                <a:spcPts val="0"/>
              </a:spcBef>
              <a:spcAft>
                <a:spcPts val="0"/>
              </a:spcAft>
              <a:buSzPts val="1400"/>
              <a:buNone/>
            </a:pPr>
            <a:r>
              <a:rPr lang="en-US" sz="2400">
                <a:solidFill>
                  <a:srgbClr val="3F3F3F"/>
                </a:solidFill>
                <a:latin typeface="Open Sans"/>
                <a:ea typeface="Open Sans"/>
                <a:cs typeface="Open Sans"/>
                <a:sym typeface="Open Sans"/>
              </a:rPr>
              <a:t>Refer the immutable Map as Map, but refer to the mutable set as </a:t>
            </a:r>
            <a:r>
              <a:rPr lang="en-US" sz="2400">
                <a:solidFill>
                  <a:srgbClr val="3F3F3F"/>
                </a:solidFill>
                <a:latin typeface="Courier New"/>
                <a:ea typeface="Courier New"/>
                <a:cs typeface="Courier New"/>
                <a:sym typeface="Courier New"/>
              </a:rPr>
              <a:t>mutable.Map </a:t>
            </a:r>
            <a:r>
              <a:rPr lang="en-US" sz="2400">
                <a:solidFill>
                  <a:srgbClr val="3F3F3F"/>
                </a:solidFill>
                <a:latin typeface="Open Sans"/>
                <a:ea typeface="Open Sans"/>
                <a:cs typeface="Open Sans"/>
                <a:sym typeface="Open Sans"/>
              </a:rPr>
              <a:t>to use immutable and mutable Maps.</a:t>
            </a:r>
            <a:endParaRPr/>
          </a:p>
          <a:p>
            <a:pPr indent="0" lvl="0" marL="0" rtl="0" algn="l">
              <a:lnSpc>
                <a:spcPct val="100000"/>
              </a:lnSpc>
              <a:spcBef>
                <a:spcPts val="0"/>
              </a:spcBef>
              <a:spcAft>
                <a:spcPts val="0"/>
              </a:spcAft>
              <a:buSzPts val="1400"/>
              <a:buNone/>
            </a:pPr>
            <a:r>
              <a:t/>
            </a:r>
            <a:endParaRPr/>
          </a:p>
        </p:txBody>
      </p:sp>
      <p:sp>
        <p:nvSpPr>
          <p:cNvPr id="868" name="Google Shape;86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9" name="Google Shape;88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Maps operations are similar to operations performed on sets, and fall into the categories below:</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Lookup Operations: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Operations to turn maps to limited functions: </a:t>
            </a:r>
            <a:r>
              <a:rPr i="1" lang="en-US" sz="1600">
                <a:solidFill>
                  <a:srgbClr val="3F3F3F"/>
                </a:solidFill>
                <a:latin typeface="Open Sans SemiBold"/>
                <a:ea typeface="Open Sans SemiBold"/>
                <a:cs typeface="Open Sans SemiBold"/>
                <a:sym typeface="Open Sans SemiBold"/>
              </a:rPr>
              <a:t>Contains</a:t>
            </a:r>
            <a:r>
              <a:rPr lang="en-US" sz="1600">
                <a:solidFill>
                  <a:srgbClr val="3F3F3F"/>
                </a:solidFill>
                <a:latin typeface="Open Sans SemiBold"/>
                <a:ea typeface="Open Sans SemiBold"/>
                <a:cs typeface="Open Sans SemiBold"/>
                <a:sym typeface="Open Sans SemiBold"/>
              </a:rPr>
              <a:t>, </a:t>
            </a:r>
            <a:r>
              <a:rPr i="1" lang="en-US" sz="1600">
                <a:solidFill>
                  <a:srgbClr val="3F3F3F"/>
                </a:solidFill>
                <a:latin typeface="Open Sans SemiBold"/>
                <a:ea typeface="Open Sans SemiBold"/>
                <a:cs typeface="Open Sans SemiBold"/>
                <a:sym typeface="Open Sans SemiBold"/>
              </a:rPr>
              <a:t>isDefinedAt</a:t>
            </a:r>
            <a:r>
              <a:rPr lang="en-US" sz="1600">
                <a:solidFill>
                  <a:srgbClr val="3F3F3F"/>
                </a:solidFill>
                <a:latin typeface="Open Sans SemiBold"/>
                <a:ea typeface="Open Sans SemiBold"/>
                <a:cs typeface="Open Sans SemiBold"/>
                <a:sym typeface="Open Sans SemiBold"/>
              </a:rPr>
              <a:t>, </a:t>
            </a:r>
            <a:r>
              <a:rPr i="1" lang="en-US" sz="1600">
                <a:solidFill>
                  <a:srgbClr val="3F3F3F"/>
                </a:solidFill>
                <a:latin typeface="Open Sans SemiBold"/>
                <a:ea typeface="Open Sans SemiBold"/>
                <a:cs typeface="Open Sans SemiBold"/>
                <a:sym typeface="Open Sans SemiBold"/>
              </a:rPr>
              <a:t>getOrElse</a:t>
            </a:r>
            <a:r>
              <a:rPr lang="en-US" sz="1600">
                <a:solidFill>
                  <a:srgbClr val="3F3F3F"/>
                </a:solidFill>
                <a:latin typeface="Open Sans SemiBold"/>
                <a:ea typeface="Open Sans SemiBold"/>
                <a:cs typeface="Open Sans SemiBold"/>
                <a:sym typeface="Open Sans SemiBold"/>
              </a:rPr>
              <a:t>, </a:t>
            </a:r>
            <a:r>
              <a:rPr i="1" lang="en-US" sz="1600">
                <a:solidFill>
                  <a:srgbClr val="3F3F3F"/>
                </a:solidFill>
                <a:latin typeface="Open Sans SemiBold"/>
                <a:ea typeface="Open Sans SemiBold"/>
                <a:cs typeface="Open Sans SemiBold"/>
                <a:sym typeface="Open Sans SemiBold"/>
              </a:rPr>
              <a:t>get</a:t>
            </a:r>
            <a:r>
              <a:rPr lang="en-US" sz="1600">
                <a:solidFill>
                  <a:srgbClr val="3F3F3F"/>
                </a:solidFill>
                <a:latin typeface="Open Sans SemiBold"/>
                <a:ea typeface="Open Sans SemiBold"/>
                <a:cs typeface="Open Sans SemiBold"/>
                <a:sym typeface="Open Sans SemiBold"/>
              </a:rPr>
              <a:t>, </a:t>
            </a:r>
            <a:r>
              <a:rPr i="1" lang="en-US" sz="1600">
                <a:solidFill>
                  <a:srgbClr val="3F3F3F"/>
                </a:solidFill>
                <a:latin typeface="Open Sans SemiBold"/>
                <a:ea typeface="Open Sans SemiBold"/>
                <a:cs typeface="Open Sans SemiBold"/>
                <a:sym typeface="Open Sans SemiBold"/>
              </a:rPr>
              <a:t>apply</a:t>
            </a:r>
            <a:r>
              <a:rPr lang="en-US" sz="1600">
                <a:solidFill>
                  <a:srgbClr val="3F3F3F"/>
                </a:solidFill>
                <a:latin typeface="Open Sans SemiBold"/>
                <a:ea typeface="Open Sans SemiBold"/>
                <a:cs typeface="Open Sans SemiBold"/>
                <a:sym typeface="Open Sans SemiBold"/>
              </a:rPr>
              <a:t>; </a:t>
            </a:r>
            <a:r>
              <a:rPr lang="en-US" sz="1600">
                <a:solidFill>
                  <a:srgbClr val="3F3F3F"/>
                </a:solidFill>
                <a:latin typeface="Open Sans"/>
                <a:ea typeface="Open Sans"/>
                <a:cs typeface="Open Sans"/>
                <a:sym typeface="Open Sans"/>
              </a:rPr>
              <a:t>Fundamental method: </a:t>
            </a:r>
            <a:r>
              <a:rPr i="1" lang="en-US" sz="1600">
                <a:solidFill>
                  <a:srgbClr val="3F3F3F"/>
                </a:solidFill>
                <a:latin typeface="Open Sans"/>
                <a:ea typeface="Open Sans"/>
                <a:cs typeface="Open Sans"/>
                <a:sym typeface="Open Sans"/>
              </a:rPr>
              <a:t>def get(key): Option[Value]</a:t>
            </a:r>
            <a:r>
              <a:rPr lang="en-US" sz="1600">
                <a:solidFill>
                  <a:srgbClr val="3F3F3F"/>
                </a:solidFill>
                <a:latin typeface="Open Sans"/>
                <a:ea typeface="Open Sans"/>
                <a:cs typeface="Open Sans"/>
                <a:sym typeface="Open Sans"/>
              </a:rPr>
              <a:t>; </a:t>
            </a:r>
            <a:br>
              <a:rPr lang="en-US" sz="1600">
                <a:solidFill>
                  <a:srgbClr val="3F3F3F"/>
                </a:solidFill>
                <a:latin typeface="Open Sans"/>
                <a:ea typeface="Open Sans"/>
                <a:cs typeface="Open Sans"/>
                <a:sym typeface="Open Sans"/>
              </a:rPr>
            </a:br>
            <a:r>
              <a:rPr lang="en-US" sz="1600">
                <a:solidFill>
                  <a:srgbClr val="3F3F3F"/>
                </a:solidFill>
                <a:latin typeface="Open Sans"/>
                <a:ea typeface="Open Sans"/>
                <a:cs typeface="Open Sans"/>
                <a:sym typeface="Open Sans"/>
              </a:rPr>
              <a:t>Test operation for associated key: </a:t>
            </a:r>
            <a:r>
              <a:rPr i="1" lang="en-US" sz="1600">
                <a:solidFill>
                  <a:srgbClr val="3F3F3F"/>
                </a:solidFill>
                <a:latin typeface="Open Sans"/>
                <a:ea typeface="Open Sans"/>
                <a:cs typeface="Open Sans"/>
                <a:sym typeface="Open Sans"/>
              </a:rPr>
              <a:t>m get key </a:t>
            </a:r>
            <a:endParaRPr/>
          </a:p>
          <a:p>
            <a:pPr indent="0" lvl="0" marL="0" marR="0" rtl="0" algn="l">
              <a:lnSpc>
                <a:spcPct val="100000"/>
              </a:lnSpc>
              <a:spcBef>
                <a:spcPts val="0"/>
              </a:spcBef>
              <a:spcAft>
                <a:spcPts val="0"/>
              </a:spcAft>
              <a:buClr>
                <a:schemeClr val="dk1"/>
              </a:buClr>
              <a:buSzPts val="1600"/>
              <a:buFont typeface="Calibri"/>
              <a:buNone/>
            </a:pPr>
            <a:r>
              <a:t/>
            </a:r>
            <a:endParaRPr i="1"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Transformations: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Operations to produce a map through filtering and transforming bindings of a current map: </a:t>
            </a:r>
            <a:r>
              <a:rPr i="1" lang="en-US" sz="1600">
                <a:solidFill>
                  <a:srgbClr val="3F3F3F"/>
                </a:solidFill>
                <a:latin typeface="Open Sans SemiBold"/>
                <a:ea typeface="Open Sans SemiBold"/>
                <a:cs typeface="Open Sans SemiBold"/>
                <a:sym typeface="Open Sans SemiBold"/>
              </a:rPr>
              <a:t>filterKeys and mapValues</a:t>
            </a:r>
            <a:endParaRPr i="1" sz="1600">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dk1"/>
              </a:buClr>
              <a:buSzPts val="1600"/>
              <a:buFont typeface="Calibri"/>
              <a:buNone/>
            </a:pPr>
            <a:r>
              <a:t/>
            </a:r>
            <a:endParaRPr i="1" sz="1600">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Subcollection Procedures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Operations to return keys and values of a map separately in different forms: </a:t>
            </a:r>
            <a:r>
              <a:rPr i="1" lang="en-US" sz="1600">
                <a:solidFill>
                  <a:srgbClr val="3F3F3F"/>
                </a:solidFill>
                <a:latin typeface="Open Sans SemiBold"/>
                <a:ea typeface="Open Sans SemiBold"/>
                <a:cs typeface="Open Sans SemiBold"/>
                <a:sym typeface="Open Sans SemiBold"/>
              </a:rPr>
              <a:t>keys, keysIterator, keySet, values, and valuesIterator</a:t>
            </a:r>
            <a:endParaRPr i="1" sz="1600">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dk1"/>
              </a:buClr>
              <a:buSzPts val="1600"/>
              <a:buFont typeface="Calibri"/>
              <a:buNone/>
            </a:pPr>
            <a:r>
              <a:t/>
            </a:r>
            <a:endParaRPr i="1" sz="1600">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Removals: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Operations to remove bindings from a map: </a:t>
            </a:r>
            <a:r>
              <a:rPr i="1" lang="en-US" sz="1600">
                <a:solidFill>
                  <a:srgbClr val="3F3F3F"/>
                </a:solidFill>
                <a:latin typeface="Open Sans SemiBold"/>
                <a:ea typeface="Open Sans SemiBold"/>
                <a:cs typeface="Open Sans SemiBold"/>
                <a:sym typeface="Open Sans SemiBold"/>
              </a:rPr>
              <a:t>-,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Addition and Updates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Operations to add new or change existing bindings: </a:t>
            </a:r>
            <a:r>
              <a:rPr i="1" lang="en-US" sz="1600">
                <a:solidFill>
                  <a:srgbClr val="3F3F3F"/>
                </a:solidFill>
                <a:latin typeface="Open Sans SemiBold"/>
                <a:ea typeface="Open Sans SemiBold"/>
                <a:cs typeface="Open Sans SemiBold"/>
                <a:sym typeface="Open Sans SemiBold"/>
              </a:rPr>
              <a:t>+, ++</a:t>
            </a:r>
            <a:endParaRPr/>
          </a:p>
          <a:p>
            <a:pPr indent="0" lvl="0" marL="0" marR="0" rtl="0" algn="l">
              <a:lnSpc>
                <a:spcPct val="100000"/>
              </a:lnSpc>
              <a:spcBef>
                <a:spcPts val="0"/>
              </a:spcBef>
              <a:spcAft>
                <a:spcPts val="0"/>
              </a:spcAft>
              <a:buClr>
                <a:schemeClr val="dk1"/>
              </a:buClr>
              <a:buSzPts val="1600"/>
              <a:buFont typeface="Calibri"/>
              <a:buNone/>
            </a:pPr>
            <a:r>
              <a:t/>
            </a:r>
            <a:endParaRPr i="1"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a:p>
        </p:txBody>
      </p:sp>
      <p:sp>
        <p:nvSpPr>
          <p:cNvPr id="890" name="Google Shape;89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3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905" name="Google Shape;90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1" name="Google Shape;91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Functional Programming (FP) is the method of building software by using pure functions. It avoids use of shared state, side-effects , and mutable data.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Functional programming is declarative as it is done using expressions or declarations rather than statements (imperative).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In this programming paradigm the state of application flows through pure functions; unlike, object oriented programming, in which application state is generally shared and collocated with methods in objects.</a:t>
            </a:r>
            <a:endParaRPr/>
          </a:p>
          <a:p>
            <a:pPr indent="0" lvl="0" marL="0" rtl="0" algn="l">
              <a:lnSpc>
                <a:spcPct val="100000"/>
              </a:lnSpc>
              <a:spcBef>
                <a:spcPts val="0"/>
              </a:spcBef>
              <a:spcAft>
                <a:spcPts val="0"/>
              </a:spcAft>
              <a:buSzPts val="1400"/>
              <a:buNone/>
            </a:pPr>
            <a:r>
              <a:t/>
            </a:r>
            <a:endParaRPr/>
          </a:p>
        </p:txBody>
      </p:sp>
      <p:sp>
        <p:nvSpPr>
          <p:cNvPr id="912" name="Google Shape;912;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7" name="Google Shape;92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 function:</a:t>
            </a:r>
            <a:endParaRPr/>
          </a:p>
          <a:p>
            <a:pPr indent="0" lvl="0" marL="0" rtl="0" algn="l">
              <a:lnSpc>
                <a:spcPct val="150000"/>
              </a:lnSpc>
              <a:spcBef>
                <a:spcPts val="0"/>
              </a:spcBef>
              <a:spcAft>
                <a:spcPts val="0"/>
              </a:spcAft>
              <a:buSzPts val="1400"/>
              <a:buNone/>
            </a:pPr>
            <a:r>
              <a:rPr lang="en-US" sz="1600">
                <a:solidFill>
                  <a:srgbClr val="3F3F3F"/>
                </a:solidFill>
                <a:latin typeface="Open Sans"/>
                <a:ea typeface="Open Sans"/>
                <a:cs typeface="Open Sans"/>
                <a:sym typeface="Open Sans"/>
              </a:rPr>
              <a:t>Is a “first-class” value</a:t>
            </a:r>
            <a:endParaRPr/>
          </a:p>
          <a:p>
            <a:pPr indent="0" lvl="0" marL="0" rtl="0" algn="l">
              <a:lnSpc>
                <a:spcPct val="150000"/>
              </a:lnSpc>
              <a:spcBef>
                <a:spcPts val="0"/>
              </a:spcBef>
              <a:spcAft>
                <a:spcPts val="0"/>
              </a:spcAft>
              <a:buSzPts val="1400"/>
              <a:buNone/>
            </a:pPr>
            <a:r>
              <a:rPr lang="en-US" sz="1600">
                <a:solidFill>
                  <a:srgbClr val="3F3F3F"/>
                </a:solidFill>
                <a:latin typeface="Open Sans"/>
                <a:ea typeface="Open Sans"/>
                <a:cs typeface="Open Sans"/>
                <a:sym typeface="Open Sans"/>
              </a:rPr>
              <a:t>May be returned as a result or passed as a parameter</a:t>
            </a:r>
            <a:endParaRPr/>
          </a:p>
          <a:p>
            <a:pPr indent="0" lvl="0" marL="0" rtl="0" algn="l">
              <a:lnSpc>
                <a:spcPct val="100000"/>
              </a:lnSpc>
              <a:spcBef>
                <a:spcPts val="0"/>
              </a:spcBef>
              <a:spcAft>
                <a:spcPts val="0"/>
              </a:spcAft>
              <a:buSzPts val="1400"/>
              <a:buNone/>
            </a:pPr>
            <a:r>
              <a:t/>
            </a:r>
            <a:endParaRPr b="1" sz="2400">
              <a:latin typeface="Open Sans SemiBold"/>
              <a:ea typeface="Open Sans SemiBold"/>
              <a:cs typeface="Open Sans SemiBold"/>
              <a:sym typeface="Open Sans SemiBold"/>
            </a:endParaRPr>
          </a:p>
          <a:p>
            <a:pPr indent="0" lvl="0" marL="0" rtl="0" algn="l">
              <a:lnSpc>
                <a:spcPct val="100000"/>
              </a:lnSpc>
              <a:spcBef>
                <a:spcPts val="0"/>
              </a:spcBef>
              <a:spcAft>
                <a:spcPts val="0"/>
              </a:spcAft>
              <a:buSzPts val="1400"/>
              <a:buNone/>
            </a:pPr>
            <a:r>
              <a:rPr b="1" lang="en-US" sz="2400">
                <a:latin typeface="Open Sans SemiBold"/>
                <a:ea typeface="Open Sans SemiBold"/>
                <a:cs typeface="Open Sans SemiBold"/>
                <a:sym typeface="Open Sans SemiBold"/>
              </a:rPr>
              <a:t>Example:</a:t>
            </a:r>
            <a:endParaRPr/>
          </a:p>
          <a:p>
            <a:pPr indent="0" lvl="0" marL="0" rtl="0" algn="l">
              <a:lnSpc>
                <a:spcPct val="100000"/>
              </a:lnSpc>
              <a:spcBef>
                <a:spcPts val="0"/>
              </a:spcBef>
              <a:spcAft>
                <a:spcPts val="0"/>
              </a:spcAft>
              <a:buSzPts val="1400"/>
              <a:buNone/>
            </a:pPr>
            <a:r>
              <a:t/>
            </a:r>
            <a:endParaRPr b="1" sz="2400">
              <a:latin typeface="Open Sans SemiBold"/>
              <a:ea typeface="Open Sans SemiBold"/>
              <a:cs typeface="Open Sans SemiBold"/>
              <a:sym typeface="Open Sans SemiBold"/>
            </a:endParaRPr>
          </a:p>
          <a:p>
            <a:pPr indent="0" lvl="1" marL="228600" rtl="0" algn="l">
              <a:lnSpc>
                <a:spcPct val="100000"/>
              </a:lnSpc>
              <a:spcBef>
                <a:spcPts val="0"/>
              </a:spcBef>
              <a:spcAft>
                <a:spcPts val="0"/>
              </a:spcAft>
              <a:buClr>
                <a:srgbClr val="3F3F3F"/>
              </a:buClr>
              <a:buSzPts val="2400"/>
              <a:buFont typeface="Courier New"/>
              <a:buNone/>
            </a:pPr>
            <a:r>
              <a:rPr i="1" lang="en-US" sz="2400">
                <a:solidFill>
                  <a:srgbClr val="3F3F3F"/>
                </a:solidFill>
                <a:latin typeface="Courier New"/>
                <a:ea typeface="Courier New"/>
                <a:cs typeface="Courier New"/>
                <a:sym typeface="Courier New"/>
              </a:rPr>
              <a:t>def sumInts(a: Int, b: Int): Int = {if (a &gt; b) 0</a:t>
            </a:r>
            <a:endParaRPr/>
          </a:p>
          <a:p>
            <a:pPr indent="0" lvl="1" marL="228600" rtl="0" algn="l">
              <a:lnSpc>
                <a:spcPct val="100000"/>
              </a:lnSpc>
              <a:spcBef>
                <a:spcPts val="0"/>
              </a:spcBef>
              <a:spcAft>
                <a:spcPts val="0"/>
              </a:spcAft>
              <a:buClr>
                <a:srgbClr val="3F3F3F"/>
              </a:buClr>
              <a:buSzPts val="2400"/>
              <a:buFont typeface="Courier New"/>
              <a:buNone/>
            </a:pPr>
            <a:r>
              <a:rPr i="1" lang="en-US" sz="2400">
                <a:solidFill>
                  <a:srgbClr val="3F3F3F"/>
                </a:solidFill>
                <a:latin typeface="Courier New"/>
                <a:ea typeface="Courier New"/>
                <a:cs typeface="Courier New"/>
                <a:sym typeface="Courier New"/>
              </a:rPr>
              <a:t>else</a:t>
            </a:r>
            <a:endParaRPr/>
          </a:p>
          <a:p>
            <a:pPr indent="0" lvl="1" marL="228600" rtl="0" algn="l">
              <a:lnSpc>
                <a:spcPct val="100000"/>
              </a:lnSpc>
              <a:spcBef>
                <a:spcPts val="0"/>
              </a:spcBef>
              <a:spcAft>
                <a:spcPts val="0"/>
              </a:spcAft>
              <a:buClr>
                <a:srgbClr val="3F3F3F"/>
              </a:buClr>
              <a:buSzPts val="2400"/>
              <a:buFont typeface="Courier New"/>
              <a:buNone/>
            </a:pPr>
            <a:r>
              <a:rPr i="1" lang="en-US" sz="2400">
                <a:solidFill>
                  <a:srgbClr val="3F3F3F"/>
                </a:solidFill>
                <a:latin typeface="Courier New"/>
                <a:ea typeface="Courier New"/>
                <a:cs typeface="Courier New"/>
                <a:sym typeface="Courier New"/>
              </a:rPr>
              <a:t>a + sumInts(a + 1, b)}</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Higher-order functions are the ones that take other functions as parameters or return them as results.</a:t>
            </a:r>
            <a:endParaRPr/>
          </a:p>
          <a:p>
            <a:pPr indent="0" lvl="0" marL="0" rtl="0" algn="l">
              <a:lnSpc>
                <a:spcPct val="100000"/>
              </a:lnSpc>
              <a:spcBef>
                <a:spcPts val="0"/>
              </a:spcBef>
              <a:spcAft>
                <a:spcPts val="0"/>
              </a:spcAft>
              <a:buSzPts val="1400"/>
              <a:buNone/>
            </a:pPr>
            <a:r>
              <a:t/>
            </a:r>
            <a:endParaRPr/>
          </a:p>
        </p:txBody>
      </p:sp>
      <p:sp>
        <p:nvSpPr>
          <p:cNvPr id="928" name="Google Shape;928;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1" name="Google Shape;941;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An anonymous function:</a:t>
            </a:r>
            <a:endParaRPr/>
          </a:p>
          <a:p>
            <a:pPr indent="-468313" lvl="0" marL="468313" rtl="0" algn="l">
              <a:lnSpc>
                <a:spcPct val="150000"/>
              </a:lnSpc>
              <a:spcBef>
                <a:spcPts val="0"/>
              </a:spcBef>
              <a:spcAft>
                <a:spcPts val="0"/>
              </a:spcAft>
              <a:buSzPts val="1400"/>
              <a:buNone/>
            </a:pPr>
            <a:r>
              <a:rPr lang="en-US" sz="1600">
                <a:solidFill>
                  <a:srgbClr val="3F3F3F"/>
                </a:solidFill>
                <a:latin typeface="Open Sans"/>
                <a:ea typeface="Open Sans"/>
                <a:cs typeface="Open Sans"/>
                <a:sym typeface="Open Sans"/>
              </a:rPr>
              <a:t>Is declared without a name identifier; therefore, it is not accessible after creation</a:t>
            </a:r>
            <a:endParaRPr/>
          </a:p>
          <a:p>
            <a:pPr indent="-468313" lvl="0" marL="468313" rtl="0" algn="l">
              <a:lnSpc>
                <a:spcPct val="150000"/>
              </a:lnSpc>
              <a:spcBef>
                <a:spcPts val="0"/>
              </a:spcBef>
              <a:spcAft>
                <a:spcPts val="0"/>
              </a:spcAft>
              <a:buSzPts val="1400"/>
              <a:buNone/>
            </a:pPr>
            <a:r>
              <a:rPr lang="en-US" sz="1600">
                <a:solidFill>
                  <a:srgbClr val="3F3F3F"/>
                </a:solidFill>
                <a:latin typeface="Open Sans"/>
                <a:ea typeface="Open Sans"/>
                <a:cs typeface="Open Sans"/>
                <a:sym typeface="Open Sans"/>
              </a:rPr>
              <a:t>Is an alternative to named function defined for small argument functions that get created due to parameterization by functions</a:t>
            </a:r>
            <a:endParaRPr/>
          </a:p>
          <a:p>
            <a:pPr indent="-468313" lvl="0" marL="468313" rtl="0" algn="l">
              <a:lnSpc>
                <a:spcPct val="150000"/>
              </a:lnSpc>
              <a:spcBef>
                <a:spcPts val="0"/>
              </a:spcBef>
              <a:spcAft>
                <a:spcPts val="0"/>
              </a:spcAft>
              <a:buSzPts val="1400"/>
              <a:buNone/>
            </a:pPr>
            <a:r>
              <a:rPr lang="en-US" sz="1600">
                <a:solidFill>
                  <a:srgbClr val="3F3F3F"/>
                </a:solidFill>
                <a:latin typeface="Open Sans"/>
                <a:ea typeface="Open Sans"/>
                <a:cs typeface="Open Sans"/>
                <a:sym typeface="Open Sans"/>
              </a:rPr>
              <a:t>Is an expression that assesses to a function</a:t>
            </a:r>
            <a:endParaRPr/>
          </a:p>
          <a:p>
            <a:pPr indent="0" lvl="0" marL="0" rtl="0" algn="l">
              <a:lnSpc>
                <a:spcPct val="100000"/>
              </a:lnSpc>
              <a:spcBef>
                <a:spcPts val="0"/>
              </a:spcBef>
              <a:spcAft>
                <a:spcPts val="0"/>
              </a:spcAft>
              <a:buSzPts val="1400"/>
              <a:buNone/>
            </a:pPr>
            <a:r>
              <a:t/>
            </a:r>
            <a:endParaRPr/>
          </a:p>
        </p:txBody>
      </p:sp>
      <p:sp>
        <p:nvSpPr>
          <p:cNvPr id="942" name="Google Shape;942;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1" name="Google Shape;96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Allows processing messages</a:t>
            </a:r>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Lets you match any data using the first-match policy</a:t>
            </a:r>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Is the second most widely used feature of Scala</a:t>
            </a:r>
            <a:endParaRPr sz="1800"/>
          </a:p>
          <a:p>
            <a:pPr indent="0" lvl="0" marL="0" rtl="0" algn="l">
              <a:lnSpc>
                <a:spcPct val="100000"/>
              </a:lnSpc>
              <a:spcBef>
                <a:spcPts val="0"/>
              </a:spcBef>
              <a:spcAft>
                <a:spcPts val="0"/>
              </a:spcAft>
              <a:buClr>
                <a:schemeClr val="dk1"/>
              </a:buClr>
              <a:buSzPts val="1800"/>
              <a:buFont typeface="Calibri"/>
              <a:buNone/>
            </a:pPr>
            <a:r>
              <a:t/>
            </a:r>
            <a:endParaRPr sz="1800"/>
          </a:p>
          <a:p>
            <a:pPr indent="0" lvl="0" marL="0" rtl="0" algn="l">
              <a:lnSpc>
                <a:spcPct val="100000"/>
              </a:lnSpc>
              <a:spcBef>
                <a:spcPts val="0"/>
              </a:spcBef>
              <a:spcAft>
                <a:spcPts val="0"/>
              </a:spcAft>
              <a:buClr>
                <a:schemeClr val="dk1"/>
              </a:buClr>
              <a:buSzPts val="1800"/>
              <a:buFont typeface="Calibri"/>
              <a:buNone/>
            </a:pPr>
            <a:r>
              <a:t/>
            </a:r>
            <a:endParaRPr sz="1800"/>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a:p>
        </p:txBody>
      </p:sp>
      <p:sp>
        <p:nvSpPr>
          <p:cNvPr id="962" name="Google Shape;962;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6" name="Google Shape;976;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 method containing implicit parameters is applied to arguments like normal methods. The label “implicit” has no impact when uses normally.</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If the method with implicit  parameters does not have any arguments, then these arguments are provided automatically.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Actual arguments that can be passed to an implicit parameter are of two types:</a:t>
            </a:r>
            <a:endParaRPr/>
          </a:p>
          <a:p>
            <a:pPr indent="-457200" lvl="0" marL="914400" rtl="0" algn="l">
              <a:lnSpc>
                <a:spcPct val="150000"/>
              </a:lnSpc>
              <a:spcBef>
                <a:spcPts val="1000"/>
              </a:spcBef>
              <a:spcAft>
                <a:spcPts val="0"/>
              </a:spcAft>
              <a:buClr>
                <a:srgbClr val="3F3F3F"/>
              </a:buClr>
              <a:buSzPts val="1600"/>
              <a:buFont typeface="Calibri"/>
              <a:buAutoNum type="arabicPeriod"/>
            </a:pPr>
            <a:r>
              <a:rPr lang="en-US" sz="1600">
                <a:solidFill>
                  <a:srgbClr val="3F3F3F"/>
                </a:solidFill>
                <a:latin typeface="Open Sans"/>
                <a:ea typeface="Open Sans"/>
                <a:cs typeface="Open Sans"/>
                <a:sym typeface="Open Sans"/>
              </a:rPr>
              <a:t>All identifiers “x” that are accessible at the method call, without any prefix, and denoting an implicit definition or parameter</a:t>
            </a:r>
            <a:endParaRPr/>
          </a:p>
          <a:p>
            <a:pPr indent="-457200" lvl="0" marL="914400" rtl="0" algn="l">
              <a:lnSpc>
                <a:spcPct val="150000"/>
              </a:lnSpc>
              <a:spcBef>
                <a:spcPts val="1000"/>
              </a:spcBef>
              <a:spcAft>
                <a:spcPts val="0"/>
              </a:spcAft>
              <a:buClr>
                <a:srgbClr val="3F3F3F"/>
              </a:buClr>
              <a:buSzPts val="1600"/>
              <a:buFont typeface="Calibri"/>
              <a:buAutoNum type="arabicPeriod"/>
            </a:pPr>
            <a:r>
              <a:rPr lang="en-US" sz="1600">
                <a:solidFill>
                  <a:srgbClr val="3F3F3F"/>
                </a:solidFill>
                <a:latin typeface="Open Sans"/>
                <a:ea typeface="Open Sans"/>
                <a:cs typeface="Open Sans"/>
                <a:sym typeface="Open Sans"/>
              </a:rPr>
              <a:t>All members of companion modules that are of the same type as the implicit parameter and are labeled as “implicit”</a:t>
            </a:r>
            <a:endParaRPr/>
          </a:p>
          <a:p>
            <a:pPr indent="0" lvl="0" marL="0" rtl="0" algn="l">
              <a:lnSpc>
                <a:spcPct val="100000"/>
              </a:lnSpc>
              <a:spcBef>
                <a:spcPts val="0"/>
              </a:spcBef>
              <a:spcAft>
                <a:spcPts val="0"/>
              </a:spcAft>
              <a:buSzPts val="1400"/>
              <a:buNone/>
            </a:pPr>
            <a:r>
              <a:t/>
            </a:r>
            <a:endParaRPr/>
          </a:p>
        </p:txBody>
      </p:sp>
      <p:sp>
        <p:nvSpPr>
          <p:cNvPr id="977" name="Google Shape;977;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0" name="Google Shape;99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b="0" i="0"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600"/>
              <a:buFont typeface="Calibri"/>
              <a:buNone/>
            </a:pPr>
            <a:r>
              <a:rPr b="0" i="0" lang="en-US" sz="1600">
                <a:solidFill>
                  <a:schemeClr val="dk1"/>
                </a:solidFill>
                <a:latin typeface="Calibri"/>
                <a:ea typeface="Calibri"/>
                <a:cs typeface="Calibri"/>
                <a:sym typeface="Calibri"/>
              </a:rPr>
              <a:t>A </a:t>
            </a:r>
            <a:r>
              <a:rPr b="0" i="0" lang="en-US" sz="1600" u="sng">
                <a:solidFill>
                  <a:schemeClr val="hlink"/>
                </a:solidFill>
                <a:latin typeface="Calibri"/>
                <a:ea typeface="Calibri"/>
                <a:cs typeface="Calibri"/>
                <a:sym typeface="Calibri"/>
                <a:hlinkClick r:id="rId2"/>
              </a:rPr>
              <a:t>Stream</a:t>
            </a:r>
            <a:r>
              <a:rPr b="0" i="0" lang="en-US" sz="1600">
                <a:solidFill>
                  <a:schemeClr val="dk1"/>
                </a:solidFill>
                <a:latin typeface="Calibri"/>
                <a:ea typeface="Calibri"/>
                <a:cs typeface="Calibri"/>
                <a:sym typeface="Calibri"/>
              </a:rPr>
              <a:t> is like a list except that its elements are computed lazily</a:t>
            </a:r>
            <a:endParaRPr sz="1800"/>
          </a:p>
          <a:p>
            <a:pPr indent="0" lvl="0" marL="0" marR="0" rtl="0" algn="l">
              <a:lnSpc>
                <a:spcPct val="100000"/>
              </a:lnSpc>
              <a:spcBef>
                <a:spcPts val="0"/>
              </a:spcBef>
              <a:spcAft>
                <a:spcPts val="0"/>
              </a:spcAft>
              <a:buClr>
                <a:schemeClr val="dk1"/>
              </a:buClr>
              <a:buSzPts val="1800"/>
              <a:buFont typeface="Calibri"/>
              <a:buNone/>
            </a:pPr>
            <a:r>
              <a:rPr lang="en-US" sz="1800"/>
              <a:t>The </a:t>
            </a:r>
            <a:r>
              <a:rPr lang="en-US" sz="1600">
                <a:solidFill>
                  <a:srgbClr val="3F3F3F"/>
                </a:solidFill>
                <a:latin typeface="Open Sans"/>
                <a:ea typeface="Open Sans"/>
                <a:cs typeface="Open Sans"/>
                <a:sym typeface="Open Sans"/>
              </a:rPr>
              <a:t>Stream class executes lazy lists, in which the elements are assessed, only when required.</a:t>
            </a:r>
            <a:endParaRPr/>
          </a:p>
          <a:p>
            <a:pPr indent="0" lvl="0" marL="0" rtl="0" algn="l">
              <a:lnSpc>
                <a:spcPct val="100000"/>
              </a:lnSpc>
              <a:spcBef>
                <a:spcPts val="0"/>
              </a:spcBef>
              <a:spcAft>
                <a:spcPts val="0"/>
              </a:spcAft>
              <a:buSzPts val="1400"/>
              <a:buNone/>
            </a:pPr>
            <a:r>
              <a:t/>
            </a:r>
            <a:endParaRPr/>
          </a:p>
        </p:txBody>
      </p:sp>
      <p:sp>
        <p:nvSpPr>
          <p:cNvPr id="991" name="Google Shape;99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7" name="Google Shape;100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Trainer Notes: </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 multi-paradigm programming language for expressing common programming patterns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An object-oriented language, as every value in Scala is an object</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 functional language, as every function in it is a value</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Statically typed—it is equipped with an expressive type system and supports features such as annotations, classes,  and views.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Extensible—it provides an exceptional combination of language mechanisms</a:t>
            </a:r>
            <a:endParaRPr/>
          </a:p>
          <a:p>
            <a:pPr indent="0" lvl="0" marL="0" rtl="0" algn="l">
              <a:lnSpc>
                <a:spcPct val="100000"/>
              </a:lnSpc>
              <a:spcBef>
                <a:spcPts val="0"/>
              </a:spcBef>
              <a:spcAft>
                <a:spcPts val="0"/>
              </a:spcAft>
              <a:buSzPts val="1400"/>
              <a:buNone/>
            </a:pPr>
            <a:r>
              <a:t/>
            </a:r>
            <a:endParaRPr/>
          </a:p>
        </p:txBody>
      </p:sp>
      <p:sp>
        <p:nvSpPr>
          <p:cNvPr id="475" name="Google Shape;47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4" name="Google Shape;102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5" name="Google Shape;1025;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2" name="Google Shape;104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6" name="Google Shape;104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7" name="Google Shape;1047;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7" name="Google Shape;1057;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8" name="Google Shape;1058;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1" name="Google Shape;1071;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2" name="Google Shape;1072;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2" name="Google Shape;108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3" name="Google Shape;1083;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6" name="Google Shape;1096;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7" name="Google Shape;1097;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6" name="Google Shape;1106;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7" name="Google Shape;1107;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8" name="Google Shape;111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9" name="Google Shape;1119;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9" name="Google Shape;112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0" name="Google Shape;1130;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Features of Scala are explained below:</a:t>
            </a:r>
            <a:endParaRPr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General Purpose Programming Language:</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Operates in nearly any type of use cases, where other languages such as Java or C# are used</a:t>
            </a:r>
            <a:endParaRPr/>
          </a:p>
          <a:p>
            <a:pPr indent="0" lvl="0" marL="0" marR="0" rtl="0" algn="l">
              <a:lnSpc>
                <a:spcPct val="100000"/>
              </a:lnSpc>
              <a:spcBef>
                <a:spcPts val="0"/>
              </a:spcBef>
              <a:spcAft>
                <a:spcPts val="0"/>
              </a:spcAft>
              <a:buClr>
                <a:schemeClr val="dk1"/>
              </a:buClr>
              <a:buSzPts val="1600"/>
              <a:buFont typeface="Calibri"/>
              <a:buNone/>
            </a:pPr>
            <a:r>
              <a:t/>
            </a:r>
            <a:endParaRPr b="1"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Multi-Paradigm Programming Language</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Offers object-oriented and functional programming constructs that can be combined to easily build the domain model</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Expressive Type System with Type Inferencing</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Supports statically checked duck typing, expressive syntax, and powerful constructs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Powerful Parser Combinator Library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Helps designing external DSLs by constructing monadic parsers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Rich Concurrency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Supports the Erlang model of concurrency and powerful frameworks like Akka (http://akka.io)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Apache ActiveMQ and Camel Based System</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Allows to create a data collection, processing, and analysis system</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Interoperability with Java and .NET</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Works well with Java 2 Runtime Environment (JRE) and .NET Framework (Common Language Runtime)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a:p>
        </p:txBody>
      </p:sp>
      <p:sp>
        <p:nvSpPr>
          <p:cNvPr id="494" name="Google Shape;49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3" name="Google Shape;1143;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9" name="Google Shape;114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519" name="Google Shape;5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Scala supports the same data types as Java does.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Byte: 8-bit signed value; Range: -128 to 127</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Short: 16-bit signed value; Range: -128 to 127</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Int: 32-bit signed value; Range: -128 to 127</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Long: 64-bit signed value; Range: -128 to 127</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Float: Single-precision 32-bit IEEE 754 value</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Double: Double-precision 64-bit IEEE 754 value</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Char: 16-bit unsigned Unicode character; Range: U+0000 to U+FFFF</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String: Sequence of characters</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Unit: No value</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Null: Empty or null reference</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Boolean: Literal true or false</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Any: Super type of any type</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AnyRef: Super type of any reference type</a:t>
            </a:r>
            <a:endParaRPr/>
          </a:p>
          <a:p>
            <a:pPr indent="0" lvl="0" marL="0" rtl="0" algn="l">
              <a:lnSpc>
                <a:spcPct val="100000"/>
              </a:lnSpc>
              <a:spcBef>
                <a:spcPts val="0"/>
              </a:spcBef>
              <a:spcAft>
                <a:spcPts val="0"/>
              </a:spcAft>
              <a:buSzPts val="1400"/>
              <a:buNone/>
            </a:pPr>
            <a:r>
              <a:rPr b="0" i="0" lang="en-US" sz="1600" u="none" strike="noStrike">
                <a:solidFill>
                  <a:schemeClr val="dk1"/>
                </a:solidFill>
                <a:latin typeface="Calibri"/>
                <a:ea typeface="Calibri"/>
                <a:cs typeface="Calibri"/>
                <a:sym typeface="Calibri"/>
              </a:rPr>
              <a:t>Nothing: Sub type of every other type; No value contained</a:t>
            </a:r>
            <a:endParaRPr/>
          </a:p>
          <a:p>
            <a:pPr indent="0" lvl="0" marL="0" rtl="0" algn="l">
              <a:lnSpc>
                <a:spcPct val="100000"/>
              </a:lnSpc>
              <a:spcBef>
                <a:spcPts val="0"/>
              </a:spcBef>
              <a:spcAft>
                <a:spcPts val="0"/>
              </a:spcAft>
              <a:buSzPts val="1400"/>
              <a:buNone/>
            </a:pPr>
            <a:r>
              <a:t/>
            </a:r>
            <a:endParaRPr/>
          </a:p>
        </p:txBody>
      </p:sp>
      <p:sp>
        <p:nvSpPr>
          <p:cNvPr id="527" name="Google Shape;52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b="1" sz="1600">
              <a:solidFill>
                <a:schemeClr val="lt1"/>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lt1"/>
              </a:buClr>
              <a:buSzPts val="1600"/>
              <a:buFont typeface="Open Sans SemiBold"/>
              <a:buNone/>
            </a:pPr>
            <a:r>
              <a:rPr b="1" lang="en-US" sz="1600">
                <a:solidFill>
                  <a:schemeClr val="lt1"/>
                </a:solidFill>
                <a:latin typeface="Open Sans SemiBold"/>
                <a:ea typeface="Open Sans SemiBold"/>
                <a:cs typeface="Open Sans SemiBold"/>
                <a:sym typeface="Open Sans SemiBold"/>
              </a:rPr>
              <a:t>Integer Literals:</a:t>
            </a:r>
            <a:endParaRPr/>
          </a:p>
          <a:p>
            <a:pPr indent="-457200" lvl="2" marL="457200" rtl="0" algn="l">
              <a:lnSpc>
                <a:spcPct val="150000"/>
              </a:lnSpc>
              <a:spcBef>
                <a:spcPts val="0"/>
              </a:spcBef>
              <a:spcAft>
                <a:spcPts val="0"/>
              </a:spcAft>
              <a:buSzPts val="1400"/>
              <a:buNone/>
            </a:pPr>
            <a:r>
              <a:rPr lang="en-US" sz="2400">
                <a:solidFill>
                  <a:srgbClr val="3F3F3F"/>
                </a:solidFill>
                <a:latin typeface="Open Sans"/>
                <a:ea typeface="Open Sans"/>
                <a:cs typeface="Open Sans"/>
                <a:sym typeface="Open Sans"/>
              </a:rPr>
              <a:t>Types: Int, Long, Short, and Byte</a:t>
            </a:r>
            <a:endParaRPr/>
          </a:p>
          <a:p>
            <a:pPr indent="-457200" lvl="2" marL="457200" rtl="0" algn="l">
              <a:lnSpc>
                <a:spcPct val="150000"/>
              </a:lnSpc>
              <a:spcBef>
                <a:spcPts val="0"/>
              </a:spcBef>
              <a:spcAft>
                <a:spcPts val="0"/>
              </a:spcAft>
              <a:buSzPts val="1400"/>
              <a:buNone/>
            </a:pPr>
            <a:r>
              <a:rPr lang="en-US" sz="2400">
                <a:solidFill>
                  <a:srgbClr val="3F3F3F"/>
                </a:solidFill>
                <a:latin typeface="Open Sans"/>
                <a:ea typeface="Open Sans"/>
                <a:cs typeface="Open Sans"/>
                <a:sym typeface="Open Sans"/>
              </a:rPr>
              <a:t>Forms: Decimal and Hexadecimal</a:t>
            </a:r>
            <a:endParaRPr/>
          </a:p>
          <a:p>
            <a:pPr indent="-342900" lvl="2" marL="962025" rtl="0" algn="l">
              <a:lnSpc>
                <a:spcPct val="100000"/>
              </a:lnSpc>
              <a:spcBef>
                <a:spcPts val="0"/>
              </a:spcBef>
              <a:spcAft>
                <a:spcPts val="0"/>
              </a:spcAft>
              <a:buClr>
                <a:srgbClr val="3F3F3F"/>
              </a:buClr>
              <a:buSzPts val="2400"/>
              <a:buFont typeface="Open Sans SemiBold"/>
              <a:buNone/>
            </a:pPr>
            <a:r>
              <a:rPr lang="en-US" sz="2400">
                <a:solidFill>
                  <a:srgbClr val="3F3F3F"/>
                </a:solidFill>
                <a:latin typeface="Open Sans SemiBold"/>
                <a:ea typeface="Open Sans SemiBold"/>
                <a:cs typeface="Open Sans SemiBold"/>
                <a:sym typeface="Open Sans SemiBold"/>
              </a:rPr>
              <a:t>Example:</a:t>
            </a:r>
            <a:endParaRPr/>
          </a:p>
          <a:p>
            <a:pPr indent="0" lvl="2" marL="619125" rtl="0" algn="l">
              <a:lnSpc>
                <a:spcPct val="100000"/>
              </a:lnSpc>
              <a:spcBef>
                <a:spcPts val="0"/>
              </a:spcBef>
              <a:spcAft>
                <a:spcPts val="0"/>
              </a:spcAft>
              <a:buSzPts val="1400"/>
              <a:buNone/>
            </a:pPr>
            <a:r>
              <a:rPr lang="en-US" sz="2400">
                <a:solidFill>
                  <a:srgbClr val="3F3F3F"/>
                </a:solidFill>
                <a:latin typeface="Courier New"/>
                <a:ea typeface="Courier New"/>
                <a:cs typeface="Courier New"/>
                <a:sym typeface="Courier New"/>
              </a:rPr>
              <a:t>scala&gt; val hex = 0x6; output - hex: Int = 6</a:t>
            </a:r>
            <a:endParaRPr/>
          </a:p>
          <a:p>
            <a:pPr indent="-457200" lvl="2" marL="457200" rtl="0" algn="l">
              <a:lnSpc>
                <a:spcPct val="150000"/>
              </a:lnSpc>
              <a:spcBef>
                <a:spcPts val="0"/>
              </a:spcBef>
              <a:spcAft>
                <a:spcPts val="0"/>
              </a:spcAft>
              <a:buSzPts val="1400"/>
              <a:buNone/>
            </a:pPr>
            <a:r>
              <a:t/>
            </a:r>
            <a:endParaRPr sz="24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SemiBold"/>
              <a:buNone/>
            </a:pPr>
            <a:r>
              <a:rPr b="1" lang="en-US" sz="1600">
                <a:solidFill>
                  <a:srgbClr val="3F3F3F"/>
                </a:solidFill>
                <a:latin typeface="Open Sans SemiBold"/>
                <a:ea typeface="Open Sans SemiBold"/>
                <a:cs typeface="Open Sans SemiBold"/>
                <a:sym typeface="Open Sans SemiBold"/>
              </a:rPr>
              <a:t>Floating Literals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Contain decimals, optionally a decimal point, followed by an E or e and an exponent</a:t>
            </a:r>
            <a:endParaRPr/>
          </a:p>
          <a:p>
            <a:pPr indent="-342900" lvl="2" marL="866775" rtl="0" algn="l">
              <a:lnSpc>
                <a:spcPct val="100000"/>
              </a:lnSpc>
              <a:spcBef>
                <a:spcPts val="0"/>
              </a:spcBef>
              <a:spcAft>
                <a:spcPts val="0"/>
              </a:spcAft>
              <a:buClr>
                <a:srgbClr val="3F3F3F"/>
              </a:buClr>
              <a:buSzPts val="2400"/>
              <a:buFont typeface="Open Sans SemiBold"/>
              <a:buNone/>
            </a:pPr>
            <a:r>
              <a:rPr lang="en-US" sz="2400">
                <a:solidFill>
                  <a:srgbClr val="3F3F3F"/>
                </a:solidFill>
                <a:latin typeface="Open Sans SemiBold"/>
                <a:ea typeface="Open Sans SemiBold"/>
                <a:cs typeface="Open Sans SemiBold"/>
                <a:sym typeface="Open Sans SemiBold"/>
              </a:rPr>
              <a:t>Examples:</a:t>
            </a:r>
            <a:endParaRPr/>
          </a:p>
          <a:p>
            <a:pPr indent="0" lvl="2" marL="561975" rtl="0" algn="l">
              <a:lnSpc>
                <a:spcPct val="100000"/>
              </a:lnSpc>
              <a:spcBef>
                <a:spcPts val="0"/>
              </a:spcBef>
              <a:spcAft>
                <a:spcPts val="0"/>
              </a:spcAft>
              <a:buSzPts val="1400"/>
              <a:buNone/>
            </a:pPr>
            <a:r>
              <a:rPr lang="en-US" sz="2400">
                <a:solidFill>
                  <a:srgbClr val="3F3F3F"/>
                </a:solidFill>
                <a:latin typeface="Courier New"/>
                <a:ea typeface="Courier New"/>
                <a:cs typeface="Courier New"/>
                <a:sym typeface="Courier New"/>
              </a:rPr>
              <a:t>scala&gt;val big = 1.2345; output - big: Double = 1.2345 </a:t>
            </a:r>
            <a:endParaRPr/>
          </a:p>
          <a:p>
            <a:pPr indent="0" lvl="2" marL="561975" rtl="0" algn="l">
              <a:lnSpc>
                <a:spcPct val="100000"/>
              </a:lnSpc>
              <a:spcBef>
                <a:spcPts val="0"/>
              </a:spcBef>
              <a:spcAft>
                <a:spcPts val="0"/>
              </a:spcAft>
              <a:buSzPts val="1400"/>
              <a:buNone/>
            </a:pPr>
            <a:r>
              <a:rPr lang="en-US" sz="2400">
                <a:solidFill>
                  <a:srgbClr val="3F3F3F"/>
                </a:solidFill>
                <a:latin typeface="Courier New"/>
                <a:ea typeface="Courier New"/>
                <a:cs typeface="Courier New"/>
                <a:sym typeface="Courier New"/>
              </a:rPr>
              <a:t>scala&gt;val little = 1.2345F; output - little: Float = 1.2345</a:t>
            </a:r>
            <a:endParaRPr/>
          </a:p>
          <a:p>
            <a:pPr indent="0" lvl="0" marL="0" rtl="0" algn="ctr">
              <a:lnSpc>
                <a:spcPct val="100000"/>
              </a:lnSpc>
              <a:spcBef>
                <a:spcPts val="0"/>
              </a:spcBef>
              <a:spcAft>
                <a:spcPts val="0"/>
              </a:spcAft>
              <a:buSzPts val="1400"/>
              <a:buNone/>
            </a:pPr>
            <a:r>
              <a:t/>
            </a:r>
            <a:endParaRPr sz="2400"/>
          </a:p>
          <a:p>
            <a:pPr indent="0" lvl="0" marL="0" marR="0" rtl="0" algn="l">
              <a:lnSpc>
                <a:spcPct val="100000"/>
              </a:lnSpc>
              <a:spcBef>
                <a:spcPts val="0"/>
              </a:spcBef>
              <a:spcAft>
                <a:spcPts val="0"/>
              </a:spcAft>
              <a:buClr>
                <a:schemeClr val="lt1"/>
              </a:buClr>
              <a:buSzPts val="1600"/>
              <a:buFont typeface="Open Sans SemiBold"/>
              <a:buNone/>
            </a:pPr>
            <a:r>
              <a:rPr b="1" lang="en-US" sz="1600">
                <a:solidFill>
                  <a:schemeClr val="lt1"/>
                </a:solidFill>
                <a:latin typeface="Open Sans SemiBold"/>
                <a:ea typeface="Open Sans SemiBold"/>
                <a:cs typeface="Open Sans SemiBold"/>
                <a:sym typeface="Open Sans SemiBold"/>
              </a:rPr>
              <a:t>Character Literals</a:t>
            </a:r>
            <a:endParaRPr/>
          </a:p>
          <a:p>
            <a:pPr indent="-457200" lvl="2" marL="457200" rtl="0" algn="l">
              <a:lnSpc>
                <a:spcPct val="150000"/>
              </a:lnSpc>
              <a:spcBef>
                <a:spcPts val="0"/>
              </a:spcBef>
              <a:spcAft>
                <a:spcPts val="0"/>
              </a:spcAft>
              <a:buSzPts val="1400"/>
              <a:buNone/>
            </a:pPr>
            <a:r>
              <a:rPr lang="en-US" sz="2400">
                <a:solidFill>
                  <a:srgbClr val="3F3F3F"/>
                </a:solidFill>
                <a:latin typeface="Open Sans"/>
                <a:ea typeface="Open Sans"/>
                <a:cs typeface="Open Sans"/>
                <a:sym typeface="Open Sans"/>
              </a:rPr>
              <a:t>Include any Unicode character between single quotes</a:t>
            </a:r>
            <a:endParaRPr/>
          </a:p>
          <a:p>
            <a:pPr indent="-457200" lvl="2" marL="457200" rtl="0" algn="l">
              <a:lnSpc>
                <a:spcPct val="150000"/>
              </a:lnSpc>
              <a:spcBef>
                <a:spcPts val="0"/>
              </a:spcBef>
              <a:spcAft>
                <a:spcPts val="0"/>
              </a:spcAft>
              <a:buSzPts val="1400"/>
              <a:buNone/>
            </a:pPr>
            <a:r>
              <a:rPr lang="en-US" sz="2400">
                <a:solidFill>
                  <a:srgbClr val="3F3F3F"/>
                </a:solidFill>
                <a:latin typeface="Open Sans"/>
                <a:ea typeface="Open Sans"/>
                <a:cs typeface="Open Sans"/>
                <a:sym typeface="Open Sans"/>
              </a:rPr>
              <a:t>Are special character literal escape sequences</a:t>
            </a:r>
            <a:endParaRPr/>
          </a:p>
          <a:p>
            <a:pPr indent="-342900" lvl="2" marL="1219170" rtl="0" algn="l">
              <a:lnSpc>
                <a:spcPct val="100000"/>
              </a:lnSpc>
              <a:spcBef>
                <a:spcPts val="0"/>
              </a:spcBef>
              <a:spcAft>
                <a:spcPts val="0"/>
              </a:spcAft>
              <a:buClr>
                <a:srgbClr val="3F3F3F"/>
              </a:buClr>
              <a:buSzPts val="2400"/>
              <a:buFont typeface="Open Sans SemiBold"/>
              <a:buNone/>
            </a:pPr>
            <a:r>
              <a:rPr lang="en-US" sz="2400">
                <a:solidFill>
                  <a:srgbClr val="3F3F3F"/>
                </a:solidFill>
                <a:latin typeface="Open Sans SemiBold"/>
                <a:ea typeface="Open Sans SemiBold"/>
                <a:cs typeface="Open Sans SemiBold"/>
                <a:sym typeface="Open Sans SemiBold"/>
              </a:rPr>
              <a:t>Example:</a:t>
            </a:r>
            <a:endParaRPr/>
          </a:p>
          <a:p>
            <a:pPr indent="0" lvl="2" marL="571500" rtl="0" algn="l">
              <a:lnSpc>
                <a:spcPct val="100000"/>
              </a:lnSpc>
              <a:spcBef>
                <a:spcPts val="0"/>
              </a:spcBef>
              <a:spcAft>
                <a:spcPts val="0"/>
              </a:spcAft>
              <a:buSzPts val="1400"/>
              <a:buNone/>
            </a:pPr>
            <a:r>
              <a:rPr lang="en-US" sz="2400">
                <a:solidFill>
                  <a:srgbClr val="3F3F3F"/>
                </a:solidFill>
                <a:latin typeface="Courier New"/>
                <a:ea typeface="Courier New"/>
                <a:cs typeface="Courier New"/>
                <a:sym typeface="Courier New"/>
              </a:rPr>
              <a:t>	scala&gt; val a = 'A'</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lt1"/>
              </a:buClr>
              <a:buSzPts val="1600"/>
              <a:buFont typeface="Open Sans SemiBold"/>
              <a:buNone/>
            </a:pPr>
            <a:r>
              <a:rPr b="1" lang="en-US" sz="1600">
                <a:solidFill>
                  <a:schemeClr val="lt1"/>
                </a:solidFill>
                <a:latin typeface="Open Sans SemiBold"/>
                <a:ea typeface="Open Sans SemiBold"/>
                <a:cs typeface="Open Sans SemiBold"/>
                <a:sym typeface="Open Sans SemiBold"/>
              </a:rPr>
              <a:t>String Literals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Contain characters surrounded by double quotes </a:t>
            </a:r>
            <a:endParaRPr/>
          </a:p>
          <a:p>
            <a:pPr indent="0" lvl="2" marL="515938" rtl="0" algn="l">
              <a:lnSpc>
                <a:spcPct val="100000"/>
              </a:lnSpc>
              <a:spcBef>
                <a:spcPts val="0"/>
              </a:spcBef>
              <a:spcAft>
                <a:spcPts val="0"/>
              </a:spcAft>
              <a:buClr>
                <a:srgbClr val="3F3F3F"/>
              </a:buClr>
              <a:buSzPts val="2400"/>
              <a:buFont typeface="Open Sans SemiBold"/>
              <a:buNone/>
            </a:pPr>
            <a:r>
              <a:rPr lang="en-US" sz="2400">
                <a:solidFill>
                  <a:srgbClr val="3F3F3F"/>
                </a:solidFill>
                <a:latin typeface="Open Sans SemiBold"/>
                <a:ea typeface="Open Sans SemiBold"/>
                <a:cs typeface="Open Sans SemiBold"/>
                <a:sym typeface="Open Sans SemiBold"/>
              </a:rPr>
              <a:t>Examples:</a:t>
            </a:r>
            <a:endParaRPr/>
          </a:p>
          <a:p>
            <a:pPr indent="0" lvl="2" marL="515938" rtl="0" algn="l">
              <a:lnSpc>
                <a:spcPct val="100000"/>
              </a:lnSpc>
              <a:spcBef>
                <a:spcPts val="0"/>
              </a:spcBef>
              <a:spcAft>
                <a:spcPts val="0"/>
              </a:spcAft>
              <a:buSzPts val="1400"/>
              <a:buNone/>
            </a:pPr>
            <a:r>
              <a:rPr lang="en-US" sz="2400">
                <a:solidFill>
                  <a:srgbClr val="3F3F3F"/>
                </a:solidFill>
                <a:latin typeface="Courier New"/>
                <a:ea typeface="Courier New"/>
                <a:cs typeface="Courier New"/>
                <a:sym typeface="Courier New"/>
              </a:rPr>
              <a:t>scala&gt; val hello = "hello“; output - hello: java.lang.String = hello</a:t>
            </a:r>
            <a:endParaRPr/>
          </a:p>
          <a:p>
            <a:pPr indent="0" lvl="2" marL="515938" rtl="0" algn="l">
              <a:lnSpc>
                <a:spcPct val="100000"/>
              </a:lnSpc>
              <a:spcBef>
                <a:spcPts val="0"/>
              </a:spcBef>
              <a:spcAft>
                <a:spcPts val="0"/>
              </a:spcAft>
              <a:buSzPts val="1400"/>
              <a:buNone/>
            </a:pPr>
            <a:r>
              <a:rPr lang="en-US" sz="2400">
                <a:solidFill>
                  <a:srgbClr val="3F3F3F"/>
                </a:solidFill>
                <a:latin typeface="Courier New"/>
                <a:ea typeface="Courier New"/>
                <a:cs typeface="Courier New"/>
                <a:sym typeface="Courier New"/>
              </a:rPr>
              <a:t>println("""Welcome to Ultamix 3000 Type "HELP" for help.""")	</a:t>
            </a:r>
            <a:endParaRPr/>
          </a:p>
          <a:p>
            <a:pPr indent="0" lvl="2" marL="515938" rtl="0" algn="l">
              <a:lnSpc>
                <a:spcPct val="100000"/>
              </a:lnSpc>
              <a:spcBef>
                <a:spcPts val="0"/>
              </a:spcBef>
              <a:spcAft>
                <a:spcPts val="0"/>
              </a:spcAft>
              <a:buSzPts val="1400"/>
              <a:buNone/>
            </a:pPr>
            <a:r>
              <a:rPr b="1" lang="en-US" sz="2400">
                <a:solidFill>
                  <a:srgbClr val="3F3F3F"/>
                </a:solidFill>
                <a:latin typeface="Open Sans SemiBold"/>
                <a:ea typeface="Open Sans SemiBold"/>
                <a:cs typeface="Open Sans SemiBold"/>
                <a:sym typeface="Open Sans SemiBold"/>
              </a:rPr>
              <a:t>Output</a:t>
            </a:r>
            <a:endParaRPr/>
          </a:p>
          <a:p>
            <a:pPr indent="0" lvl="3" marL="515938" rtl="0" algn="l">
              <a:lnSpc>
                <a:spcPct val="100000"/>
              </a:lnSpc>
              <a:spcBef>
                <a:spcPts val="0"/>
              </a:spcBef>
              <a:spcAft>
                <a:spcPts val="0"/>
              </a:spcAft>
              <a:buSzPts val="1400"/>
              <a:buNone/>
            </a:pPr>
            <a:r>
              <a:rPr i="1" lang="en-US" sz="2400">
                <a:solidFill>
                  <a:srgbClr val="3F3F3F"/>
                </a:solidFill>
                <a:latin typeface="Courier New"/>
                <a:ea typeface="Courier New"/>
                <a:cs typeface="Courier New"/>
                <a:sym typeface="Courier New"/>
              </a:rPr>
              <a:t>Welcome to Ultamix 3000 </a:t>
            </a:r>
            <a:endParaRPr/>
          </a:p>
          <a:p>
            <a:pPr indent="0" lvl="3" marL="515938" rtl="0" algn="l">
              <a:lnSpc>
                <a:spcPct val="100000"/>
              </a:lnSpc>
              <a:spcBef>
                <a:spcPts val="0"/>
              </a:spcBef>
              <a:spcAft>
                <a:spcPts val="0"/>
              </a:spcAft>
              <a:buSzPts val="1400"/>
              <a:buNone/>
            </a:pPr>
            <a:r>
              <a:rPr i="1" lang="en-US" sz="2400">
                <a:solidFill>
                  <a:srgbClr val="3F3F3F"/>
                </a:solidFill>
                <a:latin typeface="Courier New"/>
                <a:ea typeface="Courier New"/>
                <a:cs typeface="Courier New"/>
                <a:sym typeface="Courier New"/>
              </a:rPr>
              <a:t>Type "HELP" for help</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lt1"/>
              </a:buClr>
              <a:buSzPts val="1600"/>
              <a:buFont typeface="Open Sans SemiBold"/>
              <a:buNone/>
            </a:pPr>
            <a:r>
              <a:rPr b="1" lang="en-US" sz="1600">
                <a:solidFill>
                  <a:schemeClr val="lt1"/>
                </a:solidFill>
                <a:latin typeface="Open Sans SemiBold"/>
                <a:ea typeface="Open Sans SemiBold"/>
                <a:cs typeface="Open Sans SemiBold"/>
                <a:sym typeface="Open Sans SemiBold"/>
              </a:rPr>
              <a:t>Boolean Literals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Have two values: True and False</a:t>
            </a:r>
            <a:endParaRPr sz="1600"/>
          </a:p>
          <a:p>
            <a:pPr indent="0" lvl="2" marL="515938" rtl="0" algn="l">
              <a:lnSpc>
                <a:spcPct val="100000"/>
              </a:lnSpc>
              <a:spcBef>
                <a:spcPts val="0"/>
              </a:spcBef>
              <a:spcAft>
                <a:spcPts val="0"/>
              </a:spcAft>
              <a:buClr>
                <a:srgbClr val="3F3F3F"/>
              </a:buClr>
              <a:buSzPts val="2400"/>
              <a:buFont typeface="Open Sans SemiBold"/>
              <a:buNone/>
            </a:pPr>
            <a:r>
              <a:rPr lang="en-US" sz="2400">
                <a:solidFill>
                  <a:srgbClr val="3F3F3F"/>
                </a:solidFill>
                <a:latin typeface="Open Sans SemiBold"/>
                <a:ea typeface="Open Sans SemiBold"/>
                <a:cs typeface="Open Sans SemiBold"/>
                <a:sym typeface="Open Sans SemiBold"/>
              </a:rPr>
              <a:t>Example:</a:t>
            </a:r>
            <a:endParaRPr/>
          </a:p>
          <a:p>
            <a:pPr indent="0" lvl="2" marL="515938" rtl="0" algn="l">
              <a:lnSpc>
                <a:spcPct val="100000"/>
              </a:lnSpc>
              <a:spcBef>
                <a:spcPts val="0"/>
              </a:spcBef>
              <a:spcAft>
                <a:spcPts val="0"/>
              </a:spcAft>
              <a:buSzPts val="1400"/>
              <a:buNone/>
            </a:pPr>
            <a:r>
              <a:rPr lang="en-US" sz="2400">
                <a:solidFill>
                  <a:srgbClr val="3F3F3F"/>
                </a:solidFill>
                <a:latin typeface="Courier New"/>
                <a:ea typeface="Courier New"/>
                <a:cs typeface="Courier New"/>
                <a:sym typeface="Courier New"/>
              </a:rPr>
              <a:t>scala&gt; val bool = true; output - bool: Boolean = true</a:t>
            </a:r>
            <a:endParaRPr/>
          </a:p>
          <a:p>
            <a:pPr indent="0" lvl="2" marL="515938" rtl="0" algn="l">
              <a:lnSpc>
                <a:spcPct val="100000"/>
              </a:lnSpc>
              <a:spcBef>
                <a:spcPts val="0"/>
              </a:spcBef>
              <a:spcAft>
                <a:spcPts val="0"/>
              </a:spcAft>
              <a:buSzPts val="1400"/>
              <a:buNone/>
            </a:pPr>
            <a:r>
              <a:rPr lang="en-US" sz="2400">
                <a:solidFill>
                  <a:srgbClr val="3F3F3F"/>
                </a:solidFill>
                <a:latin typeface="Courier New"/>
                <a:ea typeface="Courier New"/>
                <a:cs typeface="Courier New"/>
                <a:sym typeface="Courier New"/>
              </a:rPr>
              <a:t>scala&gt; val fool = false; output - fool: Boolean = false</a:t>
            </a:r>
            <a:endParaRPr/>
          </a:p>
          <a:p>
            <a:pPr indent="0" lvl="0" marL="0" rtl="0" algn="ctr">
              <a:lnSpc>
                <a:spcPct val="100000"/>
              </a:lnSpc>
              <a:spcBef>
                <a:spcPts val="0"/>
              </a:spcBef>
              <a:spcAft>
                <a:spcPts val="0"/>
              </a:spcAft>
              <a:buSzPts val="1400"/>
              <a:buNone/>
            </a:pPr>
            <a:r>
              <a:t/>
            </a:r>
            <a:endParaRPr b="1"/>
          </a:p>
          <a:p>
            <a:pPr indent="0" lvl="0" marL="0" marR="0" rtl="0" algn="l">
              <a:lnSpc>
                <a:spcPct val="100000"/>
              </a:lnSpc>
              <a:spcBef>
                <a:spcPts val="0"/>
              </a:spcBef>
              <a:spcAft>
                <a:spcPts val="0"/>
              </a:spcAft>
              <a:buClr>
                <a:schemeClr val="lt1"/>
              </a:buClr>
              <a:buSzPts val="1600"/>
              <a:buFont typeface="Open Sans SemiBold"/>
              <a:buNone/>
            </a:pPr>
            <a:r>
              <a:rPr b="1" lang="en-US" sz="1600">
                <a:solidFill>
                  <a:schemeClr val="lt1"/>
                </a:solidFill>
                <a:latin typeface="Open Sans SemiBold"/>
                <a:ea typeface="Open Sans SemiBold"/>
                <a:cs typeface="Open Sans SemiBold"/>
                <a:sym typeface="Open Sans SemiBold"/>
              </a:rPr>
              <a:t>Symbol Literals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Are written with idents, where an ident can be any alphanumeric identifier</a:t>
            </a:r>
            <a:endParaRPr/>
          </a:p>
          <a:p>
            <a:pPr indent="0" lvl="2" marL="561975" rtl="0" algn="l">
              <a:lnSpc>
                <a:spcPct val="100000"/>
              </a:lnSpc>
              <a:spcBef>
                <a:spcPts val="0"/>
              </a:spcBef>
              <a:spcAft>
                <a:spcPts val="0"/>
              </a:spcAft>
              <a:buClr>
                <a:srgbClr val="3F3F3F"/>
              </a:buClr>
              <a:buSzPts val="2400"/>
              <a:buFont typeface="Open Sans SemiBold"/>
              <a:buNone/>
            </a:pPr>
            <a:r>
              <a:rPr lang="en-US" sz="2400">
                <a:solidFill>
                  <a:srgbClr val="3F3F3F"/>
                </a:solidFill>
                <a:latin typeface="Open Sans SemiBold"/>
                <a:ea typeface="Open Sans SemiBold"/>
                <a:cs typeface="Open Sans SemiBold"/>
                <a:sym typeface="Open Sans SemiBold"/>
              </a:rPr>
              <a:t>Examples:</a:t>
            </a:r>
            <a:endParaRPr/>
          </a:p>
          <a:p>
            <a:pPr indent="0" lvl="2" marL="561975" rtl="0" algn="l">
              <a:lnSpc>
                <a:spcPct val="100000"/>
              </a:lnSpc>
              <a:spcBef>
                <a:spcPts val="0"/>
              </a:spcBef>
              <a:spcAft>
                <a:spcPts val="0"/>
              </a:spcAft>
              <a:buSzPts val="1400"/>
              <a:buNone/>
            </a:pPr>
            <a:r>
              <a:rPr lang="en-US" sz="2400">
                <a:solidFill>
                  <a:srgbClr val="3F3F3F"/>
                </a:solidFill>
                <a:latin typeface="Courier New"/>
                <a:ea typeface="Courier New"/>
                <a:cs typeface="Courier New"/>
                <a:sym typeface="Courier New"/>
              </a:rPr>
              <a:t>scala&gt; updateRecordByName('favoriteBook, “Spark in Action")</a:t>
            </a:r>
            <a:endParaRPr/>
          </a:p>
          <a:p>
            <a:pPr indent="0" lvl="0" marL="0" rtl="0" algn="ctr">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b="1"/>
          </a:p>
        </p:txBody>
      </p:sp>
      <p:sp>
        <p:nvSpPr>
          <p:cNvPr id="558" name="Google Shape;55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57200" lvl="2" marL="457200" rtl="0" algn="l">
              <a:lnSpc>
                <a:spcPct val="150000"/>
              </a:lnSpc>
              <a:spcBef>
                <a:spcPts val="0"/>
              </a:spcBef>
              <a:spcAft>
                <a:spcPts val="0"/>
              </a:spcAft>
              <a:buSzPts val="1400"/>
              <a:buNone/>
            </a:pPr>
            <a:r>
              <a:t/>
            </a:r>
            <a:endParaRPr sz="2400">
              <a:solidFill>
                <a:srgbClr val="3F3F3F"/>
              </a:solidFill>
              <a:latin typeface="Open Sans"/>
              <a:ea typeface="Open Sans"/>
              <a:cs typeface="Open Sans"/>
              <a:sym typeface="Open Sans"/>
            </a:endParaRPr>
          </a:p>
          <a:p>
            <a:pPr indent="-457200" lvl="2" marL="457200" marR="0" rtl="0" algn="l">
              <a:lnSpc>
                <a:spcPct val="150000"/>
              </a:lnSpc>
              <a:spcBef>
                <a:spcPts val="0"/>
              </a:spcBef>
              <a:spcAft>
                <a:spcPts val="0"/>
              </a:spcAft>
              <a:buClr>
                <a:schemeClr val="lt1"/>
              </a:buClr>
              <a:buSzPts val="2400"/>
              <a:buFont typeface="Open Sans"/>
              <a:buNone/>
            </a:pPr>
            <a:r>
              <a:rPr lang="en-US" sz="2400">
                <a:solidFill>
                  <a:schemeClr val="lt1"/>
                </a:solidFill>
                <a:latin typeface="Open Sans"/>
                <a:ea typeface="Open Sans"/>
                <a:cs typeface="Open Sans"/>
                <a:sym typeface="Open Sans"/>
              </a:rPr>
              <a:t>Trainer Notes:</a:t>
            </a:r>
            <a:endParaRPr/>
          </a:p>
          <a:p>
            <a:pPr indent="-457200" lvl="2" marL="457200" rtl="0" algn="l">
              <a:lnSpc>
                <a:spcPct val="150000"/>
              </a:lnSpc>
              <a:spcBef>
                <a:spcPts val="0"/>
              </a:spcBef>
              <a:spcAft>
                <a:spcPts val="0"/>
              </a:spcAft>
              <a:buSzPts val="1400"/>
              <a:buNone/>
            </a:pPr>
            <a:r>
              <a:t/>
            </a:r>
            <a:endParaRPr sz="2400">
              <a:solidFill>
                <a:srgbClr val="3F3F3F"/>
              </a:solidFill>
              <a:latin typeface="Open Sans"/>
              <a:ea typeface="Open Sans"/>
              <a:cs typeface="Open Sans"/>
              <a:sym typeface="Open Sans"/>
            </a:endParaRPr>
          </a:p>
          <a:p>
            <a:pPr indent="-457200" lvl="2" marL="457200" rtl="0" algn="l">
              <a:lnSpc>
                <a:spcPct val="150000"/>
              </a:lnSpc>
              <a:spcBef>
                <a:spcPts val="0"/>
              </a:spcBef>
              <a:spcAft>
                <a:spcPts val="0"/>
              </a:spcAft>
              <a:buSzPts val="1400"/>
              <a:buNone/>
            </a:pPr>
            <a:r>
              <a:rPr lang="en-US" sz="2400">
                <a:solidFill>
                  <a:srgbClr val="3F3F3F"/>
                </a:solidFill>
                <a:latin typeface="Open Sans"/>
                <a:ea typeface="Open Sans"/>
                <a:cs typeface="Open Sans"/>
                <a:sym typeface="Open Sans"/>
              </a:rPr>
              <a:t>An operator is a symbol that allows performing specific logical or mathematical manipulations	</a:t>
            </a:r>
            <a:endParaRPr/>
          </a:p>
          <a:p>
            <a:pPr indent="-457200" lvl="2" marL="457200" rtl="0" algn="l">
              <a:lnSpc>
                <a:spcPct val="150000"/>
              </a:lnSpc>
              <a:spcBef>
                <a:spcPts val="0"/>
              </a:spcBef>
              <a:spcAft>
                <a:spcPts val="0"/>
              </a:spcAft>
              <a:buSzPts val="1400"/>
              <a:buNone/>
            </a:pPr>
            <a:r>
              <a:rPr lang="en-US" sz="2400">
                <a:solidFill>
                  <a:srgbClr val="3F3F3F"/>
                </a:solidFill>
                <a:latin typeface="Open Sans"/>
                <a:ea typeface="Open Sans"/>
                <a:cs typeface="Open Sans"/>
                <a:sym typeface="Open Sans"/>
              </a:rPr>
              <a:t>Provides a syntax for general method calls</a:t>
            </a:r>
            <a:endParaRPr/>
          </a:p>
          <a:p>
            <a:pPr indent="0" lvl="0" marL="0" rtl="0" algn="l">
              <a:lnSpc>
                <a:spcPct val="100000"/>
              </a:lnSpc>
              <a:spcBef>
                <a:spcPts val="0"/>
              </a:spcBef>
              <a:spcAft>
                <a:spcPts val="0"/>
              </a:spcAft>
              <a:buSzPts val="1400"/>
              <a:buNone/>
            </a:pPr>
            <a:r>
              <a:t/>
            </a:r>
            <a:endParaRPr/>
          </a:p>
        </p:txBody>
      </p:sp>
      <p:sp>
        <p:nvSpPr>
          <p:cNvPr id="580" name="Google Shape;58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0.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9.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4.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26.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8.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6.png"/><Relationship Id="rId4" Type="http://schemas.openxmlformats.org/officeDocument/2006/relationships/image" Target="../media/image2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plash screen">
  <p:cSld name="1_Splash screen">
    <p:spTree>
      <p:nvGrpSpPr>
        <p:cNvPr id="15" name="Shape 15"/>
        <p:cNvGrpSpPr/>
        <p:nvPr/>
      </p:nvGrpSpPr>
      <p:grpSpPr>
        <a:xfrm>
          <a:off x="0" y="0"/>
          <a:ext cx="0" cy="0"/>
          <a:chOff x="0" y="0"/>
          <a:chExt cx="0" cy="0"/>
        </a:xfrm>
      </p:grpSpPr>
      <p:pic>
        <p:nvPicPr>
          <p:cNvPr id="16" name="Google Shape;16;p55"/>
          <p:cNvPicPr preferRelativeResize="0"/>
          <p:nvPr/>
        </p:nvPicPr>
        <p:blipFill rotWithShape="1">
          <a:blip r:embed="rId2">
            <a:alphaModFix/>
          </a:blip>
          <a:srcRect b="0" l="0" r="0" t="0"/>
          <a:stretch/>
        </p:blipFill>
        <p:spPr>
          <a:xfrm>
            <a:off x="-6604" y="98069"/>
            <a:ext cx="16255999" cy="4504271"/>
          </a:xfrm>
          <a:prstGeom prst="rect">
            <a:avLst/>
          </a:prstGeom>
          <a:noFill/>
          <a:ln>
            <a:noFill/>
          </a:ln>
        </p:spPr>
      </p:pic>
      <p:pic>
        <p:nvPicPr>
          <p:cNvPr id="17" name="Google Shape;17;p55"/>
          <p:cNvPicPr preferRelativeResize="0"/>
          <p:nvPr/>
        </p:nvPicPr>
        <p:blipFill rotWithShape="1">
          <a:blip r:embed="rId2">
            <a:alphaModFix/>
          </a:blip>
          <a:srcRect b="0" l="0" r="0" t="0"/>
          <a:stretch/>
        </p:blipFill>
        <p:spPr>
          <a:xfrm>
            <a:off x="-6323" y="4602338"/>
            <a:ext cx="16255999" cy="4541663"/>
          </a:xfrm>
          <a:prstGeom prst="rect">
            <a:avLst/>
          </a:prstGeom>
          <a:noFill/>
          <a:ln>
            <a:noFill/>
          </a:ln>
        </p:spPr>
      </p:pic>
      <p:grpSp>
        <p:nvGrpSpPr>
          <p:cNvPr id="18" name="Google Shape;18;p55"/>
          <p:cNvGrpSpPr/>
          <p:nvPr/>
        </p:nvGrpSpPr>
        <p:grpSpPr>
          <a:xfrm>
            <a:off x="-6323" y="-31263"/>
            <a:ext cx="16256000" cy="130964"/>
            <a:chOff x="0" y="474414"/>
            <a:chExt cx="7908925" cy="61412"/>
          </a:xfrm>
        </p:grpSpPr>
        <p:sp>
          <p:nvSpPr>
            <p:cNvPr id="19" name="Google Shape;19;p55"/>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 name="Google Shape;20;p55"/>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 name="Google Shape;21;p55"/>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 name="Google Shape;22;p55"/>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3" name="Google Shape;23;p55"/>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4" name="Google Shape;24;p55"/>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5" name="Google Shape;25;p55"/>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sp>
        <p:nvSpPr>
          <p:cNvPr id="26" name="Google Shape;26;p55"/>
          <p:cNvSpPr txBox="1"/>
          <p:nvPr>
            <p:ph idx="1" type="body"/>
          </p:nvPr>
        </p:nvSpPr>
        <p:spPr>
          <a:xfrm>
            <a:off x="2306069" y="2539467"/>
            <a:ext cx="11643865" cy="3877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3F3F3F"/>
              </a:buClr>
              <a:buSzPts val="2800"/>
              <a:buNone/>
              <a:defRPr b="0" sz="2800">
                <a:solidFill>
                  <a:srgbClr val="3F3F3F"/>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5"/>
          <p:cNvSpPr txBox="1"/>
          <p:nvPr>
            <p:ph idx="2" type="body"/>
          </p:nvPr>
        </p:nvSpPr>
        <p:spPr>
          <a:xfrm>
            <a:off x="2306069" y="1968711"/>
            <a:ext cx="11643865" cy="443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3F3F3F"/>
              </a:buClr>
              <a:buSzPts val="3200"/>
              <a:buNone/>
              <a:defRPr b="1" sz="3200">
                <a:solidFill>
                  <a:srgbClr val="3F3F3F"/>
                </a:solidFill>
                <a:latin typeface="Open Sans ExtraBold"/>
                <a:ea typeface="Open Sans ExtraBold"/>
                <a:cs typeface="Open Sans ExtraBold"/>
                <a:sym typeface="Open Sans ExtraBold"/>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5"/>
          <p:cNvSpPr/>
          <p:nvPr/>
        </p:nvSpPr>
        <p:spPr>
          <a:xfrm>
            <a:off x="-622271" y="4731670"/>
            <a:ext cx="17487900" cy="3044207"/>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9" name="Google Shape;29;p55"/>
          <p:cNvGrpSpPr/>
          <p:nvPr/>
        </p:nvGrpSpPr>
        <p:grpSpPr>
          <a:xfrm>
            <a:off x="2491259" y="5289896"/>
            <a:ext cx="2066183" cy="2143731"/>
            <a:chOff x="3579462" y="4179551"/>
            <a:chExt cx="1668847" cy="1731482"/>
          </a:xfrm>
        </p:grpSpPr>
        <p:sp>
          <p:nvSpPr>
            <p:cNvPr id="30" name="Google Shape;30;p55"/>
            <p:cNvSpPr/>
            <p:nvPr/>
          </p:nvSpPr>
          <p:spPr>
            <a:xfrm>
              <a:off x="357946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31" name="Google Shape;31;p55"/>
            <p:cNvPicPr preferRelativeResize="0"/>
            <p:nvPr/>
          </p:nvPicPr>
          <p:blipFill rotWithShape="1">
            <a:blip r:embed="rId3">
              <a:alphaModFix/>
            </a:blip>
            <a:srcRect b="0" l="0" r="0" t="0"/>
            <a:stretch/>
          </p:blipFill>
          <p:spPr>
            <a:xfrm>
              <a:off x="3812451" y="4592532"/>
              <a:ext cx="1171029" cy="869787"/>
            </a:xfrm>
            <a:prstGeom prst="rect">
              <a:avLst/>
            </a:prstGeom>
            <a:noFill/>
            <a:ln>
              <a:noFill/>
            </a:ln>
          </p:spPr>
        </p:pic>
      </p:grpSp>
      <p:grpSp>
        <p:nvGrpSpPr>
          <p:cNvPr id="32" name="Google Shape;32;p55"/>
          <p:cNvGrpSpPr/>
          <p:nvPr/>
        </p:nvGrpSpPr>
        <p:grpSpPr>
          <a:xfrm>
            <a:off x="5560359" y="5289896"/>
            <a:ext cx="2066183" cy="2143731"/>
            <a:chOff x="6044193" y="4179551"/>
            <a:chExt cx="1668847" cy="1731482"/>
          </a:xfrm>
        </p:grpSpPr>
        <p:sp>
          <p:nvSpPr>
            <p:cNvPr id="33" name="Google Shape;33;p55"/>
            <p:cNvSpPr/>
            <p:nvPr/>
          </p:nvSpPr>
          <p:spPr>
            <a:xfrm>
              <a:off x="6044193"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34" name="Google Shape;34;p55"/>
            <p:cNvPicPr preferRelativeResize="0"/>
            <p:nvPr/>
          </p:nvPicPr>
          <p:blipFill rotWithShape="1">
            <a:blip r:embed="rId4">
              <a:alphaModFix/>
            </a:blip>
            <a:srcRect b="0" l="0" r="0" t="0"/>
            <a:stretch/>
          </p:blipFill>
          <p:spPr>
            <a:xfrm>
              <a:off x="6512266" y="4501179"/>
              <a:ext cx="732697" cy="1088225"/>
            </a:xfrm>
            <a:prstGeom prst="rect">
              <a:avLst/>
            </a:prstGeom>
            <a:noFill/>
            <a:ln>
              <a:noFill/>
            </a:ln>
          </p:spPr>
        </p:pic>
      </p:grpSp>
      <p:grpSp>
        <p:nvGrpSpPr>
          <p:cNvPr id="35" name="Google Shape;35;p55"/>
          <p:cNvGrpSpPr/>
          <p:nvPr/>
        </p:nvGrpSpPr>
        <p:grpSpPr>
          <a:xfrm>
            <a:off x="8629459" y="5289896"/>
            <a:ext cx="2066183" cy="2143731"/>
            <a:chOff x="8517392" y="4179551"/>
            <a:chExt cx="1668847" cy="1731482"/>
          </a:xfrm>
        </p:grpSpPr>
        <p:sp>
          <p:nvSpPr>
            <p:cNvPr id="36" name="Google Shape;36;p55"/>
            <p:cNvSpPr/>
            <p:nvPr/>
          </p:nvSpPr>
          <p:spPr>
            <a:xfrm>
              <a:off x="851739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37" name="Google Shape;37;p55"/>
            <p:cNvPicPr preferRelativeResize="0"/>
            <p:nvPr/>
          </p:nvPicPr>
          <p:blipFill rotWithShape="1">
            <a:blip r:embed="rId5">
              <a:alphaModFix/>
            </a:blip>
            <a:srcRect b="0" l="0" r="0" t="0"/>
            <a:stretch/>
          </p:blipFill>
          <p:spPr>
            <a:xfrm>
              <a:off x="8807157" y="4480190"/>
              <a:ext cx="1089313" cy="1130197"/>
            </a:xfrm>
            <a:prstGeom prst="rect">
              <a:avLst/>
            </a:prstGeom>
            <a:noFill/>
            <a:ln>
              <a:noFill/>
            </a:ln>
          </p:spPr>
        </p:pic>
      </p:grpSp>
      <p:grpSp>
        <p:nvGrpSpPr>
          <p:cNvPr id="38" name="Google Shape;38;p55"/>
          <p:cNvGrpSpPr/>
          <p:nvPr/>
        </p:nvGrpSpPr>
        <p:grpSpPr>
          <a:xfrm>
            <a:off x="11698561" y="5289896"/>
            <a:ext cx="2066183" cy="2143731"/>
            <a:chOff x="11016161" y="4179551"/>
            <a:chExt cx="1668847" cy="1731482"/>
          </a:xfrm>
        </p:grpSpPr>
        <p:sp>
          <p:nvSpPr>
            <p:cNvPr id="39" name="Google Shape;39;p55"/>
            <p:cNvSpPr/>
            <p:nvPr/>
          </p:nvSpPr>
          <p:spPr>
            <a:xfrm>
              <a:off x="11016161"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40" name="Google Shape;40;p55"/>
            <p:cNvPicPr preferRelativeResize="0"/>
            <p:nvPr/>
          </p:nvPicPr>
          <p:blipFill rotWithShape="1">
            <a:blip r:embed="rId6">
              <a:alphaModFix/>
            </a:blip>
            <a:srcRect b="0" l="0" r="0" t="0"/>
            <a:stretch/>
          </p:blipFill>
          <p:spPr>
            <a:xfrm>
              <a:off x="11221061" y="4512961"/>
              <a:ext cx="1259042" cy="1064662"/>
            </a:xfrm>
            <a:prstGeom prst="rect">
              <a:avLst/>
            </a:prstGeom>
            <a:noFill/>
            <a:ln>
              <a:noFill/>
            </a:ln>
          </p:spPr>
        </p:pic>
      </p:grpSp>
      <p:sp>
        <p:nvSpPr>
          <p:cNvPr id="41" name="Google Shape;41;p55"/>
          <p:cNvSpPr txBox="1"/>
          <p:nvPr>
            <p:ph idx="3" type="body"/>
          </p:nvPr>
        </p:nvSpPr>
        <p:spPr>
          <a:xfrm>
            <a:off x="107697" y="7840009"/>
            <a:ext cx="7531969" cy="937875"/>
          </a:xfrm>
          <a:prstGeom prst="rect">
            <a:avLst/>
          </a:prstGeom>
          <a:noFill/>
          <a:ln>
            <a:noFill/>
          </a:ln>
        </p:spPr>
        <p:txBody>
          <a:bodyPr anchorCtr="0" anchor="ctr" bIns="45700" lIns="91425" spcFirstLastPara="1" rIns="91425" wrap="square" tIns="45700">
            <a:noAutofit/>
          </a:bodyPr>
          <a:lstStyle>
            <a:lvl1pPr indent="-228600" lvl="0" marL="457200" algn="l">
              <a:lnSpc>
                <a:spcPct val="50000"/>
              </a:lnSpc>
              <a:spcBef>
                <a:spcPts val="1000"/>
              </a:spcBef>
              <a:spcAft>
                <a:spcPts val="0"/>
              </a:spcAft>
              <a:buClr>
                <a:srgbClr val="7F7F7F"/>
              </a:buClr>
              <a:buSzPts val="1800"/>
              <a:buNone/>
              <a:defRPr i="0" sz="1800">
                <a:solidFill>
                  <a:srgbClr val="7F7F7F"/>
                </a:solidFill>
                <a:latin typeface="Open Sans"/>
                <a:ea typeface="Open Sans"/>
                <a:cs typeface="Open Sans"/>
                <a:sym typeface="Open Sans"/>
              </a:defRPr>
            </a:lvl1pPr>
            <a:lvl2pPr indent="-228600" lvl="1" marL="914400" algn="l">
              <a:lnSpc>
                <a:spcPct val="90000"/>
              </a:lnSpc>
              <a:spcBef>
                <a:spcPts val="500"/>
              </a:spcBef>
              <a:spcAft>
                <a:spcPts val="0"/>
              </a:spcAft>
              <a:buClr>
                <a:schemeClr val="lt1"/>
              </a:buClr>
              <a:buSzPts val="1644"/>
              <a:buNone/>
              <a:defRPr sz="1644">
                <a:solidFill>
                  <a:schemeClr val="lt1"/>
                </a:solidFill>
              </a:defRPr>
            </a:lvl2pPr>
            <a:lvl3pPr indent="-228600" lvl="2" marL="1371600" algn="l">
              <a:lnSpc>
                <a:spcPct val="90000"/>
              </a:lnSpc>
              <a:spcBef>
                <a:spcPts val="500"/>
              </a:spcBef>
              <a:spcAft>
                <a:spcPts val="0"/>
              </a:spcAft>
              <a:buClr>
                <a:schemeClr val="lt1"/>
              </a:buClr>
              <a:buSzPts val="1644"/>
              <a:buNone/>
              <a:defRPr sz="1644">
                <a:solidFill>
                  <a:schemeClr val="lt1"/>
                </a:solidFill>
              </a:defRPr>
            </a:lvl3pPr>
            <a:lvl4pPr indent="-228600" lvl="3" marL="1828800" algn="l">
              <a:lnSpc>
                <a:spcPct val="90000"/>
              </a:lnSpc>
              <a:spcBef>
                <a:spcPts val="500"/>
              </a:spcBef>
              <a:spcAft>
                <a:spcPts val="0"/>
              </a:spcAft>
              <a:buClr>
                <a:schemeClr val="lt1"/>
              </a:buClr>
              <a:buSzPts val="1644"/>
              <a:buNone/>
              <a:defRPr sz="1644">
                <a:solidFill>
                  <a:schemeClr val="lt1"/>
                </a:solidFill>
              </a:defRPr>
            </a:lvl4pPr>
            <a:lvl5pPr indent="-228600" lvl="4" marL="2286000" algn="l">
              <a:lnSpc>
                <a:spcPct val="90000"/>
              </a:lnSpc>
              <a:spcBef>
                <a:spcPts val="500"/>
              </a:spcBef>
              <a:spcAft>
                <a:spcPts val="0"/>
              </a:spcAft>
              <a:buClr>
                <a:schemeClr val="lt1"/>
              </a:buClr>
              <a:buSzPts val="1644"/>
              <a:buNone/>
              <a:defRPr sz="1644">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55"/>
          <p:cNvPicPr preferRelativeResize="0"/>
          <p:nvPr/>
        </p:nvPicPr>
        <p:blipFill rotWithShape="1">
          <a:blip r:embed="rId7">
            <a:alphaModFix/>
          </a:blip>
          <a:srcRect b="0" l="0" r="0" t="0"/>
          <a:stretch/>
        </p:blipFill>
        <p:spPr>
          <a:xfrm>
            <a:off x="0" y="0"/>
            <a:ext cx="16256000" cy="91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p:tgtEl>
                                          <p:spTgt spid="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8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Splash screen">
  <p:cSld name="14_Splash screen">
    <p:spTree>
      <p:nvGrpSpPr>
        <p:cNvPr id="194" name="Shape 194"/>
        <p:cNvGrpSpPr/>
        <p:nvPr/>
      </p:nvGrpSpPr>
      <p:grpSpPr>
        <a:xfrm>
          <a:off x="0" y="0"/>
          <a:ext cx="0" cy="0"/>
          <a:chOff x="0" y="0"/>
          <a:chExt cx="0" cy="0"/>
        </a:xfrm>
      </p:grpSpPr>
      <p:sp>
        <p:nvSpPr>
          <p:cNvPr id="195" name="Google Shape;195;p64"/>
          <p:cNvSpPr/>
          <p:nvPr/>
        </p:nvSpPr>
        <p:spPr>
          <a:xfrm>
            <a:off x="1" y="-24186"/>
            <a:ext cx="1463433" cy="675247"/>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96" name="Google Shape;196;p64"/>
          <p:cNvSpPr/>
          <p:nvPr/>
        </p:nvSpPr>
        <p:spPr>
          <a:xfrm>
            <a:off x="1463434" y="-24186"/>
            <a:ext cx="7101807" cy="675247"/>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97" name="Google Shape;197;p64"/>
          <p:cNvSpPr/>
          <p:nvPr/>
        </p:nvSpPr>
        <p:spPr>
          <a:xfrm>
            <a:off x="8565237" y="-24186"/>
            <a:ext cx="1404697" cy="675247"/>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98" name="Google Shape;198;p64"/>
          <p:cNvSpPr/>
          <p:nvPr/>
        </p:nvSpPr>
        <p:spPr>
          <a:xfrm>
            <a:off x="9969934" y="-24186"/>
            <a:ext cx="469865" cy="675247"/>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99" name="Google Shape;199;p64"/>
          <p:cNvSpPr/>
          <p:nvPr/>
        </p:nvSpPr>
        <p:spPr>
          <a:xfrm>
            <a:off x="10439798" y="-24186"/>
            <a:ext cx="166412" cy="675247"/>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200" name="Google Shape;200;p64"/>
          <p:cNvSpPr/>
          <p:nvPr/>
        </p:nvSpPr>
        <p:spPr>
          <a:xfrm>
            <a:off x="10606210" y="-24186"/>
            <a:ext cx="1668996" cy="67524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201" name="Google Shape;201;p64"/>
          <p:cNvSpPr/>
          <p:nvPr/>
        </p:nvSpPr>
        <p:spPr>
          <a:xfrm>
            <a:off x="12275207" y="-24186"/>
            <a:ext cx="3980795" cy="675247"/>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202" name="Google Shape;202;p64"/>
          <p:cNvSpPr/>
          <p:nvPr/>
        </p:nvSpPr>
        <p:spPr>
          <a:xfrm>
            <a:off x="489443" y="776256"/>
            <a:ext cx="1698903" cy="172217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203" name="Google Shape;203;p64"/>
          <p:cNvSpPr/>
          <p:nvPr/>
        </p:nvSpPr>
        <p:spPr>
          <a:xfrm>
            <a:off x="489443" y="776256"/>
            <a:ext cx="15376232" cy="1722179"/>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000000"/>
              </a:solidFill>
              <a:latin typeface="Calibri"/>
              <a:ea typeface="Calibri"/>
              <a:cs typeface="Calibri"/>
              <a:sym typeface="Calibri"/>
            </a:endParaRPr>
          </a:p>
        </p:txBody>
      </p:sp>
      <p:sp>
        <p:nvSpPr>
          <p:cNvPr id="204" name="Google Shape;204;p64"/>
          <p:cNvSpPr txBox="1"/>
          <p:nvPr>
            <p:ph idx="1" type="body"/>
          </p:nvPr>
        </p:nvSpPr>
        <p:spPr>
          <a:xfrm>
            <a:off x="2310168" y="931283"/>
            <a:ext cx="13391132" cy="1424965"/>
          </a:xfrm>
          <a:prstGeom prst="rect">
            <a:avLst/>
          </a:prstGeom>
          <a:noFill/>
          <a:ln>
            <a:noFill/>
          </a:ln>
        </p:spPr>
        <p:txBody>
          <a:bodyPr anchorCtr="0" anchor="ctr" bIns="45700" lIns="91425" spcFirstLastPara="1" rIns="91425" wrap="square" tIns="45700">
            <a:noAutofit/>
          </a:bodyPr>
          <a:lstStyle>
            <a:lvl1pPr indent="-411289" lvl="0" marL="457200" algn="l">
              <a:lnSpc>
                <a:spcPct val="90000"/>
              </a:lnSpc>
              <a:spcBef>
                <a:spcPts val="1000"/>
              </a:spcBef>
              <a:spcAft>
                <a:spcPts val="0"/>
              </a:spcAft>
              <a:buClr>
                <a:schemeClr val="dk1"/>
              </a:buClr>
              <a:buSzPts val="2877"/>
              <a:buChar char="•"/>
              <a:defRPr b="0"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05" name="Google Shape;205;p64"/>
          <p:cNvCxnSpPr/>
          <p:nvPr/>
        </p:nvCxnSpPr>
        <p:spPr>
          <a:xfrm>
            <a:off x="2188345" y="776256"/>
            <a:ext cx="0" cy="1722179"/>
          </a:xfrm>
          <a:prstGeom prst="straightConnector1">
            <a:avLst/>
          </a:prstGeom>
          <a:noFill/>
          <a:ln cap="flat" cmpd="sng" w="9525">
            <a:solidFill>
              <a:srgbClr val="C55A11"/>
            </a:solidFill>
            <a:prstDash val="solid"/>
            <a:miter lim="800000"/>
            <a:headEnd len="sm" w="sm" type="none"/>
            <a:tailEnd len="sm" w="sm" type="none"/>
          </a:ln>
        </p:spPr>
      </p:cxnSp>
      <p:sp>
        <p:nvSpPr>
          <p:cNvPr id="206" name="Google Shape;206;p64"/>
          <p:cNvSpPr txBox="1"/>
          <p:nvPr>
            <p:ph idx="2" type="body"/>
          </p:nvPr>
        </p:nvSpPr>
        <p:spPr>
          <a:xfrm>
            <a:off x="804395" y="1671457"/>
            <a:ext cx="1171399"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b="1"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64"/>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208" name="Google Shape;208;p64"/>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209" name="Google Shape;209;p64"/>
          <p:cNvSpPr txBox="1"/>
          <p:nvPr/>
        </p:nvSpPr>
        <p:spPr>
          <a:xfrm>
            <a:off x="1664103" y="2771373"/>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210" name="Google Shape;210;p64"/>
          <p:cNvSpPr txBox="1"/>
          <p:nvPr/>
        </p:nvSpPr>
        <p:spPr>
          <a:xfrm>
            <a:off x="1664103" y="3782293"/>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211" name="Google Shape;211;p64"/>
          <p:cNvSpPr txBox="1"/>
          <p:nvPr/>
        </p:nvSpPr>
        <p:spPr>
          <a:xfrm>
            <a:off x="1664101" y="4793211"/>
            <a:ext cx="62337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212" name="Google Shape;212;p64"/>
          <p:cNvSpPr txBox="1"/>
          <p:nvPr>
            <p:ph idx="3" type="body"/>
          </p:nvPr>
        </p:nvSpPr>
        <p:spPr>
          <a:xfrm>
            <a:off x="2329744" y="2715101"/>
            <a:ext cx="11250640" cy="883595"/>
          </a:xfrm>
          <a:prstGeom prst="rect">
            <a:avLst/>
          </a:prstGeom>
          <a:noFill/>
          <a:ln>
            <a:noFill/>
          </a:ln>
        </p:spPr>
        <p:txBody>
          <a:bodyPr anchorCtr="0" anchor="ctr" bIns="45700" lIns="91425" spcFirstLastPara="1" rIns="91425" wrap="square" tIns="45700">
            <a:noAutofit/>
          </a:bodyPr>
          <a:lstStyle>
            <a:lvl1pPr indent="-228600" lvl="0" marL="457200" algn="l">
              <a:lnSpc>
                <a:spcPct val="50000"/>
              </a:lnSpc>
              <a:spcBef>
                <a:spcPts val="1000"/>
              </a:spcBef>
              <a:spcAft>
                <a:spcPts val="0"/>
              </a:spcAft>
              <a:buClr>
                <a:schemeClr val="dk1"/>
              </a:buClr>
              <a:buSzPts val="2877"/>
              <a:buNone/>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64"/>
          <p:cNvSpPr txBox="1"/>
          <p:nvPr>
            <p:ph idx="4" type="body"/>
          </p:nvPr>
        </p:nvSpPr>
        <p:spPr>
          <a:xfrm>
            <a:off x="2321088" y="3726020"/>
            <a:ext cx="11250640" cy="883595"/>
          </a:xfrm>
          <a:prstGeom prst="rect">
            <a:avLst/>
          </a:prstGeom>
          <a:noFill/>
          <a:ln>
            <a:noFill/>
          </a:ln>
        </p:spPr>
        <p:txBody>
          <a:bodyPr anchorCtr="0" anchor="ctr" bIns="45700" lIns="91425" spcFirstLastPara="1" rIns="91425" wrap="square" tIns="45700">
            <a:noAutofit/>
          </a:bodyPr>
          <a:lstStyle>
            <a:lvl1pPr indent="-411289" lvl="0" marL="457200" algn="l">
              <a:lnSpc>
                <a:spcPct val="90000"/>
              </a:lnSpc>
              <a:spcBef>
                <a:spcPts val="1000"/>
              </a:spcBef>
              <a:spcAft>
                <a:spcPts val="0"/>
              </a:spcAft>
              <a:buClr>
                <a:schemeClr val="dk1"/>
              </a:buClr>
              <a:buSzPts val="2877"/>
              <a:buChar char="•"/>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64"/>
          <p:cNvSpPr txBox="1"/>
          <p:nvPr>
            <p:ph idx="5" type="body"/>
          </p:nvPr>
        </p:nvSpPr>
        <p:spPr>
          <a:xfrm>
            <a:off x="2322815" y="4736939"/>
            <a:ext cx="11250640" cy="883595"/>
          </a:xfrm>
          <a:prstGeom prst="rect">
            <a:avLst/>
          </a:prstGeom>
          <a:noFill/>
          <a:ln>
            <a:noFill/>
          </a:ln>
        </p:spPr>
        <p:txBody>
          <a:bodyPr anchorCtr="0" anchor="ctr" bIns="45700" lIns="91425" spcFirstLastPara="1" rIns="91425" wrap="square" tIns="45700">
            <a:noAutofit/>
          </a:bodyPr>
          <a:lstStyle>
            <a:lvl1pPr indent="-411289" lvl="0" marL="457200" algn="l">
              <a:lnSpc>
                <a:spcPct val="90000"/>
              </a:lnSpc>
              <a:spcBef>
                <a:spcPts val="1000"/>
              </a:spcBef>
              <a:spcAft>
                <a:spcPts val="0"/>
              </a:spcAft>
              <a:buClr>
                <a:schemeClr val="dk1"/>
              </a:buClr>
              <a:buSzPts val="2877"/>
              <a:buChar char="•"/>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5" name="Google Shape;215;p64"/>
          <p:cNvPicPr preferRelativeResize="0"/>
          <p:nvPr/>
        </p:nvPicPr>
        <p:blipFill rotWithShape="1">
          <a:blip r:embed="rId3">
            <a:alphaModFix/>
          </a:blip>
          <a:srcRect b="0" l="0" r="0" t="0"/>
          <a:stretch/>
        </p:blipFill>
        <p:spPr>
          <a:xfrm>
            <a:off x="14165384" y="47830"/>
            <a:ext cx="1761215" cy="636773"/>
          </a:xfrm>
          <a:prstGeom prst="rect">
            <a:avLst/>
          </a:prstGeom>
          <a:noFill/>
          <a:ln>
            <a:noFill/>
          </a:ln>
        </p:spPr>
      </p:pic>
      <p:sp>
        <p:nvSpPr>
          <p:cNvPr id="216" name="Google Shape;216;p64"/>
          <p:cNvSpPr/>
          <p:nvPr/>
        </p:nvSpPr>
        <p:spPr>
          <a:xfrm>
            <a:off x="1" y="6789114"/>
            <a:ext cx="16256001"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77"/>
              <a:buFont typeface="Arial"/>
              <a:buNone/>
            </a:pPr>
            <a:r>
              <a:t/>
            </a:r>
            <a:endParaRPr b="0" i="0" sz="2877" u="none" cap="none" strike="noStrike">
              <a:solidFill>
                <a:srgbClr val="FFFFFF"/>
              </a:solidFill>
              <a:latin typeface="Calibri"/>
              <a:ea typeface="Calibri"/>
              <a:cs typeface="Calibri"/>
              <a:sym typeface="Calibri"/>
            </a:endParaRPr>
          </a:p>
        </p:txBody>
      </p:sp>
      <p:sp>
        <p:nvSpPr>
          <p:cNvPr id="217" name="Google Shape;217;p64"/>
          <p:cNvSpPr txBox="1"/>
          <p:nvPr>
            <p:ph idx="6" type="body"/>
          </p:nvPr>
        </p:nvSpPr>
        <p:spPr>
          <a:xfrm>
            <a:off x="489443" y="7435667"/>
            <a:ext cx="15375004" cy="133385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400"/>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64"/>
          <p:cNvSpPr txBox="1"/>
          <p:nvPr/>
        </p:nvSpPr>
        <p:spPr>
          <a:xfrm>
            <a:off x="489442" y="6882418"/>
            <a:ext cx="323223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The correct answer is</a:t>
            </a:r>
            <a:endParaRPr b="0" i="0" sz="1400" u="none" cap="none" strike="noStrike">
              <a:solidFill>
                <a:srgbClr val="000000"/>
              </a:solidFill>
              <a:latin typeface="Arial"/>
              <a:ea typeface="Arial"/>
              <a:cs typeface="Arial"/>
              <a:sym typeface="Arial"/>
            </a:endParaRPr>
          </a:p>
        </p:txBody>
      </p:sp>
      <p:cxnSp>
        <p:nvCxnSpPr>
          <p:cNvPr id="219" name="Google Shape;219;p64"/>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220" name="Google Shape;220;p64"/>
          <p:cNvCxnSpPr/>
          <p:nvPr/>
        </p:nvCxnSpPr>
        <p:spPr>
          <a:xfrm>
            <a:off x="396855" y="7371304"/>
            <a:ext cx="15462286" cy="0"/>
          </a:xfrm>
          <a:prstGeom prst="straightConnector1">
            <a:avLst/>
          </a:prstGeom>
          <a:noFill/>
          <a:ln cap="flat" cmpd="sng" w="28575">
            <a:solidFill>
              <a:srgbClr val="CDCDCD"/>
            </a:solidFill>
            <a:prstDash val="solid"/>
            <a:miter lim="800000"/>
            <a:headEnd len="sm" w="sm" type="none"/>
            <a:tailEnd len="sm" w="sm" type="none"/>
          </a:ln>
        </p:spPr>
      </p:cxnSp>
      <p:sp>
        <p:nvSpPr>
          <p:cNvPr id="221" name="Google Shape;221;p64"/>
          <p:cNvSpPr txBox="1"/>
          <p:nvPr>
            <p:ph idx="7" type="body"/>
          </p:nvPr>
        </p:nvSpPr>
        <p:spPr>
          <a:xfrm>
            <a:off x="3785966" y="6832439"/>
            <a:ext cx="9022188" cy="619532"/>
          </a:xfrm>
          <a:prstGeom prst="rect">
            <a:avLst/>
          </a:prstGeom>
          <a:noFill/>
          <a:ln>
            <a:noFill/>
          </a:ln>
        </p:spPr>
        <p:txBody>
          <a:bodyPr anchorCtr="0" anchor="ctr" bIns="45700" lIns="91425" spcFirstLastPara="1" rIns="91425" wrap="square" tIns="45700">
            <a:noAutofit/>
          </a:bodyPr>
          <a:lstStyle>
            <a:lvl1pPr indent="-411289" lvl="0" marL="457200" algn="l">
              <a:lnSpc>
                <a:spcPct val="90000"/>
              </a:lnSpc>
              <a:spcBef>
                <a:spcPts val="1000"/>
              </a:spcBef>
              <a:spcAft>
                <a:spcPts val="0"/>
              </a:spcAft>
              <a:buClr>
                <a:srgbClr val="3C9F37"/>
              </a:buClr>
              <a:buSzPts val="2877"/>
              <a:buChar char="•"/>
              <a:defRPr b="1" sz="2877">
                <a:solidFill>
                  <a:srgbClr val="3C9F37"/>
                </a:solidFill>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page">
  <p:cSld name="1_Title page">
    <p:spTree>
      <p:nvGrpSpPr>
        <p:cNvPr id="222" name="Shape 222"/>
        <p:cNvGrpSpPr/>
        <p:nvPr/>
      </p:nvGrpSpPr>
      <p:grpSpPr>
        <a:xfrm>
          <a:off x="0" y="0"/>
          <a:ext cx="0" cy="0"/>
          <a:chOff x="0" y="0"/>
          <a:chExt cx="0" cy="0"/>
        </a:xfrm>
      </p:grpSpPr>
      <p:grpSp>
        <p:nvGrpSpPr>
          <p:cNvPr id="223" name="Google Shape;223;p65"/>
          <p:cNvGrpSpPr/>
          <p:nvPr/>
        </p:nvGrpSpPr>
        <p:grpSpPr>
          <a:xfrm>
            <a:off x="-1" y="4423429"/>
            <a:ext cx="16256001" cy="4792283"/>
            <a:chOff x="0" y="4606764"/>
            <a:chExt cx="15661900" cy="4233211"/>
          </a:xfrm>
        </p:grpSpPr>
        <p:pic>
          <p:nvPicPr>
            <p:cNvPr id="224" name="Google Shape;224;p65"/>
            <p:cNvPicPr preferRelativeResize="0"/>
            <p:nvPr/>
          </p:nvPicPr>
          <p:blipFill rotWithShape="1">
            <a:blip r:embed="rId2">
              <a:alphaModFix/>
            </a:blip>
            <a:srcRect b="0" l="0" r="0" t="0"/>
            <a:stretch/>
          </p:blipFill>
          <p:spPr>
            <a:xfrm>
              <a:off x="0" y="4626482"/>
              <a:ext cx="6552866" cy="4213493"/>
            </a:xfrm>
            <a:prstGeom prst="rect">
              <a:avLst/>
            </a:prstGeom>
            <a:noFill/>
            <a:ln>
              <a:noFill/>
            </a:ln>
          </p:spPr>
        </p:pic>
        <p:pic>
          <p:nvPicPr>
            <p:cNvPr id="225" name="Google Shape;225;p65"/>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226" name="Google Shape;226;p65"/>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227" name="Google Shape;227;p65"/>
          <p:cNvGrpSpPr/>
          <p:nvPr/>
        </p:nvGrpSpPr>
        <p:grpSpPr>
          <a:xfrm>
            <a:off x="-1" y="123515"/>
            <a:ext cx="16256001" cy="4792283"/>
            <a:chOff x="0" y="4606764"/>
            <a:chExt cx="15661900" cy="4233211"/>
          </a:xfrm>
        </p:grpSpPr>
        <p:pic>
          <p:nvPicPr>
            <p:cNvPr id="228" name="Google Shape;228;p65"/>
            <p:cNvPicPr preferRelativeResize="0"/>
            <p:nvPr/>
          </p:nvPicPr>
          <p:blipFill rotWithShape="1">
            <a:blip r:embed="rId2">
              <a:alphaModFix/>
            </a:blip>
            <a:srcRect b="0" l="0" r="0" t="0"/>
            <a:stretch/>
          </p:blipFill>
          <p:spPr>
            <a:xfrm>
              <a:off x="0" y="4626482"/>
              <a:ext cx="6552867" cy="4213493"/>
            </a:xfrm>
            <a:prstGeom prst="rect">
              <a:avLst/>
            </a:prstGeom>
            <a:noFill/>
            <a:ln>
              <a:noFill/>
            </a:ln>
          </p:spPr>
        </p:pic>
        <p:pic>
          <p:nvPicPr>
            <p:cNvPr id="229" name="Google Shape;229;p65"/>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230" name="Google Shape;230;p65"/>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231" name="Google Shape;231;p65"/>
          <p:cNvGrpSpPr/>
          <p:nvPr/>
        </p:nvGrpSpPr>
        <p:grpSpPr>
          <a:xfrm>
            <a:off x="0" y="-7450"/>
            <a:ext cx="16256000" cy="130964"/>
            <a:chOff x="0" y="474414"/>
            <a:chExt cx="7908925" cy="61412"/>
          </a:xfrm>
        </p:grpSpPr>
        <p:sp>
          <p:nvSpPr>
            <p:cNvPr id="232" name="Google Shape;232;p65"/>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33" name="Google Shape;233;p65"/>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34" name="Google Shape;234;p65"/>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35" name="Google Shape;235;p65"/>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36" name="Google Shape;236;p65"/>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37" name="Google Shape;237;p65"/>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38" name="Google Shape;238;p65"/>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pic>
        <p:nvPicPr>
          <p:cNvPr id="239" name="Google Shape;239;p65"/>
          <p:cNvPicPr preferRelativeResize="0"/>
          <p:nvPr/>
        </p:nvPicPr>
        <p:blipFill rotWithShape="1">
          <a:blip r:embed="rId3">
            <a:alphaModFix/>
          </a:blip>
          <a:srcRect b="0" l="0" r="0" t="0"/>
          <a:stretch/>
        </p:blipFill>
        <p:spPr>
          <a:xfrm>
            <a:off x="14272523" y="2563382"/>
            <a:ext cx="1644872" cy="594709"/>
          </a:xfrm>
          <a:prstGeom prst="rect">
            <a:avLst/>
          </a:prstGeom>
          <a:noFill/>
          <a:ln>
            <a:noFill/>
          </a:ln>
        </p:spPr>
      </p:pic>
      <p:sp>
        <p:nvSpPr>
          <p:cNvPr id="240" name="Google Shape;240;p65"/>
          <p:cNvSpPr txBox="1"/>
          <p:nvPr>
            <p:ph idx="1" type="body"/>
          </p:nvPr>
        </p:nvSpPr>
        <p:spPr>
          <a:xfrm>
            <a:off x="1886347" y="3762307"/>
            <a:ext cx="12483308" cy="535531"/>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284"/>
              </a:spcBef>
              <a:spcAft>
                <a:spcPts val="0"/>
              </a:spcAft>
              <a:buClr>
                <a:srgbClr val="404040"/>
              </a:buClr>
              <a:buSzPts val="3200"/>
              <a:buFont typeface="Arial"/>
              <a:buNone/>
              <a:defRPr b="0" sz="3200">
                <a:solidFill>
                  <a:srgbClr val="404040"/>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1" name="Google Shape;241;p65"/>
          <p:cNvSpPr txBox="1"/>
          <p:nvPr>
            <p:ph idx="2" type="body"/>
          </p:nvPr>
        </p:nvSpPr>
        <p:spPr>
          <a:xfrm>
            <a:off x="2453770" y="4553377"/>
            <a:ext cx="11348463" cy="480131"/>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284"/>
              </a:spcBef>
              <a:spcAft>
                <a:spcPts val="0"/>
              </a:spcAft>
              <a:buClr>
                <a:srgbClr val="404040"/>
              </a:buClr>
              <a:buSzPts val="2800"/>
              <a:buFont typeface="Arial"/>
              <a:buNone/>
              <a:defRPr b="0" sz="2800">
                <a:solidFill>
                  <a:srgbClr val="404040"/>
                </a:solidFill>
                <a:latin typeface="Open Sans"/>
                <a:ea typeface="Open Sans"/>
                <a:cs typeface="Open Sans"/>
                <a:sym typeface="Open Sans"/>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42" name="Google Shape;242;p65"/>
          <p:cNvPicPr preferRelativeResize="0"/>
          <p:nvPr/>
        </p:nvPicPr>
        <p:blipFill rotWithShape="1">
          <a:blip r:embed="rId4">
            <a:alphaModFix/>
          </a:blip>
          <a:srcRect b="0" l="0" r="0" t="0"/>
          <a:stretch/>
        </p:blipFill>
        <p:spPr>
          <a:xfrm>
            <a:off x="0" y="18272"/>
            <a:ext cx="16256000" cy="9144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243" name="Shape 243"/>
        <p:cNvGrpSpPr/>
        <p:nvPr/>
      </p:nvGrpSpPr>
      <p:grpSpPr>
        <a:xfrm>
          <a:off x="0" y="0"/>
          <a:ext cx="0" cy="0"/>
          <a:chOff x="0" y="0"/>
          <a:chExt cx="0" cy="0"/>
        </a:xfrm>
      </p:grpSpPr>
      <p:sp>
        <p:nvSpPr>
          <p:cNvPr id="244" name="Google Shape;244;p66"/>
          <p:cNvSpPr/>
          <p:nvPr/>
        </p:nvSpPr>
        <p:spPr>
          <a:xfrm>
            <a:off x="-1" y="7677018"/>
            <a:ext cx="16256001"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nvGrpSpPr>
          <p:cNvPr id="245" name="Google Shape;245;p66"/>
          <p:cNvGrpSpPr/>
          <p:nvPr/>
        </p:nvGrpSpPr>
        <p:grpSpPr>
          <a:xfrm>
            <a:off x="-3" y="7545045"/>
            <a:ext cx="16256000" cy="130964"/>
            <a:chOff x="0" y="474414"/>
            <a:chExt cx="7908925" cy="61412"/>
          </a:xfrm>
        </p:grpSpPr>
        <p:sp>
          <p:nvSpPr>
            <p:cNvPr id="246" name="Google Shape;246;p66"/>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47" name="Google Shape;247;p66"/>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48" name="Google Shape;248;p66"/>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49" name="Google Shape;249;p66"/>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50" name="Google Shape;250;p66"/>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51" name="Google Shape;251;p66"/>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52" name="Google Shape;252;p66"/>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sp>
        <p:nvSpPr>
          <p:cNvPr id="253" name="Google Shape;253;p66"/>
          <p:cNvSpPr/>
          <p:nvPr/>
        </p:nvSpPr>
        <p:spPr>
          <a:xfrm>
            <a:off x="-1" y="4732"/>
            <a:ext cx="16256001"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54" name="Google Shape;254;p66"/>
          <p:cNvSpPr txBox="1"/>
          <p:nvPr/>
        </p:nvSpPr>
        <p:spPr>
          <a:xfrm>
            <a:off x="6760067" y="3801294"/>
            <a:ext cx="5015027"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7200"/>
              <a:buFont typeface="Open Sans"/>
              <a:buNone/>
            </a:pPr>
            <a:r>
              <a:rPr b="1" i="0" lang="en-US" sz="7200" u="none" cap="none" strike="noStrike">
                <a:solidFill>
                  <a:srgbClr val="262626"/>
                </a:solidFill>
                <a:latin typeface="Open Sans"/>
                <a:ea typeface="Open Sans"/>
                <a:cs typeface="Open Sans"/>
                <a:sym typeface="Open Sans"/>
              </a:rPr>
              <a:t>Thank You</a:t>
            </a:r>
            <a:endParaRPr b="0" i="0" sz="1400" u="none" cap="none" strike="noStrike">
              <a:solidFill>
                <a:srgbClr val="000000"/>
              </a:solidFill>
              <a:latin typeface="Arial"/>
              <a:ea typeface="Arial"/>
              <a:cs typeface="Arial"/>
              <a:sym typeface="Arial"/>
            </a:endParaRPr>
          </a:p>
        </p:txBody>
      </p:sp>
      <p:grpSp>
        <p:nvGrpSpPr>
          <p:cNvPr id="255" name="Google Shape;255;p66"/>
          <p:cNvGrpSpPr/>
          <p:nvPr/>
        </p:nvGrpSpPr>
        <p:grpSpPr>
          <a:xfrm>
            <a:off x="2493994" y="2493927"/>
            <a:ext cx="3549856" cy="3683090"/>
            <a:chOff x="1430872" y="1152875"/>
            <a:chExt cx="1727088" cy="1727088"/>
          </a:xfrm>
        </p:grpSpPr>
        <p:sp>
          <p:nvSpPr>
            <p:cNvPr id="256" name="Google Shape;256;p66"/>
            <p:cNvSpPr/>
            <p:nvPr/>
          </p:nvSpPr>
          <p:spPr>
            <a:xfrm>
              <a:off x="1430872" y="1152875"/>
              <a:ext cx="1727088" cy="1727088"/>
            </a:xfrm>
            <a:prstGeom prst="ellipse">
              <a:avLst/>
            </a:prstGeom>
            <a:solidFill>
              <a:srgbClr val="7EC7E8"/>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257" name="Google Shape;257;p66"/>
            <p:cNvPicPr preferRelativeResize="0"/>
            <p:nvPr/>
          </p:nvPicPr>
          <p:blipFill rotWithShape="1">
            <a:blip r:embed="rId2">
              <a:alphaModFix/>
            </a:blip>
            <a:srcRect b="0" l="0" r="0" t="0"/>
            <a:stretch/>
          </p:blipFill>
          <p:spPr>
            <a:xfrm>
              <a:off x="1657008" y="1588960"/>
              <a:ext cx="1322414" cy="860188"/>
            </a:xfrm>
            <a:prstGeom prst="rect">
              <a:avLst/>
            </a:prstGeom>
            <a:noFill/>
            <a:ln>
              <a:noFill/>
            </a:ln>
          </p:spPr>
        </p:pic>
      </p:grpSp>
      <p:pic>
        <p:nvPicPr>
          <p:cNvPr id="258" name="Google Shape;258;p66"/>
          <p:cNvPicPr preferRelativeResize="0"/>
          <p:nvPr/>
        </p:nvPicPr>
        <p:blipFill rotWithShape="1">
          <a:blip r:embed="rId3">
            <a:alphaModFix/>
          </a:blip>
          <a:srcRect b="0" l="0" r="0" t="0"/>
          <a:stretch/>
        </p:blipFill>
        <p:spPr>
          <a:xfrm>
            <a:off x="13413430" y="174759"/>
            <a:ext cx="2673811" cy="771649"/>
          </a:xfrm>
          <a:prstGeom prst="rect">
            <a:avLst/>
          </a:prstGeom>
          <a:noFill/>
          <a:ln>
            <a:noFill/>
          </a:ln>
        </p:spPr>
      </p:pic>
      <p:pic>
        <p:nvPicPr>
          <p:cNvPr id="259" name="Google Shape;259;p66"/>
          <p:cNvPicPr preferRelativeResize="0"/>
          <p:nvPr/>
        </p:nvPicPr>
        <p:blipFill rotWithShape="1">
          <a:blip r:embed="rId4">
            <a:alphaModFix/>
          </a:blip>
          <a:srcRect b="0" l="0" r="0" t="0"/>
          <a:stretch/>
        </p:blipFill>
        <p:spPr>
          <a:xfrm>
            <a:off x="0" y="18272"/>
            <a:ext cx="16256000" cy="9144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ash screen">
  <p:cSld name="Splash screen">
    <p:spTree>
      <p:nvGrpSpPr>
        <p:cNvPr id="260" name="Shape 260"/>
        <p:cNvGrpSpPr/>
        <p:nvPr/>
      </p:nvGrpSpPr>
      <p:grpSpPr>
        <a:xfrm>
          <a:off x="0" y="0"/>
          <a:ext cx="0" cy="0"/>
          <a:chOff x="0" y="0"/>
          <a:chExt cx="0" cy="0"/>
        </a:xfrm>
      </p:grpSpPr>
      <p:sp>
        <p:nvSpPr>
          <p:cNvPr id="261" name="Google Shape;261;p67"/>
          <p:cNvSpPr/>
          <p:nvPr/>
        </p:nvSpPr>
        <p:spPr>
          <a:xfrm>
            <a:off x="1" y="0"/>
            <a:ext cx="16256001"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62" name="Google Shape;262;p67"/>
          <p:cNvSpPr/>
          <p:nvPr/>
        </p:nvSpPr>
        <p:spPr>
          <a:xfrm>
            <a:off x="1" y="7677022"/>
            <a:ext cx="16256001"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63" name="Google Shape;263;p67"/>
          <p:cNvSpPr txBox="1"/>
          <p:nvPr>
            <p:ph idx="1" type="body"/>
          </p:nvPr>
        </p:nvSpPr>
        <p:spPr>
          <a:xfrm>
            <a:off x="3687281" y="3289822"/>
            <a:ext cx="9486278" cy="38779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rgbClr val="262626"/>
              </a:buClr>
              <a:buSzPts val="2800"/>
              <a:buNone/>
              <a:defRPr b="0" sz="28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4" name="Google Shape;264;p67"/>
          <p:cNvSpPr txBox="1"/>
          <p:nvPr>
            <p:ph idx="2" type="body"/>
          </p:nvPr>
        </p:nvSpPr>
        <p:spPr>
          <a:xfrm>
            <a:off x="3687281" y="2625331"/>
            <a:ext cx="9486278" cy="44319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rgbClr val="262626"/>
              </a:buClr>
              <a:buSzPts val="3200"/>
              <a:buNone/>
              <a:defRPr b="1" sz="32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65" name="Google Shape;265;p67"/>
          <p:cNvGrpSpPr/>
          <p:nvPr/>
        </p:nvGrpSpPr>
        <p:grpSpPr>
          <a:xfrm>
            <a:off x="-1" y="7545046"/>
            <a:ext cx="16256000" cy="130964"/>
            <a:chOff x="0" y="474414"/>
            <a:chExt cx="7908925" cy="61412"/>
          </a:xfrm>
        </p:grpSpPr>
        <p:sp>
          <p:nvSpPr>
            <p:cNvPr id="266" name="Google Shape;266;p67"/>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67" name="Google Shape;267;p67"/>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68" name="Google Shape;268;p67"/>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69" name="Google Shape;269;p67"/>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70" name="Google Shape;270;p67"/>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71" name="Google Shape;271;p67"/>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72" name="Google Shape;272;p67"/>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sp>
        <p:nvSpPr>
          <p:cNvPr id="273" name="Google Shape;273;p67"/>
          <p:cNvSpPr txBox="1"/>
          <p:nvPr/>
        </p:nvSpPr>
        <p:spPr>
          <a:xfrm>
            <a:off x="88120" y="8713208"/>
            <a:ext cx="3757952"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Open Sans"/>
                <a:ea typeface="Open Sans"/>
                <a:cs typeface="Open Sans"/>
                <a:sym typeface="Open Sans"/>
              </a:rPr>
              <a:t>©</a:t>
            </a:r>
            <a:r>
              <a:rPr b="0" i="0" lang="en-US" sz="1800" u="none" cap="none" strike="noStrike">
                <a:solidFill>
                  <a:schemeClr val="dk1"/>
                </a:solidFill>
                <a:latin typeface="Open Sans"/>
                <a:ea typeface="Open Sans"/>
                <a:cs typeface="Open Sans"/>
                <a:sym typeface="Open Sans"/>
              </a:rPr>
              <a:t> </a:t>
            </a:r>
            <a:r>
              <a:rPr b="0" i="0" lang="en-US" sz="1800" u="none" cap="none" strike="noStrike">
                <a:solidFill>
                  <a:schemeClr val="lt1"/>
                </a:solidFill>
                <a:latin typeface="Open Sans"/>
                <a:ea typeface="Open Sans"/>
                <a:cs typeface="Open Sans"/>
                <a:sym typeface="Open Sans"/>
              </a:rPr>
              <a:t>Simplilearn. All rights reserved.</a:t>
            </a:r>
            <a:endParaRPr b="0" i="0" sz="1400" u="none" cap="none" strike="noStrike">
              <a:solidFill>
                <a:srgbClr val="000000"/>
              </a:solidFill>
              <a:latin typeface="Arial"/>
              <a:ea typeface="Arial"/>
              <a:cs typeface="Arial"/>
              <a:sym typeface="Arial"/>
            </a:endParaRPr>
          </a:p>
        </p:txBody>
      </p:sp>
      <p:sp>
        <p:nvSpPr>
          <p:cNvPr id="274" name="Google Shape;274;p67"/>
          <p:cNvSpPr/>
          <p:nvPr/>
        </p:nvSpPr>
        <p:spPr>
          <a:xfrm>
            <a:off x="3579463"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75" name="Google Shape;275;p67"/>
          <p:cNvSpPr/>
          <p:nvPr/>
        </p:nvSpPr>
        <p:spPr>
          <a:xfrm>
            <a:off x="60441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76" name="Google Shape;276;p67"/>
          <p:cNvSpPr/>
          <p:nvPr/>
        </p:nvSpPr>
        <p:spPr>
          <a:xfrm>
            <a:off x="85173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77" name="Google Shape;277;p67"/>
          <p:cNvSpPr/>
          <p:nvPr/>
        </p:nvSpPr>
        <p:spPr>
          <a:xfrm>
            <a:off x="11016162"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278" name="Google Shape;278;p67"/>
          <p:cNvPicPr preferRelativeResize="0"/>
          <p:nvPr/>
        </p:nvPicPr>
        <p:blipFill rotWithShape="1">
          <a:blip r:embed="rId2">
            <a:alphaModFix/>
          </a:blip>
          <a:srcRect b="0" l="0" r="0" t="0"/>
          <a:stretch/>
        </p:blipFill>
        <p:spPr>
          <a:xfrm>
            <a:off x="3812452" y="4592532"/>
            <a:ext cx="1171029" cy="869787"/>
          </a:xfrm>
          <a:prstGeom prst="rect">
            <a:avLst/>
          </a:prstGeom>
          <a:noFill/>
          <a:ln>
            <a:noFill/>
          </a:ln>
        </p:spPr>
      </p:pic>
      <p:pic>
        <p:nvPicPr>
          <p:cNvPr id="279" name="Google Shape;279;p67"/>
          <p:cNvPicPr preferRelativeResize="0"/>
          <p:nvPr/>
        </p:nvPicPr>
        <p:blipFill rotWithShape="1">
          <a:blip r:embed="rId3">
            <a:alphaModFix/>
          </a:blip>
          <a:srcRect b="0" l="0" r="0" t="0"/>
          <a:stretch/>
        </p:blipFill>
        <p:spPr>
          <a:xfrm>
            <a:off x="6512268" y="4501181"/>
            <a:ext cx="732697" cy="1088225"/>
          </a:xfrm>
          <a:prstGeom prst="rect">
            <a:avLst/>
          </a:prstGeom>
          <a:noFill/>
          <a:ln>
            <a:noFill/>
          </a:ln>
        </p:spPr>
      </p:pic>
      <p:pic>
        <p:nvPicPr>
          <p:cNvPr id="280" name="Google Shape;280;p67"/>
          <p:cNvPicPr preferRelativeResize="0"/>
          <p:nvPr/>
        </p:nvPicPr>
        <p:blipFill rotWithShape="1">
          <a:blip r:embed="rId4">
            <a:alphaModFix/>
          </a:blip>
          <a:srcRect b="0" l="0" r="0" t="0"/>
          <a:stretch/>
        </p:blipFill>
        <p:spPr>
          <a:xfrm>
            <a:off x="8807158" y="4480191"/>
            <a:ext cx="1089313" cy="1130197"/>
          </a:xfrm>
          <a:prstGeom prst="rect">
            <a:avLst/>
          </a:prstGeom>
          <a:noFill/>
          <a:ln>
            <a:noFill/>
          </a:ln>
        </p:spPr>
      </p:pic>
      <p:pic>
        <p:nvPicPr>
          <p:cNvPr id="281" name="Google Shape;281;p67"/>
          <p:cNvPicPr preferRelativeResize="0"/>
          <p:nvPr/>
        </p:nvPicPr>
        <p:blipFill rotWithShape="1">
          <a:blip r:embed="rId5">
            <a:alphaModFix/>
          </a:blip>
          <a:srcRect b="0" l="0" r="0" t="0"/>
          <a:stretch/>
        </p:blipFill>
        <p:spPr>
          <a:xfrm>
            <a:off x="11221061" y="4512962"/>
            <a:ext cx="1259043" cy="1064663"/>
          </a:xfrm>
          <a:prstGeom prst="rect">
            <a:avLst/>
          </a:prstGeom>
          <a:noFill/>
          <a:ln>
            <a:noFill/>
          </a:ln>
        </p:spPr>
      </p:pic>
      <p:pic>
        <p:nvPicPr>
          <p:cNvPr id="282" name="Google Shape;282;p67"/>
          <p:cNvPicPr preferRelativeResize="0"/>
          <p:nvPr/>
        </p:nvPicPr>
        <p:blipFill rotWithShape="1">
          <a:blip r:embed="rId6">
            <a:alphaModFix/>
          </a:blip>
          <a:srcRect b="0" l="0" r="0" t="0"/>
          <a:stretch/>
        </p:blipFill>
        <p:spPr>
          <a:xfrm>
            <a:off x="13413430" y="174759"/>
            <a:ext cx="2673811" cy="77164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q">
  <p:cSld name="2_quiz q">
    <p:spTree>
      <p:nvGrpSpPr>
        <p:cNvPr id="283" name="Shape 283"/>
        <p:cNvGrpSpPr/>
        <p:nvPr/>
      </p:nvGrpSpPr>
      <p:grpSpPr>
        <a:xfrm>
          <a:off x="0" y="0"/>
          <a:ext cx="0" cy="0"/>
          <a:chOff x="0" y="0"/>
          <a:chExt cx="0" cy="0"/>
        </a:xfrm>
      </p:grpSpPr>
      <p:sp>
        <p:nvSpPr>
          <p:cNvPr id="284" name="Google Shape;284;p68"/>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285" name="Google Shape;285;p68"/>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286" name="Google Shape;286;p68"/>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87" name="Google Shape;287;p68"/>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88" name="Google Shape;288;p68"/>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9" name="Google Shape;289;p68"/>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290" name="Google Shape;290;p68"/>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291" name="Google Shape;291;p68"/>
          <p:cNvSpPr txBox="1"/>
          <p:nvPr/>
        </p:nvSpPr>
        <p:spPr>
          <a:xfrm>
            <a:off x="1664103" y="285270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292" name="Google Shape;292;p68"/>
          <p:cNvSpPr txBox="1"/>
          <p:nvPr/>
        </p:nvSpPr>
        <p:spPr>
          <a:xfrm>
            <a:off x="1664103" y="367380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293" name="Google Shape;293;p68"/>
          <p:cNvSpPr txBox="1"/>
          <p:nvPr/>
        </p:nvSpPr>
        <p:spPr>
          <a:xfrm>
            <a:off x="1664101" y="4494903"/>
            <a:ext cx="62337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294" name="Google Shape;294;p68"/>
          <p:cNvSpPr txBox="1"/>
          <p:nvPr/>
        </p:nvSpPr>
        <p:spPr>
          <a:xfrm>
            <a:off x="1664103" y="5316001"/>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295" name="Google Shape;295;p68"/>
          <p:cNvSpPr txBox="1"/>
          <p:nvPr>
            <p:ph idx="3" type="body"/>
          </p:nvPr>
        </p:nvSpPr>
        <p:spPr>
          <a:xfrm>
            <a:off x="2329744" y="276198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 name="Google Shape;296;p68"/>
          <p:cNvSpPr txBox="1"/>
          <p:nvPr>
            <p:ph idx="4" type="body"/>
          </p:nvPr>
        </p:nvSpPr>
        <p:spPr>
          <a:xfrm>
            <a:off x="2329744" y="3582594"/>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7" name="Google Shape;297;p68"/>
          <p:cNvSpPr txBox="1"/>
          <p:nvPr>
            <p:ph idx="5" type="body"/>
          </p:nvPr>
        </p:nvSpPr>
        <p:spPr>
          <a:xfrm>
            <a:off x="2329744" y="440319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8" name="Google Shape;298;p68"/>
          <p:cNvSpPr txBox="1"/>
          <p:nvPr>
            <p:ph idx="6" type="body"/>
          </p:nvPr>
        </p:nvSpPr>
        <p:spPr>
          <a:xfrm>
            <a:off x="2329744" y="5223804"/>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9" name="Google Shape;299;p68"/>
          <p:cNvSpPr txBox="1"/>
          <p:nvPr/>
        </p:nvSpPr>
        <p:spPr>
          <a:xfrm>
            <a:off x="1664101" y="6137097"/>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e.</a:t>
            </a:r>
            <a:endParaRPr b="0" i="0" sz="1400" u="none" cap="none" strike="noStrike">
              <a:solidFill>
                <a:srgbClr val="000000"/>
              </a:solidFill>
              <a:latin typeface="Arial"/>
              <a:ea typeface="Arial"/>
              <a:cs typeface="Arial"/>
              <a:sym typeface="Arial"/>
            </a:endParaRPr>
          </a:p>
        </p:txBody>
      </p:sp>
      <p:sp>
        <p:nvSpPr>
          <p:cNvPr id="300" name="Google Shape;300;p68"/>
          <p:cNvSpPr txBox="1"/>
          <p:nvPr>
            <p:ph idx="7" type="body"/>
          </p:nvPr>
        </p:nvSpPr>
        <p:spPr>
          <a:xfrm>
            <a:off x="2310170" y="6044408"/>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01" name="Google Shape;301;p68"/>
          <p:cNvPicPr preferRelativeResize="0"/>
          <p:nvPr/>
        </p:nvPicPr>
        <p:blipFill rotWithShape="1">
          <a:blip r:embed="rId3">
            <a:alphaModFix/>
          </a:blip>
          <a:srcRect b="0" l="0" r="0" t="0"/>
          <a:stretch/>
        </p:blipFill>
        <p:spPr>
          <a:xfrm>
            <a:off x="0" y="37322"/>
            <a:ext cx="16256000" cy="9144000"/>
          </a:xfrm>
          <a:prstGeom prst="rect">
            <a:avLst/>
          </a:prstGeom>
          <a:noFill/>
          <a:ln>
            <a:noFill/>
          </a:ln>
        </p:spPr>
      </p:pic>
      <p:grpSp>
        <p:nvGrpSpPr>
          <p:cNvPr id="302" name="Google Shape;302;p68"/>
          <p:cNvGrpSpPr/>
          <p:nvPr/>
        </p:nvGrpSpPr>
        <p:grpSpPr>
          <a:xfrm>
            <a:off x="0" y="-4724"/>
            <a:ext cx="16256000" cy="195000"/>
            <a:chOff x="0" y="-4724"/>
            <a:chExt cx="16256000" cy="195000"/>
          </a:xfrm>
        </p:grpSpPr>
        <p:sp>
          <p:nvSpPr>
            <p:cNvPr id="303" name="Google Shape;303;p68"/>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04" name="Google Shape;304;p68"/>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305" name="Google Shape;305;p68"/>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06" name="Google Shape;306;p68"/>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07" name="Google Shape;307;p68"/>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08" name="Google Shape;308;p68"/>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09" name="Google Shape;309;p68"/>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ans">
  <p:cSld name="2_quiz ans">
    <p:spTree>
      <p:nvGrpSpPr>
        <p:cNvPr id="310" name="Shape 310"/>
        <p:cNvGrpSpPr/>
        <p:nvPr/>
      </p:nvGrpSpPr>
      <p:grpSpPr>
        <a:xfrm>
          <a:off x="0" y="0"/>
          <a:ext cx="0" cy="0"/>
          <a:chOff x="0" y="0"/>
          <a:chExt cx="0" cy="0"/>
        </a:xfrm>
      </p:grpSpPr>
      <p:sp>
        <p:nvSpPr>
          <p:cNvPr id="311" name="Google Shape;311;p69"/>
          <p:cNvSpPr/>
          <p:nvPr/>
        </p:nvSpPr>
        <p:spPr>
          <a:xfrm>
            <a:off x="1" y="6798914"/>
            <a:ext cx="16256001"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312" name="Google Shape;312;p69"/>
          <p:cNvSpPr txBox="1"/>
          <p:nvPr>
            <p:ph idx="1" type="body"/>
          </p:nvPr>
        </p:nvSpPr>
        <p:spPr>
          <a:xfrm>
            <a:off x="433971" y="7456927"/>
            <a:ext cx="15267333" cy="128794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3" name="Google Shape;313;p69"/>
          <p:cNvSpPr txBox="1"/>
          <p:nvPr/>
        </p:nvSpPr>
        <p:spPr>
          <a:xfrm>
            <a:off x="436422" y="6835848"/>
            <a:ext cx="323223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The correct answer is</a:t>
            </a:r>
            <a:endParaRPr b="0" i="0" sz="1400" u="none" cap="none" strike="noStrike">
              <a:solidFill>
                <a:srgbClr val="000000"/>
              </a:solidFill>
              <a:latin typeface="Arial"/>
              <a:ea typeface="Arial"/>
              <a:cs typeface="Arial"/>
              <a:sym typeface="Arial"/>
            </a:endParaRPr>
          </a:p>
        </p:txBody>
      </p:sp>
      <p:cxnSp>
        <p:nvCxnSpPr>
          <p:cNvPr id="314" name="Google Shape;314;p69"/>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315" name="Google Shape;315;p69"/>
          <p:cNvCxnSpPr/>
          <p:nvPr/>
        </p:nvCxnSpPr>
        <p:spPr>
          <a:xfrm>
            <a:off x="396856" y="7371304"/>
            <a:ext cx="15462286" cy="0"/>
          </a:xfrm>
          <a:prstGeom prst="straightConnector1">
            <a:avLst/>
          </a:prstGeom>
          <a:noFill/>
          <a:ln cap="flat" cmpd="sng" w="28575">
            <a:solidFill>
              <a:srgbClr val="CDCDCD"/>
            </a:solidFill>
            <a:prstDash val="solid"/>
            <a:miter lim="800000"/>
            <a:headEnd len="sm" w="sm" type="none"/>
            <a:tailEnd len="sm" w="sm" type="none"/>
          </a:ln>
        </p:spPr>
      </p:cxnSp>
      <p:sp>
        <p:nvSpPr>
          <p:cNvPr id="316" name="Google Shape;316;p69"/>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7" name="Google Shape;317;p69"/>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318" name="Google Shape;318;p69"/>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319" name="Google Shape;319;p69"/>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320" name="Google Shape;320;p69"/>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1" name="Google Shape;321;p69"/>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322" name="Google Shape;322;p69"/>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323" name="Google Shape;323;p69"/>
          <p:cNvSpPr txBox="1"/>
          <p:nvPr>
            <p:ph idx="4"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4" name="Google Shape;324;p69"/>
          <p:cNvSpPr txBox="1"/>
          <p:nvPr/>
        </p:nvSpPr>
        <p:spPr>
          <a:xfrm>
            <a:off x="1664103" y="285270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325" name="Google Shape;325;p69"/>
          <p:cNvSpPr txBox="1"/>
          <p:nvPr/>
        </p:nvSpPr>
        <p:spPr>
          <a:xfrm>
            <a:off x="1664103" y="367380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326" name="Google Shape;326;p69"/>
          <p:cNvSpPr txBox="1"/>
          <p:nvPr/>
        </p:nvSpPr>
        <p:spPr>
          <a:xfrm>
            <a:off x="1664101" y="4494903"/>
            <a:ext cx="62337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327" name="Google Shape;327;p69"/>
          <p:cNvSpPr txBox="1"/>
          <p:nvPr/>
        </p:nvSpPr>
        <p:spPr>
          <a:xfrm>
            <a:off x="1664103" y="5316001"/>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328" name="Google Shape;328;p69"/>
          <p:cNvSpPr txBox="1"/>
          <p:nvPr>
            <p:ph idx="5" type="body"/>
          </p:nvPr>
        </p:nvSpPr>
        <p:spPr>
          <a:xfrm>
            <a:off x="2329744" y="276198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9" name="Google Shape;329;p69"/>
          <p:cNvSpPr txBox="1"/>
          <p:nvPr>
            <p:ph idx="6" type="body"/>
          </p:nvPr>
        </p:nvSpPr>
        <p:spPr>
          <a:xfrm>
            <a:off x="2329744" y="3582594"/>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0" name="Google Shape;330;p69"/>
          <p:cNvSpPr txBox="1"/>
          <p:nvPr>
            <p:ph idx="7" type="body"/>
          </p:nvPr>
        </p:nvSpPr>
        <p:spPr>
          <a:xfrm>
            <a:off x="2329744" y="440319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1" name="Google Shape;331;p69"/>
          <p:cNvSpPr txBox="1"/>
          <p:nvPr>
            <p:ph idx="8" type="body"/>
          </p:nvPr>
        </p:nvSpPr>
        <p:spPr>
          <a:xfrm>
            <a:off x="2329744" y="5223804"/>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2" name="Google Shape;332;p69"/>
          <p:cNvSpPr txBox="1"/>
          <p:nvPr/>
        </p:nvSpPr>
        <p:spPr>
          <a:xfrm>
            <a:off x="1664101" y="6137097"/>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e.</a:t>
            </a:r>
            <a:endParaRPr b="0" i="0" sz="1400" u="none" cap="none" strike="noStrike">
              <a:solidFill>
                <a:srgbClr val="000000"/>
              </a:solidFill>
              <a:latin typeface="Arial"/>
              <a:ea typeface="Arial"/>
              <a:cs typeface="Arial"/>
              <a:sym typeface="Arial"/>
            </a:endParaRPr>
          </a:p>
        </p:txBody>
      </p:sp>
      <p:sp>
        <p:nvSpPr>
          <p:cNvPr id="333" name="Google Shape;333;p69"/>
          <p:cNvSpPr txBox="1"/>
          <p:nvPr>
            <p:ph idx="9" type="body"/>
          </p:nvPr>
        </p:nvSpPr>
        <p:spPr>
          <a:xfrm>
            <a:off x="2310170" y="6044408"/>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34" name="Google Shape;334;p69"/>
          <p:cNvPicPr preferRelativeResize="0"/>
          <p:nvPr/>
        </p:nvPicPr>
        <p:blipFill rotWithShape="1">
          <a:blip r:embed="rId3">
            <a:alphaModFix/>
          </a:blip>
          <a:srcRect b="0" l="0" r="0" t="0"/>
          <a:stretch/>
        </p:blipFill>
        <p:spPr>
          <a:xfrm>
            <a:off x="0" y="37322"/>
            <a:ext cx="16256000" cy="9144000"/>
          </a:xfrm>
          <a:prstGeom prst="rect">
            <a:avLst/>
          </a:prstGeom>
          <a:noFill/>
          <a:ln>
            <a:noFill/>
          </a:ln>
        </p:spPr>
      </p:pic>
      <p:grpSp>
        <p:nvGrpSpPr>
          <p:cNvPr id="335" name="Google Shape;335;p69"/>
          <p:cNvGrpSpPr/>
          <p:nvPr/>
        </p:nvGrpSpPr>
        <p:grpSpPr>
          <a:xfrm>
            <a:off x="0" y="-4724"/>
            <a:ext cx="16256000" cy="195000"/>
            <a:chOff x="0" y="-4724"/>
            <a:chExt cx="16256000" cy="195000"/>
          </a:xfrm>
        </p:grpSpPr>
        <p:sp>
          <p:nvSpPr>
            <p:cNvPr id="336" name="Google Shape;336;p69"/>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37" name="Google Shape;337;p69"/>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338" name="Google Shape;338;p69"/>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39" name="Google Shape;339;p69"/>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40" name="Google Shape;340;p69"/>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41" name="Google Shape;341;p69"/>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42" name="Google Shape;342;p69"/>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q">
  <p:cSld name="1_quiz q">
    <p:spTree>
      <p:nvGrpSpPr>
        <p:cNvPr id="343" name="Shape 343"/>
        <p:cNvGrpSpPr/>
        <p:nvPr/>
      </p:nvGrpSpPr>
      <p:grpSpPr>
        <a:xfrm>
          <a:off x="0" y="0"/>
          <a:ext cx="0" cy="0"/>
          <a:chOff x="0" y="0"/>
          <a:chExt cx="0" cy="0"/>
        </a:xfrm>
      </p:grpSpPr>
      <p:sp>
        <p:nvSpPr>
          <p:cNvPr id="344" name="Google Shape;344;p70"/>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345" name="Google Shape;345;p70"/>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346" name="Google Shape;346;p70"/>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47" name="Google Shape;347;p70"/>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348" name="Google Shape;348;p70"/>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9" name="Google Shape;349;p70"/>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350" name="Google Shape;350;p70"/>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351" name="Google Shape;351;p70"/>
          <p:cNvSpPr txBox="1"/>
          <p:nvPr/>
        </p:nvSpPr>
        <p:spPr>
          <a:xfrm>
            <a:off x="1664103" y="300768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352" name="Google Shape;352;p70"/>
          <p:cNvSpPr txBox="1"/>
          <p:nvPr/>
        </p:nvSpPr>
        <p:spPr>
          <a:xfrm>
            <a:off x="1664103" y="382878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353" name="Google Shape;353;p70"/>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4" name="Google Shape;354;p70"/>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55" name="Google Shape;355;p70"/>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356" name="Google Shape;356;p70"/>
          <p:cNvGrpSpPr/>
          <p:nvPr/>
        </p:nvGrpSpPr>
        <p:grpSpPr>
          <a:xfrm>
            <a:off x="0" y="-4724"/>
            <a:ext cx="16256000" cy="195000"/>
            <a:chOff x="0" y="-4724"/>
            <a:chExt cx="16256000" cy="195000"/>
          </a:xfrm>
        </p:grpSpPr>
        <p:sp>
          <p:nvSpPr>
            <p:cNvPr id="357" name="Google Shape;357;p70"/>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58" name="Google Shape;358;p70"/>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359" name="Google Shape;359;p70"/>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60" name="Google Shape;360;p70"/>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61" name="Google Shape;361;p70"/>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62" name="Google Shape;362;p70"/>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63" name="Google Shape;363;p70"/>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ans">
  <p:cSld name="1_quiz ans">
    <p:spTree>
      <p:nvGrpSpPr>
        <p:cNvPr id="364" name="Shape 364"/>
        <p:cNvGrpSpPr/>
        <p:nvPr/>
      </p:nvGrpSpPr>
      <p:grpSpPr>
        <a:xfrm>
          <a:off x="0" y="0"/>
          <a:ext cx="0" cy="0"/>
          <a:chOff x="0" y="0"/>
          <a:chExt cx="0" cy="0"/>
        </a:xfrm>
      </p:grpSpPr>
      <p:sp>
        <p:nvSpPr>
          <p:cNvPr id="365" name="Google Shape;365;p71"/>
          <p:cNvSpPr/>
          <p:nvPr/>
        </p:nvSpPr>
        <p:spPr>
          <a:xfrm>
            <a:off x="1" y="6798914"/>
            <a:ext cx="16256001"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366" name="Google Shape;366;p71"/>
          <p:cNvSpPr txBox="1"/>
          <p:nvPr>
            <p:ph idx="1" type="body"/>
          </p:nvPr>
        </p:nvSpPr>
        <p:spPr>
          <a:xfrm>
            <a:off x="433971" y="7456927"/>
            <a:ext cx="15267333" cy="128794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7" name="Google Shape;367;p71"/>
          <p:cNvSpPr txBox="1"/>
          <p:nvPr/>
        </p:nvSpPr>
        <p:spPr>
          <a:xfrm>
            <a:off x="436422" y="6835848"/>
            <a:ext cx="323223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The correct answer is</a:t>
            </a:r>
            <a:endParaRPr b="0" i="0" sz="1400" u="none" cap="none" strike="noStrike">
              <a:solidFill>
                <a:srgbClr val="000000"/>
              </a:solidFill>
              <a:latin typeface="Arial"/>
              <a:ea typeface="Arial"/>
              <a:cs typeface="Arial"/>
              <a:sym typeface="Arial"/>
            </a:endParaRPr>
          </a:p>
        </p:txBody>
      </p:sp>
      <p:cxnSp>
        <p:nvCxnSpPr>
          <p:cNvPr id="368" name="Google Shape;368;p71"/>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369" name="Google Shape;369;p71"/>
          <p:cNvCxnSpPr/>
          <p:nvPr/>
        </p:nvCxnSpPr>
        <p:spPr>
          <a:xfrm>
            <a:off x="396856" y="7371304"/>
            <a:ext cx="15462286" cy="0"/>
          </a:xfrm>
          <a:prstGeom prst="straightConnector1">
            <a:avLst/>
          </a:prstGeom>
          <a:noFill/>
          <a:ln cap="flat" cmpd="sng" w="28575">
            <a:solidFill>
              <a:srgbClr val="CDCDCD"/>
            </a:solidFill>
            <a:prstDash val="solid"/>
            <a:miter lim="800000"/>
            <a:headEnd len="sm" w="sm" type="none"/>
            <a:tailEnd len="sm" w="sm" type="none"/>
          </a:ln>
        </p:spPr>
      </p:cxnSp>
      <p:sp>
        <p:nvSpPr>
          <p:cNvPr id="370" name="Google Shape;370;p71"/>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1" name="Google Shape;371;p71"/>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372" name="Google Shape;372;p71"/>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373" name="Google Shape;373;p71"/>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374" name="Google Shape;374;p71"/>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5" name="Google Shape;375;p71"/>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376" name="Google Shape;376;p71"/>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377" name="Google Shape;377;p71"/>
          <p:cNvSpPr txBox="1"/>
          <p:nvPr/>
        </p:nvSpPr>
        <p:spPr>
          <a:xfrm>
            <a:off x="1664103" y="300768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378" name="Google Shape;378;p71"/>
          <p:cNvSpPr txBox="1"/>
          <p:nvPr/>
        </p:nvSpPr>
        <p:spPr>
          <a:xfrm>
            <a:off x="1664103" y="382878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379" name="Google Shape;379;p71"/>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0" name="Google Shape;380;p71"/>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1" name="Google Shape;381;p71"/>
          <p:cNvSpPr txBox="1"/>
          <p:nvPr>
            <p:ph idx="6"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82" name="Google Shape;382;p71"/>
          <p:cNvPicPr preferRelativeResize="0"/>
          <p:nvPr/>
        </p:nvPicPr>
        <p:blipFill rotWithShape="1">
          <a:blip r:embed="rId3">
            <a:alphaModFix/>
          </a:blip>
          <a:srcRect b="0" l="0" r="0" t="0"/>
          <a:stretch/>
        </p:blipFill>
        <p:spPr>
          <a:xfrm>
            <a:off x="0" y="55983"/>
            <a:ext cx="16256000" cy="9144000"/>
          </a:xfrm>
          <a:prstGeom prst="rect">
            <a:avLst/>
          </a:prstGeom>
          <a:noFill/>
          <a:ln>
            <a:noFill/>
          </a:ln>
        </p:spPr>
      </p:pic>
      <p:grpSp>
        <p:nvGrpSpPr>
          <p:cNvPr id="383" name="Google Shape;383;p71"/>
          <p:cNvGrpSpPr/>
          <p:nvPr/>
        </p:nvGrpSpPr>
        <p:grpSpPr>
          <a:xfrm>
            <a:off x="0" y="-4724"/>
            <a:ext cx="16256000" cy="195000"/>
            <a:chOff x="0" y="-4724"/>
            <a:chExt cx="16256000" cy="195000"/>
          </a:xfrm>
        </p:grpSpPr>
        <p:sp>
          <p:nvSpPr>
            <p:cNvPr id="384" name="Google Shape;384;p71"/>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85" name="Google Shape;385;p71"/>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386" name="Google Shape;386;p71"/>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87" name="Google Shape;387;p71"/>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88" name="Google Shape;388;p71"/>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89" name="Google Shape;389;p71"/>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90" name="Google Shape;390;p71"/>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age">
  <p:cSld name="Content page">
    <p:spTree>
      <p:nvGrpSpPr>
        <p:cNvPr id="391" name="Shape 391"/>
        <p:cNvGrpSpPr/>
        <p:nvPr/>
      </p:nvGrpSpPr>
      <p:grpSpPr>
        <a:xfrm>
          <a:off x="0" y="0"/>
          <a:ext cx="0" cy="0"/>
          <a:chOff x="0" y="0"/>
          <a:chExt cx="0" cy="0"/>
        </a:xfrm>
      </p:grpSpPr>
      <p:sp>
        <p:nvSpPr>
          <p:cNvPr id="392" name="Google Shape;392;p72"/>
          <p:cNvSpPr/>
          <p:nvPr/>
        </p:nvSpPr>
        <p:spPr>
          <a:xfrm>
            <a:off x="0" y="-4724"/>
            <a:ext cx="1463433"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93" name="Google Shape;393;p72"/>
          <p:cNvSpPr/>
          <p:nvPr/>
        </p:nvSpPr>
        <p:spPr>
          <a:xfrm>
            <a:off x="1463432" y="-4724"/>
            <a:ext cx="7101807"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394" name="Google Shape;394;p72"/>
          <p:cNvSpPr/>
          <p:nvPr/>
        </p:nvSpPr>
        <p:spPr>
          <a:xfrm>
            <a:off x="8565235"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95" name="Google Shape;395;p72"/>
          <p:cNvSpPr/>
          <p:nvPr/>
        </p:nvSpPr>
        <p:spPr>
          <a:xfrm>
            <a:off x="9969933" y="-4724"/>
            <a:ext cx="469865"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96" name="Google Shape;396;p72"/>
          <p:cNvSpPr/>
          <p:nvPr/>
        </p:nvSpPr>
        <p:spPr>
          <a:xfrm>
            <a:off x="10439797" y="-4724"/>
            <a:ext cx="166412"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97" name="Google Shape;397;p72"/>
          <p:cNvSpPr/>
          <p:nvPr/>
        </p:nvSpPr>
        <p:spPr>
          <a:xfrm>
            <a:off x="10606209" y="-4724"/>
            <a:ext cx="1668996"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98" name="Google Shape;398;p72"/>
          <p:cNvSpPr/>
          <p:nvPr/>
        </p:nvSpPr>
        <p:spPr>
          <a:xfrm>
            <a:off x="12275206"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99" name="Google Shape;399;p72"/>
          <p:cNvSpPr txBox="1"/>
          <p:nvPr>
            <p:ph idx="1" type="body"/>
          </p:nvPr>
        </p:nvSpPr>
        <p:spPr>
          <a:xfrm>
            <a:off x="364903" y="1250984"/>
            <a:ext cx="15528769" cy="7268479"/>
          </a:xfrm>
          <a:prstGeom prst="rect">
            <a:avLst/>
          </a:prstGeom>
          <a:noFill/>
          <a:ln>
            <a:noFill/>
          </a:ln>
        </p:spPr>
        <p:txBody>
          <a:bodyPr anchorCtr="0" anchor="t" bIns="45700" lIns="91425" spcFirstLastPara="1" rIns="91425" wrap="square" tIns="45700">
            <a:noAutofit/>
          </a:bodyPr>
          <a:lstStyle>
            <a:lvl1pPr indent="-411289" lvl="0" marL="457200" algn="l">
              <a:lnSpc>
                <a:spcPct val="100000"/>
              </a:lnSpc>
              <a:spcBef>
                <a:spcPts val="1000"/>
              </a:spcBef>
              <a:spcAft>
                <a:spcPts val="0"/>
              </a:spcAft>
              <a:buClr>
                <a:schemeClr val="dk1"/>
              </a:buClr>
              <a:buSzPts val="2877"/>
              <a:buChar char="•"/>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0" name="Google Shape;400;p72"/>
          <p:cNvSpPr txBox="1"/>
          <p:nvPr>
            <p:ph idx="2" type="body"/>
          </p:nvPr>
        </p:nvSpPr>
        <p:spPr>
          <a:xfrm>
            <a:off x="2" y="190279"/>
            <a:ext cx="13306558" cy="670312"/>
          </a:xfrm>
          <a:prstGeom prst="rect">
            <a:avLst/>
          </a:prstGeom>
          <a:noFill/>
          <a:ln>
            <a:noFill/>
          </a:ln>
        </p:spPr>
        <p:txBody>
          <a:bodyPr anchorCtr="0" anchor="ctr" bIns="0" lIns="91425" spcFirstLastPara="1" rIns="0" wrap="square" tIns="0">
            <a:noAutofit/>
          </a:bodyPr>
          <a:lstStyle>
            <a:lvl1pPr indent="-228600" lvl="0" marL="457200" algn="l">
              <a:lnSpc>
                <a:spcPct val="90000"/>
              </a:lnSpc>
              <a:spcBef>
                <a:spcPts val="1000"/>
              </a:spcBef>
              <a:spcAft>
                <a:spcPts val="0"/>
              </a:spcAft>
              <a:buClr>
                <a:schemeClr val="dk1"/>
              </a:buClr>
              <a:buSzPts val="3288"/>
              <a:buNone/>
              <a:defRPr b="0" sz="3288">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1" name="Google Shape;401;p72"/>
          <p:cNvSpPr/>
          <p:nvPr/>
        </p:nvSpPr>
        <p:spPr>
          <a:xfrm>
            <a:off x="5113" y="877463"/>
            <a:ext cx="14039525" cy="39000"/>
          </a:xfrm>
          <a:prstGeom prst="rect">
            <a:avLst/>
          </a:prstGeom>
          <a:gradFill>
            <a:gsLst>
              <a:gs pos="0">
                <a:srgbClr val="F28020"/>
              </a:gs>
              <a:gs pos="23000">
                <a:srgbClr val="F28020"/>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67"/>
              <a:buFont typeface="Arial"/>
              <a:buNone/>
            </a:pPr>
            <a:r>
              <a:t/>
            </a:r>
            <a:endParaRPr b="0" i="0" sz="2367" u="none" cap="none" strike="noStrike">
              <a:solidFill>
                <a:schemeClr val="lt1"/>
              </a:solidFill>
              <a:latin typeface="Calibri"/>
              <a:ea typeface="Calibri"/>
              <a:cs typeface="Calibri"/>
              <a:sym typeface="Calibri"/>
            </a:endParaRPr>
          </a:p>
        </p:txBody>
      </p:sp>
      <p:pic>
        <p:nvPicPr>
          <p:cNvPr id="402" name="Google Shape;402;p72"/>
          <p:cNvPicPr preferRelativeResize="0"/>
          <p:nvPr/>
        </p:nvPicPr>
        <p:blipFill rotWithShape="1">
          <a:blip r:embed="rId2">
            <a:alphaModFix/>
          </a:blip>
          <a:srcRect b="0" l="0" r="0" t="0"/>
          <a:stretch/>
        </p:blipFill>
        <p:spPr>
          <a:xfrm>
            <a:off x="13754509" y="281244"/>
            <a:ext cx="2157354" cy="779999"/>
          </a:xfrm>
          <a:prstGeom prst="rect">
            <a:avLst/>
          </a:prstGeom>
          <a:noFill/>
          <a:ln>
            <a:noFill/>
          </a:ln>
        </p:spPr>
      </p:pic>
      <p:sp>
        <p:nvSpPr>
          <p:cNvPr id="403" name="Google Shape;403;p72"/>
          <p:cNvSpPr txBox="1"/>
          <p:nvPr>
            <p:ph idx="12" type="sldNum"/>
          </p:nvPr>
        </p:nvSpPr>
        <p:spPr>
          <a:xfrm flipH="1">
            <a:off x="15074054" y="8745187"/>
            <a:ext cx="1181946" cy="486834"/>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g/table layout">
  <p:cSld name="6_img/table layout">
    <p:spTree>
      <p:nvGrpSpPr>
        <p:cNvPr id="404" name="Shape 404"/>
        <p:cNvGrpSpPr/>
        <p:nvPr/>
      </p:nvGrpSpPr>
      <p:grpSpPr>
        <a:xfrm>
          <a:off x="0" y="0"/>
          <a:ext cx="0" cy="0"/>
          <a:chOff x="0" y="0"/>
          <a:chExt cx="0" cy="0"/>
        </a:xfrm>
      </p:grpSpPr>
      <p:sp>
        <p:nvSpPr>
          <p:cNvPr id="405" name="Google Shape;405;p73"/>
          <p:cNvSpPr/>
          <p:nvPr/>
        </p:nvSpPr>
        <p:spPr>
          <a:xfrm>
            <a:off x="0" y="-4724"/>
            <a:ext cx="1463433"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06" name="Google Shape;406;p73"/>
          <p:cNvSpPr/>
          <p:nvPr/>
        </p:nvSpPr>
        <p:spPr>
          <a:xfrm>
            <a:off x="1463432" y="-4724"/>
            <a:ext cx="7101807"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407" name="Google Shape;407;p73"/>
          <p:cNvSpPr/>
          <p:nvPr/>
        </p:nvSpPr>
        <p:spPr>
          <a:xfrm>
            <a:off x="8565235"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08" name="Google Shape;408;p73"/>
          <p:cNvSpPr/>
          <p:nvPr/>
        </p:nvSpPr>
        <p:spPr>
          <a:xfrm>
            <a:off x="9969933" y="-4724"/>
            <a:ext cx="469865"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09" name="Google Shape;409;p73"/>
          <p:cNvSpPr/>
          <p:nvPr/>
        </p:nvSpPr>
        <p:spPr>
          <a:xfrm>
            <a:off x="10439797" y="-4724"/>
            <a:ext cx="166412"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10" name="Google Shape;410;p73"/>
          <p:cNvSpPr/>
          <p:nvPr/>
        </p:nvSpPr>
        <p:spPr>
          <a:xfrm>
            <a:off x="10606209" y="-4724"/>
            <a:ext cx="1668996"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11" name="Google Shape;411;p73"/>
          <p:cNvSpPr/>
          <p:nvPr/>
        </p:nvSpPr>
        <p:spPr>
          <a:xfrm>
            <a:off x="12275206"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12" name="Google Shape;412;p73"/>
          <p:cNvSpPr txBox="1"/>
          <p:nvPr>
            <p:ph idx="1" type="body"/>
          </p:nvPr>
        </p:nvSpPr>
        <p:spPr>
          <a:xfrm>
            <a:off x="2" y="190279"/>
            <a:ext cx="13306558" cy="670312"/>
          </a:xfrm>
          <a:prstGeom prst="rect">
            <a:avLst/>
          </a:prstGeom>
          <a:noFill/>
          <a:ln>
            <a:noFill/>
          </a:ln>
        </p:spPr>
        <p:txBody>
          <a:bodyPr anchorCtr="0" anchor="ctr" bIns="0" lIns="91425" spcFirstLastPara="1" rIns="0" wrap="square" tIns="0">
            <a:noAutofit/>
          </a:bodyPr>
          <a:lstStyle>
            <a:lvl1pPr indent="-228600" lvl="0" marL="457200" algn="l">
              <a:lnSpc>
                <a:spcPct val="90000"/>
              </a:lnSpc>
              <a:spcBef>
                <a:spcPts val="1000"/>
              </a:spcBef>
              <a:spcAft>
                <a:spcPts val="0"/>
              </a:spcAft>
              <a:buClr>
                <a:schemeClr val="dk1"/>
              </a:buClr>
              <a:buSzPts val="3288"/>
              <a:buNone/>
              <a:defRPr b="0" sz="3288">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3" name="Google Shape;413;p73"/>
          <p:cNvSpPr/>
          <p:nvPr/>
        </p:nvSpPr>
        <p:spPr>
          <a:xfrm>
            <a:off x="5113" y="877463"/>
            <a:ext cx="14039525" cy="39000"/>
          </a:xfrm>
          <a:prstGeom prst="rect">
            <a:avLst/>
          </a:prstGeom>
          <a:gradFill>
            <a:gsLst>
              <a:gs pos="0">
                <a:srgbClr val="F28020"/>
              </a:gs>
              <a:gs pos="23000">
                <a:srgbClr val="F28020"/>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67"/>
              <a:buFont typeface="Arial"/>
              <a:buNone/>
            </a:pPr>
            <a:r>
              <a:t/>
            </a:r>
            <a:endParaRPr b="0" i="0" sz="2367" u="none" cap="none" strike="noStrike">
              <a:solidFill>
                <a:schemeClr val="lt1"/>
              </a:solidFill>
              <a:latin typeface="Calibri"/>
              <a:ea typeface="Calibri"/>
              <a:cs typeface="Calibri"/>
              <a:sym typeface="Calibri"/>
            </a:endParaRPr>
          </a:p>
        </p:txBody>
      </p:sp>
      <p:sp>
        <p:nvSpPr>
          <p:cNvPr id="414" name="Google Shape;414;p73"/>
          <p:cNvSpPr/>
          <p:nvPr/>
        </p:nvSpPr>
        <p:spPr>
          <a:xfrm>
            <a:off x="605184" y="2689320"/>
            <a:ext cx="7284619" cy="704507"/>
          </a:xfrm>
          <a:prstGeom prst="round1Rect">
            <a:avLst>
              <a:gd fmla="val 16667" name="adj"/>
            </a:avLst>
          </a:prstGeom>
          <a:solidFill>
            <a:schemeClr val="lt1"/>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67"/>
              <a:buFont typeface="Arial"/>
              <a:buNone/>
            </a:pPr>
            <a:r>
              <a:t/>
            </a:r>
            <a:endParaRPr b="0" i="0" sz="2367" u="none" cap="none" strike="noStrike">
              <a:solidFill>
                <a:schemeClr val="lt1"/>
              </a:solidFill>
              <a:latin typeface="Calibri"/>
              <a:ea typeface="Calibri"/>
              <a:cs typeface="Calibri"/>
              <a:sym typeface="Calibri"/>
            </a:endParaRPr>
          </a:p>
        </p:txBody>
      </p:sp>
      <p:sp>
        <p:nvSpPr>
          <p:cNvPr id="415" name="Google Shape;415;p73"/>
          <p:cNvSpPr/>
          <p:nvPr/>
        </p:nvSpPr>
        <p:spPr>
          <a:xfrm rot="10800000">
            <a:off x="604452" y="3397034"/>
            <a:ext cx="7285348" cy="4971707"/>
          </a:xfrm>
          <a:prstGeom prst="round2SameRect">
            <a:avLst>
              <a:gd fmla="val 7073" name="adj1"/>
              <a:gd fmla="val 0" name="adj2"/>
            </a:avLst>
          </a:prstGeom>
          <a:solidFill>
            <a:schemeClr val="lt1"/>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67"/>
              <a:buFont typeface="Arial"/>
              <a:buNone/>
            </a:pPr>
            <a:r>
              <a:t/>
            </a:r>
            <a:endParaRPr b="0" i="0" sz="2367" u="none" cap="none" strike="noStrike">
              <a:solidFill>
                <a:schemeClr val="lt1"/>
              </a:solidFill>
              <a:latin typeface="Calibri"/>
              <a:ea typeface="Calibri"/>
              <a:cs typeface="Calibri"/>
              <a:sym typeface="Calibri"/>
            </a:endParaRPr>
          </a:p>
        </p:txBody>
      </p:sp>
      <p:sp>
        <p:nvSpPr>
          <p:cNvPr id="416" name="Google Shape;416;p73"/>
          <p:cNvSpPr txBox="1"/>
          <p:nvPr>
            <p:ph idx="2" type="body"/>
          </p:nvPr>
        </p:nvSpPr>
        <p:spPr>
          <a:xfrm>
            <a:off x="1025297" y="2705305"/>
            <a:ext cx="6842397" cy="6838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77"/>
              <a:buNone/>
              <a:defRPr b="1" sz="2877">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7" name="Google Shape;417;p73"/>
          <p:cNvSpPr/>
          <p:nvPr/>
        </p:nvSpPr>
        <p:spPr>
          <a:xfrm>
            <a:off x="8411783" y="2696667"/>
            <a:ext cx="7284619" cy="704507"/>
          </a:xfrm>
          <a:prstGeom prst="round1Rect">
            <a:avLst>
              <a:gd fmla="val 16667" name="adj"/>
            </a:avLst>
          </a:prstGeom>
          <a:solidFill>
            <a:schemeClr val="lt1"/>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67"/>
              <a:buFont typeface="Arial"/>
              <a:buNone/>
            </a:pPr>
            <a:r>
              <a:t/>
            </a:r>
            <a:endParaRPr b="0" i="0" sz="2367" u="none" cap="none" strike="noStrike">
              <a:solidFill>
                <a:schemeClr val="lt1"/>
              </a:solidFill>
              <a:latin typeface="Calibri"/>
              <a:ea typeface="Calibri"/>
              <a:cs typeface="Calibri"/>
              <a:sym typeface="Calibri"/>
            </a:endParaRPr>
          </a:p>
        </p:txBody>
      </p:sp>
      <p:sp>
        <p:nvSpPr>
          <p:cNvPr id="418" name="Google Shape;418;p73"/>
          <p:cNvSpPr/>
          <p:nvPr/>
        </p:nvSpPr>
        <p:spPr>
          <a:xfrm rot="10800000">
            <a:off x="8411049" y="3404377"/>
            <a:ext cx="7285348" cy="4964360"/>
          </a:xfrm>
          <a:prstGeom prst="round2SameRect">
            <a:avLst>
              <a:gd fmla="val 7073" name="adj1"/>
              <a:gd fmla="val 0" name="adj2"/>
            </a:avLst>
          </a:prstGeom>
          <a:solidFill>
            <a:schemeClr val="lt1"/>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67"/>
              <a:buFont typeface="Arial"/>
              <a:buNone/>
            </a:pPr>
            <a:r>
              <a:t/>
            </a:r>
            <a:endParaRPr b="0" i="0" sz="2367" u="none" cap="none" strike="noStrike">
              <a:solidFill>
                <a:schemeClr val="lt1"/>
              </a:solidFill>
              <a:latin typeface="Calibri"/>
              <a:ea typeface="Calibri"/>
              <a:cs typeface="Calibri"/>
              <a:sym typeface="Calibri"/>
            </a:endParaRPr>
          </a:p>
        </p:txBody>
      </p:sp>
      <p:sp>
        <p:nvSpPr>
          <p:cNvPr id="419" name="Google Shape;419;p73"/>
          <p:cNvSpPr txBox="1"/>
          <p:nvPr>
            <p:ph idx="3" type="body"/>
          </p:nvPr>
        </p:nvSpPr>
        <p:spPr>
          <a:xfrm>
            <a:off x="8831896" y="2712652"/>
            <a:ext cx="6842397" cy="6838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77"/>
              <a:buNone/>
              <a:defRPr b="1" sz="2877">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0" name="Google Shape;420;p73"/>
          <p:cNvSpPr/>
          <p:nvPr/>
        </p:nvSpPr>
        <p:spPr>
          <a:xfrm>
            <a:off x="605185" y="2696667"/>
            <a:ext cx="411133" cy="700366"/>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421" name="Google Shape;421;p73"/>
          <p:cNvSpPr/>
          <p:nvPr/>
        </p:nvSpPr>
        <p:spPr>
          <a:xfrm>
            <a:off x="8411784" y="2704011"/>
            <a:ext cx="411133" cy="700366"/>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422" name="Google Shape;422;p73"/>
          <p:cNvSpPr txBox="1"/>
          <p:nvPr>
            <p:ph idx="4" type="body"/>
          </p:nvPr>
        </p:nvSpPr>
        <p:spPr>
          <a:xfrm>
            <a:off x="364903" y="1250987"/>
            <a:ext cx="15528769" cy="93989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877"/>
              <a:buNone/>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3" name="Google Shape;423;p73"/>
          <p:cNvSpPr txBox="1"/>
          <p:nvPr>
            <p:ph idx="5" type="body"/>
          </p:nvPr>
        </p:nvSpPr>
        <p:spPr>
          <a:xfrm>
            <a:off x="784948" y="3404199"/>
            <a:ext cx="6935999" cy="4788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77"/>
              <a:buNone/>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4" name="Google Shape;424;p73"/>
          <p:cNvSpPr txBox="1"/>
          <p:nvPr>
            <p:ph idx="6" type="body"/>
          </p:nvPr>
        </p:nvSpPr>
        <p:spPr>
          <a:xfrm>
            <a:off x="8579905" y="3423019"/>
            <a:ext cx="6931145" cy="476968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77"/>
              <a:buNone/>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5" name="Google Shape;425;p73"/>
          <p:cNvPicPr preferRelativeResize="0"/>
          <p:nvPr/>
        </p:nvPicPr>
        <p:blipFill rotWithShape="1">
          <a:blip r:embed="rId2">
            <a:alphaModFix/>
          </a:blip>
          <a:srcRect b="0" l="0" r="0" t="0"/>
          <a:stretch/>
        </p:blipFill>
        <p:spPr>
          <a:xfrm>
            <a:off x="13754509" y="281244"/>
            <a:ext cx="2157354" cy="779999"/>
          </a:xfrm>
          <a:prstGeom prst="rect">
            <a:avLst/>
          </a:prstGeom>
          <a:noFill/>
          <a:ln>
            <a:noFill/>
          </a:ln>
        </p:spPr>
      </p:pic>
      <p:sp>
        <p:nvSpPr>
          <p:cNvPr id="426" name="Google Shape;426;p73"/>
          <p:cNvSpPr txBox="1"/>
          <p:nvPr>
            <p:ph idx="12" type="sldNum"/>
          </p:nvPr>
        </p:nvSpPr>
        <p:spPr>
          <a:xfrm flipH="1">
            <a:off x="15074054" y="8745187"/>
            <a:ext cx="1181946" cy="486834"/>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Objectives">
    <p:spTree>
      <p:nvGrpSpPr>
        <p:cNvPr id="43" name="Shape 43"/>
        <p:cNvGrpSpPr/>
        <p:nvPr/>
      </p:nvGrpSpPr>
      <p:grpSpPr>
        <a:xfrm>
          <a:off x="0" y="0"/>
          <a:ext cx="0" cy="0"/>
          <a:chOff x="0" y="0"/>
          <a:chExt cx="0" cy="0"/>
        </a:xfrm>
      </p:grpSpPr>
      <p:pic>
        <p:nvPicPr>
          <p:cNvPr id="44" name="Google Shape;44;p56"/>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45" name="Google Shape;45;p56"/>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46" name="Google Shape;46;p56"/>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7" name="Google Shape;47;p56"/>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48" name="Google Shape;48;p56"/>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9" name="Google Shape;49;p56"/>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0" name="Google Shape;50;p56"/>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1" name="Google Shape;51;p56"/>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2" name="Google Shape;52;p56"/>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3" name="Google Shape;53;p56"/>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56"/>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6"/>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56"/>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7" name="Google Shape;57;p56"/>
          <p:cNvPicPr preferRelativeResize="0"/>
          <p:nvPr/>
        </p:nvPicPr>
        <p:blipFill rotWithShape="1">
          <a:blip r:embed="rId3">
            <a:alphaModFix/>
          </a:blip>
          <a:srcRect b="0" l="0" r="0" t="0"/>
          <a:stretch/>
        </p:blipFill>
        <p:spPr>
          <a:xfrm>
            <a:off x="534011" y="3689716"/>
            <a:ext cx="2358074" cy="2358074"/>
          </a:xfrm>
          <a:prstGeom prst="rect">
            <a:avLst/>
          </a:prstGeom>
          <a:noFill/>
          <a:ln>
            <a:noFill/>
          </a:ln>
        </p:spPr>
      </p:pic>
      <p:pic>
        <p:nvPicPr>
          <p:cNvPr id="58" name="Google Shape;58;p56"/>
          <p:cNvPicPr preferRelativeResize="0"/>
          <p:nvPr/>
        </p:nvPicPr>
        <p:blipFill rotWithShape="1">
          <a:blip r:embed="rId4">
            <a:alphaModFix/>
          </a:blip>
          <a:srcRect b="0" l="0" r="0" t="0"/>
          <a:stretch/>
        </p:blipFill>
        <p:spPr>
          <a:xfrm>
            <a:off x="5975350" y="885621"/>
            <a:ext cx="4305300" cy="253920"/>
          </a:xfrm>
          <a:prstGeom prst="rect">
            <a:avLst/>
          </a:prstGeom>
          <a:noFill/>
          <a:ln>
            <a:noFill/>
          </a:ln>
        </p:spPr>
      </p:pic>
      <p:sp>
        <p:nvSpPr>
          <p:cNvPr id="59" name="Google Shape;59;p56"/>
          <p:cNvSpPr txBox="1"/>
          <p:nvPr/>
        </p:nvSpPr>
        <p:spPr>
          <a:xfrm>
            <a:off x="0" y="415146"/>
            <a:ext cx="1625600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3F3F3F"/>
                </a:solidFill>
                <a:latin typeface="Open Sans ExtraBold"/>
                <a:ea typeface="Open Sans ExtraBold"/>
                <a:cs typeface="Open Sans ExtraBold"/>
                <a:sym typeface="Open Sans ExtraBold"/>
              </a:rPr>
              <a:t>Learning Objectives</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g/table layout">
  <p:cSld name="4_img/table layout">
    <p:spTree>
      <p:nvGrpSpPr>
        <p:cNvPr id="427" name="Shape 427"/>
        <p:cNvGrpSpPr/>
        <p:nvPr/>
      </p:nvGrpSpPr>
      <p:grpSpPr>
        <a:xfrm>
          <a:off x="0" y="0"/>
          <a:ext cx="0" cy="0"/>
          <a:chOff x="0" y="0"/>
          <a:chExt cx="0" cy="0"/>
        </a:xfrm>
      </p:grpSpPr>
      <p:sp>
        <p:nvSpPr>
          <p:cNvPr id="428" name="Google Shape;428;p74"/>
          <p:cNvSpPr/>
          <p:nvPr/>
        </p:nvSpPr>
        <p:spPr>
          <a:xfrm>
            <a:off x="0" y="-4724"/>
            <a:ext cx="1463433"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29" name="Google Shape;429;p74"/>
          <p:cNvSpPr/>
          <p:nvPr/>
        </p:nvSpPr>
        <p:spPr>
          <a:xfrm>
            <a:off x="1463432" y="-4724"/>
            <a:ext cx="7101807"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430" name="Google Shape;430;p74"/>
          <p:cNvSpPr/>
          <p:nvPr/>
        </p:nvSpPr>
        <p:spPr>
          <a:xfrm>
            <a:off x="8565235"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31" name="Google Shape;431;p74"/>
          <p:cNvSpPr/>
          <p:nvPr/>
        </p:nvSpPr>
        <p:spPr>
          <a:xfrm>
            <a:off x="9969933" y="-4724"/>
            <a:ext cx="469865"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32" name="Google Shape;432;p74"/>
          <p:cNvSpPr/>
          <p:nvPr/>
        </p:nvSpPr>
        <p:spPr>
          <a:xfrm>
            <a:off x="10439797" y="-4724"/>
            <a:ext cx="166412"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33" name="Google Shape;433;p74"/>
          <p:cNvSpPr/>
          <p:nvPr/>
        </p:nvSpPr>
        <p:spPr>
          <a:xfrm>
            <a:off x="10606209" y="-4724"/>
            <a:ext cx="1668996"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34" name="Google Shape;434;p74"/>
          <p:cNvSpPr/>
          <p:nvPr/>
        </p:nvSpPr>
        <p:spPr>
          <a:xfrm>
            <a:off x="12275206"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35" name="Google Shape;435;p74"/>
          <p:cNvSpPr txBox="1"/>
          <p:nvPr>
            <p:ph idx="1" type="body"/>
          </p:nvPr>
        </p:nvSpPr>
        <p:spPr>
          <a:xfrm>
            <a:off x="2" y="190279"/>
            <a:ext cx="13306558" cy="670312"/>
          </a:xfrm>
          <a:prstGeom prst="rect">
            <a:avLst/>
          </a:prstGeom>
          <a:noFill/>
          <a:ln>
            <a:noFill/>
          </a:ln>
        </p:spPr>
        <p:txBody>
          <a:bodyPr anchorCtr="0" anchor="ctr" bIns="0" lIns="91425" spcFirstLastPara="1" rIns="0" wrap="square" tIns="0">
            <a:noAutofit/>
          </a:bodyPr>
          <a:lstStyle>
            <a:lvl1pPr indent="-228600" lvl="0" marL="457200" algn="l">
              <a:lnSpc>
                <a:spcPct val="90000"/>
              </a:lnSpc>
              <a:spcBef>
                <a:spcPts val="1000"/>
              </a:spcBef>
              <a:spcAft>
                <a:spcPts val="0"/>
              </a:spcAft>
              <a:buClr>
                <a:schemeClr val="dk1"/>
              </a:buClr>
              <a:buSzPts val="3288"/>
              <a:buNone/>
              <a:defRPr b="0" sz="3288">
                <a:latin typeface="Calibri"/>
                <a:ea typeface="Calibri"/>
                <a:cs typeface="Calibri"/>
                <a:sym typeface="Calibri"/>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6" name="Google Shape;436;p74"/>
          <p:cNvSpPr txBox="1"/>
          <p:nvPr>
            <p:ph idx="2" type="body"/>
          </p:nvPr>
        </p:nvSpPr>
        <p:spPr>
          <a:xfrm>
            <a:off x="1025297" y="2715526"/>
            <a:ext cx="6842397" cy="6838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77"/>
              <a:buNone/>
              <a:defRPr b="1" sz="2877">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7" name="Google Shape;437;p74"/>
          <p:cNvSpPr/>
          <p:nvPr/>
        </p:nvSpPr>
        <p:spPr>
          <a:xfrm>
            <a:off x="5113" y="877463"/>
            <a:ext cx="14039525" cy="39000"/>
          </a:xfrm>
          <a:prstGeom prst="rect">
            <a:avLst/>
          </a:prstGeom>
          <a:gradFill>
            <a:gsLst>
              <a:gs pos="0">
                <a:srgbClr val="F28020"/>
              </a:gs>
              <a:gs pos="23000">
                <a:srgbClr val="F28020"/>
              </a:gs>
              <a:gs pos="100000">
                <a:srgbClr val="FFFF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367"/>
              <a:buFont typeface="Arial"/>
              <a:buNone/>
            </a:pPr>
            <a:r>
              <a:t/>
            </a:r>
            <a:endParaRPr b="0" i="0" sz="2367" u="none" cap="none" strike="noStrike">
              <a:solidFill>
                <a:schemeClr val="lt1"/>
              </a:solidFill>
              <a:latin typeface="Calibri"/>
              <a:ea typeface="Calibri"/>
              <a:cs typeface="Calibri"/>
              <a:sym typeface="Calibri"/>
            </a:endParaRPr>
          </a:p>
        </p:txBody>
      </p:sp>
      <p:sp>
        <p:nvSpPr>
          <p:cNvPr id="438" name="Google Shape;438;p74"/>
          <p:cNvSpPr txBox="1"/>
          <p:nvPr>
            <p:ph idx="3" type="body"/>
          </p:nvPr>
        </p:nvSpPr>
        <p:spPr>
          <a:xfrm>
            <a:off x="762841" y="3402582"/>
            <a:ext cx="6987158" cy="182274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877"/>
              <a:buNone/>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9" name="Google Shape;439;p74"/>
          <p:cNvSpPr txBox="1"/>
          <p:nvPr>
            <p:ph idx="4" type="body"/>
          </p:nvPr>
        </p:nvSpPr>
        <p:spPr>
          <a:xfrm>
            <a:off x="8831896" y="2722873"/>
            <a:ext cx="6842397" cy="6838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77"/>
              <a:buNone/>
              <a:defRPr b="1" sz="2877">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0" name="Google Shape;440;p74"/>
          <p:cNvSpPr txBox="1"/>
          <p:nvPr>
            <p:ph idx="5" type="body"/>
          </p:nvPr>
        </p:nvSpPr>
        <p:spPr>
          <a:xfrm>
            <a:off x="8565239" y="3417804"/>
            <a:ext cx="6962311" cy="180752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877"/>
              <a:buNone/>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1" name="Google Shape;441;p74"/>
          <p:cNvSpPr txBox="1"/>
          <p:nvPr>
            <p:ph idx="6" type="body"/>
          </p:nvPr>
        </p:nvSpPr>
        <p:spPr>
          <a:xfrm>
            <a:off x="4967739" y="5899224"/>
            <a:ext cx="6842397" cy="68385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77"/>
              <a:buNone/>
              <a:defRPr b="1" sz="2877">
                <a:solidFill>
                  <a:schemeClr val="dk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2" name="Google Shape;442;p74"/>
          <p:cNvSpPr txBox="1"/>
          <p:nvPr>
            <p:ph idx="7" type="body"/>
          </p:nvPr>
        </p:nvSpPr>
        <p:spPr>
          <a:xfrm>
            <a:off x="4709699" y="6609588"/>
            <a:ext cx="6965049" cy="173573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877"/>
              <a:buNone/>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3" name="Google Shape;443;p74"/>
          <p:cNvSpPr txBox="1"/>
          <p:nvPr>
            <p:ph idx="8" type="body"/>
          </p:nvPr>
        </p:nvSpPr>
        <p:spPr>
          <a:xfrm>
            <a:off x="364903" y="1250987"/>
            <a:ext cx="15528769" cy="93989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877"/>
              <a:buNone/>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44" name="Google Shape;444;p74"/>
          <p:cNvPicPr preferRelativeResize="0"/>
          <p:nvPr/>
        </p:nvPicPr>
        <p:blipFill rotWithShape="1">
          <a:blip r:embed="rId2">
            <a:alphaModFix/>
          </a:blip>
          <a:srcRect b="0" l="0" r="0" t="0"/>
          <a:stretch/>
        </p:blipFill>
        <p:spPr>
          <a:xfrm>
            <a:off x="13754509" y="281244"/>
            <a:ext cx="2157354" cy="779999"/>
          </a:xfrm>
          <a:prstGeom prst="rect">
            <a:avLst/>
          </a:prstGeom>
          <a:noFill/>
          <a:ln>
            <a:noFill/>
          </a:ln>
        </p:spPr>
      </p:pic>
      <p:sp>
        <p:nvSpPr>
          <p:cNvPr id="445" name="Google Shape;445;p74"/>
          <p:cNvSpPr txBox="1"/>
          <p:nvPr>
            <p:ph idx="12" type="sldNum"/>
          </p:nvPr>
        </p:nvSpPr>
        <p:spPr>
          <a:xfrm flipH="1">
            <a:off x="15074054" y="8745187"/>
            <a:ext cx="1181946" cy="486834"/>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51"/>
              <a:buFont typeface="Arial"/>
              <a:buNone/>
              <a:defRPr b="0" i="0" sz="1851" u="none" cap="none" strike="noStrike">
                <a:solidFill>
                  <a:srgbClr val="7F7F7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p:cSld name="Tilte">
    <p:spTree>
      <p:nvGrpSpPr>
        <p:cNvPr id="60" name="Shape 60"/>
        <p:cNvGrpSpPr/>
        <p:nvPr/>
      </p:nvGrpSpPr>
      <p:grpSpPr>
        <a:xfrm>
          <a:off x="0" y="0"/>
          <a:ext cx="0" cy="0"/>
          <a:chOff x="0" y="0"/>
          <a:chExt cx="0" cy="0"/>
        </a:xfrm>
      </p:grpSpPr>
      <p:grpSp>
        <p:nvGrpSpPr>
          <p:cNvPr id="61" name="Google Shape;61;p57"/>
          <p:cNvGrpSpPr/>
          <p:nvPr/>
        </p:nvGrpSpPr>
        <p:grpSpPr>
          <a:xfrm>
            <a:off x="4" y="1425868"/>
            <a:ext cx="16230596" cy="7659509"/>
            <a:chOff x="4" y="1425868"/>
            <a:chExt cx="16230596" cy="7659509"/>
          </a:xfrm>
        </p:grpSpPr>
        <p:grpSp>
          <p:nvGrpSpPr>
            <p:cNvPr id="62" name="Google Shape;62;p57"/>
            <p:cNvGrpSpPr/>
            <p:nvPr/>
          </p:nvGrpSpPr>
          <p:grpSpPr>
            <a:xfrm>
              <a:off x="4" y="1425868"/>
              <a:ext cx="16230596" cy="4611509"/>
              <a:chOff x="0" y="4531017"/>
              <a:chExt cx="16230596" cy="4611509"/>
            </a:xfrm>
          </p:grpSpPr>
          <p:pic>
            <p:nvPicPr>
              <p:cNvPr id="63" name="Google Shape;63;p57"/>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4" name="Google Shape;64;p57"/>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5" name="Google Shape;65;p57"/>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nvGrpSpPr>
            <p:cNvPr id="66" name="Google Shape;66;p57"/>
            <p:cNvGrpSpPr/>
            <p:nvPr/>
          </p:nvGrpSpPr>
          <p:grpSpPr>
            <a:xfrm>
              <a:off x="4" y="4473868"/>
              <a:ext cx="16230596" cy="4611509"/>
              <a:chOff x="0" y="4531017"/>
              <a:chExt cx="16230596" cy="4611509"/>
            </a:xfrm>
          </p:grpSpPr>
          <p:pic>
            <p:nvPicPr>
              <p:cNvPr id="67" name="Google Shape;67;p57"/>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8" name="Google Shape;68;p57"/>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9" name="Google Shape;69;p57"/>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sp>
        <p:nvSpPr>
          <p:cNvPr id="70" name="Google Shape;70;p57"/>
          <p:cNvSpPr/>
          <p:nvPr/>
        </p:nvSpPr>
        <p:spPr>
          <a:xfrm>
            <a:off x="1" y="-1219199"/>
            <a:ext cx="16256003" cy="4476749"/>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43"/>
              <a:buFont typeface="Arial"/>
              <a:buNone/>
            </a:pPr>
            <a:r>
              <a:t/>
            </a:r>
            <a:endParaRPr b="0" i="0" sz="1843" u="none" cap="none" strike="noStrike">
              <a:solidFill>
                <a:srgbClr val="FFFFFF"/>
              </a:solidFill>
              <a:latin typeface="Calibri"/>
              <a:ea typeface="Calibri"/>
              <a:cs typeface="Calibri"/>
              <a:sym typeface="Calibri"/>
            </a:endParaRPr>
          </a:p>
        </p:txBody>
      </p:sp>
      <p:pic>
        <p:nvPicPr>
          <p:cNvPr id="71" name="Google Shape;71;p57"/>
          <p:cNvPicPr preferRelativeResize="0"/>
          <p:nvPr/>
        </p:nvPicPr>
        <p:blipFill rotWithShape="1">
          <a:blip r:embed="rId3">
            <a:alphaModFix/>
          </a:blip>
          <a:srcRect b="0" l="0" r="0" t="0"/>
          <a:stretch/>
        </p:blipFill>
        <p:spPr>
          <a:xfrm>
            <a:off x="0" y="-1246720"/>
            <a:ext cx="16255999" cy="4504271"/>
          </a:xfrm>
          <a:prstGeom prst="rect">
            <a:avLst/>
          </a:prstGeom>
          <a:noFill/>
          <a:ln>
            <a:noFill/>
          </a:ln>
        </p:spPr>
      </p:pic>
      <p:grpSp>
        <p:nvGrpSpPr>
          <p:cNvPr id="72" name="Google Shape;72;p57"/>
          <p:cNvGrpSpPr/>
          <p:nvPr/>
        </p:nvGrpSpPr>
        <p:grpSpPr>
          <a:xfrm>
            <a:off x="0" y="3238671"/>
            <a:ext cx="16256000" cy="130964"/>
            <a:chOff x="0" y="474414"/>
            <a:chExt cx="7908925" cy="61412"/>
          </a:xfrm>
        </p:grpSpPr>
        <p:sp>
          <p:nvSpPr>
            <p:cNvPr id="73" name="Google Shape;73;p57"/>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4" name="Google Shape;74;p57"/>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5" name="Google Shape;75;p57"/>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6" name="Google Shape;76;p57"/>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7" name="Google Shape;77;p57"/>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8" name="Google Shape;78;p57"/>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9" name="Google Shape;79;p57"/>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grpSp>
      <p:sp>
        <p:nvSpPr>
          <p:cNvPr id="80" name="Google Shape;80;p57"/>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284"/>
              </a:spcBef>
              <a:spcAft>
                <a:spcPts val="0"/>
              </a:spcAft>
              <a:buClr>
                <a:schemeClr val="lt1"/>
              </a:buClr>
              <a:buSzPts val="3200"/>
              <a:buFont typeface="Arial"/>
              <a:buNone/>
              <a:defRPr b="0" sz="3200">
                <a:solidFill>
                  <a:schemeClr val="lt1"/>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7"/>
          <p:cNvSpPr txBox="1"/>
          <p:nvPr>
            <p:ph idx="2" type="body"/>
          </p:nvPr>
        </p:nvSpPr>
        <p:spPr>
          <a:xfrm>
            <a:off x="926743" y="2380588"/>
            <a:ext cx="12378950" cy="480131"/>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284"/>
              </a:spcBef>
              <a:spcAft>
                <a:spcPts val="0"/>
              </a:spcAft>
              <a:buClr>
                <a:srgbClr val="0F547B"/>
              </a:buClr>
              <a:buSzPts val="2800"/>
              <a:buFont typeface="Arial"/>
              <a:buNone/>
              <a:defRPr b="0" sz="2800">
                <a:solidFill>
                  <a:srgbClr val="0F547B"/>
                </a:solidFill>
                <a:latin typeface="Open Sans SemiBold"/>
                <a:ea typeface="Open Sans SemiBold"/>
                <a:cs typeface="Open Sans SemiBold"/>
                <a:sym typeface="Open Sans Semi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2" name="Google Shape;82;p57"/>
          <p:cNvPicPr preferRelativeResize="0"/>
          <p:nvPr/>
        </p:nvPicPr>
        <p:blipFill rotWithShape="1">
          <a:blip r:embed="rId4">
            <a:alphaModFix/>
          </a:blip>
          <a:srcRect b="0" l="0" r="0" t="0"/>
          <a:stretch/>
        </p:blipFill>
        <p:spPr>
          <a:xfrm>
            <a:off x="0" y="0"/>
            <a:ext cx="16256000" cy="9144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83" name="Shape 83"/>
        <p:cNvGrpSpPr/>
        <p:nvPr/>
      </p:nvGrpSpPr>
      <p:grpSpPr>
        <a:xfrm>
          <a:off x="0" y="0"/>
          <a:ext cx="0" cy="0"/>
          <a:chOff x="0" y="0"/>
          <a:chExt cx="0" cy="0"/>
        </a:xfrm>
      </p:grpSpPr>
      <p:pic>
        <p:nvPicPr>
          <p:cNvPr id="84" name="Google Shape;84;p58"/>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5" name="Google Shape;85;p5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86" name="Shape 86"/>
        <p:cNvGrpSpPr/>
        <p:nvPr/>
      </p:nvGrpSpPr>
      <p:grpSpPr>
        <a:xfrm>
          <a:off x="0" y="0"/>
          <a:ext cx="0" cy="0"/>
          <a:chOff x="0" y="0"/>
          <a:chExt cx="0" cy="0"/>
        </a:xfrm>
      </p:grpSpPr>
      <p:pic>
        <p:nvPicPr>
          <p:cNvPr id="87" name="Google Shape;87;p59"/>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8" name="Google Shape;88;p59"/>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nvGrpSpPr>
          <p:cNvPr id="89" name="Google Shape;89;p59"/>
          <p:cNvGrpSpPr/>
          <p:nvPr/>
        </p:nvGrpSpPr>
        <p:grpSpPr>
          <a:xfrm>
            <a:off x="0" y="-4724"/>
            <a:ext cx="16256000" cy="195000"/>
            <a:chOff x="0" y="-4724"/>
            <a:chExt cx="16256000" cy="195000"/>
          </a:xfrm>
        </p:grpSpPr>
        <p:sp>
          <p:nvSpPr>
            <p:cNvPr id="90" name="Google Shape;90;p59"/>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1" name="Google Shape;91;p59"/>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92" name="Google Shape;92;p59"/>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3" name="Google Shape;93;p59"/>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4" name="Google Shape;94;p59"/>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5" name="Google Shape;95;p59"/>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6" name="Google Shape;96;p59"/>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pic>
        <p:nvPicPr>
          <p:cNvPr id="97" name="Google Shape;97;p59"/>
          <p:cNvPicPr preferRelativeResize="0"/>
          <p:nvPr/>
        </p:nvPicPr>
        <p:blipFill rotWithShape="1">
          <a:blip r:embed="rId3">
            <a:alphaModFix/>
          </a:blip>
          <a:srcRect b="0" l="0" r="0" t="0"/>
          <a:stretch/>
        </p:blipFill>
        <p:spPr>
          <a:xfrm>
            <a:off x="413251" y="2742873"/>
            <a:ext cx="2599593" cy="4642973"/>
          </a:xfrm>
          <a:prstGeom prst="rect">
            <a:avLst/>
          </a:prstGeom>
          <a:noFill/>
          <a:ln>
            <a:noFill/>
          </a:ln>
        </p:spPr>
      </p:pic>
      <p:sp>
        <p:nvSpPr>
          <p:cNvPr id="98" name="Google Shape;98;p59"/>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59"/>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59"/>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59"/>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2" name="Google Shape;102;p59"/>
          <p:cNvPicPr preferRelativeResize="0"/>
          <p:nvPr/>
        </p:nvPicPr>
        <p:blipFill rotWithShape="1">
          <a:blip r:embed="rId4">
            <a:alphaModFix/>
          </a:blip>
          <a:srcRect b="0" l="0" r="0" t="0"/>
          <a:stretch/>
        </p:blipFill>
        <p:spPr>
          <a:xfrm>
            <a:off x="6476720" y="885621"/>
            <a:ext cx="3359430" cy="253920"/>
          </a:xfrm>
          <a:prstGeom prst="rect">
            <a:avLst/>
          </a:prstGeom>
          <a:noFill/>
          <a:ln>
            <a:noFill/>
          </a:ln>
        </p:spPr>
      </p:pic>
      <p:sp>
        <p:nvSpPr>
          <p:cNvPr id="103" name="Google Shape;103;p59"/>
          <p:cNvSpPr txBox="1"/>
          <p:nvPr/>
        </p:nvSpPr>
        <p:spPr>
          <a:xfrm>
            <a:off x="0" y="415146"/>
            <a:ext cx="1625600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3F3F3F"/>
                </a:solidFill>
                <a:latin typeface="Open Sans ExtraBold"/>
                <a:ea typeface="Open Sans ExtraBold"/>
                <a:cs typeface="Open Sans ExtraBold"/>
                <a:sym typeface="Open Sans ExtraBold"/>
              </a:rPr>
              <a:t>Key Takeaways</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p:cSld name="Quiz">
    <p:spTree>
      <p:nvGrpSpPr>
        <p:cNvPr id="104" name="Shape 104"/>
        <p:cNvGrpSpPr/>
        <p:nvPr/>
      </p:nvGrpSpPr>
      <p:grpSpPr>
        <a:xfrm>
          <a:off x="0" y="0"/>
          <a:ext cx="0" cy="0"/>
          <a:chOff x="0" y="0"/>
          <a:chExt cx="0" cy="0"/>
        </a:xfrm>
      </p:grpSpPr>
      <p:pic>
        <p:nvPicPr>
          <p:cNvPr id="105" name="Google Shape;105;p60"/>
          <p:cNvPicPr preferRelativeResize="0"/>
          <p:nvPr/>
        </p:nvPicPr>
        <p:blipFill rotWithShape="1">
          <a:blip r:embed="rId2">
            <a:alphaModFix/>
          </a:blip>
          <a:srcRect b="0" l="0" r="0" t="0"/>
          <a:stretch/>
        </p:blipFill>
        <p:spPr>
          <a:xfrm>
            <a:off x="2235231" y="2092511"/>
            <a:ext cx="11469145" cy="3909873"/>
          </a:xfrm>
          <a:prstGeom prst="rect">
            <a:avLst/>
          </a:prstGeom>
          <a:noFill/>
          <a:ln>
            <a:noFill/>
          </a:ln>
        </p:spPr>
      </p:pic>
      <p:sp>
        <p:nvSpPr>
          <p:cNvPr id="106" name="Google Shape;106;p60"/>
          <p:cNvSpPr txBox="1"/>
          <p:nvPr/>
        </p:nvSpPr>
        <p:spPr>
          <a:xfrm>
            <a:off x="4298939" y="3577955"/>
            <a:ext cx="1954381" cy="12309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399"/>
              <a:buFont typeface="Arial"/>
              <a:buNone/>
            </a:pPr>
            <a:r>
              <a:rPr b="1" i="0" lang="en-US" sz="7399" u="none" cap="none" strike="noStrike">
                <a:solidFill>
                  <a:schemeClr val="lt1"/>
                </a:solidFill>
                <a:latin typeface="Calibri"/>
                <a:ea typeface="Calibri"/>
                <a:cs typeface="Calibri"/>
                <a:sym typeface="Calibri"/>
              </a:rPr>
              <a:t>Quiz</a:t>
            </a:r>
            <a:endParaRPr b="0" i="0" sz="1400" u="none" cap="none" strike="noStrike">
              <a:solidFill>
                <a:srgbClr val="000000"/>
              </a:solidFill>
              <a:latin typeface="Arial"/>
              <a:ea typeface="Arial"/>
              <a:cs typeface="Arial"/>
              <a:sym typeface="Arial"/>
            </a:endParaRPr>
          </a:p>
        </p:txBody>
      </p:sp>
      <p:pic>
        <p:nvPicPr>
          <p:cNvPr id="107" name="Google Shape;107;p60"/>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108" name="Google Shape;108;p60"/>
          <p:cNvGrpSpPr/>
          <p:nvPr/>
        </p:nvGrpSpPr>
        <p:grpSpPr>
          <a:xfrm>
            <a:off x="0" y="-4724"/>
            <a:ext cx="16256000" cy="195000"/>
            <a:chOff x="0" y="-4724"/>
            <a:chExt cx="16256000" cy="195000"/>
          </a:xfrm>
        </p:grpSpPr>
        <p:sp>
          <p:nvSpPr>
            <p:cNvPr id="109" name="Google Shape;109;p60"/>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0" name="Google Shape;110;p60"/>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11" name="Google Shape;111;p60"/>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2" name="Google Shape;112;p60"/>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3" name="Google Shape;113;p60"/>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4" name="Google Shape;114;p60"/>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5" name="Google Shape;115;p60"/>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q">
  <p:cSld name="quiz q">
    <p:spTree>
      <p:nvGrpSpPr>
        <p:cNvPr id="116" name="Shape 116"/>
        <p:cNvGrpSpPr/>
        <p:nvPr/>
      </p:nvGrpSpPr>
      <p:grpSpPr>
        <a:xfrm>
          <a:off x="0" y="0"/>
          <a:ext cx="0" cy="0"/>
          <a:chOff x="0" y="0"/>
          <a:chExt cx="0" cy="0"/>
        </a:xfrm>
      </p:grpSpPr>
      <p:sp>
        <p:nvSpPr>
          <p:cNvPr id="117" name="Google Shape;117;p61"/>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118" name="Google Shape;118;p61"/>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119" name="Google Shape;119;p61"/>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0" name="Google Shape;120;p61"/>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21" name="Google Shape;121;p61"/>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61"/>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123" name="Google Shape;123;p61"/>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124" name="Google Shape;124;p61"/>
          <p:cNvSpPr txBox="1"/>
          <p:nvPr/>
        </p:nvSpPr>
        <p:spPr>
          <a:xfrm>
            <a:off x="1664103" y="300768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125" name="Google Shape;125;p61"/>
          <p:cNvSpPr txBox="1"/>
          <p:nvPr/>
        </p:nvSpPr>
        <p:spPr>
          <a:xfrm>
            <a:off x="1664103" y="382878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126" name="Google Shape;126;p61"/>
          <p:cNvSpPr txBox="1"/>
          <p:nvPr/>
        </p:nvSpPr>
        <p:spPr>
          <a:xfrm>
            <a:off x="1664101" y="4649883"/>
            <a:ext cx="62337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127" name="Google Shape;127;p61"/>
          <p:cNvSpPr txBox="1"/>
          <p:nvPr/>
        </p:nvSpPr>
        <p:spPr>
          <a:xfrm>
            <a:off x="1664103" y="5470981"/>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128" name="Google Shape;128;p61"/>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61"/>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61"/>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61"/>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2" name="Google Shape;132;p61"/>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133" name="Google Shape;133;p61"/>
          <p:cNvGrpSpPr/>
          <p:nvPr/>
        </p:nvGrpSpPr>
        <p:grpSpPr>
          <a:xfrm>
            <a:off x="0" y="-4724"/>
            <a:ext cx="16256000" cy="195000"/>
            <a:chOff x="0" y="-4724"/>
            <a:chExt cx="16256000" cy="195000"/>
          </a:xfrm>
        </p:grpSpPr>
        <p:sp>
          <p:nvSpPr>
            <p:cNvPr id="134" name="Google Shape;134;p61"/>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5" name="Google Shape;135;p61"/>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36" name="Google Shape;136;p61"/>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7" name="Google Shape;137;p61"/>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8" name="Google Shape;138;p61"/>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9" name="Google Shape;139;p61"/>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40" name="Google Shape;140;p61"/>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ans">
  <p:cSld name="quiz ans">
    <p:spTree>
      <p:nvGrpSpPr>
        <p:cNvPr id="141" name="Shape 141"/>
        <p:cNvGrpSpPr/>
        <p:nvPr/>
      </p:nvGrpSpPr>
      <p:grpSpPr>
        <a:xfrm>
          <a:off x="0" y="0"/>
          <a:ext cx="0" cy="0"/>
          <a:chOff x="0" y="0"/>
          <a:chExt cx="0" cy="0"/>
        </a:xfrm>
      </p:grpSpPr>
      <p:sp>
        <p:nvSpPr>
          <p:cNvPr id="142" name="Google Shape;142;p62"/>
          <p:cNvSpPr/>
          <p:nvPr/>
        </p:nvSpPr>
        <p:spPr>
          <a:xfrm>
            <a:off x="1" y="6798914"/>
            <a:ext cx="16256001"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143" name="Google Shape;143;p62"/>
          <p:cNvSpPr txBox="1"/>
          <p:nvPr>
            <p:ph idx="1" type="body"/>
          </p:nvPr>
        </p:nvSpPr>
        <p:spPr>
          <a:xfrm>
            <a:off x="433971" y="7456927"/>
            <a:ext cx="15267333" cy="128794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62"/>
          <p:cNvSpPr txBox="1"/>
          <p:nvPr/>
        </p:nvSpPr>
        <p:spPr>
          <a:xfrm>
            <a:off x="436422" y="6835848"/>
            <a:ext cx="323223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The correct answer is</a:t>
            </a:r>
            <a:endParaRPr b="0" i="0" sz="1400" u="none" cap="none" strike="noStrike">
              <a:solidFill>
                <a:srgbClr val="000000"/>
              </a:solidFill>
              <a:latin typeface="Arial"/>
              <a:ea typeface="Arial"/>
              <a:cs typeface="Arial"/>
              <a:sym typeface="Arial"/>
            </a:endParaRPr>
          </a:p>
        </p:txBody>
      </p:sp>
      <p:cxnSp>
        <p:nvCxnSpPr>
          <p:cNvPr id="145" name="Google Shape;145;p62"/>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146" name="Google Shape;146;p62"/>
          <p:cNvCxnSpPr/>
          <p:nvPr/>
        </p:nvCxnSpPr>
        <p:spPr>
          <a:xfrm>
            <a:off x="396856" y="7371304"/>
            <a:ext cx="15462286" cy="0"/>
          </a:xfrm>
          <a:prstGeom prst="straightConnector1">
            <a:avLst/>
          </a:prstGeom>
          <a:noFill/>
          <a:ln cap="flat" cmpd="sng" w="28575">
            <a:solidFill>
              <a:srgbClr val="CDCDCD"/>
            </a:solidFill>
            <a:prstDash val="solid"/>
            <a:miter lim="800000"/>
            <a:headEnd len="sm" w="sm" type="none"/>
            <a:tailEnd len="sm" w="sm" type="none"/>
          </a:ln>
        </p:spPr>
      </p:cxnSp>
      <p:sp>
        <p:nvSpPr>
          <p:cNvPr id="147" name="Google Shape;147;p62"/>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62"/>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149" name="Google Shape;149;p62"/>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150" name="Google Shape;150;p62"/>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51" name="Google Shape;151;p62"/>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62"/>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153" name="Google Shape;153;p62"/>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154" name="Google Shape;154;p62"/>
          <p:cNvSpPr txBox="1"/>
          <p:nvPr/>
        </p:nvSpPr>
        <p:spPr>
          <a:xfrm>
            <a:off x="1664103" y="300768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155" name="Google Shape;155;p62"/>
          <p:cNvSpPr txBox="1"/>
          <p:nvPr/>
        </p:nvSpPr>
        <p:spPr>
          <a:xfrm>
            <a:off x="1664103" y="382878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156" name="Google Shape;156;p62"/>
          <p:cNvSpPr txBox="1"/>
          <p:nvPr/>
        </p:nvSpPr>
        <p:spPr>
          <a:xfrm>
            <a:off x="1664101" y="4649883"/>
            <a:ext cx="62337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157" name="Google Shape;157;p62"/>
          <p:cNvSpPr txBox="1"/>
          <p:nvPr/>
        </p:nvSpPr>
        <p:spPr>
          <a:xfrm>
            <a:off x="1664103" y="5470981"/>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158" name="Google Shape;158;p62"/>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62"/>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62"/>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62"/>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62"/>
          <p:cNvSpPr txBox="1"/>
          <p:nvPr>
            <p:ph idx="8"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3" name="Google Shape;163;p62"/>
          <p:cNvPicPr preferRelativeResize="0"/>
          <p:nvPr/>
        </p:nvPicPr>
        <p:blipFill rotWithShape="1">
          <a:blip r:embed="rId3">
            <a:alphaModFix/>
          </a:blip>
          <a:srcRect b="0" l="0" r="0" t="0"/>
          <a:stretch/>
        </p:blipFill>
        <p:spPr>
          <a:xfrm>
            <a:off x="0" y="55983"/>
            <a:ext cx="16256000" cy="9144000"/>
          </a:xfrm>
          <a:prstGeom prst="rect">
            <a:avLst/>
          </a:prstGeom>
          <a:noFill/>
          <a:ln>
            <a:noFill/>
          </a:ln>
        </p:spPr>
      </p:pic>
      <p:grpSp>
        <p:nvGrpSpPr>
          <p:cNvPr id="164" name="Google Shape;164;p62"/>
          <p:cNvGrpSpPr/>
          <p:nvPr/>
        </p:nvGrpSpPr>
        <p:grpSpPr>
          <a:xfrm>
            <a:off x="0" y="-4724"/>
            <a:ext cx="16256000" cy="195000"/>
            <a:chOff x="0" y="-4724"/>
            <a:chExt cx="16256000" cy="195000"/>
          </a:xfrm>
        </p:grpSpPr>
        <p:sp>
          <p:nvSpPr>
            <p:cNvPr id="165" name="Google Shape;165;p62"/>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6" name="Google Shape;166;p62"/>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67" name="Google Shape;167;p62"/>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8" name="Google Shape;168;p62"/>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9" name="Google Shape;169;p62"/>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70" name="Google Shape;170;p62"/>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71" name="Google Shape;171;p62"/>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Splash screen">
  <p:cSld name="13_Splash screen">
    <p:spTree>
      <p:nvGrpSpPr>
        <p:cNvPr id="172" name="Shape 172"/>
        <p:cNvGrpSpPr/>
        <p:nvPr/>
      </p:nvGrpSpPr>
      <p:grpSpPr>
        <a:xfrm>
          <a:off x="0" y="0"/>
          <a:ext cx="0" cy="0"/>
          <a:chOff x="0" y="0"/>
          <a:chExt cx="0" cy="0"/>
        </a:xfrm>
      </p:grpSpPr>
      <p:sp>
        <p:nvSpPr>
          <p:cNvPr id="173" name="Google Shape;173;p63"/>
          <p:cNvSpPr/>
          <p:nvPr/>
        </p:nvSpPr>
        <p:spPr>
          <a:xfrm>
            <a:off x="1" y="-24186"/>
            <a:ext cx="1463433" cy="675247"/>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74" name="Google Shape;174;p63"/>
          <p:cNvSpPr/>
          <p:nvPr/>
        </p:nvSpPr>
        <p:spPr>
          <a:xfrm>
            <a:off x="1463434" y="-24186"/>
            <a:ext cx="7101807" cy="675247"/>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75" name="Google Shape;175;p63"/>
          <p:cNvSpPr/>
          <p:nvPr/>
        </p:nvSpPr>
        <p:spPr>
          <a:xfrm>
            <a:off x="8565237" y="-24186"/>
            <a:ext cx="1404697" cy="675247"/>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76" name="Google Shape;176;p63"/>
          <p:cNvSpPr/>
          <p:nvPr/>
        </p:nvSpPr>
        <p:spPr>
          <a:xfrm>
            <a:off x="9969934" y="-24186"/>
            <a:ext cx="469865" cy="675247"/>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77" name="Google Shape;177;p63"/>
          <p:cNvSpPr/>
          <p:nvPr/>
        </p:nvSpPr>
        <p:spPr>
          <a:xfrm>
            <a:off x="10439798" y="-24186"/>
            <a:ext cx="166412" cy="675247"/>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78" name="Google Shape;178;p63"/>
          <p:cNvSpPr/>
          <p:nvPr/>
        </p:nvSpPr>
        <p:spPr>
          <a:xfrm>
            <a:off x="10606210" y="-24186"/>
            <a:ext cx="1668996" cy="67524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79" name="Google Shape;179;p63"/>
          <p:cNvSpPr/>
          <p:nvPr/>
        </p:nvSpPr>
        <p:spPr>
          <a:xfrm>
            <a:off x="12275207" y="-24186"/>
            <a:ext cx="3980795" cy="675247"/>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80" name="Google Shape;180;p63"/>
          <p:cNvSpPr/>
          <p:nvPr/>
        </p:nvSpPr>
        <p:spPr>
          <a:xfrm>
            <a:off x="489443" y="776256"/>
            <a:ext cx="1698903" cy="172217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181" name="Google Shape;181;p63"/>
          <p:cNvSpPr/>
          <p:nvPr/>
        </p:nvSpPr>
        <p:spPr>
          <a:xfrm>
            <a:off x="489443" y="776256"/>
            <a:ext cx="15376232" cy="1722179"/>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000000"/>
              </a:solidFill>
              <a:latin typeface="Calibri"/>
              <a:ea typeface="Calibri"/>
              <a:cs typeface="Calibri"/>
              <a:sym typeface="Calibri"/>
            </a:endParaRPr>
          </a:p>
        </p:txBody>
      </p:sp>
      <p:sp>
        <p:nvSpPr>
          <p:cNvPr id="182" name="Google Shape;182;p63"/>
          <p:cNvSpPr txBox="1"/>
          <p:nvPr>
            <p:ph idx="1" type="body"/>
          </p:nvPr>
        </p:nvSpPr>
        <p:spPr>
          <a:xfrm>
            <a:off x="2310168" y="931283"/>
            <a:ext cx="13391132" cy="1424965"/>
          </a:xfrm>
          <a:prstGeom prst="rect">
            <a:avLst/>
          </a:prstGeom>
          <a:noFill/>
          <a:ln>
            <a:noFill/>
          </a:ln>
        </p:spPr>
        <p:txBody>
          <a:bodyPr anchorCtr="0" anchor="ctr" bIns="45700" lIns="91425" spcFirstLastPara="1" rIns="91425" wrap="square" tIns="45700">
            <a:noAutofit/>
          </a:bodyPr>
          <a:lstStyle>
            <a:lvl1pPr indent="-411289" lvl="0" marL="457200" algn="l">
              <a:lnSpc>
                <a:spcPct val="90000"/>
              </a:lnSpc>
              <a:spcBef>
                <a:spcPts val="1000"/>
              </a:spcBef>
              <a:spcAft>
                <a:spcPts val="0"/>
              </a:spcAft>
              <a:buClr>
                <a:schemeClr val="dk1"/>
              </a:buClr>
              <a:buSzPts val="2877"/>
              <a:buChar char="•"/>
              <a:defRPr b="0"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83" name="Google Shape;183;p63"/>
          <p:cNvCxnSpPr/>
          <p:nvPr/>
        </p:nvCxnSpPr>
        <p:spPr>
          <a:xfrm>
            <a:off x="2188345" y="776256"/>
            <a:ext cx="0" cy="1722179"/>
          </a:xfrm>
          <a:prstGeom prst="straightConnector1">
            <a:avLst/>
          </a:prstGeom>
          <a:noFill/>
          <a:ln cap="flat" cmpd="sng" w="9525">
            <a:solidFill>
              <a:srgbClr val="C55A11"/>
            </a:solidFill>
            <a:prstDash val="solid"/>
            <a:miter lim="800000"/>
            <a:headEnd len="sm" w="sm" type="none"/>
            <a:tailEnd len="sm" w="sm" type="none"/>
          </a:ln>
        </p:spPr>
      </p:cxnSp>
      <p:sp>
        <p:nvSpPr>
          <p:cNvPr id="184" name="Google Shape;184;p63"/>
          <p:cNvSpPr txBox="1"/>
          <p:nvPr>
            <p:ph idx="2" type="body"/>
          </p:nvPr>
        </p:nvSpPr>
        <p:spPr>
          <a:xfrm>
            <a:off x="804395" y="1671457"/>
            <a:ext cx="1171399"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b="1"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63"/>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186" name="Google Shape;186;p63"/>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187" name="Google Shape;187;p63"/>
          <p:cNvSpPr txBox="1"/>
          <p:nvPr/>
        </p:nvSpPr>
        <p:spPr>
          <a:xfrm>
            <a:off x="1664103" y="2771373"/>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188" name="Google Shape;188;p63"/>
          <p:cNvSpPr txBox="1"/>
          <p:nvPr/>
        </p:nvSpPr>
        <p:spPr>
          <a:xfrm>
            <a:off x="1664103" y="3782293"/>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189" name="Google Shape;189;p63"/>
          <p:cNvSpPr txBox="1"/>
          <p:nvPr/>
        </p:nvSpPr>
        <p:spPr>
          <a:xfrm>
            <a:off x="1664101" y="4793211"/>
            <a:ext cx="62337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190" name="Google Shape;190;p63"/>
          <p:cNvSpPr txBox="1"/>
          <p:nvPr>
            <p:ph idx="3" type="body"/>
          </p:nvPr>
        </p:nvSpPr>
        <p:spPr>
          <a:xfrm>
            <a:off x="2329744" y="2715101"/>
            <a:ext cx="11250640" cy="883595"/>
          </a:xfrm>
          <a:prstGeom prst="rect">
            <a:avLst/>
          </a:prstGeom>
          <a:noFill/>
          <a:ln>
            <a:noFill/>
          </a:ln>
        </p:spPr>
        <p:txBody>
          <a:bodyPr anchorCtr="0" anchor="ctr" bIns="45700" lIns="91425" spcFirstLastPara="1" rIns="91425" wrap="square" tIns="45700">
            <a:noAutofit/>
          </a:bodyPr>
          <a:lstStyle>
            <a:lvl1pPr indent="-228600" lvl="0" marL="457200" algn="l">
              <a:lnSpc>
                <a:spcPct val="50000"/>
              </a:lnSpc>
              <a:spcBef>
                <a:spcPts val="1000"/>
              </a:spcBef>
              <a:spcAft>
                <a:spcPts val="0"/>
              </a:spcAft>
              <a:buClr>
                <a:schemeClr val="dk1"/>
              </a:buClr>
              <a:buSzPts val="2877"/>
              <a:buNone/>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63"/>
          <p:cNvSpPr txBox="1"/>
          <p:nvPr>
            <p:ph idx="4" type="body"/>
          </p:nvPr>
        </p:nvSpPr>
        <p:spPr>
          <a:xfrm>
            <a:off x="2321088" y="3726020"/>
            <a:ext cx="11250640" cy="883595"/>
          </a:xfrm>
          <a:prstGeom prst="rect">
            <a:avLst/>
          </a:prstGeom>
          <a:noFill/>
          <a:ln>
            <a:noFill/>
          </a:ln>
        </p:spPr>
        <p:txBody>
          <a:bodyPr anchorCtr="0" anchor="ctr" bIns="45700" lIns="91425" spcFirstLastPara="1" rIns="91425" wrap="square" tIns="45700">
            <a:noAutofit/>
          </a:bodyPr>
          <a:lstStyle>
            <a:lvl1pPr indent="-411289" lvl="0" marL="457200" algn="l">
              <a:lnSpc>
                <a:spcPct val="90000"/>
              </a:lnSpc>
              <a:spcBef>
                <a:spcPts val="1000"/>
              </a:spcBef>
              <a:spcAft>
                <a:spcPts val="0"/>
              </a:spcAft>
              <a:buClr>
                <a:schemeClr val="dk1"/>
              </a:buClr>
              <a:buSzPts val="2877"/>
              <a:buChar char="•"/>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63"/>
          <p:cNvSpPr txBox="1"/>
          <p:nvPr>
            <p:ph idx="5" type="body"/>
          </p:nvPr>
        </p:nvSpPr>
        <p:spPr>
          <a:xfrm>
            <a:off x="2322815" y="4736939"/>
            <a:ext cx="11250640" cy="883595"/>
          </a:xfrm>
          <a:prstGeom prst="rect">
            <a:avLst/>
          </a:prstGeom>
          <a:noFill/>
          <a:ln>
            <a:noFill/>
          </a:ln>
        </p:spPr>
        <p:txBody>
          <a:bodyPr anchorCtr="0" anchor="ctr" bIns="45700" lIns="91425" spcFirstLastPara="1" rIns="91425" wrap="square" tIns="45700">
            <a:noAutofit/>
          </a:bodyPr>
          <a:lstStyle>
            <a:lvl1pPr indent="-411289" lvl="0" marL="457200" algn="l">
              <a:lnSpc>
                <a:spcPct val="90000"/>
              </a:lnSpc>
              <a:spcBef>
                <a:spcPts val="1000"/>
              </a:spcBef>
              <a:spcAft>
                <a:spcPts val="0"/>
              </a:spcAft>
              <a:buClr>
                <a:schemeClr val="dk1"/>
              </a:buClr>
              <a:buSzPts val="2877"/>
              <a:buChar char="•"/>
              <a:defRPr sz="2877"/>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3" name="Google Shape;193;p63"/>
          <p:cNvPicPr preferRelativeResize="0"/>
          <p:nvPr/>
        </p:nvPicPr>
        <p:blipFill rotWithShape="1">
          <a:blip r:embed="rId3">
            <a:alphaModFix/>
          </a:blip>
          <a:srcRect b="0" l="0" r="0" t="0"/>
          <a:stretch/>
        </p:blipFill>
        <p:spPr>
          <a:xfrm>
            <a:off x="14165384" y="47830"/>
            <a:ext cx="1761215" cy="63677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4"/>
          <p:cNvSpPr txBox="1"/>
          <p:nvPr>
            <p:ph type="title"/>
          </p:nvPr>
        </p:nvSpPr>
        <p:spPr>
          <a:xfrm>
            <a:off x="1117600" y="487363"/>
            <a:ext cx="14020801" cy="17668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4"/>
          <p:cNvSpPr txBox="1"/>
          <p:nvPr>
            <p:ph idx="1" type="body"/>
          </p:nvPr>
        </p:nvSpPr>
        <p:spPr>
          <a:xfrm>
            <a:off x="1117600" y="2433638"/>
            <a:ext cx="14020801" cy="58023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4"/>
          <p:cNvSpPr txBox="1"/>
          <p:nvPr>
            <p:ph idx="10" type="dt"/>
          </p:nvPr>
        </p:nvSpPr>
        <p:spPr>
          <a:xfrm>
            <a:off x="1117600" y="8475663"/>
            <a:ext cx="3657600" cy="4857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4"/>
          <p:cNvSpPr txBox="1"/>
          <p:nvPr>
            <p:ph idx="11" type="ftr"/>
          </p:nvPr>
        </p:nvSpPr>
        <p:spPr>
          <a:xfrm>
            <a:off x="5384800" y="8475663"/>
            <a:ext cx="5486400" cy="48577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4"/>
          <p:cNvSpPr txBox="1"/>
          <p:nvPr>
            <p:ph idx="12" type="sldNum"/>
          </p:nvPr>
        </p:nvSpPr>
        <p:spPr>
          <a:xfrm>
            <a:off x="11480800" y="8475663"/>
            <a:ext cx="3657600" cy="4857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comments" Target="../comments/commen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comments" Target="../comments/commen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comments" Target="../comments/comment4.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comments" Target="../comments/comment5.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3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3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
          <p:cNvSpPr txBox="1"/>
          <p:nvPr>
            <p:ph idx="1" type="body"/>
          </p:nvPr>
        </p:nvSpPr>
        <p:spPr>
          <a:xfrm>
            <a:off x="2306069" y="2670096"/>
            <a:ext cx="11643865" cy="387799"/>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3F3F3F"/>
              </a:buClr>
              <a:buSzPts val="2800"/>
              <a:buNone/>
            </a:pPr>
            <a:r>
              <a:rPr lang="en-US"/>
              <a:t>Lesson 2—Introduction to Programming in Scala</a:t>
            </a:r>
            <a:endParaRPr/>
          </a:p>
        </p:txBody>
      </p:sp>
      <p:sp>
        <p:nvSpPr>
          <p:cNvPr id="452" name="Google Shape;452;p1"/>
          <p:cNvSpPr txBox="1"/>
          <p:nvPr>
            <p:ph idx="2" type="body"/>
          </p:nvPr>
        </p:nvSpPr>
        <p:spPr>
          <a:xfrm>
            <a:off x="2306069" y="1824856"/>
            <a:ext cx="11643865" cy="590996"/>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3F3F3F"/>
              </a:buClr>
              <a:buSzPts val="4267"/>
              <a:buNone/>
            </a:pPr>
            <a:r>
              <a:rPr lang="en-US" sz="4267"/>
              <a:t>Apache Spark and Scala</a:t>
            </a:r>
            <a:endParaRPr/>
          </a:p>
        </p:txBody>
      </p:sp>
      <p:sp>
        <p:nvSpPr>
          <p:cNvPr id="453" name="Google Shape;453;p1"/>
          <p:cNvSpPr txBox="1"/>
          <p:nvPr/>
        </p:nvSpPr>
        <p:spPr>
          <a:xfrm>
            <a:off x="279145" y="7773889"/>
            <a:ext cx="7553722" cy="937875"/>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450"/>
              <a:buFont typeface="Arial"/>
              <a:buNone/>
            </a:pPr>
            <a:r>
              <a:rPr b="0" i="0" lang="en-US" sz="1800" u="none" cap="none" strike="noStrike">
                <a:solidFill>
                  <a:srgbClr val="3F3F3F"/>
                </a:solidFill>
                <a:latin typeface="Calibri"/>
                <a:ea typeface="Calibri"/>
                <a:cs typeface="Calibri"/>
                <a:sym typeface="Calibri"/>
              </a:rPr>
              <a:t>Apache Spark, Spark, Apache, and the Spark logo are trademarks of the Apache Software Foundation.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2">
                                            <p:txEl>
                                              <p:pRg end="0" st="0"/>
                                            </p:txEl>
                                          </p:spTgt>
                                        </p:tgtEl>
                                        <p:attrNameLst>
                                          <p:attrName>style.visibility</p:attrName>
                                        </p:attrNameLst>
                                      </p:cBhvr>
                                      <p:to>
                                        <p:strVal val="visible"/>
                                      </p:to>
                                    </p:set>
                                    <p:animEffect filter="fade" transition="in">
                                      <p:cBhvr>
                                        <p:cTn dur="500"/>
                                        <p:tgtEl>
                                          <p:spTgt spid="452">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animEffect filter="fade" transition="in">
                                      <p:cBhvr>
                                        <p:cTn dur="500"/>
                                        <p:tgtEl>
                                          <p:spTgt spid="45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Programming Constructs (Contd.)</a:t>
            </a:r>
            <a:endParaRPr/>
          </a:p>
        </p:txBody>
      </p:sp>
      <p:sp>
        <p:nvSpPr>
          <p:cNvPr id="601" name="Google Shape;601;p10"/>
          <p:cNvSpPr/>
          <p:nvPr/>
        </p:nvSpPr>
        <p:spPr>
          <a:xfrm>
            <a:off x="1302519" y="2627854"/>
            <a:ext cx="6282084" cy="1662871"/>
          </a:xfrm>
          <a:prstGeom prst="rect">
            <a:avLst/>
          </a:prstGeom>
          <a:solidFill>
            <a:srgbClr val="ACB8CA"/>
          </a:solidFill>
          <a:ln>
            <a:noFill/>
          </a:ln>
        </p:spPr>
        <p:txBody>
          <a:bodyPr anchorCtr="0" anchor="ctr" bIns="187925" lIns="91425" spcFirstLastPara="1" rIns="91425" wrap="square" tIns="187925">
            <a:noAutofit/>
          </a:bodyPr>
          <a:lstStyle/>
          <a:p>
            <a:pPr indent="0" lvl="0" marL="0" marR="0" rtl="0" algn="ctr">
              <a:lnSpc>
                <a:spcPct val="100000"/>
              </a:lnSpc>
              <a:spcBef>
                <a:spcPts val="0"/>
              </a:spcBef>
              <a:spcAft>
                <a:spcPts val="0"/>
              </a:spcAft>
              <a:buClr>
                <a:srgbClr val="000000"/>
              </a:buClr>
              <a:buSzPts val="2466"/>
              <a:buFont typeface="Arial"/>
              <a:buNone/>
            </a:pPr>
            <a:r>
              <a:rPr b="0" i="0" lang="en-US" sz="2466" u="none" cap="none" strike="noStrike">
                <a:solidFill>
                  <a:srgbClr val="3F3F3F"/>
                </a:solidFill>
                <a:latin typeface="Open Sans"/>
                <a:ea typeface="Open Sans"/>
                <a:cs typeface="Open Sans"/>
                <a:sym typeface="Open Sans"/>
              </a:rPr>
              <a:t>Arithmetic Operators</a:t>
            </a:r>
            <a:endParaRPr b="0" i="0" sz="1400" u="none" cap="none" strike="noStrike">
              <a:solidFill>
                <a:srgbClr val="000000"/>
              </a:solidFill>
              <a:latin typeface="Arial"/>
              <a:ea typeface="Arial"/>
              <a:cs typeface="Arial"/>
              <a:sym typeface="Arial"/>
            </a:endParaRPr>
          </a:p>
        </p:txBody>
      </p:sp>
      <p:sp>
        <p:nvSpPr>
          <p:cNvPr id="602" name="Google Shape;602;p10"/>
          <p:cNvSpPr/>
          <p:nvPr/>
        </p:nvSpPr>
        <p:spPr>
          <a:xfrm>
            <a:off x="8594502" y="2627854"/>
            <a:ext cx="6282084" cy="1662871"/>
          </a:xfrm>
          <a:prstGeom prst="rect">
            <a:avLst/>
          </a:prstGeom>
          <a:solidFill>
            <a:srgbClr val="ACB8CA"/>
          </a:solidFill>
          <a:ln>
            <a:noFill/>
          </a:ln>
        </p:spPr>
        <p:txBody>
          <a:bodyPr anchorCtr="0" anchor="ctr" bIns="187925" lIns="91425" spcFirstLastPara="1" rIns="91425" wrap="square" tIns="187925">
            <a:noAutofit/>
          </a:bodyPr>
          <a:lstStyle/>
          <a:p>
            <a:pPr indent="0" lvl="0" marL="0" marR="0" rtl="0" algn="ctr">
              <a:lnSpc>
                <a:spcPct val="100000"/>
              </a:lnSpc>
              <a:spcBef>
                <a:spcPts val="0"/>
              </a:spcBef>
              <a:spcAft>
                <a:spcPts val="0"/>
              </a:spcAft>
              <a:buClr>
                <a:srgbClr val="000000"/>
              </a:buClr>
              <a:buSzPts val="2466"/>
              <a:buFont typeface="Arial"/>
              <a:buNone/>
            </a:pPr>
            <a:r>
              <a:rPr b="0" i="0" lang="en-US" sz="2466" u="none" cap="none" strike="noStrike">
                <a:solidFill>
                  <a:srgbClr val="3F3F3F"/>
                </a:solidFill>
                <a:latin typeface="Open Sans"/>
                <a:ea typeface="Open Sans"/>
                <a:cs typeface="Open Sans"/>
                <a:sym typeface="Open Sans"/>
              </a:rPr>
              <a:t>Relational and Logical Operators</a:t>
            </a:r>
            <a:endParaRPr b="0" i="0" sz="1400" u="none" cap="none" strike="noStrike">
              <a:solidFill>
                <a:srgbClr val="000000"/>
              </a:solidFill>
              <a:latin typeface="Arial"/>
              <a:ea typeface="Arial"/>
              <a:cs typeface="Arial"/>
              <a:sym typeface="Arial"/>
            </a:endParaRPr>
          </a:p>
        </p:txBody>
      </p:sp>
      <p:sp>
        <p:nvSpPr>
          <p:cNvPr id="603" name="Google Shape;603;p10"/>
          <p:cNvSpPr/>
          <p:nvPr/>
        </p:nvSpPr>
        <p:spPr>
          <a:xfrm>
            <a:off x="8594502" y="5318656"/>
            <a:ext cx="6282084" cy="1662871"/>
          </a:xfrm>
          <a:prstGeom prst="rect">
            <a:avLst/>
          </a:prstGeom>
          <a:solidFill>
            <a:srgbClr val="ACB8CA"/>
          </a:solidFill>
          <a:ln>
            <a:noFill/>
          </a:ln>
        </p:spPr>
        <p:txBody>
          <a:bodyPr anchorCtr="0" anchor="ctr" bIns="187925" lIns="91425" spcFirstLastPara="1" rIns="91425" wrap="square" tIns="187925">
            <a:noAutofit/>
          </a:bodyPr>
          <a:lstStyle/>
          <a:p>
            <a:pPr indent="0" lvl="0" marL="0" marR="0" rtl="0" algn="ctr">
              <a:lnSpc>
                <a:spcPct val="100000"/>
              </a:lnSpc>
              <a:spcBef>
                <a:spcPts val="0"/>
              </a:spcBef>
              <a:spcAft>
                <a:spcPts val="0"/>
              </a:spcAft>
              <a:buClr>
                <a:srgbClr val="000000"/>
              </a:buClr>
              <a:buSzPts val="2466"/>
              <a:buFont typeface="Arial"/>
              <a:buNone/>
            </a:pPr>
            <a:r>
              <a:rPr b="0" i="0" lang="en-US" sz="2466" u="none" cap="none" strike="noStrike">
                <a:solidFill>
                  <a:srgbClr val="3F3F3F"/>
                </a:solidFill>
                <a:latin typeface="Open Sans"/>
                <a:ea typeface="Open Sans"/>
                <a:cs typeface="Open Sans"/>
                <a:sym typeface="Open Sans"/>
              </a:rPr>
              <a:t>Object Equality Operators</a:t>
            </a:r>
            <a:endParaRPr b="0" i="0" sz="1400" u="none" cap="none" strike="noStrike">
              <a:solidFill>
                <a:srgbClr val="000000"/>
              </a:solidFill>
              <a:latin typeface="Arial"/>
              <a:ea typeface="Arial"/>
              <a:cs typeface="Arial"/>
              <a:sym typeface="Arial"/>
            </a:endParaRPr>
          </a:p>
        </p:txBody>
      </p:sp>
      <p:sp>
        <p:nvSpPr>
          <p:cNvPr id="604" name="Google Shape;604;p10"/>
          <p:cNvSpPr/>
          <p:nvPr/>
        </p:nvSpPr>
        <p:spPr>
          <a:xfrm>
            <a:off x="1302519" y="5452099"/>
            <a:ext cx="6282084" cy="1662871"/>
          </a:xfrm>
          <a:prstGeom prst="rect">
            <a:avLst/>
          </a:prstGeom>
          <a:solidFill>
            <a:srgbClr val="ACB8CA"/>
          </a:solidFill>
          <a:ln>
            <a:noFill/>
          </a:ln>
        </p:spPr>
        <p:txBody>
          <a:bodyPr anchorCtr="0" anchor="ctr" bIns="187925" lIns="91425" spcFirstLastPara="1" rIns="91425" wrap="square" tIns="187925">
            <a:noAutofit/>
          </a:bodyPr>
          <a:lstStyle/>
          <a:p>
            <a:pPr indent="0" lvl="0" marL="0" marR="0" rtl="0" algn="ctr">
              <a:lnSpc>
                <a:spcPct val="100000"/>
              </a:lnSpc>
              <a:spcBef>
                <a:spcPts val="0"/>
              </a:spcBef>
              <a:spcAft>
                <a:spcPts val="0"/>
              </a:spcAft>
              <a:buClr>
                <a:srgbClr val="000000"/>
              </a:buClr>
              <a:buSzPts val="2466"/>
              <a:buFont typeface="Arial"/>
              <a:buNone/>
            </a:pPr>
            <a:r>
              <a:rPr b="0" i="0" lang="en-US" sz="2466" u="none" cap="none" strike="noStrike">
                <a:solidFill>
                  <a:srgbClr val="3F3F3F"/>
                </a:solidFill>
                <a:latin typeface="Open Sans"/>
                <a:ea typeface="Open Sans"/>
                <a:cs typeface="Open Sans"/>
                <a:sym typeface="Open Sans"/>
              </a:rPr>
              <a:t>Bitwise Operators</a:t>
            </a:r>
            <a:endParaRPr b="0" i="0" sz="1400" u="none" cap="none" strike="noStrike">
              <a:solidFill>
                <a:srgbClr val="000000"/>
              </a:solidFill>
              <a:latin typeface="Arial"/>
              <a:ea typeface="Arial"/>
              <a:cs typeface="Arial"/>
              <a:sym typeface="Arial"/>
            </a:endParaRPr>
          </a:p>
        </p:txBody>
      </p:sp>
      <p:sp>
        <p:nvSpPr>
          <p:cNvPr id="605" name="Google Shape;605;p10"/>
          <p:cNvSpPr/>
          <p:nvPr/>
        </p:nvSpPr>
        <p:spPr>
          <a:xfrm>
            <a:off x="6511051" y="1169036"/>
            <a:ext cx="3233899"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TYPES OF OPERATORS</a:t>
            </a:r>
            <a:endParaRPr b="0" i="0" sz="1400" u="none" cap="none" strike="noStrike">
              <a:solidFill>
                <a:srgbClr val="000000"/>
              </a:solidFill>
              <a:latin typeface="Arial"/>
              <a:ea typeface="Arial"/>
              <a:cs typeface="Arial"/>
              <a:sym typeface="Arial"/>
            </a:endParaRPr>
          </a:p>
        </p:txBody>
      </p:sp>
      <p:pic>
        <p:nvPicPr>
          <p:cNvPr id="606" name="Google Shape;606;p10"/>
          <p:cNvPicPr preferRelativeResize="0"/>
          <p:nvPr/>
        </p:nvPicPr>
        <p:blipFill rotWithShape="1">
          <a:blip r:embed="rId3">
            <a:alphaModFix/>
          </a:blip>
          <a:srcRect b="0" l="0" r="0" t="0"/>
          <a:stretch/>
        </p:blipFill>
        <p:spPr>
          <a:xfrm>
            <a:off x="4029075" y="870793"/>
            <a:ext cx="8184302" cy="274320"/>
          </a:xfrm>
          <a:prstGeom prst="rect">
            <a:avLst/>
          </a:prstGeom>
          <a:noFill/>
          <a:ln>
            <a:noFill/>
          </a:ln>
        </p:spPr>
      </p:pic>
      <p:sp>
        <p:nvSpPr>
          <p:cNvPr id="607" name="Google Shape;607;p10"/>
          <p:cNvSpPr/>
          <p:nvPr/>
        </p:nvSpPr>
        <p:spPr>
          <a:xfrm>
            <a:off x="774980" y="2229233"/>
            <a:ext cx="1055078" cy="1055078"/>
          </a:xfrm>
          <a:prstGeom prst="ellipse">
            <a:avLst/>
          </a:prstGeom>
          <a:solidFill>
            <a:srgbClr val="8296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a:t>
            </a:r>
            <a:endParaRPr b="0" i="0" sz="1400" u="none" cap="none" strike="noStrike">
              <a:solidFill>
                <a:srgbClr val="000000"/>
              </a:solidFill>
              <a:latin typeface="Arial"/>
              <a:ea typeface="Arial"/>
              <a:cs typeface="Arial"/>
              <a:sym typeface="Arial"/>
            </a:endParaRPr>
          </a:p>
        </p:txBody>
      </p:sp>
      <p:sp>
        <p:nvSpPr>
          <p:cNvPr id="608" name="Google Shape;608;p10"/>
          <p:cNvSpPr/>
          <p:nvPr/>
        </p:nvSpPr>
        <p:spPr>
          <a:xfrm>
            <a:off x="846576" y="5095013"/>
            <a:ext cx="1055078" cy="1055078"/>
          </a:xfrm>
          <a:prstGeom prst="ellipse">
            <a:avLst/>
          </a:prstGeom>
          <a:solidFill>
            <a:srgbClr val="8296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3</a:t>
            </a:r>
            <a:endParaRPr b="0" i="0" sz="1400" u="none" cap="none" strike="noStrike">
              <a:solidFill>
                <a:srgbClr val="000000"/>
              </a:solidFill>
              <a:latin typeface="Arial"/>
              <a:ea typeface="Arial"/>
              <a:cs typeface="Arial"/>
              <a:sym typeface="Arial"/>
            </a:endParaRPr>
          </a:p>
        </p:txBody>
      </p:sp>
      <p:sp>
        <p:nvSpPr>
          <p:cNvPr id="609" name="Google Shape;609;p10"/>
          <p:cNvSpPr/>
          <p:nvPr/>
        </p:nvSpPr>
        <p:spPr>
          <a:xfrm>
            <a:off x="8077440" y="2229233"/>
            <a:ext cx="1055078" cy="1055078"/>
          </a:xfrm>
          <a:prstGeom prst="ellipse">
            <a:avLst/>
          </a:prstGeom>
          <a:solidFill>
            <a:srgbClr val="8296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2</a:t>
            </a:r>
            <a:endParaRPr b="0" i="0" sz="1400" u="none" cap="none" strike="noStrike">
              <a:solidFill>
                <a:srgbClr val="000000"/>
              </a:solidFill>
              <a:latin typeface="Arial"/>
              <a:ea typeface="Arial"/>
              <a:cs typeface="Arial"/>
              <a:sym typeface="Arial"/>
            </a:endParaRPr>
          </a:p>
        </p:txBody>
      </p:sp>
      <p:sp>
        <p:nvSpPr>
          <p:cNvPr id="610" name="Google Shape;610;p10"/>
          <p:cNvSpPr/>
          <p:nvPr/>
        </p:nvSpPr>
        <p:spPr>
          <a:xfrm>
            <a:off x="8082184" y="5099380"/>
            <a:ext cx="1055078" cy="1055078"/>
          </a:xfrm>
          <a:prstGeom prst="ellipse">
            <a:avLst/>
          </a:prstGeom>
          <a:solidFill>
            <a:srgbClr val="8296B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1"/>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lang="en-US"/>
              <a:t>Demo</a:t>
            </a:r>
            <a:endParaRPr/>
          </a:p>
        </p:txBody>
      </p:sp>
      <p:sp>
        <p:nvSpPr>
          <p:cNvPr id="617" name="Google Shape;617;p11"/>
          <p:cNvSpPr txBox="1"/>
          <p:nvPr>
            <p:ph idx="2" type="body"/>
          </p:nvPr>
        </p:nvSpPr>
        <p:spPr>
          <a:xfrm>
            <a:off x="926743" y="2380588"/>
            <a:ext cx="12378950"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2800"/>
              <a:buFont typeface="Arial"/>
              <a:buNone/>
            </a:pPr>
            <a:r>
              <a:rPr lang="en-US"/>
              <a:t>Use Basic Literals and the Arithmetic Operator</a:t>
            </a:r>
            <a:endParaRPr/>
          </a:p>
        </p:txBody>
      </p:sp>
      <p:sp>
        <p:nvSpPr>
          <p:cNvPr id="618" name="Google Shape;618;p11"/>
          <p:cNvSpPr/>
          <p:nvPr/>
        </p:nvSpPr>
        <p:spPr>
          <a:xfrm>
            <a:off x="1220325" y="4332730"/>
            <a:ext cx="14128532" cy="102032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This demo shows the steps to declare and use basic literals and arithmetic operator in Scala.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3"/>
          <p:cNvSpPr txBox="1"/>
          <p:nvPr>
            <p:ph idx="1" type="body"/>
          </p:nvPr>
        </p:nvSpPr>
        <p:spPr>
          <a:xfrm>
            <a:off x="926745" y="1676697"/>
            <a:ext cx="12378900" cy="53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Introduction to Programming in Scala</a:t>
            </a:r>
            <a:endParaRPr/>
          </a:p>
        </p:txBody>
      </p:sp>
      <p:sp>
        <p:nvSpPr>
          <p:cNvPr id="624" name="Google Shape;624;p13"/>
          <p:cNvSpPr txBox="1"/>
          <p:nvPr>
            <p:ph idx="2" type="body"/>
          </p:nvPr>
        </p:nvSpPr>
        <p:spPr>
          <a:xfrm>
            <a:off x="926742" y="2380588"/>
            <a:ext cx="12378900" cy="480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3: Scala Type Inference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4"/>
          <p:cNvSpPr/>
          <p:nvPr/>
        </p:nvSpPr>
        <p:spPr>
          <a:xfrm>
            <a:off x="5322277" y="1848467"/>
            <a:ext cx="5580185" cy="1125415"/>
          </a:xfrm>
          <a:prstGeom prst="roundRect">
            <a:avLst>
              <a:gd fmla="val 16667" name="adj"/>
            </a:avLst>
          </a:prstGeom>
          <a:solidFill>
            <a:srgbClr val="F29B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1" name="Google Shape;631;p1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Type Inference</a:t>
            </a:r>
            <a:endParaRPr/>
          </a:p>
        </p:txBody>
      </p:sp>
      <p:grpSp>
        <p:nvGrpSpPr>
          <p:cNvPr id="632" name="Google Shape;632;p14"/>
          <p:cNvGrpSpPr/>
          <p:nvPr/>
        </p:nvGrpSpPr>
        <p:grpSpPr>
          <a:xfrm>
            <a:off x="862227" y="5504747"/>
            <a:ext cx="14433118" cy="3069890"/>
            <a:chOff x="841066" y="3980747"/>
            <a:chExt cx="14433118" cy="3069890"/>
          </a:xfrm>
        </p:grpSpPr>
        <p:sp>
          <p:nvSpPr>
            <p:cNvPr id="633" name="Google Shape;633;p14"/>
            <p:cNvSpPr/>
            <p:nvPr/>
          </p:nvSpPr>
          <p:spPr>
            <a:xfrm>
              <a:off x="841066" y="3980747"/>
              <a:ext cx="14433118" cy="3069890"/>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634" name="Google Shape;634;p14"/>
            <p:cNvSpPr/>
            <p:nvPr/>
          </p:nvSpPr>
          <p:spPr>
            <a:xfrm>
              <a:off x="1110830" y="4156964"/>
              <a:ext cx="14020791" cy="27392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object InferenceTest1 extends Application {</a:t>
              </a:r>
              <a:endParaRPr b="0" i="0" sz="1400" u="none" cap="none" strike="noStrike">
                <a:solidFill>
                  <a:srgbClr val="000000"/>
                </a:solidFill>
                <a:latin typeface="Arial"/>
                <a:ea typeface="Arial"/>
                <a:cs typeface="Arial"/>
                <a:sym typeface="Arial"/>
              </a:endParaRPr>
            </a:p>
            <a:p>
              <a:pPr indent="0" lvl="2" marL="6858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val x = 1 + 2 * 3 // x is variable of type Int</a:t>
              </a:r>
              <a:endParaRPr b="0" i="0" sz="2400" u="none" cap="none" strike="noStrike">
                <a:solidFill>
                  <a:srgbClr val="3F3F3F"/>
                </a:solidFill>
                <a:latin typeface="Courier New"/>
                <a:ea typeface="Courier New"/>
                <a:cs typeface="Courier New"/>
                <a:sym typeface="Courier New"/>
              </a:endParaRPr>
            </a:p>
            <a:p>
              <a:pPr indent="0" lvl="2" marL="6858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val y = x.toString() // the type of y is String</a:t>
              </a:r>
              <a:endParaRPr b="0" i="0" sz="1400" u="none" cap="none" strike="noStrike">
                <a:solidFill>
                  <a:srgbClr val="000000"/>
                </a:solidFill>
                <a:latin typeface="Arial"/>
                <a:ea typeface="Arial"/>
                <a:cs typeface="Arial"/>
                <a:sym typeface="Arial"/>
              </a:endParaRPr>
            </a:p>
            <a:p>
              <a:pPr indent="0" lvl="2" marL="6858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def succ(x: Int) = x + 1 // method succ returns Int values</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Calibri"/>
                <a:ea typeface="Calibri"/>
                <a:cs typeface="Calibri"/>
                <a:sym typeface="Calibri"/>
              </a:endParaRPr>
            </a:p>
          </p:txBody>
        </p:sp>
      </p:grpSp>
      <p:pic>
        <p:nvPicPr>
          <p:cNvPr id="635" name="Google Shape;635;p14"/>
          <p:cNvPicPr preferRelativeResize="0"/>
          <p:nvPr/>
        </p:nvPicPr>
        <p:blipFill rotWithShape="1">
          <a:blip r:embed="rId3">
            <a:alphaModFix/>
          </a:blip>
          <a:srcRect b="0" l="0" r="0" t="0"/>
          <a:stretch/>
        </p:blipFill>
        <p:spPr>
          <a:xfrm>
            <a:off x="5972175" y="870793"/>
            <a:ext cx="4298102" cy="274320"/>
          </a:xfrm>
          <a:prstGeom prst="rect">
            <a:avLst/>
          </a:prstGeom>
          <a:noFill/>
          <a:ln>
            <a:noFill/>
          </a:ln>
        </p:spPr>
      </p:pic>
      <p:sp>
        <p:nvSpPr>
          <p:cNvPr id="636" name="Google Shape;636;p14"/>
          <p:cNvSpPr txBox="1"/>
          <p:nvPr/>
        </p:nvSpPr>
        <p:spPr>
          <a:xfrm>
            <a:off x="5744471" y="2182362"/>
            <a:ext cx="471552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Type inference allows omitting:</a:t>
            </a:r>
            <a:endParaRPr b="0" i="0" sz="1400" u="none" cap="none" strike="noStrike">
              <a:solidFill>
                <a:srgbClr val="000000"/>
              </a:solidFill>
              <a:latin typeface="Arial"/>
              <a:ea typeface="Arial"/>
              <a:cs typeface="Arial"/>
              <a:sym typeface="Arial"/>
            </a:endParaRPr>
          </a:p>
        </p:txBody>
      </p:sp>
      <p:sp>
        <p:nvSpPr>
          <p:cNvPr id="637" name="Google Shape;637;p14"/>
          <p:cNvSpPr/>
          <p:nvPr/>
        </p:nvSpPr>
        <p:spPr>
          <a:xfrm>
            <a:off x="1131991" y="3695596"/>
            <a:ext cx="5556739" cy="937846"/>
          </a:xfrm>
          <a:prstGeom prst="rect">
            <a:avLst/>
          </a:prstGeom>
          <a:solidFill>
            <a:srgbClr val="FFF2CC"/>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Certain type annotations</a:t>
            </a:r>
            <a:endParaRPr b="0" i="0" sz="2400" u="none" cap="none" strike="noStrike">
              <a:solidFill>
                <a:srgbClr val="3F3F3F"/>
              </a:solidFill>
              <a:latin typeface="Calibri"/>
              <a:ea typeface="Calibri"/>
              <a:cs typeface="Calibri"/>
              <a:sym typeface="Calibri"/>
            </a:endParaRPr>
          </a:p>
        </p:txBody>
      </p:sp>
      <p:sp>
        <p:nvSpPr>
          <p:cNvPr id="638" name="Google Shape;638;p14"/>
          <p:cNvSpPr/>
          <p:nvPr/>
        </p:nvSpPr>
        <p:spPr>
          <a:xfrm>
            <a:off x="9408483" y="3695596"/>
            <a:ext cx="5556739" cy="937846"/>
          </a:xfrm>
          <a:prstGeom prst="rect">
            <a:avLst/>
          </a:prstGeom>
          <a:solidFill>
            <a:srgbClr val="FFF2CC"/>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404813" lvl="0" marL="404813" marR="0" rtl="0" algn="ctr">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Return types of methods </a:t>
            </a:r>
            <a:endParaRPr b="0" i="0" sz="2400" u="none" cap="none" strike="noStrike">
              <a:solidFill>
                <a:srgbClr val="3F3F3F"/>
              </a:solidFill>
              <a:latin typeface="Open Sans"/>
              <a:ea typeface="Open Sans"/>
              <a:cs typeface="Open Sans"/>
              <a:sym typeface="Open Sans"/>
            </a:endParaRPr>
          </a:p>
        </p:txBody>
      </p:sp>
      <p:cxnSp>
        <p:nvCxnSpPr>
          <p:cNvPr id="639" name="Google Shape;639;p14"/>
          <p:cNvCxnSpPr>
            <a:stCxn id="630" idx="2"/>
          </p:cNvCxnSpPr>
          <p:nvPr/>
        </p:nvCxnSpPr>
        <p:spPr>
          <a:xfrm>
            <a:off x="8112370" y="2973882"/>
            <a:ext cx="0" cy="1125300"/>
          </a:xfrm>
          <a:prstGeom prst="straightConnector1">
            <a:avLst/>
          </a:prstGeom>
          <a:noFill/>
          <a:ln cap="flat" cmpd="sng" w="38100">
            <a:solidFill>
              <a:srgbClr val="AEABAB"/>
            </a:solidFill>
            <a:prstDash val="dash"/>
            <a:miter lim="800000"/>
            <a:headEnd len="sm" w="sm" type="none"/>
            <a:tailEnd len="sm" w="sm" type="none"/>
          </a:ln>
        </p:spPr>
      </p:cxnSp>
      <p:cxnSp>
        <p:nvCxnSpPr>
          <p:cNvPr id="640" name="Google Shape;640;p14"/>
          <p:cNvCxnSpPr>
            <a:stCxn id="637" idx="3"/>
            <a:endCxn id="638" idx="1"/>
          </p:cNvCxnSpPr>
          <p:nvPr/>
        </p:nvCxnSpPr>
        <p:spPr>
          <a:xfrm>
            <a:off x="6688730" y="4164519"/>
            <a:ext cx="2719800" cy="0"/>
          </a:xfrm>
          <a:prstGeom prst="straightConnector1">
            <a:avLst/>
          </a:prstGeom>
          <a:noFill/>
          <a:ln cap="flat" cmpd="sng" w="38100">
            <a:solidFill>
              <a:srgbClr val="AEABAB"/>
            </a:solidFill>
            <a:prstDash val="dash"/>
            <a:miter lim="800000"/>
            <a:headEnd len="sm" w="sm" type="none"/>
            <a:tailEnd len="sm" w="sm" type="none"/>
          </a:ln>
        </p:spPr>
      </p:cxnSp>
      <p:sp>
        <p:nvSpPr>
          <p:cNvPr id="641" name="Google Shape;641;p14"/>
          <p:cNvSpPr/>
          <p:nvPr/>
        </p:nvSpPr>
        <p:spPr>
          <a:xfrm>
            <a:off x="5255676" y="1169036"/>
            <a:ext cx="5744650" cy="430887"/>
          </a:xfrm>
          <a:prstGeom prst="rect">
            <a:avLst/>
          </a:prstGeom>
          <a:noFill/>
          <a:ln>
            <a:noFill/>
          </a:ln>
        </p:spPr>
        <p:txBody>
          <a:bodyPr anchorCtr="0" anchor="t" bIns="45700" lIns="91425" spcFirstLastPara="1" rIns="91425" wrap="square" tIns="45700">
            <a:noAutofit/>
          </a:bodyPr>
          <a:lstStyle/>
          <a:p>
            <a:pPr indent="0" lvl="1" marL="45720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INTRODUCTION TO TYPE INFERENCE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Type Inference (Contd.)</a:t>
            </a:r>
            <a:endParaRPr/>
          </a:p>
        </p:txBody>
      </p:sp>
      <p:sp>
        <p:nvSpPr>
          <p:cNvPr id="648" name="Google Shape;648;p15"/>
          <p:cNvSpPr txBox="1"/>
          <p:nvPr>
            <p:ph idx="4294967295" type="body"/>
          </p:nvPr>
        </p:nvSpPr>
        <p:spPr>
          <a:xfrm>
            <a:off x="1563137" y="1781277"/>
            <a:ext cx="15528924" cy="59671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For recursive methods, the compiler cannot infer a result type.</a:t>
            </a:r>
            <a:endParaRPr/>
          </a:p>
          <a:p>
            <a:pPr indent="0" lvl="0" marL="0" rtl="0" algn="ctr">
              <a:lnSpc>
                <a:spcPct val="90000"/>
              </a:lnSpc>
              <a:spcBef>
                <a:spcPts val="1000"/>
              </a:spcBef>
              <a:spcAft>
                <a:spcPts val="0"/>
              </a:spcAft>
              <a:buClr>
                <a:schemeClr val="dk1"/>
              </a:buClr>
              <a:buSzPts val="2400"/>
              <a:buNone/>
            </a:pPr>
            <a:r>
              <a:t/>
            </a:r>
            <a:endParaRPr sz="2400">
              <a:solidFill>
                <a:srgbClr val="3F3F3F"/>
              </a:solidFill>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400"/>
              <a:buNone/>
            </a:pPr>
            <a:r>
              <a:t/>
            </a:r>
            <a:endParaRPr sz="2400">
              <a:solidFill>
                <a:srgbClr val="3F3F3F"/>
              </a:solidFill>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400"/>
              <a:buNone/>
            </a:pPr>
            <a:r>
              <a:t/>
            </a:r>
            <a:endParaRPr sz="2400">
              <a:solidFill>
                <a:srgbClr val="3F3F3F"/>
              </a:solidFill>
              <a:latin typeface="Open Sans"/>
              <a:ea typeface="Open Sans"/>
              <a:cs typeface="Open Sans"/>
              <a:sym typeface="Open Sans"/>
            </a:endParaRPr>
          </a:p>
        </p:txBody>
      </p:sp>
      <p:grpSp>
        <p:nvGrpSpPr>
          <p:cNvPr id="649" name="Google Shape;649;p15"/>
          <p:cNvGrpSpPr/>
          <p:nvPr/>
        </p:nvGrpSpPr>
        <p:grpSpPr>
          <a:xfrm>
            <a:off x="841066" y="2990147"/>
            <a:ext cx="14742862" cy="2898058"/>
            <a:chOff x="841066" y="2990147"/>
            <a:chExt cx="14742862" cy="2898058"/>
          </a:xfrm>
        </p:grpSpPr>
        <p:sp>
          <p:nvSpPr>
            <p:cNvPr id="650" name="Google Shape;650;p15"/>
            <p:cNvSpPr/>
            <p:nvPr/>
          </p:nvSpPr>
          <p:spPr>
            <a:xfrm>
              <a:off x="841066" y="2990147"/>
              <a:ext cx="14433118" cy="2652370"/>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651" name="Google Shape;651;p15"/>
            <p:cNvSpPr/>
            <p:nvPr/>
          </p:nvSpPr>
          <p:spPr>
            <a:xfrm>
              <a:off x="1563137" y="3333660"/>
              <a:ext cx="14020791" cy="25545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0"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object InferenceTest2 {</a:t>
              </a:r>
              <a:endParaRPr b="0" i="0" sz="1400" u="none" cap="none" strike="noStrike">
                <a:solidFill>
                  <a:srgbClr val="000000"/>
                </a:solidFill>
                <a:latin typeface="Arial"/>
                <a:ea typeface="Arial"/>
                <a:cs typeface="Arial"/>
                <a:sym typeface="Arial"/>
              </a:endParaRPr>
            </a:p>
            <a:p>
              <a:pPr indent="0" lvl="0"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def fac(n: Int) = if (n == 0) 1 else n * fac(n - 1)</a:t>
              </a:r>
              <a:endParaRPr b="0" i="0" sz="1400" u="none" cap="none" strike="noStrike">
                <a:solidFill>
                  <a:srgbClr val="000000"/>
                </a:solidFill>
                <a:latin typeface="Arial"/>
                <a:ea typeface="Arial"/>
                <a:cs typeface="Arial"/>
                <a:sym typeface="Arial"/>
              </a:endParaRPr>
            </a:p>
            <a:p>
              <a:pPr indent="0" lvl="0"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Calibri"/>
                <a:ea typeface="Calibri"/>
                <a:cs typeface="Calibri"/>
                <a:sym typeface="Calibri"/>
              </a:endParaRPr>
            </a:p>
          </p:txBody>
        </p:sp>
      </p:grpSp>
      <p:pic>
        <p:nvPicPr>
          <p:cNvPr id="652" name="Google Shape;652;p15"/>
          <p:cNvPicPr preferRelativeResize="0"/>
          <p:nvPr/>
        </p:nvPicPr>
        <p:blipFill rotWithShape="1">
          <a:blip r:embed="rId3">
            <a:alphaModFix/>
          </a:blip>
          <a:srcRect b="0" l="0" r="0" t="0"/>
          <a:stretch/>
        </p:blipFill>
        <p:spPr>
          <a:xfrm>
            <a:off x="5004389" y="870793"/>
            <a:ext cx="6233674" cy="274320"/>
          </a:xfrm>
          <a:prstGeom prst="rect">
            <a:avLst/>
          </a:prstGeom>
          <a:noFill/>
          <a:ln>
            <a:noFill/>
          </a:ln>
        </p:spPr>
      </p:pic>
      <p:sp>
        <p:nvSpPr>
          <p:cNvPr id="653" name="Google Shape;653;p15"/>
          <p:cNvSpPr/>
          <p:nvPr/>
        </p:nvSpPr>
        <p:spPr>
          <a:xfrm>
            <a:off x="848686" y="179861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4" name="Google Shape;654;p15"/>
          <p:cNvSpPr/>
          <p:nvPr/>
        </p:nvSpPr>
        <p:spPr>
          <a:xfrm>
            <a:off x="5004389" y="1169036"/>
            <a:ext cx="6247224"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TYPE INFERENCE FOR RECURSIVE METHODS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Type Inference (Contd.)</a:t>
            </a:r>
            <a:endParaRPr/>
          </a:p>
        </p:txBody>
      </p:sp>
      <p:sp>
        <p:nvSpPr>
          <p:cNvPr id="661" name="Google Shape;661;p16"/>
          <p:cNvSpPr/>
          <p:nvPr/>
        </p:nvSpPr>
        <p:spPr>
          <a:xfrm>
            <a:off x="850900" y="2394257"/>
            <a:ext cx="14433118" cy="6151634"/>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662" name="Google Shape;662;p16"/>
          <p:cNvSpPr/>
          <p:nvPr/>
        </p:nvSpPr>
        <p:spPr>
          <a:xfrm>
            <a:off x="1263228" y="2849067"/>
            <a:ext cx="14020791" cy="58785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0"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case class MyPair[A, B](x: A, y: B);</a:t>
            </a:r>
            <a:endParaRPr b="0" i="0" sz="1400" u="none" cap="none" strike="noStrike">
              <a:solidFill>
                <a:srgbClr val="000000"/>
              </a:solidFill>
              <a:latin typeface="Arial"/>
              <a:ea typeface="Arial"/>
              <a:cs typeface="Arial"/>
              <a:sym typeface="Arial"/>
            </a:endParaRPr>
          </a:p>
          <a:p>
            <a:pPr indent="0" lvl="0"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object InferenceTest3 extends App{</a:t>
            </a:r>
            <a:endParaRPr b="0" i="0" sz="1400" u="none" cap="none" strike="noStrike">
              <a:solidFill>
                <a:srgbClr val="000000"/>
              </a:solidFill>
              <a:latin typeface="Arial"/>
              <a:ea typeface="Arial"/>
              <a:cs typeface="Arial"/>
              <a:sym typeface="Arial"/>
            </a:endParaRPr>
          </a:p>
          <a:p>
            <a:pPr indent="0" lvl="1" marL="6858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def id[T](x: T) = x</a:t>
            </a:r>
            <a:endParaRPr b="0" i="0" sz="1400" u="none" cap="none" strike="noStrike">
              <a:solidFill>
                <a:srgbClr val="000000"/>
              </a:solidFill>
              <a:latin typeface="Arial"/>
              <a:ea typeface="Arial"/>
              <a:cs typeface="Arial"/>
              <a:sym typeface="Arial"/>
            </a:endParaRPr>
          </a:p>
          <a:p>
            <a:pPr indent="0" lvl="1" marL="6858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val p = new MyPair(1, "scala") // type: MyPair[Int, String]</a:t>
            </a:r>
            <a:endParaRPr b="0" i="0" sz="1400" u="none" cap="none" strike="noStrike">
              <a:solidFill>
                <a:srgbClr val="000000"/>
              </a:solidFill>
              <a:latin typeface="Arial"/>
              <a:ea typeface="Arial"/>
              <a:cs typeface="Arial"/>
              <a:sym typeface="Arial"/>
            </a:endParaRPr>
          </a:p>
          <a:p>
            <a:pPr indent="0" lvl="1" marL="6858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val q = id(1) // type: Int</a:t>
            </a:r>
            <a:endParaRPr b="0" i="0" sz="2400" u="none" cap="none" strike="noStrike">
              <a:solidFill>
                <a:srgbClr val="3F3F3F"/>
              </a:solidFill>
              <a:latin typeface="Courier New"/>
              <a:ea typeface="Courier New"/>
              <a:cs typeface="Courier New"/>
              <a:sym typeface="Courier New"/>
            </a:endParaRPr>
          </a:p>
          <a:p>
            <a:pPr indent="0" lvl="0"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22860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Here, the last two lines are equivalent to:</a:t>
            </a:r>
            <a:endParaRPr b="0" i="0" sz="1400" u="none" cap="none" strike="noStrike">
              <a:solidFill>
                <a:srgbClr val="000000"/>
              </a:solidFill>
              <a:latin typeface="Arial"/>
              <a:ea typeface="Arial"/>
              <a:cs typeface="Arial"/>
              <a:sym typeface="Arial"/>
            </a:endParaRPr>
          </a:p>
          <a:p>
            <a:pPr indent="0" lvl="1" marL="6858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val x: MyPair[Int, String] = new MyPair[Int, String](1, "scala")</a:t>
            </a:r>
            <a:endParaRPr b="0" i="0" sz="1400" u="none" cap="none" strike="noStrike">
              <a:solidFill>
                <a:srgbClr val="000000"/>
              </a:solidFill>
              <a:latin typeface="Arial"/>
              <a:ea typeface="Arial"/>
              <a:cs typeface="Arial"/>
              <a:sym typeface="Arial"/>
            </a:endParaRPr>
          </a:p>
          <a:p>
            <a:pPr indent="0" lvl="1" marL="6858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val y: Int = id[Int](1)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663" name="Google Shape;663;p16"/>
          <p:cNvSpPr/>
          <p:nvPr/>
        </p:nvSpPr>
        <p:spPr>
          <a:xfrm>
            <a:off x="3076971" y="1169036"/>
            <a:ext cx="1010206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TYPE INFERENCE FOR POLYMORPHIC METHODS AND GENERIC CLASSES</a:t>
            </a:r>
            <a:endParaRPr b="0" i="0" sz="1400" u="none" cap="none" strike="noStrike">
              <a:solidFill>
                <a:srgbClr val="000000"/>
              </a:solidFill>
              <a:latin typeface="Arial"/>
              <a:ea typeface="Arial"/>
              <a:cs typeface="Arial"/>
              <a:sym typeface="Arial"/>
            </a:endParaRPr>
          </a:p>
        </p:txBody>
      </p:sp>
      <p:pic>
        <p:nvPicPr>
          <p:cNvPr id="664" name="Google Shape;664;p16"/>
          <p:cNvPicPr preferRelativeResize="0"/>
          <p:nvPr/>
        </p:nvPicPr>
        <p:blipFill rotWithShape="1">
          <a:blip r:embed="rId3">
            <a:alphaModFix/>
          </a:blip>
          <a:srcRect b="0" l="0" r="0" t="0"/>
          <a:stretch/>
        </p:blipFill>
        <p:spPr>
          <a:xfrm>
            <a:off x="5004389" y="870793"/>
            <a:ext cx="6233674" cy="274320"/>
          </a:xfrm>
          <a:prstGeom prst="rect">
            <a:avLst/>
          </a:prstGeom>
          <a:noFill/>
          <a:ln>
            <a:noFill/>
          </a:ln>
        </p:spPr>
      </p:pic>
      <p:sp>
        <p:nvSpPr>
          <p:cNvPr id="665" name="Google Shape;665;p16"/>
          <p:cNvSpPr txBox="1"/>
          <p:nvPr/>
        </p:nvSpPr>
        <p:spPr>
          <a:xfrm>
            <a:off x="1563137" y="1760495"/>
            <a:ext cx="14231044" cy="5967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No need to specify type parameters for polymorphic method calls or generic class initiation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666" name="Google Shape;666;p16"/>
          <p:cNvSpPr/>
          <p:nvPr/>
        </p:nvSpPr>
        <p:spPr>
          <a:xfrm>
            <a:off x="848686" y="179861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Type Inference (Contd.)</a:t>
            </a:r>
            <a:endParaRPr/>
          </a:p>
        </p:txBody>
      </p:sp>
      <p:sp>
        <p:nvSpPr>
          <p:cNvPr id="673" name="Google Shape;673;p17"/>
          <p:cNvSpPr/>
          <p:nvPr/>
        </p:nvSpPr>
        <p:spPr>
          <a:xfrm>
            <a:off x="850900" y="2710948"/>
            <a:ext cx="14433118" cy="3098422"/>
          </a:xfrm>
          <a:prstGeom prst="roundRect">
            <a:avLst>
              <a:gd fmla="val 2297" name="adj"/>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674" name="Google Shape;674;p17"/>
          <p:cNvSpPr/>
          <p:nvPr/>
        </p:nvSpPr>
        <p:spPr>
          <a:xfrm>
            <a:off x="1409290" y="3016197"/>
            <a:ext cx="14020791" cy="31085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0"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object InferenceTest4 {</a:t>
            </a:r>
            <a:endParaRPr b="0" i="0" sz="1400" u="none" cap="none" strike="noStrike">
              <a:solidFill>
                <a:srgbClr val="000000"/>
              </a:solidFill>
              <a:latin typeface="Arial"/>
              <a:ea typeface="Arial"/>
              <a:cs typeface="Arial"/>
              <a:sym typeface="Arial"/>
            </a:endParaRPr>
          </a:p>
          <a:p>
            <a:pPr indent="0" lvl="0"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var obj = null</a:t>
            </a:r>
            <a:endParaRPr b="0" i="0" sz="1400" u="none" cap="none" strike="noStrike">
              <a:solidFill>
                <a:srgbClr val="000000"/>
              </a:solidFill>
              <a:latin typeface="Arial"/>
              <a:ea typeface="Arial"/>
              <a:cs typeface="Arial"/>
              <a:sym typeface="Arial"/>
            </a:endParaRPr>
          </a:p>
          <a:p>
            <a:pPr indent="0" lvl="0"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obj = new Object()</a:t>
            </a:r>
            <a:endParaRPr b="0" i="0" sz="1400" u="none" cap="none" strike="noStrike">
              <a:solidFill>
                <a:srgbClr val="000000"/>
              </a:solidFill>
              <a:latin typeface="Arial"/>
              <a:ea typeface="Arial"/>
              <a:cs typeface="Arial"/>
              <a:sym typeface="Arial"/>
            </a:endParaRPr>
          </a:p>
          <a:p>
            <a:pPr indent="0" lvl="0"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a:t>
            </a:r>
            <a:endParaRPr b="0" i="1" sz="24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675" name="Google Shape;675;p17"/>
          <p:cNvSpPr/>
          <p:nvPr/>
        </p:nvSpPr>
        <p:spPr>
          <a:xfrm>
            <a:off x="4549938" y="1169036"/>
            <a:ext cx="7156126"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UNRELIABILITY ON TYPE INFERENCE MECHANISM</a:t>
            </a:r>
            <a:endParaRPr b="0" i="0" sz="1400" u="none" cap="none" strike="noStrike">
              <a:solidFill>
                <a:srgbClr val="000000"/>
              </a:solidFill>
              <a:latin typeface="Arial"/>
              <a:ea typeface="Arial"/>
              <a:cs typeface="Arial"/>
              <a:sym typeface="Arial"/>
            </a:endParaRPr>
          </a:p>
        </p:txBody>
      </p:sp>
      <p:pic>
        <p:nvPicPr>
          <p:cNvPr id="676" name="Google Shape;676;p17"/>
          <p:cNvPicPr preferRelativeResize="0"/>
          <p:nvPr/>
        </p:nvPicPr>
        <p:blipFill rotWithShape="1">
          <a:blip r:embed="rId3">
            <a:alphaModFix/>
          </a:blip>
          <a:srcRect b="0" l="0" r="0" t="0"/>
          <a:stretch/>
        </p:blipFill>
        <p:spPr>
          <a:xfrm>
            <a:off x="5004389" y="870793"/>
            <a:ext cx="6233674" cy="274320"/>
          </a:xfrm>
          <a:prstGeom prst="rect">
            <a:avLst/>
          </a:prstGeom>
          <a:noFill/>
          <a:ln>
            <a:noFill/>
          </a:ln>
        </p:spPr>
      </p:pic>
      <p:sp>
        <p:nvSpPr>
          <p:cNvPr id="677" name="Google Shape;677;p17"/>
          <p:cNvSpPr txBox="1"/>
          <p:nvPr/>
        </p:nvSpPr>
        <p:spPr>
          <a:xfrm>
            <a:off x="1563137" y="1781277"/>
            <a:ext cx="15528924" cy="59671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The following code demonstrates that type inferred variables cannot refer to another variable</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0" marL="0" marR="0" rtl="0" algn="l">
              <a:lnSpc>
                <a:spcPct val="9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678" name="Google Shape;678;p17"/>
          <p:cNvSpPr/>
          <p:nvPr/>
        </p:nvSpPr>
        <p:spPr>
          <a:xfrm>
            <a:off x="848686" y="179861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8"/>
          <p:cNvSpPr txBox="1"/>
          <p:nvPr>
            <p:ph idx="1" type="body"/>
          </p:nvPr>
        </p:nvSpPr>
        <p:spPr>
          <a:xfrm>
            <a:off x="926745" y="1676697"/>
            <a:ext cx="12378900" cy="53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Introduction to Programming in Scala</a:t>
            </a:r>
            <a:endParaRPr/>
          </a:p>
        </p:txBody>
      </p:sp>
      <p:sp>
        <p:nvSpPr>
          <p:cNvPr id="684" name="Google Shape;684;p18"/>
          <p:cNvSpPr txBox="1"/>
          <p:nvPr>
            <p:ph idx="2" type="body"/>
          </p:nvPr>
        </p:nvSpPr>
        <p:spPr>
          <a:xfrm>
            <a:off x="926742" y="2380588"/>
            <a:ext cx="12378900" cy="480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4: Scala Object-Oriented Aspects</a:t>
            </a:r>
            <a:endParaRPr/>
          </a:p>
        </p:txBody>
      </p:sp>
      <p:sp>
        <p:nvSpPr>
          <p:cNvPr id="685" name="Google Shape;685;p18"/>
          <p:cNvSpPr/>
          <p:nvPr/>
        </p:nvSpPr>
        <p:spPr>
          <a:xfrm>
            <a:off x="926742" y="4896870"/>
            <a:ext cx="2938676" cy="224927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OBJECTS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CLASS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CASE CLASSES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TRAITS</a:t>
            </a:r>
            <a:endParaRPr b="0" i="0" sz="1400" u="none" cap="none" strike="noStrike">
              <a:solidFill>
                <a:srgbClr val="000000"/>
              </a:solidFill>
              <a:latin typeface="Arial"/>
              <a:ea typeface="Arial"/>
              <a:cs typeface="Arial"/>
              <a:sym typeface="Arial"/>
            </a:endParaRPr>
          </a:p>
        </p:txBody>
      </p:sp>
      <p:sp>
        <p:nvSpPr>
          <p:cNvPr id="686" name="Google Shape;686;p18"/>
          <p:cNvSpPr/>
          <p:nvPr/>
        </p:nvSpPr>
        <p:spPr>
          <a:xfrm>
            <a:off x="7116191" y="4896870"/>
            <a:ext cx="8425076" cy="230832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COLLECTIONS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MUTABLE COLLECTION VS. IMMUTABLE COLLECTION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LISTS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MAPS</a:t>
            </a:r>
            <a:endParaRPr b="0" i="0" sz="1400" u="none" cap="none" strike="noStrike">
              <a:solidFill>
                <a:srgbClr val="000000"/>
              </a:solidFill>
              <a:latin typeface="Arial"/>
              <a:ea typeface="Arial"/>
              <a:cs typeface="Arial"/>
              <a:sym typeface="Arial"/>
            </a:endParaRPr>
          </a:p>
        </p:txBody>
      </p:sp>
      <p:sp>
        <p:nvSpPr>
          <p:cNvPr id="687" name="Google Shape;687;p18"/>
          <p:cNvSpPr/>
          <p:nvPr/>
        </p:nvSpPr>
        <p:spPr>
          <a:xfrm>
            <a:off x="926741" y="3755596"/>
            <a:ext cx="13391931" cy="58727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This topic explains about various object-oriented aspects of Scala, which are as follows: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9"/>
          <p:cNvSpPr/>
          <p:nvPr/>
        </p:nvSpPr>
        <p:spPr>
          <a:xfrm>
            <a:off x="805454" y="2363642"/>
            <a:ext cx="14583229" cy="180691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94" name="Google Shape;694;p1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a:t>
            </a:r>
            <a:endParaRPr/>
          </a:p>
        </p:txBody>
      </p:sp>
      <p:sp>
        <p:nvSpPr>
          <p:cNvPr id="695" name="Google Shape;695;p19"/>
          <p:cNvSpPr txBox="1"/>
          <p:nvPr>
            <p:ph idx="4294967295" type="body"/>
          </p:nvPr>
        </p:nvSpPr>
        <p:spPr>
          <a:xfrm>
            <a:off x="919555" y="1723211"/>
            <a:ext cx="14048590" cy="459014"/>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An object is a named instance with members like methods and fields.</a:t>
            </a:r>
            <a:endParaRPr/>
          </a:p>
        </p:txBody>
      </p:sp>
      <p:sp>
        <p:nvSpPr>
          <p:cNvPr id="696" name="Google Shape;696;p19"/>
          <p:cNvSpPr/>
          <p:nvPr/>
        </p:nvSpPr>
        <p:spPr>
          <a:xfrm>
            <a:off x="805454" y="5523880"/>
            <a:ext cx="7138396" cy="2648748"/>
          </a:xfrm>
          <a:prstGeom prst="rect">
            <a:avLst/>
          </a:prstGeom>
          <a:solidFill>
            <a:srgbClr val="F2F2F2"/>
          </a:solidFill>
          <a:ln>
            <a:noFill/>
          </a:ln>
        </p:spPr>
        <p:txBody>
          <a:bodyPr anchorCtr="0" anchor="ctr" bIns="125275" lIns="0" spcFirstLastPara="1" rIns="125275" wrap="square" tIns="125275">
            <a:noAutofit/>
          </a:bodyPr>
          <a:lstStyle/>
          <a:p>
            <a:pPr indent="0" lvl="1" marL="22225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2" marL="685800" marR="0" rtl="0" algn="l">
              <a:lnSpc>
                <a:spcPct val="150000"/>
              </a:lnSpc>
              <a:spcBef>
                <a:spcPts val="500"/>
              </a:spcBef>
              <a:spcAft>
                <a:spcPts val="0"/>
              </a:spcAft>
              <a:buClr>
                <a:srgbClr val="000000"/>
              </a:buClr>
              <a:buSzPts val="2100"/>
              <a:buFont typeface="Arial"/>
              <a:buNone/>
            </a:pPr>
            <a:r>
              <a:rPr b="0" i="0" lang="en-US" sz="2100" u="none" cap="none" strike="noStrike">
                <a:solidFill>
                  <a:srgbClr val="3F3F3F"/>
                </a:solidFill>
                <a:latin typeface="Courier New"/>
                <a:ea typeface="Courier New"/>
                <a:cs typeface="Courier New"/>
                <a:sym typeface="Courier New"/>
              </a:rPr>
              <a:t>println("Square root of 4: " + math.sqrt(4)) </a:t>
            </a:r>
            <a:endParaRPr b="0" i="0" sz="1400" u="none" cap="none" strike="noStrike">
              <a:solidFill>
                <a:srgbClr val="000000"/>
              </a:solidFill>
              <a:latin typeface="Arial"/>
              <a:ea typeface="Arial"/>
              <a:cs typeface="Arial"/>
              <a:sym typeface="Arial"/>
            </a:endParaRPr>
          </a:p>
          <a:p>
            <a:pPr indent="0" lvl="2" marL="685800" marR="0" rtl="0" algn="l">
              <a:lnSpc>
                <a:spcPct val="150000"/>
              </a:lnSpc>
              <a:spcBef>
                <a:spcPts val="500"/>
              </a:spcBef>
              <a:spcAft>
                <a:spcPts val="0"/>
              </a:spcAft>
              <a:buClr>
                <a:srgbClr val="000000"/>
              </a:buClr>
              <a:buSzPts val="2100"/>
              <a:buFont typeface="Arial"/>
              <a:buNone/>
            </a:pPr>
            <a:r>
              <a:rPr b="0" i="0" lang="en-US" sz="2100" u="none" cap="none" strike="noStrike">
                <a:solidFill>
                  <a:srgbClr val="3F3F3F"/>
                </a:solidFill>
                <a:latin typeface="Courier New"/>
                <a:ea typeface="Courier New"/>
                <a:cs typeface="Courier New"/>
                <a:sym typeface="Courier New"/>
              </a:rPr>
              <a:t>//Prints "Square root of 4: 2.0"</a:t>
            </a:r>
            <a:endParaRPr b="0" i="0" sz="1400" u="none" cap="none" strike="noStrike">
              <a:solidFill>
                <a:srgbClr val="000000"/>
              </a:solidFill>
              <a:latin typeface="Arial"/>
              <a:ea typeface="Arial"/>
              <a:cs typeface="Arial"/>
              <a:sym typeface="Arial"/>
            </a:endParaRPr>
          </a:p>
        </p:txBody>
      </p:sp>
      <p:sp>
        <p:nvSpPr>
          <p:cNvPr id="697" name="Google Shape;697;p19"/>
          <p:cNvSpPr/>
          <p:nvPr/>
        </p:nvSpPr>
        <p:spPr>
          <a:xfrm>
            <a:off x="805454" y="4543708"/>
            <a:ext cx="7138396" cy="969127"/>
          </a:xfrm>
          <a:prstGeom prst="rect">
            <a:avLst/>
          </a:prstGeom>
          <a:solidFill>
            <a:srgbClr val="1E4E79"/>
          </a:solidFill>
          <a:ln cap="flat" cmpd="sng" w="12700">
            <a:solidFill>
              <a:srgbClr val="5B5B5B"/>
            </a:solidFill>
            <a:prstDash val="solid"/>
            <a:miter lim="800000"/>
            <a:headEnd len="sm" w="sm" type="none"/>
            <a:tailEnd len="sm" w="sm" type="none"/>
          </a:ln>
        </p:spPr>
        <p:txBody>
          <a:bodyPr anchorCtr="0" anchor="ctr" bIns="187925" lIns="91425" spcFirstLastPara="1" rIns="91425" wrap="square" tIns="187925">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It contains independent methods and fields</a:t>
            </a:r>
            <a:endParaRPr b="0" i="0" sz="1400" u="none" cap="none" strike="noStrike">
              <a:solidFill>
                <a:srgbClr val="000000"/>
              </a:solidFill>
              <a:latin typeface="Arial"/>
              <a:ea typeface="Arial"/>
              <a:cs typeface="Arial"/>
              <a:sym typeface="Arial"/>
            </a:endParaRPr>
          </a:p>
        </p:txBody>
      </p:sp>
      <p:sp>
        <p:nvSpPr>
          <p:cNvPr id="698" name="Google Shape;698;p19"/>
          <p:cNvSpPr/>
          <p:nvPr/>
        </p:nvSpPr>
        <p:spPr>
          <a:xfrm>
            <a:off x="8718830" y="5329371"/>
            <a:ext cx="7138397" cy="3009513"/>
          </a:xfrm>
          <a:prstGeom prst="rect">
            <a:avLst/>
          </a:prstGeom>
          <a:solidFill>
            <a:srgbClr val="F2F2F2"/>
          </a:solidFill>
          <a:ln>
            <a:noFill/>
          </a:ln>
        </p:spPr>
        <p:txBody>
          <a:bodyPr anchorCtr="0" anchor="ctr" bIns="125275" lIns="0" spcFirstLastPara="1" rIns="125275" wrap="square" tIns="125275">
            <a:noAutofit/>
          </a:bodyPr>
          <a:lstStyle/>
          <a:p>
            <a:pPr indent="-26987" lvl="1" marL="22225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Open Sans SemiBold"/>
              <a:ea typeface="Open Sans SemiBold"/>
              <a:cs typeface="Open Sans SemiBold"/>
              <a:sym typeface="Open Sans SemiBold"/>
            </a:endParaRPr>
          </a:p>
          <a:p>
            <a:pPr indent="-26987" lvl="1" marL="22225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Open Sans SemiBold"/>
                <a:ea typeface="Open Sans SemiBold"/>
                <a:cs typeface="Open Sans SemiBold"/>
                <a:sym typeface="Open Sans SemiBold"/>
              </a:rPr>
              <a:t>Example: </a:t>
            </a:r>
            <a:endParaRPr b="0" i="0" sz="1400" u="none" cap="none" strike="noStrike">
              <a:solidFill>
                <a:srgbClr val="000000"/>
              </a:solidFill>
              <a:latin typeface="Arial"/>
              <a:ea typeface="Arial"/>
              <a:cs typeface="Arial"/>
              <a:sym typeface="Arial"/>
            </a:endParaRPr>
          </a:p>
          <a:p>
            <a:pPr indent="0" lvl="2" marL="685800" marR="0" rtl="0" algn="l">
              <a:lnSpc>
                <a:spcPct val="100000"/>
              </a:lnSpc>
              <a:spcBef>
                <a:spcPts val="500"/>
              </a:spcBef>
              <a:spcAft>
                <a:spcPts val="0"/>
              </a:spcAft>
              <a:buClr>
                <a:srgbClr val="000000"/>
              </a:buClr>
              <a:buSzPts val="2100"/>
              <a:buFont typeface="Arial"/>
              <a:buNone/>
            </a:pPr>
            <a:r>
              <a:rPr b="0" i="0" lang="en-US" sz="2100" u="none" cap="none" strike="noStrike">
                <a:solidFill>
                  <a:srgbClr val="3F3F3F"/>
                </a:solidFill>
                <a:latin typeface="Courier New"/>
                <a:ea typeface="Courier New"/>
                <a:cs typeface="Courier New"/>
                <a:sym typeface="Courier New"/>
              </a:rPr>
              <a:t>class ScalaTest {</a:t>
            </a:r>
            <a:endParaRPr b="0" i="0" sz="1400" u="none" cap="none" strike="noStrike">
              <a:solidFill>
                <a:srgbClr val="000000"/>
              </a:solidFill>
              <a:latin typeface="Arial"/>
              <a:ea typeface="Arial"/>
              <a:cs typeface="Arial"/>
              <a:sym typeface="Arial"/>
            </a:endParaRPr>
          </a:p>
          <a:p>
            <a:pPr indent="-685800" lvl="2" marL="852488" marR="0" rtl="0" algn="l">
              <a:lnSpc>
                <a:spcPct val="100000"/>
              </a:lnSpc>
              <a:spcBef>
                <a:spcPts val="500"/>
              </a:spcBef>
              <a:spcAft>
                <a:spcPts val="0"/>
              </a:spcAft>
              <a:buClr>
                <a:srgbClr val="000000"/>
              </a:buClr>
              <a:buSzPts val="2100"/>
              <a:buFont typeface="Arial"/>
              <a:buNone/>
            </a:pPr>
            <a:r>
              <a:rPr b="0" i="0" lang="en-US" sz="2100" u="none" cap="none" strike="noStrike">
                <a:solidFill>
                  <a:srgbClr val="3F3F3F"/>
                </a:solidFill>
                <a:latin typeface="Courier New"/>
                <a:ea typeface="Courier New"/>
                <a:cs typeface="Courier New"/>
                <a:sym typeface="Courier New"/>
              </a:rPr>
              <a:t> 		def SayHello() = println("Hello world!")</a:t>
            </a:r>
            <a:endParaRPr b="0" i="0" sz="1400" u="none" cap="none" strike="noStrike">
              <a:solidFill>
                <a:srgbClr val="000000"/>
              </a:solidFill>
              <a:latin typeface="Arial"/>
              <a:ea typeface="Arial"/>
              <a:cs typeface="Arial"/>
              <a:sym typeface="Arial"/>
            </a:endParaRPr>
          </a:p>
          <a:p>
            <a:pPr indent="0" lvl="2" marL="685800" marR="0" rtl="0" algn="l">
              <a:lnSpc>
                <a:spcPct val="100000"/>
              </a:lnSpc>
              <a:spcBef>
                <a:spcPts val="500"/>
              </a:spcBef>
              <a:spcAft>
                <a:spcPts val="0"/>
              </a:spcAft>
              <a:buClr>
                <a:srgbClr val="000000"/>
              </a:buClr>
              <a:buSzPts val="2100"/>
              <a:buFont typeface="Arial"/>
              <a:buNone/>
            </a:pPr>
            <a:r>
              <a:rPr b="0" i="0" lang="en-US" sz="21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228600" lvl="3" marL="1143000" marR="0" rtl="0" algn="l">
              <a:lnSpc>
                <a:spcPct val="100000"/>
              </a:lnSpc>
              <a:spcBef>
                <a:spcPts val="500"/>
              </a:spcBef>
              <a:spcAft>
                <a:spcPts val="0"/>
              </a:spcAft>
              <a:buClr>
                <a:srgbClr val="000000"/>
              </a:buClr>
              <a:buSzPts val="2100"/>
              <a:buFont typeface="Arial"/>
              <a:buNone/>
            </a:pPr>
            <a:r>
              <a:rPr b="0" i="0" lang="en-US" sz="2100" u="none" cap="none" strike="noStrike">
                <a:solidFill>
                  <a:srgbClr val="3F3F3F"/>
                </a:solidFill>
                <a:latin typeface="Courier New"/>
                <a:ea typeface="Courier New"/>
                <a:cs typeface="Courier New"/>
                <a:sym typeface="Courier New"/>
              </a:rPr>
              <a:t>val greeter = new ScalaTest()</a:t>
            </a:r>
            <a:endParaRPr b="0" i="0" sz="1400" u="none" cap="none" strike="noStrike">
              <a:solidFill>
                <a:srgbClr val="000000"/>
              </a:solidFill>
              <a:latin typeface="Arial"/>
              <a:ea typeface="Arial"/>
              <a:cs typeface="Arial"/>
              <a:sym typeface="Arial"/>
            </a:endParaRPr>
          </a:p>
          <a:p>
            <a:pPr indent="-228600" lvl="3" marL="1143000" marR="0" rtl="0" algn="l">
              <a:lnSpc>
                <a:spcPct val="100000"/>
              </a:lnSpc>
              <a:spcBef>
                <a:spcPts val="500"/>
              </a:spcBef>
              <a:spcAft>
                <a:spcPts val="0"/>
              </a:spcAft>
              <a:buClr>
                <a:srgbClr val="000000"/>
              </a:buClr>
              <a:buSzPts val="2100"/>
              <a:buFont typeface="Arial"/>
              <a:buNone/>
            </a:pPr>
            <a:r>
              <a:rPr b="0" i="0" lang="en-US" sz="2100" u="none" cap="none" strike="noStrike">
                <a:solidFill>
                  <a:srgbClr val="3F3F3F"/>
                </a:solidFill>
                <a:latin typeface="Courier New"/>
                <a:ea typeface="Courier New"/>
                <a:cs typeface="Courier New"/>
                <a:sym typeface="Courier New"/>
              </a:rPr>
              <a:t>greeter.SayHello()</a:t>
            </a:r>
            <a:endParaRPr b="0" i="0" sz="1400" u="none" cap="none" strike="noStrike">
              <a:solidFill>
                <a:srgbClr val="000000"/>
              </a:solidFill>
              <a:latin typeface="Arial"/>
              <a:ea typeface="Arial"/>
              <a:cs typeface="Arial"/>
              <a:sym typeface="Arial"/>
            </a:endParaRPr>
          </a:p>
          <a:p>
            <a:pPr indent="0" lvl="1" marL="685800" marR="0" rtl="0" algn="l">
              <a:lnSpc>
                <a:spcPct val="100000"/>
              </a:lnSpc>
              <a:spcBef>
                <a:spcPts val="0"/>
              </a:spcBef>
              <a:spcAft>
                <a:spcPts val="0"/>
              </a:spcAft>
              <a:buClr>
                <a:srgbClr val="000000"/>
              </a:buClr>
              <a:buSzPts val="2000"/>
              <a:buFont typeface="Arial"/>
              <a:buNone/>
            </a:pPr>
            <a:r>
              <a:t/>
            </a:r>
            <a:endParaRPr b="0" i="1" sz="2000" u="none" cap="none" strike="noStrike">
              <a:solidFill>
                <a:srgbClr val="3F3F3F"/>
              </a:solidFill>
              <a:latin typeface="Courier New"/>
              <a:ea typeface="Courier New"/>
              <a:cs typeface="Courier New"/>
              <a:sym typeface="Courier New"/>
            </a:endParaRPr>
          </a:p>
        </p:txBody>
      </p:sp>
      <p:sp>
        <p:nvSpPr>
          <p:cNvPr id="699" name="Google Shape;699;p19"/>
          <p:cNvSpPr/>
          <p:nvPr/>
        </p:nvSpPr>
        <p:spPr>
          <a:xfrm>
            <a:off x="8718831" y="4567774"/>
            <a:ext cx="7138396" cy="848256"/>
          </a:xfrm>
          <a:prstGeom prst="rect">
            <a:avLst/>
          </a:prstGeom>
          <a:solidFill>
            <a:srgbClr val="1E4E79"/>
          </a:solidFill>
          <a:ln cap="flat" cmpd="sng" w="12700">
            <a:solidFill>
              <a:srgbClr val="5B5B5B"/>
            </a:solidFill>
            <a:prstDash val="solid"/>
            <a:miter lim="800000"/>
            <a:headEnd len="sm" w="sm" type="none"/>
            <a:tailEnd len="sm" w="sm" type="none"/>
          </a:ln>
        </p:spPr>
        <p:txBody>
          <a:bodyPr anchorCtr="0" anchor="ctr" bIns="187925" lIns="91425" spcFirstLastPara="1" rIns="91425" wrap="square" tIns="187925">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It creates instances of classes</a:t>
            </a:r>
            <a:endParaRPr b="0" i="0" sz="1400" u="none" cap="none" strike="noStrike">
              <a:solidFill>
                <a:srgbClr val="000000"/>
              </a:solidFill>
              <a:latin typeface="Arial"/>
              <a:ea typeface="Arial"/>
              <a:cs typeface="Arial"/>
              <a:sym typeface="Arial"/>
            </a:endParaRPr>
          </a:p>
        </p:txBody>
      </p:sp>
      <p:pic>
        <p:nvPicPr>
          <p:cNvPr id="700" name="Google Shape;700;p19"/>
          <p:cNvPicPr preferRelativeResize="0"/>
          <p:nvPr/>
        </p:nvPicPr>
        <p:blipFill rotWithShape="1">
          <a:blip r:embed="rId3">
            <a:alphaModFix/>
          </a:blip>
          <a:srcRect b="0" l="0" r="0" t="0"/>
          <a:stretch/>
        </p:blipFill>
        <p:spPr>
          <a:xfrm>
            <a:off x="4953000" y="870793"/>
            <a:ext cx="6336452" cy="274320"/>
          </a:xfrm>
          <a:prstGeom prst="rect">
            <a:avLst/>
          </a:prstGeom>
          <a:noFill/>
          <a:ln>
            <a:noFill/>
          </a:ln>
        </p:spPr>
      </p:pic>
      <p:sp>
        <p:nvSpPr>
          <p:cNvPr id="701" name="Google Shape;701;p19"/>
          <p:cNvSpPr txBox="1"/>
          <p:nvPr/>
        </p:nvSpPr>
        <p:spPr>
          <a:xfrm>
            <a:off x="1107799" y="2518386"/>
            <a:ext cx="14048590" cy="147182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F3F3F"/>
              </a:buClr>
              <a:buSzPts val="2035"/>
              <a:buFont typeface="Arial"/>
              <a:buNone/>
            </a:pPr>
            <a:r>
              <a:rPr b="0" i="0" lang="en-US" sz="2035" u="none" cap="none" strike="noStrike">
                <a:solidFill>
                  <a:srgbClr val="3F3F3F"/>
                </a:solidFill>
                <a:latin typeface="Open Sans SemiBold"/>
                <a:ea typeface="Open Sans SemiBold"/>
                <a:cs typeface="Open Sans SemiBold"/>
                <a:sym typeface="Open Sans SemiBold"/>
              </a:rPr>
              <a:t>Example: </a:t>
            </a:r>
            <a:endParaRPr b="0" i="0" sz="1400" u="none" cap="none" strike="noStrike">
              <a:solidFill>
                <a:srgbClr val="000000"/>
              </a:solidFill>
              <a:latin typeface="Arial"/>
              <a:ea typeface="Arial"/>
              <a:cs typeface="Arial"/>
              <a:sym typeface="Arial"/>
            </a:endParaRPr>
          </a:p>
          <a:p>
            <a:pPr indent="0" lvl="1" marL="228600" marR="0" rtl="0" algn="l">
              <a:lnSpc>
                <a:spcPct val="140000"/>
              </a:lnSpc>
              <a:spcBef>
                <a:spcPts val="500"/>
              </a:spcBef>
              <a:spcAft>
                <a:spcPts val="0"/>
              </a:spcAft>
              <a:buClr>
                <a:srgbClr val="3F3F3F"/>
              </a:buClr>
              <a:buSzPts val="2220"/>
              <a:buFont typeface="Arial"/>
              <a:buNone/>
            </a:pPr>
            <a:r>
              <a:rPr b="0" i="0" lang="en-US" sz="2220" u="none" cap="none" strike="noStrike">
                <a:solidFill>
                  <a:srgbClr val="3F3F3F"/>
                </a:solidFill>
                <a:latin typeface="Courier New"/>
                <a:ea typeface="Courier New"/>
                <a:cs typeface="Courier New"/>
                <a:sym typeface="Courier New"/>
              </a:rPr>
              <a:t>object MyObject</a:t>
            </a:r>
            <a:endParaRPr b="0" i="0" sz="2220" u="none" cap="none" strike="noStrike">
              <a:solidFill>
                <a:srgbClr val="3F3F3F"/>
              </a:solidFill>
              <a:latin typeface="Courier New"/>
              <a:ea typeface="Courier New"/>
              <a:cs typeface="Courier New"/>
              <a:sym typeface="Courier New"/>
            </a:endParaRPr>
          </a:p>
          <a:p>
            <a:pPr indent="0" lvl="1" marL="228600" marR="0" rtl="0" algn="l">
              <a:lnSpc>
                <a:spcPct val="140000"/>
              </a:lnSpc>
              <a:spcBef>
                <a:spcPts val="500"/>
              </a:spcBef>
              <a:spcAft>
                <a:spcPts val="0"/>
              </a:spcAft>
              <a:buClr>
                <a:srgbClr val="3F3F3F"/>
              </a:buClr>
              <a:buSzPts val="2220"/>
              <a:buFont typeface="Arial"/>
              <a:buNone/>
            </a:pPr>
            <a:r>
              <a:rPr b="0" i="0" lang="en-US" sz="2220" u="none" cap="none" strike="noStrike">
                <a:solidFill>
                  <a:srgbClr val="3F3F3F"/>
                </a:solidFill>
                <a:latin typeface="Courier New"/>
                <a:ea typeface="Courier New"/>
                <a:cs typeface="Courier New"/>
                <a:sym typeface="Courier New"/>
              </a:rPr>
              <a:t>val x = MyObject</a:t>
            </a:r>
            <a:endParaRPr b="0" i="0" sz="2220" u="none" cap="none" strike="noStrike">
              <a:solidFill>
                <a:srgbClr val="3F3F3F"/>
              </a:solidFill>
              <a:latin typeface="Courier New"/>
              <a:ea typeface="Courier New"/>
              <a:cs typeface="Courier New"/>
              <a:sym typeface="Courier New"/>
            </a:endParaRPr>
          </a:p>
          <a:p>
            <a:pPr indent="0" lvl="1" marL="609585" marR="0" rtl="0" algn="l">
              <a:lnSpc>
                <a:spcPct val="140000"/>
              </a:lnSpc>
              <a:spcBef>
                <a:spcPts val="500"/>
              </a:spcBef>
              <a:spcAft>
                <a:spcPts val="0"/>
              </a:spcAft>
              <a:buClr>
                <a:schemeClr val="dk1"/>
              </a:buClr>
              <a:buSzPts val="2590"/>
              <a:buFont typeface="Arial"/>
              <a:buNone/>
            </a:pPr>
            <a:r>
              <a:t/>
            </a:r>
            <a:endParaRPr b="0" i="1" sz="2590" u="none" cap="none" strike="noStrike">
              <a:solidFill>
                <a:schemeClr val="dk1"/>
              </a:solidFill>
              <a:latin typeface="Calibri"/>
              <a:ea typeface="Calibri"/>
              <a:cs typeface="Calibri"/>
              <a:sym typeface="Calibri"/>
            </a:endParaRPr>
          </a:p>
        </p:txBody>
      </p:sp>
      <p:sp>
        <p:nvSpPr>
          <p:cNvPr id="702" name="Google Shape;702;p19"/>
          <p:cNvSpPr/>
          <p:nvPr/>
        </p:nvSpPr>
        <p:spPr>
          <a:xfrm>
            <a:off x="7444160" y="1169036"/>
            <a:ext cx="1367683"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OBJECTS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2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 (Contd.)</a:t>
            </a:r>
            <a:endParaRPr/>
          </a:p>
        </p:txBody>
      </p:sp>
      <p:sp>
        <p:nvSpPr>
          <p:cNvPr id="709" name="Google Shape;709;p20"/>
          <p:cNvSpPr txBox="1"/>
          <p:nvPr>
            <p:ph idx="4294967295" type="body"/>
          </p:nvPr>
        </p:nvSpPr>
        <p:spPr>
          <a:xfrm>
            <a:off x="984016" y="1585052"/>
            <a:ext cx="16513175" cy="2545646"/>
          </a:xfrm>
          <a:prstGeom prst="rect">
            <a:avLst/>
          </a:prstGeom>
          <a:noFill/>
          <a:ln>
            <a:noFill/>
          </a:ln>
        </p:spPr>
        <p:txBody>
          <a:bodyPr anchorCtr="0" anchor="t" bIns="45700" lIns="91425" spcFirstLastPara="1" rIns="91425" wrap="square" tIns="45700">
            <a:noAutofit/>
          </a:bodyPr>
          <a:lstStyle/>
          <a:p>
            <a:pPr indent="0" lvl="0" marL="401638"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Allows defining rational numbers</a:t>
            </a:r>
            <a:endParaRPr/>
          </a:p>
          <a:p>
            <a:pPr indent="0" lvl="0" marL="401638" rtl="0" algn="l">
              <a:lnSpc>
                <a:spcPct val="150000"/>
              </a:lnSpc>
              <a:spcBef>
                <a:spcPts val="1000"/>
              </a:spcBef>
              <a:spcAft>
                <a:spcPts val="0"/>
              </a:spcAft>
              <a:buClr>
                <a:srgbClr val="3F3F3F"/>
              </a:buClr>
              <a:buSzPts val="2400"/>
              <a:buNone/>
            </a:pPr>
            <a:r>
              <a:rPr lang="en-US" sz="2400">
                <a:solidFill>
                  <a:srgbClr val="3F3F3F"/>
                </a:solidFill>
                <a:latin typeface="Open Sans"/>
                <a:ea typeface="Open Sans"/>
                <a:cs typeface="Open Sans"/>
                <a:sym typeface="Open Sans"/>
              </a:rPr>
              <a:t>Is a blueprint of objects</a:t>
            </a:r>
            <a:endParaRPr/>
          </a:p>
          <a:p>
            <a:pPr indent="0" lvl="0" marL="401638" rtl="0" algn="l">
              <a:lnSpc>
                <a:spcPct val="150000"/>
              </a:lnSpc>
              <a:spcBef>
                <a:spcPts val="1000"/>
              </a:spcBef>
              <a:spcAft>
                <a:spcPts val="0"/>
              </a:spcAft>
              <a:buClr>
                <a:srgbClr val="3F3F3F"/>
              </a:buClr>
              <a:buSzPts val="2400"/>
              <a:buNone/>
            </a:pPr>
            <a:r>
              <a:rPr lang="en-US" sz="2400">
                <a:solidFill>
                  <a:srgbClr val="3F3F3F"/>
                </a:solidFill>
                <a:latin typeface="Open Sans"/>
                <a:ea typeface="Open Sans"/>
                <a:cs typeface="Open Sans"/>
                <a:sym typeface="Open Sans"/>
              </a:rPr>
              <a:t>Allows creating objects using the keyword “new”</a:t>
            </a:r>
            <a:endParaRPr/>
          </a:p>
        </p:txBody>
      </p:sp>
      <p:grpSp>
        <p:nvGrpSpPr>
          <p:cNvPr id="710" name="Google Shape;710;p20"/>
          <p:cNvGrpSpPr/>
          <p:nvPr/>
        </p:nvGrpSpPr>
        <p:grpSpPr>
          <a:xfrm>
            <a:off x="841066" y="3812166"/>
            <a:ext cx="14591408" cy="4685064"/>
            <a:chOff x="841066" y="3866446"/>
            <a:chExt cx="14591408" cy="4753945"/>
          </a:xfrm>
        </p:grpSpPr>
        <p:sp>
          <p:nvSpPr>
            <p:cNvPr id="711" name="Google Shape;711;p20"/>
            <p:cNvSpPr/>
            <p:nvPr/>
          </p:nvSpPr>
          <p:spPr>
            <a:xfrm>
              <a:off x="841066" y="3866446"/>
              <a:ext cx="14433118" cy="4753945"/>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712" name="Google Shape;712;p20"/>
            <p:cNvSpPr/>
            <p:nvPr/>
          </p:nvSpPr>
          <p:spPr>
            <a:xfrm>
              <a:off x="1276351" y="4212190"/>
              <a:ext cx="14156123" cy="42160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Open Sans SemiBold"/>
                  <a:ea typeface="Open Sans SemiBold"/>
                  <a:cs typeface="Open Sans SemiBold"/>
                  <a:sym typeface="Open Sans SemiBold"/>
                </a:rPr>
                <a:t>Example:</a:t>
              </a:r>
              <a:br>
                <a:rPr b="1" i="0" lang="en-US" sz="2400" u="none" cap="none" strike="noStrike">
                  <a:solidFill>
                    <a:schemeClr val="dk1"/>
                  </a:solidFill>
                  <a:latin typeface="Open Sans SemiBold"/>
                  <a:ea typeface="Open Sans SemiBold"/>
                  <a:cs typeface="Open Sans SemiBold"/>
                  <a:sym typeface="Open Sans SemiBold"/>
                </a:rPr>
              </a:br>
              <a:endParaRPr b="1" i="0" sz="2400" u="none" cap="none" strike="noStrike">
                <a:solidFill>
                  <a:schemeClr val="dk1"/>
                </a:solidFill>
                <a:latin typeface="Open Sans SemiBold"/>
                <a:ea typeface="Open Sans SemiBold"/>
                <a:cs typeface="Open Sans SemiBold"/>
                <a:sym typeface="Open Sans SemiBold"/>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class ScalaClass1(a: Int, b: Int)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var x: Int = a</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var y: Int = b</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def addidtion(c: Int, d: Int)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x = x + c</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y = y + d</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println ("x output : " + x);</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println ("y output : " + y);</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 } }</a:t>
              </a:r>
              <a:endParaRPr b="0" i="0" sz="1400" u="none" cap="none" strike="noStrike">
                <a:solidFill>
                  <a:srgbClr val="000000"/>
                </a:solidFill>
                <a:latin typeface="Arial"/>
                <a:ea typeface="Arial"/>
                <a:cs typeface="Arial"/>
                <a:sym typeface="Arial"/>
              </a:endParaRPr>
            </a:p>
          </p:txBody>
        </p:sp>
      </p:grpSp>
      <p:pic>
        <p:nvPicPr>
          <p:cNvPr id="713" name="Google Shape;713;p20"/>
          <p:cNvPicPr preferRelativeResize="0"/>
          <p:nvPr/>
        </p:nvPicPr>
        <p:blipFill rotWithShape="1">
          <a:blip r:embed="rId3">
            <a:alphaModFix/>
          </a:blip>
          <a:srcRect b="0" l="0" r="0" t="0"/>
          <a:stretch/>
        </p:blipFill>
        <p:spPr>
          <a:xfrm>
            <a:off x="4067175" y="870793"/>
            <a:ext cx="8108102" cy="274320"/>
          </a:xfrm>
          <a:prstGeom prst="rect">
            <a:avLst/>
          </a:prstGeom>
          <a:noFill/>
          <a:ln>
            <a:noFill/>
          </a:ln>
        </p:spPr>
      </p:pic>
      <p:sp>
        <p:nvSpPr>
          <p:cNvPr id="714" name="Google Shape;714;p20"/>
          <p:cNvSpPr/>
          <p:nvPr/>
        </p:nvSpPr>
        <p:spPr>
          <a:xfrm>
            <a:off x="848686" y="17570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5" name="Google Shape;715;p20"/>
          <p:cNvSpPr/>
          <p:nvPr/>
        </p:nvSpPr>
        <p:spPr>
          <a:xfrm>
            <a:off x="848686" y="246587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6" name="Google Shape;716;p20"/>
          <p:cNvSpPr/>
          <p:nvPr/>
        </p:nvSpPr>
        <p:spPr>
          <a:xfrm>
            <a:off x="848686" y="311431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7" name="Google Shape;717;p20"/>
          <p:cNvSpPr/>
          <p:nvPr/>
        </p:nvSpPr>
        <p:spPr>
          <a:xfrm>
            <a:off x="7596446" y="1169036"/>
            <a:ext cx="1063112"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400"/>
              <a:buFont typeface="Arial"/>
              <a:buNone/>
            </a:pPr>
            <a:r>
              <a:rPr lang="en-US" sz="2400"/>
              <a:t>Explain the features of Scala </a:t>
            </a:r>
            <a:endParaRPr/>
          </a:p>
        </p:txBody>
      </p:sp>
      <p:sp>
        <p:nvSpPr>
          <p:cNvPr id="459" name="Google Shape;459;p2"/>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400"/>
              <a:buFont typeface="Arial"/>
              <a:buNone/>
            </a:pPr>
            <a:r>
              <a:rPr lang="en-US" sz="2400"/>
              <a:t>List the basic data types and literals of Scala</a:t>
            </a:r>
            <a:endParaRPr/>
          </a:p>
        </p:txBody>
      </p:sp>
      <p:sp>
        <p:nvSpPr>
          <p:cNvPr id="460" name="Google Shape;460;p2"/>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400"/>
              <a:buFont typeface="Arial"/>
              <a:buNone/>
            </a:pPr>
            <a:r>
              <a:rPr lang="en-US" sz="2400"/>
              <a:t>List the Scala operators and methods</a:t>
            </a:r>
            <a:endParaRPr/>
          </a:p>
        </p:txBody>
      </p:sp>
      <p:sp>
        <p:nvSpPr>
          <p:cNvPr id="461" name="Google Shape;461;p2"/>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400"/>
              <a:buFont typeface="Arial"/>
              <a:buNone/>
            </a:pPr>
            <a:r>
              <a:rPr lang="en-US" sz="2400"/>
              <a:t>Discuss important concepts of Scala</a:t>
            </a:r>
            <a:endParaRPr/>
          </a:p>
        </p:txBody>
      </p:sp>
      <p:pic>
        <p:nvPicPr>
          <p:cNvPr id="462" name="Google Shape;462;p2"/>
          <p:cNvPicPr preferRelativeResize="0"/>
          <p:nvPr/>
        </p:nvPicPr>
        <p:blipFill rotWithShape="1">
          <a:blip r:embed="rId3">
            <a:alphaModFix/>
          </a:blip>
          <a:srcRect b="23651" l="19927" r="25876" t="20892"/>
          <a:stretch/>
        </p:blipFill>
        <p:spPr>
          <a:xfrm>
            <a:off x="4501120" y="2759586"/>
            <a:ext cx="457415" cy="457200"/>
          </a:xfrm>
          <a:prstGeom prst="rect">
            <a:avLst/>
          </a:prstGeom>
          <a:noFill/>
          <a:ln>
            <a:noFill/>
          </a:ln>
        </p:spPr>
      </p:pic>
      <p:pic>
        <p:nvPicPr>
          <p:cNvPr id="463" name="Google Shape;463;p2"/>
          <p:cNvPicPr preferRelativeResize="0"/>
          <p:nvPr/>
        </p:nvPicPr>
        <p:blipFill rotWithShape="1">
          <a:blip r:embed="rId3">
            <a:alphaModFix/>
          </a:blip>
          <a:srcRect b="23651" l="19927" r="25876" t="20892"/>
          <a:stretch/>
        </p:blipFill>
        <p:spPr>
          <a:xfrm>
            <a:off x="4501120" y="3858977"/>
            <a:ext cx="457415" cy="457200"/>
          </a:xfrm>
          <a:prstGeom prst="rect">
            <a:avLst/>
          </a:prstGeom>
          <a:noFill/>
          <a:ln>
            <a:noFill/>
          </a:ln>
        </p:spPr>
      </p:pic>
      <p:pic>
        <p:nvPicPr>
          <p:cNvPr id="464" name="Google Shape;464;p2"/>
          <p:cNvPicPr preferRelativeResize="0"/>
          <p:nvPr/>
        </p:nvPicPr>
        <p:blipFill rotWithShape="1">
          <a:blip r:embed="rId3">
            <a:alphaModFix/>
          </a:blip>
          <a:srcRect b="23651" l="19927" r="25876" t="20892"/>
          <a:stretch/>
        </p:blipFill>
        <p:spPr>
          <a:xfrm>
            <a:off x="4501120" y="5016605"/>
            <a:ext cx="457415" cy="457200"/>
          </a:xfrm>
          <a:prstGeom prst="rect">
            <a:avLst/>
          </a:prstGeom>
          <a:noFill/>
          <a:ln>
            <a:noFill/>
          </a:ln>
        </p:spPr>
      </p:pic>
      <p:pic>
        <p:nvPicPr>
          <p:cNvPr id="465" name="Google Shape;465;p2"/>
          <p:cNvPicPr preferRelativeResize="0"/>
          <p:nvPr/>
        </p:nvPicPr>
        <p:blipFill rotWithShape="1">
          <a:blip r:embed="rId3">
            <a:alphaModFix/>
          </a:blip>
          <a:srcRect b="23651" l="19927" r="25876" t="20892"/>
          <a:stretch/>
        </p:blipFill>
        <p:spPr>
          <a:xfrm>
            <a:off x="4501120" y="6207683"/>
            <a:ext cx="457415"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2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 (Contd.)</a:t>
            </a:r>
            <a:endParaRPr/>
          </a:p>
        </p:txBody>
      </p:sp>
      <p:grpSp>
        <p:nvGrpSpPr>
          <p:cNvPr id="724" name="Google Shape;724;p21"/>
          <p:cNvGrpSpPr/>
          <p:nvPr/>
        </p:nvGrpSpPr>
        <p:grpSpPr>
          <a:xfrm>
            <a:off x="847493" y="4620779"/>
            <a:ext cx="14301973" cy="3769926"/>
            <a:chOff x="841066" y="3414630"/>
            <a:chExt cx="14447828" cy="4375119"/>
          </a:xfrm>
        </p:grpSpPr>
        <p:sp>
          <p:nvSpPr>
            <p:cNvPr id="725" name="Google Shape;725;p21"/>
            <p:cNvSpPr/>
            <p:nvPr/>
          </p:nvSpPr>
          <p:spPr>
            <a:xfrm>
              <a:off x="841066" y="3414630"/>
              <a:ext cx="14433118" cy="4375119"/>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rgbClr val="FF0000"/>
                </a:solidFill>
                <a:latin typeface="Calibri"/>
                <a:ea typeface="Calibri"/>
                <a:cs typeface="Calibri"/>
                <a:sym typeface="Calibri"/>
              </a:endParaRPr>
            </a:p>
          </p:txBody>
        </p:sp>
        <p:sp>
          <p:nvSpPr>
            <p:cNvPr id="726" name="Google Shape;726;p21"/>
            <p:cNvSpPr/>
            <p:nvPr/>
          </p:nvSpPr>
          <p:spPr>
            <a:xfrm>
              <a:off x="1132771" y="3709738"/>
              <a:ext cx="14156123" cy="375043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scala&gt; case class Employee(name: String, age: Int)</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defined class Employee</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scala&gt; val emp = Employee("Bill", "20")</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emp: Employee= Employee("Bill",20)</a:t>
              </a:r>
              <a:endParaRPr b="0" i="0" sz="1400" u="none" cap="none" strike="noStrike">
                <a:solidFill>
                  <a:srgbClr val="000000"/>
                </a:solidFill>
                <a:latin typeface="Arial"/>
                <a:ea typeface="Arial"/>
                <a:cs typeface="Arial"/>
                <a:sym typeface="Arial"/>
              </a:endParaRPr>
            </a:p>
          </p:txBody>
        </p:sp>
      </p:grpSp>
      <p:grpSp>
        <p:nvGrpSpPr>
          <p:cNvPr id="727" name="Google Shape;727;p21"/>
          <p:cNvGrpSpPr/>
          <p:nvPr/>
        </p:nvGrpSpPr>
        <p:grpSpPr>
          <a:xfrm>
            <a:off x="8533902" y="1711541"/>
            <a:ext cx="1825064" cy="1698080"/>
            <a:chOff x="4641850" y="3027363"/>
            <a:chExt cx="1346203" cy="1252539"/>
          </a:xfrm>
        </p:grpSpPr>
        <p:sp>
          <p:nvSpPr>
            <p:cNvPr id="728" name="Google Shape;728;p21"/>
            <p:cNvSpPr/>
            <p:nvPr/>
          </p:nvSpPr>
          <p:spPr>
            <a:xfrm>
              <a:off x="4641850" y="3027363"/>
              <a:ext cx="1322388" cy="1244600"/>
            </a:xfrm>
            <a:custGeom>
              <a:rect b="b" l="l" r="r" t="t"/>
              <a:pathLst>
                <a:path extrusionOk="0" h="695" w="739">
                  <a:moveTo>
                    <a:pt x="739" y="0"/>
                  </a:moveTo>
                  <a:cubicBezTo>
                    <a:pt x="588" y="0"/>
                    <a:pt x="588" y="0"/>
                    <a:pt x="588" y="0"/>
                  </a:cubicBezTo>
                  <a:cubicBezTo>
                    <a:pt x="529" y="286"/>
                    <a:pt x="293" y="508"/>
                    <a:pt x="0" y="546"/>
                  </a:cubicBezTo>
                  <a:cubicBezTo>
                    <a:pt x="0" y="695"/>
                    <a:pt x="0" y="695"/>
                    <a:pt x="0" y="695"/>
                  </a:cubicBezTo>
                  <a:cubicBezTo>
                    <a:pt x="374" y="655"/>
                    <a:pt x="676" y="367"/>
                    <a:pt x="739" y="0"/>
                  </a:cubicBezTo>
                  <a:close/>
                </a:path>
              </a:pathLst>
            </a:custGeom>
            <a:solidFill>
              <a:srgbClr val="9BBB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29" name="Google Shape;729;p21"/>
            <p:cNvSpPr/>
            <p:nvPr/>
          </p:nvSpPr>
          <p:spPr>
            <a:xfrm>
              <a:off x="5443539" y="3733802"/>
              <a:ext cx="544514" cy="546100"/>
            </a:xfrm>
            <a:custGeom>
              <a:rect b="b" l="l" r="r" t="t"/>
              <a:pathLst>
                <a:path extrusionOk="0" h="344" w="343">
                  <a:moveTo>
                    <a:pt x="0" y="90"/>
                  </a:moveTo>
                  <a:lnTo>
                    <a:pt x="140" y="236"/>
                  </a:lnTo>
                  <a:lnTo>
                    <a:pt x="32" y="344"/>
                  </a:lnTo>
                  <a:lnTo>
                    <a:pt x="343" y="344"/>
                  </a:lnTo>
                  <a:lnTo>
                    <a:pt x="343" y="33"/>
                  </a:lnTo>
                  <a:lnTo>
                    <a:pt x="232" y="144"/>
                  </a:lnTo>
                  <a:lnTo>
                    <a:pt x="95" y="0"/>
                  </a:lnTo>
                  <a:lnTo>
                    <a:pt x="0" y="90"/>
                  </a:lnTo>
                  <a:close/>
                </a:path>
              </a:pathLst>
            </a:custGeom>
            <a:solidFill>
              <a:srgbClr val="9BBB5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grpSp>
        <p:nvGrpSpPr>
          <p:cNvPr id="730" name="Google Shape;730;p21"/>
          <p:cNvGrpSpPr/>
          <p:nvPr/>
        </p:nvGrpSpPr>
        <p:grpSpPr>
          <a:xfrm>
            <a:off x="5789788" y="1673402"/>
            <a:ext cx="1846582" cy="1706688"/>
            <a:chOff x="2971800" y="3027363"/>
            <a:chExt cx="1362075" cy="1258888"/>
          </a:xfrm>
        </p:grpSpPr>
        <p:sp>
          <p:nvSpPr>
            <p:cNvPr id="731" name="Google Shape;731;p21"/>
            <p:cNvSpPr/>
            <p:nvPr/>
          </p:nvSpPr>
          <p:spPr>
            <a:xfrm>
              <a:off x="2990850" y="3027363"/>
              <a:ext cx="1343025" cy="1246188"/>
            </a:xfrm>
            <a:custGeom>
              <a:rect b="b" l="l" r="r" t="t"/>
              <a:pathLst>
                <a:path extrusionOk="0" h="696" w="750">
                  <a:moveTo>
                    <a:pt x="151" y="0"/>
                  </a:moveTo>
                  <a:cubicBezTo>
                    <a:pt x="0" y="0"/>
                    <a:pt x="0" y="0"/>
                    <a:pt x="0" y="0"/>
                  </a:cubicBezTo>
                  <a:cubicBezTo>
                    <a:pt x="63" y="371"/>
                    <a:pt x="370" y="660"/>
                    <a:pt x="750" y="696"/>
                  </a:cubicBezTo>
                  <a:cubicBezTo>
                    <a:pt x="750" y="548"/>
                    <a:pt x="750" y="548"/>
                    <a:pt x="750" y="548"/>
                  </a:cubicBezTo>
                  <a:cubicBezTo>
                    <a:pt x="452" y="513"/>
                    <a:pt x="211" y="289"/>
                    <a:pt x="151" y="0"/>
                  </a:cubicBezTo>
                  <a:close/>
                </a:path>
              </a:pathLst>
            </a:cu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32" name="Google Shape;732;p21"/>
            <p:cNvSpPr/>
            <p:nvPr/>
          </p:nvSpPr>
          <p:spPr>
            <a:xfrm>
              <a:off x="2971800" y="3741738"/>
              <a:ext cx="547688" cy="544513"/>
            </a:xfrm>
            <a:custGeom>
              <a:rect b="b" l="l" r="r" t="t"/>
              <a:pathLst>
                <a:path extrusionOk="0" h="343" w="345">
                  <a:moveTo>
                    <a:pt x="256" y="0"/>
                  </a:moveTo>
                  <a:lnTo>
                    <a:pt x="108" y="140"/>
                  </a:lnTo>
                  <a:lnTo>
                    <a:pt x="0" y="32"/>
                  </a:lnTo>
                  <a:lnTo>
                    <a:pt x="0" y="343"/>
                  </a:lnTo>
                  <a:lnTo>
                    <a:pt x="311" y="343"/>
                  </a:lnTo>
                  <a:lnTo>
                    <a:pt x="201" y="232"/>
                  </a:lnTo>
                  <a:lnTo>
                    <a:pt x="345" y="95"/>
                  </a:lnTo>
                  <a:lnTo>
                    <a:pt x="256" y="0"/>
                  </a:lnTo>
                  <a:close/>
                </a:path>
              </a:pathLst>
            </a:custGeom>
            <a:solidFill>
              <a:srgbClr val="F29B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sp>
        <p:nvSpPr>
          <p:cNvPr id="733" name="Google Shape;733;p21"/>
          <p:cNvSpPr/>
          <p:nvPr/>
        </p:nvSpPr>
        <p:spPr>
          <a:xfrm>
            <a:off x="6725992" y="2109162"/>
            <a:ext cx="2778325"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SemiBold"/>
                <a:ea typeface="Open Sans SemiBold"/>
                <a:cs typeface="Open Sans SemiBold"/>
                <a:sym typeface="Open Sans SemiBold"/>
              </a:rPr>
              <a:t>Case classes can: </a:t>
            </a:r>
            <a:endParaRPr b="0" i="0" sz="2400" u="none" cap="none" strike="noStrike">
              <a:solidFill>
                <a:schemeClr val="dk1"/>
              </a:solidFill>
              <a:latin typeface="Open Sans SemiBold"/>
              <a:ea typeface="Open Sans SemiBold"/>
              <a:cs typeface="Open Sans SemiBold"/>
              <a:sym typeface="Open Sans SemiBold"/>
            </a:endParaRPr>
          </a:p>
        </p:txBody>
      </p:sp>
      <p:sp>
        <p:nvSpPr>
          <p:cNvPr id="734" name="Google Shape;734;p21"/>
          <p:cNvSpPr/>
          <p:nvPr/>
        </p:nvSpPr>
        <p:spPr>
          <a:xfrm>
            <a:off x="2388565" y="3649484"/>
            <a:ext cx="5253618" cy="461665"/>
          </a:xfrm>
          <a:prstGeom prst="rect">
            <a:avLst/>
          </a:prstGeom>
          <a:noFill/>
          <a:ln cap="flat" cmpd="sng" w="9525">
            <a:solidFill>
              <a:srgbClr val="D8D8D8"/>
            </a:solidFill>
            <a:prstDash val="dashDot"/>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Store and match contents of a class</a:t>
            </a:r>
            <a:endParaRPr b="0" i="0" sz="2400" u="none" cap="none" strike="noStrike">
              <a:solidFill>
                <a:schemeClr val="dk1"/>
              </a:solidFill>
              <a:latin typeface="Calibri"/>
              <a:ea typeface="Calibri"/>
              <a:cs typeface="Calibri"/>
              <a:sym typeface="Calibri"/>
            </a:endParaRPr>
          </a:p>
        </p:txBody>
      </p:sp>
      <p:sp>
        <p:nvSpPr>
          <p:cNvPr id="735" name="Google Shape;735;p21"/>
          <p:cNvSpPr/>
          <p:nvPr/>
        </p:nvSpPr>
        <p:spPr>
          <a:xfrm>
            <a:off x="8543582" y="3649483"/>
            <a:ext cx="6552756" cy="461665"/>
          </a:xfrm>
          <a:prstGeom prst="rect">
            <a:avLst/>
          </a:prstGeom>
          <a:noFill/>
          <a:ln cap="flat" cmpd="sng" w="9525">
            <a:solidFill>
              <a:srgbClr val="D8D8D8"/>
            </a:solidFill>
            <a:prstDash val="dashDot"/>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Be constructed without using “new” keyword</a:t>
            </a:r>
            <a:endParaRPr b="0" i="0" sz="2400" u="none" cap="none" strike="noStrike">
              <a:solidFill>
                <a:schemeClr val="dk1"/>
              </a:solidFill>
              <a:latin typeface="Calibri"/>
              <a:ea typeface="Calibri"/>
              <a:cs typeface="Calibri"/>
              <a:sym typeface="Calibri"/>
            </a:endParaRPr>
          </a:p>
        </p:txBody>
      </p:sp>
      <p:sp>
        <p:nvSpPr>
          <p:cNvPr id="736" name="Google Shape;736;p21"/>
          <p:cNvSpPr/>
          <p:nvPr/>
        </p:nvSpPr>
        <p:spPr>
          <a:xfrm>
            <a:off x="7046617" y="1149986"/>
            <a:ext cx="2162772"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CASE CLASSES</a:t>
            </a:r>
            <a:endParaRPr b="0" i="0" sz="1400" u="none" cap="none" strike="noStrike">
              <a:solidFill>
                <a:srgbClr val="000000"/>
              </a:solidFill>
              <a:latin typeface="Arial"/>
              <a:ea typeface="Arial"/>
              <a:cs typeface="Arial"/>
              <a:sym typeface="Arial"/>
            </a:endParaRPr>
          </a:p>
        </p:txBody>
      </p:sp>
      <p:pic>
        <p:nvPicPr>
          <p:cNvPr id="737" name="Google Shape;737;p21"/>
          <p:cNvPicPr preferRelativeResize="0"/>
          <p:nvPr/>
        </p:nvPicPr>
        <p:blipFill rotWithShape="1">
          <a:blip r:embed="rId4">
            <a:alphaModFix/>
          </a:blip>
          <a:srcRect b="0" l="0" r="0" t="0"/>
          <a:stretch/>
        </p:blipFill>
        <p:spPr>
          <a:xfrm>
            <a:off x="4067175" y="870793"/>
            <a:ext cx="8108102" cy="2743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2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 (Contd.)</a:t>
            </a:r>
            <a:endParaRPr/>
          </a:p>
        </p:txBody>
      </p:sp>
      <p:grpSp>
        <p:nvGrpSpPr>
          <p:cNvPr id="744" name="Google Shape;744;p22"/>
          <p:cNvGrpSpPr/>
          <p:nvPr/>
        </p:nvGrpSpPr>
        <p:grpSpPr>
          <a:xfrm>
            <a:off x="1194970" y="3920771"/>
            <a:ext cx="13874248" cy="4031998"/>
            <a:chOff x="841066" y="3866445"/>
            <a:chExt cx="14433120" cy="4525692"/>
          </a:xfrm>
        </p:grpSpPr>
        <p:sp>
          <p:nvSpPr>
            <p:cNvPr id="745" name="Google Shape;745;p22"/>
            <p:cNvSpPr/>
            <p:nvPr/>
          </p:nvSpPr>
          <p:spPr>
            <a:xfrm>
              <a:off x="841066" y="3866445"/>
              <a:ext cx="14433118" cy="4300813"/>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rgbClr val="FF0000"/>
                </a:solidFill>
                <a:latin typeface="Calibri"/>
                <a:ea typeface="Calibri"/>
                <a:cs typeface="Calibri"/>
                <a:sym typeface="Calibri"/>
              </a:endParaRPr>
            </a:p>
          </p:txBody>
        </p:sp>
        <p:sp>
          <p:nvSpPr>
            <p:cNvPr id="746" name="Google Shape;746;p22"/>
            <p:cNvSpPr/>
            <p:nvPr/>
          </p:nvSpPr>
          <p:spPr>
            <a:xfrm>
              <a:off x="1118063" y="4039316"/>
              <a:ext cx="14156123" cy="43528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3F3F3F"/>
                </a:buClr>
                <a:buSzPts val="2200"/>
                <a:buFont typeface="Courier New"/>
                <a:buNone/>
              </a:pPr>
              <a:r>
                <a:rPr b="0" i="0" lang="en-US" sz="2200" u="none" cap="none" strike="noStrike">
                  <a:solidFill>
                    <a:srgbClr val="3F3F3F"/>
                  </a:solidFill>
                  <a:latin typeface="Courier New"/>
                  <a:ea typeface="Courier New"/>
                  <a:cs typeface="Courier New"/>
                  <a:sym typeface="Courier New"/>
                </a:rPr>
                <a:t>scala&gt; val emp1 = Employee("Bill", "20")</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3F3F3F"/>
                </a:buClr>
                <a:buSzPts val="2200"/>
                <a:buFont typeface="Courier New"/>
                <a:buNone/>
              </a:pPr>
              <a:r>
                <a:rPr b="0" i="0" lang="en-US" sz="2200" u="none" cap="none" strike="noStrike">
                  <a:solidFill>
                    <a:srgbClr val="3F3F3F"/>
                  </a:solidFill>
                  <a:latin typeface="Courier New"/>
                  <a:ea typeface="Courier New"/>
                  <a:cs typeface="Courier New"/>
                  <a:sym typeface="Courier New"/>
                </a:rPr>
                <a:t>emp1: Employee= Employee(Bill,20)</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3F3F3F"/>
                </a:buClr>
                <a:buSzPts val="2200"/>
                <a:buFont typeface="Courier New"/>
                <a:buNone/>
              </a:pPr>
              <a:r>
                <a:rPr b="0" i="0" lang="en-US" sz="2200" u="none" cap="none" strike="noStrike">
                  <a:solidFill>
                    <a:srgbClr val="3F3F3F"/>
                  </a:solidFill>
                  <a:latin typeface="Courier New"/>
                  <a:ea typeface="Courier New"/>
                  <a:cs typeface="Courier New"/>
                  <a:sym typeface="Courier New"/>
                </a:rPr>
                <a:t>scala&gt; val emp2= Employee("Bill", "20")</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3F3F3F"/>
                </a:buClr>
                <a:buSzPts val="2200"/>
                <a:buFont typeface="Courier New"/>
                <a:buNone/>
              </a:pPr>
              <a:r>
                <a:rPr b="0" i="0" lang="en-US" sz="2200" u="none" cap="none" strike="noStrike">
                  <a:solidFill>
                    <a:srgbClr val="3F3F3F"/>
                  </a:solidFill>
                  <a:latin typeface="Courier New"/>
                  <a:ea typeface="Courier New"/>
                  <a:cs typeface="Courier New"/>
                  <a:sym typeface="Courier New"/>
                </a:rPr>
                <a:t>emp2: Employee= Employee(Bill,20)</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3F3F3F"/>
                </a:buClr>
                <a:buSzPts val="2200"/>
                <a:buFont typeface="Courier New"/>
                <a:buNone/>
              </a:pPr>
              <a:r>
                <a:rPr b="0" i="0" lang="en-US" sz="2200" u="none" cap="none" strike="noStrike">
                  <a:solidFill>
                    <a:srgbClr val="3F3F3F"/>
                  </a:solidFill>
                  <a:latin typeface="Courier New"/>
                  <a:ea typeface="Courier New"/>
                  <a:cs typeface="Courier New"/>
                  <a:sym typeface="Courier New"/>
                </a:rPr>
                <a:t>scala&gt; emp1== emp2</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3F3F3F"/>
                </a:buClr>
                <a:buSzPts val="2200"/>
                <a:buFont typeface="Courier New"/>
                <a:buNone/>
              </a:pPr>
              <a:r>
                <a:rPr b="0" i="0" lang="en-US" sz="2200" u="none" cap="none" strike="noStrike">
                  <a:solidFill>
                    <a:srgbClr val="3F3F3F"/>
                  </a:solidFill>
                  <a:latin typeface="Courier New"/>
                  <a:ea typeface="Courier New"/>
                  <a:cs typeface="Courier New"/>
                  <a:sym typeface="Courier New"/>
                </a:rPr>
                <a:t>res6: Boolean = true</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chemeClr val="dk1"/>
                </a:buClr>
                <a:buSzPts val="2400"/>
                <a:buFont typeface="Calibri"/>
                <a:buNone/>
              </a:pPr>
              <a:r>
                <a:t/>
              </a:r>
              <a:endParaRPr b="0" i="1" sz="2400" u="none" cap="none" strike="noStrike">
                <a:solidFill>
                  <a:srgbClr val="3F3F3F"/>
                </a:solidFill>
                <a:latin typeface="Courier New"/>
                <a:ea typeface="Courier New"/>
                <a:cs typeface="Courier New"/>
                <a:sym typeface="Courier New"/>
              </a:endParaRPr>
            </a:p>
          </p:txBody>
        </p:sp>
      </p:grpSp>
      <p:sp>
        <p:nvSpPr>
          <p:cNvPr id="747" name="Google Shape;747;p22"/>
          <p:cNvSpPr/>
          <p:nvPr/>
        </p:nvSpPr>
        <p:spPr>
          <a:xfrm>
            <a:off x="1461241" y="1588024"/>
            <a:ext cx="12962490" cy="6463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Case classes inherently have equality and toString methods</a:t>
            </a:r>
            <a:endParaRPr b="0" i="0" sz="1400" u="none" cap="none" strike="noStrike">
              <a:solidFill>
                <a:srgbClr val="000000"/>
              </a:solidFill>
              <a:latin typeface="Arial"/>
              <a:ea typeface="Arial"/>
              <a:cs typeface="Arial"/>
              <a:sym typeface="Arial"/>
            </a:endParaRPr>
          </a:p>
        </p:txBody>
      </p:sp>
      <p:sp>
        <p:nvSpPr>
          <p:cNvPr id="748" name="Google Shape;748;p22"/>
          <p:cNvSpPr/>
          <p:nvPr/>
        </p:nvSpPr>
        <p:spPr>
          <a:xfrm>
            <a:off x="848686" y="17570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9" name="Google Shape;749;p22"/>
          <p:cNvSpPr/>
          <p:nvPr/>
        </p:nvSpPr>
        <p:spPr>
          <a:xfrm>
            <a:off x="7046617" y="1149986"/>
            <a:ext cx="2162772"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CASE CLASSES</a:t>
            </a:r>
            <a:endParaRPr b="0" i="0" sz="1400" u="none" cap="none" strike="noStrike">
              <a:solidFill>
                <a:srgbClr val="000000"/>
              </a:solidFill>
              <a:latin typeface="Arial"/>
              <a:ea typeface="Arial"/>
              <a:cs typeface="Arial"/>
              <a:sym typeface="Arial"/>
            </a:endParaRPr>
          </a:p>
        </p:txBody>
      </p:sp>
      <p:pic>
        <p:nvPicPr>
          <p:cNvPr id="750" name="Google Shape;750;p22"/>
          <p:cNvPicPr preferRelativeResize="0"/>
          <p:nvPr/>
        </p:nvPicPr>
        <p:blipFill rotWithShape="1">
          <a:blip r:embed="rId4">
            <a:alphaModFix/>
          </a:blip>
          <a:srcRect b="0" l="0" r="0" t="0"/>
          <a:stretch/>
        </p:blipFill>
        <p:spPr>
          <a:xfrm>
            <a:off x="4067175" y="870793"/>
            <a:ext cx="8108102" cy="2743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23"/>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lang="en-US"/>
              <a:t>Demo</a:t>
            </a:r>
            <a:endParaRPr/>
          </a:p>
        </p:txBody>
      </p:sp>
      <p:sp>
        <p:nvSpPr>
          <p:cNvPr id="757" name="Google Shape;757;p23"/>
          <p:cNvSpPr txBox="1"/>
          <p:nvPr>
            <p:ph idx="2" type="body"/>
          </p:nvPr>
        </p:nvSpPr>
        <p:spPr>
          <a:xfrm>
            <a:off x="926743" y="2380588"/>
            <a:ext cx="12378950"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2800"/>
              <a:buFont typeface="Arial"/>
              <a:buNone/>
            </a:pPr>
            <a:r>
              <a:rPr lang="en-US"/>
              <a:t>Use Type Inference, Functions, Anonymous Function, and Class</a:t>
            </a:r>
            <a:endParaRPr/>
          </a:p>
        </p:txBody>
      </p:sp>
      <p:sp>
        <p:nvSpPr>
          <p:cNvPr id="758" name="Google Shape;758;p23"/>
          <p:cNvSpPr/>
          <p:nvPr/>
        </p:nvSpPr>
        <p:spPr>
          <a:xfrm>
            <a:off x="1220325" y="4332730"/>
            <a:ext cx="14128532" cy="102032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This demo shows the steps to define and use Type Inference, Functions, Anonymous Function, and Class in Scala.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cxnSp>
        <p:nvCxnSpPr>
          <p:cNvPr id="764" name="Google Shape;764;p24"/>
          <p:cNvCxnSpPr/>
          <p:nvPr/>
        </p:nvCxnSpPr>
        <p:spPr>
          <a:xfrm rot="10800000">
            <a:off x="9970331" y="5208477"/>
            <a:ext cx="1041619" cy="1078494"/>
          </a:xfrm>
          <a:prstGeom prst="straightConnector1">
            <a:avLst/>
          </a:prstGeom>
          <a:noFill/>
          <a:ln cap="flat" cmpd="sng" w="28575">
            <a:solidFill>
              <a:srgbClr val="757070"/>
            </a:solidFill>
            <a:prstDash val="dash"/>
            <a:miter lim="800000"/>
            <a:headEnd len="sm" w="sm" type="none"/>
            <a:tailEnd len="med" w="med" type="stealth"/>
          </a:ln>
        </p:spPr>
      </p:cxnSp>
      <p:sp>
        <p:nvSpPr>
          <p:cNvPr id="765" name="Google Shape;765;p2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 (Contd.)</a:t>
            </a:r>
            <a:endParaRPr/>
          </a:p>
        </p:txBody>
      </p:sp>
      <p:sp>
        <p:nvSpPr>
          <p:cNvPr id="766" name="Google Shape;766;p24"/>
          <p:cNvSpPr/>
          <p:nvPr/>
        </p:nvSpPr>
        <p:spPr>
          <a:xfrm>
            <a:off x="6134306" y="3355266"/>
            <a:ext cx="3839222" cy="674020"/>
          </a:xfrm>
          <a:prstGeom prst="roundRect">
            <a:avLst>
              <a:gd fmla="val 4072" name="adj"/>
            </a:avLst>
          </a:prstGeom>
          <a:solidFill>
            <a:srgbClr val="1E4E79"/>
          </a:solidFill>
          <a:ln cap="flat" cmpd="sng" w="9525">
            <a:solidFill>
              <a:srgbClr val="1F4E79"/>
            </a:solidFill>
            <a:prstDash val="solid"/>
            <a:miter lim="800000"/>
            <a:headEnd len="sm" w="sm" type="none"/>
            <a:tailEnd len="sm" w="sm" type="none"/>
          </a:ln>
        </p:spPr>
        <p:txBody>
          <a:bodyPr anchorCtr="0" anchor="ctr" bIns="45700" lIns="91425" spcFirstLastPara="1" rIns="91425" wrap="square" tIns="45700">
            <a:noAutofit/>
          </a:bodyPr>
          <a:lstStyle/>
          <a:p>
            <a:pPr indent="0" lvl="1"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Scala</a:t>
            </a:r>
            <a:endParaRPr b="0" i="0" sz="1400" u="none" cap="none" strike="noStrike">
              <a:solidFill>
                <a:srgbClr val="000000"/>
              </a:solidFill>
              <a:latin typeface="Arial"/>
              <a:ea typeface="Arial"/>
              <a:cs typeface="Arial"/>
              <a:sym typeface="Arial"/>
            </a:endParaRPr>
          </a:p>
        </p:txBody>
      </p:sp>
      <p:sp>
        <p:nvSpPr>
          <p:cNvPr id="767" name="Google Shape;767;p24"/>
          <p:cNvSpPr/>
          <p:nvPr/>
        </p:nvSpPr>
        <p:spPr>
          <a:xfrm>
            <a:off x="1656656" y="5591961"/>
            <a:ext cx="3439407" cy="1294431"/>
          </a:xfrm>
          <a:prstGeom prst="rect">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68"/>
              <a:buFont typeface="Arial"/>
              <a:buNone/>
            </a:pPr>
            <a:r>
              <a:t/>
            </a:r>
            <a:endParaRPr b="0" i="0" sz="2468" u="none" cap="none" strike="noStrike">
              <a:solidFill>
                <a:schemeClr val="dk1"/>
              </a:solidFill>
              <a:latin typeface="Calibri"/>
              <a:ea typeface="Calibri"/>
              <a:cs typeface="Calibri"/>
              <a:sym typeface="Calibri"/>
            </a:endParaRPr>
          </a:p>
        </p:txBody>
      </p:sp>
      <p:sp>
        <p:nvSpPr>
          <p:cNvPr id="768" name="Google Shape;768;p24"/>
          <p:cNvSpPr txBox="1"/>
          <p:nvPr/>
        </p:nvSpPr>
        <p:spPr>
          <a:xfrm>
            <a:off x="1656656" y="5792174"/>
            <a:ext cx="3439411" cy="830997"/>
          </a:xfrm>
          <a:prstGeom prst="rect">
            <a:avLst/>
          </a:prstGeom>
          <a:noFill/>
          <a:ln>
            <a:noFill/>
          </a:ln>
        </p:spPr>
        <p:txBody>
          <a:bodyPr anchorCtr="0" anchor="t" bIns="45700" lIns="91425" spcFirstLastPara="1" rIns="91425" wrap="square" tIns="45700">
            <a:noAutofit/>
          </a:bodyPr>
          <a:lstStyle/>
          <a:p>
            <a:pPr indent="0" lvl="1"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Subject to the “diamond problem”</a:t>
            </a:r>
            <a:endParaRPr b="0" i="0" sz="1400" u="none" cap="none" strike="noStrike">
              <a:solidFill>
                <a:srgbClr val="000000"/>
              </a:solidFill>
              <a:latin typeface="Arial"/>
              <a:ea typeface="Arial"/>
              <a:cs typeface="Arial"/>
              <a:sym typeface="Arial"/>
            </a:endParaRPr>
          </a:p>
        </p:txBody>
      </p:sp>
      <p:sp>
        <p:nvSpPr>
          <p:cNvPr id="769" name="Google Shape;769;p24"/>
          <p:cNvSpPr/>
          <p:nvPr/>
        </p:nvSpPr>
        <p:spPr>
          <a:xfrm>
            <a:off x="11008746" y="4970327"/>
            <a:ext cx="3439414" cy="635588"/>
          </a:xfrm>
          <a:prstGeom prst="roundRect">
            <a:avLst>
              <a:gd fmla="val 4072" name="adj"/>
            </a:avLst>
          </a:prstGeom>
          <a:solidFill>
            <a:srgbClr val="1E4E79"/>
          </a:solidFill>
          <a:ln cap="flat" cmpd="sng" w="9525">
            <a:solidFill>
              <a:srgbClr val="1F4E79"/>
            </a:solidFill>
            <a:prstDash val="solid"/>
            <a:miter lim="800000"/>
            <a:headEnd len="sm" w="sm" type="none"/>
            <a:tailEnd len="sm" w="sm" type="none"/>
          </a:ln>
        </p:spPr>
        <p:txBody>
          <a:bodyPr anchorCtr="0" anchor="ctr" bIns="45700" lIns="91425" spcFirstLastPara="1" rIns="91425" wrap="square" tIns="45700">
            <a:noAutofit/>
          </a:bodyPr>
          <a:lstStyle/>
          <a:p>
            <a:pPr indent="0" lvl="1"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Java</a:t>
            </a:r>
            <a:endParaRPr b="0" i="0" sz="1400" u="none" cap="none" strike="noStrike">
              <a:solidFill>
                <a:srgbClr val="000000"/>
              </a:solidFill>
              <a:latin typeface="Arial"/>
              <a:ea typeface="Arial"/>
              <a:cs typeface="Arial"/>
              <a:sym typeface="Arial"/>
            </a:endParaRPr>
          </a:p>
        </p:txBody>
      </p:sp>
      <p:sp>
        <p:nvSpPr>
          <p:cNvPr id="770" name="Google Shape;770;p24"/>
          <p:cNvSpPr/>
          <p:nvPr/>
        </p:nvSpPr>
        <p:spPr>
          <a:xfrm>
            <a:off x="11008753" y="5613758"/>
            <a:ext cx="3439407" cy="1272634"/>
          </a:xfrm>
          <a:prstGeom prst="rect">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68"/>
              <a:buFont typeface="Arial"/>
              <a:buNone/>
            </a:pPr>
            <a:r>
              <a:t/>
            </a:r>
            <a:endParaRPr b="0" i="0" sz="2468" u="none" cap="none" strike="noStrike">
              <a:solidFill>
                <a:schemeClr val="dk1"/>
              </a:solidFill>
              <a:latin typeface="Calibri"/>
              <a:ea typeface="Calibri"/>
              <a:cs typeface="Calibri"/>
              <a:sym typeface="Calibri"/>
            </a:endParaRPr>
          </a:p>
        </p:txBody>
      </p:sp>
      <p:sp>
        <p:nvSpPr>
          <p:cNvPr id="771" name="Google Shape;771;p24"/>
          <p:cNvSpPr txBox="1"/>
          <p:nvPr/>
        </p:nvSpPr>
        <p:spPr>
          <a:xfrm>
            <a:off x="10870749" y="5711627"/>
            <a:ext cx="3958022" cy="830997"/>
          </a:xfrm>
          <a:prstGeom prst="rect">
            <a:avLst/>
          </a:prstGeom>
          <a:noFill/>
          <a:ln>
            <a:noFill/>
          </a:ln>
        </p:spPr>
        <p:txBody>
          <a:bodyPr anchorCtr="0" anchor="t" bIns="45700" lIns="91425" spcFirstLastPara="1" rIns="91425" wrap="square" tIns="45700">
            <a:noAutofit/>
          </a:bodyPr>
          <a:lstStyle/>
          <a:p>
            <a:pPr indent="0" lvl="1"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Has single inheritance with interfaces </a:t>
            </a:r>
            <a:endParaRPr b="0" i="0" sz="1400" u="none" cap="none" strike="noStrike">
              <a:solidFill>
                <a:srgbClr val="000000"/>
              </a:solidFill>
              <a:latin typeface="Arial"/>
              <a:ea typeface="Arial"/>
              <a:cs typeface="Arial"/>
              <a:sym typeface="Arial"/>
            </a:endParaRPr>
          </a:p>
        </p:txBody>
      </p:sp>
      <p:sp>
        <p:nvSpPr>
          <p:cNvPr id="772" name="Google Shape;772;p24"/>
          <p:cNvSpPr/>
          <p:nvPr/>
        </p:nvSpPr>
        <p:spPr>
          <a:xfrm>
            <a:off x="1653806" y="4970327"/>
            <a:ext cx="3439064" cy="633136"/>
          </a:xfrm>
          <a:prstGeom prst="roundRect">
            <a:avLst>
              <a:gd fmla="val 4072" name="adj"/>
            </a:avLst>
          </a:prstGeom>
          <a:solidFill>
            <a:srgbClr val="1E4E79"/>
          </a:solidFill>
          <a:ln cap="flat" cmpd="sng" w="9525">
            <a:solidFill>
              <a:srgbClr val="1F4E79"/>
            </a:solidFill>
            <a:prstDash val="solid"/>
            <a:miter lim="800000"/>
            <a:headEnd len="sm" w="sm" type="none"/>
            <a:tailEnd len="sm" w="sm" type="none"/>
          </a:ln>
        </p:spPr>
        <p:txBody>
          <a:bodyPr anchorCtr="0" anchor="ctr" bIns="45700" lIns="91425" spcFirstLastPara="1" rIns="91425" wrap="square" tIns="45700">
            <a:noAutofit/>
          </a:bodyPr>
          <a:lstStyle/>
          <a:p>
            <a:pPr indent="0" lvl="1"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Python and C++</a:t>
            </a:r>
            <a:endParaRPr b="0" i="0" sz="2400" u="none" cap="none" strike="noStrike">
              <a:solidFill>
                <a:schemeClr val="lt1"/>
              </a:solidFill>
              <a:latin typeface="Open Sans"/>
              <a:ea typeface="Open Sans"/>
              <a:cs typeface="Open Sans"/>
              <a:sym typeface="Open Sans"/>
            </a:endParaRPr>
          </a:p>
        </p:txBody>
      </p:sp>
      <p:sp>
        <p:nvSpPr>
          <p:cNvPr id="773" name="Google Shape;773;p24"/>
          <p:cNvSpPr/>
          <p:nvPr/>
        </p:nvSpPr>
        <p:spPr>
          <a:xfrm>
            <a:off x="6134489" y="4027777"/>
            <a:ext cx="3835842" cy="2004566"/>
          </a:xfrm>
          <a:prstGeom prst="rect">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68"/>
              <a:buFont typeface="Arial"/>
              <a:buNone/>
            </a:pPr>
            <a:r>
              <a:t/>
            </a:r>
            <a:endParaRPr b="0" i="0" sz="2468" u="none" cap="none" strike="noStrike">
              <a:solidFill>
                <a:schemeClr val="dk1"/>
              </a:solidFill>
              <a:latin typeface="Calibri"/>
              <a:ea typeface="Calibri"/>
              <a:cs typeface="Calibri"/>
              <a:sym typeface="Calibri"/>
            </a:endParaRPr>
          </a:p>
        </p:txBody>
      </p:sp>
      <p:sp>
        <p:nvSpPr>
          <p:cNvPr id="774" name="Google Shape;774;p24"/>
          <p:cNvSpPr txBox="1"/>
          <p:nvPr/>
        </p:nvSpPr>
        <p:spPr>
          <a:xfrm>
            <a:off x="6307698" y="4083586"/>
            <a:ext cx="3462728" cy="1631216"/>
          </a:xfrm>
          <a:prstGeom prst="rect">
            <a:avLst/>
          </a:prstGeom>
          <a:noFill/>
          <a:ln>
            <a:noFill/>
          </a:ln>
        </p:spPr>
        <p:txBody>
          <a:bodyPr anchorCtr="0" anchor="t" bIns="45700" lIns="91425" spcFirstLastPara="1" rIns="91425" wrap="square" tIns="45700">
            <a:noAutofit/>
          </a:bodyPr>
          <a:lstStyle/>
          <a:p>
            <a:pPr indent="0" lvl="1"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Have traits that allow to recreate interfaces and implementation model of Java</a:t>
            </a:r>
            <a:r>
              <a:rPr b="0" i="0" lang="en-US" sz="2800" u="none" cap="none" strike="noStrike">
                <a:solidFill>
                  <a:srgbClr val="3F3F3F"/>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cxnSp>
        <p:nvCxnSpPr>
          <p:cNvPr id="775" name="Google Shape;775;p24"/>
          <p:cNvCxnSpPr>
            <a:stCxn id="768" idx="3"/>
          </p:cNvCxnSpPr>
          <p:nvPr/>
        </p:nvCxnSpPr>
        <p:spPr>
          <a:xfrm flipH="1" rot="10800000">
            <a:off x="5096067" y="5208373"/>
            <a:ext cx="1038300" cy="999300"/>
          </a:xfrm>
          <a:prstGeom prst="straightConnector1">
            <a:avLst/>
          </a:prstGeom>
          <a:noFill/>
          <a:ln cap="flat" cmpd="sng" w="28575">
            <a:solidFill>
              <a:srgbClr val="757070"/>
            </a:solidFill>
            <a:prstDash val="dash"/>
            <a:miter lim="800000"/>
            <a:headEnd len="sm" w="sm" type="none"/>
            <a:tailEnd len="med" w="med" type="stealth"/>
          </a:ln>
        </p:spPr>
      </p:cxnSp>
      <p:sp>
        <p:nvSpPr>
          <p:cNvPr id="776" name="Google Shape;776;p24"/>
          <p:cNvSpPr/>
          <p:nvPr/>
        </p:nvSpPr>
        <p:spPr>
          <a:xfrm>
            <a:off x="6435104" y="1149986"/>
            <a:ext cx="3385799"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TRAITS AS INTERFACES</a:t>
            </a:r>
            <a:endParaRPr b="0" i="0" sz="1400" u="none" cap="none" strike="noStrike">
              <a:solidFill>
                <a:srgbClr val="000000"/>
              </a:solidFill>
              <a:latin typeface="Arial"/>
              <a:ea typeface="Arial"/>
              <a:cs typeface="Arial"/>
              <a:sym typeface="Arial"/>
            </a:endParaRPr>
          </a:p>
        </p:txBody>
      </p:sp>
      <p:pic>
        <p:nvPicPr>
          <p:cNvPr id="777" name="Google Shape;777;p24"/>
          <p:cNvPicPr preferRelativeResize="0"/>
          <p:nvPr/>
        </p:nvPicPr>
        <p:blipFill rotWithShape="1">
          <a:blip r:embed="rId3">
            <a:alphaModFix/>
          </a:blip>
          <a:srcRect b="0" l="0" r="0" t="0"/>
          <a:stretch/>
        </p:blipFill>
        <p:spPr>
          <a:xfrm>
            <a:off x="4067175" y="870793"/>
            <a:ext cx="8108102" cy="274320"/>
          </a:xfrm>
          <a:prstGeom prst="rect">
            <a:avLst/>
          </a:prstGeom>
          <a:noFill/>
          <a:ln>
            <a:noFill/>
          </a:ln>
        </p:spPr>
      </p:pic>
      <p:sp>
        <p:nvSpPr>
          <p:cNvPr id="778" name="Google Shape;778;p24"/>
          <p:cNvSpPr/>
          <p:nvPr/>
        </p:nvSpPr>
        <p:spPr>
          <a:xfrm>
            <a:off x="1590323" y="1604101"/>
            <a:ext cx="13129290" cy="48750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Traits can share interfaces and fields between classes</a:t>
            </a:r>
            <a:endParaRPr b="0" i="0" sz="1400" u="none" cap="none" strike="noStrike">
              <a:solidFill>
                <a:srgbClr val="000000"/>
              </a:solidFill>
              <a:latin typeface="Arial"/>
              <a:ea typeface="Arial"/>
              <a:cs typeface="Arial"/>
              <a:sym typeface="Arial"/>
            </a:endParaRPr>
          </a:p>
        </p:txBody>
      </p:sp>
      <p:sp>
        <p:nvSpPr>
          <p:cNvPr id="779" name="Google Shape;779;p24"/>
          <p:cNvSpPr/>
          <p:nvPr/>
        </p:nvSpPr>
        <p:spPr>
          <a:xfrm>
            <a:off x="917266" y="168846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25"/>
          <p:cNvSpPr/>
          <p:nvPr/>
        </p:nvSpPr>
        <p:spPr>
          <a:xfrm>
            <a:off x="930393" y="2026130"/>
            <a:ext cx="14381666" cy="6370975"/>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Open Sans SemiBold"/>
              <a:ea typeface="Open Sans SemiBold"/>
              <a:cs typeface="Open Sans SemiBold"/>
              <a:sym typeface="Open Sans SemiBold"/>
            </a:endParaRPr>
          </a:p>
          <a:p>
            <a:pPr indent="0" lvl="1" marL="2286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trait Emp {</a:t>
            </a:r>
            <a:endParaRPr b="0" i="0" sz="1400" u="none" cap="none" strike="noStrike">
              <a:solidFill>
                <a:srgbClr val="000000"/>
              </a:solidFill>
              <a:latin typeface="Arial"/>
              <a:ea typeface="Arial"/>
              <a:cs typeface="Arial"/>
              <a:sym typeface="Arial"/>
            </a:endParaRPr>
          </a:p>
          <a:p>
            <a:pPr indent="0" lvl="2" marL="6858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var name: String</a:t>
            </a:r>
            <a:endParaRPr b="0" i="0" sz="1400" u="none" cap="none" strike="noStrike">
              <a:solidFill>
                <a:srgbClr val="000000"/>
              </a:solidFill>
              <a:latin typeface="Arial"/>
              <a:ea typeface="Arial"/>
              <a:cs typeface="Arial"/>
              <a:sym typeface="Arial"/>
            </a:endParaRPr>
          </a:p>
          <a:p>
            <a:pPr indent="0" lvl="2" marL="6858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var gender: Gender</a:t>
            </a:r>
            <a:endParaRPr b="0" i="0" sz="1400" u="none" cap="none" strike="noStrike">
              <a:solidFill>
                <a:srgbClr val="000000"/>
              </a:solidFill>
              <a:latin typeface="Arial"/>
              <a:ea typeface="Arial"/>
              <a:cs typeface="Arial"/>
              <a:sym typeface="Arial"/>
            </a:endParaRPr>
          </a:p>
          <a:p>
            <a:pPr indent="0" lvl="2" marL="6858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def passExam(subject: String, body: String): Unit</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Courier New"/>
              <a:ea typeface="Courier New"/>
              <a:cs typeface="Courier New"/>
              <a:sym typeface="Courier New"/>
            </a:endParaRPr>
          </a:p>
          <a:p>
            <a:pPr indent="0" lvl="1" marL="2286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Implement the Student trait as:</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Open Sans"/>
              <a:ea typeface="Open Sans"/>
              <a:cs typeface="Open Sans"/>
              <a:sym typeface="Open Sans"/>
            </a:endParaRPr>
          </a:p>
          <a:p>
            <a:pPr indent="0" lvl="1" marL="2286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class Student extends Emp {</a:t>
            </a:r>
            <a:endParaRPr b="0" i="0" sz="1400" u="none" cap="none" strike="noStrike">
              <a:solidFill>
                <a:srgbClr val="000000"/>
              </a:solidFill>
              <a:latin typeface="Arial"/>
              <a:ea typeface="Arial"/>
              <a:cs typeface="Arial"/>
              <a:sym typeface="Arial"/>
            </a:endParaRPr>
          </a:p>
          <a:p>
            <a:pPr indent="0" lvl="2" marL="6858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var name: String</a:t>
            </a:r>
            <a:endParaRPr b="0" i="0" sz="1400" u="none" cap="none" strike="noStrike">
              <a:solidFill>
                <a:srgbClr val="000000"/>
              </a:solidFill>
              <a:latin typeface="Arial"/>
              <a:ea typeface="Arial"/>
              <a:cs typeface="Arial"/>
              <a:sym typeface="Arial"/>
            </a:endParaRPr>
          </a:p>
          <a:p>
            <a:pPr indent="0" lvl="2" marL="6858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var gender: Gender</a:t>
            </a:r>
            <a:endParaRPr b="0" i="0" sz="1400" u="none" cap="none" strike="noStrike">
              <a:solidFill>
                <a:srgbClr val="000000"/>
              </a:solidFill>
              <a:latin typeface="Arial"/>
              <a:ea typeface="Arial"/>
              <a:cs typeface="Arial"/>
              <a:sym typeface="Arial"/>
            </a:endParaRPr>
          </a:p>
          <a:p>
            <a:pPr indent="0" lvl="2" marL="6858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def passExam(subject: String, body: String): Unit = {</a:t>
            </a:r>
            <a:endParaRPr b="0" i="0" sz="1400" u="none" cap="none" strike="noStrike">
              <a:solidFill>
                <a:srgbClr val="000000"/>
              </a:solidFill>
              <a:latin typeface="Arial"/>
              <a:ea typeface="Arial"/>
              <a:cs typeface="Arial"/>
              <a:sym typeface="Arial"/>
            </a:endParaRPr>
          </a:p>
          <a:p>
            <a:pPr indent="0" lvl="2" marL="6858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 some code</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786" name="Google Shape;786;p2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 (Contd.)</a:t>
            </a:r>
            <a:endParaRPr/>
          </a:p>
        </p:txBody>
      </p:sp>
      <p:sp>
        <p:nvSpPr>
          <p:cNvPr id="787" name="Google Shape;787;p25"/>
          <p:cNvSpPr/>
          <p:nvPr/>
        </p:nvSpPr>
        <p:spPr>
          <a:xfrm>
            <a:off x="631516" y="1375103"/>
            <a:ext cx="14433118" cy="6743058"/>
          </a:xfrm>
          <a:prstGeom prst="rect">
            <a:avLst/>
          </a:prstGeom>
          <a:no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788" name="Google Shape;788;p25"/>
          <p:cNvSpPr/>
          <p:nvPr/>
        </p:nvSpPr>
        <p:spPr>
          <a:xfrm>
            <a:off x="6732429" y="1149986"/>
            <a:ext cx="2791149"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TRAITS—EXAMPLE</a:t>
            </a:r>
            <a:endParaRPr b="0" i="0" sz="1400" u="none" cap="none" strike="noStrike">
              <a:solidFill>
                <a:srgbClr val="000000"/>
              </a:solidFill>
              <a:latin typeface="Arial"/>
              <a:ea typeface="Arial"/>
              <a:cs typeface="Arial"/>
              <a:sym typeface="Arial"/>
            </a:endParaRPr>
          </a:p>
        </p:txBody>
      </p:sp>
      <p:pic>
        <p:nvPicPr>
          <p:cNvPr id="789" name="Google Shape;789;p25"/>
          <p:cNvPicPr preferRelativeResize="0"/>
          <p:nvPr/>
        </p:nvPicPr>
        <p:blipFill rotWithShape="1">
          <a:blip r:embed="rId3">
            <a:alphaModFix/>
          </a:blip>
          <a:srcRect b="0" l="0" r="0" t="0"/>
          <a:stretch/>
        </p:blipFill>
        <p:spPr>
          <a:xfrm>
            <a:off x="4067175" y="870793"/>
            <a:ext cx="8108102" cy="2743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26"/>
          <p:cNvSpPr/>
          <p:nvPr/>
        </p:nvSpPr>
        <p:spPr>
          <a:xfrm flipH="1" rot="-8058961">
            <a:off x="3574205" y="5435583"/>
            <a:ext cx="1428966" cy="663454"/>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sp>
        <p:nvSpPr>
          <p:cNvPr id="796" name="Google Shape;796;p2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 (Contd.)</a:t>
            </a:r>
            <a:endParaRPr/>
          </a:p>
        </p:txBody>
      </p:sp>
      <p:sp>
        <p:nvSpPr>
          <p:cNvPr id="797" name="Google Shape;797;p26"/>
          <p:cNvSpPr txBox="1"/>
          <p:nvPr>
            <p:ph idx="4294967295" type="body"/>
          </p:nvPr>
        </p:nvSpPr>
        <p:spPr>
          <a:xfrm>
            <a:off x="1680092" y="1591934"/>
            <a:ext cx="13890624" cy="727326"/>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Collections are containers of items with random number of elements. </a:t>
            </a:r>
            <a:endParaRPr/>
          </a:p>
        </p:txBody>
      </p:sp>
      <p:sp>
        <p:nvSpPr>
          <p:cNvPr id="798" name="Google Shape;798;p26"/>
          <p:cNvSpPr/>
          <p:nvPr/>
        </p:nvSpPr>
        <p:spPr>
          <a:xfrm>
            <a:off x="5278475" y="3336634"/>
            <a:ext cx="8832254" cy="646331"/>
          </a:xfrm>
          <a:prstGeom prst="rect">
            <a:avLst/>
          </a:prstGeom>
          <a:noFill/>
          <a:ln>
            <a:noFill/>
          </a:ln>
        </p:spPr>
        <p:txBody>
          <a:bodyPr anchorCtr="0" anchor="t" bIns="45700" lIns="91425" spcFirstLastPara="1" rIns="91425" wrap="square" tIns="45700">
            <a:noAutofit/>
          </a:bodyPr>
          <a:lstStyle/>
          <a:p>
            <a:pPr indent="0" lvl="1"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One element bounded to zero, or have an arbitrary number</a:t>
            </a:r>
            <a:endParaRPr b="0" i="0" sz="1400" u="none" cap="none" strike="noStrike">
              <a:solidFill>
                <a:srgbClr val="000000"/>
              </a:solidFill>
              <a:latin typeface="Arial"/>
              <a:ea typeface="Arial"/>
              <a:cs typeface="Arial"/>
              <a:sym typeface="Arial"/>
            </a:endParaRPr>
          </a:p>
        </p:txBody>
      </p:sp>
      <p:sp>
        <p:nvSpPr>
          <p:cNvPr id="799" name="Google Shape;799;p26"/>
          <p:cNvSpPr/>
          <p:nvPr/>
        </p:nvSpPr>
        <p:spPr>
          <a:xfrm>
            <a:off x="848686" y="17570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0" name="Google Shape;800;p26"/>
          <p:cNvSpPr/>
          <p:nvPr/>
        </p:nvSpPr>
        <p:spPr>
          <a:xfrm>
            <a:off x="680108" y="3362034"/>
            <a:ext cx="2999794" cy="2999794"/>
          </a:xfrm>
          <a:prstGeom prst="ellipse">
            <a:avLst/>
          </a:prstGeom>
          <a:solidFill>
            <a:srgbClr val="323F4F"/>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Open Sans SemiBold"/>
                <a:ea typeface="Open Sans SemiBold"/>
                <a:cs typeface="Open Sans SemiBold"/>
                <a:sym typeface="Open Sans SemiBold"/>
              </a:rPr>
              <a:t>Collections may be: </a:t>
            </a:r>
            <a:endParaRPr b="0" i="0" sz="1400" u="none" cap="none" strike="noStrike">
              <a:solidFill>
                <a:srgbClr val="000000"/>
              </a:solidFill>
              <a:latin typeface="Arial"/>
              <a:ea typeface="Arial"/>
              <a:cs typeface="Arial"/>
              <a:sym typeface="Arial"/>
            </a:endParaRPr>
          </a:p>
        </p:txBody>
      </p:sp>
      <p:sp>
        <p:nvSpPr>
          <p:cNvPr id="801" name="Google Shape;801;p26"/>
          <p:cNvSpPr/>
          <p:nvPr/>
        </p:nvSpPr>
        <p:spPr>
          <a:xfrm>
            <a:off x="5278474" y="4469270"/>
            <a:ext cx="8128000" cy="587277"/>
          </a:xfrm>
          <a:prstGeom prst="rect">
            <a:avLst/>
          </a:prstGeom>
          <a:noFill/>
          <a:ln>
            <a:noFill/>
          </a:ln>
        </p:spPr>
        <p:txBody>
          <a:bodyPr anchorCtr="0" anchor="t" bIns="45700" lIns="91425" spcFirstLastPara="1" rIns="91425" wrap="square" tIns="45700">
            <a:noAutofit/>
          </a:bodyPr>
          <a:lstStyle/>
          <a:p>
            <a:pPr indent="0" lvl="1"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Lazy or strict</a:t>
            </a:r>
            <a:endParaRPr b="0" i="0" sz="1400" u="none" cap="none" strike="noStrike">
              <a:solidFill>
                <a:srgbClr val="000000"/>
              </a:solidFill>
              <a:latin typeface="Arial"/>
              <a:ea typeface="Arial"/>
              <a:cs typeface="Arial"/>
              <a:sym typeface="Arial"/>
            </a:endParaRPr>
          </a:p>
        </p:txBody>
      </p:sp>
      <p:sp>
        <p:nvSpPr>
          <p:cNvPr id="802" name="Google Shape;802;p26"/>
          <p:cNvSpPr/>
          <p:nvPr/>
        </p:nvSpPr>
        <p:spPr>
          <a:xfrm>
            <a:off x="5278474" y="5635560"/>
            <a:ext cx="3406702" cy="646331"/>
          </a:xfrm>
          <a:prstGeom prst="rect">
            <a:avLst/>
          </a:prstGeom>
          <a:noFill/>
          <a:ln>
            <a:noFill/>
          </a:ln>
        </p:spPr>
        <p:txBody>
          <a:bodyPr anchorCtr="0" anchor="t" bIns="45700" lIns="91425" spcFirstLastPara="1" rIns="91425" wrap="square" tIns="45700">
            <a:noAutofit/>
          </a:bodyPr>
          <a:lstStyle/>
          <a:p>
            <a:pPr indent="0" lvl="1"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Mutable or immutable</a:t>
            </a:r>
            <a:endParaRPr b="0" i="0" sz="1400" u="none" cap="none" strike="noStrike">
              <a:solidFill>
                <a:srgbClr val="000000"/>
              </a:solidFill>
              <a:latin typeface="Arial"/>
              <a:ea typeface="Arial"/>
              <a:cs typeface="Arial"/>
              <a:sym typeface="Arial"/>
            </a:endParaRPr>
          </a:p>
        </p:txBody>
      </p:sp>
      <p:sp>
        <p:nvSpPr>
          <p:cNvPr id="803" name="Google Shape;803;p26"/>
          <p:cNvSpPr/>
          <p:nvPr/>
        </p:nvSpPr>
        <p:spPr>
          <a:xfrm rot="-2741039">
            <a:off x="3574206" y="3621888"/>
            <a:ext cx="1428966" cy="663454"/>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cxnSp>
        <p:nvCxnSpPr>
          <p:cNvPr id="804" name="Google Shape;804;p26"/>
          <p:cNvCxnSpPr>
            <a:stCxn id="800" idx="6"/>
            <a:endCxn id="805" idx="6"/>
          </p:cNvCxnSpPr>
          <p:nvPr/>
        </p:nvCxnSpPr>
        <p:spPr>
          <a:xfrm>
            <a:off x="3679902" y="4861931"/>
            <a:ext cx="1295400" cy="8700"/>
          </a:xfrm>
          <a:prstGeom prst="straightConnector1">
            <a:avLst/>
          </a:prstGeom>
          <a:noFill/>
          <a:ln cap="flat" cmpd="sng" w="38100">
            <a:solidFill>
              <a:srgbClr val="2DA99D"/>
            </a:solidFill>
            <a:prstDash val="solid"/>
            <a:miter lim="800000"/>
            <a:headEnd len="sm" w="sm" type="none"/>
            <a:tailEnd len="sm" w="sm" type="none"/>
          </a:ln>
        </p:spPr>
      </p:cxnSp>
      <p:sp>
        <p:nvSpPr>
          <p:cNvPr id="805" name="Google Shape;805;p26"/>
          <p:cNvSpPr/>
          <p:nvPr/>
        </p:nvSpPr>
        <p:spPr>
          <a:xfrm>
            <a:off x="4759799" y="4762908"/>
            <a:ext cx="215584" cy="215584"/>
          </a:xfrm>
          <a:prstGeom prst="ellipse">
            <a:avLst/>
          </a:prstGeom>
          <a:solidFill>
            <a:srgbClr val="2DA99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6" name="Google Shape;806;p26"/>
          <p:cNvSpPr/>
          <p:nvPr/>
        </p:nvSpPr>
        <p:spPr>
          <a:xfrm>
            <a:off x="7058256" y="1149986"/>
            <a:ext cx="2139496"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COLLECTIONS</a:t>
            </a:r>
            <a:endParaRPr b="0" i="0" sz="1400" u="none" cap="none" strike="noStrike">
              <a:solidFill>
                <a:srgbClr val="000000"/>
              </a:solidFill>
              <a:latin typeface="Arial"/>
              <a:ea typeface="Arial"/>
              <a:cs typeface="Arial"/>
              <a:sym typeface="Arial"/>
            </a:endParaRPr>
          </a:p>
        </p:txBody>
      </p:sp>
      <p:pic>
        <p:nvPicPr>
          <p:cNvPr id="807" name="Google Shape;807;p26"/>
          <p:cNvPicPr preferRelativeResize="0"/>
          <p:nvPr/>
        </p:nvPicPr>
        <p:blipFill rotWithShape="1">
          <a:blip r:embed="rId3">
            <a:alphaModFix/>
          </a:blip>
          <a:srcRect b="0" l="0" r="0" t="0"/>
          <a:stretch/>
        </p:blipFill>
        <p:spPr>
          <a:xfrm>
            <a:off x="4067175" y="870793"/>
            <a:ext cx="8108102" cy="2743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2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 (Contd.)</a:t>
            </a:r>
            <a:endParaRPr/>
          </a:p>
        </p:txBody>
      </p:sp>
      <p:grpSp>
        <p:nvGrpSpPr>
          <p:cNvPr id="814" name="Google Shape;814;p27"/>
          <p:cNvGrpSpPr/>
          <p:nvPr/>
        </p:nvGrpSpPr>
        <p:grpSpPr>
          <a:xfrm>
            <a:off x="1055576" y="2796711"/>
            <a:ext cx="14475097" cy="734518"/>
            <a:chOff x="775198" y="3534130"/>
            <a:chExt cx="14475097" cy="734518"/>
          </a:xfrm>
        </p:grpSpPr>
        <p:sp>
          <p:nvSpPr>
            <p:cNvPr id="815" name="Google Shape;815;p27"/>
            <p:cNvSpPr/>
            <p:nvPr/>
          </p:nvSpPr>
          <p:spPr>
            <a:xfrm>
              <a:off x="775198" y="3552700"/>
              <a:ext cx="6934472" cy="715948"/>
            </a:xfrm>
            <a:prstGeom prst="rect">
              <a:avLst/>
            </a:prstGeom>
            <a:solidFill>
              <a:srgbClr val="323F4F"/>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6" name="Google Shape;816;p27"/>
            <p:cNvSpPr txBox="1"/>
            <p:nvPr/>
          </p:nvSpPr>
          <p:spPr>
            <a:xfrm>
              <a:off x="2269884" y="3552700"/>
              <a:ext cx="3945100" cy="68421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Open Sans SemiBold"/>
                  <a:ea typeface="Open Sans SemiBold"/>
                  <a:cs typeface="Open Sans SemiBold"/>
                  <a:sym typeface="Open Sans SemiBold"/>
                </a:rPr>
                <a:t>Lists</a:t>
              </a:r>
              <a:endParaRPr b="0" i="0" sz="1400" u="none" cap="none" strike="noStrike">
                <a:solidFill>
                  <a:srgbClr val="000000"/>
                </a:solidFill>
                <a:latin typeface="Arial"/>
                <a:ea typeface="Arial"/>
                <a:cs typeface="Arial"/>
                <a:sym typeface="Arial"/>
              </a:endParaRPr>
            </a:p>
          </p:txBody>
        </p:sp>
        <p:sp>
          <p:nvSpPr>
            <p:cNvPr id="817" name="Google Shape;817;p27"/>
            <p:cNvSpPr/>
            <p:nvPr/>
          </p:nvSpPr>
          <p:spPr>
            <a:xfrm>
              <a:off x="8315823" y="3534130"/>
              <a:ext cx="6934472" cy="715948"/>
            </a:xfrm>
            <a:prstGeom prst="rect">
              <a:avLst/>
            </a:prstGeom>
            <a:solidFill>
              <a:srgbClr val="323F4F"/>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8" name="Google Shape;818;p27"/>
            <p:cNvSpPr txBox="1"/>
            <p:nvPr/>
          </p:nvSpPr>
          <p:spPr>
            <a:xfrm>
              <a:off x="9810509" y="3534130"/>
              <a:ext cx="3945100" cy="68421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Open Sans SemiBold"/>
                  <a:ea typeface="Open Sans SemiBold"/>
                  <a:cs typeface="Open Sans SemiBold"/>
                  <a:sym typeface="Open Sans SemiBold"/>
                </a:rPr>
                <a:t>Sets</a:t>
              </a:r>
              <a:endParaRPr b="0" i="0" sz="1400" u="none" cap="none" strike="noStrike">
                <a:solidFill>
                  <a:srgbClr val="000000"/>
                </a:solidFill>
                <a:latin typeface="Arial"/>
                <a:ea typeface="Arial"/>
                <a:cs typeface="Arial"/>
                <a:sym typeface="Arial"/>
              </a:endParaRPr>
            </a:p>
          </p:txBody>
        </p:sp>
      </p:grpSp>
      <p:sp>
        <p:nvSpPr>
          <p:cNvPr id="819" name="Google Shape;819;p27"/>
          <p:cNvSpPr txBox="1"/>
          <p:nvPr/>
        </p:nvSpPr>
        <p:spPr>
          <a:xfrm>
            <a:off x="8293125" y="4190297"/>
            <a:ext cx="7407533" cy="1083053"/>
          </a:xfrm>
          <a:prstGeom prst="rect">
            <a:avLst/>
          </a:prstGeom>
          <a:noFill/>
          <a:ln>
            <a:noFill/>
          </a:ln>
        </p:spPr>
        <p:txBody>
          <a:bodyPr anchorCtr="0" anchor="t" bIns="45700" lIns="91425" spcFirstLastPara="1" rIns="91425" wrap="square" tIns="45700">
            <a:noAutofit/>
          </a:bodyPr>
          <a:lstStyle/>
          <a:p>
            <a:pPr indent="-317500" lvl="2" marL="457200" marR="0" rtl="0" algn="l">
              <a:lnSpc>
                <a:spcPct val="150000"/>
              </a:lnSpc>
              <a:spcBef>
                <a:spcPts val="0"/>
              </a:spcBef>
              <a:spcAft>
                <a:spcPts val="0"/>
              </a:spcAft>
              <a:buClr>
                <a:schemeClr val="dk1"/>
              </a:buClr>
              <a:buSzPts val="2200"/>
              <a:buFont typeface="Arial"/>
              <a:buNone/>
            </a:pPr>
            <a:r>
              <a:t/>
            </a:r>
            <a:endParaRPr b="0" i="0" sz="2200" u="none" cap="none" strike="noStrike">
              <a:solidFill>
                <a:srgbClr val="3F3F3F"/>
              </a:solidFill>
              <a:latin typeface="Open Sans"/>
              <a:ea typeface="Open Sans"/>
              <a:cs typeface="Open Sans"/>
              <a:sym typeface="Open Sans"/>
            </a:endParaRPr>
          </a:p>
        </p:txBody>
      </p:sp>
      <p:sp>
        <p:nvSpPr>
          <p:cNvPr id="820" name="Google Shape;820;p27"/>
          <p:cNvSpPr txBox="1"/>
          <p:nvPr/>
        </p:nvSpPr>
        <p:spPr>
          <a:xfrm>
            <a:off x="884438" y="4318412"/>
            <a:ext cx="6849084" cy="728989"/>
          </a:xfrm>
          <a:prstGeom prst="rect">
            <a:avLst/>
          </a:prstGeom>
          <a:noFill/>
          <a:ln>
            <a:noFill/>
          </a:ln>
        </p:spPr>
        <p:txBody>
          <a:bodyPr anchorCtr="0" anchor="t" bIns="45700" lIns="91425" spcFirstLastPara="1" rIns="91425" wrap="square" tIns="45700">
            <a:noAutofit/>
          </a:bodyPr>
          <a:lstStyle/>
          <a:p>
            <a:pPr indent="-317500" lvl="2" marL="457200" marR="0" rtl="0" algn="l">
              <a:lnSpc>
                <a:spcPct val="150000"/>
              </a:lnSpc>
              <a:spcBef>
                <a:spcPts val="0"/>
              </a:spcBef>
              <a:spcAft>
                <a:spcPts val="0"/>
              </a:spcAft>
              <a:buClr>
                <a:schemeClr val="dk1"/>
              </a:buClr>
              <a:buSzPts val="2200"/>
              <a:buFont typeface="Arial"/>
              <a:buNone/>
            </a:pPr>
            <a:r>
              <a:t/>
            </a:r>
            <a:endParaRPr b="0" i="0" sz="2200" u="none" cap="none" strike="noStrike">
              <a:solidFill>
                <a:srgbClr val="3F3F3F"/>
              </a:solidFill>
              <a:latin typeface="Open Sans"/>
              <a:ea typeface="Open Sans"/>
              <a:cs typeface="Open Sans"/>
              <a:sym typeface="Open Sans"/>
            </a:endParaRPr>
          </a:p>
        </p:txBody>
      </p:sp>
      <p:grpSp>
        <p:nvGrpSpPr>
          <p:cNvPr id="821" name="Google Shape;821;p27"/>
          <p:cNvGrpSpPr/>
          <p:nvPr/>
        </p:nvGrpSpPr>
        <p:grpSpPr>
          <a:xfrm>
            <a:off x="1079428" y="4146366"/>
            <a:ext cx="14473943" cy="747682"/>
            <a:chOff x="799050" y="4718575"/>
            <a:chExt cx="14473943" cy="747682"/>
          </a:xfrm>
        </p:grpSpPr>
        <p:grpSp>
          <p:nvGrpSpPr>
            <p:cNvPr id="822" name="Google Shape;822;p27"/>
            <p:cNvGrpSpPr/>
            <p:nvPr/>
          </p:nvGrpSpPr>
          <p:grpSpPr>
            <a:xfrm>
              <a:off x="799050" y="4750309"/>
              <a:ext cx="6934472" cy="715948"/>
              <a:chOff x="799050" y="4750309"/>
              <a:chExt cx="6934472" cy="715948"/>
            </a:xfrm>
          </p:grpSpPr>
          <p:sp>
            <p:nvSpPr>
              <p:cNvPr id="823" name="Google Shape;823;p27"/>
              <p:cNvSpPr/>
              <p:nvPr/>
            </p:nvSpPr>
            <p:spPr>
              <a:xfrm>
                <a:off x="799050" y="4750309"/>
                <a:ext cx="6934472" cy="715948"/>
              </a:xfrm>
              <a:prstGeom prst="rect">
                <a:avLst/>
              </a:prstGeom>
              <a:solidFill>
                <a:srgbClr val="323F4F"/>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4" name="Google Shape;824;p27"/>
              <p:cNvSpPr txBox="1"/>
              <p:nvPr/>
            </p:nvSpPr>
            <p:spPr>
              <a:xfrm>
                <a:off x="2293736" y="4750309"/>
                <a:ext cx="3945100" cy="68421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Open Sans SemiBold"/>
                    <a:ea typeface="Open Sans SemiBold"/>
                    <a:cs typeface="Open Sans SemiBold"/>
                    <a:sym typeface="Open Sans SemiBold"/>
                  </a:rPr>
                  <a:t>Maps</a:t>
                </a:r>
                <a:endParaRPr b="0" i="0" sz="1400" u="none" cap="none" strike="noStrike">
                  <a:solidFill>
                    <a:srgbClr val="000000"/>
                  </a:solidFill>
                  <a:latin typeface="Arial"/>
                  <a:ea typeface="Arial"/>
                  <a:cs typeface="Arial"/>
                  <a:sym typeface="Arial"/>
                </a:endParaRPr>
              </a:p>
            </p:txBody>
          </p:sp>
        </p:grpSp>
        <p:sp>
          <p:nvSpPr>
            <p:cNvPr id="825" name="Google Shape;825;p27"/>
            <p:cNvSpPr/>
            <p:nvPr/>
          </p:nvSpPr>
          <p:spPr>
            <a:xfrm>
              <a:off x="8338521" y="4718575"/>
              <a:ext cx="6934472" cy="715948"/>
            </a:xfrm>
            <a:prstGeom prst="rect">
              <a:avLst/>
            </a:prstGeom>
            <a:solidFill>
              <a:srgbClr val="323F4F"/>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6" name="Google Shape;826;p27"/>
            <p:cNvSpPr txBox="1"/>
            <p:nvPr/>
          </p:nvSpPr>
          <p:spPr>
            <a:xfrm>
              <a:off x="9833207" y="4718575"/>
              <a:ext cx="3945100" cy="68421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Open Sans SemiBold"/>
                  <a:ea typeface="Open Sans SemiBold"/>
                  <a:cs typeface="Open Sans SemiBold"/>
                  <a:sym typeface="Open Sans SemiBold"/>
                </a:rPr>
                <a:t>Tuples</a:t>
              </a:r>
              <a:endParaRPr b="0" i="0" sz="1400" u="none" cap="none" strike="noStrike">
                <a:solidFill>
                  <a:srgbClr val="000000"/>
                </a:solidFill>
                <a:latin typeface="Arial"/>
                <a:ea typeface="Arial"/>
                <a:cs typeface="Arial"/>
                <a:sym typeface="Arial"/>
              </a:endParaRPr>
            </a:p>
          </p:txBody>
        </p:sp>
      </p:grpSp>
      <p:grpSp>
        <p:nvGrpSpPr>
          <p:cNvPr id="827" name="Google Shape;827;p27"/>
          <p:cNvGrpSpPr/>
          <p:nvPr/>
        </p:nvGrpSpPr>
        <p:grpSpPr>
          <a:xfrm>
            <a:off x="1055576" y="5509185"/>
            <a:ext cx="14475097" cy="734518"/>
            <a:chOff x="775198" y="6246604"/>
            <a:chExt cx="14475097" cy="734518"/>
          </a:xfrm>
        </p:grpSpPr>
        <p:sp>
          <p:nvSpPr>
            <p:cNvPr id="828" name="Google Shape;828;p27"/>
            <p:cNvSpPr/>
            <p:nvPr/>
          </p:nvSpPr>
          <p:spPr>
            <a:xfrm>
              <a:off x="775198" y="6265174"/>
              <a:ext cx="6934472" cy="715948"/>
            </a:xfrm>
            <a:prstGeom prst="rect">
              <a:avLst/>
            </a:prstGeom>
            <a:solidFill>
              <a:srgbClr val="323F4F"/>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9" name="Google Shape;829;p27"/>
            <p:cNvSpPr txBox="1"/>
            <p:nvPr/>
          </p:nvSpPr>
          <p:spPr>
            <a:xfrm>
              <a:off x="2269884" y="6265174"/>
              <a:ext cx="3945100" cy="68421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Open Sans SemiBold"/>
                  <a:ea typeface="Open Sans SemiBold"/>
                  <a:cs typeface="Open Sans SemiBold"/>
                  <a:sym typeface="Open Sans SemiBold"/>
                </a:rPr>
                <a:t>Options</a:t>
              </a:r>
              <a:endParaRPr b="0" i="0" sz="1400" u="none" cap="none" strike="noStrike">
                <a:solidFill>
                  <a:srgbClr val="000000"/>
                </a:solidFill>
                <a:latin typeface="Arial"/>
                <a:ea typeface="Arial"/>
                <a:cs typeface="Arial"/>
                <a:sym typeface="Arial"/>
              </a:endParaRPr>
            </a:p>
          </p:txBody>
        </p:sp>
        <p:sp>
          <p:nvSpPr>
            <p:cNvPr id="830" name="Google Shape;830;p27"/>
            <p:cNvSpPr/>
            <p:nvPr/>
          </p:nvSpPr>
          <p:spPr>
            <a:xfrm>
              <a:off x="8315823" y="6246604"/>
              <a:ext cx="6934472" cy="715948"/>
            </a:xfrm>
            <a:prstGeom prst="rect">
              <a:avLst/>
            </a:prstGeom>
            <a:solidFill>
              <a:srgbClr val="323F4F"/>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1" name="Google Shape;831;p27"/>
            <p:cNvSpPr txBox="1"/>
            <p:nvPr/>
          </p:nvSpPr>
          <p:spPr>
            <a:xfrm>
              <a:off x="9810509" y="6246604"/>
              <a:ext cx="3945100" cy="684213"/>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Arial"/>
                <a:buNone/>
              </a:pPr>
              <a:r>
                <a:rPr b="0" i="0" lang="en-US" sz="2400" u="none" cap="none" strike="noStrike">
                  <a:solidFill>
                    <a:schemeClr val="lt1"/>
                  </a:solidFill>
                  <a:latin typeface="Open Sans SemiBold"/>
                  <a:ea typeface="Open Sans SemiBold"/>
                  <a:cs typeface="Open Sans SemiBold"/>
                  <a:sym typeface="Open Sans SemiBold"/>
                </a:rPr>
                <a:t>Iterator</a:t>
              </a:r>
              <a:endParaRPr b="0" i="0" sz="1400" u="none" cap="none" strike="noStrike">
                <a:solidFill>
                  <a:srgbClr val="000000"/>
                </a:solidFill>
                <a:latin typeface="Arial"/>
                <a:ea typeface="Arial"/>
                <a:cs typeface="Arial"/>
                <a:sym typeface="Arial"/>
              </a:endParaRPr>
            </a:p>
          </p:txBody>
        </p:sp>
      </p:grpSp>
      <p:sp>
        <p:nvSpPr>
          <p:cNvPr id="832" name="Google Shape;832;p27"/>
          <p:cNvSpPr/>
          <p:nvPr/>
        </p:nvSpPr>
        <p:spPr>
          <a:xfrm>
            <a:off x="6370568" y="1149986"/>
            <a:ext cx="3514873"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TYPES OF COLLECTIONS</a:t>
            </a:r>
            <a:endParaRPr b="0" i="0" sz="1400" u="none" cap="none" strike="noStrike">
              <a:solidFill>
                <a:srgbClr val="000000"/>
              </a:solidFill>
              <a:latin typeface="Arial"/>
              <a:ea typeface="Arial"/>
              <a:cs typeface="Arial"/>
              <a:sym typeface="Arial"/>
            </a:endParaRPr>
          </a:p>
        </p:txBody>
      </p:sp>
      <p:pic>
        <p:nvPicPr>
          <p:cNvPr id="833" name="Google Shape;833;p27"/>
          <p:cNvPicPr preferRelativeResize="0"/>
          <p:nvPr/>
        </p:nvPicPr>
        <p:blipFill rotWithShape="1">
          <a:blip r:embed="rId3">
            <a:alphaModFix/>
          </a:blip>
          <a:srcRect b="0" l="0" r="0" t="0"/>
          <a:stretch/>
        </p:blipFill>
        <p:spPr>
          <a:xfrm>
            <a:off x="4067175" y="870793"/>
            <a:ext cx="8108102" cy="2743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2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 (Contd.)</a:t>
            </a:r>
            <a:endParaRPr/>
          </a:p>
        </p:txBody>
      </p:sp>
      <p:graphicFrame>
        <p:nvGraphicFramePr>
          <p:cNvPr id="840" name="Google Shape;840;p28"/>
          <p:cNvGraphicFramePr/>
          <p:nvPr/>
        </p:nvGraphicFramePr>
        <p:xfrm>
          <a:off x="429544" y="2251989"/>
          <a:ext cx="3000000" cy="3000000"/>
        </p:xfrm>
        <a:graphic>
          <a:graphicData uri="http://schemas.openxmlformats.org/drawingml/2006/table">
            <a:tbl>
              <a:tblPr bandCol="1" bandRow="1" firstRow="1">
                <a:noFill/>
                <a:tableStyleId>{131ADA6A-206F-443B-A3AB-7F001C671B50}</a:tableStyleId>
              </a:tblPr>
              <a:tblGrid>
                <a:gridCol w="3358125"/>
                <a:gridCol w="5650275"/>
                <a:gridCol w="6396700"/>
              </a:tblGrid>
              <a:tr h="695525">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solidFill>
                            <a:schemeClr val="lt1"/>
                          </a:solidFill>
                          <a:latin typeface="Open Sans"/>
                          <a:ea typeface="Open Sans"/>
                          <a:cs typeface="Open Sans"/>
                          <a:sym typeface="Open Sans"/>
                        </a:rPr>
                        <a:t>Feature</a:t>
                      </a:r>
                      <a:endParaRPr sz="1400" u="none" cap="none" strike="noStrike"/>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2E75B5">
                        <a:alpha val="74509"/>
                      </a:srgbClr>
                    </a:solidFill>
                  </a:tcPr>
                </a:tc>
                <a:tc>
                  <a:txBody>
                    <a:bodyPr/>
                    <a:lstStyle/>
                    <a:p>
                      <a:pPr indent="0" lvl="0" marL="0" marR="0" rtl="0" algn="ctr">
                        <a:lnSpc>
                          <a:spcPct val="100000"/>
                        </a:lnSpc>
                        <a:spcBef>
                          <a:spcPts val="0"/>
                        </a:spcBef>
                        <a:spcAft>
                          <a:spcPts val="0"/>
                        </a:spcAft>
                        <a:buClr>
                          <a:schemeClr val="lt1"/>
                        </a:buClr>
                        <a:buSzPts val="2200"/>
                        <a:buFont typeface="Open Sans"/>
                        <a:buNone/>
                      </a:pPr>
                      <a:r>
                        <a:rPr b="1" lang="en-US" sz="2200" u="none" cap="none" strike="noStrike">
                          <a:solidFill>
                            <a:schemeClr val="lt1"/>
                          </a:solidFill>
                          <a:latin typeface="Open Sans"/>
                          <a:ea typeface="Open Sans"/>
                          <a:cs typeface="Open Sans"/>
                          <a:sym typeface="Open Sans"/>
                        </a:rPr>
                        <a:t>Mutable</a:t>
                      </a:r>
                      <a:endParaRPr sz="1400" u="none" cap="none" strike="noStrike"/>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2E75B5">
                        <a:alpha val="74509"/>
                      </a:srgbClr>
                    </a:solidFill>
                  </a:tcPr>
                </a:tc>
                <a:tc>
                  <a:txBody>
                    <a:bodyPr/>
                    <a:lstStyle/>
                    <a:p>
                      <a:pPr indent="0" lvl="0" marL="0" marR="0" rtl="0" algn="ctr">
                        <a:lnSpc>
                          <a:spcPct val="100000"/>
                        </a:lnSpc>
                        <a:spcBef>
                          <a:spcPts val="0"/>
                        </a:spcBef>
                        <a:spcAft>
                          <a:spcPts val="0"/>
                        </a:spcAft>
                        <a:buClr>
                          <a:schemeClr val="lt1"/>
                        </a:buClr>
                        <a:buSzPts val="2200"/>
                        <a:buFont typeface="Open Sans"/>
                        <a:buNone/>
                      </a:pPr>
                      <a:r>
                        <a:rPr b="1" lang="en-US" sz="2200" u="none" cap="none" strike="noStrike">
                          <a:solidFill>
                            <a:schemeClr val="lt1"/>
                          </a:solidFill>
                          <a:latin typeface="Open Sans"/>
                          <a:ea typeface="Open Sans"/>
                          <a:cs typeface="Open Sans"/>
                          <a:sym typeface="Open Sans"/>
                        </a:rPr>
                        <a:t>Immutable</a:t>
                      </a:r>
                      <a:endParaRPr sz="1400" u="none" cap="none" strike="noStrike"/>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2E75B5">
                        <a:alpha val="74509"/>
                      </a:srgbClr>
                    </a:solidFill>
                  </a:tcPr>
                </a:tc>
              </a:tr>
              <a:tr h="1698475">
                <a:tc>
                  <a:txBody>
                    <a:bodyPr/>
                    <a:lstStyle/>
                    <a:p>
                      <a:pPr indent="0" lvl="0" marL="0" marR="0" rtl="0" algn="l">
                        <a:lnSpc>
                          <a:spcPct val="150000"/>
                        </a:lnSpc>
                        <a:spcBef>
                          <a:spcPts val="0"/>
                        </a:spcBef>
                        <a:spcAft>
                          <a:spcPts val="0"/>
                        </a:spcAft>
                        <a:buClr>
                          <a:srgbClr val="000000"/>
                        </a:buClr>
                        <a:buSzPts val="2200"/>
                        <a:buFont typeface="Arial"/>
                        <a:buNone/>
                      </a:pPr>
                      <a:r>
                        <a:rPr b="1" lang="en-US" sz="2200" u="none" cap="none" strike="noStrike">
                          <a:solidFill>
                            <a:srgbClr val="3F3F3F"/>
                          </a:solidFill>
                          <a:latin typeface="Open Sans"/>
                          <a:ea typeface="Open Sans"/>
                          <a:cs typeface="Open Sans"/>
                          <a:sym typeface="Open Sans"/>
                        </a:rPr>
                        <a:t>Possible to Modify the Collection Object</a:t>
                      </a:r>
                      <a:endParaRPr b="1" sz="2200" u="none" cap="none" strike="noStrike">
                        <a:solidFill>
                          <a:srgbClr val="3F3F3F"/>
                        </a:solidFill>
                        <a:latin typeface="Open Sans"/>
                        <a:ea typeface="Open Sans"/>
                        <a:cs typeface="Open Sans"/>
                        <a:sym typeface="Open Sans"/>
                      </a:endParaRPr>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9CC2E5"/>
                    </a:solidFill>
                  </a:tcPr>
                </a:tc>
                <a:tc>
                  <a:txBody>
                    <a:bodyPr/>
                    <a:lstStyle/>
                    <a:p>
                      <a:pPr indent="0" lvl="1" marL="0" marR="0" rtl="0" algn="ctr">
                        <a:lnSpc>
                          <a:spcPct val="150000"/>
                        </a:lnSpc>
                        <a:spcBef>
                          <a:spcPts val="0"/>
                        </a:spcBef>
                        <a:spcAft>
                          <a:spcPts val="0"/>
                        </a:spcAft>
                        <a:buClr>
                          <a:srgbClr val="3F3F3F"/>
                        </a:buClr>
                        <a:buSzPts val="2640"/>
                        <a:buFont typeface="Calibri"/>
                        <a:buNone/>
                      </a:pPr>
                      <a:r>
                        <a:rPr lang="en-US" sz="2400" u="none" cap="none" strike="noStrike">
                          <a:solidFill>
                            <a:srgbClr val="3F3F3F"/>
                          </a:solidFill>
                          <a:latin typeface="Open Sans"/>
                          <a:ea typeface="Open Sans"/>
                          <a:cs typeface="Open Sans"/>
                          <a:sym typeface="Open Sans"/>
                        </a:rPr>
                        <a:t>Yes</a:t>
                      </a:r>
                      <a:endParaRPr sz="1400" u="none" cap="none" strike="noStrike"/>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c>
                  <a:txBody>
                    <a:bodyPr/>
                    <a:lstStyle/>
                    <a:p>
                      <a:pPr indent="0" lvl="1" marL="0" marR="0" rtl="0" algn="ctr">
                        <a:lnSpc>
                          <a:spcPct val="150000"/>
                        </a:lnSpc>
                        <a:spcBef>
                          <a:spcPts val="0"/>
                        </a:spcBef>
                        <a:spcAft>
                          <a:spcPts val="0"/>
                        </a:spcAft>
                        <a:buClr>
                          <a:srgbClr val="3F3F3F"/>
                        </a:buClr>
                        <a:buSzPts val="1920"/>
                        <a:buFont typeface="Calibri"/>
                        <a:buNone/>
                      </a:pPr>
                      <a:r>
                        <a:rPr lang="en-US" sz="2400" u="none" cap="none" strike="noStrike">
                          <a:solidFill>
                            <a:srgbClr val="3F3F3F"/>
                          </a:solidFill>
                          <a:latin typeface="Open Sans"/>
                          <a:ea typeface="Open Sans"/>
                          <a:cs typeface="Open Sans"/>
                          <a:sym typeface="Open Sans"/>
                        </a:rPr>
                        <a:t>No </a:t>
                      </a:r>
                      <a:endParaRPr sz="1400" u="none" cap="none" strike="noStrike"/>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D8D8D8"/>
                    </a:solidFill>
                  </a:tcPr>
                </a:tc>
              </a:tr>
              <a:tr h="1308675">
                <a:tc>
                  <a:txBody>
                    <a:bodyPr/>
                    <a:lstStyle/>
                    <a:p>
                      <a:pPr indent="0" lvl="0" marL="0" marR="0" rtl="0" algn="l">
                        <a:lnSpc>
                          <a:spcPct val="150000"/>
                        </a:lnSpc>
                        <a:spcBef>
                          <a:spcPts val="0"/>
                        </a:spcBef>
                        <a:spcAft>
                          <a:spcPts val="0"/>
                        </a:spcAft>
                        <a:buClr>
                          <a:srgbClr val="3F3F3F"/>
                        </a:buClr>
                        <a:buSzPts val="2200"/>
                        <a:buFont typeface="Open Sans"/>
                        <a:buNone/>
                      </a:pPr>
                      <a:r>
                        <a:rPr b="1" lang="en-US" sz="2200" u="none" cap="none" strike="noStrike">
                          <a:solidFill>
                            <a:srgbClr val="3F3F3F"/>
                          </a:solidFill>
                          <a:latin typeface="Open Sans"/>
                          <a:ea typeface="Open Sans"/>
                          <a:cs typeface="Open Sans"/>
                          <a:sym typeface="Open Sans"/>
                        </a:rPr>
                        <a:t>Persistent Data Structures</a:t>
                      </a:r>
                      <a:endParaRPr sz="1400" u="none" cap="none" strike="noStrike"/>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9CC2E5"/>
                    </a:solidFill>
                  </a:tcPr>
                </a:tc>
                <a:tc>
                  <a:txBody>
                    <a:bodyPr/>
                    <a:lstStyle/>
                    <a:p>
                      <a:pPr indent="0" lvl="1" marL="0" marR="0" rtl="0" algn="ctr">
                        <a:lnSpc>
                          <a:spcPct val="150000"/>
                        </a:lnSpc>
                        <a:spcBef>
                          <a:spcPts val="0"/>
                        </a:spcBef>
                        <a:spcAft>
                          <a:spcPts val="0"/>
                        </a:spcAft>
                        <a:buClr>
                          <a:srgbClr val="000000"/>
                        </a:buClr>
                        <a:buSzPts val="2400"/>
                        <a:buFont typeface="Arial"/>
                        <a:buNone/>
                      </a:pPr>
                      <a:r>
                        <a:rPr lang="en-US" sz="2400" u="none" cap="none" strike="noStrike">
                          <a:solidFill>
                            <a:srgbClr val="3F3F3F"/>
                          </a:solidFill>
                          <a:latin typeface="Open Sans"/>
                          <a:ea typeface="Open Sans"/>
                          <a:cs typeface="Open Sans"/>
                          <a:sym typeface="Open Sans"/>
                        </a:rPr>
                        <a:t>Partially </a:t>
                      </a:r>
                      <a:endParaRPr sz="1400" u="none" cap="none" strike="noStrike"/>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c>
                  <a:txBody>
                    <a:bodyPr/>
                    <a:lstStyle/>
                    <a:p>
                      <a:pPr indent="0" lvl="1" marL="0" marR="0" rtl="0" algn="ctr">
                        <a:lnSpc>
                          <a:spcPct val="150000"/>
                        </a:lnSpc>
                        <a:spcBef>
                          <a:spcPts val="0"/>
                        </a:spcBef>
                        <a:spcAft>
                          <a:spcPts val="0"/>
                        </a:spcAft>
                        <a:buClr>
                          <a:srgbClr val="3F3F3F"/>
                        </a:buClr>
                        <a:buSzPts val="2640"/>
                        <a:buFont typeface="Calibri"/>
                        <a:buNone/>
                      </a:pPr>
                      <a:r>
                        <a:rPr lang="en-US" sz="2400" u="none" cap="none" strike="noStrike">
                          <a:solidFill>
                            <a:srgbClr val="3F3F3F"/>
                          </a:solidFill>
                          <a:latin typeface="Open Sans"/>
                          <a:ea typeface="Open Sans"/>
                          <a:cs typeface="Open Sans"/>
                          <a:sym typeface="Open Sans"/>
                        </a:rPr>
                        <a:t>Fully</a:t>
                      </a:r>
                      <a:endParaRPr sz="1400" u="none" cap="none" strike="noStrike"/>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r h="1885900">
                <a:tc>
                  <a:txBody>
                    <a:bodyPr/>
                    <a:lstStyle/>
                    <a:p>
                      <a:pPr indent="0" lvl="0" marL="0" marR="0" rtl="0" algn="l">
                        <a:lnSpc>
                          <a:spcPct val="150000"/>
                        </a:lnSpc>
                        <a:spcBef>
                          <a:spcPts val="0"/>
                        </a:spcBef>
                        <a:spcAft>
                          <a:spcPts val="0"/>
                        </a:spcAft>
                        <a:buClr>
                          <a:srgbClr val="3F3F3F"/>
                        </a:buClr>
                        <a:buSzPts val="2200"/>
                        <a:buFont typeface="Open Sans"/>
                        <a:buNone/>
                      </a:pPr>
                      <a:r>
                        <a:rPr b="1" lang="en-US" sz="2200" u="none" cap="none" strike="noStrike">
                          <a:solidFill>
                            <a:srgbClr val="3F3F3F"/>
                          </a:solidFill>
                          <a:latin typeface="Open Sans"/>
                          <a:ea typeface="Open Sans"/>
                          <a:cs typeface="Open Sans"/>
                          <a:sym typeface="Open Sans"/>
                        </a:rPr>
                        <a:t>Possible to Reassign a Val</a:t>
                      </a:r>
                      <a:endParaRPr sz="1400" u="none" cap="none" strike="noStrike"/>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9CC2E5"/>
                    </a:solidFill>
                  </a:tcPr>
                </a:tc>
                <a:tc>
                  <a:txBody>
                    <a:bodyPr/>
                    <a:lstStyle/>
                    <a:p>
                      <a:pPr indent="0" lvl="0" marL="0" marR="0" rtl="0" algn="ctr">
                        <a:lnSpc>
                          <a:spcPct val="150000"/>
                        </a:lnSpc>
                        <a:spcBef>
                          <a:spcPts val="0"/>
                        </a:spcBef>
                        <a:spcAft>
                          <a:spcPts val="0"/>
                        </a:spcAft>
                        <a:buClr>
                          <a:srgbClr val="000000"/>
                        </a:buClr>
                        <a:buSzPts val="2400"/>
                        <a:buFont typeface="Arial"/>
                        <a:buNone/>
                      </a:pPr>
                      <a:r>
                        <a:rPr lang="en-US" sz="2400" u="none" cap="none" strike="noStrike">
                          <a:solidFill>
                            <a:srgbClr val="3F3F3F"/>
                          </a:solidFill>
                          <a:latin typeface="Open Sans"/>
                          <a:ea typeface="Open Sans"/>
                          <a:cs typeface="Open Sans"/>
                          <a:sym typeface="Open Sans"/>
                        </a:rPr>
                        <a:t>No</a:t>
                      </a:r>
                      <a:endParaRPr sz="1400" u="none" cap="none" strike="noStrike"/>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c>
                  <a:txBody>
                    <a:bodyPr/>
                    <a:lstStyle/>
                    <a:p>
                      <a:pPr indent="0" lvl="0" marL="0" marR="0" rtl="0" algn="ctr">
                        <a:lnSpc>
                          <a:spcPct val="150000"/>
                        </a:lnSpc>
                        <a:spcBef>
                          <a:spcPts val="0"/>
                        </a:spcBef>
                        <a:spcAft>
                          <a:spcPts val="0"/>
                        </a:spcAft>
                        <a:buClr>
                          <a:srgbClr val="000000"/>
                        </a:buClr>
                        <a:buSzPts val="2400"/>
                        <a:buFont typeface="Arial"/>
                        <a:buNone/>
                      </a:pPr>
                      <a:r>
                        <a:rPr lang="en-US" sz="2400" u="none" cap="none" strike="noStrike">
                          <a:solidFill>
                            <a:srgbClr val="3F3F3F"/>
                          </a:solidFill>
                          <a:latin typeface="Open Sans"/>
                          <a:ea typeface="Open Sans"/>
                          <a:cs typeface="Open Sans"/>
                          <a:sym typeface="Open Sans"/>
                        </a:rPr>
                        <a:t>Yes</a:t>
                      </a:r>
                      <a:endParaRPr sz="1400" u="none" cap="none" strike="noStrike"/>
                    </a:p>
                  </a:txBody>
                  <a:tcPr marT="93975" marB="93975" marR="187950" marL="187950" anchor="ctr">
                    <a:lnL cap="flat" cmpd="sng" w="12700">
                      <a:solidFill>
                        <a:srgbClr val="7F7F7F"/>
                      </a:solidFill>
                      <a:prstDash val="solid"/>
                      <a:round/>
                      <a:headEnd len="sm" w="sm" type="none"/>
                      <a:tailEnd len="sm" w="sm" type="none"/>
                    </a:lnL>
                    <a:lnR cap="flat" cmpd="sng" w="12700">
                      <a:solidFill>
                        <a:srgbClr val="7F7F7F"/>
                      </a:solidFill>
                      <a:prstDash val="solid"/>
                      <a:round/>
                      <a:headEnd len="sm" w="sm" type="none"/>
                      <a:tailEnd len="sm" w="sm" type="none"/>
                    </a:lnR>
                    <a:lnT cap="flat" cmpd="sng" w="12700">
                      <a:solidFill>
                        <a:srgbClr val="7F7F7F"/>
                      </a:solidFill>
                      <a:prstDash val="solid"/>
                      <a:round/>
                      <a:headEnd len="sm" w="sm" type="none"/>
                      <a:tailEnd len="sm" w="sm" type="none"/>
                    </a:lnT>
                    <a:lnB cap="flat" cmpd="sng" w="12700">
                      <a:solidFill>
                        <a:srgbClr val="7F7F7F"/>
                      </a:solidFill>
                      <a:prstDash val="solid"/>
                      <a:round/>
                      <a:headEnd len="sm" w="sm" type="none"/>
                      <a:tailEnd len="sm" w="sm" type="none"/>
                    </a:lnB>
                    <a:solidFill>
                      <a:srgbClr val="F2F2F2"/>
                    </a:solidFill>
                  </a:tcPr>
                </a:tc>
              </a:tr>
            </a:tbl>
          </a:graphicData>
        </a:graphic>
      </p:graphicFrame>
      <p:sp>
        <p:nvSpPr>
          <p:cNvPr id="841" name="Google Shape;841;p28"/>
          <p:cNvSpPr/>
          <p:nvPr/>
        </p:nvSpPr>
        <p:spPr>
          <a:xfrm>
            <a:off x="4343635" y="1149986"/>
            <a:ext cx="7568739"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MUTABLE COLLECTION VS. IMMUTABLE COLLECTION</a:t>
            </a:r>
            <a:endParaRPr b="0" i="0" sz="2200" u="none" cap="none" strike="noStrike">
              <a:solidFill>
                <a:srgbClr val="3F3F3F"/>
              </a:solidFill>
              <a:latin typeface="Open Sans ExtraBold"/>
              <a:ea typeface="Open Sans ExtraBold"/>
              <a:cs typeface="Open Sans ExtraBold"/>
              <a:sym typeface="Open Sans ExtraBold"/>
            </a:endParaRPr>
          </a:p>
        </p:txBody>
      </p:sp>
      <p:pic>
        <p:nvPicPr>
          <p:cNvPr id="842" name="Google Shape;842;p28"/>
          <p:cNvPicPr preferRelativeResize="0"/>
          <p:nvPr/>
        </p:nvPicPr>
        <p:blipFill rotWithShape="1">
          <a:blip r:embed="rId3">
            <a:alphaModFix/>
          </a:blip>
          <a:srcRect b="0" l="0" r="0" t="0"/>
          <a:stretch/>
        </p:blipFill>
        <p:spPr>
          <a:xfrm>
            <a:off x="4067175" y="870793"/>
            <a:ext cx="8108102" cy="2743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2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 (Contd.)</a:t>
            </a:r>
            <a:endParaRPr/>
          </a:p>
        </p:txBody>
      </p:sp>
      <p:sp>
        <p:nvSpPr>
          <p:cNvPr id="849" name="Google Shape;849;p29"/>
          <p:cNvSpPr txBox="1"/>
          <p:nvPr/>
        </p:nvSpPr>
        <p:spPr>
          <a:xfrm>
            <a:off x="2684175" y="3196556"/>
            <a:ext cx="2614536" cy="37436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727"/>
              <a:buFont typeface="Arial"/>
              <a:buNone/>
            </a:pPr>
            <a:r>
              <a:t/>
            </a:r>
            <a:endParaRPr b="0" i="0" sz="2159" u="none" cap="none" strike="noStrike">
              <a:solidFill>
                <a:schemeClr val="dk1"/>
              </a:solidFill>
              <a:latin typeface="Calibri"/>
              <a:ea typeface="Calibri"/>
              <a:cs typeface="Calibri"/>
              <a:sym typeface="Calibri"/>
            </a:endParaRPr>
          </a:p>
        </p:txBody>
      </p:sp>
      <p:sp>
        <p:nvSpPr>
          <p:cNvPr id="850" name="Google Shape;850;p29"/>
          <p:cNvSpPr/>
          <p:nvPr/>
        </p:nvSpPr>
        <p:spPr>
          <a:xfrm>
            <a:off x="934674" y="2319260"/>
            <a:ext cx="7687777" cy="6357342"/>
          </a:xfrm>
          <a:prstGeom prst="rect">
            <a:avLst/>
          </a:prstGeom>
          <a:solidFill>
            <a:srgbClr val="F2F2F2"/>
          </a:solidFill>
          <a:ln>
            <a:noFill/>
          </a:ln>
          <a:effectLst>
            <a:outerShdw blurRad="50800" rotWithShape="0" algn="tl" dir="2700000" dist="38100">
              <a:srgbClr val="000000">
                <a:alpha val="40000"/>
              </a:srgbClr>
            </a:outerShdw>
          </a:effectLst>
        </p:spPr>
        <p:txBody>
          <a:bodyPr anchorCtr="0" anchor="ctr" bIns="0" lIns="187925" spcFirstLastPara="1" rIns="0" wrap="square" tIns="0">
            <a:noAutofit/>
          </a:bodyPr>
          <a:lstStyle/>
          <a:p>
            <a:pPr indent="0" lvl="1" marL="228600" marR="0" rtl="0" algn="l">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object Test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12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def main(args: Array[String])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12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val processing= “MapReduce" :: (“Hive" :: (“Spark" :: Nil))</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12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val query = Nil</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12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println( "Head of processing : " + processing.head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12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println( "Some List of person : " + processing.tail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12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println( "Check if processing is empty : " + processing.isEmpty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12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println( "Check if query is empty : " + query.isEmpty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12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a:t>
            </a:r>
            <a:br>
              <a:rPr b="0" i="0" lang="en-US" sz="2000" u="none" cap="none" strike="noStrike">
                <a:solidFill>
                  <a:srgbClr val="3F3F3F"/>
                </a:solidFill>
                <a:latin typeface="Courier New"/>
                <a:ea typeface="Courier New"/>
                <a:cs typeface="Courier New"/>
                <a:sym typeface="Courier New"/>
              </a:rPr>
            </a:br>
            <a:r>
              <a:rPr b="0" i="0" lang="en-US" sz="20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851" name="Google Shape;851;p29"/>
          <p:cNvSpPr/>
          <p:nvPr/>
        </p:nvSpPr>
        <p:spPr>
          <a:xfrm>
            <a:off x="9597642" y="2678686"/>
            <a:ext cx="6658358" cy="4254512"/>
          </a:xfrm>
          <a:prstGeom prst="roundRect">
            <a:avLst>
              <a:gd fmla="val 6431" name="adj"/>
            </a:avLst>
          </a:prstGeom>
          <a:noFill/>
          <a:ln>
            <a:noFill/>
          </a:ln>
        </p:spPr>
        <p:txBody>
          <a:bodyPr anchorCtr="0" anchor="ctr" bIns="60150" lIns="120300" spcFirstLastPara="1" rIns="120300" wrap="square" tIns="6015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Head of </a:t>
            </a:r>
            <a:r>
              <a:rPr b="0" i="1" lang="en-US" sz="2400" u="none" cap="none" strike="noStrike">
                <a:solidFill>
                  <a:srgbClr val="3F3F3F"/>
                </a:solidFill>
                <a:latin typeface="Open Sans"/>
                <a:ea typeface="Open Sans"/>
                <a:cs typeface="Open Sans"/>
                <a:sym typeface="Open Sans"/>
              </a:rPr>
              <a:t>processing</a:t>
            </a:r>
            <a:r>
              <a:rPr b="0" i="0" lang="en-US" sz="2400" u="none" cap="none" strike="noStrike">
                <a:solidFill>
                  <a:srgbClr val="3F3F3F"/>
                </a:solidFill>
                <a:latin typeface="Open Sans"/>
                <a:ea typeface="Open Sans"/>
                <a:cs typeface="Open Sans"/>
                <a:sym typeface="Open Sans"/>
              </a:rPr>
              <a:t>: MapReduce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Some List of </a:t>
            </a:r>
            <a:r>
              <a:rPr b="0" i="1" lang="en-US" sz="2400" u="none" cap="none" strike="noStrike">
                <a:solidFill>
                  <a:srgbClr val="3F3F3F"/>
                </a:solidFill>
                <a:latin typeface="Open Sans"/>
                <a:ea typeface="Open Sans"/>
                <a:cs typeface="Open Sans"/>
                <a:sym typeface="Open Sans"/>
              </a:rPr>
              <a:t>processing</a:t>
            </a:r>
            <a:r>
              <a:rPr b="0" i="0" lang="en-US" sz="2400" u="none" cap="none" strike="noStrike">
                <a:solidFill>
                  <a:srgbClr val="3F3F3F"/>
                </a:solidFill>
                <a:latin typeface="Open Sans"/>
                <a:ea typeface="Open Sans"/>
                <a:cs typeface="Open Sans"/>
                <a:sym typeface="Open Sans"/>
              </a:rPr>
              <a:t>: List(Hive, Spark)</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Check if </a:t>
            </a:r>
            <a:r>
              <a:rPr b="0" i="1" lang="en-US" sz="2400" u="none" cap="none" strike="noStrike">
                <a:solidFill>
                  <a:srgbClr val="3F3F3F"/>
                </a:solidFill>
                <a:latin typeface="Open Sans"/>
                <a:ea typeface="Open Sans"/>
                <a:cs typeface="Open Sans"/>
                <a:sym typeface="Open Sans"/>
              </a:rPr>
              <a:t>processing</a:t>
            </a:r>
            <a:r>
              <a:rPr b="0" i="0" lang="en-US" sz="2400" u="none" cap="none" strike="noStrike">
                <a:solidFill>
                  <a:srgbClr val="3F3F3F"/>
                </a:solidFill>
                <a:latin typeface="Open Sans"/>
                <a:ea typeface="Open Sans"/>
                <a:cs typeface="Open Sans"/>
                <a:sym typeface="Open Sans"/>
              </a:rPr>
              <a:t> value is empty: false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Check if </a:t>
            </a:r>
            <a:r>
              <a:rPr b="0" i="1" lang="en-US" sz="2400" u="none" cap="none" strike="noStrike">
                <a:solidFill>
                  <a:srgbClr val="3F3F3F"/>
                </a:solidFill>
                <a:latin typeface="Open Sans"/>
                <a:ea typeface="Open Sans"/>
                <a:cs typeface="Open Sans"/>
                <a:sym typeface="Open Sans"/>
              </a:rPr>
              <a:t>query</a:t>
            </a:r>
            <a:r>
              <a:rPr b="0" i="0" lang="en-US" sz="2400" u="none" cap="none" strike="noStrike">
                <a:solidFill>
                  <a:srgbClr val="3F3F3F"/>
                </a:solidFill>
                <a:latin typeface="Open Sans"/>
                <a:ea typeface="Open Sans"/>
                <a:cs typeface="Open Sans"/>
                <a:sym typeface="Open Sans"/>
              </a:rPr>
              <a:t> value is empty: true</a:t>
            </a:r>
            <a:endParaRPr b="0" i="0" sz="1400" u="none" cap="none" strike="noStrike">
              <a:solidFill>
                <a:srgbClr val="000000"/>
              </a:solidFill>
              <a:latin typeface="Arial"/>
              <a:ea typeface="Arial"/>
              <a:cs typeface="Arial"/>
              <a:sym typeface="Arial"/>
            </a:endParaRPr>
          </a:p>
        </p:txBody>
      </p:sp>
      <p:sp>
        <p:nvSpPr>
          <p:cNvPr id="852" name="Google Shape;852;p29"/>
          <p:cNvSpPr/>
          <p:nvPr/>
        </p:nvSpPr>
        <p:spPr>
          <a:xfrm flipH="1" rot="5400000">
            <a:off x="8552986" y="4706323"/>
            <a:ext cx="960096" cy="821167"/>
          </a:xfrm>
          <a:prstGeom prst="triangle">
            <a:avLst>
              <a:gd fmla="val 50000" name="adj"/>
            </a:avLst>
          </a:prstGeom>
          <a:solidFill>
            <a:srgbClr val="7F7F7F"/>
          </a:solidFill>
          <a:ln>
            <a:noFill/>
          </a:ln>
        </p:spPr>
        <p:txBody>
          <a:bodyPr anchorCtr="0" anchor="ctr" bIns="60150" lIns="120300" spcFirstLastPara="1" rIns="120300" wrap="square" tIns="60150">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dk1"/>
              </a:solidFill>
              <a:latin typeface="Calibri"/>
              <a:ea typeface="Calibri"/>
              <a:cs typeface="Calibri"/>
              <a:sym typeface="Calibri"/>
            </a:endParaRPr>
          </a:p>
        </p:txBody>
      </p:sp>
      <p:sp>
        <p:nvSpPr>
          <p:cNvPr id="853" name="Google Shape;853;p29"/>
          <p:cNvSpPr txBox="1"/>
          <p:nvPr/>
        </p:nvSpPr>
        <p:spPr>
          <a:xfrm>
            <a:off x="1680092" y="1591934"/>
            <a:ext cx="13890624" cy="72732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All operations on lists can be expressed using head, tail, and isEmpty method.</a:t>
            </a:r>
            <a:endParaRPr b="0" i="0" sz="1400" u="none" cap="none" strike="noStrike">
              <a:solidFill>
                <a:srgbClr val="000000"/>
              </a:solidFill>
              <a:latin typeface="Arial"/>
              <a:ea typeface="Arial"/>
              <a:cs typeface="Arial"/>
              <a:sym typeface="Arial"/>
            </a:endParaRPr>
          </a:p>
        </p:txBody>
      </p:sp>
      <p:sp>
        <p:nvSpPr>
          <p:cNvPr id="854" name="Google Shape;854;p29"/>
          <p:cNvSpPr/>
          <p:nvPr/>
        </p:nvSpPr>
        <p:spPr>
          <a:xfrm>
            <a:off x="848686" y="17570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5" name="Google Shape;855;p29"/>
          <p:cNvSpPr/>
          <p:nvPr/>
        </p:nvSpPr>
        <p:spPr>
          <a:xfrm>
            <a:off x="7658164" y="1149986"/>
            <a:ext cx="93968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LISTS</a:t>
            </a:r>
            <a:endParaRPr b="0" i="0" sz="2200" u="none" cap="none" strike="noStrike">
              <a:solidFill>
                <a:srgbClr val="3F3F3F"/>
              </a:solidFill>
              <a:latin typeface="Open Sans ExtraBold"/>
              <a:ea typeface="Open Sans ExtraBold"/>
              <a:cs typeface="Open Sans ExtraBold"/>
              <a:sym typeface="Open Sans ExtraBold"/>
            </a:endParaRPr>
          </a:p>
        </p:txBody>
      </p:sp>
      <p:pic>
        <p:nvPicPr>
          <p:cNvPr id="856" name="Google Shape;856;p29"/>
          <p:cNvPicPr preferRelativeResize="0"/>
          <p:nvPr/>
        </p:nvPicPr>
        <p:blipFill rotWithShape="1">
          <a:blip r:embed="rId3">
            <a:alphaModFix/>
          </a:blip>
          <a:srcRect b="0" l="0" r="0" t="0"/>
          <a:stretch/>
        </p:blipFill>
        <p:spPr>
          <a:xfrm>
            <a:off x="4067175" y="870793"/>
            <a:ext cx="8108102" cy="2743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30"/>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lang="en-US"/>
              <a:t>Demo</a:t>
            </a:r>
            <a:endParaRPr/>
          </a:p>
        </p:txBody>
      </p:sp>
      <p:sp>
        <p:nvSpPr>
          <p:cNvPr id="863" name="Google Shape;863;p30"/>
          <p:cNvSpPr txBox="1"/>
          <p:nvPr>
            <p:ph idx="2" type="body"/>
          </p:nvPr>
        </p:nvSpPr>
        <p:spPr>
          <a:xfrm>
            <a:off x="926743" y="2380588"/>
            <a:ext cx="12378950"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2800"/>
              <a:buFont typeface="Arial"/>
              <a:buNone/>
            </a:pPr>
            <a:r>
              <a:rPr lang="en-US"/>
              <a:t>Perform Operations on Lists</a:t>
            </a:r>
            <a:endParaRPr/>
          </a:p>
        </p:txBody>
      </p:sp>
      <p:sp>
        <p:nvSpPr>
          <p:cNvPr id="864" name="Google Shape;864;p30"/>
          <p:cNvSpPr/>
          <p:nvPr/>
        </p:nvSpPr>
        <p:spPr>
          <a:xfrm>
            <a:off x="1220325" y="4332730"/>
            <a:ext cx="14128532" cy="102032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This demo shows the steps to use different operations on the list data structure.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
          <p:cNvSpPr txBox="1"/>
          <p:nvPr>
            <p:ph idx="1" type="body"/>
          </p:nvPr>
        </p:nvSpPr>
        <p:spPr>
          <a:xfrm>
            <a:off x="926745" y="1676697"/>
            <a:ext cx="12378945"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Introduction to Programming in Scala</a:t>
            </a:r>
            <a:endParaRPr/>
          </a:p>
        </p:txBody>
      </p:sp>
      <p:sp>
        <p:nvSpPr>
          <p:cNvPr id="471" name="Google Shape;471;p3"/>
          <p:cNvSpPr txBox="1"/>
          <p:nvPr>
            <p:ph idx="2" type="body"/>
          </p:nvPr>
        </p:nvSpPr>
        <p:spPr>
          <a:xfrm>
            <a:off x="926742" y="2380588"/>
            <a:ext cx="12378950"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1: Introduction to Scala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3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 (Contd.)</a:t>
            </a:r>
            <a:endParaRPr/>
          </a:p>
        </p:txBody>
      </p:sp>
      <p:sp>
        <p:nvSpPr>
          <p:cNvPr id="871" name="Google Shape;871;p31"/>
          <p:cNvSpPr txBox="1"/>
          <p:nvPr/>
        </p:nvSpPr>
        <p:spPr>
          <a:xfrm>
            <a:off x="2684175" y="3481036"/>
            <a:ext cx="2614536" cy="37436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727"/>
              <a:buFont typeface="Arial"/>
              <a:buNone/>
            </a:pPr>
            <a:r>
              <a:t/>
            </a:r>
            <a:endParaRPr b="0" i="0" sz="2159" u="none" cap="none" strike="noStrike">
              <a:solidFill>
                <a:schemeClr val="dk1"/>
              </a:solidFill>
              <a:latin typeface="Calibri"/>
              <a:ea typeface="Calibri"/>
              <a:cs typeface="Calibri"/>
              <a:sym typeface="Calibri"/>
            </a:endParaRPr>
          </a:p>
        </p:txBody>
      </p:sp>
      <p:grpSp>
        <p:nvGrpSpPr>
          <p:cNvPr id="872" name="Google Shape;872;p31"/>
          <p:cNvGrpSpPr/>
          <p:nvPr/>
        </p:nvGrpSpPr>
        <p:grpSpPr>
          <a:xfrm>
            <a:off x="925598" y="5754999"/>
            <a:ext cx="14433118" cy="2401353"/>
            <a:chOff x="1001086" y="3930942"/>
            <a:chExt cx="14433118" cy="2401353"/>
          </a:xfrm>
        </p:grpSpPr>
        <p:sp>
          <p:nvSpPr>
            <p:cNvPr id="873" name="Google Shape;873;p31"/>
            <p:cNvSpPr/>
            <p:nvPr/>
          </p:nvSpPr>
          <p:spPr>
            <a:xfrm>
              <a:off x="1001086" y="3961695"/>
              <a:ext cx="14433118" cy="2370600"/>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874" name="Google Shape;874;p31"/>
            <p:cNvSpPr/>
            <p:nvPr/>
          </p:nvSpPr>
          <p:spPr>
            <a:xfrm>
              <a:off x="1197186" y="3930942"/>
              <a:ext cx="14020791" cy="230832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 Map – key and value</a:t>
              </a:r>
              <a:endParaRPr b="0" i="0" sz="1400" u="none" cap="none" strike="noStrike">
                <a:solidFill>
                  <a:srgbClr val="000000"/>
                </a:solidFill>
                <a:latin typeface="Arial"/>
                <a:ea typeface="Arial"/>
                <a:cs typeface="Arial"/>
                <a:sym typeface="Arial"/>
              </a:endParaRPr>
            </a:p>
            <a:p>
              <a:pPr indent="0" lvl="1" marL="22860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Courier New"/>
                  <a:ea typeface="Courier New"/>
                  <a:cs typeface="Courier New"/>
                  <a:sym typeface="Courier New"/>
                </a:rPr>
                <a:t>val courses = Map(“course1" -&gt; “Hadoop-Bigdata”, “course2" -&gt; “Apache Spark")</a:t>
              </a:r>
              <a:endParaRPr b="0" i="0" sz="1400" u="none" cap="none" strike="noStrike">
                <a:solidFill>
                  <a:srgbClr val="000000"/>
                </a:solidFill>
                <a:latin typeface="Arial"/>
                <a:ea typeface="Arial"/>
                <a:cs typeface="Arial"/>
                <a:sym typeface="Arial"/>
              </a:endParaRPr>
            </a:p>
          </p:txBody>
        </p:sp>
      </p:grpSp>
      <p:sp>
        <p:nvSpPr>
          <p:cNvPr id="875" name="Google Shape;875;p31"/>
          <p:cNvSpPr/>
          <p:nvPr/>
        </p:nvSpPr>
        <p:spPr>
          <a:xfrm>
            <a:off x="1746437" y="1604101"/>
            <a:ext cx="8128000" cy="48750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Collection of key or value pairs</a:t>
            </a:r>
            <a:endParaRPr b="0" i="0" sz="1400" u="none" cap="none" strike="noStrike">
              <a:solidFill>
                <a:srgbClr val="000000"/>
              </a:solidFill>
              <a:latin typeface="Arial"/>
              <a:ea typeface="Arial"/>
              <a:cs typeface="Arial"/>
              <a:sym typeface="Arial"/>
            </a:endParaRPr>
          </a:p>
        </p:txBody>
      </p:sp>
      <p:sp>
        <p:nvSpPr>
          <p:cNvPr id="876" name="Google Shape;876;p31"/>
          <p:cNvSpPr/>
          <p:nvPr/>
        </p:nvSpPr>
        <p:spPr>
          <a:xfrm>
            <a:off x="1746437" y="2337393"/>
            <a:ext cx="9361962" cy="48750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Retrieve any value using Scala Map keys which are unique</a:t>
            </a:r>
            <a:endParaRPr b="0" i="0" sz="1400" u="none" cap="none" strike="noStrike">
              <a:solidFill>
                <a:srgbClr val="000000"/>
              </a:solidFill>
              <a:latin typeface="Arial"/>
              <a:ea typeface="Arial"/>
              <a:cs typeface="Arial"/>
              <a:sym typeface="Arial"/>
            </a:endParaRPr>
          </a:p>
        </p:txBody>
      </p:sp>
      <p:sp>
        <p:nvSpPr>
          <p:cNvPr id="877" name="Google Shape;877;p31"/>
          <p:cNvSpPr/>
          <p:nvPr/>
        </p:nvSpPr>
        <p:spPr>
          <a:xfrm>
            <a:off x="1746436" y="3041977"/>
            <a:ext cx="10506523" cy="48750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To use map explicitly import </a:t>
            </a:r>
            <a:r>
              <a:rPr b="0" i="0" lang="en-US" sz="2400" u="none" cap="none" strike="noStrike">
                <a:solidFill>
                  <a:srgbClr val="3F3F3F"/>
                </a:solidFill>
                <a:latin typeface="Courier New"/>
                <a:ea typeface="Courier New"/>
                <a:cs typeface="Courier New"/>
                <a:sym typeface="Courier New"/>
              </a:rPr>
              <a:t>scala.collection.mutable.Map</a:t>
            </a:r>
            <a:r>
              <a:rPr b="0" i="0" lang="en-US" sz="2400" u="none" cap="none" strike="noStrike">
                <a:solidFill>
                  <a:srgbClr val="3F3F3F"/>
                </a:solidFill>
                <a:latin typeface="Open Sans"/>
                <a:ea typeface="Open Sans"/>
                <a:cs typeface="Open Sans"/>
                <a:sym typeface="Open Sans"/>
              </a:rPr>
              <a:t> class</a:t>
            </a:r>
            <a:endParaRPr b="0" i="0" sz="2400" u="none" cap="none" strike="noStrike">
              <a:solidFill>
                <a:srgbClr val="3F3F3F"/>
              </a:solidFill>
              <a:latin typeface="Open Sans"/>
              <a:ea typeface="Open Sans"/>
              <a:cs typeface="Open Sans"/>
              <a:sym typeface="Open Sans"/>
            </a:endParaRPr>
          </a:p>
        </p:txBody>
      </p:sp>
      <p:sp>
        <p:nvSpPr>
          <p:cNvPr id="878" name="Google Shape;878;p31"/>
          <p:cNvSpPr/>
          <p:nvPr/>
        </p:nvSpPr>
        <p:spPr>
          <a:xfrm>
            <a:off x="1746437" y="3775269"/>
            <a:ext cx="8128000" cy="46820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Refer the immutable Map as Map</a:t>
            </a:r>
            <a:endParaRPr b="0" i="0" sz="1400" u="none" cap="none" strike="noStrike">
              <a:solidFill>
                <a:srgbClr val="000000"/>
              </a:solidFill>
              <a:latin typeface="Arial"/>
              <a:ea typeface="Arial"/>
              <a:cs typeface="Arial"/>
              <a:sym typeface="Arial"/>
            </a:endParaRPr>
          </a:p>
        </p:txBody>
      </p:sp>
      <p:sp>
        <p:nvSpPr>
          <p:cNvPr id="879" name="Google Shape;879;p31"/>
          <p:cNvSpPr/>
          <p:nvPr/>
        </p:nvSpPr>
        <p:spPr>
          <a:xfrm>
            <a:off x="1746437" y="4508559"/>
            <a:ext cx="11739111" cy="48750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Refer to the mutable set as </a:t>
            </a:r>
            <a:r>
              <a:rPr b="0" i="0" lang="en-US" sz="2400" u="none" cap="none" strike="noStrike">
                <a:solidFill>
                  <a:srgbClr val="3F3F3F"/>
                </a:solidFill>
                <a:latin typeface="Courier New"/>
                <a:ea typeface="Courier New"/>
                <a:cs typeface="Courier New"/>
                <a:sym typeface="Courier New"/>
              </a:rPr>
              <a:t>mutable.Map </a:t>
            </a:r>
            <a:r>
              <a:rPr b="0" i="0" lang="en-US" sz="2400" u="none" cap="none" strike="noStrike">
                <a:solidFill>
                  <a:srgbClr val="3F3F3F"/>
                </a:solidFill>
                <a:latin typeface="Open Sans"/>
                <a:ea typeface="Open Sans"/>
                <a:cs typeface="Open Sans"/>
                <a:sym typeface="Open Sans"/>
              </a:rPr>
              <a:t>to use immutable and mutable Maps</a:t>
            </a:r>
            <a:endParaRPr b="0" i="0" sz="1400" u="none" cap="none" strike="noStrike">
              <a:solidFill>
                <a:srgbClr val="000000"/>
              </a:solidFill>
              <a:latin typeface="Arial"/>
              <a:ea typeface="Arial"/>
              <a:cs typeface="Arial"/>
              <a:sym typeface="Arial"/>
            </a:endParaRPr>
          </a:p>
        </p:txBody>
      </p:sp>
      <p:sp>
        <p:nvSpPr>
          <p:cNvPr id="880" name="Google Shape;880;p31"/>
          <p:cNvSpPr/>
          <p:nvPr/>
        </p:nvSpPr>
        <p:spPr>
          <a:xfrm>
            <a:off x="917266" y="168846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881" name="Google Shape;881;p31"/>
          <p:cNvSpPr/>
          <p:nvPr/>
        </p:nvSpPr>
        <p:spPr>
          <a:xfrm>
            <a:off x="917266" y="239796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882" name="Google Shape;882;p31"/>
          <p:cNvSpPr/>
          <p:nvPr/>
        </p:nvSpPr>
        <p:spPr>
          <a:xfrm>
            <a:off x="917266" y="311304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883" name="Google Shape;883;p31"/>
          <p:cNvSpPr/>
          <p:nvPr/>
        </p:nvSpPr>
        <p:spPr>
          <a:xfrm>
            <a:off x="871417" y="383174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884" name="Google Shape;884;p31"/>
          <p:cNvSpPr/>
          <p:nvPr/>
        </p:nvSpPr>
        <p:spPr>
          <a:xfrm>
            <a:off x="871417" y="459839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
        <p:nvSpPr>
          <p:cNvPr id="885" name="Google Shape;885;p31"/>
          <p:cNvSpPr/>
          <p:nvPr/>
        </p:nvSpPr>
        <p:spPr>
          <a:xfrm>
            <a:off x="7626104" y="1149986"/>
            <a:ext cx="100380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MAPS</a:t>
            </a:r>
            <a:endParaRPr b="0" i="0" sz="2200" u="none" cap="none" strike="noStrike">
              <a:solidFill>
                <a:srgbClr val="3F3F3F"/>
              </a:solidFill>
              <a:latin typeface="Open Sans ExtraBold"/>
              <a:ea typeface="Open Sans ExtraBold"/>
              <a:cs typeface="Open Sans ExtraBold"/>
              <a:sym typeface="Open Sans ExtraBold"/>
            </a:endParaRPr>
          </a:p>
        </p:txBody>
      </p:sp>
      <p:pic>
        <p:nvPicPr>
          <p:cNvPr id="886" name="Google Shape;886;p31"/>
          <p:cNvPicPr preferRelativeResize="0"/>
          <p:nvPr/>
        </p:nvPicPr>
        <p:blipFill rotWithShape="1">
          <a:blip r:embed="rId3">
            <a:alphaModFix/>
          </a:blip>
          <a:srcRect b="0" l="0" r="0" t="0"/>
          <a:stretch/>
        </p:blipFill>
        <p:spPr>
          <a:xfrm>
            <a:off x="4067175" y="870793"/>
            <a:ext cx="8108102" cy="2743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3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Object-Oriented Aspects (Contd.)</a:t>
            </a:r>
            <a:endParaRPr/>
          </a:p>
        </p:txBody>
      </p:sp>
      <p:sp>
        <p:nvSpPr>
          <p:cNvPr id="893" name="Google Shape;893;p32"/>
          <p:cNvSpPr txBox="1"/>
          <p:nvPr>
            <p:ph idx="4294967295" type="body"/>
          </p:nvPr>
        </p:nvSpPr>
        <p:spPr>
          <a:xfrm>
            <a:off x="727075" y="1250951"/>
            <a:ext cx="15528924" cy="595578"/>
          </a:xfrm>
          <a:prstGeom prst="rect">
            <a:avLst/>
          </a:prstGeom>
          <a:noFill/>
          <a:ln>
            <a:noFill/>
          </a:ln>
        </p:spPr>
        <p:txBody>
          <a:bodyPr anchorCtr="0" anchor="t" bIns="45700" lIns="91425" spcFirstLastPara="1" rIns="91425" wrap="square" tIns="45700">
            <a:noAutofit/>
          </a:bodyPr>
          <a:lstStyle/>
          <a:p>
            <a:pPr indent="-76200" lvl="0" marL="228600" rtl="0" algn="l">
              <a:lnSpc>
                <a:spcPct val="90000"/>
              </a:lnSpc>
              <a:spcBef>
                <a:spcPts val="0"/>
              </a:spcBef>
              <a:spcAft>
                <a:spcPts val="0"/>
              </a:spcAft>
              <a:buClr>
                <a:schemeClr val="dk1"/>
              </a:buClr>
              <a:buSzPts val="2400"/>
              <a:buNone/>
            </a:pPr>
            <a:r>
              <a:t/>
            </a:r>
            <a:endParaRPr sz="2400">
              <a:solidFill>
                <a:srgbClr val="3F3F3F"/>
              </a:solidFill>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400"/>
              <a:buNone/>
            </a:pPr>
            <a:r>
              <a:t/>
            </a:r>
            <a:endParaRPr sz="2400">
              <a:solidFill>
                <a:srgbClr val="3F3F3F"/>
              </a:solidFill>
              <a:latin typeface="Open Sans"/>
              <a:ea typeface="Open Sans"/>
              <a:cs typeface="Open Sans"/>
              <a:sym typeface="Open Sans"/>
            </a:endParaRPr>
          </a:p>
          <a:p>
            <a:pPr indent="-50800" lvl="0" marL="228600" rtl="0" algn="l">
              <a:lnSpc>
                <a:spcPct val="90000"/>
              </a:lnSpc>
              <a:spcBef>
                <a:spcPts val="1000"/>
              </a:spcBef>
              <a:spcAft>
                <a:spcPts val="0"/>
              </a:spcAft>
              <a:buClr>
                <a:schemeClr val="dk1"/>
              </a:buClr>
              <a:buSzPts val="2800"/>
              <a:buNone/>
            </a:pPr>
            <a:r>
              <a:t/>
            </a:r>
            <a:endParaRPr sz="2800"/>
          </a:p>
        </p:txBody>
      </p:sp>
      <p:sp>
        <p:nvSpPr>
          <p:cNvPr id="894" name="Google Shape;894;p32"/>
          <p:cNvSpPr/>
          <p:nvPr/>
        </p:nvSpPr>
        <p:spPr>
          <a:xfrm>
            <a:off x="2889401" y="2112760"/>
            <a:ext cx="4281032" cy="1288941"/>
          </a:xfrm>
          <a:prstGeom prst="roundRect">
            <a:avLst>
              <a:gd fmla="val 16667" name="adj"/>
            </a:avLst>
          </a:prstGeom>
          <a:solidFill>
            <a:srgbClr val="1F736B"/>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Lookup Operations</a:t>
            </a:r>
            <a:endParaRPr b="0" i="0" sz="1400" u="none" cap="none" strike="noStrike">
              <a:solidFill>
                <a:srgbClr val="000000"/>
              </a:solidFill>
              <a:latin typeface="Arial"/>
              <a:ea typeface="Arial"/>
              <a:cs typeface="Arial"/>
              <a:sym typeface="Arial"/>
            </a:endParaRPr>
          </a:p>
        </p:txBody>
      </p:sp>
      <p:sp>
        <p:nvSpPr>
          <p:cNvPr id="895" name="Google Shape;895;p32"/>
          <p:cNvSpPr/>
          <p:nvPr/>
        </p:nvSpPr>
        <p:spPr>
          <a:xfrm>
            <a:off x="2889401" y="6484937"/>
            <a:ext cx="4281032" cy="1288941"/>
          </a:xfrm>
          <a:prstGeom prst="roundRect">
            <a:avLst>
              <a:gd fmla="val 16667" name="adj"/>
            </a:avLst>
          </a:prstGeom>
          <a:solidFill>
            <a:srgbClr val="1F736B"/>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Subcollection Procedures</a:t>
            </a:r>
            <a:endParaRPr b="0" i="0" sz="1400" u="none" cap="none" strike="noStrike">
              <a:solidFill>
                <a:srgbClr val="000000"/>
              </a:solidFill>
              <a:latin typeface="Arial"/>
              <a:ea typeface="Arial"/>
              <a:cs typeface="Arial"/>
              <a:sym typeface="Arial"/>
            </a:endParaRPr>
          </a:p>
        </p:txBody>
      </p:sp>
      <p:grpSp>
        <p:nvGrpSpPr>
          <p:cNvPr id="896" name="Google Shape;896;p32"/>
          <p:cNvGrpSpPr/>
          <p:nvPr/>
        </p:nvGrpSpPr>
        <p:grpSpPr>
          <a:xfrm>
            <a:off x="2889401" y="4298848"/>
            <a:ext cx="4281032" cy="1288941"/>
            <a:chOff x="634984" y="3645317"/>
            <a:chExt cx="2990088" cy="2988845"/>
          </a:xfrm>
        </p:grpSpPr>
        <p:sp>
          <p:nvSpPr>
            <p:cNvPr id="897" name="Google Shape;897;p32"/>
            <p:cNvSpPr/>
            <p:nvPr/>
          </p:nvSpPr>
          <p:spPr>
            <a:xfrm>
              <a:off x="634984" y="3645317"/>
              <a:ext cx="2990088" cy="2988845"/>
            </a:xfrm>
            <a:prstGeom prst="roundRect">
              <a:avLst>
                <a:gd fmla="val 16667" name="adj"/>
              </a:avLst>
            </a:prstGeom>
            <a:solidFill>
              <a:srgbClr val="1F736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chemeClr val="lt1"/>
                </a:solidFill>
                <a:latin typeface="Open Sans"/>
                <a:ea typeface="Open Sans"/>
                <a:cs typeface="Open Sans"/>
                <a:sym typeface="Open Sans"/>
              </a:endParaRPr>
            </a:p>
          </p:txBody>
        </p:sp>
        <p:sp>
          <p:nvSpPr>
            <p:cNvPr id="898" name="Google Shape;898;p32"/>
            <p:cNvSpPr/>
            <p:nvPr/>
          </p:nvSpPr>
          <p:spPr>
            <a:xfrm>
              <a:off x="1429956" y="4725668"/>
              <a:ext cx="1499708" cy="1105450"/>
            </a:xfrm>
            <a:prstGeom prst="roundRect">
              <a:avLst>
                <a:gd fmla="val 16667" name="adj"/>
              </a:avLst>
            </a:prstGeom>
            <a:solidFill>
              <a:srgbClr val="1F736B"/>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Transformations:</a:t>
              </a:r>
              <a:endParaRPr b="0" i="0" sz="1400" u="none" cap="none" strike="noStrike">
                <a:solidFill>
                  <a:srgbClr val="000000"/>
                </a:solidFill>
                <a:latin typeface="Arial"/>
                <a:ea typeface="Arial"/>
                <a:cs typeface="Arial"/>
                <a:sym typeface="Arial"/>
              </a:endParaRPr>
            </a:p>
          </p:txBody>
        </p:sp>
      </p:grpSp>
      <p:sp>
        <p:nvSpPr>
          <p:cNvPr id="899" name="Google Shape;899;p32"/>
          <p:cNvSpPr/>
          <p:nvPr/>
        </p:nvSpPr>
        <p:spPr>
          <a:xfrm>
            <a:off x="9214771" y="2112760"/>
            <a:ext cx="4281032" cy="1288941"/>
          </a:xfrm>
          <a:prstGeom prst="roundRect">
            <a:avLst>
              <a:gd fmla="val 16667" name="adj"/>
            </a:avLst>
          </a:prstGeom>
          <a:solidFill>
            <a:srgbClr val="1F736B"/>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Addition and Updates</a:t>
            </a:r>
            <a:endParaRPr b="0" i="0" sz="1400" u="none" cap="none" strike="noStrike">
              <a:solidFill>
                <a:srgbClr val="000000"/>
              </a:solidFill>
              <a:latin typeface="Arial"/>
              <a:ea typeface="Arial"/>
              <a:cs typeface="Arial"/>
              <a:sym typeface="Arial"/>
            </a:endParaRPr>
          </a:p>
        </p:txBody>
      </p:sp>
      <p:sp>
        <p:nvSpPr>
          <p:cNvPr id="900" name="Google Shape;900;p32"/>
          <p:cNvSpPr/>
          <p:nvPr/>
        </p:nvSpPr>
        <p:spPr>
          <a:xfrm>
            <a:off x="9214771" y="4298848"/>
            <a:ext cx="4281032" cy="1288941"/>
          </a:xfrm>
          <a:prstGeom prst="roundRect">
            <a:avLst>
              <a:gd fmla="val 16667" name="adj"/>
            </a:avLst>
          </a:prstGeom>
          <a:solidFill>
            <a:srgbClr val="1F736B"/>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Removals</a:t>
            </a:r>
            <a:endParaRPr b="0" i="0" sz="1400" u="none" cap="none" strike="noStrike">
              <a:solidFill>
                <a:srgbClr val="000000"/>
              </a:solidFill>
              <a:latin typeface="Arial"/>
              <a:ea typeface="Arial"/>
              <a:cs typeface="Arial"/>
              <a:sym typeface="Arial"/>
            </a:endParaRPr>
          </a:p>
        </p:txBody>
      </p:sp>
      <p:sp>
        <p:nvSpPr>
          <p:cNvPr id="901" name="Google Shape;901;p32"/>
          <p:cNvSpPr/>
          <p:nvPr/>
        </p:nvSpPr>
        <p:spPr>
          <a:xfrm>
            <a:off x="6573957" y="1149986"/>
            <a:ext cx="3108095"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MAPS—OPERATIONS</a:t>
            </a:r>
            <a:endParaRPr b="0" i="0" sz="2200" u="none" cap="none" strike="noStrike">
              <a:solidFill>
                <a:srgbClr val="3F3F3F"/>
              </a:solidFill>
              <a:latin typeface="Open Sans ExtraBold"/>
              <a:ea typeface="Open Sans ExtraBold"/>
              <a:cs typeface="Open Sans ExtraBold"/>
              <a:sym typeface="Open Sans ExtraBold"/>
            </a:endParaRPr>
          </a:p>
        </p:txBody>
      </p:sp>
      <p:pic>
        <p:nvPicPr>
          <p:cNvPr id="902" name="Google Shape;902;p32"/>
          <p:cNvPicPr preferRelativeResize="0"/>
          <p:nvPr/>
        </p:nvPicPr>
        <p:blipFill rotWithShape="1">
          <a:blip r:embed="rId3">
            <a:alphaModFix/>
          </a:blip>
          <a:srcRect b="0" l="0" r="0" t="0"/>
          <a:stretch/>
        </p:blipFill>
        <p:spPr>
          <a:xfrm>
            <a:off x="4067175" y="870793"/>
            <a:ext cx="8108102" cy="2743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33"/>
          <p:cNvSpPr txBox="1"/>
          <p:nvPr>
            <p:ph idx="1" type="body"/>
          </p:nvPr>
        </p:nvSpPr>
        <p:spPr>
          <a:xfrm>
            <a:off x="926745" y="1676697"/>
            <a:ext cx="12378900" cy="53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Introduction to Programming in Scala</a:t>
            </a:r>
            <a:endParaRPr/>
          </a:p>
        </p:txBody>
      </p:sp>
      <p:sp>
        <p:nvSpPr>
          <p:cNvPr id="908" name="Google Shape;908;p33"/>
          <p:cNvSpPr txBox="1"/>
          <p:nvPr>
            <p:ph idx="2" type="body"/>
          </p:nvPr>
        </p:nvSpPr>
        <p:spPr>
          <a:xfrm>
            <a:off x="926742" y="2380588"/>
            <a:ext cx="12378900" cy="480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5: Scala Functional Programming Aspects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34"/>
          <p:cNvSpPr/>
          <p:nvPr/>
        </p:nvSpPr>
        <p:spPr>
          <a:xfrm flipH="1">
            <a:off x="463280" y="3847169"/>
            <a:ext cx="6470300" cy="1494263"/>
          </a:xfrm>
          <a:prstGeom prst="homePlate">
            <a:avLst>
              <a:gd fmla="val 50000" name="adj"/>
            </a:avLst>
          </a:prstGeom>
          <a:solidFill>
            <a:srgbClr val="6E84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5" name="Google Shape;915;p34"/>
          <p:cNvSpPr/>
          <p:nvPr/>
        </p:nvSpPr>
        <p:spPr>
          <a:xfrm>
            <a:off x="9322420" y="3824868"/>
            <a:ext cx="6470300" cy="1494263"/>
          </a:xfrm>
          <a:prstGeom prst="homePlate">
            <a:avLst>
              <a:gd fmla="val 50000" name="adj"/>
            </a:avLst>
          </a:prstGeom>
          <a:solidFill>
            <a:srgbClr val="6E84A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6" name="Google Shape;916;p34"/>
          <p:cNvSpPr/>
          <p:nvPr/>
        </p:nvSpPr>
        <p:spPr>
          <a:xfrm>
            <a:off x="889000" y="3984003"/>
            <a:ext cx="5130623" cy="1141274"/>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A method of building software through pure functions </a:t>
            </a:r>
            <a:endParaRPr b="0" i="0" sz="1400" u="none" cap="none" strike="noStrike">
              <a:solidFill>
                <a:srgbClr val="000000"/>
              </a:solidFill>
              <a:latin typeface="Arial"/>
              <a:ea typeface="Arial"/>
              <a:cs typeface="Arial"/>
              <a:sym typeface="Arial"/>
            </a:endParaRPr>
          </a:p>
        </p:txBody>
      </p:sp>
      <p:sp>
        <p:nvSpPr>
          <p:cNvPr id="917" name="Google Shape;917;p3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Functional Programming Aspects</a:t>
            </a:r>
            <a:endParaRPr/>
          </a:p>
        </p:txBody>
      </p:sp>
      <p:pic>
        <p:nvPicPr>
          <p:cNvPr id="918" name="Google Shape;918;p34"/>
          <p:cNvPicPr preferRelativeResize="0"/>
          <p:nvPr/>
        </p:nvPicPr>
        <p:blipFill rotWithShape="1">
          <a:blip r:embed="rId4">
            <a:alphaModFix/>
          </a:blip>
          <a:srcRect b="0" l="0" r="0" t="0"/>
          <a:stretch/>
        </p:blipFill>
        <p:spPr>
          <a:xfrm>
            <a:off x="4076700" y="870793"/>
            <a:ext cx="8089052" cy="274320"/>
          </a:xfrm>
          <a:prstGeom prst="rect">
            <a:avLst/>
          </a:prstGeom>
          <a:noFill/>
          <a:ln>
            <a:noFill/>
          </a:ln>
        </p:spPr>
      </p:pic>
      <p:grpSp>
        <p:nvGrpSpPr>
          <p:cNvPr id="919" name="Google Shape;919;p34"/>
          <p:cNvGrpSpPr/>
          <p:nvPr/>
        </p:nvGrpSpPr>
        <p:grpSpPr>
          <a:xfrm>
            <a:off x="6143083" y="2587083"/>
            <a:ext cx="3969834" cy="3969834"/>
            <a:chOff x="3122341" y="2720897"/>
            <a:chExt cx="4237464" cy="4237464"/>
          </a:xfrm>
        </p:grpSpPr>
        <p:sp>
          <p:nvSpPr>
            <p:cNvPr id="920" name="Google Shape;920;p34"/>
            <p:cNvSpPr/>
            <p:nvPr/>
          </p:nvSpPr>
          <p:spPr>
            <a:xfrm>
              <a:off x="3122341" y="2720897"/>
              <a:ext cx="4237464" cy="4237464"/>
            </a:xfrm>
            <a:prstGeom prst="ellipse">
              <a:avLst/>
            </a:prstGeom>
            <a:solidFill>
              <a:srgbClr val="D5DB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1" name="Google Shape;921;p34"/>
            <p:cNvSpPr/>
            <p:nvPr/>
          </p:nvSpPr>
          <p:spPr>
            <a:xfrm>
              <a:off x="3540250" y="3138806"/>
              <a:ext cx="3401646" cy="3401646"/>
            </a:xfrm>
            <a:prstGeom prst="ellipse">
              <a:avLst/>
            </a:prstGeom>
            <a:solidFill>
              <a:srgbClr val="323F4F"/>
            </a:solidFill>
            <a:ln>
              <a:noFill/>
            </a:ln>
            <a:effectLst>
              <a:outerShdw blurRad="203200" rotWithShape="0" algn="tl" dir="3000000" dist="2794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22" name="Google Shape;922;p34"/>
          <p:cNvSpPr/>
          <p:nvPr/>
        </p:nvSpPr>
        <p:spPr>
          <a:xfrm>
            <a:off x="6905860" y="3677477"/>
            <a:ext cx="2430732" cy="1754326"/>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Functional Programming (FP) is: </a:t>
            </a:r>
            <a:endParaRPr b="0" i="0" sz="2400" u="none" cap="none" strike="noStrike">
              <a:solidFill>
                <a:schemeClr val="lt1"/>
              </a:solidFill>
              <a:latin typeface="Calibri"/>
              <a:ea typeface="Calibri"/>
              <a:cs typeface="Calibri"/>
              <a:sym typeface="Calibri"/>
            </a:endParaRPr>
          </a:p>
        </p:txBody>
      </p:sp>
      <p:sp>
        <p:nvSpPr>
          <p:cNvPr id="923" name="Google Shape;923;p34"/>
          <p:cNvSpPr/>
          <p:nvPr/>
        </p:nvSpPr>
        <p:spPr>
          <a:xfrm>
            <a:off x="10133491" y="3945903"/>
            <a:ext cx="4801709" cy="114127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Declarative as it is done using expressions or declarations</a:t>
            </a:r>
            <a:endParaRPr b="0" i="0" sz="1400" u="none" cap="none" strike="noStrike">
              <a:solidFill>
                <a:srgbClr val="000000"/>
              </a:solidFill>
              <a:latin typeface="Arial"/>
              <a:ea typeface="Arial"/>
              <a:cs typeface="Arial"/>
              <a:sym typeface="Arial"/>
            </a:endParaRPr>
          </a:p>
        </p:txBody>
      </p:sp>
      <p:sp>
        <p:nvSpPr>
          <p:cNvPr id="924" name="Google Shape;924;p34"/>
          <p:cNvSpPr/>
          <p:nvPr/>
        </p:nvSpPr>
        <p:spPr>
          <a:xfrm>
            <a:off x="4530321" y="1149986"/>
            <a:ext cx="7195368"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INTRODUCTION TO FUNCTIONAL PROGRAMMING</a:t>
            </a:r>
            <a:endParaRPr b="0" i="0" sz="2200" u="none" cap="none" strike="noStrike">
              <a:solidFill>
                <a:srgbClr val="3F3F3F"/>
              </a:solidFill>
              <a:latin typeface="Open Sans ExtraBold"/>
              <a:ea typeface="Open Sans ExtraBold"/>
              <a:cs typeface="Open Sans ExtraBold"/>
              <a:sym typeface="Open Sans Extra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3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Functional Programming Aspects (Contd.)</a:t>
            </a:r>
            <a:endParaRPr/>
          </a:p>
        </p:txBody>
      </p:sp>
      <p:sp>
        <p:nvSpPr>
          <p:cNvPr id="931" name="Google Shape;931;p35"/>
          <p:cNvSpPr txBox="1"/>
          <p:nvPr>
            <p:ph idx="4294967295" type="body"/>
          </p:nvPr>
        </p:nvSpPr>
        <p:spPr>
          <a:xfrm>
            <a:off x="1564168" y="1535838"/>
            <a:ext cx="14157778" cy="1313669"/>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Is a “first-class” value</a:t>
            </a:r>
            <a:endParaRPr/>
          </a:p>
          <a:p>
            <a:pPr indent="0" lvl="0" marL="0" rtl="0" algn="l">
              <a:lnSpc>
                <a:spcPct val="140000"/>
              </a:lnSpc>
              <a:spcBef>
                <a:spcPts val="1000"/>
              </a:spcBef>
              <a:spcAft>
                <a:spcPts val="0"/>
              </a:spcAft>
              <a:buClr>
                <a:srgbClr val="3F3F3F"/>
              </a:buClr>
              <a:buSzPts val="2400"/>
              <a:buNone/>
            </a:pPr>
            <a:r>
              <a:rPr lang="en-US" sz="2400">
                <a:solidFill>
                  <a:srgbClr val="3F3F3F"/>
                </a:solidFill>
                <a:latin typeface="Open Sans"/>
                <a:ea typeface="Open Sans"/>
                <a:cs typeface="Open Sans"/>
                <a:sym typeface="Open Sans"/>
              </a:rPr>
              <a:t>May be returned as a result or passed as a parameter</a:t>
            </a:r>
            <a:endParaRPr/>
          </a:p>
        </p:txBody>
      </p:sp>
      <p:grpSp>
        <p:nvGrpSpPr>
          <p:cNvPr id="932" name="Google Shape;932;p35"/>
          <p:cNvGrpSpPr/>
          <p:nvPr/>
        </p:nvGrpSpPr>
        <p:grpSpPr>
          <a:xfrm>
            <a:off x="915534" y="3621619"/>
            <a:ext cx="14433119" cy="2958246"/>
            <a:chOff x="841066" y="3961696"/>
            <a:chExt cx="14433119" cy="2958246"/>
          </a:xfrm>
        </p:grpSpPr>
        <p:sp>
          <p:nvSpPr>
            <p:cNvPr id="933" name="Google Shape;933;p35"/>
            <p:cNvSpPr/>
            <p:nvPr/>
          </p:nvSpPr>
          <p:spPr>
            <a:xfrm>
              <a:off x="841066" y="3961696"/>
              <a:ext cx="14433118" cy="2958246"/>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934" name="Google Shape;934;p35"/>
            <p:cNvSpPr/>
            <p:nvPr/>
          </p:nvSpPr>
          <p:spPr>
            <a:xfrm>
              <a:off x="1253394" y="4344497"/>
              <a:ext cx="14020791" cy="1938992"/>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Open Sans SemiBold"/>
                <a:ea typeface="Open Sans SemiBold"/>
                <a:cs typeface="Open Sans SemiBold"/>
                <a:sym typeface="Open Sans SemiBold"/>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def sumInts(a: Int, b: Int): Int = {if (a &gt; b) 0</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else</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3F3F3F"/>
                </a:buClr>
                <a:buSzPts val="2400"/>
                <a:buFont typeface="Courier New"/>
                <a:buNone/>
              </a:pPr>
              <a:r>
                <a:rPr b="0" i="0" lang="en-US" sz="2400" u="none" cap="none" strike="noStrike">
                  <a:solidFill>
                    <a:srgbClr val="3F3F3F"/>
                  </a:solidFill>
                  <a:latin typeface="Courier New"/>
                  <a:ea typeface="Courier New"/>
                  <a:cs typeface="Courier New"/>
                  <a:sym typeface="Courier New"/>
                </a:rPr>
                <a:t>a + sumInts(a + 1, b)}</a:t>
              </a:r>
              <a:endParaRPr b="0" i="0" sz="1400" u="none" cap="none" strike="noStrike">
                <a:solidFill>
                  <a:srgbClr val="000000"/>
                </a:solidFill>
                <a:latin typeface="Arial"/>
                <a:ea typeface="Arial"/>
                <a:cs typeface="Arial"/>
                <a:sym typeface="Arial"/>
              </a:endParaRPr>
            </a:p>
          </p:txBody>
        </p:sp>
      </p:grpSp>
      <p:pic>
        <p:nvPicPr>
          <p:cNvPr id="935" name="Google Shape;935;p35"/>
          <p:cNvPicPr preferRelativeResize="0"/>
          <p:nvPr/>
        </p:nvPicPr>
        <p:blipFill rotWithShape="1">
          <a:blip r:embed="rId4">
            <a:alphaModFix/>
          </a:blip>
          <a:srcRect b="0" l="0" r="0" t="0"/>
          <a:stretch/>
        </p:blipFill>
        <p:spPr>
          <a:xfrm>
            <a:off x="3212252" y="870793"/>
            <a:ext cx="9817948" cy="274320"/>
          </a:xfrm>
          <a:prstGeom prst="rect">
            <a:avLst/>
          </a:prstGeom>
          <a:noFill/>
          <a:ln>
            <a:noFill/>
          </a:ln>
        </p:spPr>
      </p:pic>
      <p:sp>
        <p:nvSpPr>
          <p:cNvPr id="936" name="Google Shape;936;p35"/>
          <p:cNvSpPr/>
          <p:nvPr/>
        </p:nvSpPr>
        <p:spPr>
          <a:xfrm>
            <a:off x="917266" y="168846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7" name="Google Shape;937;p35"/>
          <p:cNvSpPr/>
          <p:nvPr/>
        </p:nvSpPr>
        <p:spPr>
          <a:xfrm>
            <a:off x="886121" y="2347489"/>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8" name="Google Shape;938;p35"/>
          <p:cNvSpPr/>
          <p:nvPr/>
        </p:nvSpPr>
        <p:spPr>
          <a:xfrm>
            <a:off x="7281459" y="1149986"/>
            <a:ext cx="1693092"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FUNCTION</a:t>
            </a:r>
            <a:endParaRPr b="0" i="0" sz="2200" u="none" cap="none" strike="noStrike">
              <a:solidFill>
                <a:srgbClr val="3F3F3F"/>
              </a:solidFill>
              <a:latin typeface="Open Sans ExtraBold"/>
              <a:ea typeface="Open Sans ExtraBold"/>
              <a:cs typeface="Open Sans ExtraBold"/>
              <a:sym typeface="Open Sans Extra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36"/>
          <p:cNvSpPr/>
          <p:nvPr/>
        </p:nvSpPr>
        <p:spPr>
          <a:xfrm rot="-2741039">
            <a:off x="3529300" y="2010725"/>
            <a:ext cx="1520187" cy="705807"/>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sp>
        <p:nvSpPr>
          <p:cNvPr id="945" name="Google Shape;945;p36"/>
          <p:cNvSpPr/>
          <p:nvPr/>
        </p:nvSpPr>
        <p:spPr>
          <a:xfrm flipH="1" rot="-8058961">
            <a:off x="3643696" y="3827757"/>
            <a:ext cx="1428966" cy="663454"/>
          </a:xfrm>
          <a:custGeom>
            <a:rect b="b" l="l" r="r" t="t"/>
            <a:pathLst>
              <a:path extrusionOk="0" h="115" w="247">
                <a:moveTo>
                  <a:pt x="135" y="0"/>
                </a:moveTo>
                <a:cubicBezTo>
                  <a:pt x="217" y="83"/>
                  <a:pt x="217" y="83"/>
                  <a:pt x="217" y="83"/>
                </a:cubicBezTo>
                <a:cubicBezTo>
                  <a:pt x="224" y="77"/>
                  <a:pt x="234" y="77"/>
                  <a:pt x="240" y="83"/>
                </a:cubicBezTo>
                <a:cubicBezTo>
                  <a:pt x="247" y="90"/>
                  <a:pt x="247" y="101"/>
                  <a:pt x="241" y="108"/>
                </a:cubicBezTo>
                <a:cubicBezTo>
                  <a:pt x="234" y="115"/>
                  <a:pt x="223" y="115"/>
                  <a:pt x="217" y="108"/>
                </a:cubicBezTo>
                <a:cubicBezTo>
                  <a:pt x="211" y="103"/>
                  <a:pt x="210" y="94"/>
                  <a:pt x="214" y="87"/>
                </a:cubicBezTo>
                <a:cubicBezTo>
                  <a:pt x="133" y="6"/>
                  <a:pt x="133" y="6"/>
                  <a:pt x="133" y="6"/>
                </a:cubicBezTo>
                <a:cubicBezTo>
                  <a:pt x="0" y="6"/>
                  <a:pt x="0" y="6"/>
                  <a:pt x="0" y="6"/>
                </a:cubicBezTo>
                <a:cubicBezTo>
                  <a:pt x="0" y="0"/>
                  <a:pt x="0" y="0"/>
                  <a:pt x="0" y="0"/>
                </a:cubicBezTo>
                <a:lnTo>
                  <a:pt x="135" y="0"/>
                </a:lnTo>
                <a:close/>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33B48"/>
              </a:solidFill>
              <a:latin typeface="Calibri"/>
              <a:ea typeface="Calibri"/>
              <a:cs typeface="Calibri"/>
              <a:sym typeface="Calibri"/>
            </a:endParaRPr>
          </a:p>
        </p:txBody>
      </p:sp>
      <p:sp>
        <p:nvSpPr>
          <p:cNvPr id="946" name="Google Shape;946;p3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Functional Programming Aspects (Contd.)</a:t>
            </a:r>
            <a:endParaRPr/>
          </a:p>
        </p:txBody>
      </p:sp>
      <p:sp>
        <p:nvSpPr>
          <p:cNvPr id="947" name="Google Shape;947;p36"/>
          <p:cNvSpPr txBox="1"/>
          <p:nvPr>
            <p:ph idx="4294967295" type="body"/>
          </p:nvPr>
        </p:nvSpPr>
        <p:spPr>
          <a:xfrm>
            <a:off x="5180857" y="1738407"/>
            <a:ext cx="6892925" cy="782905"/>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Declared without a name identifier</a:t>
            </a:r>
            <a:endParaRPr/>
          </a:p>
          <a:p>
            <a:pPr indent="0" lvl="0" marL="0" rtl="0" algn="l">
              <a:lnSpc>
                <a:spcPct val="150000"/>
              </a:lnSpc>
              <a:spcBef>
                <a:spcPts val="1000"/>
              </a:spcBef>
              <a:spcAft>
                <a:spcPts val="0"/>
              </a:spcAft>
              <a:buClr>
                <a:schemeClr val="dk1"/>
              </a:buClr>
              <a:buSzPts val="2400"/>
              <a:buNone/>
            </a:pPr>
            <a:r>
              <a:t/>
            </a:r>
            <a:endParaRPr sz="2400">
              <a:solidFill>
                <a:srgbClr val="3F3F3F"/>
              </a:solidFill>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2400"/>
              <a:buNone/>
            </a:pPr>
            <a:r>
              <a:t/>
            </a:r>
            <a:endParaRPr sz="2400">
              <a:solidFill>
                <a:srgbClr val="3F3F3F"/>
              </a:solidFill>
              <a:latin typeface="Open Sans"/>
              <a:ea typeface="Open Sans"/>
              <a:cs typeface="Open Sans"/>
              <a:sym typeface="Open Sans"/>
            </a:endParaRPr>
          </a:p>
        </p:txBody>
      </p:sp>
      <p:grpSp>
        <p:nvGrpSpPr>
          <p:cNvPr id="948" name="Google Shape;948;p36"/>
          <p:cNvGrpSpPr/>
          <p:nvPr/>
        </p:nvGrpSpPr>
        <p:grpSpPr>
          <a:xfrm>
            <a:off x="915534" y="5832367"/>
            <a:ext cx="14433119" cy="1982498"/>
            <a:chOff x="1279216" y="4494336"/>
            <a:chExt cx="14433119" cy="1982498"/>
          </a:xfrm>
        </p:grpSpPr>
        <p:sp>
          <p:nvSpPr>
            <p:cNvPr id="949" name="Google Shape;949;p36"/>
            <p:cNvSpPr/>
            <p:nvPr/>
          </p:nvSpPr>
          <p:spPr>
            <a:xfrm>
              <a:off x="1279216" y="4494336"/>
              <a:ext cx="14433118" cy="1982498"/>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950" name="Google Shape;950;p36"/>
            <p:cNvSpPr/>
            <p:nvPr/>
          </p:nvSpPr>
          <p:spPr>
            <a:xfrm>
              <a:off x="1691544" y="4752015"/>
              <a:ext cx="14020791"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Open Sans SemiBold"/>
                <a:ea typeface="Open Sans SemiBold"/>
                <a:cs typeface="Open Sans SemiBold"/>
                <a:sym typeface="Open Sans SemiBold"/>
              </a:endParaRPr>
            </a:p>
            <a:p>
              <a:pPr indent="0" lvl="1" marL="228600" marR="0" rtl="0" algn="l">
                <a:lnSpc>
                  <a:spcPct val="100000"/>
                </a:lnSpc>
                <a:spcBef>
                  <a:spcPts val="0"/>
                </a:spcBef>
                <a:spcAft>
                  <a:spcPts val="0"/>
                </a:spcAft>
                <a:buClr>
                  <a:srgbClr val="3F3F3F"/>
                </a:buClr>
                <a:buSzPts val="2400"/>
                <a:buFont typeface="Courier New"/>
                <a:buNone/>
              </a:pPr>
              <a:r>
                <a:rPr b="0" i="1" lang="en-US" sz="2400" u="none" cap="none" strike="noStrike">
                  <a:solidFill>
                    <a:srgbClr val="3F3F3F"/>
                  </a:solidFill>
                  <a:latin typeface="Courier New"/>
                  <a:ea typeface="Courier New"/>
                  <a:cs typeface="Courier New"/>
                  <a:sym typeface="Courier New"/>
                </a:rPr>
                <a:t>(y: Int) =&gt; y * y</a:t>
              </a:r>
              <a:endParaRPr b="0" i="0" sz="1400" u="none" cap="none" strike="noStrike">
                <a:solidFill>
                  <a:srgbClr val="000000"/>
                </a:solidFill>
                <a:latin typeface="Arial"/>
                <a:ea typeface="Arial"/>
                <a:cs typeface="Arial"/>
                <a:sym typeface="Arial"/>
              </a:endParaRPr>
            </a:p>
          </p:txBody>
        </p:sp>
      </p:grpSp>
      <p:sp>
        <p:nvSpPr>
          <p:cNvPr id="951" name="Google Shape;951;p36"/>
          <p:cNvSpPr/>
          <p:nvPr/>
        </p:nvSpPr>
        <p:spPr>
          <a:xfrm>
            <a:off x="457200" y="1767390"/>
            <a:ext cx="3287712" cy="3287712"/>
          </a:xfrm>
          <a:prstGeom prst="ellipse">
            <a:avLst/>
          </a:prstGeom>
          <a:solidFill>
            <a:srgbClr val="1F736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2" name="Google Shape;952;p36"/>
          <p:cNvSpPr/>
          <p:nvPr/>
        </p:nvSpPr>
        <p:spPr>
          <a:xfrm>
            <a:off x="666610" y="2840609"/>
            <a:ext cx="2868891" cy="1141274"/>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0" lang="en-US" sz="2400" u="none" cap="none" strike="noStrike">
                <a:solidFill>
                  <a:schemeClr val="lt1"/>
                </a:solidFill>
                <a:latin typeface="Open Sans"/>
                <a:ea typeface="Open Sans"/>
                <a:cs typeface="Open Sans"/>
                <a:sym typeface="Open Sans"/>
              </a:rPr>
              <a:t>An anonymous function is:</a:t>
            </a:r>
            <a:endParaRPr b="0" i="0" sz="1400" u="none" cap="none" strike="noStrike">
              <a:solidFill>
                <a:srgbClr val="000000"/>
              </a:solidFill>
              <a:latin typeface="Arial"/>
              <a:ea typeface="Arial"/>
              <a:cs typeface="Arial"/>
              <a:sym typeface="Arial"/>
            </a:endParaRPr>
          </a:p>
        </p:txBody>
      </p:sp>
      <p:sp>
        <p:nvSpPr>
          <p:cNvPr id="953" name="Google Shape;953;p36"/>
          <p:cNvSpPr txBox="1"/>
          <p:nvPr/>
        </p:nvSpPr>
        <p:spPr>
          <a:xfrm>
            <a:off x="5180857" y="2931755"/>
            <a:ext cx="10834404" cy="69745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An alternative to named function defined for small argument functions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1000"/>
              </a:spcBef>
              <a:spcAft>
                <a:spcPts val="0"/>
              </a:spcAft>
              <a:buClr>
                <a:schemeClr val="dk1"/>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954" name="Google Shape;954;p36"/>
          <p:cNvSpPr txBox="1"/>
          <p:nvPr/>
        </p:nvSpPr>
        <p:spPr>
          <a:xfrm>
            <a:off x="5180857" y="4039653"/>
            <a:ext cx="7235687" cy="73209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An expression that assesses to a function</a:t>
            </a:r>
            <a:endParaRPr b="0" i="0" sz="1400" u="none" cap="none" strike="noStrike">
              <a:solidFill>
                <a:srgbClr val="000000"/>
              </a:solidFill>
              <a:latin typeface="Arial"/>
              <a:ea typeface="Arial"/>
              <a:cs typeface="Arial"/>
              <a:sym typeface="Arial"/>
            </a:endParaRPr>
          </a:p>
        </p:txBody>
      </p:sp>
      <p:cxnSp>
        <p:nvCxnSpPr>
          <p:cNvPr id="955" name="Google Shape;955;p36"/>
          <p:cNvCxnSpPr>
            <a:endCxn id="956" idx="6"/>
          </p:cNvCxnSpPr>
          <p:nvPr/>
        </p:nvCxnSpPr>
        <p:spPr>
          <a:xfrm>
            <a:off x="3749474" y="3254174"/>
            <a:ext cx="1295400" cy="8700"/>
          </a:xfrm>
          <a:prstGeom prst="straightConnector1">
            <a:avLst/>
          </a:prstGeom>
          <a:noFill/>
          <a:ln cap="flat" cmpd="sng" w="38100">
            <a:solidFill>
              <a:srgbClr val="2DA99D"/>
            </a:solidFill>
            <a:prstDash val="solid"/>
            <a:miter lim="800000"/>
            <a:headEnd len="sm" w="sm" type="none"/>
            <a:tailEnd len="sm" w="sm" type="none"/>
          </a:ln>
        </p:spPr>
      </p:cxnSp>
      <p:sp>
        <p:nvSpPr>
          <p:cNvPr id="956" name="Google Shape;956;p36"/>
          <p:cNvSpPr/>
          <p:nvPr/>
        </p:nvSpPr>
        <p:spPr>
          <a:xfrm>
            <a:off x="4829290" y="3155082"/>
            <a:ext cx="215584" cy="215584"/>
          </a:xfrm>
          <a:prstGeom prst="ellipse">
            <a:avLst/>
          </a:prstGeom>
          <a:solidFill>
            <a:srgbClr val="2DA99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7" name="Google Shape;957;p36"/>
          <p:cNvSpPr/>
          <p:nvPr/>
        </p:nvSpPr>
        <p:spPr>
          <a:xfrm>
            <a:off x="6181799" y="1149986"/>
            <a:ext cx="3892412"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ANONYMOUS FUNCTIONS</a:t>
            </a:r>
            <a:endParaRPr b="0" i="0" sz="2200" u="none" cap="none" strike="noStrike">
              <a:solidFill>
                <a:srgbClr val="3F3F3F"/>
              </a:solidFill>
              <a:latin typeface="Open Sans ExtraBold"/>
              <a:ea typeface="Open Sans ExtraBold"/>
              <a:cs typeface="Open Sans ExtraBold"/>
              <a:sym typeface="Open Sans ExtraBold"/>
            </a:endParaRPr>
          </a:p>
        </p:txBody>
      </p:sp>
      <p:pic>
        <p:nvPicPr>
          <p:cNvPr id="958" name="Google Shape;958;p36"/>
          <p:cNvPicPr preferRelativeResize="0"/>
          <p:nvPr/>
        </p:nvPicPr>
        <p:blipFill rotWithShape="1">
          <a:blip r:embed="rId3">
            <a:alphaModFix/>
          </a:blip>
          <a:srcRect b="0" l="0" r="0" t="0"/>
          <a:stretch/>
        </p:blipFill>
        <p:spPr>
          <a:xfrm>
            <a:off x="3212252" y="870793"/>
            <a:ext cx="9817948" cy="2743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3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Functional Programming Aspects (Contd.)</a:t>
            </a:r>
            <a:endParaRPr/>
          </a:p>
        </p:txBody>
      </p:sp>
      <p:sp>
        <p:nvSpPr>
          <p:cNvPr id="965" name="Google Shape;965;p37"/>
          <p:cNvSpPr txBox="1"/>
          <p:nvPr>
            <p:ph idx="4294967295" type="body"/>
          </p:nvPr>
        </p:nvSpPr>
        <p:spPr>
          <a:xfrm>
            <a:off x="1526693" y="1504925"/>
            <a:ext cx="14919807" cy="2008462"/>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Allows processing messages</a:t>
            </a:r>
            <a:endParaRPr/>
          </a:p>
          <a:p>
            <a:pPr indent="0" lvl="0" marL="0" rtl="0" algn="l">
              <a:lnSpc>
                <a:spcPct val="150000"/>
              </a:lnSpc>
              <a:spcBef>
                <a:spcPts val="1000"/>
              </a:spcBef>
              <a:spcAft>
                <a:spcPts val="0"/>
              </a:spcAft>
              <a:buClr>
                <a:srgbClr val="3F3F3F"/>
              </a:buClr>
              <a:buSzPts val="2400"/>
              <a:buNone/>
            </a:pPr>
            <a:r>
              <a:rPr lang="en-US" sz="2400">
                <a:solidFill>
                  <a:srgbClr val="3F3F3F"/>
                </a:solidFill>
                <a:latin typeface="Open Sans"/>
                <a:ea typeface="Open Sans"/>
                <a:cs typeface="Open Sans"/>
                <a:sym typeface="Open Sans"/>
              </a:rPr>
              <a:t>Lets you match any data using the first-match policy</a:t>
            </a:r>
            <a:endParaRPr/>
          </a:p>
          <a:p>
            <a:pPr indent="0" lvl="0" marL="0" rtl="0" algn="l">
              <a:lnSpc>
                <a:spcPct val="150000"/>
              </a:lnSpc>
              <a:spcBef>
                <a:spcPts val="1000"/>
              </a:spcBef>
              <a:spcAft>
                <a:spcPts val="0"/>
              </a:spcAft>
              <a:buClr>
                <a:srgbClr val="3F3F3F"/>
              </a:buClr>
              <a:buSzPts val="2400"/>
              <a:buNone/>
            </a:pPr>
            <a:r>
              <a:rPr lang="en-US" sz="2400">
                <a:solidFill>
                  <a:srgbClr val="3F3F3F"/>
                </a:solidFill>
                <a:latin typeface="Open Sans"/>
                <a:ea typeface="Open Sans"/>
                <a:cs typeface="Open Sans"/>
                <a:sym typeface="Open Sans"/>
              </a:rPr>
              <a:t>Is the second most widely used feature of Scala</a:t>
            </a:r>
            <a:endParaRPr sz="2800"/>
          </a:p>
          <a:p>
            <a:pPr indent="0" lvl="0" marL="0" rtl="0" algn="l">
              <a:lnSpc>
                <a:spcPct val="90000"/>
              </a:lnSpc>
              <a:spcBef>
                <a:spcPts val="1000"/>
              </a:spcBef>
              <a:spcAft>
                <a:spcPts val="0"/>
              </a:spcAft>
              <a:buClr>
                <a:schemeClr val="dk1"/>
              </a:buClr>
              <a:buSzPts val="2800"/>
              <a:buNone/>
            </a:pPr>
            <a:r>
              <a:t/>
            </a:r>
            <a:endParaRPr sz="2800"/>
          </a:p>
          <a:p>
            <a:pPr indent="0" lvl="0" marL="0" rtl="0" algn="l">
              <a:lnSpc>
                <a:spcPct val="90000"/>
              </a:lnSpc>
              <a:spcBef>
                <a:spcPts val="1000"/>
              </a:spcBef>
              <a:spcAft>
                <a:spcPts val="0"/>
              </a:spcAft>
              <a:buClr>
                <a:schemeClr val="dk1"/>
              </a:buClr>
              <a:buSzPts val="2800"/>
              <a:buNone/>
            </a:pPr>
            <a:r>
              <a:t/>
            </a:r>
            <a:endParaRPr sz="2800"/>
          </a:p>
        </p:txBody>
      </p:sp>
      <p:grpSp>
        <p:nvGrpSpPr>
          <p:cNvPr id="966" name="Google Shape;966;p37"/>
          <p:cNvGrpSpPr/>
          <p:nvPr/>
        </p:nvGrpSpPr>
        <p:grpSpPr>
          <a:xfrm>
            <a:off x="765578" y="3937061"/>
            <a:ext cx="14591406" cy="4583052"/>
            <a:chOff x="841066" y="3961694"/>
            <a:chExt cx="14591406" cy="5075208"/>
          </a:xfrm>
        </p:grpSpPr>
        <p:sp>
          <p:nvSpPr>
            <p:cNvPr id="967" name="Google Shape;967;p37"/>
            <p:cNvSpPr/>
            <p:nvPr/>
          </p:nvSpPr>
          <p:spPr>
            <a:xfrm>
              <a:off x="841066" y="3961694"/>
              <a:ext cx="14433118" cy="5075208"/>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968" name="Google Shape;968;p37"/>
            <p:cNvSpPr/>
            <p:nvPr/>
          </p:nvSpPr>
          <p:spPr>
            <a:xfrm>
              <a:off x="1411681" y="4335831"/>
              <a:ext cx="14020791" cy="42222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400"/>
                <a:buFont typeface="Arial"/>
                <a:buNone/>
              </a:pPr>
              <a:r>
                <a:rPr b="0" i="1" lang="en-US" sz="2400" u="none" cap="none" strike="noStrike">
                  <a:solidFill>
                    <a:srgbClr val="3F3F3F"/>
                  </a:solidFill>
                  <a:latin typeface="Courier New"/>
                  <a:ea typeface="Courier New"/>
                  <a:cs typeface="Courier New"/>
                  <a:sym typeface="Courier New"/>
                </a:rPr>
                <a:t>object MatchTest1 extends App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400"/>
                <a:buFont typeface="Arial"/>
                <a:buNone/>
              </a:pPr>
              <a:r>
                <a:rPr b="0" i="1" lang="en-US" sz="2400" u="none" cap="none" strike="noStrike">
                  <a:solidFill>
                    <a:srgbClr val="3F3F3F"/>
                  </a:solidFill>
                  <a:latin typeface="Courier New"/>
                  <a:ea typeface="Courier New"/>
                  <a:cs typeface="Courier New"/>
                  <a:sym typeface="Courier New"/>
                </a:rPr>
                <a:t> def matchTest(x: Int): String = x match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400"/>
                <a:buFont typeface="Arial"/>
                <a:buNone/>
              </a:pPr>
              <a:r>
                <a:rPr b="0" i="1" lang="en-US" sz="2400" u="none" cap="none" strike="noStrike">
                  <a:solidFill>
                    <a:srgbClr val="3F3F3F"/>
                  </a:solidFill>
                  <a:latin typeface="Courier New"/>
                  <a:ea typeface="Courier New"/>
                  <a:cs typeface="Courier New"/>
                  <a:sym typeface="Courier New"/>
                </a:rPr>
                <a:t> case 1 =&gt; “Numberone"</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400"/>
                <a:buFont typeface="Arial"/>
                <a:buNone/>
              </a:pPr>
              <a:r>
                <a:rPr b="0" i="1" lang="en-US" sz="2400" u="none" cap="none" strike="noStrike">
                  <a:solidFill>
                    <a:srgbClr val="3F3F3F"/>
                  </a:solidFill>
                  <a:latin typeface="Courier New"/>
                  <a:ea typeface="Courier New"/>
                  <a:cs typeface="Courier New"/>
                  <a:sym typeface="Courier New"/>
                </a:rPr>
                <a:t>case 2 =&gt; “Numbertwo"</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400"/>
                <a:buFont typeface="Arial"/>
                <a:buNone/>
              </a:pPr>
              <a:r>
                <a:rPr b="0" i="1" lang="en-US" sz="2400" u="none" cap="none" strike="noStrike">
                  <a:solidFill>
                    <a:srgbClr val="3F3F3F"/>
                  </a:solidFill>
                  <a:latin typeface="Courier New"/>
                  <a:ea typeface="Courier New"/>
                  <a:cs typeface="Courier New"/>
                  <a:sym typeface="Courier New"/>
                </a:rPr>
                <a:t> case _ =&gt; "many"</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400"/>
                <a:buFont typeface="Arial"/>
                <a:buNone/>
              </a:pPr>
              <a:r>
                <a:rPr b="0" i="1" lang="en-US" sz="2400" u="none" cap="none" strike="noStrike">
                  <a:solidFill>
                    <a:srgbClr val="3F3F3F"/>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400"/>
                <a:buFont typeface="Arial"/>
                <a:buNone/>
              </a:pPr>
              <a:r>
                <a:rPr b="0" i="1" lang="en-US" sz="2400" u="none" cap="none" strike="noStrike">
                  <a:solidFill>
                    <a:srgbClr val="3F3F3F"/>
                  </a:solidFill>
                  <a:latin typeface="Courier New"/>
                  <a:ea typeface="Courier New"/>
                  <a:cs typeface="Courier New"/>
                  <a:sym typeface="Courier New"/>
                </a:rPr>
                <a:t> println(matchTest(3))</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400"/>
                <a:buFont typeface="Arial"/>
                <a:buNone/>
              </a:pPr>
              <a:r>
                <a:rPr b="0" i="1" lang="en-US" sz="24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grpSp>
      <p:sp>
        <p:nvSpPr>
          <p:cNvPr id="969" name="Google Shape;969;p37"/>
          <p:cNvSpPr/>
          <p:nvPr/>
        </p:nvSpPr>
        <p:spPr>
          <a:xfrm>
            <a:off x="917266" y="168846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0" name="Google Shape;970;p37"/>
          <p:cNvSpPr/>
          <p:nvPr/>
        </p:nvSpPr>
        <p:spPr>
          <a:xfrm>
            <a:off x="917266" y="235986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1" name="Google Shape;971;p37"/>
          <p:cNvSpPr/>
          <p:nvPr/>
        </p:nvSpPr>
        <p:spPr>
          <a:xfrm>
            <a:off x="917266" y="307029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2" name="Google Shape;972;p37"/>
          <p:cNvSpPr/>
          <p:nvPr/>
        </p:nvSpPr>
        <p:spPr>
          <a:xfrm>
            <a:off x="6583608" y="1149986"/>
            <a:ext cx="3088794"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PATTERN MATCHING</a:t>
            </a:r>
            <a:endParaRPr b="0" i="0" sz="2200" u="none" cap="none" strike="noStrike">
              <a:solidFill>
                <a:srgbClr val="3F3F3F"/>
              </a:solidFill>
              <a:latin typeface="Open Sans ExtraBold"/>
              <a:ea typeface="Open Sans ExtraBold"/>
              <a:cs typeface="Open Sans ExtraBold"/>
              <a:sym typeface="Open Sans ExtraBold"/>
            </a:endParaRPr>
          </a:p>
        </p:txBody>
      </p:sp>
      <p:pic>
        <p:nvPicPr>
          <p:cNvPr id="973" name="Google Shape;973;p37"/>
          <p:cNvPicPr preferRelativeResize="0"/>
          <p:nvPr/>
        </p:nvPicPr>
        <p:blipFill rotWithShape="1">
          <a:blip r:embed="rId3">
            <a:alphaModFix/>
          </a:blip>
          <a:srcRect b="0" l="0" r="0" t="0"/>
          <a:stretch/>
        </p:blipFill>
        <p:spPr>
          <a:xfrm>
            <a:off x="3212252" y="870793"/>
            <a:ext cx="9817948" cy="27432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Functional Programming Aspects (Contd.)</a:t>
            </a:r>
            <a:endParaRPr/>
          </a:p>
        </p:txBody>
      </p:sp>
      <p:grpSp>
        <p:nvGrpSpPr>
          <p:cNvPr id="980" name="Google Shape;980;p38"/>
          <p:cNvGrpSpPr/>
          <p:nvPr/>
        </p:nvGrpSpPr>
        <p:grpSpPr>
          <a:xfrm>
            <a:off x="377604" y="2496588"/>
            <a:ext cx="15508980" cy="6223952"/>
            <a:chOff x="377604" y="1900462"/>
            <a:chExt cx="15508980" cy="6823120"/>
          </a:xfrm>
        </p:grpSpPr>
        <p:sp>
          <p:nvSpPr>
            <p:cNvPr id="981" name="Google Shape;981;p38"/>
            <p:cNvSpPr/>
            <p:nvPr/>
          </p:nvSpPr>
          <p:spPr>
            <a:xfrm>
              <a:off x="377604" y="1900462"/>
              <a:ext cx="15508980" cy="6823120"/>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982" name="Google Shape;982;p38"/>
            <p:cNvSpPr/>
            <p:nvPr/>
          </p:nvSpPr>
          <p:spPr>
            <a:xfrm>
              <a:off x="628686" y="2460944"/>
              <a:ext cx="14985080" cy="6174523"/>
            </a:xfrm>
            <a:prstGeom prst="rect">
              <a:avLst/>
            </a:prstGeom>
            <a:noFill/>
            <a:ln>
              <a:noFill/>
            </a:ln>
          </p:spPr>
          <p:txBody>
            <a:bodyPr anchorCtr="0" anchor="t" bIns="45700" lIns="91425" spcFirstLastPara="1" rIns="91425" wrap="square" tIns="45700">
              <a:noAutofit/>
            </a:bodyPr>
            <a:lstStyle/>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abstract class MyFirstAbstractClass[A[A]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def addition(x: A, y: A): A</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abstract class MySecondAbstractClass[A] extends MyFirstAbstractClass[A]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def unit: A</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object ImplicitTest extends App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implicit object StringClass extends class MySecondAbstractClass[A[String]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def addition(x(x: String, y: String): String = x concat y</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def unit: String =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implicit object IntClass extends MySecondAbstractClass[Int]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def addition(x(x: Int, y: Int): Int = x + y</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def unit: Int = 0</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def sum[A](xs: List[A])(implicit m: MySecondAbstractClass[A]): A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if (xs.isEmpty) m.unit</a:t>
              </a:r>
              <a:endParaRPr b="0" i="0" sz="1800" u="none" cap="none" strike="noStrike">
                <a:solidFill>
                  <a:srgbClr val="3F3F3F"/>
                </a:solidFill>
                <a:latin typeface="Courier New"/>
                <a:ea typeface="Courier New"/>
                <a:cs typeface="Courier New"/>
                <a:sym typeface="Courier New"/>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else m. addition(x(xs.head, sum(xs.tail))</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println(addition(List(1, 2, 3)))</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 println(addition(List("a", "b", "c")))</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983" name="Google Shape;983;p38"/>
            <p:cNvSpPr/>
            <p:nvPr/>
          </p:nvSpPr>
          <p:spPr>
            <a:xfrm>
              <a:off x="808785" y="1900462"/>
              <a:ext cx="12766896" cy="47236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p:txBody>
        </p:sp>
      </p:grpSp>
      <p:sp>
        <p:nvSpPr>
          <p:cNvPr id="984" name="Google Shape;984;p38"/>
          <p:cNvSpPr/>
          <p:nvPr/>
        </p:nvSpPr>
        <p:spPr>
          <a:xfrm>
            <a:off x="6435683" y="1149986"/>
            <a:ext cx="3384645"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IMPLICIT PARAMETERS</a:t>
            </a:r>
            <a:endParaRPr b="0" i="0" sz="2200" u="none" cap="none" strike="noStrike">
              <a:solidFill>
                <a:srgbClr val="3F3F3F"/>
              </a:solidFill>
              <a:latin typeface="Open Sans ExtraBold"/>
              <a:ea typeface="Open Sans ExtraBold"/>
              <a:cs typeface="Open Sans ExtraBold"/>
              <a:sym typeface="Open Sans ExtraBold"/>
            </a:endParaRPr>
          </a:p>
        </p:txBody>
      </p:sp>
      <p:pic>
        <p:nvPicPr>
          <p:cNvPr id="985" name="Google Shape;985;p38"/>
          <p:cNvPicPr preferRelativeResize="0"/>
          <p:nvPr/>
        </p:nvPicPr>
        <p:blipFill rotWithShape="1">
          <a:blip r:embed="rId3">
            <a:alphaModFix/>
          </a:blip>
          <a:srcRect b="0" l="0" r="0" t="0"/>
          <a:stretch/>
        </p:blipFill>
        <p:spPr>
          <a:xfrm>
            <a:off x="3212252" y="870793"/>
            <a:ext cx="9817948" cy="274320"/>
          </a:xfrm>
          <a:prstGeom prst="rect">
            <a:avLst/>
          </a:prstGeom>
          <a:noFill/>
          <a:ln>
            <a:noFill/>
          </a:ln>
        </p:spPr>
      </p:pic>
      <p:sp>
        <p:nvSpPr>
          <p:cNvPr id="986" name="Google Shape;986;p38"/>
          <p:cNvSpPr/>
          <p:nvPr/>
        </p:nvSpPr>
        <p:spPr>
          <a:xfrm>
            <a:off x="1556581" y="1615760"/>
            <a:ext cx="13129290" cy="487506"/>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 method containing implicit parameters is applied to arguments like normal methods</a:t>
            </a:r>
            <a:endParaRPr b="0" i="0" sz="1400" u="none" cap="none" strike="noStrike">
              <a:solidFill>
                <a:srgbClr val="000000"/>
              </a:solidFill>
              <a:latin typeface="Arial"/>
              <a:ea typeface="Arial"/>
              <a:cs typeface="Arial"/>
              <a:sym typeface="Arial"/>
            </a:endParaRPr>
          </a:p>
        </p:txBody>
      </p:sp>
      <p:sp>
        <p:nvSpPr>
          <p:cNvPr id="987" name="Google Shape;987;p38"/>
          <p:cNvSpPr/>
          <p:nvPr/>
        </p:nvSpPr>
        <p:spPr>
          <a:xfrm>
            <a:off x="917266" y="168846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39"/>
          <p:cNvSpPr/>
          <p:nvPr/>
        </p:nvSpPr>
        <p:spPr>
          <a:xfrm>
            <a:off x="765578" y="2450484"/>
            <a:ext cx="14433118" cy="5096549"/>
          </a:xfrm>
          <a:prstGeom prst="rect">
            <a:avLst/>
          </a:prstGeom>
          <a:solidFill>
            <a:srgbClr val="F2F2F2"/>
          </a:solidFill>
          <a:ln>
            <a:noFill/>
          </a:ln>
        </p:spPr>
        <p:txBody>
          <a:bodyPr anchorCtr="0" anchor="ctr" bIns="45700" lIns="91425" spcFirstLastPara="1" rIns="91425" wrap="square" tIns="45700">
            <a:noAutofit/>
          </a:bodyPr>
          <a:lstStyle/>
          <a:p>
            <a:pPr indent="0" lvl="0" marL="300559" marR="0" rtl="0" algn="l">
              <a:lnSpc>
                <a:spcPct val="100000"/>
              </a:lnSpc>
              <a:spcBef>
                <a:spcPts val="0"/>
              </a:spcBef>
              <a:spcAft>
                <a:spcPts val="0"/>
              </a:spcAft>
              <a:buClr>
                <a:srgbClr val="000000"/>
              </a:buClr>
              <a:buSzPts val="2467"/>
              <a:buFont typeface="Arial"/>
              <a:buNone/>
            </a:pPr>
            <a:r>
              <a:t/>
            </a:r>
            <a:endParaRPr b="0" i="0" sz="2467" u="none" cap="none" strike="noStrike">
              <a:solidFill>
                <a:schemeClr val="dk1"/>
              </a:solidFill>
              <a:latin typeface="Calibri"/>
              <a:ea typeface="Calibri"/>
              <a:cs typeface="Calibri"/>
              <a:sym typeface="Calibri"/>
            </a:endParaRPr>
          </a:p>
        </p:txBody>
      </p:sp>
      <p:sp>
        <p:nvSpPr>
          <p:cNvPr id="994" name="Google Shape;994;p3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Functional Programming Aspects (Contd.)</a:t>
            </a:r>
            <a:endParaRPr/>
          </a:p>
        </p:txBody>
      </p:sp>
      <p:sp>
        <p:nvSpPr>
          <p:cNvPr id="995" name="Google Shape;995;p39"/>
          <p:cNvSpPr txBox="1"/>
          <p:nvPr>
            <p:ph idx="4294967295" type="body"/>
          </p:nvPr>
        </p:nvSpPr>
        <p:spPr>
          <a:xfrm>
            <a:off x="727075" y="1250950"/>
            <a:ext cx="15528924" cy="6501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t/>
            </a:r>
            <a:endParaRPr sz="2400">
              <a:solidFill>
                <a:srgbClr val="3F3F3F"/>
              </a:solidFill>
              <a:latin typeface="Open Sans"/>
              <a:ea typeface="Open Sans"/>
              <a:cs typeface="Open Sans"/>
              <a:sym typeface="Open Sans"/>
            </a:endParaRPr>
          </a:p>
          <a:p>
            <a:pPr indent="-50800" lvl="0" marL="228600" rtl="0" algn="l">
              <a:lnSpc>
                <a:spcPct val="90000"/>
              </a:lnSpc>
              <a:spcBef>
                <a:spcPts val="1000"/>
              </a:spcBef>
              <a:spcAft>
                <a:spcPts val="0"/>
              </a:spcAft>
              <a:buClr>
                <a:schemeClr val="dk1"/>
              </a:buClr>
              <a:buSzPts val="2800"/>
              <a:buNone/>
            </a:pPr>
            <a:r>
              <a:t/>
            </a:r>
            <a:endParaRPr sz="2800"/>
          </a:p>
          <a:p>
            <a:pPr indent="0" lvl="0" marL="0" rtl="0" algn="l">
              <a:lnSpc>
                <a:spcPct val="90000"/>
              </a:lnSpc>
              <a:spcBef>
                <a:spcPts val="1000"/>
              </a:spcBef>
              <a:spcAft>
                <a:spcPts val="0"/>
              </a:spcAft>
              <a:buClr>
                <a:schemeClr val="dk1"/>
              </a:buClr>
              <a:buSzPts val="2467"/>
              <a:buNone/>
            </a:pPr>
            <a:r>
              <a:t/>
            </a:r>
            <a:endParaRPr sz="2467"/>
          </a:p>
          <a:p>
            <a:pPr indent="-50800" lvl="0" marL="228600" rtl="0" algn="l">
              <a:lnSpc>
                <a:spcPct val="90000"/>
              </a:lnSpc>
              <a:spcBef>
                <a:spcPts val="1000"/>
              </a:spcBef>
              <a:spcAft>
                <a:spcPts val="0"/>
              </a:spcAft>
              <a:buClr>
                <a:schemeClr val="dk1"/>
              </a:buClr>
              <a:buSzPts val="2800"/>
              <a:buNone/>
            </a:pPr>
            <a:r>
              <a:t/>
            </a:r>
            <a:endParaRPr sz="2800"/>
          </a:p>
        </p:txBody>
      </p:sp>
      <p:sp>
        <p:nvSpPr>
          <p:cNvPr id="996" name="Google Shape;996;p39"/>
          <p:cNvSpPr/>
          <p:nvPr/>
        </p:nvSpPr>
        <p:spPr>
          <a:xfrm>
            <a:off x="1110830" y="2450484"/>
            <a:ext cx="14020791" cy="493981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import scala.math.BigInt</a:t>
            </a:r>
            <a:endParaRPr b="0" i="0" sz="2000" u="none" cap="none" strike="noStrike">
              <a:solidFill>
                <a:srgbClr val="3F3F3F"/>
              </a:solidFill>
              <a:latin typeface="Courier New"/>
              <a:ea typeface="Courier New"/>
              <a:cs typeface="Courier New"/>
              <a:sym typeface="Courier New"/>
            </a:endParaRPr>
          </a:p>
          <a:p>
            <a:pPr indent="0" lvl="1" marL="228600" marR="0" rtl="0" algn="l">
              <a:lnSpc>
                <a:spcPct val="100000"/>
              </a:lnSpc>
              <a:spcBef>
                <a:spcPts val="6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object Test2 extends App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val fibs: Stream[BigInt] = BigInt(0) #:: BigInt(1) #:: fibs.zip(fibs.tail).map { n =&gt; n._1 + n._2 }</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fibs take 5 foreach println</a:t>
            </a:r>
            <a:endParaRPr b="0" i="0" sz="2000" u="none" cap="none" strike="noStrike">
              <a:solidFill>
                <a:srgbClr val="3F3F3F"/>
              </a:solidFill>
              <a:latin typeface="Courier New"/>
              <a:ea typeface="Courier New"/>
              <a:cs typeface="Courier New"/>
              <a:sym typeface="Courier New"/>
            </a:endParaRPr>
          </a:p>
          <a:p>
            <a:pPr indent="0" lvl="1" marL="228600" marR="0" rtl="0" algn="l">
              <a:lnSpc>
                <a:spcPct val="100000"/>
              </a:lnSpc>
              <a:spcBef>
                <a:spcPts val="6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prints</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0</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1</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1</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2</a:t>
            </a:r>
            <a:endParaRPr b="0" i="0" sz="1400" u="none" cap="none" strike="noStrike">
              <a:solidFill>
                <a:srgbClr val="000000"/>
              </a:solidFill>
              <a:latin typeface="Arial"/>
              <a:ea typeface="Arial"/>
              <a:cs typeface="Arial"/>
              <a:sym typeface="Arial"/>
            </a:endParaRPr>
          </a:p>
          <a:p>
            <a:pPr indent="0" lvl="1" marL="228600" marR="0" rtl="0" algn="l">
              <a:lnSpc>
                <a:spcPct val="100000"/>
              </a:lnSpc>
              <a:spcBef>
                <a:spcPts val="600"/>
              </a:spcBef>
              <a:spcAft>
                <a:spcPts val="0"/>
              </a:spcAft>
              <a:buClr>
                <a:srgbClr val="000000"/>
              </a:buClr>
              <a:buSzPts val="2000"/>
              <a:buFont typeface="Arial"/>
              <a:buNone/>
            </a:pPr>
            <a:r>
              <a:rPr b="0" i="0" lang="en-US" sz="2000" u="none" cap="none" strike="noStrike">
                <a:solidFill>
                  <a:srgbClr val="3F3F3F"/>
                </a:solidFill>
                <a:latin typeface="Courier New"/>
                <a:ea typeface="Courier New"/>
                <a:cs typeface="Courier New"/>
                <a:sym typeface="Courier New"/>
              </a:rPr>
              <a:t>// 3</a:t>
            </a:r>
            <a:endParaRPr b="0" i="0" sz="1400" u="none" cap="none" strike="noStrike">
              <a:solidFill>
                <a:srgbClr val="000000"/>
              </a:solidFill>
              <a:latin typeface="Arial"/>
              <a:ea typeface="Arial"/>
              <a:cs typeface="Arial"/>
              <a:sym typeface="Arial"/>
            </a:endParaRPr>
          </a:p>
        </p:txBody>
      </p:sp>
      <p:sp>
        <p:nvSpPr>
          <p:cNvPr id="997" name="Google Shape;997;p39"/>
          <p:cNvSpPr/>
          <p:nvPr/>
        </p:nvSpPr>
        <p:spPr>
          <a:xfrm>
            <a:off x="970237" y="7710516"/>
            <a:ext cx="14991217" cy="839216"/>
          </a:xfrm>
          <a:prstGeom prst="roundRect">
            <a:avLst>
              <a:gd fmla="val 16667" name="adj"/>
            </a:avLst>
          </a:prstGeom>
          <a:solidFill>
            <a:srgbClr val="DDEAF6"/>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998" name="Google Shape;998;p39"/>
          <p:cNvGrpSpPr/>
          <p:nvPr/>
        </p:nvGrpSpPr>
        <p:grpSpPr>
          <a:xfrm>
            <a:off x="406400" y="7590228"/>
            <a:ext cx="14721615" cy="1079792"/>
            <a:chOff x="359226" y="3363062"/>
            <a:chExt cx="7162410" cy="525344"/>
          </a:xfrm>
        </p:grpSpPr>
        <p:sp>
          <p:nvSpPr>
            <p:cNvPr id="999" name="Google Shape;999;p39"/>
            <p:cNvSpPr/>
            <p:nvPr/>
          </p:nvSpPr>
          <p:spPr>
            <a:xfrm>
              <a:off x="907865" y="3473290"/>
              <a:ext cx="6613771" cy="307804"/>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 A Stream is a list with its tail as a lazy val. A value remains computed and is reused.</a:t>
              </a:r>
              <a:endParaRPr b="0" i="0" sz="1400" u="none" cap="none" strike="noStrike">
                <a:solidFill>
                  <a:srgbClr val="000000"/>
                </a:solidFill>
                <a:latin typeface="Arial"/>
                <a:ea typeface="Arial"/>
                <a:cs typeface="Arial"/>
                <a:sym typeface="Arial"/>
              </a:endParaRPr>
            </a:p>
          </p:txBody>
        </p:sp>
        <p:sp>
          <p:nvSpPr>
            <p:cNvPr id="1000" name="Google Shape;1000;p39"/>
            <p:cNvSpPr/>
            <p:nvPr/>
          </p:nvSpPr>
          <p:spPr>
            <a:xfrm>
              <a:off x="359226" y="3363062"/>
              <a:ext cx="548640" cy="525344"/>
            </a:xfrm>
            <a:prstGeom prst="ellipse">
              <a:avLst/>
            </a:prstGeom>
            <a:solidFill>
              <a:srgbClr val="F2928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55"/>
                <a:buFont typeface="Arial"/>
                <a:buNone/>
              </a:pPr>
              <a:r>
                <a:rPr b="0" i="0" lang="en-US" sz="5755" u="none" cap="none" strike="noStrike">
                  <a:solidFill>
                    <a:srgbClr val="FFFFFF"/>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sp>
        <p:nvSpPr>
          <p:cNvPr id="1001" name="Google Shape;1001;p39"/>
          <p:cNvSpPr/>
          <p:nvPr/>
        </p:nvSpPr>
        <p:spPr>
          <a:xfrm>
            <a:off x="7376838" y="1149986"/>
            <a:ext cx="1502335"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STREAMS</a:t>
            </a:r>
            <a:endParaRPr b="0" i="0" sz="2200" u="none" cap="none" strike="noStrike">
              <a:solidFill>
                <a:srgbClr val="3F3F3F"/>
              </a:solidFill>
              <a:latin typeface="Open Sans ExtraBold"/>
              <a:ea typeface="Open Sans ExtraBold"/>
              <a:cs typeface="Open Sans ExtraBold"/>
              <a:sym typeface="Open Sans ExtraBold"/>
            </a:endParaRPr>
          </a:p>
        </p:txBody>
      </p:sp>
      <p:pic>
        <p:nvPicPr>
          <p:cNvPr id="1002" name="Google Shape;1002;p39"/>
          <p:cNvPicPr preferRelativeResize="0"/>
          <p:nvPr/>
        </p:nvPicPr>
        <p:blipFill rotWithShape="1">
          <a:blip r:embed="rId3">
            <a:alphaModFix/>
          </a:blip>
          <a:srcRect b="0" l="0" r="0" t="0"/>
          <a:stretch/>
        </p:blipFill>
        <p:spPr>
          <a:xfrm>
            <a:off x="3212252" y="870793"/>
            <a:ext cx="9817948" cy="274320"/>
          </a:xfrm>
          <a:prstGeom prst="rect">
            <a:avLst/>
          </a:prstGeom>
          <a:noFill/>
          <a:ln>
            <a:noFill/>
          </a:ln>
        </p:spPr>
      </p:pic>
      <p:sp>
        <p:nvSpPr>
          <p:cNvPr id="1003" name="Google Shape;1003;p39"/>
          <p:cNvSpPr/>
          <p:nvPr/>
        </p:nvSpPr>
        <p:spPr>
          <a:xfrm>
            <a:off x="1746437" y="1604101"/>
            <a:ext cx="13129290" cy="46820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Are like lists, except that its elements are computed lazily</a:t>
            </a:r>
            <a:endParaRPr b="0" i="0" sz="1400" u="none" cap="none" strike="noStrike">
              <a:solidFill>
                <a:srgbClr val="000000"/>
              </a:solidFill>
              <a:latin typeface="Arial"/>
              <a:ea typeface="Arial"/>
              <a:cs typeface="Arial"/>
              <a:sym typeface="Arial"/>
            </a:endParaRPr>
          </a:p>
        </p:txBody>
      </p:sp>
      <p:sp>
        <p:nvSpPr>
          <p:cNvPr id="1004" name="Google Shape;1004;p39"/>
          <p:cNvSpPr/>
          <p:nvPr/>
        </p:nvSpPr>
        <p:spPr>
          <a:xfrm>
            <a:off x="917266" y="168846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41"/>
          <p:cNvSpPr txBox="1"/>
          <p:nvPr>
            <p:ph idx="1" type="body"/>
          </p:nvPr>
        </p:nvSpPr>
        <p:spPr>
          <a:xfrm>
            <a:off x="4944658" y="1374019"/>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Scala is a modern, multi-paradigm programming language, that supports all the data types that are also supported by Java.</a:t>
            </a:r>
            <a:endParaRPr/>
          </a:p>
        </p:txBody>
      </p:sp>
      <p:sp>
        <p:nvSpPr>
          <p:cNvPr id="1010" name="Google Shape;1010;p41"/>
          <p:cNvSpPr txBox="1"/>
          <p:nvPr>
            <p:ph idx="2" type="body"/>
          </p:nvPr>
        </p:nvSpPr>
        <p:spPr>
          <a:xfrm>
            <a:off x="4944658" y="2424345"/>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Scala supports the following literals: Integer, Character, String, Boolean, Floating Type, and Symbol. </a:t>
            </a:r>
            <a:endParaRPr/>
          </a:p>
        </p:txBody>
      </p:sp>
      <p:sp>
        <p:nvSpPr>
          <p:cNvPr id="1011" name="Google Shape;1011;p41"/>
          <p:cNvSpPr txBox="1"/>
          <p:nvPr>
            <p:ph idx="3" type="body"/>
          </p:nvPr>
        </p:nvSpPr>
        <p:spPr>
          <a:xfrm>
            <a:off x="4944658" y="3474671"/>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Operators used in Scala are: Arithmetic, Relational and Logical, Bitwise, and Object Equality.</a:t>
            </a:r>
            <a:endParaRPr/>
          </a:p>
        </p:txBody>
      </p:sp>
      <p:sp>
        <p:nvSpPr>
          <p:cNvPr id="1012" name="Google Shape;1012;p41"/>
          <p:cNvSpPr txBox="1"/>
          <p:nvPr>
            <p:ph idx="4" type="body"/>
          </p:nvPr>
        </p:nvSpPr>
        <p:spPr>
          <a:xfrm>
            <a:off x="4944658" y="4524997"/>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Type inference mechanism allows omitting certain annotations and method return types.</a:t>
            </a:r>
            <a:endParaRPr/>
          </a:p>
        </p:txBody>
      </p:sp>
      <p:sp>
        <p:nvSpPr>
          <p:cNvPr id="1013" name="Google Shape;1013;p41"/>
          <p:cNvSpPr txBox="1"/>
          <p:nvPr/>
        </p:nvSpPr>
        <p:spPr>
          <a:xfrm>
            <a:off x="4944658" y="5575323"/>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A </a:t>
            </a:r>
            <a:r>
              <a:rPr b="0" i="0" lang="en-US" sz="2200" u="none" cap="none" strike="noStrike">
                <a:solidFill>
                  <a:srgbClr val="3F3F3F"/>
                </a:solidFill>
                <a:latin typeface="Open Sans"/>
                <a:ea typeface="Open Sans"/>
                <a:cs typeface="Open Sans"/>
                <a:sym typeface="Open Sans"/>
              </a:rPr>
              <a:t>function is a “first-class” value.</a:t>
            </a:r>
            <a:endParaRPr b="0" i="0" sz="1400" u="none" cap="none" strike="noStrike">
              <a:solidFill>
                <a:srgbClr val="000000"/>
              </a:solidFill>
              <a:latin typeface="Arial"/>
              <a:ea typeface="Arial"/>
              <a:cs typeface="Arial"/>
              <a:sym typeface="Arial"/>
            </a:endParaRPr>
          </a:p>
        </p:txBody>
      </p:sp>
      <p:pic>
        <p:nvPicPr>
          <p:cNvPr id="1014" name="Google Shape;1014;p41"/>
          <p:cNvPicPr preferRelativeResize="0"/>
          <p:nvPr/>
        </p:nvPicPr>
        <p:blipFill rotWithShape="1">
          <a:blip r:embed="rId3">
            <a:alphaModFix/>
          </a:blip>
          <a:srcRect b="23651" l="19927" r="25876" t="20892"/>
          <a:stretch/>
        </p:blipFill>
        <p:spPr>
          <a:xfrm>
            <a:off x="4177931" y="2525402"/>
            <a:ext cx="457415" cy="457200"/>
          </a:xfrm>
          <a:prstGeom prst="rect">
            <a:avLst/>
          </a:prstGeom>
          <a:noFill/>
          <a:ln>
            <a:noFill/>
          </a:ln>
        </p:spPr>
      </p:pic>
      <p:pic>
        <p:nvPicPr>
          <p:cNvPr id="1015" name="Google Shape;1015;p41"/>
          <p:cNvPicPr preferRelativeResize="0"/>
          <p:nvPr/>
        </p:nvPicPr>
        <p:blipFill rotWithShape="1">
          <a:blip r:embed="rId3">
            <a:alphaModFix/>
          </a:blip>
          <a:srcRect b="23651" l="19927" r="25876" t="20892"/>
          <a:stretch/>
        </p:blipFill>
        <p:spPr>
          <a:xfrm>
            <a:off x="4177931" y="3547737"/>
            <a:ext cx="457415" cy="457200"/>
          </a:xfrm>
          <a:prstGeom prst="rect">
            <a:avLst/>
          </a:prstGeom>
          <a:noFill/>
          <a:ln>
            <a:noFill/>
          </a:ln>
        </p:spPr>
      </p:pic>
      <p:pic>
        <p:nvPicPr>
          <p:cNvPr id="1016" name="Google Shape;1016;p41"/>
          <p:cNvPicPr preferRelativeResize="0"/>
          <p:nvPr/>
        </p:nvPicPr>
        <p:blipFill rotWithShape="1">
          <a:blip r:embed="rId3">
            <a:alphaModFix/>
          </a:blip>
          <a:srcRect b="23651" l="19927" r="25876" t="20892"/>
          <a:stretch/>
        </p:blipFill>
        <p:spPr>
          <a:xfrm>
            <a:off x="4177931" y="4570072"/>
            <a:ext cx="457415" cy="457200"/>
          </a:xfrm>
          <a:prstGeom prst="rect">
            <a:avLst/>
          </a:prstGeom>
          <a:noFill/>
          <a:ln>
            <a:noFill/>
          </a:ln>
        </p:spPr>
      </p:pic>
      <p:sp>
        <p:nvSpPr>
          <p:cNvPr id="1017" name="Google Shape;1017;p41"/>
          <p:cNvSpPr txBox="1"/>
          <p:nvPr/>
        </p:nvSpPr>
        <p:spPr>
          <a:xfrm>
            <a:off x="4944658" y="6625649"/>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A class is a blueprint of objects. </a:t>
            </a:r>
            <a:endParaRPr b="0" i="0" sz="2200" u="none" cap="none" strike="noStrike">
              <a:solidFill>
                <a:srgbClr val="3F3F3F"/>
              </a:solidFill>
              <a:latin typeface="Open Sans"/>
              <a:ea typeface="Open Sans"/>
              <a:cs typeface="Open Sans"/>
              <a:sym typeface="Open Sans"/>
            </a:endParaRPr>
          </a:p>
        </p:txBody>
      </p:sp>
      <p:sp>
        <p:nvSpPr>
          <p:cNvPr id="1018" name="Google Shape;1018;p41"/>
          <p:cNvSpPr txBox="1"/>
          <p:nvPr/>
        </p:nvSpPr>
        <p:spPr>
          <a:xfrm>
            <a:off x="4944658" y="7675978"/>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t/>
            </a:r>
            <a:endParaRPr b="0" i="0" sz="2200" u="none" cap="none" strike="noStrike">
              <a:solidFill>
                <a:srgbClr val="3F3F3F"/>
              </a:solidFill>
              <a:latin typeface="Open Sans"/>
              <a:ea typeface="Open Sans"/>
              <a:cs typeface="Open Sans"/>
              <a:sym typeface="Open Sans"/>
            </a:endParaRPr>
          </a:p>
        </p:txBody>
      </p:sp>
      <p:pic>
        <p:nvPicPr>
          <p:cNvPr id="1019" name="Google Shape;1019;p41"/>
          <p:cNvPicPr preferRelativeResize="0"/>
          <p:nvPr/>
        </p:nvPicPr>
        <p:blipFill rotWithShape="1">
          <a:blip r:embed="rId3">
            <a:alphaModFix/>
          </a:blip>
          <a:srcRect b="23651" l="19927" r="25876" t="20892"/>
          <a:stretch/>
        </p:blipFill>
        <p:spPr>
          <a:xfrm>
            <a:off x="4177930" y="5592407"/>
            <a:ext cx="457415" cy="457200"/>
          </a:xfrm>
          <a:prstGeom prst="rect">
            <a:avLst/>
          </a:prstGeom>
          <a:noFill/>
          <a:ln>
            <a:noFill/>
          </a:ln>
        </p:spPr>
      </p:pic>
      <p:pic>
        <p:nvPicPr>
          <p:cNvPr id="1020" name="Google Shape;1020;p41"/>
          <p:cNvPicPr preferRelativeResize="0"/>
          <p:nvPr/>
        </p:nvPicPr>
        <p:blipFill rotWithShape="1">
          <a:blip r:embed="rId3">
            <a:alphaModFix/>
          </a:blip>
          <a:srcRect b="23651" l="19927" r="25876" t="20892"/>
          <a:stretch/>
        </p:blipFill>
        <p:spPr>
          <a:xfrm>
            <a:off x="4177929" y="6614742"/>
            <a:ext cx="457415" cy="457200"/>
          </a:xfrm>
          <a:prstGeom prst="rect">
            <a:avLst/>
          </a:prstGeom>
          <a:noFill/>
          <a:ln>
            <a:noFill/>
          </a:ln>
        </p:spPr>
      </p:pic>
      <p:pic>
        <p:nvPicPr>
          <p:cNvPr id="1021" name="Google Shape;1021;p41"/>
          <p:cNvPicPr preferRelativeResize="0"/>
          <p:nvPr/>
        </p:nvPicPr>
        <p:blipFill rotWithShape="1">
          <a:blip r:embed="rId3">
            <a:alphaModFix/>
          </a:blip>
          <a:srcRect b="23651" l="19927" r="25876" t="20892"/>
          <a:stretch/>
        </p:blipFill>
        <p:spPr>
          <a:xfrm>
            <a:off x="4177929" y="1503067"/>
            <a:ext cx="457415" cy="457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Scala</a:t>
            </a:r>
            <a:endParaRPr/>
          </a:p>
        </p:txBody>
      </p:sp>
      <p:pic>
        <p:nvPicPr>
          <p:cNvPr id="478" name="Google Shape;478;p4"/>
          <p:cNvPicPr preferRelativeResize="0"/>
          <p:nvPr/>
        </p:nvPicPr>
        <p:blipFill rotWithShape="1">
          <a:blip r:embed="rId3">
            <a:alphaModFix/>
          </a:blip>
          <a:srcRect b="0" l="0" r="0" t="0"/>
          <a:stretch/>
        </p:blipFill>
        <p:spPr>
          <a:xfrm>
            <a:off x="5938345" y="870793"/>
            <a:ext cx="4365762" cy="274320"/>
          </a:xfrm>
          <a:prstGeom prst="rect">
            <a:avLst/>
          </a:prstGeom>
          <a:noFill/>
          <a:ln>
            <a:noFill/>
          </a:ln>
        </p:spPr>
      </p:pic>
      <p:sp>
        <p:nvSpPr>
          <p:cNvPr id="479" name="Google Shape;479;p4"/>
          <p:cNvSpPr/>
          <p:nvPr/>
        </p:nvSpPr>
        <p:spPr>
          <a:xfrm>
            <a:off x="5618590" y="2429624"/>
            <a:ext cx="10853900" cy="120032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 multi-paradigm programming language for expressing common programming patterns</a:t>
            </a:r>
            <a:endParaRPr b="0" i="0" sz="1400" u="none" cap="none" strike="noStrike">
              <a:solidFill>
                <a:srgbClr val="000000"/>
              </a:solidFill>
              <a:latin typeface="Arial"/>
              <a:ea typeface="Arial"/>
              <a:cs typeface="Arial"/>
              <a:sym typeface="Arial"/>
            </a:endParaRPr>
          </a:p>
        </p:txBody>
      </p:sp>
      <p:pic>
        <p:nvPicPr>
          <p:cNvPr id="480" name="Google Shape;480;p4"/>
          <p:cNvPicPr preferRelativeResize="0"/>
          <p:nvPr/>
        </p:nvPicPr>
        <p:blipFill rotWithShape="1">
          <a:blip r:embed="rId4">
            <a:alphaModFix/>
          </a:blip>
          <a:srcRect b="0" l="0" r="0" t="0"/>
          <a:stretch/>
        </p:blipFill>
        <p:spPr>
          <a:xfrm>
            <a:off x="395622" y="4378390"/>
            <a:ext cx="4373216" cy="1938642"/>
          </a:xfrm>
          <a:prstGeom prst="rect">
            <a:avLst/>
          </a:prstGeom>
          <a:noFill/>
          <a:ln>
            <a:noFill/>
          </a:ln>
        </p:spPr>
      </p:pic>
      <p:sp>
        <p:nvSpPr>
          <p:cNvPr id="481" name="Google Shape;481;p4"/>
          <p:cNvSpPr/>
          <p:nvPr/>
        </p:nvSpPr>
        <p:spPr>
          <a:xfrm>
            <a:off x="5618590" y="3793169"/>
            <a:ext cx="11432415" cy="58727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An object-oriented language, as every value in Scala is an object</a:t>
            </a:r>
            <a:endParaRPr b="0" i="0" sz="1400" u="none" cap="none" strike="noStrike">
              <a:solidFill>
                <a:srgbClr val="000000"/>
              </a:solidFill>
              <a:latin typeface="Arial"/>
              <a:ea typeface="Arial"/>
              <a:cs typeface="Arial"/>
              <a:sym typeface="Arial"/>
            </a:endParaRPr>
          </a:p>
        </p:txBody>
      </p:sp>
      <p:sp>
        <p:nvSpPr>
          <p:cNvPr id="482" name="Google Shape;482;p4"/>
          <p:cNvSpPr/>
          <p:nvPr/>
        </p:nvSpPr>
        <p:spPr>
          <a:xfrm>
            <a:off x="5618590" y="4602717"/>
            <a:ext cx="10070161" cy="58727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 functional language, as every function in it is a value</a:t>
            </a:r>
            <a:endParaRPr b="0" i="0" sz="1400" u="none" cap="none" strike="noStrike">
              <a:solidFill>
                <a:srgbClr val="000000"/>
              </a:solidFill>
              <a:latin typeface="Arial"/>
              <a:ea typeface="Arial"/>
              <a:cs typeface="Arial"/>
              <a:sym typeface="Arial"/>
            </a:endParaRPr>
          </a:p>
        </p:txBody>
      </p:sp>
      <p:sp>
        <p:nvSpPr>
          <p:cNvPr id="483" name="Google Shape;483;p4"/>
          <p:cNvSpPr/>
          <p:nvPr/>
        </p:nvSpPr>
        <p:spPr>
          <a:xfrm>
            <a:off x="5618590" y="5412265"/>
            <a:ext cx="10853900" cy="120032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Statically typed—it is equipped with an expressive type system and supports features such as annotations, classes,  and views.</a:t>
            </a:r>
            <a:endParaRPr b="0" i="0" sz="1400" u="none" cap="none" strike="noStrike">
              <a:solidFill>
                <a:srgbClr val="000000"/>
              </a:solidFill>
              <a:latin typeface="Arial"/>
              <a:ea typeface="Arial"/>
              <a:cs typeface="Arial"/>
              <a:sym typeface="Arial"/>
            </a:endParaRPr>
          </a:p>
        </p:txBody>
      </p:sp>
      <p:sp>
        <p:nvSpPr>
          <p:cNvPr id="484" name="Google Shape;484;p4"/>
          <p:cNvSpPr/>
          <p:nvPr/>
        </p:nvSpPr>
        <p:spPr>
          <a:xfrm>
            <a:off x="5618590" y="6834863"/>
            <a:ext cx="10853900" cy="114127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Extensible—it provides an exceptional combination of language mechanisms</a:t>
            </a:r>
            <a:endParaRPr b="0" i="0" sz="1400" u="none" cap="none" strike="noStrike">
              <a:solidFill>
                <a:srgbClr val="000000"/>
              </a:solidFill>
              <a:latin typeface="Arial"/>
              <a:ea typeface="Arial"/>
              <a:cs typeface="Arial"/>
              <a:sym typeface="Arial"/>
            </a:endParaRPr>
          </a:p>
        </p:txBody>
      </p:sp>
      <p:sp>
        <p:nvSpPr>
          <p:cNvPr id="485" name="Google Shape;485;p4"/>
          <p:cNvSpPr/>
          <p:nvPr/>
        </p:nvSpPr>
        <p:spPr>
          <a:xfrm>
            <a:off x="4952562" y="266453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6" name="Google Shape;486;p4"/>
          <p:cNvSpPr/>
          <p:nvPr/>
        </p:nvSpPr>
        <p:spPr>
          <a:xfrm>
            <a:off x="4952562" y="403424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7" name="Google Shape;487;p4"/>
          <p:cNvSpPr/>
          <p:nvPr/>
        </p:nvSpPr>
        <p:spPr>
          <a:xfrm>
            <a:off x="4952562" y="482223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8" name="Google Shape;488;p4"/>
          <p:cNvSpPr/>
          <p:nvPr/>
        </p:nvSpPr>
        <p:spPr>
          <a:xfrm>
            <a:off x="4952562" y="562927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9" name="Google Shape;489;p4"/>
          <p:cNvSpPr/>
          <p:nvPr/>
        </p:nvSpPr>
        <p:spPr>
          <a:xfrm>
            <a:off x="4952562" y="707965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0" name="Google Shape;490;p4"/>
          <p:cNvSpPr/>
          <p:nvPr/>
        </p:nvSpPr>
        <p:spPr>
          <a:xfrm>
            <a:off x="6685562" y="1228030"/>
            <a:ext cx="2884880"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WHAT IS SCALA?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42"/>
          <p:cNvSpPr txBox="1"/>
          <p:nvPr/>
        </p:nvSpPr>
        <p:spPr>
          <a:xfrm>
            <a:off x="12586042" y="5868261"/>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t/>
            </a:r>
            <a:endParaRPr b="0" i="0" sz="2200" u="none" cap="none" strike="noStrike">
              <a:solidFill>
                <a:srgbClr val="3F3F3F"/>
              </a:solidFill>
              <a:latin typeface="Open Sans"/>
              <a:ea typeface="Open Sans"/>
              <a:cs typeface="Open Sans"/>
              <a:sym typeface="Open Sans"/>
            </a:endParaRPr>
          </a:p>
        </p:txBody>
      </p:sp>
      <p:sp>
        <p:nvSpPr>
          <p:cNvPr id="1028" name="Google Shape;1028;p42"/>
          <p:cNvSpPr txBox="1"/>
          <p:nvPr/>
        </p:nvSpPr>
        <p:spPr>
          <a:xfrm>
            <a:off x="4944658" y="5543297"/>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Methods with implicit parameters are used as normal method.</a:t>
            </a:r>
            <a:endParaRPr b="0" i="0" sz="1400" u="none" cap="none" strike="noStrike">
              <a:solidFill>
                <a:srgbClr val="000000"/>
              </a:solidFill>
              <a:latin typeface="Arial"/>
              <a:ea typeface="Arial"/>
              <a:cs typeface="Arial"/>
              <a:sym typeface="Arial"/>
            </a:endParaRPr>
          </a:p>
        </p:txBody>
      </p:sp>
      <p:pic>
        <p:nvPicPr>
          <p:cNvPr id="1029" name="Google Shape;1029;p42"/>
          <p:cNvPicPr preferRelativeResize="0"/>
          <p:nvPr/>
        </p:nvPicPr>
        <p:blipFill rotWithShape="1">
          <a:blip r:embed="rId3">
            <a:alphaModFix/>
          </a:blip>
          <a:srcRect b="23651" l="19927" r="25876" t="20892"/>
          <a:stretch/>
        </p:blipFill>
        <p:spPr>
          <a:xfrm>
            <a:off x="4177931" y="2525402"/>
            <a:ext cx="457415" cy="457200"/>
          </a:xfrm>
          <a:prstGeom prst="rect">
            <a:avLst/>
          </a:prstGeom>
          <a:noFill/>
          <a:ln>
            <a:noFill/>
          </a:ln>
        </p:spPr>
      </p:pic>
      <p:pic>
        <p:nvPicPr>
          <p:cNvPr id="1030" name="Google Shape;1030;p42"/>
          <p:cNvPicPr preferRelativeResize="0"/>
          <p:nvPr/>
        </p:nvPicPr>
        <p:blipFill rotWithShape="1">
          <a:blip r:embed="rId3">
            <a:alphaModFix/>
          </a:blip>
          <a:srcRect b="23651" l="19927" r="25876" t="20892"/>
          <a:stretch/>
        </p:blipFill>
        <p:spPr>
          <a:xfrm>
            <a:off x="4177931" y="3547737"/>
            <a:ext cx="457415" cy="457200"/>
          </a:xfrm>
          <a:prstGeom prst="rect">
            <a:avLst/>
          </a:prstGeom>
          <a:noFill/>
          <a:ln>
            <a:noFill/>
          </a:ln>
        </p:spPr>
      </p:pic>
      <p:pic>
        <p:nvPicPr>
          <p:cNvPr id="1031" name="Google Shape;1031;p42"/>
          <p:cNvPicPr preferRelativeResize="0"/>
          <p:nvPr/>
        </p:nvPicPr>
        <p:blipFill rotWithShape="1">
          <a:blip r:embed="rId3">
            <a:alphaModFix/>
          </a:blip>
          <a:srcRect b="23651" l="19927" r="25876" t="20892"/>
          <a:stretch/>
        </p:blipFill>
        <p:spPr>
          <a:xfrm>
            <a:off x="4177931" y="4570072"/>
            <a:ext cx="457415" cy="457200"/>
          </a:xfrm>
          <a:prstGeom prst="rect">
            <a:avLst/>
          </a:prstGeom>
          <a:noFill/>
          <a:ln>
            <a:noFill/>
          </a:ln>
        </p:spPr>
      </p:pic>
      <p:pic>
        <p:nvPicPr>
          <p:cNvPr id="1032" name="Google Shape;1032;p42"/>
          <p:cNvPicPr preferRelativeResize="0"/>
          <p:nvPr/>
        </p:nvPicPr>
        <p:blipFill rotWithShape="1">
          <a:blip r:embed="rId3">
            <a:alphaModFix/>
          </a:blip>
          <a:srcRect b="23651" l="19927" r="25876" t="20892"/>
          <a:stretch/>
        </p:blipFill>
        <p:spPr>
          <a:xfrm>
            <a:off x="4177930" y="5592407"/>
            <a:ext cx="457415" cy="457200"/>
          </a:xfrm>
          <a:prstGeom prst="rect">
            <a:avLst/>
          </a:prstGeom>
          <a:noFill/>
          <a:ln>
            <a:noFill/>
          </a:ln>
        </p:spPr>
      </p:pic>
      <p:pic>
        <p:nvPicPr>
          <p:cNvPr id="1033" name="Google Shape;1033;p42"/>
          <p:cNvPicPr preferRelativeResize="0"/>
          <p:nvPr/>
        </p:nvPicPr>
        <p:blipFill rotWithShape="1">
          <a:blip r:embed="rId3">
            <a:alphaModFix/>
          </a:blip>
          <a:srcRect b="23651" l="19927" r="25876" t="20892"/>
          <a:stretch/>
        </p:blipFill>
        <p:spPr>
          <a:xfrm>
            <a:off x="4177929" y="1503067"/>
            <a:ext cx="457415" cy="457200"/>
          </a:xfrm>
          <a:prstGeom prst="rect">
            <a:avLst/>
          </a:prstGeom>
          <a:noFill/>
          <a:ln>
            <a:noFill/>
          </a:ln>
        </p:spPr>
      </p:pic>
      <p:sp>
        <p:nvSpPr>
          <p:cNvPr id="1034" name="Google Shape;1034;p42"/>
          <p:cNvSpPr txBox="1"/>
          <p:nvPr>
            <p:ph idx="2" type="body"/>
          </p:nvPr>
        </p:nvSpPr>
        <p:spPr>
          <a:xfrm>
            <a:off x="4944658" y="2497388"/>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Collections are containers of things.</a:t>
            </a:r>
            <a:endParaRPr/>
          </a:p>
        </p:txBody>
      </p:sp>
      <p:sp>
        <p:nvSpPr>
          <p:cNvPr id="1035" name="Google Shape;1035;p42"/>
          <p:cNvSpPr txBox="1"/>
          <p:nvPr>
            <p:ph idx="3" type="body"/>
          </p:nvPr>
        </p:nvSpPr>
        <p:spPr>
          <a:xfrm>
            <a:off x="4944658" y="3512691"/>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You can retrieve any value using Scala map key, which is unique.</a:t>
            </a:r>
            <a:endParaRPr/>
          </a:p>
        </p:txBody>
      </p:sp>
      <p:sp>
        <p:nvSpPr>
          <p:cNvPr id="1036" name="Google Shape;1036;p42"/>
          <p:cNvSpPr txBox="1"/>
          <p:nvPr/>
        </p:nvSpPr>
        <p:spPr>
          <a:xfrm>
            <a:off x="4944658" y="4527994"/>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Pattern matching allows to process messages. </a:t>
            </a:r>
            <a:endParaRPr b="0" i="0" sz="1400" u="none" cap="none" strike="noStrike">
              <a:solidFill>
                <a:srgbClr val="000000"/>
              </a:solidFill>
              <a:latin typeface="Arial"/>
              <a:ea typeface="Arial"/>
              <a:cs typeface="Arial"/>
              <a:sym typeface="Arial"/>
            </a:endParaRPr>
          </a:p>
        </p:txBody>
      </p:sp>
      <p:sp>
        <p:nvSpPr>
          <p:cNvPr id="1037" name="Google Shape;1037;p42"/>
          <p:cNvSpPr txBox="1"/>
          <p:nvPr/>
        </p:nvSpPr>
        <p:spPr>
          <a:xfrm>
            <a:off x="4944658" y="6558600"/>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The Stream class executes lazy lists only when required.</a:t>
            </a:r>
            <a:endParaRPr b="0" i="0" sz="1400" u="none" cap="none" strike="noStrike">
              <a:solidFill>
                <a:srgbClr val="000000"/>
              </a:solidFill>
              <a:latin typeface="Arial"/>
              <a:ea typeface="Arial"/>
              <a:cs typeface="Arial"/>
              <a:sym typeface="Arial"/>
            </a:endParaRPr>
          </a:p>
        </p:txBody>
      </p:sp>
      <p:pic>
        <p:nvPicPr>
          <p:cNvPr id="1038" name="Google Shape;1038;p42"/>
          <p:cNvPicPr preferRelativeResize="0"/>
          <p:nvPr/>
        </p:nvPicPr>
        <p:blipFill rotWithShape="1">
          <a:blip r:embed="rId3">
            <a:alphaModFix/>
          </a:blip>
          <a:srcRect b="23651" l="19927" r="25876" t="20892"/>
          <a:stretch/>
        </p:blipFill>
        <p:spPr>
          <a:xfrm>
            <a:off x="4177930" y="6604443"/>
            <a:ext cx="457415" cy="457200"/>
          </a:xfrm>
          <a:prstGeom prst="rect">
            <a:avLst/>
          </a:prstGeom>
          <a:noFill/>
          <a:ln>
            <a:noFill/>
          </a:ln>
        </p:spPr>
      </p:pic>
      <p:sp>
        <p:nvSpPr>
          <p:cNvPr id="1039" name="Google Shape;1039;p42"/>
          <p:cNvSpPr txBox="1"/>
          <p:nvPr>
            <p:ph idx="1" type="body"/>
          </p:nvPr>
        </p:nvSpPr>
        <p:spPr>
          <a:xfrm>
            <a:off x="4944658" y="1374019"/>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Scala traits allows to recreate interfaces and implementation model of Java.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44"/>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1" lang="en-US" sz="2400">
                <a:solidFill>
                  <a:srgbClr val="3F3F3F"/>
                </a:solidFill>
                <a:latin typeface="Open Sans"/>
                <a:ea typeface="Open Sans"/>
                <a:cs typeface="Open Sans"/>
                <a:sym typeface="Open Sans"/>
              </a:rPr>
              <a:t>Which of the following is true about Scala? Select all that apply.</a:t>
            </a:r>
            <a:endParaRPr/>
          </a:p>
        </p:txBody>
      </p:sp>
      <p:sp>
        <p:nvSpPr>
          <p:cNvPr id="1050" name="Google Shape;1050;p44"/>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1</a:t>
            </a:r>
            <a:endParaRPr/>
          </a:p>
        </p:txBody>
      </p:sp>
      <p:sp>
        <p:nvSpPr>
          <p:cNvPr id="1051" name="Google Shape;1051;p44"/>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Multi-paradigm programming language</a:t>
            </a:r>
            <a:endParaRPr/>
          </a:p>
        </p:txBody>
      </p:sp>
      <p:sp>
        <p:nvSpPr>
          <p:cNvPr id="1052" name="Google Shape;1052;p44"/>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Expressive type system with type inferencing</a:t>
            </a:r>
            <a:endParaRPr/>
          </a:p>
        </p:txBody>
      </p:sp>
      <p:sp>
        <p:nvSpPr>
          <p:cNvPr id="1053" name="Google Shape;1053;p44"/>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Rich concurrency </a:t>
            </a:r>
            <a:endParaRPr/>
          </a:p>
        </p:txBody>
      </p:sp>
      <p:sp>
        <p:nvSpPr>
          <p:cNvPr id="1054" name="Google Shape;1054;p44"/>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NameNode support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45"/>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p>
            <a:pPr indent="-304784" lvl="0" marL="304784" rtl="0" algn="l">
              <a:lnSpc>
                <a:spcPct val="90000"/>
              </a:lnSpc>
              <a:spcBef>
                <a:spcPts val="0"/>
              </a:spcBef>
              <a:spcAft>
                <a:spcPts val="0"/>
              </a:spcAft>
              <a:buClr>
                <a:srgbClr val="3C9F37"/>
              </a:buClr>
              <a:buSzPts val="2400"/>
              <a:buNone/>
            </a:pPr>
            <a:r>
              <a:rPr lang="en-US"/>
              <a:t>a, b, and c.</a:t>
            </a:r>
            <a:endParaRPr/>
          </a:p>
        </p:txBody>
      </p:sp>
      <p:sp>
        <p:nvSpPr>
          <p:cNvPr id="1061" name="Google Shape;1061;p45"/>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Multi-paradigm programming language</a:t>
            </a:r>
            <a:endParaRPr/>
          </a:p>
        </p:txBody>
      </p:sp>
      <p:sp>
        <p:nvSpPr>
          <p:cNvPr id="1062" name="Google Shape;1062;p45"/>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Expressive type system with type inferencing</a:t>
            </a:r>
            <a:endParaRPr/>
          </a:p>
        </p:txBody>
      </p:sp>
      <p:sp>
        <p:nvSpPr>
          <p:cNvPr id="1063" name="Google Shape;1063;p45"/>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Rich concurrency </a:t>
            </a:r>
            <a:endParaRPr/>
          </a:p>
        </p:txBody>
      </p:sp>
      <p:sp>
        <p:nvSpPr>
          <p:cNvPr id="1064" name="Google Shape;1064;p45"/>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NameNode support </a:t>
            </a:r>
            <a:endParaRPr/>
          </a:p>
        </p:txBody>
      </p:sp>
      <p:sp>
        <p:nvSpPr>
          <p:cNvPr id="1065" name="Google Shape;1065;p45"/>
          <p:cNvSpPr txBox="1"/>
          <p:nvPr>
            <p:ph idx="8"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1" lang="en-US" sz="2400">
                <a:solidFill>
                  <a:srgbClr val="3F3F3F"/>
                </a:solidFill>
                <a:latin typeface="Open Sans"/>
                <a:ea typeface="Open Sans"/>
                <a:cs typeface="Open Sans"/>
                <a:sym typeface="Open Sans"/>
              </a:rPr>
              <a:t>Which of the following is true about Scala? Select all that apply.</a:t>
            </a:r>
            <a:endParaRPr/>
          </a:p>
        </p:txBody>
      </p:sp>
      <p:sp>
        <p:nvSpPr>
          <p:cNvPr id="1066" name="Google Shape;1066;p45"/>
          <p:cNvSpPr txBox="1"/>
          <p:nvPr/>
        </p:nvSpPr>
        <p:spPr>
          <a:xfrm>
            <a:off x="489442" y="7377294"/>
            <a:ext cx="14060494" cy="75713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1" i="0" lang="en-US" sz="2400" u="none" cap="none" strike="noStrike">
                <a:solidFill>
                  <a:srgbClr val="3F3F3F"/>
                </a:solidFill>
                <a:latin typeface="Open Sans"/>
                <a:ea typeface="Open Sans"/>
                <a:cs typeface="Open Sans"/>
                <a:sym typeface="Open Sans"/>
              </a:rPr>
              <a:t>Explanation: </a:t>
            </a:r>
            <a:r>
              <a:rPr b="0" i="0" lang="en-US" sz="2400" u="none" cap="none" strike="noStrike">
                <a:solidFill>
                  <a:srgbClr val="3F3F3F"/>
                </a:solidFill>
                <a:latin typeface="Open Sans"/>
                <a:ea typeface="Open Sans"/>
                <a:cs typeface="Open Sans"/>
                <a:sym typeface="Open Sans"/>
              </a:rPr>
              <a:t>Scala is a multi-paradigm language, has an expressive type system, and supports rich concurrency. NameNode is the feature of Hadoop.</a:t>
            </a:r>
            <a:endParaRPr b="0" i="0" sz="1400" u="none" cap="none" strike="noStrike">
              <a:solidFill>
                <a:srgbClr val="000000"/>
              </a:solidFill>
              <a:latin typeface="Arial"/>
              <a:ea typeface="Arial"/>
              <a:cs typeface="Arial"/>
              <a:sym typeface="Arial"/>
            </a:endParaRPr>
          </a:p>
        </p:txBody>
      </p:sp>
      <p:sp>
        <p:nvSpPr>
          <p:cNvPr id="1067" name="Google Shape;1067;p45"/>
          <p:cNvSpPr/>
          <p:nvPr/>
        </p:nvSpPr>
        <p:spPr>
          <a:xfrm>
            <a:off x="5527749" y="6629680"/>
            <a:ext cx="9022188" cy="61953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C9F37"/>
              </a:buClr>
              <a:buSzPts val="2400"/>
              <a:buFont typeface="Arial"/>
              <a:buNone/>
            </a:pPr>
            <a:r>
              <a:t/>
            </a:r>
            <a:endParaRPr b="1" i="0" sz="2400" u="none" cap="none" strike="noStrike">
              <a:solidFill>
                <a:srgbClr val="3C9F37"/>
              </a:solidFill>
              <a:latin typeface="Open Sans"/>
              <a:ea typeface="Open Sans"/>
              <a:cs typeface="Open Sans"/>
              <a:sym typeface="Open Sans"/>
            </a:endParaRPr>
          </a:p>
        </p:txBody>
      </p:sp>
      <p:sp>
        <p:nvSpPr>
          <p:cNvPr id="1068" name="Google Shape;1068;p45"/>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1</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46"/>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1" lang="en-US" sz="2400">
                <a:solidFill>
                  <a:srgbClr val="3F3F3F"/>
                </a:solidFill>
                <a:latin typeface="Open Sans"/>
                <a:ea typeface="Open Sans"/>
                <a:cs typeface="Open Sans"/>
                <a:sym typeface="Open Sans"/>
              </a:rPr>
              <a:t>Which of following is an example of a tuple in Scala ?</a:t>
            </a:r>
            <a:endParaRPr/>
          </a:p>
        </p:txBody>
      </p:sp>
      <p:sp>
        <p:nvSpPr>
          <p:cNvPr id="1075" name="Google Shape;1075;p46"/>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2</a:t>
            </a:r>
            <a:endParaRPr/>
          </a:p>
        </p:txBody>
      </p:sp>
      <p:sp>
        <p:nvSpPr>
          <p:cNvPr id="1076" name="Google Shape;1076;p46"/>
          <p:cNvSpPr txBox="1"/>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val x = Map("one" -&gt; 1, "two" -&gt; 2, "three" -&gt; 3) </a:t>
            </a:r>
            <a:endParaRPr b="0" i="0" sz="1400" u="none" cap="none" strike="noStrike">
              <a:solidFill>
                <a:srgbClr val="000000"/>
              </a:solidFill>
              <a:latin typeface="Arial"/>
              <a:ea typeface="Arial"/>
              <a:cs typeface="Arial"/>
              <a:sym typeface="Arial"/>
            </a:endParaRPr>
          </a:p>
        </p:txBody>
      </p:sp>
      <p:sp>
        <p:nvSpPr>
          <p:cNvPr id="1077" name="Google Shape;1077;p46"/>
          <p:cNvSpPr txBox="1"/>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var x = Set(1,3,5,7) </a:t>
            </a:r>
            <a:endParaRPr b="0" i="0" sz="1400" u="none" cap="none" strike="noStrike">
              <a:solidFill>
                <a:srgbClr val="000000"/>
              </a:solidFill>
              <a:latin typeface="Arial"/>
              <a:ea typeface="Arial"/>
              <a:cs typeface="Arial"/>
              <a:sym typeface="Arial"/>
            </a:endParaRPr>
          </a:p>
        </p:txBody>
      </p:sp>
      <p:sp>
        <p:nvSpPr>
          <p:cNvPr id="1078" name="Google Shape;1078;p46"/>
          <p:cNvSpPr txBox="1"/>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1" marL="0" marR="0" rtl="0" algn="l">
              <a:lnSpc>
                <a:spcPct val="9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val x = (10, "Scala")</a:t>
            </a:r>
            <a:endParaRPr b="0" i="0" sz="1400" u="none" cap="none" strike="noStrike">
              <a:solidFill>
                <a:srgbClr val="000000"/>
              </a:solidFill>
              <a:latin typeface="Arial"/>
              <a:ea typeface="Arial"/>
              <a:cs typeface="Arial"/>
              <a:sym typeface="Arial"/>
            </a:endParaRPr>
          </a:p>
        </p:txBody>
      </p:sp>
      <p:sp>
        <p:nvSpPr>
          <p:cNvPr id="1079" name="Google Shape;1079;p46"/>
          <p:cNvSpPr txBox="1"/>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val x:Option[Int] = Some(5)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47"/>
          <p:cNvSpPr txBox="1"/>
          <p:nvPr>
            <p:ph idx="1" type="body"/>
          </p:nvPr>
        </p:nvSpPr>
        <p:spPr>
          <a:xfrm>
            <a:off x="433971" y="7456927"/>
            <a:ext cx="15267333" cy="128794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3F3F3F"/>
              </a:buClr>
              <a:buSzPts val="2400"/>
              <a:buChar char="•"/>
            </a:pPr>
            <a:r>
              <a:rPr lang="en-US"/>
              <a:t>2</a:t>
            </a:r>
            <a:endParaRPr/>
          </a:p>
        </p:txBody>
      </p:sp>
      <p:sp>
        <p:nvSpPr>
          <p:cNvPr id="1086" name="Google Shape;1086;p47"/>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p>
            <a:pPr indent="-304784" lvl="0" marL="304784" rtl="0" algn="l">
              <a:lnSpc>
                <a:spcPct val="90000"/>
              </a:lnSpc>
              <a:spcBef>
                <a:spcPts val="0"/>
              </a:spcBef>
              <a:spcAft>
                <a:spcPts val="0"/>
              </a:spcAft>
              <a:buClr>
                <a:srgbClr val="3C9F37"/>
              </a:buClr>
              <a:buSzPts val="2400"/>
              <a:buNone/>
            </a:pPr>
            <a:r>
              <a:rPr lang="en-US"/>
              <a:t>c</a:t>
            </a:r>
            <a:endParaRPr/>
          </a:p>
        </p:txBody>
      </p:sp>
      <p:sp>
        <p:nvSpPr>
          <p:cNvPr id="1087" name="Google Shape;1087;p47"/>
          <p:cNvSpPr txBox="1"/>
          <p:nvPr>
            <p:ph idx="8"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1" lang="en-US" sz="2400">
                <a:solidFill>
                  <a:srgbClr val="3F3F3F"/>
                </a:solidFill>
                <a:latin typeface="Open Sans"/>
                <a:ea typeface="Open Sans"/>
                <a:cs typeface="Open Sans"/>
                <a:sym typeface="Open Sans"/>
              </a:rPr>
              <a:t>Which of following is an example of a tuple in Scala ?</a:t>
            </a:r>
            <a:endParaRPr/>
          </a:p>
        </p:txBody>
      </p:sp>
      <p:sp>
        <p:nvSpPr>
          <p:cNvPr id="1088" name="Google Shape;1088;p47"/>
          <p:cNvSpPr txBox="1"/>
          <p:nvPr/>
        </p:nvSpPr>
        <p:spPr>
          <a:xfrm>
            <a:off x="489443" y="7427328"/>
            <a:ext cx="14060494" cy="490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77"/>
              <a:buFont typeface="Arial"/>
              <a:buNone/>
            </a:pPr>
            <a:r>
              <a:rPr b="1" i="0" lang="en-US" sz="2877" u="none" cap="none" strike="noStrike">
                <a:solidFill>
                  <a:schemeClr val="dk1"/>
                </a:solidFill>
                <a:latin typeface="Calibri"/>
                <a:ea typeface="Calibri"/>
                <a:cs typeface="Calibri"/>
                <a:sym typeface="Calibri"/>
              </a:rPr>
              <a:t>Explanation</a:t>
            </a:r>
            <a:r>
              <a:rPr b="0" i="0" lang="en-US" sz="2877" u="none" cap="none" strike="noStrike">
                <a:solidFill>
                  <a:schemeClr val="dk1"/>
                </a:solidFill>
                <a:latin typeface="Calibri"/>
                <a:ea typeface="Calibri"/>
                <a:cs typeface="Calibri"/>
                <a:sym typeface="Calibri"/>
              </a:rPr>
              <a:t>: </a:t>
            </a:r>
            <a:r>
              <a:rPr b="0" i="0" lang="en-US" sz="2400" u="none" cap="none" strike="noStrike">
                <a:solidFill>
                  <a:srgbClr val="3F3F3F"/>
                </a:solidFill>
                <a:latin typeface="Open Sans"/>
                <a:ea typeface="Open Sans"/>
                <a:cs typeface="Open Sans"/>
                <a:sym typeface="Open Sans"/>
              </a:rPr>
              <a:t>The option c correctly defines a tuple in Scala. </a:t>
            </a:r>
            <a:endParaRPr b="0" i="0" sz="1400" u="none" cap="none" strike="noStrike">
              <a:solidFill>
                <a:srgbClr val="000000"/>
              </a:solidFill>
              <a:latin typeface="Arial"/>
              <a:ea typeface="Arial"/>
              <a:cs typeface="Arial"/>
              <a:sym typeface="Arial"/>
            </a:endParaRPr>
          </a:p>
        </p:txBody>
      </p:sp>
      <p:sp>
        <p:nvSpPr>
          <p:cNvPr id="1089" name="Google Shape;1089;p47"/>
          <p:cNvSpPr txBox="1"/>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val x = Map("one" -&gt; 1, "two" -&gt; 2, "three" -&gt; 3) </a:t>
            </a:r>
            <a:endParaRPr b="0" i="0" sz="1400" u="none" cap="none" strike="noStrike">
              <a:solidFill>
                <a:srgbClr val="000000"/>
              </a:solidFill>
              <a:latin typeface="Arial"/>
              <a:ea typeface="Arial"/>
              <a:cs typeface="Arial"/>
              <a:sym typeface="Arial"/>
            </a:endParaRPr>
          </a:p>
        </p:txBody>
      </p:sp>
      <p:sp>
        <p:nvSpPr>
          <p:cNvPr id="1090" name="Google Shape;1090;p47"/>
          <p:cNvSpPr txBox="1"/>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var x = Set(1,3,5,7) </a:t>
            </a:r>
            <a:endParaRPr b="0" i="0" sz="1400" u="none" cap="none" strike="noStrike">
              <a:solidFill>
                <a:srgbClr val="000000"/>
              </a:solidFill>
              <a:latin typeface="Arial"/>
              <a:ea typeface="Arial"/>
              <a:cs typeface="Arial"/>
              <a:sym typeface="Arial"/>
            </a:endParaRPr>
          </a:p>
        </p:txBody>
      </p:sp>
      <p:sp>
        <p:nvSpPr>
          <p:cNvPr id="1091" name="Google Shape;1091;p47"/>
          <p:cNvSpPr txBox="1"/>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1" marL="0" marR="0" rtl="0" algn="l">
              <a:lnSpc>
                <a:spcPct val="9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val x = (10, "Scala")</a:t>
            </a:r>
            <a:endParaRPr b="0" i="0" sz="1400" u="none" cap="none" strike="noStrike">
              <a:solidFill>
                <a:srgbClr val="000000"/>
              </a:solidFill>
              <a:latin typeface="Arial"/>
              <a:ea typeface="Arial"/>
              <a:cs typeface="Arial"/>
              <a:sym typeface="Arial"/>
            </a:endParaRPr>
          </a:p>
        </p:txBody>
      </p:sp>
      <p:sp>
        <p:nvSpPr>
          <p:cNvPr id="1092" name="Google Shape;1092;p47"/>
          <p:cNvSpPr txBox="1"/>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val x:Option[Int] = Some(5) </a:t>
            </a:r>
            <a:endParaRPr b="0" i="0" sz="1400" u="none" cap="none" strike="noStrike">
              <a:solidFill>
                <a:srgbClr val="000000"/>
              </a:solidFill>
              <a:latin typeface="Arial"/>
              <a:ea typeface="Arial"/>
              <a:cs typeface="Arial"/>
              <a:sym typeface="Arial"/>
            </a:endParaRPr>
          </a:p>
        </p:txBody>
      </p:sp>
      <p:sp>
        <p:nvSpPr>
          <p:cNvPr id="1093" name="Google Shape;1093;p47"/>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48"/>
          <p:cNvSpPr txBox="1"/>
          <p:nvPr>
            <p:ph idx="1" type="body"/>
          </p:nvPr>
        </p:nvSpPr>
        <p:spPr>
          <a:xfrm>
            <a:off x="2310168" y="931283"/>
            <a:ext cx="13391132" cy="14249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1" lang="en-US" sz="2400">
                <a:solidFill>
                  <a:srgbClr val="3F3F3F"/>
                </a:solidFill>
                <a:latin typeface="Open Sans"/>
                <a:ea typeface="Open Sans"/>
                <a:cs typeface="Open Sans"/>
                <a:sym typeface="Open Sans"/>
              </a:rPr>
              <a:t>Which of the following statements is true about the tail method in Scala?</a:t>
            </a:r>
            <a:endParaRPr/>
          </a:p>
        </p:txBody>
      </p:sp>
      <p:sp>
        <p:nvSpPr>
          <p:cNvPr id="1100" name="Google Shape;1100;p48"/>
          <p:cNvSpPr txBox="1"/>
          <p:nvPr>
            <p:ph idx="2" type="body"/>
          </p:nvPr>
        </p:nvSpPr>
        <p:spPr>
          <a:xfrm>
            <a:off x="804395" y="1671457"/>
            <a:ext cx="1171399"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3</a:t>
            </a:r>
            <a:endParaRPr/>
          </a:p>
        </p:txBody>
      </p:sp>
      <p:sp>
        <p:nvSpPr>
          <p:cNvPr id="1101" name="Google Shape;1101;p48"/>
          <p:cNvSpPr txBox="1"/>
          <p:nvPr>
            <p:ph idx="3" type="body"/>
          </p:nvPr>
        </p:nvSpPr>
        <p:spPr>
          <a:xfrm>
            <a:off x="2329744" y="2715101"/>
            <a:ext cx="11250640" cy="883595"/>
          </a:xfrm>
          <a:prstGeom prst="rect">
            <a:avLst/>
          </a:prstGeom>
          <a:noFill/>
          <a:ln>
            <a:noFill/>
          </a:ln>
        </p:spPr>
        <p:txBody>
          <a:bodyPr anchorCtr="0" anchor="ctr" bIns="45700" lIns="91425" spcFirstLastPara="1" rIns="91425" wrap="square" tIns="45700">
            <a:noAutofit/>
          </a:bodyPr>
          <a:lstStyle/>
          <a:p>
            <a:pPr indent="0" lvl="0" marL="0" rtl="0" algn="l">
              <a:lnSpc>
                <a:spcPct val="5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This method returns the first element of a list</a:t>
            </a:r>
            <a:endParaRPr/>
          </a:p>
        </p:txBody>
      </p:sp>
      <p:sp>
        <p:nvSpPr>
          <p:cNvPr id="1102" name="Google Shape;1102;p48"/>
          <p:cNvSpPr txBox="1"/>
          <p:nvPr>
            <p:ph idx="4" type="body"/>
          </p:nvPr>
        </p:nvSpPr>
        <p:spPr>
          <a:xfrm>
            <a:off x="2321088" y="3642892"/>
            <a:ext cx="11250640" cy="883594"/>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This method returns a list consisting of all elements except the first</a:t>
            </a:r>
            <a:endParaRPr/>
          </a:p>
        </p:txBody>
      </p:sp>
      <p:sp>
        <p:nvSpPr>
          <p:cNvPr id="1103" name="Google Shape;1103;p48"/>
          <p:cNvSpPr txBox="1"/>
          <p:nvPr>
            <p:ph idx="5" type="body"/>
          </p:nvPr>
        </p:nvSpPr>
        <p:spPr>
          <a:xfrm>
            <a:off x="2322814" y="4674593"/>
            <a:ext cx="11250640" cy="883594"/>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This method returns true if the list is empty, otherwise it returns false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49"/>
          <p:cNvSpPr txBox="1"/>
          <p:nvPr>
            <p:ph idx="1" type="body"/>
          </p:nvPr>
        </p:nvSpPr>
        <p:spPr>
          <a:xfrm>
            <a:off x="2310168" y="931283"/>
            <a:ext cx="13391132" cy="14249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1" lang="en-US" sz="2400">
                <a:solidFill>
                  <a:srgbClr val="3F3F3F"/>
                </a:solidFill>
                <a:latin typeface="Open Sans"/>
                <a:ea typeface="Open Sans"/>
                <a:cs typeface="Open Sans"/>
                <a:sym typeface="Open Sans"/>
              </a:rPr>
              <a:t>Which of the following statements is true about the tail method in Scala?</a:t>
            </a:r>
            <a:endParaRPr/>
          </a:p>
        </p:txBody>
      </p:sp>
      <p:sp>
        <p:nvSpPr>
          <p:cNvPr id="1110" name="Google Shape;1110;p49"/>
          <p:cNvSpPr txBox="1"/>
          <p:nvPr>
            <p:ph idx="2" type="body"/>
          </p:nvPr>
        </p:nvSpPr>
        <p:spPr>
          <a:xfrm>
            <a:off x="804395" y="1671457"/>
            <a:ext cx="1171399"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3</a:t>
            </a:r>
            <a:endParaRPr/>
          </a:p>
        </p:txBody>
      </p:sp>
      <p:sp>
        <p:nvSpPr>
          <p:cNvPr id="1111" name="Google Shape;1111;p49"/>
          <p:cNvSpPr txBox="1"/>
          <p:nvPr>
            <p:ph idx="3" type="body"/>
          </p:nvPr>
        </p:nvSpPr>
        <p:spPr>
          <a:xfrm>
            <a:off x="2329744" y="2715101"/>
            <a:ext cx="11250640" cy="883595"/>
          </a:xfrm>
          <a:prstGeom prst="rect">
            <a:avLst/>
          </a:prstGeom>
          <a:noFill/>
          <a:ln>
            <a:noFill/>
          </a:ln>
        </p:spPr>
        <p:txBody>
          <a:bodyPr anchorCtr="0" anchor="ctr" bIns="45700" lIns="91425" spcFirstLastPara="1" rIns="91425" wrap="square" tIns="45700">
            <a:noAutofit/>
          </a:bodyPr>
          <a:lstStyle/>
          <a:p>
            <a:pPr indent="0" lvl="0" marL="0" rtl="0" algn="l">
              <a:lnSpc>
                <a:spcPct val="5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This method returns the first element of a list</a:t>
            </a:r>
            <a:endParaRPr/>
          </a:p>
        </p:txBody>
      </p:sp>
      <p:sp>
        <p:nvSpPr>
          <p:cNvPr id="1112" name="Google Shape;1112;p49"/>
          <p:cNvSpPr/>
          <p:nvPr/>
        </p:nvSpPr>
        <p:spPr>
          <a:xfrm>
            <a:off x="3788356" y="6757761"/>
            <a:ext cx="9022188" cy="61953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C9F37"/>
              </a:buClr>
              <a:buSzPts val="2877"/>
              <a:buFont typeface="Arial"/>
              <a:buNone/>
            </a:pPr>
            <a:r>
              <a:rPr b="1" i="0" lang="en-US" sz="2877" u="none" cap="none" strike="noStrike">
                <a:solidFill>
                  <a:srgbClr val="3C9F37"/>
                </a:solidFill>
                <a:latin typeface="Calibri"/>
                <a:ea typeface="Calibri"/>
                <a:cs typeface="Calibri"/>
                <a:sym typeface="Calibri"/>
              </a:rPr>
              <a:t>b</a:t>
            </a:r>
            <a:r>
              <a:rPr b="0" i="0" lang="en-US" sz="2877"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113" name="Google Shape;1113;p49"/>
          <p:cNvSpPr txBox="1"/>
          <p:nvPr/>
        </p:nvSpPr>
        <p:spPr>
          <a:xfrm>
            <a:off x="489443" y="7427328"/>
            <a:ext cx="14060494" cy="490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877"/>
              <a:buFont typeface="Arial"/>
              <a:buNone/>
            </a:pPr>
            <a:r>
              <a:rPr b="1" i="0" lang="en-US" sz="2877" u="none" cap="none" strike="noStrike">
                <a:solidFill>
                  <a:schemeClr val="dk1"/>
                </a:solidFill>
                <a:latin typeface="Calibri"/>
                <a:ea typeface="Calibri"/>
                <a:cs typeface="Calibri"/>
                <a:sym typeface="Calibri"/>
              </a:rPr>
              <a:t>Explanation</a:t>
            </a:r>
            <a:r>
              <a:rPr b="0" i="0" lang="en-US" sz="2877" u="none" cap="none" strike="noStrike">
                <a:solidFill>
                  <a:schemeClr val="dk1"/>
                </a:solidFill>
                <a:latin typeface="Calibri"/>
                <a:ea typeface="Calibri"/>
                <a:cs typeface="Calibri"/>
                <a:sym typeface="Calibri"/>
              </a:rPr>
              <a:t>: </a:t>
            </a:r>
            <a:r>
              <a:rPr b="0" i="0" lang="en-US" sz="2400" u="none" cap="none" strike="noStrike">
                <a:solidFill>
                  <a:srgbClr val="3F3F3F"/>
                </a:solidFill>
                <a:latin typeface="Open Sans"/>
                <a:ea typeface="Open Sans"/>
                <a:cs typeface="Open Sans"/>
                <a:sym typeface="Open Sans"/>
              </a:rPr>
              <a:t>The tail method returns a list consisting of all elements except the first.</a:t>
            </a:r>
            <a:endParaRPr b="0" i="0" sz="2400" u="none" cap="none" strike="noStrike">
              <a:solidFill>
                <a:srgbClr val="3F3F3F"/>
              </a:solidFill>
              <a:latin typeface="Open Sans"/>
              <a:ea typeface="Open Sans"/>
              <a:cs typeface="Open Sans"/>
              <a:sym typeface="Open Sans"/>
            </a:endParaRPr>
          </a:p>
        </p:txBody>
      </p:sp>
      <p:sp>
        <p:nvSpPr>
          <p:cNvPr id="1114" name="Google Shape;1114;p49"/>
          <p:cNvSpPr txBox="1"/>
          <p:nvPr>
            <p:ph idx="4" type="body"/>
          </p:nvPr>
        </p:nvSpPr>
        <p:spPr>
          <a:xfrm>
            <a:off x="2321088" y="3642892"/>
            <a:ext cx="11250640" cy="883594"/>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This method returns a list consisting of all elements except the first</a:t>
            </a:r>
            <a:endParaRPr/>
          </a:p>
        </p:txBody>
      </p:sp>
      <p:sp>
        <p:nvSpPr>
          <p:cNvPr id="1115" name="Google Shape;1115;p49"/>
          <p:cNvSpPr txBox="1"/>
          <p:nvPr>
            <p:ph idx="5" type="body"/>
          </p:nvPr>
        </p:nvSpPr>
        <p:spPr>
          <a:xfrm>
            <a:off x="2322814" y="4674593"/>
            <a:ext cx="11250640" cy="883594"/>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This method returns true if the list is empty, otherwise it returns false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50"/>
          <p:cNvSpPr txBox="1"/>
          <p:nvPr>
            <p:ph idx="1" type="body"/>
          </p:nvPr>
        </p:nvSpPr>
        <p:spPr>
          <a:xfrm>
            <a:off x="2310170" y="952548"/>
            <a:ext cx="13391132" cy="142496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t/>
            </a:r>
            <a:endParaRPr b="1" sz="2400">
              <a:solidFill>
                <a:srgbClr val="3F3F3F"/>
              </a:solidFill>
              <a:latin typeface="Open Sans"/>
              <a:ea typeface="Open Sans"/>
              <a:cs typeface="Open Sans"/>
              <a:sym typeface="Open Sans"/>
            </a:endParaRPr>
          </a:p>
          <a:p>
            <a:pPr indent="0" lvl="0" marL="0" rtl="0" algn="l">
              <a:lnSpc>
                <a:spcPct val="90000"/>
              </a:lnSpc>
              <a:spcBef>
                <a:spcPts val="1333"/>
              </a:spcBef>
              <a:spcAft>
                <a:spcPts val="0"/>
              </a:spcAft>
              <a:buClr>
                <a:srgbClr val="3F3F3F"/>
              </a:buClr>
              <a:buSzPts val="2400"/>
              <a:buNone/>
            </a:pPr>
            <a:r>
              <a:rPr b="1" lang="en-US" sz="2400">
                <a:solidFill>
                  <a:srgbClr val="3F3F3F"/>
                </a:solidFill>
                <a:latin typeface="Open Sans"/>
                <a:ea typeface="Open Sans"/>
                <a:cs typeface="Open Sans"/>
                <a:sym typeface="Open Sans"/>
              </a:rPr>
              <a:t>The difference between a val and a var in scala is:</a:t>
            </a:r>
            <a:endParaRPr/>
          </a:p>
          <a:p>
            <a:pPr indent="0" lvl="0" marL="0" rtl="0" algn="l">
              <a:lnSpc>
                <a:spcPct val="90000"/>
              </a:lnSpc>
              <a:spcBef>
                <a:spcPts val="1333"/>
              </a:spcBef>
              <a:spcAft>
                <a:spcPts val="0"/>
              </a:spcAft>
              <a:buClr>
                <a:srgbClr val="3F3F3F"/>
              </a:buClr>
              <a:buSzPts val="2400"/>
              <a:buNone/>
            </a:pPr>
            <a:r>
              <a:t/>
            </a:r>
            <a:endParaRPr b="1" sz="2400">
              <a:solidFill>
                <a:srgbClr val="3F3F3F"/>
              </a:solidFill>
              <a:latin typeface="Open Sans"/>
              <a:ea typeface="Open Sans"/>
              <a:cs typeface="Open Sans"/>
              <a:sym typeface="Open Sans"/>
            </a:endParaRPr>
          </a:p>
        </p:txBody>
      </p:sp>
      <p:sp>
        <p:nvSpPr>
          <p:cNvPr id="1122" name="Google Shape;1122;p50"/>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4</a:t>
            </a:r>
            <a:endParaRPr/>
          </a:p>
        </p:txBody>
      </p:sp>
      <p:sp>
        <p:nvSpPr>
          <p:cNvPr id="1123" name="Google Shape;1123;p50"/>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val is a constant</a:t>
            </a:r>
            <a:endParaRPr sz="2200">
              <a:solidFill>
                <a:srgbClr val="3F3F3F"/>
              </a:solidFill>
              <a:latin typeface="Open Sans"/>
              <a:ea typeface="Open Sans"/>
              <a:cs typeface="Open Sans"/>
              <a:sym typeface="Open Sans"/>
            </a:endParaRPr>
          </a:p>
        </p:txBody>
      </p:sp>
      <p:sp>
        <p:nvSpPr>
          <p:cNvPr id="1124" name="Google Shape;1124;p50"/>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var is a constant</a:t>
            </a:r>
            <a:endParaRPr sz="2200">
              <a:solidFill>
                <a:srgbClr val="3F3F3F"/>
              </a:solidFill>
              <a:latin typeface="Open Sans"/>
              <a:ea typeface="Open Sans"/>
              <a:cs typeface="Open Sans"/>
              <a:sym typeface="Open Sans"/>
            </a:endParaRPr>
          </a:p>
        </p:txBody>
      </p:sp>
      <p:sp>
        <p:nvSpPr>
          <p:cNvPr id="1125" name="Google Shape;1125;p50"/>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var is a variable</a:t>
            </a:r>
            <a:endParaRPr sz="2200">
              <a:solidFill>
                <a:srgbClr val="3F3F3F"/>
              </a:solidFill>
              <a:latin typeface="Open Sans"/>
              <a:ea typeface="Open Sans"/>
              <a:cs typeface="Open Sans"/>
              <a:sym typeface="Open Sans"/>
            </a:endParaRPr>
          </a:p>
        </p:txBody>
      </p:sp>
      <p:sp>
        <p:nvSpPr>
          <p:cNvPr id="1126" name="Google Shape;1126;p50"/>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Reassigning a value to val is an error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51"/>
          <p:cNvSpPr txBox="1"/>
          <p:nvPr>
            <p:ph idx="2" type="body"/>
          </p:nvPr>
        </p:nvSpPr>
        <p:spPr>
          <a:xfrm>
            <a:off x="3576212" y="6774089"/>
            <a:ext cx="9022188" cy="619532"/>
          </a:xfrm>
          <a:prstGeom prst="rect">
            <a:avLst/>
          </a:prstGeom>
          <a:noFill/>
          <a:ln>
            <a:noFill/>
          </a:ln>
        </p:spPr>
        <p:txBody>
          <a:bodyPr anchorCtr="0" anchor="ctr" bIns="45700" lIns="91425" spcFirstLastPara="1" rIns="91425" wrap="square" tIns="45700">
            <a:noAutofit/>
          </a:bodyPr>
          <a:lstStyle/>
          <a:p>
            <a:pPr indent="-304784" lvl="0" marL="304784" rtl="0" algn="l">
              <a:lnSpc>
                <a:spcPct val="90000"/>
              </a:lnSpc>
              <a:spcBef>
                <a:spcPts val="0"/>
              </a:spcBef>
              <a:spcAft>
                <a:spcPts val="0"/>
              </a:spcAft>
              <a:buClr>
                <a:srgbClr val="3C9F37"/>
              </a:buClr>
              <a:buSzPts val="2400"/>
              <a:buNone/>
            </a:pPr>
            <a:r>
              <a:rPr lang="en-US"/>
              <a:t>a, c, and d.</a:t>
            </a:r>
            <a:endParaRPr/>
          </a:p>
        </p:txBody>
      </p:sp>
      <p:sp>
        <p:nvSpPr>
          <p:cNvPr id="1133" name="Google Shape;1133;p51"/>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3F3F3F"/>
              </a:buClr>
              <a:buSzPts val="2200"/>
              <a:buNone/>
            </a:pPr>
            <a:r>
              <a:rPr lang="en-US"/>
              <a:t>val is a constant</a:t>
            </a:r>
            <a:endParaRPr/>
          </a:p>
        </p:txBody>
      </p:sp>
      <p:sp>
        <p:nvSpPr>
          <p:cNvPr id="1134" name="Google Shape;1134;p51"/>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var is a constant</a:t>
            </a:r>
            <a:endParaRPr sz="2200">
              <a:solidFill>
                <a:srgbClr val="3F3F3F"/>
              </a:solidFill>
              <a:latin typeface="Open Sans"/>
              <a:ea typeface="Open Sans"/>
              <a:cs typeface="Open Sans"/>
              <a:sym typeface="Open Sans"/>
            </a:endParaRPr>
          </a:p>
        </p:txBody>
      </p:sp>
      <p:sp>
        <p:nvSpPr>
          <p:cNvPr id="1135" name="Google Shape;1135;p51"/>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1" marL="0" rtl="0" algn="l">
              <a:lnSpc>
                <a:spcPct val="9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var is a variable</a:t>
            </a:r>
            <a:endParaRPr sz="2200">
              <a:solidFill>
                <a:srgbClr val="3F3F3F"/>
              </a:solidFill>
              <a:latin typeface="Open Sans"/>
              <a:ea typeface="Open Sans"/>
              <a:cs typeface="Open Sans"/>
              <a:sym typeface="Open Sans"/>
            </a:endParaRPr>
          </a:p>
        </p:txBody>
      </p:sp>
      <p:sp>
        <p:nvSpPr>
          <p:cNvPr id="1136" name="Google Shape;1136;p51"/>
          <p:cNvSpPr txBox="1"/>
          <p:nvPr>
            <p:ph idx="7" type="body"/>
          </p:nvPr>
        </p:nvSpPr>
        <p:spPr>
          <a:xfrm>
            <a:off x="2461981" y="5291832"/>
            <a:ext cx="11250600" cy="701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Reassigning a value to val is an error</a:t>
            </a:r>
            <a:endParaRPr/>
          </a:p>
        </p:txBody>
      </p:sp>
      <p:sp>
        <p:nvSpPr>
          <p:cNvPr id="1137" name="Google Shape;1137;p51"/>
          <p:cNvSpPr txBox="1"/>
          <p:nvPr>
            <p:ph idx="8"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lang="en-US"/>
              <a:t>The difference between a val and a var in scala is:</a:t>
            </a:r>
            <a:endParaRPr/>
          </a:p>
        </p:txBody>
      </p:sp>
      <p:sp>
        <p:nvSpPr>
          <p:cNvPr id="1138" name="Google Shape;1138;p51"/>
          <p:cNvSpPr/>
          <p:nvPr/>
        </p:nvSpPr>
        <p:spPr>
          <a:xfrm>
            <a:off x="3576212" y="6840967"/>
            <a:ext cx="9022188" cy="61953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C9F37"/>
              </a:buClr>
              <a:buSzPts val="2877"/>
              <a:buFont typeface="Arial"/>
              <a:buNone/>
            </a:pPr>
            <a:r>
              <a:t/>
            </a:r>
            <a:endParaRPr b="0" i="0" sz="2877" u="none" cap="none" strike="noStrike">
              <a:solidFill>
                <a:schemeClr val="dk1"/>
              </a:solidFill>
              <a:latin typeface="Calibri"/>
              <a:ea typeface="Calibri"/>
              <a:cs typeface="Calibri"/>
              <a:sym typeface="Calibri"/>
            </a:endParaRPr>
          </a:p>
        </p:txBody>
      </p:sp>
      <p:sp>
        <p:nvSpPr>
          <p:cNvPr id="1139" name="Google Shape;1139;p51"/>
          <p:cNvSpPr txBox="1"/>
          <p:nvPr/>
        </p:nvSpPr>
        <p:spPr>
          <a:xfrm>
            <a:off x="489442" y="7585546"/>
            <a:ext cx="14060494" cy="82323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877"/>
              <a:buFont typeface="Arial"/>
              <a:buNone/>
            </a:pPr>
            <a:r>
              <a:rPr b="1" i="0" lang="en-US" sz="2877" u="none" cap="none" strike="noStrike">
                <a:solidFill>
                  <a:srgbClr val="3F3F3F"/>
                </a:solidFill>
                <a:latin typeface="Calibri"/>
                <a:ea typeface="Calibri"/>
                <a:cs typeface="Calibri"/>
                <a:sym typeface="Calibri"/>
              </a:rPr>
              <a:t>Explanation</a:t>
            </a:r>
            <a:r>
              <a:rPr b="0" i="0" lang="en-US" sz="2877" u="none" cap="none" strike="noStrike">
                <a:solidFill>
                  <a:srgbClr val="3F3F3F"/>
                </a:solidFill>
                <a:latin typeface="Calibri"/>
                <a:ea typeface="Calibri"/>
                <a:cs typeface="Calibri"/>
                <a:sym typeface="Calibri"/>
              </a:rPr>
              <a:t>: </a:t>
            </a:r>
            <a:r>
              <a:rPr b="0" i="0" lang="en-US" sz="2400" u="none" cap="none" strike="noStrike">
                <a:solidFill>
                  <a:srgbClr val="3F3F3F"/>
                </a:solidFill>
                <a:latin typeface="Open Sans"/>
                <a:ea typeface="Open Sans"/>
                <a:cs typeface="Open Sans"/>
                <a:sym typeface="Open Sans"/>
              </a:rPr>
              <a:t>The difference between val and var is that val is a constant and var is a variable. Reassigning a value to  val will lead to an error.</a:t>
            </a:r>
            <a:endParaRPr b="0" i="0" sz="1400" u="none" cap="none" strike="noStrike">
              <a:solidFill>
                <a:srgbClr val="000000"/>
              </a:solidFill>
              <a:latin typeface="Arial"/>
              <a:ea typeface="Arial"/>
              <a:cs typeface="Arial"/>
              <a:sym typeface="Arial"/>
            </a:endParaRPr>
          </a:p>
        </p:txBody>
      </p:sp>
      <p:sp>
        <p:nvSpPr>
          <p:cNvPr id="1140" name="Google Shape;1140;p51"/>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cxnSp>
        <p:nvCxnSpPr>
          <p:cNvPr id="496" name="Google Shape;496;p5"/>
          <p:cNvCxnSpPr>
            <a:endCxn id="497" idx="1"/>
          </p:cNvCxnSpPr>
          <p:nvPr/>
        </p:nvCxnSpPr>
        <p:spPr>
          <a:xfrm flipH="1" rot="10800000">
            <a:off x="8701600" y="2479898"/>
            <a:ext cx="1293300" cy="1166100"/>
          </a:xfrm>
          <a:prstGeom prst="straightConnector1">
            <a:avLst/>
          </a:prstGeom>
          <a:noFill/>
          <a:ln cap="flat" cmpd="sng" w="38100">
            <a:solidFill>
              <a:srgbClr val="A6C6C9"/>
            </a:solidFill>
            <a:prstDash val="dash"/>
            <a:miter lim="800000"/>
            <a:headEnd len="sm" w="sm" type="none"/>
            <a:tailEnd len="sm" w="sm" type="none"/>
          </a:ln>
        </p:spPr>
      </p:cxnSp>
      <p:cxnSp>
        <p:nvCxnSpPr>
          <p:cNvPr id="498" name="Google Shape;498;p5"/>
          <p:cNvCxnSpPr/>
          <p:nvPr/>
        </p:nvCxnSpPr>
        <p:spPr>
          <a:xfrm flipH="1" rot="10800000">
            <a:off x="9348224" y="4557125"/>
            <a:ext cx="1522976" cy="19614"/>
          </a:xfrm>
          <a:prstGeom prst="straightConnector1">
            <a:avLst/>
          </a:prstGeom>
          <a:noFill/>
          <a:ln cap="flat" cmpd="sng" w="38100">
            <a:solidFill>
              <a:srgbClr val="A6C6C9"/>
            </a:solidFill>
            <a:prstDash val="dash"/>
            <a:miter lim="800000"/>
            <a:headEnd len="sm" w="sm" type="none"/>
            <a:tailEnd len="sm" w="sm" type="none"/>
          </a:ln>
        </p:spPr>
      </p:cxnSp>
      <p:cxnSp>
        <p:nvCxnSpPr>
          <p:cNvPr id="499" name="Google Shape;499;p5"/>
          <p:cNvCxnSpPr/>
          <p:nvPr/>
        </p:nvCxnSpPr>
        <p:spPr>
          <a:xfrm>
            <a:off x="8701548" y="5611481"/>
            <a:ext cx="1408164" cy="792320"/>
          </a:xfrm>
          <a:prstGeom prst="straightConnector1">
            <a:avLst/>
          </a:prstGeom>
          <a:noFill/>
          <a:ln cap="flat" cmpd="sng" w="38100">
            <a:solidFill>
              <a:srgbClr val="A6C6C9"/>
            </a:solidFill>
            <a:prstDash val="dash"/>
            <a:miter lim="800000"/>
            <a:headEnd len="sm" w="sm" type="none"/>
            <a:tailEnd len="sm" w="sm" type="none"/>
          </a:ln>
        </p:spPr>
      </p:cxnSp>
      <p:cxnSp>
        <p:nvCxnSpPr>
          <p:cNvPr id="500" name="Google Shape;500;p5"/>
          <p:cNvCxnSpPr>
            <a:endCxn id="501" idx="3"/>
          </p:cNvCxnSpPr>
          <p:nvPr/>
        </p:nvCxnSpPr>
        <p:spPr>
          <a:xfrm flipH="1">
            <a:off x="6375400" y="5576709"/>
            <a:ext cx="1108200" cy="746700"/>
          </a:xfrm>
          <a:prstGeom prst="straightConnector1">
            <a:avLst/>
          </a:prstGeom>
          <a:noFill/>
          <a:ln cap="flat" cmpd="sng" w="38100">
            <a:solidFill>
              <a:srgbClr val="A6C6C9"/>
            </a:solidFill>
            <a:prstDash val="dash"/>
            <a:miter lim="800000"/>
            <a:headEnd len="sm" w="sm" type="none"/>
            <a:tailEnd len="sm" w="sm" type="none"/>
          </a:ln>
        </p:spPr>
      </p:cxnSp>
      <p:cxnSp>
        <p:nvCxnSpPr>
          <p:cNvPr id="502" name="Google Shape;502;p5"/>
          <p:cNvCxnSpPr/>
          <p:nvPr/>
        </p:nvCxnSpPr>
        <p:spPr>
          <a:xfrm flipH="1" rot="10800000">
            <a:off x="5406589" y="4537511"/>
            <a:ext cx="1522976" cy="19614"/>
          </a:xfrm>
          <a:prstGeom prst="straightConnector1">
            <a:avLst/>
          </a:prstGeom>
          <a:noFill/>
          <a:ln cap="flat" cmpd="sng" w="38100">
            <a:solidFill>
              <a:srgbClr val="A6C6C9"/>
            </a:solidFill>
            <a:prstDash val="dash"/>
            <a:miter lim="800000"/>
            <a:headEnd len="sm" w="sm" type="none"/>
            <a:tailEnd len="sm" w="sm" type="none"/>
          </a:ln>
        </p:spPr>
      </p:cxnSp>
      <p:cxnSp>
        <p:nvCxnSpPr>
          <p:cNvPr id="503" name="Google Shape;503;p5"/>
          <p:cNvCxnSpPr>
            <a:endCxn id="504" idx="3"/>
          </p:cNvCxnSpPr>
          <p:nvPr/>
        </p:nvCxnSpPr>
        <p:spPr>
          <a:xfrm rot="10800000">
            <a:off x="6224432" y="2507921"/>
            <a:ext cx="1346100" cy="1103400"/>
          </a:xfrm>
          <a:prstGeom prst="straightConnector1">
            <a:avLst/>
          </a:prstGeom>
          <a:noFill/>
          <a:ln cap="flat" cmpd="sng" w="38100">
            <a:solidFill>
              <a:srgbClr val="A6C6C9"/>
            </a:solidFill>
            <a:prstDash val="dash"/>
            <a:miter lim="800000"/>
            <a:headEnd len="sm" w="sm" type="none"/>
            <a:tailEnd len="sm" w="sm" type="none"/>
          </a:ln>
        </p:spPr>
      </p:cxnSp>
      <p:sp>
        <p:nvSpPr>
          <p:cNvPr id="505" name="Google Shape;505;p5"/>
          <p:cNvSpPr txBox="1"/>
          <p:nvPr>
            <p:ph type="title"/>
          </p:nvPr>
        </p:nvSpPr>
        <p:spPr>
          <a:xfrm>
            <a:off x="0" y="338853"/>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Scala (Contd.)</a:t>
            </a:r>
            <a:endParaRPr/>
          </a:p>
        </p:txBody>
      </p:sp>
      <p:sp>
        <p:nvSpPr>
          <p:cNvPr id="497" name="Google Shape;497;p5"/>
          <p:cNvSpPr/>
          <p:nvPr/>
        </p:nvSpPr>
        <p:spPr>
          <a:xfrm>
            <a:off x="9994900" y="1842694"/>
            <a:ext cx="4107396" cy="1274408"/>
          </a:xfrm>
          <a:prstGeom prst="rect">
            <a:avLst/>
          </a:prstGeom>
          <a:solidFill>
            <a:srgbClr val="C8DCDE"/>
          </a:solidFill>
          <a:ln cap="flat" cmpd="sng" w="9525">
            <a:solidFill>
              <a:srgbClr val="A6C6C9"/>
            </a:solidFill>
            <a:prstDash val="dash"/>
            <a:miter lim="800000"/>
            <a:headEnd len="sm" w="sm" type="none"/>
            <a:tailEnd len="sm" w="sm" type="none"/>
          </a:ln>
          <a:effectLst>
            <a:outerShdw blurRad="50800" rotWithShape="0" algn="t" dir="5400000" dist="38100">
              <a:srgbClr val="000000">
                <a:alpha val="40000"/>
              </a:srgbClr>
            </a:outerShdw>
          </a:effectLst>
        </p:spPr>
        <p:txBody>
          <a:bodyPr anchorCtr="0" anchor="ctr" bIns="187925" lIns="375875" spcFirstLastPara="1" rIns="187925" wrap="square" tIns="1879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General Purpose Programming Language</a:t>
            </a:r>
            <a:endParaRPr b="0" i="0" sz="1400" u="none" cap="none" strike="noStrike">
              <a:solidFill>
                <a:srgbClr val="000000"/>
              </a:solidFill>
              <a:latin typeface="Arial"/>
              <a:ea typeface="Arial"/>
              <a:cs typeface="Arial"/>
              <a:sym typeface="Arial"/>
            </a:endParaRPr>
          </a:p>
        </p:txBody>
      </p:sp>
      <p:sp>
        <p:nvSpPr>
          <p:cNvPr id="506" name="Google Shape;506;p5"/>
          <p:cNvSpPr/>
          <p:nvPr/>
        </p:nvSpPr>
        <p:spPr>
          <a:xfrm>
            <a:off x="10795000" y="3803262"/>
            <a:ext cx="4107396" cy="1274408"/>
          </a:xfrm>
          <a:prstGeom prst="rect">
            <a:avLst/>
          </a:prstGeom>
          <a:solidFill>
            <a:srgbClr val="C8DCDE"/>
          </a:solidFill>
          <a:ln cap="flat" cmpd="sng" w="9525">
            <a:solidFill>
              <a:srgbClr val="A6C6C9"/>
            </a:solidFill>
            <a:prstDash val="dash"/>
            <a:miter lim="800000"/>
            <a:headEnd len="sm" w="sm" type="none"/>
            <a:tailEnd len="sm" w="sm" type="none"/>
          </a:ln>
          <a:effectLst>
            <a:outerShdw blurRad="50800" rotWithShape="0" algn="t" dir="5400000" dist="38100">
              <a:srgbClr val="000000">
                <a:alpha val="40000"/>
              </a:srgbClr>
            </a:outerShdw>
          </a:effectLst>
        </p:spPr>
        <p:txBody>
          <a:bodyPr anchorCtr="0" anchor="ctr" bIns="187925" lIns="375875" spcFirstLastPara="1" rIns="187925" wrap="square" tIns="1879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Multi-Paradigm Programming Language</a:t>
            </a:r>
            <a:endParaRPr b="0" i="0" sz="1400" u="none" cap="none" strike="noStrike">
              <a:solidFill>
                <a:srgbClr val="000000"/>
              </a:solidFill>
              <a:latin typeface="Arial"/>
              <a:ea typeface="Arial"/>
              <a:cs typeface="Arial"/>
              <a:sym typeface="Arial"/>
            </a:endParaRPr>
          </a:p>
        </p:txBody>
      </p:sp>
      <p:sp>
        <p:nvSpPr>
          <p:cNvPr id="507" name="Google Shape;507;p5"/>
          <p:cNvSpPr/>
          <p:nvPr/>
        </p:nvSpPr>
        <p:spPr>
          <a:xfrm>
            <a:off x="10071100" y="5655233"/>
            <a:ext cx="4107396" cy="1274407"/>
          </a:xfrm>
          <a:prstGeom prst="rect">
            <a:avLst/>
          </a:prstGeom>
          <a:solidFill>
            <a:srgbClr val="C8DCDE"/>
          </a:solidFill>
          <a:ln cap="flat" cmpd="sng" w="9525">
            <a:solidFill>
              <a:srgbClr val="A6C6C9"/>
            </a:solidFill>
            <a:prstDash val="dash"/>
            <a:miter lim="800000"/>
            <a:headEnd len="sm" w="sm" type="none"/>
            <a:tailEnd len="sm" w="sm" type="none"/>
          </a:ln>
          <a:effectLst>
            <a:outerShdw blurRad="50800" rotWithShape="0" algn="t" dir="5400000" dist="38100">
              <a:srgbClr val="000000">
                <a:alpha val="40000"/>
              </a:srgbClr>
            </a:outerShdw>
          </a:effectLst>
        </p:spPr>
        <p:txBody>
          <a:bodyPr anchorCtr="0" anchor="ctr" bIns="187925" lIns="375875" spcFirstLastPara="1" rIns="187925" wrap="square" tIns="1879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Expressive Type System with Type Inferencing</a:t>
            </a:r>
            <a:endParaRPr b="0" i="0" sz="1400" u="none" cap="none" strike="noStrike">
              <a:solidFill>
                <a:srgbClr val="000000"/>
              </a:solidFill>
              <a:latin typeface="Arial"/>
              <a:ea typeface="Arial"/>
              <a:cs typeface="Arial"/>
              <a:sym typeface="Arial"/>
            </a:endParaRPr>
          </a:p>
        </p:txBody>
      </p:sp>
      <p:sp>
        <p:nvSpPr>
          <p:cNvPr id="508" name="Google Shape;508;p5"/>
          <p:cNvSpPr/>
          <p:nvPr/>
        </p:nvSpPr>
        <p:spPr>
          <a:xfrm>
            <a:off x="6500865" y="7360773"/>
            <a:ext cx="3448820" cy="1274407"/>
          </a:xfrm>
          <a:prstGeom prst="rect">
            <a:avLst/>
          </a:prstGeom>
          <a:solidFill>
            <a:srgbClr val="C8DCDE"/>
          </a:solidFill>
          <a:ln cap="flat" cmpd="sng" w="9525">
            <a:solidFill>
              <a:srgbClr val="A6C6C9"/>
            </a:solidFill>
            <a:prstDash val="dash"/>
            <a:miter lim="800000"/>
            <a:headEnd len="sm" w="sm" type="none"/>
            <a:tailEnd len="sm" w="sm" type="none"/>
          </a:ln>
          <a:effectLst>
            <a:outerShdw blurRad="50800" rotWithShape="0" algn="t" dir="5400000" dist="38100">
              <a:srgbClr val="000000">
                <a:alpha val="40000"/>
              </a:srgbClr>
            </a:outerShdw>
          </a:effectLst>
        </p:spPr>
        <p:txBody>
          <a:bodyPr anchorCtr="0" anchor="ctr" bIns="187925" lIns="375875" spcFirstLastPara="1" rIns="187925" wrap="square" tIns="1879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Powerful Parser Combinator Library </a:t>
            </a:r>
            <a:endParaRPr b="0" i="0" sz="1400" u="none" cap="none" strike="noStrike">
              <a:solidFill>
                <a:srgbClr val="000000"/>
              </a:solidFill>
              <a:latin typeface="Arial"/>
              <a:ea typeface="Arial"/>
              <a:cs typeface="Arial"/>
              <a:sym typeface="Arial"/>
            </a:endParaRPr>
          </a:p>
        </p:txBody>
      </p:sp>
      <p:pic>
        <p:nvPicPr>
          <p:cNvPr id="509" name="Google Shape;509;p5"/>
          <p:cNvPicPr preferRelativeResize="0"/>
          <p:nvPr/>
        </p:nvPicPr>
        <p:blipFill rotWithShape="1">
          <a:blip r:embed="rId3">
            <a:alphaModFix/>
          </a:blip>
          <a:srcRect b="0" l="0" r="0" t="0"/>
          <a:stretch/>
        </p:blipFill>
        <p:spPr>
          <a:xfrm>
            <a:off x="5090160" y="870793"/>
            <a:ext cx="6062132" cy="274320"/>
          </a:xfrm>
          <a:prstGeom prst="rect">
            <a:avLst/>
          </a:prstGeom>
          <a:noFill/>
          <a:ln>
            <a:noFill/>
          </a:ln>
        </p:spPr>
      </p:pic>
      <p:sp>
        <p:nvSpPr>
          <p:cNvPr id="504" name="Google Shape;504;p5"/>
          <p:cNvSpPr/>
          <p:nvPr/>
        </p:nvSpPr>
        <p:spPr>
          <a:xfrm>
            <a:off x="2103283" y="1898739"/>
            <a:ext cx="4121149" cy="1218363"/>
          </a:xfrm>
          <a:prstGeom prst="rect">
            <a:avLst/>
          </a:prstGeom>
          <a:solidFill>
            <a:srgbClr val="C8DCDE"/>
          </a:solidFill>
          <a:ln cap="flat" cmpd="sng" w="9525">
            <a:solidFill>
              <a:srgbClr val="A6C6C9"/>
            </a:solidFill>
            <a:prstDash val="dash"/>
            <a:miter lim="800000"/>
            <a:headEnd len="sm" w="sm" type="none"/>
            <a:tailEnd len="sm" w="sm" type="none"/>
          </a:ln>
          <a:effectLst>
            <a:outerShdw blurRad="50800" rotWithShape="0" algn="t" dir="5400000" dist="38100">
              <a:srgbClr val="000000">
                <a:alpha val="40000"/>
              </a:srgbClr>
            </a:outerShdw>
          </a:effectLst>
        </p:spPr>
        <p:txBody>
          <a:bodyPr anchorCtr="0" anchor="ctr" bIns="187925" lIns="375875" spcFirstLastPara="1" rIns="187925" wrap="square" tIns="1879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Rich Concurrency </a:t>
            </a:r>
            <a:endParaRPr b="0" i="0" sz="1400" u="none" cap="none" strike="noStrike">
              <a:solidFill>
                <a:srgbClr val="000000"/>
              </a:solidFill>
              <a:latin typeface="Arial"/>
              <a:ea typeface="Arial"/>
              <a:cs typeface="Arial"/>
              <a:sym typeface="Arial"/>
            </a:endParaRPr>
          </a:p>
        </p:txBody>
      </p:sp>
      <p:sp>
        <p:nvSpPr>
          <p:cNvPr id="510" name="Google Shape;510;p5"/>
          <p:cNvSpPr/>
          <p:nvPr/>
        </p:nvSpPr>
        <p:spPr>
          <a:xfrm>
            <a:off x="1263652" y="3805935"/>
            <a:ext cx="4121148" cy="1218364"/>
          </a:xfrm>
          <a:prstGeom prst="rect">
            <a:avLst/>
          </a:prstGeom>
          <a:solidFill>
            <a:srgbClr val="C8DCDE"/>
          </a:solidFill>
          <a:ln cap="flat" cmpd="sng" w="9525">
            <a:solidFill>
              <a:srgbClr val="A6C6C9"/>
            </a:solidFill>
            <a:prstDash val="dash"/>
            <a:miter lim="800000"/>
            <a:headEnd len="sm" w="sm" type="none"/>
            <a:tailEnd len="sm" w="sm" type="none"/>
          </a:ln>
          <a:effectLst>
            <a:outerShdw blurRad="50800" rotWithShape="0" algn="t" dir="5400000" dist="38100">
              <a:srgbClr val="000000">
                <a:alpha val="40000"/>
              </a:srgbClr>
            </a:outerShdw>
          </a:effectLst>
        </p:spPr>
        <p:txBody>
          <a:bodyPr anchorCtr="0" anchor="ctr" bIns="187925" lIns="375875" spcFirstLastPara="1" rIns="187925" wrap="square" tIns="1879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Apache ActiveMQ and Camel Based System</a:t>
            </a:r>
            <a:endParaRPr b="0" i="0" sz="1400" u="none" cap="none" strike="noStrike">
              <a:solidFill>
                <a:srgbClr val="000000"/>
              </a:solidFill>
              <a:latin typeface="Arial"/>
              <a:ea typeface="Arial"/>
              <a:cs typeface="Arial"/>
              <a:sym typeface="Arial"/>
            </a:endParaRPr>
          </a:p>
        </p:txBody>
      </p:sp>
      <p:sp>
        <p:nvSpPr>
          <p:cNvPr id="501" name="Google Shape;501;p5"/>
          <p:cNvSpPr/>
          <p:nvPr/>
        </p:nvSpPr>
        <p:spPr>
          <a:xfrm>
            <a:off x="2254251" y="5714227"/>
            <a:ext cx="4121149" cy="1218364"/>
          </a:xfrm>
          <a:prstGeom prst="rect">
            <a:avLst/>
          </a:prstGeom>
          <a:solidFill>
            <a:srgbClr val="C8DCDE"/>
          </a:solidFill>
          <a:ln cap="flat" cmpd="sng" w="9525">
            <a:solidFill>
              <a:srgbClr val="A6C6C9"/>
            </a:solidFill>
            <a:prstDash val="dash"/>
            <a:miter lim="800000"/>
            <a:headEnd len="sm" w="sm" type="none"/>
            <a:tailEnd len="sm" w="sm" type="none"/>
          </a:ln>
          <a:effectLst>
            <a:outerShdw blurRad="50800" rotWithShape="0" algn="t" dir="5400000" dist="38100">
              <a:srgbClr val="000000">
                <a:alpha val="40000"/>
              </a:srgbClr>
            </a:outerShdw>
          </a:effectLst>
        </p:spPr>
        <p:txBody>
          <a:bodyPr anchorCtr="0" anchor="ctr" bIns="187925" lIns="375875" spcFirstLastPara="1" rIns="187925" wrap="square" tIns="1879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Interoperability with Java and .NET</a:t>
            </a:r>
            <a:endParaRPr b="0" i="0" sz="1400" u="none" cap="none" strike="noStrike">
              <a:solidFill>
                <a:srgbClr val="000000"/>
              </a:solidFill>
              <a:latin typeface="Arial"/>
              <a:ea typeface="Arial"/>
              <a:cs typeface="Arial"/>
              <a:sym typeface="Arial"/>
            </a:endParaRPr>
          </a:p>
        </p:txBody>
      </p:sp>
      <p:grpSp>
        <p:nvGrpSpPr>
          <p:cNvPr id="511" name="Google Shape;511;p5"/>
          <p:cNvGrpSpPr/>
          <p:nvPr/>
        </p:nvGrpSpPr>
        <p:grpSpPr>
          <a:xfrm>
            <a:off x="6889135" y="3333135"/>
            <a:ext cx="2477730" cy="2477730"/>
            <a:chOff x="-863206" y="2046999"/>
            <a:chExt cx="2640812" cy="2640812"/>
          </a:xfrm>
        </p:grpSpPr>
        <p:sp>
          <p:nvSpPr>
            <p:cNvPr id="512" name="Google Shape;512;p5"/>
            <p:cNvSpPr/>
            <p:nvPr/>
          </p:nvSpPr>
          <p:spPr>
            <a:xfrm>
              <a:off x="-863206" y="2046999"/>
              <a:ext cx="2640812" cy="2640812"/>
            </a:xfrm>
            <a:prstGeom prst="ellipse">
              <a:avLst/>
            </a:prstGeom>
            <a:solidFill>
              <a:srgbClr val="A6C6C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3" name="Google Shape;513;p5"/>
            <p:cNvSpPr/>
            <p:nvPr/>
          </p:nvSpPr>
          <p:spPr>
            <a:xfrm>
              <a:off x="-438150" y="2472055"/>
              <a:ext cx="1790700" cy="1790700"/>
            </a:xfrm>
            <a:prstGeom prst="ellipse">
              <a:avLst/>
            </a:prstGeom>
            <a:solidFill>
              <a:srgbClr val="F2F2F2"/>
            </a:solidFill>
            <a:ln>
              <a:noFill/>
            </a:ln>
            <a:effectLst>
              <a:outerShdw blurRad="558800" sx="97000" rotWithShape="0" algn="tl" dir="3000000" dist="342900" sy="97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514" name="Google Shape;514;p5"/>
          <p:cNvCxnSpPr>
            <a:stCxn id="512" idx="4"/>
          </p:cNvCxnSpPr>
          <p:nvPr/>
        </p:nvCxnSpPr>
        <p:spPr>
          <a:xfrm flipH="1">
            <a:off x="8098900" y="5810865"/>
            <a:ext cx="29100" cy="1549800"/>
          </a:xfrm>
          <a:prstGeom prst="straightConnector1">
            <a:avLst/>
          </a:prstGeom>
          <a:noFill/>
          <a:ln cap="flat" cmpd="sng" w="38100">
            <a:solidFill>
              <a:srgbClr val="A6C6C9"/>
            </a:solidFill>
            <a:prstDash val="dash"/>
            <a:miter lim="800000"/>
            <a:headEnd len="sm" w="sm" type="none"/>
            <a:tailEnd len="sm" w="sm" type="none"/>
          </a:ln>
        </p:spPr>
      </p:cxnSp>
      <p:sp>
        <p:nvSpPr>
          <p:cNvPr id="515" name="Google Shape;515;p5"/>
          <p:cNvSpPr/>
          <p:nvPr/>
        </p:nvSpPr>
        <p:spPr>
          <a:xfrm>
            <a:off x="6622043" y="1169036"/>
            <a:ext cx="3011914"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FEATURES OF SCALA</a:t>
            </a:r>
            <a:endParaRPr b="0" i="0" sz="1400" u="none" cap="none" strike="noStrike">
              <a:solidFill>
                <a:srgbClr val="000000"/>
              </a:solidFill>
              <a:latin typeface="Arial"/>
              <a:ea typeface="Arial"/>
              <a:cs typeface="Arial"/>
              <a:sym typeface="Arial"/>
            </a:endParaRPr>
          </a:p>
        </p:txBody>
      </p:sp>
      <p:pic>
        <p:nvPicPr>
          <p:cNvPr id="516" name="Google Shape;516;p5"/>
          <p:cNvPicPr preferRelativeResize="0"/>
          <p:nvPr/>
        </p:nvPicPr>
        <p:blipFill rotWithShape="1">
          <a:blip r:embed="rId4">
            <a:alphaModFix/>
          </a:blip>
          <a:srcRect b="0" l="0" r="65555" t="0"/>
          <a:stretch/>
        </p:blipFill>
        <p:spPr>
          <a:xfrm>
            <a:off x="7636203" y="3901714"/>
            <a:ext cx="932686" cy="120032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52"/>
          <p:cNvSpPr txBox="1"/>
          <p:nvPr>
            <p:ph idx="1" type="body"/>
          </p:nvPr>
        </p:nvSpPr>
        <p:spPr>
          <a:xfrm>
            <a:off x="1886347" y="3762307"/>
            <a:ext cx="12483308" cy="5355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04040"/>
              </a:buClr>
              <a:buSzPts val="3200"/>
              <a:buFont typeface="Arial"/>
              <a:buNone/>
            </a:pPr>
            <a:r>
              <a:rPr lang="en-US"/>
              <a:t>This concludes “Introduction to Programming in Scala.” </a:t>
            </a:r>
            <a:endParaRPr/>
          </a:p>
        </p:txBody>
      </p:sp>
      <p:sp>
        <p:nvSpPr>
          <p:cNvPr id="1146" name="Google Shape;1146;p52"/>
          <p:cNvSpPr txBox="1"/>
          <p:nvPr>
            <p:ph idx="2" type="body"/>
          </p:nvPr>
        </p:nvSpPr>
        <p:spPr>
          <a:xfrm>
            <a:off x="2453770" y="4553377"/>
            <a:ext cx="11348463" cy="4801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04040"/>
              </a:buClr>
              <a:buSzPts val="2800"/>
              <a:buFont typeface="Arial"/>
              <a:buNone/>
            </a:pPr>
            <a:r>
              <a:rPr lang="en-US"/>
              <a:t>The next lesson is “Using RDD for Creating Applications in Spark.”</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
          <p:cNvSpPr txBox="1"/>
          <p:nvPr>
            <p:ph idx="1" type="body"/>
          </p:nvPr>
        </p:nvSpPr>
        <p:spPr>
          <a:xfrm>
            <a:off x="926745" y="1676697"/>
            <a:ext cx="12378945"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Introduction to Programming in Scala</a:t>
            </a:r>
            <a:endParaRPr/>
          </a:p>
        </p:txBody>
      </p:sp>
      <p:sp>
        <p:nvSpPr>
          <p:cNvPr id="522" name="Google Shape;522;p6"/>
          <p:cNvSpPr txBox="1"/>
          <p:nvPr>
            <p:ph idx="2" type="body"/>
          </p:nvPr>
        </p:nvSpPr>
        <p:spPr>
          <a:xfrm>
            <a:off x="926742" y="2380588"/>
            <a:ext cx="12378950"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2: Scala Programming Constructs</a:t>
            </a:r>
            <a:endParaRPr/>
          </a:p>
        </p:txBody>
      </p:sp>
      <p:sp>
        <p:nvSpPr>
          <p:cNvPr id="523" name="Google Shape;523;p6"/>
          <p:cNvSpPr/>
          <p:nvPr/>
        </p:nvSpPr>
        <p:spPr>
          <a:xfrm>
            <a:off x="1112981" y="3971834"/>
            <a:ext cx="12935527" cy="286232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This topic explains about the core constructs of Scala Programming language, which are as follows: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BASIC DATA TYPES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BASIC LITERALS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OPERATORS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cxnSp>
        <p:nvCxnSpPr>
          <p:cNvPr id="529" name="Google Shape;529;p7"/>
          <p:cNvCxnSpPr/>
          <p:nvPr/>
        </p:nvCxnSpPr>
        <p:spPr>
          <a:xfrm>
            <a:off x="5652658" y="4454749"/>
            <a:ext cx="4821380" cy="0"/>
          </a:xfrm>
          <a:prstGeom prst="straightConnector1">
            <a:avLst/>
          </a:prstGeom>
          <a:noFill/>
          <a:ln cap="flat" cmpd="sng" w="38100">
            <a:solidFill>
              <a:srgbClr val="3A3838"/>
            </a:solidFill>
            <a:prstDash val="dash"/>
            <a:miter lim="800000"/>
            <a:headEnd len="sm" w="sm" type="none"/>
            <a:tailEnd len="sm" w="sm" type="none"/>
          </a:ln>
        </p:spPr>
      </p:cxnSp>
      <p:sp>
        <p:nvSpPr>
          <p:cNvPr id="530" name="Google Shape;530;p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Programming Constructs</a:t>
            </a:r>
            <a:endParaRPr/>
          </a:p>
        </p:txBody>
      </p:sp>
      <p:pic>
        <p:nvPicPr>
          <p:cNvPr id="531" name="Google Shape;531;p7"/>
          <p:cNvPicPr preferRelativeResize="0"/>
          <p:nvPr/>
        </p:nvPicPr>
        <p:blipFill rotWithShape="1">
          <a:blip r:embed="rId3">
            <a:alphaModFix/>
          </a:blip>
          <a:srcRect b="0" l="0" r="0" t="0"/>
          <a:stretch/>
        </p:blipFill>
        <p:spPr>
          <a:xfrm>
            <a:off x="4917227" y="870793"/>
            <a:ext cx="6407998" cy="274320"/>
          </a:xfrm>
          <a:prstGeom prst="rect">
            <a:avLst/>
          </a:prstGeom>
          <a:noFill/>
          <a:ln>
            <a:noFill/>
          </a:ln>
        </p:spPr>
      </p:pic>
      <p:grpSp>
        <p:nvGrpSpPr>
          <p:cNvPr id="532" name="Google Shape;532;p7"/>
          <p:cNvGrpSpPr/>
          <p:nvPr/>
        </p:nvGrpSpPr>
        <p:grpSpPr>
          <a:xfrm>
            <a:off x="2417218" y="2209797"/>
            <a:ext cx="2977945" cy="5099505"/>
            <a:chOff x="4467691" y="2527299"/>
            <a:chExt cx="2977945" cy="5099505"/>
          </a:xfrm>
        </p:grpSpPr>
        <p:sp>
          <p:nvSpPr>
            <p:cNvPr id="533" name="Google Shape;533;p7"/>
            <p:cNvSpPr/>
            <p:nvPr/>
          </p:nvSpPr>
          <p:spPr>
            <a:xfrm>
              <a:off x="4467691" y="2527299"/>
              <a:ext cx="2977945" cy="635001"/>
            </a:xfrm>
            <a:prstGeom prst="rect">
              <a:avLst/>
            </a:prstGeom>
            <a:solidFill>
              <a:srgbClr val="CBCB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Byte</a:t>
              </a:r>
              <a:endParaRPr b="0" i="0" sz="2400" u="none" cap="none" strike="noStrike">
                <a:solidFill>
                  <a:srgbClr val="3F3F3F"/>
                </a:solidFill>
                <a:latin typeface="Calibri"/>
                <a:ea typeface="Calibri"/>
                <a:cs typeface="Calibri"/>
                <a:sym typeface="Calibri"/>
              </a:endParaRPr>
            </a:p>
          </p:txBody>
        </p:sp>
        <p:sp>
          <p:nvSpPr>
            <p:cNvPr id="534" name="Google Shape;534;p7"/>
            <p:cNvSpPr/>
            <p:nvPr/>
          </p:nvSpPr>
          <p:spPr>
            <a:xfrm>
              <a:off x="4467691" y="3271383"/>
              <a:ext cx="2977945" cy="635001"/>
            </a:xfrm>
            <a:prstGeom prst="rect">
              <a:avLst/>
            </a:prstGeom>
            <a:solidFill>
              <a:srgbClr val="E7E7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Short</a:t>
              </a:r>
              <a:endParaRPr b="0" i="0" sz="2400" u="none" cap="none" strike="noStrike">
                <a:solidFill>
                  <a:srgbClr val="3F3F3F"/>
                </a:solidFill>
                <a:latin typeface="Calibri"/>
                <a:ea typeface="Calibri"/>
                <a:cs typeface="Calibri"/>
                <a:sym typeface="Calibri"/>
              </a:endParaRPr>
            </a:p>
          </p:txBody>
        </p:sp>
        <p:sp>
          <p:nvSpPr>
            <p:cNvPr id="535" name="Google Shape;535;p7"/>
            <p:cNvSpPr/>
            <p:nvPr/>
          </p:nvSpPr>
          <p:spPr>
            <a:xfrm>
              <a:off x="4467691" y="4015467"/>
              <a:ext cx="2977945" cy="635001"/>
            </a:xfrm>
            <a:prstGeom prst="rect">
              <a:avLst/>
            </a:prstGeom>
            <a:solidFill>
              <a:srgbClr val="CBCB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Int</a:t>
              </a:r>
              <a:endParaRPr b="0" i="0" sz="2400" u="none" cap="none" strike="noStrike">
                <a:solidFill>
                  <a:srgbClr val="3F3F3F"/>
                </a:solidFill>
                <a:latin typeface="Calibri"/>
                <a:ea typeface="Calibri"/>
                <a:cs typeface="Calibri"/>
                <a:sym typeface="Calibri"/>
              </a:endParaRPr>
            </a:p>
          </p:txBody>
        </p:sp>
        <p:sp>
          <p:nvSpPr>
            <p:cNvPr id="536" name="Google Shape;536;p7"/>
            <p:cNvSpPr/>
            <p:nvPr/>
          </p:nvSpPr>
          <p:spPr>
            <a:xfrm>
              <a:off x="4467691" y="4759551"/>
              <a:ext cx="2977945" cy="635001"/>
            </a:xfrm>
            <a:prstGeom prst="rect">
              <a:avLst/>
            </a:prstGeom>
            <a:solidFill>
              <a:srgbClr val="E7E7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Long</a:t>
              </a:r>
              <a:endParaRPr b="0" i="0" sz="2400" u="none" cap="none" strike="noStrike">
                <a:solidFill>
                  <a:srgbClr val="3F3F3F"/>
                </a:solidFill>
                <a:latin typeface="Calibri"/>
                <a:ea typeface="Calibri"/>
                <a:cs typeface="Calibri"/>
                <a:sym typeface="Calibri"/>
              </a:endParaRPr>
            </a:p>
          </p:txBody>
        </p:sp>
        <p:sp>
          <p:nvSpPr>
            <p:cNvPr id="537" name="Google Shape;537;p7"/>
            <p:cNvSpPr/>
            <p:nvPr/>
          </p:nvSpPr>
          <p:spPr>
            <a:xfrm>
              <a:off x="4467691" y="5503635"/>
              <a:ext cx="2977945" cy="635001"/>
            </a:xfrm>
            <a:prstGeom prst="rect">
              <a:avLst/>
            </a:prstGeom>
            <a:solidFill>
              <a:srgbClr val="CBCB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Float</a:t>
              </a:r>
              <a:endParaRPr b="0" i="0" sz="2400" u="none" cap="none" strike="noStrike">
                <a:solidFill>
                  <a:srgbClr val="3F3F3F"/>
                </a:solidFill>
                <a:latin typeface="Calibri"/>
                <a:ea typeface="Calibri"/>
                <a:cs typeface="Calibri"/>
                <a:sym typeface="Calibri"/>
              </a:endParaRPr>
            </a:p>
          </p:txBody>
        </p:sp>
        <p:sp>
          <p:nvSpPr>
            <p:cNvPr id="538" name="Google Shape;538;p7"/>
            <p:cNvSpPr/>
            <p:nvPr/>
          </p:nvSpPr>
          <p:spPr>
            <a:xfrm>
              <a:off x="4467691" y="6247719"/>
              <a:ext cx="2977945" cy="635001"/>
            </a:xfrm>
            <a:prstGeom prst="rect">
              <a:avLst/>
            </a:prstGeom>
            <a:solidFill>
              <a:srgbClr val="E7E7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Double</a:t>
              </a:r>
              <a:endParaRPr b="0" i="0" sz="2400" u="none" cap="none" strike="noStrike">
                <a:solidFill>
                  <a:srgbClr val="3F3F3F"/>
                </a:solidFill>
                <a:latin typeface="Calibri"/>
                <a:ea typeface="Calibri"/>
                <a:cs typeface="Calibri"/>
                <a:sym typeface="Calibri"/>
              </a:endParaRPr>
            </a:p>
          </p:txBody>
        </p:sp>
        <p:sp>
          <p:nvSpPr>
            <p:cNvPr id="539" name="Google Shape;539;p7"/>
            <p:cNvSpPr/>
            <p:nvPr/>
          </p:nvSpPr>
          <p:spPr>
            <a:xfrm>
              <a:off x="4467691" y="6991803"/>
              <a:ext cx="2977945" cy="635001"/>
            </a:xfrm>
            <a:prstGeom prst="rect">
              <a:avLst/>
            </a:prstGeom>
            <a:solidFill>
              <a:srgbClr val="CBCB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Char</a:t>
              </a:r>
              <a:endParaRPr b="0" i="0" sz="2400" u="none" cap="none" strike="noStrike">
                <a:solidFill>
                  <a:srgbClr val="3F3F3F"/>
                </a:solidFill>
                <a:latin typeface="Calibri"/>
                <a:ea typeface="Calibri"/>
                <a:cs typeface="Calibri"/>
                <a:sym typeface="Calibri"/>
              </a:endParaRPr>
            </a:p>
          </p:txBody>
        </p:sp>
      </p:grpSp>
      <p:grpSp>
        <p:nvGrpSpPr>
          <p:cNvPr id="540" name="Google Shape;540;p7"/>
          <p:cNvGrpSpPr/>
          <p:nvPr/>
        </p:nvGrpSpPr>
        <p:grpSpPr>
          <a:xfrm>
            <a:off x="10750645" y="2209797"/>
            <a:ext cx="2977945" cy="5099505"/>
            <a:chOff x="8374981" y="2527299"/>
            <a:chExt cx="2977945" cy="5099505"/>
          </a:xfrm>
        </p:grpSpPr>
        <p:sp>
          <p:nvSpPr>
            <p:cNvPr id="541" name="Google Shape;541;p7"/>
            <p:cNvSpPr/>
            <p:nvPr/>
          </p:nvSpPr>
          <p:spPr>
            <a:xfrm>
              <a:off x="8374981" y="2527299"/>
              <a:ext cx="2977945" cy="635001"/>
            </a:xfrm>
            <a:prstGeom prst="rect">
              <a:avLst/>
            </a:prstGeom>
            <a:solidFill>
              <a:srgbClr val="CBCB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String</a:t>
              </a:r>
              <a:endParaRPr b="0" i="0" sz="2400" u="none" cap="none" strike="noStrike">
                <a:solidFill>
                  <a:srgbClr val="3F3F3F"/>
                </a:solidFill>
                <a:latin typeface="Calibri"/>
                <a:ea typeface="Calibri"/>
                <a:cs typeface="Calibri"/>
                <a:sym typeface="Calibri"/>
              </a:endParaRPr>
            </a:p>
          </p:txBody>
        </p:sp>
        <p:sp>
          <p:nvSpPr>
            <p:cNvPr id="542" name="Google Shape;542;p7"/>
            <p:cNvSpPr/>
            <p:nvPr/>
          </p:nvSpPr>
          <p:spPr>
            <a:xfrm>
              <a:off x="8374981" y="3271383"/>
              <a:ext cx="2977945" cy="635001"/>
            </a:xfrm>
            <a:prstGeom prst="rect">
              <a:avLst/>
            </a:prstGeom>
            <a:solidFill>
              <a:srgbClr val="E7E7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Unit</a:t>
              </a:r>
              <a:endParaRPr b="0" i="0" sz="2400" u="none" cap="none" strike="noStrike">
                <a:solidFill>
                  <a:srgbClr val="3F3F3F"/>
                </a:solidFill>
                <a:latin typeface="Calibri"/>
                <a:ea typeface="Calibri"/>
                <a:cs typeface="Calibri"/>
                <a:sym typeface="Calibri"/>
              </a:endParaRPr>
            </a:p>
          </p:txBody>
        </p:sp>
        <p:sp>
          <p:nvSpPr>
            <p:cNvPr id="543" name="Google Shape;543;p7"/>
            <p:cNvSpPr/>
            <p:nvPr/>
          </p:nvSpPr>
          <p:spPr>
            <a:xfrm>
              <a:off x="8374981" y="4015467"/>
              <a:ext cx="2977945" cy="635001"/>
            </a:xfrm>
            <a:prstGeom prst="rect">
              <a:avLst/>
            </a:prstGeom>
            <a:solidFill>
              <a:srgbClr val="CBCB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Null</a:t>
              </a:r>
              <a:endParaRPr b="0" i="0" sz="2400" u="none" cap="none" strike="noStrike">
                <a:solidFill>
                  <a:srgbClr val="3F3F3F"/>
                </a:solidFill>
                <a:latin typeface="Calibri"/>
                <a:ea typeface="Calibri"/>
                <a:cs typeface="Calibri"/>
                <a:sym typeface="Calibri"/>
              </a:endParaRPr>
            </a:p>
          </p:txBody>
        </p:sp>
        <p:sp>
          <p:nvSpPr>
            <p:cNvPr id="544" name="Google Shape;544;p7"/>
            <p:cNvSpPr/>
            <p:nvPr/>
          </p:nvSpPr>
          <p:spPr>
            <a:xfrm>
              <a:off x="8374981" y="4759551"/>
              <a:ext cx="2977945" cy="635001"/>
            </a:xfrm>
            <a:prstGeom prst="rect">
              <a:avLst/>
            </a:prstGeom>
            <a:solidFill>
              <a:srgbClr val="E7E7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Boolean</a:t>
              </a:r>
              <a:endParaRPr b="0" i="0" sz="2400" u="none" cap="none" strike="noStrike">
                <a:solidFill>
                  <a:srgbClr val="3F3F3F"/>
                </a:solidFill>
                <a:latin typeface="Calibri"/>
                <a:ea typeface="Calibri"/>
                <a:cs typeface="Calibri"/>
                <a:sym typeface="Calibri"/>
              </a:endParaRPr>
            </a:p>
          </p:txBody>
        </p:sp>
        <p:sp>
          <p:nvSpPr>
            <p:cNvPr id="545" name="Google Shape;545;p7"/>
            <p:cNvSpPr/>
            <p:nvPr/>
          </p:nvSpPr>
          <p:spPr>
            <a:xfrm>
              <a:off x="8374981" y="5503635"/>
              <a:ext cx="2977945" cy="635001"/>
            </a:xfrm>
            <a:prstGeom prst="rect">
              <a:avLst/>
            </a:prstGeom>
            <a:solidFill>
              <a:srgbClr val="CBCB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Any</a:t>
              </a:r>
              <a:endParaRPr b="0" i="0" sz="2400" u="none" cap="none" strike="noStrike">
                <a:solidFill>
                  <a:srgbClr val="3F3F3F"/>
                </a:solidFill>
                <a:latin typeface="Calibri"/>
                <a:ea typeface="Calibri"/>
                <a:cs typeface="Calibri"/>
                <a:sym typeface="Calibri"/>
              </a:endParaRPr>
            </a:p>
          </p:txBody>
        </p:sp>
        <p:sp>
          <p:nvSpPr>
            <p:cNvPr id="546" name="Google Shape;546;p7"/>
            <p:cNvSpPr/>
            <p:nvPr/>
          </p:nvSpPr>
          <p:spPr>
            <a:xfrm>
              <a:off x="8374981" y="6247719"/>
              <a:ext cx="2977945" cy="635001"/>
            </a:xfrm>
            <a:prstGeom prst="rect">
              <a:avLst/>
            </a:prstGeom>
            <a:solidFill>
              <a:srgbClr val="E7E7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AnyRef</a:t>
              </a:r>
              <a:endParaRPr b="0" i="0" sz="2400" u="none" cap="none" strike="noStrike">
                <a:solidFill>
                  <a:srgbClr val="3F3F3F"/>
                </a:solidFill>
                <a:latin typeface="Calibri"/>
                <a:ea typeface="Calibri"/>
                <a:cs typeface="Calibri"/>
                <a:sym typeface="Calibri"/>
              </a:endParaRPr>
            </a:p>
          </p:txBody>
        </p:sp>
        <p:sp>
          <p:nvSpPr>
            <p:cNvPr id="547" name="Google Shape;547;p7"/>
            <p:cNvSpPr/>
            <p:nvPr/>
          </p:nvSpPr>
          <p:spPr>
            <a:xfrm>
              <a:off x="8374981" y="6991803"/>
              <a:ext cx="2977945" cy="635001"/>
            </a:xfrm>
            <a:prstGeom prst="rect">
              <a:avLst/>
            </a:prstGeom>
            <a:solidFill>
              <a:srgbClr val="CBCBC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Nothing</a:t>
              </a:r>
              <a:endParaRPr b="0" i="0" sz="2400" u="none" cap="none" strike="noStrike">
                <a:solidFill>
                  <a:srgbClr val="3F3F3F"/>
                </a:solidFill>
                <a:latin typeface="Calibri"/>
                <a:ea typeface="Calibri"/>
                <a:cs typeface="Calibri"/>
                <a:sym typeface="Calibri"/>
              </a:endParaRPr>
            </a:p>
          </p:txBody>
        </p:sp>
      </p:grpSp>
      <p:grpSp>
        <p:nvGrpSpPr>
          <p:cNvPr id="548" name="Google Shape;548;p7"/>
          <p:cNvGrpSpPr/>
          <p:nvPr/>
        </p:nvGrpSpPr>
        <p:grpSpPr>
          <a:xfrm>
            <a:off x="6392046" y="2836046"/>
            <a:ext cx="3471908" cy="3471908"/>
            <a:chOff x="-863206" y="2046999"/>
            <a:chExt cx="2640812" cy="2640812"/>
          </a:xfrm>
        </p:grpSpPr>
        <p:sp>
          <p:nvSpPr>
            <p:cNvPr id="549" name="Google Shape;549;p7"/>
            <p:cNvSpPr/>
            <p:nvPr/>
          </p:nvSpPr>
          <p:spPr>
            <a:xfrm>
              <a:off x="-863206" y="2046999"/>
              <a:ext cx="2640812" cy="2640812"/>
            </a:xfrm>
            <a:prstGeom prst="ellipse">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0" name="Google Shape;550;p7"/>
            <p:cNvSpPr/>
            <p:nvPr/>
          </p:nvSpPr>
          <p:spPr>
            <a:xfrm>
              <a:off x="-596139" y="2314066"/>
              <a:ext cx="2106679" cy="2106679"/>
            </a:xfrm>
            <a:prstGeom prst="ellipse">
              <a:avLst/>
            </a:prstGeom>
            <a:solidFill>
              <a:srgbClr val="D8D8D8"/>
            </a:solidFill>
            <a:ln>
              <a:noFill/>
            </a:ln>
            <a:effectLst>
              <a:outerShdw blurRad="558800" sx="97000" rotWithShape="0" algn="tl" dir="3000000" dist="342900" sy="97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551" name="Google Shape;551;p7"/>
          <p:cNvSpPr txBox="1"/>
          <p:nvPr/>
        </p:nvSpPr>
        <p:spPr>
          <a:xfrm>
            <a:off x="6926618" y="4351284"/>
            <a:ext cx="258622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Basic Data Types</a:t>
            </a:r>
            <a:endParaRPr b="0" i="0" sz="1400" u="none" cap="none" strike="noStrike">
              <a:solidFill>
                <a:srgbClr val="000000"/>
              </a:solidFill>
              <a:latin typeface="Arial"/>
              <a:ea typeface="Arial"/>
              <a:cs typeface="Arial"/>
              <a:sym typeface="Arial"/>
            </a:endParaRPr>
          </a:p>
        </p:txBody>
      </p:sp>
      <p:cxnSp>
        <p:nvCxnSpPr>
          <p:cNvPr id="552" name="Google Shape;552;p7"/>
          <p:cNvCxnSpPr/>
          <p:nvPr/>
        </p:nvCxnSpPr>
        <p:spPr>
          <a:xfrm>
            <a:off x="5652656" y="2209797"/>
            <a:ext cx="0" cy="5099505"/>
          </a:xfrm>
          <a:prstGeom prst="straightConnector1">
            <a:avLst/>
          </a:prstGeom>
          <a:noFill/>
          <a:ln cap="flat" cmpd="sng" w="38100">
            <a:solidFill>
              <a:srgbClr val="3A3838"/>
            </a:solidFill>
            <a:prstDash val="dash"/>
            <a:miter lim="800000"/>
            <a:headEnd len="sm" w="sm" type="none"/>
            <a:tailEnd len="sm" w="sm" type="none"/>
          </a:ln>
        </p:spPr>
      </p:cxnSp>
      <p:cxnSp>
        <p:nvCxnSpPr>
          <p:cNvPr id="553" name="Google Shape;553;p7"/>
          <p:cNvCxnSpPr/>
          <p:nvPr/>
        </p:nvCxnSpPr>
        <p:spPr>
          <a:xfrm>
            <a:off x="10474038" y="2263197"/>
            <a:ext cx="0" cy="5099505"/>
          </a:xfrm>
          <a:prstGeom prst="straightConnector1">
            <a:avLst/>
          </a:prstGeom>
          <a:noFill/>
          <a:ln cap="flat" cmpd="sng" w="38100">
            <a:solidFill>
              <a:srgbClr val="3A3838"/>
            </a:solidFill>
            <a:prstDash val="dash"/>
            <a:miter lim="800000"/>
            <a:headEnd len="sm" w="sm" type="none"/>
            <a:tailEnd len="sm" w="sm" type="none"/>
          </a:ln>
        </p:spPr>
      </p:cxnSp>
      <p:sp>
        <p:nvSpPr>
          <p:cNvPr id="554" name="Google Shape;554;p7"/>
          <p:cNvSpPr/>
          <p:nvPr/>
        </p:nvSpPr>
        <p:spPr>
          <a:xfrm>
            <a:off x="6749738" y="1169036"/>
            <a:ext cx="2756525"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BASIC DATA TYPES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
          <p:cNvSpPr/>
          <p:nvPr/>
        </p:nvSpPr>
        <p:spPr>
          <a:xfrm>
            <a:off x="5735976" y="6669446"/>
            <a:ext cx="4348065" cy="565819"/>
          </a:xfrm>
          <a:prstGeom prst="homePlate">
            <a:avLst>
              <a:gd fmla="val 50000" name="adj"/>
            </a:avLst>
          </a:prstGeom>
          <a:solidFill>
            <a:srgbClr val="ACB8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1" name="Google Shape;561;p8"/>
          <p:cNvSpPr/>
          <p:nvPr/>
        </p:nvSpPr>
        <p:spPr>
          <a:xfrm>
            <a:off x="6647793" y="5816317"/>
            <a:ext cx="4348065" cy="565819"/>
          </a:xfrm>
          <a:prstGeom prst="homePlate">
            <a:avLst>
              <a:gd fmla="val 50000" name="adj"/>
            </a:avLst>
          </a:prstGeom>
          <a:solidFill>
            <a:srgbClr val="ACB8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2" name="Google Shape;562;p8"/>
          <p:cNvSpPr/>
          <p:nvPr/>
        </p:nvSpPr>
        <p:spPr>
          <a:xfrm>
            <a:off x="7260847" y="4859223"/>
            <a:ext cx="4348065" cy="565819"/>
          </a:xfrm>
          <a:prstGeom prst="homePlate">
            <a:avLst>
              <a:gd fmla="val 50000" name="adj"/>
            </a:avLst>
          </a:prstGeom>
          <a:solidFill>
            <a:srgbClr val="ACB8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3" name="Google Shape;563;p8"/>
          <p:cNvSpPr/>
          <p:nvPr/>
        </p:nvSpPr>
        <p:spPr>
          <a:xfrm>
            <a:off x="7260847" y="4057801"/>
            <a:ext cx="4348065" cy="565819"/>
          </a:xfrm>
          <a:prstGeom prst="homePlate">
            <a:avLst>
              <a:gd fmla="val 50000" name="adj"/>
            </a:avLst>
          </a:prstGeom>
          <a:solidFill>
            <a:srgbClr val="ACB8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4" name="Google Shape;564;p8"/>
          <p:cNvSpPr/>
          <p:nvPr/>
        </p:nvSpPr>
        <p:spPr>
          <a:xfrm>
            <a:off x="6502059" y="3216694"/>
            <a:ext cx="4348065" cy="565819"/>
          </a:xfrm>
          <a:prstGeom prst="homePlate">
            <a:avLst>
              <a:gd fmla="val 50000" name="adj"/>
            </a:avLst>
          </a:prstGeom>
          <a:solidFill>
            <a:srgbClr val="ACB8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5" name="Google Shape;565;p8"/>
          <p:cNvSpPr/>
          <p:nvPr/>
        </p:nvSpPr>
        <p:spPr>
          <a:xfrm>
            <a:off x="5735977" y="2399078"/>
            <a:ext cx="4348065" cy="565819"/>
          </a:xfrm>
          <a:prstGeom prst="homePlate">
            <a:avLst>
              <a:gd fmla="val 50000" name="adj"/>
            </a:avLst>
          </a:prstGeom>
          <a:solidFill>
            <a:srgbClr val="ADB9C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6" name="Google Shape;566;p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Programming Constructs (Contd.)</a:t>
            </a:r>
            <a:endParaRPr/>
          </a:p>
        </p:txBody>
      </p:sp>
      <p:pic>
        <p:nvPicPr>
          <p:cNvPr id="567" name="Google Shape;567;p8"/>
          <p:cNvPicPr preferRelativeResize="0"/>
          <p:nvPr/>
        </p:nvPicPr>
        <p:blipFill rotWithShape="1">
          <a:blip r:embed="rId3">
            <a:alphaModFix/>
          </a:blip>
          <a:srcRect b="0" l="0" r="0" t="0"/>
          <a:stretch/>
        </p:blipFill>
        <p:spPr>
          <a:xfrm>
            <a:off x="4029075" y="870793"/>
            <a:ext cx="8184302" cy="274320"/>
          </a:xfrm>
          <a:prstGeom prst="rect">
            <a:avLst/>
          </a:prstGeom>
          <a:noFill/>
          <a:ln>
            <a:noFill/>
          </a:ln>
        </p:spPr>
      </p:pic>
      <p:sp>
        <p:nvSpPr>
          <p:cNvPr id="568" name="Google Shape;568;p8"/>
          <p:cNvSpPr/>
          <p:nvPr/>
        </p:nvSpPr>
        <p:spPr>
          <a:xfrm>
            <a:off x="2799801" y="2315943"/>
            <a:ext cx="5043056" cy="5043056"/>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9" name="Google Shape;569;p8"/>
          <p:cNvSpPr/>
          <p:nvPr/>
        </p:nvSpPr>
        <p:spPr>
          <a:xfrm>
            <a:off x="7081802" y="2502845"/>
            <a:ext cx="2427524" cy="42473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SemiBold"/>
                <a:ea typeface="Open Sans SemiBold"/>
                <a:cs typeface="Open Sans SemiBold"/>
                <a:sym typeface="Open Sans SemiBold"/>
              </a:rPr>
              <a:t>Integer Literals</a:t>
            </a:r>
            <a:endParaRPr b="0" i="0" sz="1400" u="none" cap="none" strike="noStrike">
              <a:solidFill>
                <a:srgbClr val="000000"/>
              </a:solidFill>
              <a:latin typeface="Arial"/>
              <a:ea typeface="Arial"/>
              <a:cs typeface="Arial"/>
              <a:sym typeface="Arial"/>
            </a:endParaRPr>
          </a:p>
        </p:txBody>
      </p:sp>
      <p:sp>
        <p:nvSpPr>
          <p:cNvPr id="570" name="Google Shape;570;p8"/>
          <p:cNvSpPr/>
          <p:nvPr/>
        </p:nvSpPr>
        <p:spPr>
          <a:xfrm>
            <a:off x="7824933" y="3325293"/>
            <a:ext cx="2546146" cy="424732"/>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SemiBold"/>
                <a:ea typeface="Open Sans SemiBold"/>
                <a:cs typeface="Open Sans SemiBold"/>
                <a:sym typeface="Open Sans SemiBold"/>
              </a:rPr>
              <a:t>Floating Literals</a:t>
            </a:r>
            <a:endParaRPr b="0" i="0" sz="1400" u="none" cap="none" strike="noStrike">
              <a:solidFill>
                <a:srgbClr val="000000"/>
              </a:solidFill>
              <a:latin typeface="Arial"/>
              <a:ea typeface="Arial"/>
              <a:cs typeface="Arial"/>
              <a:sym typeface="Arial"/>
            </a:endParaRPr>
          </a:p>
        </p:txBody>
      </p:sp>
      <p:sp>
        <p:nvSpPr>
          <p:cNvPr id="571" name="Google Shape;571;p8"/>
          <p:cNvSpPr txBox="1"/>
          <p:nvPr/>
        </p:nvSpPr>
        <p:spPr>
          <a:xfrm>
            <a:off x="8240568" y="4147741"/>
            <a:ext cx="3945100" cy="47415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SemiBold"/>
                <a:ea typeface="Open Sans SemiBold"/>
                <a:cs typeface="Open Sans SemiBold"/>
                <a:sym typeface="Open Sans SemiBold"/>
              </a:rPr>
              <a:t>Character Literals</a:t>
            </a:r>
            <a:endParaRPr b="0" i="0" sz="1400" u="none" cap="none" strike="noStrike">
              <a:solidFill>
                <a:srgbClr val="000000"/>
              </a:solidFill>
              <a:latin typeface="Arial"/>
              <a:ea typeface="Arial"/>
              <a:cs typeface="Arial"/>
              <a:sym typeface="Arial"/>
            </a:endParaRPr>
          </a:p>
        </p:txBody>
      </p:sp>
      <p:sp>
        <p:nvSpPr>
          <p:cNvPr id="572" name="Google Shape;572;p8"/>
          <p:cNvSpPr txBox="1"/>
          <p:nvPr/>
        </p:nvSpPr>
        <p:spPr>
          <a:xfrm>
            <a:off x="7852642" y="5862783"/>
            <a:ext cx="3945100" cy="47415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SemiBold"/>
                <a:ea typeface="Open Sans SemiBold"/>
                <a:cs typeface="Open Sans SemiBold"/>
                <a:sym typeface="Open Sans SemiBold"/>
              </a:rPr>
              <a:t>Boolean Literals</a:t>
            </a:r>
            <a:endParaRPr b="0" i="0" sz="1400" u="none" cap="none" strike="noStrike">
              <a:solidFill>
                <a:srgbClr val="000000"/>
              </a:solidFill>
              <a:latin typeface="Arial"/>
              <a:ea typeface="Arial"/>
              <a:cs typeface="Arial"/>
              <a:sym typeface="Arial"/>
            </a:endParaRPr>
          </a:p>
        </p:txBody>
      </p:sp>
      <p:sp>
        <p:nvSpPr>
          <p:cNvPr id="573" name="Google Shape;573;p8"/>
          <p:cNvSpPr txBox="1"/>
          <p:nvPr/>
        </p:nvSpPr>
        <p:spPr>
          <a:xfrm>
            <a:off x="7081802" y="6734660"/>
            <a:ext cx="3945100" cy="55912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SemiBold"/>
                <a:ea typeface="Open Sans SemiBold"/>
                <a:cs typeface="Open Sans SemiBold"/>
                <a:sym typeface="Open Sans SemiBold"/>
              </a:rPr>
              <a:t>Symbol Literals</a:t>
            </a:r>
            <a:endParaRPr b="0" i="0" sz="1400" u="none" cap="none" strike="noStrike">
              <a:solidFill>
                <a:srgbClr val="000000"/>
              </a:solidFill>
              <a:latin typeface="Arial"/>
              <a:ea typeface="Arial"/>
              <a:cs typeface="Arial"/>
              <a:sym typeface="Arial"/>
            </a:endParaRPr>
          </a:p>
        </p:txBody>
      </p:sp>
      <p:sp>
        <p:nvSpPr>
          <p:cNvPr id="574" name="Google Shape;574;p8"/>
          <p:cNvSpPr/>
          <p:nvPr/>
        </p:nvSpPr>
        <p:spPr>
          <a:xfrm>
            <a:off x="3517415" y="4040870"/>
            <a:ext cx="3639202" cy="1384995"/>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800"/>
              <a:buFont typeface="Arial"/>
              <a:buNone/>
            </a:pPr>
            <a:r>
              <a:rPr b="0" i="0" lang="en-US" sz="2800" u="none" cap="none" strike="noStrike">
                <a:solidFill>
                  <a:srgbClr val="3F3F3F"/>
                </a:solidFill>
                <a:latin typeface="Open Sans SemiBold"/>
                <a:ea typeface="Open Sans SemiBold"/>
                <a:cs typeface="Open Sans SemiBold"/>
                <a:sym typeface="Open Sans SemiBold"/>
              </a:rPr>
              <a:t>Basic literals used in Scala:</a:t>
            </a:r>
            <a:endParaRPr b="0" i="0" sz="1400" u="none" cap="none" strike="noStrike">
              <a:solidFill>
                <a:srgbClr val="000000"/>
              </a:solidFill>
              <a:latin typeface="Arial"/>
              <a:ea typeface="Arial"/>
              <a:cs typeface="Arial"/>
              <a:sym typeface="Arial"/>
            </a:endParaRPr>
          </a:p>
        </p:txBody>
      </p:sp>
      <p:sp>
        <p:nvSpPr>
          <p:cNvPr id="575" name="Google Shape;575;p8"/>
          <p:cNvSpPr txBox="1"/>
          <p:nvPr/>
        </p:nvSpPr>
        <p:spPr>
          <a:xfrm>
            <a:off x="8268277" y="4949278"/>
            <a:ext cx="3945100" cy="44545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SemiBold"/>
                <a:ea typeface="Open Sans SemiBold"/>
                <a:cs typeface="Open Sans SemiBold"/>
                <a:sym typeface="Open Sans SemiBold"/>
              </a:rPr>
              <a:t>String Literals</a:t>
            </a:r>
            <a:endParaRPr b="0" i="0" sz="1400" u="none" cap="none" strike="noStrike">
              <a:solidFill>
                <a:srgbClr val="000000"/>
              </a:solidFill>
              <a:latin typeface="Arial"/>
              <a:ea typeface="Arial"/>
              <a:cs typeface="Arial"/>
              <a:sym typeface="Arial"/>
            </a:endParaRPr>
          </a:p>
        </p:txBody>
      </p:sp>
      <p:sp>
        <p:nvSpPr>
          <p:cNvPr id="576" name="Google Shape;576;p8"/>
          <p:cNvSpPr/>
          <p:nvPr/>
        </p:nvSpPr>
        <p:spPr>
          <a:xfrm>
            <a:off x="6928409" y="1169036"/>
            <a:ext cx="2399183"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BASIC LITERALS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
          <p:cNvSpPr/>
          <p:nvPr/>
        </p:nvSpPr>
        <p:spPr>
          <a:xfrm>
            <a:off x="1614355" y="2346207"/>
            <a:ext cx="4400856" cy="1783206"/>
          </a:xfrm>
          <a:prstGeom prst="rect">
            <a:avLst/>
          </a:prstGeom>
          <a:noFill/>
          <a:ln cap="flat" cmpd="sng" w="12700">
            <a:solidFill>
              <a:srgbClr val="AEABA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3" name="Google Shape;583;p9"/>
          <p:cNvSpPr/>
          <p:nvPr/>
        </p:nvSpPr>
        <p:spPr>
          <a:xfrm>
            <a:off x="10262989" y="2278290"/>
            <a:ext cx="4400856" cy="1783206"/>
          </a:xfrm>
          <a:prstGeom prst="rect">
            <a:avLst/>
          </a:prstGeom>
          <a:noFill/>
          <a:ln cap="flat" cmpd="sng" w="12700">
            <a:solidFill>
              <a:srgbClr val="AEABA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4" name="Google Shape;584;p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Scala Programming Constructs (Contd.)</a:t>
            </a:r>
            <a:endParaRPr/>
          </a:p>
        </p:txBody>
      </p:sp>
      <p:sp>
        <p:nvSpPr>
          <p:cNvPr id="585" name="Google Shape;585;p9"/>
          <p:cNvSpPr/>
          <p:nvPr/>
        </p:nvSpPr>
        <p:spPr>
          <a:xfrm>
            <a:off x="3876385" y="6169341"/>
            <a:ext cx="6705601" cy="549554"/>
          </a:xfrm>
          <a:prstGeom prst="roundRect">
            <a:avLst>
              <a:gd fmla="val 11212" name="adj"/>
            </a:avLst>
          </a:prstGeom>
          <a:noFill/>
          <a:ln cap="flat" cmpd="sng" w="12700">
            <a:solidFill>
              <a:srgbClr val="F69E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6" name="Google Shape;586;p9"/>
          <p:cNvSpPr/>
          <p:nvPr/>
        </p:nvSpPr>
        <p:spPr>
          <a:xfrm>
            <a:off x="822531" y="5045386"/>
            <a:ext cx="14740582" cy="3263513"/>
          </a:xfrm>
          <a:prstGeom prst="rect">
            <a:avLst/>
          </a:prstGeom>
          <a:solidFill>
            <a:srgbClr val="F2F2F2"/>
          </a:solidFill>
          <a:ln>
            <a:noFill/>
          </a:ln>
        </p:spPr>
        <p:txBody>
          <a:bodyPr anchorCtr="0" anchor="ctr" bIns="45700" lIns="91425" spcFirstLastPara="1" rIns="91425" wrap="square" tIns="45700">
            <a:noAutofit/>
          </a:bodyPr>
          <a:lstStyle/>
          <a:p>
            <a:pPr indent="0" lvl="2" marL="117475" marR="0" rtl="0" algn="l">
              <a:lnSpc>
                <a:spcPct val="100000"/>
              </a:lnSpc>
              <a:spcBef>
                <a:spcPts val="0"/>
              </a:spcBef>
              <a:spcAft>
                <a:spcPts val="0"/>
              </a:spcAft>
              <a:buClr>
                <a:srgbClr val="3F3F3F"/>
              </a:buClr>
              <a:buSzPts val="2400"/>
              <a:buFont typeface="Open Sans SemiBold"/>
              <a:buNone/>
            </a:pPr>
            <a:r>
              <a:rPr b="0" i="0" lang="en-US" sz="2400" u="none" cap="none" strike="noStrike">
                <a:solidFill>
                  <a:srgbClr val="3F3F3F"/>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a:p>
            <a:pPr indent="-342898" lvl="2" marL="633413"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3F3F3F"/>
              </a:solidFill>
              <a:latin typeface="Open Sans SemiBold"/>
              <a:ea typeface="Open Sans SemiBold"/>
              <a:cs typeface="Open Sans SemiBold"/>
              <a:sym typeface="Open Sans SemiBold"/>
            </a:endParaRPr>
          </a:p>
          <a:p>
            <a:pPr indent="-342900" lvl="2" marL="633413" marR="0" rtl="0" algn="l">
              <a:lnSpc>
                <a:spcPct val="100000"/>
              </a:lnSpc>
              <a:spcBef>
                <a:spcPts val="0"/>
              </a:spcBef>
              <a:spcAft>
                <a:spcPts val="0"/>
              </a:spcAft>
              <a:buClr>
                <a:srgbClr val="3F3F3F"/>
              </a:buClr>
              <a:buSzPts val="2400"/>
              <a:buFont typeface="Arial"/>
              <a:buChar char="•"/>
            </a:pPr>
            <a:r>
              <a:rPr b="0" i="0" lang="en-US" sz="2400" u="none" cap="none" strike="noStrike">
                <a:solidFill>
                  <a:srgbClr val="3F3F3F"/>
                </a:solidFill>
                <a:latin typeface="Courier New"/>
                <a:ea typeface="Courier New"/>
                <a:cs typeface="Courier New"/>
                <a:sym typeface="Courier New"/>
              </a:rPr>
              <a:t>2 + 1 actually implies (2).+(1)</a:t>
            </a:r>
            <a:endParaRPr b="0" i="0" sz="1400" u="none" cap="none" strike="noStrike">
              <a:solidFill>
                <a:srgbClr val="000000"/>
              </a:solidFill>
              <a:latin typeface="Arial"/>
              <a:ea typeface="Arial"/>
              <a:cs typeface="Arial"/>
              <a:sym typeface="Arial"/>
            </a:endParaRPr>
          </a:p>
          <a:p>
            <a:pPr indent="-190500" lvl="2" marL="633413" marR="0" rtl="0" algn="l">
              <a:lnSpc>
                <a:spcPct val="100000"/>
              </a:lnSpc>
              <a:spcBef>
                <a:spcPts val="0"/>
              </a:spcBef>
              <a:spcAft>
                <a:spcPts val="0"/>
              </a:spcAft>
              <a:buClr>
                <a:schemeClr val="dk1"/>
              </a:buClr>
              <a:buSzPts val="2400"/>
              <a:buFont typeface="Arial"/>
              <a:buNone/>
            </a:pPr>
            <a:r>
              <a:t/>
            </a:r>
            <a:endParaRPr b="0" i="0" sz="2400" u="none" cap="none" strike="noStrike">
              <a:solidFill>
                <a:srgbClr val="3F3F3F"/>
              </a:solidFill>
              <a:latin typeface="Courier New"/>
              <a:ea typeface="Courier New"/>
              <a:cs typeface="Courier New"/>
              <a:sym typeface="Courier New"/>
            </a:endParaRPr>
          </a:p>
          <a:p>
            <a:pPr indent="-342900" lvl="2" marL="633413" marR="0" rtl="0" algn="l">
              <a:lnSpc>
                <a:spcPct val="150000"/>
              </a:lnSpc>
              <a:spcBef>
                <a:spcPts val="0"/>
              </a:spcBef>
              <a:spcAft>
                <a:spcPts val="0"/>
              </a:spcAft>
              <a:buClr>
                <a:srgbClr val="3F3F3F"/>
              </a:buClr>
              <a:buSzPts val="2400"/>
              <a:buFont typeface="Arial"/>
              <a:buChar char="•"/>
            </a:pPr>
            <a:r>
              <a:rPr b="0" i="0" lang="en-US" sz="2400" u="none" cap="none" strike="noStrike">
                <a:solidFill>
                  <a:srgbClr val="3F3F3F"/>
                </a:solidFill>
                <a:latin typeface="Open Sans"/>
                <a:ea typeface="Open Sans"/>
                <a:cs typeface="Open Sans"/>
                <a:sym typeface="Open Sans"/>
              </a:rPr>
              <a:t>The class Int includes a method called + that takes an Int and provides an Int as a result. To invoke the + method, you need to add two Ints: scala&gt; val sum = 2 + 1 // Scala invokes (2).+(1)</a:t>
            </a:r>
            <a:endParaRPr b="0" i="0" sz="2400" u="none" cap="none" strike="noStrike">
              <a:solidFill>
                <a:srgbClr val="3F3F3F"/>
              </a:solidFill>
              <a:latin typeface="Open Sans"/>
              <a:ea typeface="Open Sans"/>
              <a:cs typeface="Open Sans"/>
              <a:sym typeface="Open Sans"/>
            </a:endParaRPr>
          </a:p>
        </p:txBody>
      </p:sp>
      <p:grpSp>
        <p:nvGrpSpPr>
          <p:cNvPr id="587" name="Google Shape;587;p9"/>
          <p:cNvGrpSpPr/>
          <p:nvPr/>
        </p:nvGrpSpPr>
        <p:grpSpPr>
          <a:xfrm>
            <a:off x="6347508" y="2078860"/>
            <a:ext cx="3647906" cy="2182066"/>
            <a:chOff x="6241808" y="2900974"/>
            <a:chExt cx="2614122" cy="1563688"/>
          </a:xfrm>
        </p:grpSpPr>
        <p:sp>
          <p:nvSpPr>
            <p:cNvPr id="588" name="Google Shape;588;p9"/>
            <p:cNvSpPr/>
            <p:nvPr/>
          </p:nvSpPr>
          <p:spPr>
            <a:xfrm>
              <a:off x="6241808" y="2900974"/>
              <a:ext cx="554038" cy="1563688"/>
            </a:xfrm>
            <a:custGeom>
              <a:rect b="b" l="l" r="r" t="t"/>
              <a:pathLst>
                <a:path extrusionOk="0" h="1305" w="463">
                  <a:moveTo>
                    <a:pt x="341" y="0"/>
                  </a:moveTo>
                  <a:cubicBezTo>
                    <a:pt x="178" y="163"/>
                    <a:pt x="84" y="376"/>
                    <a:pt x="72" y="605"/>
                  </a:cubicBezTo>
                  <a:cubicBezTo>
                    <a:pt x="0" y="652"/>
                    <a:pt x="0" y="652"/>
                    <a:pt x="0" y="652"/>
                  </a:cubicBezTo>
                  <a:cubicBezTo>
                    <a:pt x="72" y="700"/>
                    <a:pt x="72" y="700"/>
                    <a:pt x="72" y="700"/>
                  </a:cubicBezTo>
                  <a:cubicBezTo>
                    <a:pt x="84" y="928"/>
                    <a:pt x="178" y="1142"/>
                    <a:pt x="341" y="1305"/>
                  </a:cubicBezTo>
                  <a:cubicBezTo>
                    <a:pt x="463" y="1183"/>
                    <a:pt x="463" y="1183"/>
                    <a:pt x="463" y="1183"/>
                  </a:cubicBezTo>
                  <a:cubicBezTo>
                    <a:pt x="321" y="1042"/>
                    <a:pt x="243" y="853"/>
                    <a:pt x="243" y="652"/>
                  </a:cubicBezTo>
                  <a:cubicBezTo>
                    <a:pt x="243" y="451"/>
                    <a:pt x="321" y="263"/>
                    <a:pt x="463" y="121"/>
                  </a:cubicBezTo>
                  <a:cubicBezTo>
                    <a:pt x="341" y="0"/>
                    <a:pt x="341" y="0"/>
                    <a:pt x="341" y="0"/>
                  </a:cubicBezTo>
                  <a:close/>
                </a:path>
              </a:pathLst>
            </a:custGeom>
            <a:solidFill>
              <a:srgbClr val="D1435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589" name="Google Shape;589;p9"/>
            <p:cNvSpPr/>
            <p:nvPr/>
          </p:nvSpPr>
          <p:spPr>
            <a:xfrm>
              <a:off x="8303480" y="2900974"/>
              <a:ext cx="552450" cy="1563688"/>
            </a:xfrm>
            <a:custGeom>
              <a:rect b="b" l="l" r="r" t="t"/>
              <a:pathLst>
                <a:path extrusionOk="0" h="1305" w="462">
                  <a:moveTo>
                    <a:pt x="0" y="121"/>
                  </a:moveTo>
                  <a:cubicBezTo>
                    <a:pt x="293" y="414"/>
                    <a:pt x="293" y="891"/>
                    <a:pt x="0" y="1183"/>
                  </a:cubicBezTo>
                  <a:cubicBezTo>
                    <a:pt x="121" y="1305"/>
                    <a:pt x="121" y="1305"/>
                    <a:pt x="121" y="1305"/>
                  </a:cubicBezTo>
                  <a:cubicBezTo>
                    <a:pt x="284" y="1142"/>
                    <a:pt x="379" y="928"/>
                    <a:pt x="390" y="700"/>
                  </a:cubicBezTo>
                  <a:cubicBezTo>
                    <a:pt x="462" y="652"/>
                    <a:pt x="462" y="652"/>
                    <a:pt x="462" y="652"/>
                  </a:cubicBezTo>
                  <a:cubicBezTo>
                    <a:pt x="390" y="605"/>
                    <a:pt x="390" y="605"/>
                    <a:pt x="390" y="605"/>
                  </a:cubicBezTo>
                  <a:cubicBezTo>
                    <a:pt x="379" y="376"/>
                    <a:pt x="284" y="163"/>
                    <a:pt x="121" y="0"/>
                  </a:cubicBezTo>
                  <a:cubicBezTo>
                    <a:pt x="121" y="0"/>
                    <a:pt x="121" y="0"/>
                    <a:pt x="121" y="0"/>
                  </a:cubicBezTo>
                  <a:lnTo>
                    <a:pt x="0" y="121"/>
                  </a:lnTo>
                  <a:close/>
                </a:path>
              </a:pathLst>
            </a:custGeom>
            <a:solidFill>
              <a:srgbClr val="D1435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590" name="Google Shape;590;p9"/>
            <p:cNvSpPr txBox="1"/>
            <p:nvPr/>
          </p:nvSpPr>
          <p:spPr>
            <a:xfrm>
              <a:off x="7017635" y="3457621"/>
              <a:ext cx="1188977" cy="450392"/>
            </a:xfrm>
            <a:prstGeom prst="rect">
              <a:avLst/>
            </a:prstGeom>
            <a:noFill/>
            <a:ln>
              <a:noFill/>
            </a:ln>
          </p:spPr>
          <p:txBody>
            <a:bodyPr anchorCtr="0" anchor="t" bIns="45700" lIns="91425" spcFirstLastPara="1" rIns="91425" wrap="square" tIns="45700">
              <a:noAutofit/>
            </a:bodyPr>
            <a:lstStyle/>
            <a:p>
              <a:pPr indent="0" lvl="2" marL="0" marR="0" rtl="0" algn="ctr">
                <a:lnSpc>
                  <a:spcPct val="150000"/>
                </a:lnSpc>
                <a:spcBef>
                  <a:spcPts val="0"/>
                </a:spcBef>
                <a:spcAft>
                  <a:spcPts val="0"/>
                </a:spcAft>
                <a:buClr>
                  <a:srgbClr val="000000"/>
                </a:buClr>
                <a:buSzPts val="2600"/>
                <a:buFont typeface="Arial"/>
                <a:buNone/>
              </a:pPr>
              <a:r>
                <a:rPr b="0" i="0" lang="en-US" sz="2600" u="none" cap="none" strike="noStrike">
                  <a:solidFill>
                    <a:srgbClr val="3F3F3F"/>
                  </a:solidFill>
                  <a:latin typeface="Open Sans SemiBold"/>
                  <a:ea typeface="Open Sans SemiBold"/>
                  <a:cs typeface="Open Sans SemiBold"/>
                  <a:sym typeface="Open Sans SemiBold"/>
                </a:rPr>
                <a:t>Operator</a:t>
              </a:r>
              <a:endParaRPr b="0" i="0" sz="1400" u="none" cap="none" strike="noStrike">
                <a:solidFill>
                  <a:srgbClr val="000000"/>
                </a:solidFill>
                <a:latin typeface="Arial"/>
                <a:ea typeface="Arial"/>
                <a:cs typeface="Arial"/>
                <a:sym typeface="Arial"/>
              </a:endParaRPr>
            </a:p>
          </p:txBody>
        </p:sp>
      </p:grpSp>
      <p:sp>
        <p:nvSpPr>
          <p:cNvPr id="591" name="Google Shape;591;p9"/>
          <p:cNvSpPr/>
          <p:nvPr/>
        </p:nvSpPr>
        <p:spPr>
          <a:xfrm>
            <a:off x="1529973" y="2506600"/>
            <a:ext cx="4431324" cy="1754326"/>
          </a:xfrm>
          <a:prstGeom prst="rect">
            <a:avLst/>
          </a:prstGeom>
          <a:noFill/>
          <a:ln>
            <a:noFill/>
          </a:ln>
        </p:spPr>
        <p:txBody>
          <a:bodyPr anchorCtr="0" anchor="t" bIns="45700" lIns="91425" spcFirstLastPara="1" rIns="91425" wrap="square" tIns="45700">
            <a:noAutofit/>
          </a:bodyPr>
          <a:lstStyle/>
          <a:p>
            <a:pPr indent="0" lvl="2" marL="0" marR="0" rtl="0" algn="r">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Allows specific logical or mathematical manipulations	</a:t>
            </a:r>
            <a:endParaRPr b="0" i="0" sz="1400" u="none" cap="none" strike="noStrike">
              <a:solidFill>
                <a:srgbClr val="000000"/>
              </a:solidFill>
              <a:latin typeface="Arial"/>
              <a:ea typeface="Arial"/>
              <a:cs typeface="Arial"/>
              <a:sym typeface="Arial"/>
            </a:endParaRPr>
          </a:p>
        </p:txBody>
      </p:sp>
      <p:sp>
        <p:nvSpPr>
          <p:cNvPr id="592" name="Google Shape;592;p9"/>
          <p:cNvSpPr/>
          <p:nvPr/>
        </p:nvSpPr>
        <p:spPr>
          <a:xfrm>
            <a:off x="10355016" y="2506600"/>
            <a:ext cx="5026961" cy="1141274"/>
          </a:xfrm>
          <a:prstGeom prst="rect">
            <a:avLst/>
          </a:prstGeom>
          <a:noFill/>
          <a:ln>
            <a:noFill/>
          </a:ln>
        </p:spPr>
        <p:txBody>
          <a:bodyPr anchorCtr="0" anchor="t" bIns="45700" lIns="91425" spcFirstLastPara="1" rIns="91425" wrap="square" tIns="45700">
            <a:noAutofit/>
          </a:bodyPr>
          <a:lstStyle/>
          <a:p>
            <a:pPr indent="0" lvl="2"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Provides a syntax for general method calls</a:t>
            </a:r>
            <a:endParaRPr b="0" i="0" sz="1400" u="none" cap="none" strike="noStrike">
              <a:solidFill>
                <a:srgbClr val="000000"/>
              </a:solidFill>
              <a:latin typeface="Arial"/>
              <a:ea typeface="Arial"/>
              <a:cs typeface="Arial"/>
              <a:sym typeface="Arial"/>
            </a:endParaRPr>
          </a:p>
        </p:txBody>
      </p:sp>
      <p:sp>
        <p:nvSpPr>
          <p:cNvPr id="593" name="Google Shape;593;p9"/>
          <p:cNvSpPr/>
          <p:nvPr/>
        </p:nvSpPr>
        <p:spPr>
          <a:xfrm>
            <a:off x="5810956" y="1169036"/>
            <a:ext cx="4634089"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INTRODUCTION TO OPERATORS</a:t>
            </a:r>
            <a:endParaRPr b="0" i="0" sz="1400" u="none" cap="none" strike="noStrike">
              <a:solidFill>
                <a:srgbClr val="000000"/>
              </a:solidFill>
              <a:latin typeface="Arial"/>
              <a:ea typeface="Arial"/>
              <a:cs typeface="Arial"/>
              <a:sym typeface="Arial"/>
            </a:endParaRPr>
          </a:p>
        </p:txBody>
      </p:sp>
      <p:pic>
        <p:nvPicPr>
          <p:cNvPr id="594" name="Google Shape;594;p9"/>
          <p:cNvPicPr preferRelativeResize="0"/>
          <p:nvPr/>
        </p:nvPicPr>
        <p:blipFill rotWithShape="1">
          <a:blip r:embed="rId3">
            <a:alphaModFix/>
          </a:blip>
          <a:srcRect b="0" l="0" r="0" t="0"/>
          <a:stretch/>
        </p:blipFill>
        <p:spPr>
          <a:xfrm>
            <a:off x="4029075" y="870793"/>
            <a:ext cx="8184302" cy="274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