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y="9144000" cx="16256000"/>
  <p:notesSz cx="6858000" cy="9144000"/>
  <p:embeddedFontLst>
    <p:embeddedFont>
      <p:font typeface="Open Sans SemiBold"/>
      <p:regular r:id="rId76"/>
      <p:bold r:id="rId77"/>
      <p:italic r:id="rId78"/>
      <p:boldItalic r:id="rId79"/>
    </p:embeddedFont>
    <p:embeddedFont>
      <p:font typeface="Open Sans ExtraBold"/>
      <p:bold r:id="rId80"/>
      <p:boldItalic r:id="rId81"/>
    </p:embeddedFont>
    <p:embeddedFont>
      <p:font typeface="Open Sans"/>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24">
          <p15:clr>
            <a:srgbClr val="A4A3A4"/>
          </p15:clr>
        </p15:guide>
        <p15:guide id="2" pos="5120">
          <p15:clr>
            <a:srgbClr val="A4A3A4"/>
          </p15:clr>
        </p15:guide>
      </p15:sldGuideLst>
    </p:ext>
    <p:ext uri="GoogleSlidesCustomDataVersion2">
      <go:slidesCustomData xmlns:go="http://customooxmlschemas.google.com/" r:id="rId86" roundtripDataSignature="AMtx7mg62XVu+BPGpooS654g5SFHo+2ho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Beryl John"/>
  <p:cmAuthor clrIdx="1" id="1" initials="" lastIdx="1"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BE9C7A-6EA2-4D8D-BCCF-47F6164C95D2}">
  <a:tblStyle styleId="{F8BE9C7A-6EA2-4D8D-BCCF-47F6164C95D2}" styleName="Table_0">
    <a:wholeTbl>
      <a:tcTxStyle>
        <a:font>
          <a:latin typeface="Arial"/>
          <a:ea typeface="Arial"/>
          <a:cs typeface="Arial"/>
        </a:font>
        <a:schemeClr val="tx1"/>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24" orient="horz"/>
        <p:guide pos="512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OpenSans-italic.fntdata"/><Relationship Id="rId83" Type="http://schemas.openxmlformats.org/officeDocument/2006/relationships/font" Target="fonts/OpenSans-bold.fntdata"/><Relationship Id="rId42" Type="http://schemas.openxmlformats.org/officeDocument/2006/relationships/slide" Target="slides/slide35.xml"/><Relationship Id="rId86" Type="http://customschemas.google.com/relationships/presentationmetadata" Target="metadata"/><Relationship Id="rId41" Type="http://schemas.openxmlformats.org/officeDocument/2006/relationships/slide" Target="slides/slide34.xml"/><Relationship Id="rId85" Type="http://schemas.openxmlformats.org/officeDocument/2006/relationships/font" Target="fonts/OpenSans-boldItalic.fntdata"/><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OpenSansExtraBold-bold.fntdata"/><Relationship Id="rId82" Type="http://schemas.openxmlformats.org/officeDocument/2006/relationships/font" Target="fonts/OpenSans-regular.fntdata"/><Relationship Id="rId81" Type="http://schemas.openxmlformats.org/officeDocument/2006/relationships/font" Target="fonts/OpenSansExtra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font" Target="fonts/OpenSansSemiBold-bold.fntdata"/><Relationship Id="rId32" Type="http://schemas.openxmlformats.org/officeDocument/2006/relationships/slide" Target="slides/slide25.xml"/><Relationship Id="rId76" Type="http://schemas.openxmlformats.org/officeDocument/2006/relationships/font" Target="fonts/OpenSansSemiBold-regular.fntdata"/><Relationship Id="rId35" Type="http://schemas.openxmlformats.org/officeDocument/2006/relationships/slide" Target="slides/slide28.xml"/><Relationship Id="rId79" Type="http://schemas.openxmlformats.org/officeDocument/2006/relationships/font" Target="fonts/OpenSansSemiBold-boldItalic.fntdata"/><Relationship Id="rId34" Type="http://schemas.openxmlformats.org/officeDocument/2006/relationships/slide" Target="slides/slide27.xml"/><Relationship Id="rId78" Type="http://schemas.openxmlformats.org/officeDocument/2006/relationships/font" Target="fonts/OpenSansSemiBold-italic.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7-09-10T07:52:31.950">
    <p:pos x="10" y="10"/>
    <p:text/>
    <p:extLst>
      <p:ext uri="{C676402C-5697-4E1C-873F-D02D1690AC5C}">
        <p15:threadingInfo timeZoneBias="0"/>
      </p:ext>
      <p:ext uri="http://customooxmlschemas.google.com/">
        <go:slidesCustomData xmlns:go="http://customooxmlschemas.google.com/" commentPostId="AAABc2PqQAo"/>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17-09-06T05:04:51.578">
    <p:pos x="10" y="10"/>
    <p:text>PRACTICAL DEMONSTRATION</p:text>
    <p:extLst>
      <p:ext uri="{C676402C-5697-4E1C-873F-D02D1690AC5C}">
        <p15:threadingInfo timeZoneBias="0"/>
      </p:ext>
      <p:ext uri="http://customooxmlschemas.google.com/">
        <go:slidesCustomData xmlns:go="http://customooxmlschemas.google.com/" commentPostId="AAABc2PqQAw"/>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17-08-18T13:38:29.913">
    <p:pos x="6000" y="0"/>
    <p:text>@Ruchika: Should this be Testing Spark Project with SBT?
-Beryl John</p:text>
    <p:extLst>
      <p:ext uri="{C676402C-5697-4E1C-873F-D02D1690AC5C}">
        <p15:threadingInfo timeZoneBias="0"/>
      </p:ext>
      <p:ext uri="http://customooxmlschemas.google.com/">
        <go:slidesCustomData xmlns:go="http://customooxmlschemas.google.com/" commentPostId="AAABc2PqQA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1pPr>
            <a:lvl2pPr indent="-330200" lvl="1" marL="914400" marR="0" rtl="0" algn="l">
              <a:spcBef>
                <a:spcPts val="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2pPr>
            <a:lvl3pPr indent="-330200" lvl="2" marL="1371600" marR="0" rtl="0" algn="l">
              <a:spcBef>
                <a:spcPts val="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3pPr>
            <a:lvl4pPr indent="-330200" lvl="3" marL="1828800" marR="0" rtl="0" algn="l">
              <a:spcBef>
                <a:spcPts val="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8786"/>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1: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Welcome to </a:t>
            </a:r>
            <a:r>
              <a:rPr lang="en-US" sz="1600"/>
              <a:t>Apache Spark and Scala</a:t>
            </a:r>
            <a:endParaRPr/>
          </a:p>
          <a:p>
            <a:pPr indent="0" lvl="0" marL="0" marR="0" rtl="0" algn="l">
              <a:lnSpc>
                <a:spcPct val="100000"/>
              </a:lnSpc>
              <a:spcBef>
                <a:spcPts val="0"/>
              </a:spcBef>
              <a:spcAft>
                <a:spcPts val="0"/>
              </a:spcAft>
              <a:buClr>
                <a:schemeClr val="dk1"/>
              </a:buClr>
              <a:buSzPts val="1600"/>
              <a:buFont typeface="Calibri"/>
              <a:buNone/>
            </a:pPr>
            <a:r>
              <a:rPr lang="en-US" sz="1600"/>
              <a:t>This lesson is on using RDD for creating applications in Spark.</a:t>
            </a:r>
            <a:endParaRPr sz="1600"/>
          </a:p>
          <a:p>
            <a:pPr indent="0" lvl="0" marL="0" marR="0" rtl="0" algn="l">
              <a:lnSpc>
                <a:spcPct val="100000"/>
              </a:lnSpc>
              <a:spcBef>
                <a:spcPts val="0"/>
              </a:spcBef>
              <a:spcAft>
                <a:spcPts val="0"/>
              </a:spcAft>
              <a:buClr>
                <a:schemeClr val="dk1"/>
              </a:buClr>
              <a:buSzPts val="1600"/>
              <a:buFont typeface="Calibri"/>
              <a:buNone/>
            </a:pPr>
            <a:r>
              <a:t/>
            </a:r>
            <a:endParaRPr/>
          </a:p>
        </p:txBody>
      </p:sp>
      <p:sp>
        <p:nvSpPr>
          <p:cNvPr id="367" name="Google Shape;367;p1: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10: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a:t>
            </a:r>
            <a:endParaRPr/>
          </a:p>
          <a:p>
            <a:pPr indent="0" lvl="0" marL="0" marR="0" rtl="0" algn="l">
              <a:lnSpc>
                <a:spcPct val="100000"/>
              </a:lnSpc>
              <a:spcBef>
                <a:spcPts val="0"/>
              </a:spcBef>
              <a:spcAft>
                <a:spcPts val="0"/>
              </a:spcAft>
              <a:buClr>
                <a:schemeClr val="dk1"/>
              </a:buClr>
              <a:buSzPts val="1600"/>
              <a:buFont typeface="Calibri"/>
              <a:buNone/>
            </a:pPr>
            <a:r>
              <a:t/>
            </a:r>
            <a:endParaRPr>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a:solidFill>
                  <a:srgbClr val="3F3F3F"/>
                </a:solidFill>
                <a:latin typeface="Open Sans"/>
                <a:ea typeface="Open Sans"/>
                <a:cs typeface="Open Sans"/>
                <a:sym typeface="Open Sans"/>
              </a:rPr>
              <a:t>For other Hadoop Input Formats, use the </a:t>
            </a:r>
            <a:r>
              <a:rPr lang="en-US">
                <a:solidFill>
                  <a:srgbClr val="3F3F3F"/>
                </a:solidFill>
                <a:latin typeface="Open Sans SemiBold"/>
                <a:ea typeface="Open Sans SemiBold"/>
                <a:cs typeface="Open Sans SemiBold"/>
                <a:sym typeface="Open Sans SemiBold"/>
              </a:rPr>
              <a:t>SparkContext.hadoopRDD </a:t>
            </a:r>
            <a:r>
              <a:rPr lang="en-US">
                <a:solidFill>
                  <a:srgbClr val="3F3F3F"/>
                </a:solidFill>
                <a:latin typeface="Open Sans"/>
                <a:ea typeface="Open Sans"/>
                <a:cs typeface="Open Sans"/>
                <a:sym typeface="Open Sans"/>
              </a:rPr>
              <a:t>method.</a:t>
            </a:r>
            <a:endParaRPr/>
          </a:p>
          <a:p>
            <a:pPr indent="0" lvl="0" marL="0" marR="0" rtl="0" algn="l">
              <a:lnSpc>
                <a:spcPct val="100000"/>
              </a:lnSpc>
              <a:spcBef>
                <a:spcPts val="0"/>
              </a:spcBef>
              <a:spcAft>
                <a:spcPts val="0"/>
              </a:spcAft>
              <a:buClr>
                <a:schemeClr val="dk1"/>
              </a:buClr>
              <a:buSzPts val="1600"/>
              <a:buFont typeface="Calibri"/>
              <a:buNone/>
            </a:pPr>
            <a:r>
              <a:t/>
            </a:r>
            <a:endParaRPr b="1" i="0" sz="1600" u="none" cap="none" strike="noStrike">
              <a:solidFill>
                <a:srgbClr val="3F3F3F"/>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3F3F3F"/>
              </a:buClr>
              <a:buSzPts val="1600"/>
              <a:buFont typeface="Open Sans SemiBold"/>
              <a:buNone/>
            </a:pPr>
            <a:r>
              <a:rPr b="1" i="0" lang="en-US" sz="1600" u="none" cap="none" strike="noStrike">
                <a:solidFill>
                  <a:srgbClr val="3F3F3F"/>
                </a:solidFill>
                <a:latin typeface="Open Sans SemiBold"/>
                <a:ea typeface="Open Sans SemiBold"/>
                <a:cs typeface="Open Sans SemiBold"/>
                <a:sym typeface="Open Sans SemiBold"/>
              </a:rPr>
              <a:t>Points to Remember:</a:t>
            </a:r>
            <a:endParaRPr/>
          </a:p>
          <a:p>
            <a:pPr indent="-285750" lvl="0" marL="285750" marR="0" rtl="0" algn="l">
              <a:lnSpc>
                <a:spcPct val="100000"/>
              </a:lnSpc>
              <a:spcBef>
                <a:spcPts val="0"/>
              </a:spcBef>
              <a:spcAft>
                <a:spcPts val="0"/>
              </a:spcAft>
              <a:buClr>
                <a:srgbClr val="3F3F3F"/>
              </a:buClr>
              <a:buSzPts val="1800"/>
              <a:buFont typeface="Open Sans"/>
              <a:buChar char="●"/>
            </a:pPr>
            <a:r>
              <a:rPr b="0" i="0" lang="en-US" sz="1800" u="none" cap="none" strike="noStrike">
                <a:solidFill>
                  <a:srgbClr val="3F3F3F"/>
                </a:solidFill>
                <a:latin typeface="Open Sans"/>
                <a:ea typeface="Open Sans"/>
                <a:cs typeface="Open Sans"/>
                <a:sym typeface="Open Sans"/>
              </a:rPr>
              <a:t>The method takes an arbitrary JobConf and input format class, value class, and key class.</a:t>
            </a:r>
            <a:endParaRPr/>
          </a:p>
          <a:p>
            <a:pPr indent="-285750" lvl="0" marL="285750" marR="0" rtl="0" algn="l">
              <a:lnSpc>
                <a:spcPct val="100000"/>
              </a:lnSpc>
              <a:spcBef>
                <a:spcPts val="0"/>
              </a:spcBef>
              <a:spcAft>
                <a:spcPts val="0"/>
              </a:spcAft>
              <a:buClr>
                <a:srgbClr val="3F3F3F"/>
              </a:buClr>
              <a:buSzPts val="1800"/>
              <a:buFont typeface="Open Sans"/>
              <a:buChar char="●"/>
            </a:pPr>
            <a:r>
              <a:rPr b="0" i="0" lang="en-US" sz="1800" u="none" cap="none" strike="noStrike">
                <a:solidFill>
                  <a:srgbClr val="3F3F3F"/>
                </a:solidFill>
                <a:latin typeface="Open Sans"/>
                <a:ea typeface="Open Sans"/>
                <a:cs typeface="Open Sans"/>
                <a:sym typeface="Open Sans"/>
              </a:rPr>
              <a:t>SparkContext.newAPIHadoopRDD can also be used.</a:t>
            </a:r>
            <a:endParaRPr/>
          </a:p>
          <a:p>
            <a:pPr indent="-171450" lvl="1" marL="742950" marR="0" rtl="0" algn="l">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SparkContext.objectFile and RDD.saveAsObjectFile support to save an RDD in a simple format with serialized Java objects.</a:t>
            </a:r>
            <a:endParaRPr/>
          </a:p>
          <a:p>
            <a:pPr indent="0" lvl="0" marL="0" marR="0" rtl="0" algn="l">
              <a:lnSpc>
                <a:spcPct val="100000"/>
              </a:lnSpc>
              <a:spcBef>
                <a:spcPts val="0"/>
              </a:spcBef>
              <a:spcAft>
                <a:spcPts val="0"/>
              </a:spcAft>
              <a:buClr>
                <a:srgbClr val="3F3F3F"/>
              </a:buClr>
              <a:buSzPts val="1600"/>
              <a:buFont typeface="Open Sans"/>
              <a:buNone/>
            </a:pPr>
            <a:br>
              <a:rPr b="0" i="0" lang="en-US" sz="1600" u="none" cap="none" strike="noStrike">
                <a:solidFill>
                  <a:srgbClr val="3F3F3F"/>
                </a:solidFill>
                <a:latin typeface="Open Sans"/>
                <a:ea typeface="Open Sans"/>
                <a:cs typeface="Open Sans"/>
                <a:sym typeface="Open Sans"/>
              </a:rPr>
            </a:br>
            <a:endParaRPr b="0" i="0" sz="1600" u="none" cap="none" strike="noStrike">
              <a:solidFill>
                <a:srgbClr val="3F3F3F"/>
              </a:solidFill>
              <a:latin typeface="Open Sans"/>
              <a:ea typeface="Open Sans"/>
              <a:cs typeface="Open Sans"/>
              <a:sym typeface="Open Sans"/>
            </a:endParaRPr>
          </a:p>
          <a:p>
            <a:pPr indent="0" lvl="0" marL="0" rtl="0" algn="l">
              <a:spcBef>
                <a:spcPts val="0"/>
              </a:spcBef>
              <a:spcAft>
                <a:spcPts val="0"/>
              </a:spcAft>
              <a:buClr>
                <a:schemeClr val="dk1"/>
              </a:buClr>
              <a:buSzPts val="1600"/>
              <a:buFont typeface="Calibri"/>
              <a:buNone/>
            </a:pPr>
            <a:r>
              <a:t/>
            </a:r>
            <a:endParaRPr/>
          </a:p>
        </p:txBody>
      </p:sp>
      <p:sp>
        <p:nvSpPr>
          <p:cNvPr id="540" name="Google Shape;54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11: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rPr b="1" lang="en-US"/>
              <a:t>Trainer Notes:</a:t>
            </a:r>
            <a:endParaRPr/>
          </a:p>
          <a:p>
            <a:pPr indent="-504825" lvl="0" marL="504825" marR="0" rtl="0" algn="l">
              <a:lnSpc>
                <a:spcPct val="150000"/>
              </a:lnSpc>
              <a:spcBef>
                <a:spcPts val="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The distributed dataset (distData) can be operated in parallel.</a:t>
            </a:r>
            <a:endParaRPr/>
          </a:p>
          <a:p>
            <a:pPr indent="-504825" lvl="0" marL="504825" marR="0" rtl="0" algn="l">
              <a:lnSpc>
                <a:spcPct val="15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Spark runs one task per cluster partition. </a:t>
            </a:r>
            <a:endParaRPr/>
          </a:p>
          <a:p>
            <a:pPr indent="-504825" lvl="0" marL="504825" marR="0" rtl="0" algn="l">
              <a:lnSpc>
                <a:spcPct val="15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Spark attempts setting the number of partitions automatically depending on your cluster.</a:t>
            </a:r>
            <a:endParaRPr/>
          </a:p>
          <a:p>
            <a:pPr indent="0" lvl="0" marL="0" rtl="0" algn="l">
              <a:spcBef>
                <a:spcPts val="0"/>
              </a:spcBef>
              <a:spcAft>
                <a:spcPts val="0"/>
              </a:spcAft>
              <a:buClr>
                <a:schemeClr val="dk1"/>
              </a:buClr>
              <a:buSzPts val="1600"/>
              <a:buFont typeface="Calibri"/>
              <a:buNone/>
            </a:pPr>
            <a:r>
              <a:t/>
            </a:r>
            <a:endParaRPr/>
          </a:p>
        </p:txBody>
      </p:sp>
      <p:sp>
        <p:nvSpPr>
          <p:cNvPr id="561" name="Google Shape;5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12: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a:t>
            </a:r>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b="0" i="0" lang="en-US" sz="1600" u="none" cap="none" strike="noStrike">
                <a:solidFill>
                  <a:srgbClr val="3F3F3F"/>
                </a:solidFill>
                <a:latin typeface="Open Sans"/>
                <a:ea typeface="Open Sans"/>
                <a:cs typeface="Open Sans"/>
                <a:sym typeface="Open Sans"/>
              </a:rPr>
              <a:t>RDDs support two types of operations:</a:t>
            </a:r>
            <a:endParaRPr/>
          </a:p>
          <a:p>
            <a:pPr indent="596900" lvl="0" marL="0" marR="0" rtl="0" algn="l">
              <a:lnSpc>
                <a:spcPct val="150000"/>
              </a:lnSpc>
              <a:spcBef>
                <a:spcPts val="0"/>
              </a:spcBef>
              <a:spcAft>
                <a:spcPts val="0"/>
              </a:spcAft>
              <a:buClr>
                <a:schemeClr val="lt1"/>
              </a:buClr>
              <a:buSzPts val="400"/>
              <a:buFont typeface="Open Sans"/>
              <a:buNone/>
            </a:pPr>
            <a:r>
              <a:rPr lang="en-US" sz="1600">
                <a:solidFill>
                  <a:schemeClr val="lt1"/>
                </a:solidFill>
                <a:latin typeface="Open Sans"/>
                <a:ea typeface="Open Sans"/>
                <a:cs typeface="Open Sans"/>
                <a:sym typeface="Open Sans"/>
              </a:rPr>
              <a:t>Transformations: </a:t>
            </a:r>
            <a:r>
              <a:rPr lang="en-US" sz="1600">
                <a:solidFill>
                  <a:srgbClr val="3F3F3F"/>
                </a:solidFill>
                <a:latin typeface="Open Sans"/>
                <a:ea typeface="Open Sans"/>
                <a:cs typeface="Open Sans"/>
                <a:sym typeface="Open Sans"/>
              </a:rPr>
              <a:t>Allow to create a new dataset from an existing one</a:t>
            </a:r>
            <a:endParaRPr/>
          </a:p>
          <a:p>
            <a:pPr indent="596900" lvl="0" marL="0" marR="0" rtl="0" algn="l">
              <a:lnSpc>
                <a:spcPct val="150000"/>
              </a:lnSpc>
              <a:spcBef>
                <a:spcPts val="0"/>
              </a:spcBef>
              <a:spcAft>
                <a:spcPts val="0"/>
              </a:spcAft>
              <a:buClr>
                <a:srgbClr val="3F3F3F"/>
              </a:buClr>
              <a:buSzPts val="400"/>
              <a:buFont typeface="Open Sans SemiBold"/>
              <a:buNone/>
            </a:pPr>
            <a:r>
              <a:rPr b="1" lang="en-US" sz="1600">
                <a:solidFill>
                  <a:srgbClr val="3F3F3F"/>
                </a:solidFill>
                <a:latin typeface="Open Sans SemiBold"/>
                <a:ea typeface="Open Sans SemiBold"/>
                <a:cs typeface="Open Sans SemiBold"/>
                <a:sym typeface="Open Sans SemiBold"/>
              </a:rPr>
              <a:t>Example:</a:t>
            </a:r>
            <a:r>
              <a:rPr b="0" lang="en-US" sz="1600">
                <a:solidFill>
                  <a:srgbClr val="3F3F3F"/>
                </a:solidFill>
                <a:latin typeface="Open Sans"/>
                <a:ea typeface="Open Sans"/>
                <a:cs typeface="Open Sans"/>
                <a:sym typeface="Open Sans"/>
              </a:rPr>
              <a:t> map</a:t>
            </a:r>
            <a:endParaRPr/>
          </a:p>
          <a:p>
            <a:pPr indent="0" lvl="0" marL="0" rtl="0" algn="l">
              <a:spcBef>
                <a:spcPts val="0"/>
              </a:spcBef>
              <a:spcAft>
                <a:spcPts val="0"/>
              </a:spcAft>
              <a:buClr>
                <a:schemeClr val="dk1"/>
              </a:buClr>
              <a:buSzPts val="1600"/>
              <a:buFont typeface="Calibri"/>
              <a:buNone/>
            </a:pPr>
            <a:r>
              <a:t/>
            </a:r>
            <a:endParaRPr/>
          </a:p>
          <a:p>
            <a:pPr indent="596900" lvl="0" marL="0" marR="0" rtl="0" algn="l">
              <a:lnSpc>
                <a:spcPct val="150000"/>
              </a:lnSpc>
              <a:spcBef>
                <a:spcPts val="0"/>
              </a:spcBef>
              <a:spcAft>
                <a:spcPts val="0"/>
              </a:spcAft>
              <a:buClr>
                <a:schemeClr val="lt1"/>
              </a:buClr>
              <a:buSzPts val="400"/>
              <a:buFont typeface="Open Sans"/>
              <a:buNone/>
            </a:pPr>
            <a:r>
              <a:rPr lang="en-US" sz="1600">
                <a:solidFill>
                  <a:schemeClr val="lt1"/>
                </a:solidFill>
                <a:latin typeface="Open Sans"/>
                <a:ea typeface="Open Sans"/>
                <a:cs typeface="Open Sans"/>
                <a:sym typeface="Open Sans"/>
              </a:rPr>
              <a:t>Actions: </a:t>
            </a:r>
            <a:r>
              <a:rPr lang="en-US" sz="1600">
                <a:solidFill>
                  <a:srgbClr val="3F3F3F"/>
                </a:solidFill>
                <a:latin typeface="Open Sans"/>
                <a:ea typeface="Open Sans"/>
                <a:cs typeface="Open Sans"/>
                <a:sym typeface="Open Sans"/>
              </a:rPr>
              <a:t>Return a value to the driver program</a:t>
            </a:r>
            <a:endParaRPr/>
          </a:p>
          <a:p>
            <a:pPr indent="596900" lvl="0" marL="0" marR="0" rtl="0" algn="l">
              <a:lnSpc>
                <a:spcPct val="150000"/>
              </a:lnSpc>
              <a:spcBef>
                <a:spcPts val="0"/>
              </a:spcBef>
              <a:spcAft>
                <a:spcPts val="0"/>
              </a:spcAft>
              <a:buClr>
                <a:srgbClr val="3F3F3F"/>
              </a:buClr>
              <a:buSzPts val="400"/>
              <a:buFont typeface="Open Sans SemiBold"/>
              <a:buNone/>
            </a:pPr>
            <a:r>
              <a:rPr b="1" lang="en-US" sz="1600">
                <a:solidFill>
                  <a:srgbClr val="3F3F3F"/>
                </a:solidFill>
                <a:latin typeface="Open Sans SemiBold"/>
                <a:ea typeface="Open Sans SemiBold"/>
                <a:cs typeface="Open Sans SemiBold"/>
                <a:sym typeface="Open Sans SemiBold"/>
              </a:rPr>
              <a:t>Example</a:t>
            </a:r>
            <a:r>
              <a:rPr b="0" lang="en-US" sz="1600">
                <a:solidFill>
                  <a:srgbClr val="3F3F3F"/>
                </a:solidFill>
                <a:latin typeface="Open Sans"/>
                <a:ea typeface="Open Sans"/>
                <a:cs typeface="Open Sans"/>
                <a:sym typeface="Open Sans"/>
              </a:rPr>
              <a:t>: reduce</a:t>
            </a:r>
            <a:endParaRPr/>
          </a:p>
          <a:p>
            <a:pPr indent="0" lvl="0" marL="0" rtl="0" algn="l">
              <a:spcBef>
                <a:spcPts val="0"/>
              </a:spcBef>
              <a:spcAft>
                <a:spcPts val="0"/>
              </a:spcAft>
              <a:buClr>
                <a:schemeClr val="dk1"/>
              </a:buClr>
              <a:buSzPts val="1600"/>
              <a:buFont typeface="Calibri"/>
              <a:buNone/>
            </a:pPr>
            <a:r>
              <a:t/>
            </a:r>
            <a:endParaRPr/>
          </a:p>
          <a:p>
            <a:pPr indent="0" lvl="0" marL="0" rtl="0" algn="l">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Transformations</a:t>
            </a:r>
            <a:endParaRPr/>
          </a:p>
          <a:p>
            <a:pPr indent="0" lvl="0" marL="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101600" lvl="0" marL="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map(func)</a:t>
            </a:r>
            <a:endParaRPr/>
          </a:p>
          <a:p>
            <a:pPr indent="-101600" lvl="0" marL="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flatMap(func)</a:t>
            </a:r>
            <a:endParaRPr/>
          </a:p>
          <a:p>
            <a:pPr indent="-101600" lvl="0" marL="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filter(func)</a:t>
            </a:r>
            <a:endParaRPr/>
          </a:p>
          <a:p>
            <a:pPr indent="-101600" lvl="0" marL="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groupByKey()</a:t>
            </a:r>
            <a:endParaRPr/>
          </a:p>
          <a:p>
            <a:pPr indent="-101600" lvl="0" marL="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reduceByKey(func)</a:t>
            </a:r>
            <a:endParaRPr/>
          </a:p>
          <a:p>
            <a:pPr indent="-101600" lvl="0" marL="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mapValues(func)</a:t>
            </a:r>
            <a:endParaRPr/>
          </a:p>
          <a:p>
            <a:pPr indent="0" lvl="0" marL="0" rtl="0" algn="l">
              <a:spcBef>
                <a:spcPts val="0"/>
              </a:spcBef>
              <a:spcAft>
                <a:spcPts val="0"/>
              </a:spcAft>
              <a:buClr>
                <a:schemeClr val="dk1"/>
              </a:buClr>
              <a:buSzPts val="1600"/>
              <a:buFont typeface="Calibri"/>
              <a:buNone/>
            </a:pPr>
            <a:r>
              <a:t/>
            </a:r>
            <a:endParaRPr/>
          </a:p>
          <a:p>
            <a:pPr indent="0" lvl="0" marL="0" rtl="0" algn="l">
              <a:spcBef>
                <a:spcPts val="0"/>
              </a:spcBef>
              <a:spcAft>
                <a:spcPts val="0"/>
              </a:spcAft>
              <a:buClr>
                <a:schemeClr val="dk1"/>
              </a:buClr>
              <a:buSzPts val="1600"/>
              <a:buFont typeface="Calibri"/>
              <a:buNone/>
            </a:pPr>
            <a:r>
              <a:t/>
            </a:r>
            <a:endParaRPr/>
          </a:p>
          <a:p>
            <a:pPr indent="0" lvl="0" marL="0" rtl="0" algn="l">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Actions</a:t>
            </a:r>
            <a:endParaRPr/>
          </a:p>
          <a:p>
            <a:pPr indent="0" lvl="0" marL="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101600" lvl="0" marL="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take(N)</a:t>
            </a:r>
            <a:endParaRPr/>
          </a:p>
          <a:p>
            <a:pPr indent="-101600" lvl="0" marL="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count()</a:t>
            </a:r>
            <a:endParaRPr/>
          </a:p>
          <a:p>
            <a:pPr indent="-101600" lvl="0" marL="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collect()</a:t>
            </a:r>
            <a:endParaRPr/>
          </a:p>
          <a:p>
            <a:pPr indent="-101600" lvl="0" marL="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reduce(func)</a:t>
            </a:r>
            <a:endParaRPr/>
          </a:p>
          <a:p>
            <a:pPr indent="-101600" lvl="0" marL="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takeOrdered(N)</a:t>
            </a:r>
            <a:endParaRPr/>
          </a:p>
          <a:p>
            <a:pPr indent="-101600" lvl="0" marL="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top(N)</a:t>
            </a:r>
            <a:endParaRPr/>
          </a:p>
          <a:p>
            <a:pPr indent="0" lvl="0" marL="0" rtl="0" algn="l">
              <a:spcBef>
                <a:spcPts val="0"/>
              </a:spcBef>
              <a:spcAft>
                <a:spcPts val="0"/>
              </a:spcAft>
              <a:buClr>
                <a:schemeClr val="dk1"/>
              </a:buClr>
              <a:buSzPts val="1600"/>
              <a:buFont typeface="Calibri"/>
              <a:buNone/>
            </a:pPr>
            <a:r>
              <a:t/>
            </a:r>
            <a:endParaRPr/>
          </a:p>
        </p:txBody>
      </p:sp>
      <p:sp>
        <p:nvSpPr>
          <p:cNvPr id="616" name="Google Shape;6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1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3F3F3F"/>
              </a:buClr>
              <a:buSzPts val="1600"/>
              <a:buFont typeface="Arial"/>
              <a:buNone/>
            </a:pPr>
            <a:r>
              <a:rPr b="1" lang="en-US"/>
              <a:t>Trainer Notes:</a:t>
            </a:r>
            <a:endParaRPr/>
          </a:p>
          <a:p>
            <a:pPr indent="0" lvl="0" marL="0" marR="0" rtl="0" algn="l">
              <a:lnSpc>
                <a:spcPct val="150000"/>
              </a:lnSpc>
              <a:spcBef>
                <a:spcPts val="0"/>
              </a:spcBef>
              <a:spcAft>
                <a:spcPts val="0"/>
              </a:spcAft>
              <a:buClr>
                <a:srgbClr val="3F3F3F"/>
              </a:buClr>
              <a:buSzPts val="1600"/>
              <a:buFont typeface="Arial"/>
              <a:buNone/>
            </a:pPr>
            <a:r>
              <a:t/>
            </a:r>
            <a:endParaRPr b="0" i="0" sz="1600" u="none" cap="none" strike="noStrike">
              <a:solidFill>
                <a:srgbClr val="3F3F3F"/>
              </a:solidFill>
              <a:latin typeface="Open Sans"/>
              <a:ea typeface="Open Sans"/>
              <a:cs typeface="Open Sans"/>
              <a:sym typeface="Open Sans"/>
            </a:endParaRPr>
          </a:p>
          <a:p>
            <a:pPr indent="-522288" lvl="0" marL="522288" marR="0" rtl="0" algn="l">
              <a:lnSpc>
                <a:spcPct val="150000"/>
              </a:lnSpc>
              <a:spcBef>
                <a:spcPts val="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All Spark transformations are lazy. </a:t>
            </a:r>
            <a:endParaRPr/>
          </a:p>
          <a:p>
            <a:pPr indent="-522288" lvl="0" marL="522288" marR="0" rtl="0" algn="l">
              <a:lnSpc>
                <a:spcPct val="15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Transformations are computed only when an action needs a result to be returned to the driver program.</a:t>
            </a:r>
            <a:endParaRPr/>
          </a:p>
          <a:p>
            <a:pPr indent="-522288" lvl="0" marL="522288" marR="0" rtl="0" algn="l">
              <a:lnSpc>
                <a:spcPct val="15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Each transformed RDD, by default, may be recomputed every time when an action is run on it. To persist an RDD in memory, use the cache() or persist() method. </a:t>
            </a:r>
            <a:endParaRPr/>
          </a:p>
          <a:p>
            <a:pPr indent="0" lvl="0" marL="0" rtl="0" algn="l">
              <a:spcBef>
                <a:spcPts val="0"/>
              </a:spcBef>
              <a:spcAft>
                <a:spcPts val="0"/>
              </a:spcAft>
              <a:buClr>
                <a:schemeClr val="dk1"/>
              </a:buClr>
              <a:buSzPts val="1600"/>
              <a:buFont typeface="Calibri"/>
              <a:buNone/>
            </a:pPr>
            <a:r>
              <a:t/>
            </a:r>
            <a:endParaRPr/>
          </a:p>
        </p:txBody>
      </p:sp>
      <p:sp>
        <p:nvSpPr>
          <p:cNvPr id="631" name="Google Shape;63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14: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rPr b="1" lang="en-US"/>
              <a:t>Trainer Notes:</a:t>
            </a:r>
            <a:endParaRPr b="1"/>
          </a:p>
          <a:p>
            <a:pPr indent="0" lvl="0" marL="0" rtl="0" algn="l">
              <a:spcBef>
                <a:spcPts val="0"/>
              </a:spcBef>
              <a:spcAft>
                <a:spcPts val="0"/>
              </a:spcAft>
              <a:buClr>
                <a:schemeClr val="dk1"/>
              </a:buClr>
              <a:buSzPts val="1600"/>
              <a:buFont typeface="Calibri"/>
              <a:buNone/>
            </a:pPr>
            <a:r>
              <a:t/>
            </a:r>
            <a:endParaRPr/>
          </a:p>
          <a:p>
            <a:pPr indent="-514350" lvl="0" marL="514350" rtl="0" algn="l">
              <a:lnSpc>
                <a:spcPct val="15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Every node can store any of its partitions. The partition is processed in memory and can be reused in other actions on that dataset.</a:t>
            </a:r>
            <a:endParaRPr/>
          </a:p>
          <a:p>
            <a:pPr indent="-514350" lvl="0" marL="514350" rtl="0" algn="l">
              <a:lnSpc>
                <a:spcPct val="15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The </a:t>
            </a:r>
            <a:r>
              <a:rPr b="0" i="0" lang="en-US" sz="1600" u="none" cap="none" strike="noStrike">
                <a:solidFill>
                  <a:srgbClr val="3F3F3F"/>
                </a:solidFill>
                <a:latin typeface="Open Sans"/>
                <a:ea typeface="Open Sans"/>
                <a:cs typeface="Open Sans"/>
                <a:sym typeface="Open Sans"/>
              </a:rPr>
              <a:t>cache is fault-tolerant; any lost RDD partition will be automatically recomputed using the original transformations.</a:t>
            </a:r>
            <a:endParaRPr/>
          </a:p>
          <a:p>
            <a:pPr indent="-514350" lvl="0" marL="514350" marR="0" rtl="0" algn="l">
              <a:lnSpc>
                <a:spcPct val="15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To store every persisted RDD, use a different storage level; levels are set by passing a StorageLevel object to persist().</a:t>
            </a:r>
            <a:endParaRPr/>
          </a:p>
          <a:p>
            <a:pPr indent="0" lvl="0" marL="0" rtl="0" algn="l">
              <a:spcBef>
                <a:spcPts val="0"/>
              </a:spcBef>
              <a:spcAft>
                <a:spcPts val="0"/>
              </a:spcAft>
              <a:buClr>
                <a:schemeClr val="dk1"/>
              </a:buClr>
              <a:buSzPts val="1600"/>
              <a:buFont typeface="Calibri"/>
              <a:buNone/>
            </a:pPr>
            <a:r>
              <a:t/>
            </a:r>
            <a:endParaRPr/>
          </a:p>
        </p:txBody>
      </p:sp>
      <p:sp>
        <p:nvSpPr>
          <p:cNvPr id="647" name="Google Shape;6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15: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6350" lvl="0" marL="171450" marR="0" rtl="0" algn="l">
              <a:lnSpc>
                <a:spcPct val="150000"/>
              </a:lnSpc>
              <a:spcBef>
                <a:spcPts val="0"/>
              </a:spcBef>
              <a:spcAft>
                <a:spcPts val="0"/>
              </a:spcAft>
              <a:buClr>
                <a:schemeClr val="dk1"/>
              </a:buClr>
              <a:buSzPts val="400"/>
              <a:buFont typeface="Calibri"/>
              <a:buNone/>
            </a:pPr>
            <a:r>
              <a:rPr b="1" lang="en-US"/>
              <a:t>Trainer Notes:</a:t>
            </a:r>
            <a:endParaRPr/>
          </a:p>
          <a:p>
            <a:pPr indent="-6350" lvl="0" marL="171450" marR="0" rtl="0" algn="l">
              <a:lnSpc>
                <a:spcPct val="150000"/>
              </a:lnSpc>
              <a:spcBef>
                <a:spcPts val="0"/>
              </a:spcBef>
              <a:spcAft>
                <a:spcPts val="0"/>
              </a:spcAft>
              <a:buClr>
                <a:schemeClr val="dk1"/>
              </a:buClr>
              <a:buSzPts val="400"/>
              <a:buFont typeface="Calibri"/>
              <a:buNone/>
            </a:pPr>
            <a:r>
              <a:t/>
            </a:r>
            <a:endParaRPr b="0" i="0" sz="1600" u="none" cap="none" strike="noStrike">
              <a:solidFill>
                <a:srgbClr val="3F3F3F"/>
              </a:solidFill>
              <a:latin typeface="Open Sans"/>
              <a:ea typeface="Open Sans"/>
              <a:cs typeface="Open Sans"/>
              <a:sym typeface="Open Sans"/>
            </a:endParaRPr>
          </a:p>
          <a:p>
            <a:pPr indent="-6350" lvl="0" marL="171450" marR="0" rtl="0" algn="l">
              <a:lnSpc>
                <a:spcPct val="150000"/>
              </a:lnSpc>
              <a:spcBef>
                <a:spcPts val="0"/>
              </a:spcBef>
              <a:spcAft>
                <a:spcPts val="0"/>
              </a:spcAft>
              <a:buClr>
                <a:srgbClr val="3F3F3F"/>
              </a:buClr>
              <a:buSzPts val="400"/>
              <a:buFont typeface="Open Sans"/>
              <a:buNone/>
            </a:pPr>
            <a:r>
              <a:rPr b="0" i="0" lang="en-US" sz="1600" u="none" cap="none" strike="noStrike">
                <a:solidFill>
                  <a:srgbClr val="3F3F3F"/>
                </a:solidFill>
                <a:latin typeface="Open Sans"/>
                <a:ea typeface="Open Sans"/>
                <a:cs typeface="Open Sans"/>
                <a:sym typeface="Open Sans"/>
              </a:rPr>
              <a:t>MEMORY_AND_DISK: Allows to store RDD in the JVM as deserialized Java objects. </a:t>
            </a:r>
            <a:endParaRPr/>
          </a:p>
          <a:p>
            <a:pPr indent="-6350" lvl="0" marL="171450" marR="0" rtl="0" algn="l">
              <a:lnSpc>
                <a:spcPct val="150000"/>
              </a:lnSpc>
              <a:spcBef>
                <a:spcPts val="0"/>
              </a:spcBef>
              <a:spcAft>
                <a:spcPts val="0"/>
              </a:spcAft>
              <a:buClr>
                <a:srgbClr val="3F3F3F"/>
              </a:buClr>
              <a:buSzPts val="400"/>
              <a:buFont typeface="Open Sans"/>
              <a:buNone/>
            </a:pPr>
            <a:r>
              <a:rPr b="0" i="0" lang="en-US" sz="1600" u="none" cap="none" strike="noStrike">
                <a:solidFill>
                  <a:srgbClr val="3F3F3F"/>
                </a:solidFill>
                <a:latin typeface="Open Sans"/>
                <a:ea typeface="Open Sans"/>
                <a:cs typeface="Open Sans"/>
                <a:sym typeface="Open Sans"/>
              </a:rPr>
              <a:t>If the memory can’t fit in the RDD, it stores the partitions on disk and reads when required</a:t>
            </a:r>
            <a:endParaRPr/>
          </a:p>
          <a:p>
            <a:pPr indent="-6350" lvl="0" marL="171450" marR="0" rtl="0" algn="l">
              <a:lnSpc>
                <a:spcPct val="150000"/>
              </a:lnSpc>
              <a:spcBef>
                <a:spcPts val="0"/>
              </a:spcBef>
              <a:spcAft>
                <a:spcPts val="0"/>
              </a:spcAft>
              <a:buClr>
                <a:schemeClr val="dk1"/>
              </a:buClr>
              <a:buSzPts val="400"/>
              <a:buFont typeface="Calibri"/>
              <a:buNone/>
            </a:pPr>
            <a:r>
              <a:t/>
            </a:r>
            <a:endParaRPr b="0" i="0" sz="1600" u="none" cap="none" strike="noStrike">
              <a:solidFill>
                <a:srgbClr val="3F3F3F"/>
              </a:solidFill>
              <a:latin typeface="Open Sans"/>
              <a:ea typeface="Open Sans"/>
              <a:cs typeface="Open Sans"/>
              <a:sym typeface="Open Sans"/>
            </a:endParaRPr>
          </a:p>
          <a:p>
            <a:pPr indent="-6350" lvl="0" marL="171450" marR="0" rtl="0" algn="l">
              <a:lnSpc>
                <a:spcPct val="150000"/>
              </a:lnSpc>
              <a:spcBef>
                <a:spcPts val="0"/>
              </a:spcBef>
              <a:spcAft>
                <a:spcPts val="0"/>
              </a:spcAft>
              <a:buClr>
                <a:srgbClr val="3F3F3F"/>
              </a:buClr>
              <a:buSzPts val="400"/>
              <a:buFont typeface="Open Sans"/>
              <a:buNone/>
            </a:pPr>
            <a:r>
              <a:rPr b="0" i="0" lang="en-US" sz="1600" u="none" cap="none" strike="noStrike">
                <a:solidFill>
                  <a:srgbClr val="3F3F3F"/>
                </a:solidFill>
                <a:latin typeface="Open Sans"/>
                <a:ea typeface="Open Sans"/>
                <a:cs typeface="Open Sans"/>
                <a:sym typeface="Open Sans"/>
              </a:rPr>
              <a:t>MEMORY_ONLY: Allows to store RDD in the JVM as deserialized Java objects. </a:t>
            </a:r>
            <a:endParaRPr/>
          </a:p>
          <a:p>
            <a:pPr indent="-6350" lvl="0" marL="171450" marR="0" rtl="0" algn="l">
              <a:lnSpc>
                <a:spcPct val="150000"/>
              </a:lnSpc>
              <a:spcBef>
                <a:spcPts val="0"/>
              </a:spcBef>
              <a:spcAft>
                <a:spcPts val="0"/>
              </a:spcAft>
              <a:buClr>
                <a:srgbClr val="3F3F3F"/>
              </a:buClr>
              <a:buSzPts val="400"/>
              <a:buFont typeface="Open Sans"/>
              <a:buNone/>
            </a:pPr>
            <a:r>
              <a:rPr b="0" i="0" lang="en-US" sz="1600" u="none" cap="none" strike="noStrike">
                <a:solidFill>
                  <a:srgbClr val="3F3F3F"/>
                </a:solidFill>
                <a:latin typeface="Open Sans"/>
                <a:ea typeface="Open Sans"/>
                <a:cs typeface="Open Sans"/>
                <a:sym typeface="Open Sans"/>
              </a:rPr>
              <a:t>A few partitions will not be cached if RDD does not fit in memory; they will be recomputed on the go.</a:t>
            </a:r>
            <a:endParaRPr/>
          </a:p>
          <a:p>
            <a:pPr indent="-6350" lvl="0" marL="171450" marR="0" rtl="0" algn="l">
              <a:lnSpc>
                <a:spcPct val="150000"/>
              </a:lnSpc>
              <a:spcBef>
                <a:spcPts val="0"/>
              </a:spcBef>
              <a:spcAft>
                <a:spcPts val="0"/>
              </a:spcAft>
              <a:buClr>
                <a:schemeClr val="dk1"/>
              </a:buClr>
              <a:buSzPts val="400"/>
              <a:buFont typeface="Calibri"/>
              <a:buNone/>
            </a:pPr>
            <a:r>
              <a:t/>
            </a:r>
            <a:endParaRPr b="0" i="0" sz="1600" u="none" cap="none" strike="noStrike">
              <a:solidFill>
                <a:srgbClr val="3F3F3F"/>
              </a:solidFill>
              <a:latin typeface="Open Sans"/>
              <a:ea typeface="Open Sans"/>
              <a:cs typeface="Open Sans"/>
              <a:sym typeface="Open Sans"/>
            </a:endParaRPr>
          </a:p>
          <a:p>
            <a:pPr indent="-6350" lvl="0" marL="171450" marR="0" rtl="0" algn="l">
              <a:lnSpc>
                <a:spcPct val="150000"/>
              </a:lnSpc>
              <a:spcBef>
                <a:spcPts val="0"/>
              </a:spcBef>
              <a:spcAft>
                <a:spcPts val="0"/>
              </a:spcAft>
              <a:buClr>
                <a:srgbClr val="3F3F3F"/>
              </a:buClr>
              <a:buSzPts val="400"/>
              <a:buFont typeface="Open Sans"/>
              <a:buNone/>
            </a:pPr>
            <a:r>
              <a:rPr b="0" i="0" lang="en-US" sz="1600" u="none" cap="none" strike="noStrike">
                <a:solidFill>
                  <a:srgbClr val="3F3F3F"/>
                </a:solidFill>
                <a:latin typeface="Open Sans"/>
                <a:ea typeface="Open Sans"/>
                <a:cs typeface="Open Sans"/>
                <a:sym typeface="Open Sans"/>
              </a:rPr>
              <a:t>MEMORY_ONLY_SER: Allows to store RDD as serialized Java objects. </a:t>
            </a:r>
            <a:endParaRPr/>
          </a:p>
          <a:p>
            <a:pPr indent="-6350" lvl="0" marL="171450" marR="0" rtl="0" algn="l">
              <a:lnSpc>
                <a:spcPct val="150000"/>
              </a:lnSpc>
              <a:spcBef>
                <a:spcPts val="0"/>
              </a:spcBef>
              <a:spcAft>
                <a:spcPts val="0"/>
              </a:spcAft>
              <a:buClr>
                <a:srgbClr val="3F3F3F"/>
              </a:buClr>
              <a:buSzPts val="400"/>
              <a:buFont typeface="Open Sans"/>
              <a:buNone/>
            </a:pPr>
            <a:r>
              <a:rPr b="0" i="0" lang="en-US" sz="1600" u="none" cap="none" strike="noStrike">
                <a:solidFill>
                  <a:srgbClr val="3F3F3F"/>
                </a:solidFill>
                <a:latin typeface="Open Sans"/>
                <a:ea typeface="Open Sans"/>
                <a:cs typeface="Open Sans"/>
                <a:sym typeface="Open Sans"/>
              </a:rPr>
              <a:t>It is space efficient, especially when a fast serializer is used.</a:t>
            </a:r>
            <a:endParaRPr/>
          </a:p>
          <a:p>
            <a:pPr indent="-6350" lvl="0" marL="171450" marR="0" rtl="0" algn="l">
              <a:lnSpc>
                <a:spcPct val="150000"/>
              </a:lnSpc>
              <a:spcBef>
                <a:spcPts val="0"/>
              </a:spcBef>
              <a:spcAft>
                <a:spcPts val="0"/>
              </a:spcAft>
              <a:buClr>
                <a:schemeClr val="dk1"/>
              </a:buClr>
              <a:buSzPts val="400"/>
              <a:buFont typeface="Calibri"/>
              <a:buNone/>
            </a:pPr>
            <a:r>
              <a:t/>
            </a:r>
            <a:endParaRPr b="0" i="0" sz="1600" u="none" cap="none" strike="noStrike">
              <a:solidFill>
                <a:srgbClr val="3F3F3F"/>
              </a:solidFill>
              <a:latin typeface="Open Sans"/>
              <a:ea typeface="Open Sans"/>
              <a:cs typeface="Open Sans"/>
              <a:sym typeface="Open Sans"/>
            </a:endParaRPr>
          </a:p>
          <a:p>
            <a:pPr indent="-6350" lvl="0" marL="171450" marR="0" rtl="0" algn="l">
              <a:lnSpc>
                <a:spcPct val="150000"/>
              </a:lnSpc>
              <a:spcBef>
                <a:spcPts val="0"/>
              </a:spcBef>
              <a:spcAft>
                <a:spcPts val="0"/>
              </a:spcAft>
              <a:buClr>
                <a:srgbClr val="3F3F3F"/>
              </a:buClr>
              <a:buSzPts val="400"/>
              <a:buFont typeface="Open Sans"/>
              <a:buNone/>
            </a:pPr>
            <a:r>
              <a:rPr b="0" i="0" lang="en-US" sz="1600" u="none" cap="none" strike="noStrike">
                <a:solidFill>
                  <a:srgbClr val="3F3F3F"/>
                </a:solidFill>
                <a:latin typeface="Open Sans"/>
                <a:ea typeface="Open Sans"/>
                <a:cs typeface="Open Sans"/>
                <a:sym typeface="Open Sans"/>
              </a:rPr>
              <a:t>MEMORY_AND_DISK_SER: RDD is stored as serialized Java objects.</a:t>
            </a:r>
            <a:endParaRPr/>
          </a:p>
          <a:p>
            <a:pPr indent="-6350" lvl="0" marL="171450" marR="0" rtl="0" algn="l">
              <a:lnSpc>
                <a:spcPct val="150000"/>
              </a:lnSpc>
              <a:spcBef>
                <a:spcPts val="0"/>
              </a:spcBef>
              <a:spcAft>
                <a:spcPts val="0"/>
              </a:spcAft>
              <a:buClr>
                <a:srgbClr val="3F3F3F"/>
              </a:buClr>
              <a:buSzPts val="400"/>
              <a:buFont typeface="Open Sans"/>
              <a:buNone/>
            </a:pPr>
            <a:r>
              <a:rPr b="0" i="0" lang="en-US" sz="1600" u="none" cap="none" strike="noStrike">
                <a:solidFill>
                  <a:srgbClr val="3F3F3F"/>
                </a:solidFill>
                <a:latin typeface="Open Sans"/>
                <a:ea typeface="Open Sans"/>
                <a:cs typeface="Open Sans"/>
                <a:sym typeface="Open Sans"/>
              </a:rPr>
              <a:t>It stores partitions to disk if they do not fit in the memory.</a:t>
            </a:r>
            <a:endParaRPr/>
          </a:p>
          <a:p>
            <a:pPr indent="-6350" lvl="0" marL="171450" marR="0" rtl="0" algn="l">
              <a:lnSpc>
                <a:spcPct val="150000"/>
              </a:lnSpc>
              <a:spcBef>
                <a:spcPts val="0"/>
              </a:spcBef>
              <a:spcAft>
                <a:spcPts val="0"/>
              </a:spcAft>
              <a:buClr>
                <a:schemeClr val="dk1"/>
              </a:buClr>
              <a:buSzPts val="400"/>
              <a:buFont typeface="Calibri"/>
              <a:buNone/>
            </a:pPr>
            <a:r>
              <a:t/>
            </a:r>
            <a:endParaRPr b="0" i="0" sz="1600" u="none" cap="none" strike="noStrike">
              <a:solidFill>
                <a:srgbClr val="3F3F3F"/>
              </a:solidFill>
              <a:latin typeface="Open Sans"/>
              <a:ea typeface="Open Sans"/>
              <a:cs typeface="Open Sans"/>
              <a:sym typeface="Open Sans"/>
            </a:endParaRPr>
          </a:p>
          <a:p>
            <a:pPr indent="-6350" lvl="0" marL="171450" marR="0" rtl="0" algn="l">
              <a:lnSpc>
                <a:spcPct val="150000"/>
              </a:lnSpc>
              <a:spcBef>
                <a:spcPts val="0"/>
              </a:spcBef>
              <a:spcAft>
                <a:spcPts val="0"/>
              </a:spcAft>
              <a:buClr>
                <a:srgbClr val="3F3F3F"/>
              </a:buClr>
              <a:buSzPts val="400"/>
              <a:buFont typeface="Open Sans"/>
              <a:buNone/>
            </a:pPr>
            <a:r>
              <a:rPr b="0" i="0" lang="en-US" sz="1600" u="none" cap="none" strike="noStrike">
                <a:solidFill>
                  <a:srgbClr val="3F3F3F"/>
                </a:solidFill>
                <a:latin typeface="Open Sans"/>
                <a:ea typeface="Open Sans"/>
                <a:cs typeface="Open Sans"/>
                <a:sym typeface="Open Sans"/>
              </a:rPr>
              <a:t>DISK_ONLY: RDD partitions are stored only on disk</a:t>
            </a:r>
            <a:endParaRPr/>
          </a:p>
          <a:p>
            <a:pPr indent="-6350" lvl="0" marL="171450" marR="0" rtl="0" algn="l">
              <a:lnSpc>
                <a:spcPct val="150000"/>
              </a:lnSpc>
              <a:spcBef>
                <a:spcPts val="0"/>
              </a:spcBef>
              <a:spcAft>
                <a:spcPts val="0"/>
              </a:spcAft>
              <a:buClr>
                <a:schemeClr val="dk1"/>
              </a:buClr>
              <a:buSzPts val="400"/>
              <a:buFont typeface="Calibri"/>
              <a:buNone/>
            </a:pPr>
            <a:r>
              <a:t/>
            </a:r>
            <a:endParaRPr b="0" i="0" sz="1600" u="none" cap="none" strike="noStrike">
              <a:solidFill>
                <a:srgbClr val="3F3F3F"/>
              </a:solidFill>
              <a:latin typeface="Open Sans"/>
              <a:ea typeface="Open Sans"/>
              <a:cs typeface="Open Sans"/>
              <a:sym typeface="Open Sans"/>
            </a:endParaRPr>
          </a:p>
          <a:p>
            <a:pPr indent="-6350" lvl="0" marL="171450" marR="0" rtl="0" algn="l">
              <a:lnSpc>
                <a:spcPct val="150000"/>
              </a:lnSpc>
              <a:spcBef>
                <a:spcPts val="0"/>
              </a:spcBef>
              <a:spcAft>
                <a:spcPts val="0"/>
              </a:spcAft>
              <a:buClr>
                <a:srgbClr val="3F3F3F"/>
              </a:buClr>
              <a:buSzPts val="400"/>
              <a:buFont typeface="Open Sans"/>
              <a:buNone/>
            </a:pPr>
            <a:r>
              <a:rPr b="0" i="0" lang="en-US" sz="1600" u="none" cap="none" strike="noStrike">
                <a:solidFill>
                  <a:srgbClr val="3F3F3F"/>
                </a:solidFill>
                <a:latin typeface="Open Sans"/>
                <a:ea typeface="Open Sans"/>
                <a:cs typeface="Open Sans"/>
                <a:sym typeface="Open Sans"/>
              </a:rPr>
              <a:t>MEMORY_ONLY_2, MEMORY_AND_DISK_2, and others: These are similar to aforementioned levels, except for replicating every partition on two cluster nodes.</a:t>
            </a:r>
            <a:endParaRPr/>
          </a:p>
          <a:p>
            <a:pPr indent="-6350" lvl="0" marL="171450" marR="0" rtl="0" algn="l">
              <a:lnSpc>
                <a:spcPct val="150000"/>
              </a:lnSpc>
              <a:spcBef>
                <a:spcPts val="0"/>
              </a:spcBef>
              <a:spcAft>
                <a:spcPts val="0"/>
              </a:spcAft>
              <a:buClr>
                <a:schemeClr val="dk1"/>
              </a:buClr>
              <a:buSzPts val="400"/>
              <a:buFont typeface="Calibri"/>
              <a:buNone/>
            </a:pPr>
            <a:r>
              <a:t/>
            </a:r>
            <a:endParaRPr b="0" i="0" sz="1600" u="none" cap="none" strike="noStrike">
              <a:solidFill>
                <a:srgbClr val="3F3F3F"/>
              </a:solidFill>
              <a:latin typeface="Open Sans"/>
              <a:ea typeface="Open Sans"/>
              <a:cs typeface="Open Sans"/>
              <a:sym typeface="Open Sans"/>
            </a:endParaRPr>
          </a:p>
          <a:p>
            <a:pPr indent="-6350" lvl="0" marL="171450" marR="0" rtl="0" algn="l">
              <a:lnSpc>
                <a:spcPct val="150000"/>
              </a:lnSpc>
              <a:spcBef>
                <a:spcPts val="0"/>
              </a:spcBef>
              <a:spcAft>
                <a:spcPts val="0"/>
              </a:spcAft>
              <a:buClr>
                <a:srgbClr val="3F3F3F"/>
              </a:buClr>
              <a:buSzPts val="400"/>
              <a:buFont typeface="Open Sans"/>
              <a:buNone/>
            </a:pPr>
            <a:r>
              <a:rPr b="0" i="0" lang="en-US" sz="1600" u="none" cap="none" strike="noStrike">
                <a:solidFill>
                  <a:srgbClr val="3F3F3F"/>
                </a:solidFill>
                <a:latin typeface="Open Sans"/>
                <a:ea typeface="Open Sans"/>
                <a:cs typeface="Open Sans"/>
                <a:sym typeface="Open Sans"/>
              </a:rPr>
              <a:t>OFF_HEAP (experimental): Allows to store RDD in serialized format in Tachyon; decreases garbage collection overhead as compared to  MEMORY_ONLY_SER; does not cause in-memory cache loss</a:t>
            </a:r>
            <a:endParaRPr/>
          </a:p>
          <a:p>
            <a:pPr indent="-6350" lvl="0" marL="171450" marR="0" rtl="0" algn="l">
              <a:lnSpc>
                <a:spcPct val="150000"/>
              </a:lnSpc>
              <a:spcBef>
                <a:spcPts val="0"/>
              </a:spcBef>
              <a:spcAft>
                <a:spcPts val="0"/>
              </a:spcAft>
              <a:buClr>
                <a:schemeClr val="dk1"/>
              </a:buClr>
              <a:buSzPts val="400"/>
              <a:buFont typeface="Calibri"/>
              <a:buNone/>
            </a:pPr>
            <a:r>
              <a:t/>
            </a:r>
            <a:endParaRPr b="0" i="0" sz="1600" u="none" cap="none" strike="noStrike">
              <a:solidFill>
                <a:srgbClr val="3F3F3F"/>
              </a:solidFill>
              <a:latin typeface="Open Sans"/>
              <a:ea typeface="Open Sans"/>
              <a:cs typeface="Open Sans"/>
              <a:sym typeface="Open Sans"/>
            </a:endParaRPr>
          </a:p>
          <a:p>
            <a:pPr indent="-6350" lvl="0" marL="171450" marR="0" rtl="0" algn="l">
              <a:lnSpc>
                <a:spcPct val="150000"/>
              </a:lnSpc>
              <a:spcBef>
                <a:spcPts val="0"/>
              </a:spcBef>
              <a:spcAft>
                <a:spcPts val="0"/>
              </a:spcAft>
              <a:buClr>
                <a:schemeClr val="dk1"/>
              </a:buClr>
              <a:buSzPts val="400"/>
              <a:buFont typeface="Calibri"/>
              <a:buNone/>
            </a:pPr>
            <a:r>
              <a:t/>
            </a:r>
            <a:endParaRPr b="0" i="0" sz="1600" u="none" cap="none" strike="noStrike">
              <a:solidFill>
                <a:srgbClr val="3F3F3F"/>
              </a:solidFill>
              <a:latin typeface="Open Sans"/>
              <a:ea typeface="Open Sans"/>
              <a:cs typeface="Open Sans"/>
              <a:sym typeface="Open Sans"/>
            </a:endParaRPr>
          </a:p>
          <a:p>
            <a:pPr indent="-6350" lvl="0" marL="171450" marR="0" rtl="0" algn="l">
              <a:lnSpc>
                <a:spcPct val="150000"/>
              </a:lnSpc>
              <a:spcBef>
                <a:spcPts val="0"/>
              </a:spcBef>
              <a:spcAft>
                <a:spcPts val="0"/>
              </a:spcAft>
              <a:buClr>
                <a:schemeClr val="dk1"/>
              </a:buClr>
              <a:buSzPts val="400"/>
              <a:buFont typeface="Calibri"/>
              <a:buNone/>
            </a:pPr>
            <a:r>
              <a:t/>
            </a:r>
            <a:endParaRPr b="0" i="0" sz="1600" u="none" cap="none" strike="noStrike">
              <a:solidFill>
                <a:srgbClr val="3F3F3F"/>
              </a:solidFill>
              <a:latin typeface="Open Sans"/>
              <a:ea typeface="Open Sans"/>
              <a:cs typeface="Open Sans"/>
              <a:sym typeface="Open Sans"/>
            </a:endParaRPr>
          </a:p>
          <a:p>
            <a:pPr indent="-6350" lvl="0" marL="171450" marR="0" rtl="0" algn="l">
              <a:lnSpc>
                <a:spcPct val="150000"/>
              </a:lnSpc>
              <a:spcBef>
                <a:spcPts val="0"/>
              </a:spcBef>
              <a:spcAft>
                <a:spcPts val="0"/>
              </a:spcAft>
              <a:buClr>
                <a:schemeClr val="dk1"/>
              </a:buClr>
              <a:buSzPts val="400"/>
              <a:buFont typeface="Calibri"/>
              <a:buNone/>
            </a:pPr>
            <a:r>
              <a:t/>
            </a:r>
            <a:endParaRPr b="0" i="0" sz="1600" u="none" cap="none" strike="noStrike">
              <a:solidFill>
                <a:srgbClr val="3F3F3F"/>
              </a:solidFill>
              <a:latin typeface="Open Sans"/>
              <a:ea typeface="Open Sans"/>
              <a:cs typeface="Open Sans"/>
              <a:sym typeface="Open Sans"/>
            </a:endParaRPr>
          </a:p>
          <a:p>
            <a:pPr indent="-6350" lvl="0" marL="171450" marR="0" rtl="0" algn="l">
              <a:lnSpc>
                <a:spcPct val="150000"/>
              </a:lnSpc>
              <a:spcBef>
                <a:spcPts val="0"/>
              </a:spcBef>
              <a:spcAft>
                <a:spcPts val="0"/>
              </a:spcAft>
              <a:buClr>
                <a:schemeClr val="dk1"/>
              </a:buClr>
              <a:buSzPts val="400"/>
              <a:buFont typeface="Calibri"/>
              <a:buNone/>
            </a:pPr>
            <a:r>
              <a:t/>
            </a:r>
            <a:endParaRPr b="0" i="0" sz="1600" u="none" cap="none" strike="noStrike">
              <a:solidFill>
                <a:srgbClr val="3F3F3F"/>
              </a:solidFill>
              <a:latin typeface="Open Sans"/>
              <a:ea typeface="Open Sans"/>
              <a:cs typeface="Open Sans"/>
              <a:sym typeface="Open Sans"/>
            </a:endParaRPr>
          </a:p>
          <a:p>
            <a:pPr indent="-6350" lvl="0" marL="171450" marR="0" rtl="0" algn="l">
              <a:lnSpc>
                <a:spcPct val="150000"/>
              </a:lnSpc>
              <a:spcBef>
                <a:spcPts val="0"/>
              </a:spcBef>
              <a:spcAft>
                <a:spcPts val="0"/>
              </a:spcAft>
              <a:buClr>
                <a:schemeClr val="dk1"/>
              </a:buClr>
              <a:buSzPts val="400"/>
              <a:buFont typeface="Calibri"/>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rtl="0" algn="l">
              <a:spcBef>
                <a:spcPts val="0"/>
              </a:spcBef>
              <a:spcAft>
                <a:spcPts val="0"/>
              </a:spcAft>
              <a:buClr>
                <a:schemeClr val="dk1"/>
              </a:buClr>
              <a:buSzPts val="1600"/>
              <a:buFont typeface="Calibri"/>
              <a:buNone/>
            </a:pPr>
            <a:r>
              <a:t/>
            </a:r>
            <a:endParaRPr/>
          </a:p>
        </p:txBody>
      </p:sp>
      <p:sp>
        <p:nvSpPr>
          <p:cNvPr id="674" name="Google Shape;67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16: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a:t>
            </a:r>
            <a:endParaRPr/>
          </a:p>
          <a:p>
            <a:pPr indent="0" lvl="0" marL="0" marR="0" rtl="0" algn="l">
              <a:lnSpc>
                <a:spcPct val="100000"/>
              </a:lnSpc>
              <a:spcBef>
                <a:spcPts val="0"/>
              </a:spcBef>
              <a:spcAft>
                <a:spcPts val="0"/>
              </a:spcAft>
              <a:buClr>
                <a:srgbClr val="3F3F3F"/>
              </a:buClr>
              <a:buSzPts val="1600"/>
              <a:buFont typeface="Open Sans"/>
              <a:buNone/>
            </a:pPr>
            <a:r>
              <a:rPr b="0" i="0" lang="en-US" sz="1600" u="none" cap="none" strike="noStrike">
                <a:solidFill>
                  <a:srgbClr val="3F3F3F"/>
                </a:solidFill>
                <a:latin typeface="Open Sans"/>
                <a:ea typeface="Open Sans"/>
                <a:cs typeface="Open Sans"/>
                <a:sym typeface="Open Sans"/>
              </a:rPr>
              <a:t>Choose the applicable storage level as there are trade-offs between memory usage and CPU efficiency:</a:t>
            </a:r>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RDDs fit with the default storage level: Leave them that way.</a:t>
            </a:r>
            <a:endParaRPr/>
          </a:p>
          <a:p>
            <a:pPr indent="-285750" lvl="0" marL="285750" marR="0" rtl="0" algn="l">
              <a:lnSpc>
                <a:spcPct val="10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Leaving them is not possible: Use MEMORY_ONLY_SER and select a fast serialization library. </a:t>
            </a:r>
            <a:endParaRPr/>
          </a:p>
          <a:p>
            <a:pPr indent="-285750" lvl="0" marL="285750" marR="0" rtl="0" algn="l">
              <a:lnSpc>
                <a:spcPct val="10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Fast fault recovery is required: Use the replicated storage levels.</a:t>
            </a:r>
            <a:endParaRPr/>
          </a:p>
          <a:p>
            <a:pPr indent="-285750" lvl="0" marL="285750" marR="0" rtl="0" algn="l">
              <a:lnSpc>
                <a:spcPct val="10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Environments have high amounts of memory or multiple applications: Use the experimental OFF_HEAP storage </a:t>
            </a:r>
            <a:br>
              <a:rPr lang="en-US" sz="1600">
                <a:solidFill>
                  <a:srgbClr val="3F3F3F"/>
                </a:solidFill>
                <a:latin typeface="Open Sans"/>
                <a:ea typeface="Open Sans"/>
                <a:cs typeface="Open Sans"/>
                <a:sym typeface="Open Sans"/>
              </a:rPr>
            </a:br>
            <a:r>
              <a:rPr lang="en-US" sz="1600">
                <a:solidFill>
                  <a:srgbClr val="3F3F3F"/>
                </a:solidFill>
                <a:latin typeface="Open Sans"/>
                <a:ea typeface="Open Sans"/>
                <a:cs typeface="Open Sans"/>
                <a:sym typeface="Open Sans"/>
              </a:rPr>
              <a:t>level.</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rtl="0" algn="l">
              <a:spcBef>
                <a:spcPts val="0"/>
              </a:spcBef>
              <a:spcAft>
                <a:spcPts val="0"/>
              </a:spcAft>
              <a:buClr>
                <a:schemeClr val="dk1"/>
              </a:buClr>
              <a:buSzPts val="1600"/>
              <a:buFont typeface="Calibri"/>
              <a:buNone/>
            </a:pPr>
            <a:r>
              <a:t/>
            </a:r>
            <a:endParaRPr/>
          </a:p>
        </p:txBody>
      </p:sp>
      <p:sp>
        <p:nvSpPr>
          <p:cNvPr id="688" name="Google Shape;68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17: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729" name="Google Shape;72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18: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3F3F3F"/>
              </a:buClr>
              <a:buSzPts val="400"/>
              <a:buFont typeface="Arial"/>
              <a:buNone/>
            </a:pPr>
            <a:r>
              <a:rPr b="1" lang="en-US"/>
              <a:t>Trainer Notes: </a:t>
            </a:r>
            <a:endParaRPr b="0"/>
          </a:p>
          <a:p>
            <a:pPr indent="0" lvl="0" marL="0" marR="0" rtl="0" algn="l">
              <a:lnSpc>
                <a:spcPct val="150000"/>
              </a:lnSpc>
              <a:spcBef>
                <a:spcPts val="0"/>
              </a:spcBef>
              <a:spcAft>
                <a:spcPts val="0"/>
              </a:spcAft>
              <a:buClr>
                <a:srgbClr val="3F3F3F"/>
              </a:buClr>
              <a:buSzPts val="400"/>
              <a:buFont typeface="Arial"/>
              <a:buNone/>
            </a:pPr>
            <a:r>
              <a:rPr b="0" lang="en-US"/>
              <a:t>Live Demonstration can be helpful.</a:t>
            </a:r>
            <a:endParaRPr b="1"/>
          </a:p>
          <a:p>
            <a:pPr indent="0" lvl="0" marL="0" marR="0" rtl="0" algn="l">
              <a:lnSpc>
                <a:spcPct val="150000"/>
              </a:lnSpc>
              <a:spcBef>
                <a:spcPts val="0"/>
              </a:spcBef>
              <a:spcAft>
                <a:spcPts val="0"/>
              </a:spcAft>
              <a:buClr>
                <a:srgbClr val="3F3F3F"/>
              </a:buClr>
              <a:buSzPts val="400"/>
              <a:buFont typeface="Arial"/>
              <a:buNone/>
            </a:pPr>
            <a:r>
              <a:t/>
            </a:r>
            <a:endParaRPr b="0" i="0" sz="1600" u="none" cap="none" strike="noStrike">
              <a:solidFill>
                <a:srgbClr val="3F3F3F"/>
              </a:solidFill>
              <a:latin typeface="Open Sans SemiBold"/>
              <a:ea typeface="Open Sans SemiBold"/>
              <a:cs typeface="Open Sans SemiBold"/>
              <a:sym typeface="Open Sans SemiBold"/>
            </a:endParaRPr>
          </a:p>
          <a:p>
            <a:pPr indent="0" lvl="0" marL="0" marR="0" rtl="0" algn="l">
              <a:lnSpc>
                <a:spcPct val="150000"/>
              </a:lnSpc>
              <a:spcBef>
                <a:spcPts val="0"/>
              </a:spcBef>
              <a:spcAft>
                <a:spcPts val="0"/>
              </a:spcAft>
              <a:buClr>
                <a:srgbClr val="3F3F3F"/>
              </a:buClr>
              <a:buSzPts val="400"/>
              <a:buFont typeface="Arial"/>
              <a:buNone/>
            </a:pPr>
            <a:r>
              <a:rPr b="0" i="0" lang="en-US" sz="1600" u="none" cap="none" strike="noStrike">
                <a:solidFill>
                  <a:srgbClr val="3F3F3F"/>
                </a:solidFill>
                <a:latin typeface="Open Sans SemiBold"/>
                <a:ea typeface="Open Sans SemiBold"/>
                <a:cs typeface="Open Sans SemiBold"/>
                <a:sym typeface="Open Sans SemiBold"/>
              </a:rPr>
              <a:t>Spark Shell:</a:t>
            </a:r>
            <a:endParaRPr/>
          </a:p>
          <a:p>
            <a:pPr indent="-466725" lvl="0" marL="466725" marR="0" rtl="0" algn="l">
              <a:lnSpc>
                <a:spcPct val="15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Provides an easy way to learn the API</a:t>
            </a:r>
            <a:endParaRPr/>
          </a:p>
          <a:p>
            <a:pPr indent="-466725" lvl="0" marL="466725" marR="0" rtl="0" algn="l">
              <a:lnSpc>
                <a:spcPct val="15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Allows to analyze data interactively</a:t>
            </a:r>
            <a:endParaRPr/>
          </a:p>
          <a:p>
            <a:pPr indent="-466725" lvl="0" marL="466725" marR="0" rtl="0" algn="l">
              <a:lnSpc>
                <a:spcPct val="15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Is available in Scala or Python</a:t>
            </a:r>
            <a:endParaRPr/>
          </a:p>
          <a:p>
            <a:pPr indent="0" lvl="0" marL="0" rtl="0" algn="l">
              <a:spcBef>
                <a:spcPts val="0"/>
              </a:spcBef>
              <a:spcAft>
                <a:spcPts val="0"/>
              </a:spcAft>
              <a:buClr>
                <a:schemeClr val="dk1"/>
              </a:buClr>
              <a:buSzPts val="1600"/>
              <a:buFont typeface="Calibri"/>
              <a:buNone/>
            </a:pPr>
            <a:r>
              <a:t/>
            </a:r>
            <a:endParaRPr/>
          </a:p>
          <a:p>
            <a:pPr indent="0" lvl="0" marL="0" rtl="0" algn="l">
              <a:spcBef>
                <a:spcPts val="0"/>
              </a:spcBef>
              <a:spcAft>
                <a:spcPts val="0"/>
              </a:spcAft>
              <a:buClr>
                <a:schemeClr val="dk1"/>
              </a:buClr>
              <a:buSzPts val="1600"/>
              <a:buFont typeface="Calibri"/>
              <a:buNone/>
            </a:pPr>
            <a:r>
              <a:t/>
            </a:r>
            <a:endParaRPr/>
          </a:p>
          <a:p>
            <a:pPr indent="0" lvl="0" marL="0" marR="0" rtl="0" algn="l">
              <a:lnSpc>
                <a:spcPct val="150000"/>
              </a:lnSpc>
              <a:spcBef>
                <a:spcPts val="0"/>
              </a:spcBef>
              <a:spcAft>
                <a:spcPts val="0"/>
              </a:spcAft>
              <a:buClr>
                <a:schemeClr val="dk1"/>
              </a:buClr>
              <a:buSzPts val="400"/>
              <a:buFont typeface="Open Sans SemiBold"/>
              <a:buNone/>
            </a:pPr>
            <a:r>
              <a:rPr b="1" lang="en-US" sz="1600">
                <a:solidFill>
                  <a:schemeClr val="dk1"/>
                </a:solidFill>
                <a:latin typeface="Open Sans SemiBold"/>
                <a:ea typeface="Open Sans SemiBold"/>
                <a:cs typeface="Open Sans SemiBold"/>
                <a:sym typeface="Open Sans SemiBold"/>
              </a:rPr>
              <a:t>How to Run Spark Shell?</a:t>
            </a:r>
            <a:endParaRPr/>
          </a:p>
          <a:p>
            <a:pPr indent="0" lvl="0" marL="0" marR="0" rtl="0" algn="l">
              <a:lnSpc>
                <a:spcPct val="150000"/>
              </a:lnSpc>
              <a:spcBef>
                <a:spcPts val="0"/>
              </a:spcBef>
              <a:spcAft>
                <a:spcPts val="0"/>
              </a:spcAft>
              <a:buClr>
                <a:schemeClr val="dk1"/>
              </a:buClr>
              <a:buSzPts val="1600"/>
              <a:buFont typeface="Calibri"/>
              <a:buNone/>
            </a:pPr>
            <a:r>
              <a:t/>
            </a:r>
            <a:endParaRPr sz="1600">
              <a:solidFill>
                <a:schemeClr val="dk1"/>
              </a:solidFill>
              <a:latin typeface="Open Sans"/>
              <a:ea typeface="Open Sans"/>
              <a:cs typeface="Open Sans"/>
              <a:sym typeface="Open Sans"/>
            </a:endParaRPr>
          </a:p>
          <a:p>
            <a:pPr indent="-514350" lvl="0" marL="514350" marR="0" rtl="0" algn="l">
              <a:lnSpc>
                <a:spcPct val="150000"/>
              </a:lnSpc>
              <a:spcBef>
                <a:spcPts val="0"/>
              </a:spcBef>
              <a:spcAft>
                <a:spcPts val="0"/>
              </a:spcAft>
              <a:buClr>
                <a:schemeClr val="dk1"/>
              </a:buClr>
              <a:buSzPts val="1600"/>
              <a:buFont typeface="Open Sans"/>
              <a:buAutoNum type="arabicPeriod"/>
            </a:pPr>
            <a:r>
              <a:rPr lang="en-US" sz="1600">
                <a:solidFill>
                  <a:schemeClr val="dk1"/>
                </a:solidFill>
                <a:latin typeface="Open Sans"/>
                <a:ea typeface="Open Sans"/>
                <a:cs typeface="Open Sans"/>
                <a:sym typeface="Open Sans"/>
              </a:rPr>
              <a:t>Go to $SPARK_HOME</a:t>
            </a:r>
            <a:endParaRPr/>
          </a:p>
          <a:p>
            <a:pPr indent="-514350" lvl="0" marL="514350" marR="0" rtl="0" algn="l">
              <a:lnSpc>
                <a:spcPct val="150000"/>
              </a:lnSpc>
              <a:spcBef>
                <a:spcPts val="0"/>
              </a:spcBef>
              <a:spcAft>
                <a:spcPts val="0"/>
              </a:spcAft>
              <a:buClr>
                <a:schemeClr val="dk1"/>
              </a:buClr>
              <a:buSzPts val="1600"/>
              <a:buFont typeface="Open Sans"/>
              <a:buAutoNum type="arabicPeriod"/>
            </a:pPr>
            <a:r>
              <a:rPr lang="en-US" sz="1600">
                <a:solidFill>
                  <a:schemeClr val="dk1"/>
                </a:solidFill>
                <a:latin typeface="Open Sans"/>
                <a:ea typeface="Open Sans"/>
                <a:cs typeface="Open Sans"/>
                <a:sym typeface="Open Sans"/>
              </a:rPr>
              <a:t>Run the following in the Spark directory:</a:t>
            </a:r>
            <a:endParaRPr/>
          </a:p>
          <a:p>
            <a:pPr indent="-457200" lvl="0" marL="457200" marR="0" rtl="0" algn="l">
              <a:lnSpc>
                <a:spcPct val="150000"/>
              </a:lnSpc>
              <a:spcBef>
                <a:spcPts val="0"/>
              </a:spcBef>
              <a:spcAft>
                <a:spcPts val="0"/>
              </a:spcAft>
              <a:buClr>
                <a:schemeClr val="dk1"/>
              </a:buClr>
              <a:buSzPts val="1600"/>
              <a:buFont typeface="Arial"/>
              <a:buChar char="•"/>
            </a:pPr>
            <a:r>
              <a:rPr b="1" lang="en-US" sz="1600">
                <a:solidFill>
                  <a:schemeClr val="dk1"/>
                </a:solidFill>
                <a:latin typeface="Open Sans SemiBold"/>
                <a:ea typeface="Open Sans SemiBold"/>
                <a:cs typeface="Open Sans SemiBold"/>
                <a:sym typeface="Open Sans SemiBold"/>
              </a:rPr>
              <a:t>Scala</a:t>
            </a:r>
            <a:r>
              <a:rPr b="0" lang="en-US" sz="1600">
                <a:solidFill>
                  <a:schemeClr val="dk1"/>
                </a:solidFill>
                <a:latin typeface="Open Sans SemiBold"/>
                <a:ea typeface="Open Sans SemiBold"/>
                <a:cs typeface="Open Sans SemiBold"/>
                <a:sym typeface="Open Sans SemiBold"/>
              </a:rPr>
              <a:t>: </a:t>
            </a:r>
            <a:r>
              <a:rPr b="0" lang="en-US" sz="1600">
                <a:solidFill>
                  <a:schemeClr val="dk1"/>
                </a:solidFill>
                <a:latin typeface="Open Sans"/>
                <a:ea typeface="Open Sans"/>
                <a:cs typeface="Open Sans"/>
                <a:sym typeface="Open Sans"/>
              </a:rPr>
              <a:t>./bin/spark-shell</a:t>
            </a:r>
            <a:endParaRPr/>
          </a:p>
          <a:p>
            <a:pPr indent="-457200" lvl="0" marL="457200" marR="0" rtl="0" algn="l">
              <a:lnSpc>
                <a:spcPct val="150000"/>
              </a:lnSpc>
              <a:spcBef>
                <a:spcPts val="0"/>
              </a:spcBef>
              <a:spcAft>
                <a:spcPts val="0"/>
              </a:spcAft>
              <a:buClr>
                <a:schemeClr val="dk1"/>
              </a:buClr>
              <a:buSzPts val="1600"/>
              <a:buFont typeface="Arial"/>
              <a:buChar char="•"/>
            </a:pPr>
            <a:r>
              <a:rPr b="1" lang="en-US" sz="1600">
                <a:solidFill>
                  <a:schemeClr val="dk1"/>
                </a:solidFill>
                <a:latin typeface="Open Sans SemiBold"/>
                <a:ea typeface="Open Sans SemiBold"/>
                <a:cs typeface="Open Sans SemiBold"/>
                <a:sym typeface="Open Sans SemiBold"/>
              </a:rPr>
              <a:t>Python:</a:t>
            </a:r>
            <a:r>
              <a:rPr b="0" lang="en-US" sz="1600">
                <a:solidFill>
                  <a:schemeClr val="dk1"/>
                </a:solidFill>
                <a:latin typeface="Open Sans"/>
                <a:ea typeface="Open Sans"/>
                <a:cs typeface="Open Sans"/>
                <a:sym typeface="Open Sans"/>
              </a:rPr>
              <a:t> ./bin/pyspark</a:t>
            </a:r>
            <a:endParaRPr b="0" sz="16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Clr>
                <a:schemeClr val="dk1"/>
              </a:buClr>
              <a:buSzPts val="400"/>
              <a:buFont typeface="Open Sans"/>
              <a:buNone/>
            </a:pPr>
            <a:r>
              <a:rPr lang="en-US" sz="1600">
                <a:solidFill>
                  <a:schemeClr val="dk1"/>
                </a:solidFill>
                <a:latin typeface="Open Sans"/>
                <a:ea typeface="Open Sans"/>
                <a:cs typeface="Open Sans"/>
                <a:sym typeface="Open Sans"/>
              </a:rPr>
              <a:t> </a:t>
            </a:r>
            <a:endParaRPr/>
          </a:p>
          <a:p>
            <a:pPr indent="0" lvl="0" marL="0" rtl="0" algn="l">
              <a:spcBef>
                <a:spcPts val="0"/>
              </a:spcBef>
              <a:spcAft>
                <a:spcPts val="0"/>
              </a:spcAft>
              <a:buClr>
                <a:schemeClr val="dk1"/>
              </a:buClr>
              <a:buSzPts val="1600"/>
              <a:buFont typeface="Calibri"/>
              <a:buNone/>
            </a:pPr>
            <a:r>
              <a:t/>
            </a:r>
            <a:endParaRPr/>
          </a:p>
        </p:txBody>
      </p:sp>
      <p:sp>
        <p:nvSpPr>
          <p:cNvPr id="735" name="Google Shape;73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19: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a:t>
            </a:r>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b="0" i="0" lang="en-US" sz="1600" u="none" cap="none" strike="noStrike">
                <a:solidFill>
                  <a:srgbClr val="3F3F3F"/>
                </a:solidFill>
                <a:latin typeface="Open Sans"/>
                <a:ea typeface="Open Sans"/>
                <a:cs typeface="Open Sans"/>
                <a:sym typeface="Open Sans"/>
              </a:rPr>
              <a:t>Import some Spark classes into your program by executing the following codes:</a:t>
            </a:r>
            <a:endParaRPr/>
          </a:p>
          <a:p>
            <a:pPr indent="0" lvl="0" marL="0" rtl="0" algn="l">
              <a:spcBef>
                <a:spcPts val="0"/>
              </a:spcBef>
              <a:spcAft>
                <a:spcPts val="0"/>
              </a:spcAft>
              <a:buClr>
                <a:schemeClr val="dk1"/>
              </a:buClr>
              <a:buSzPts val="1600"/>
              <a:buFont typeface="Calibri"/>
              <a:buNone/>
            </a:pPr>
            <a:r>
              <a:t/>
            </a:r>
            <a:endParaRPr/>
          </a:p>
          <a:p>
            <a:pPr indent="0" lvl="0" marL="0" marR="0" rtl="0" algn="l">
              <a:lnSpc>
                <a:spcPct val="100000"/>
              </a:lnSpc>
              <a:spcBef>
                <a:spcPts val="0"/>
              </a:spcBef>
              <a:spcAft>
                <a:spcPts val="0"/>
              </a:spcAft>
              <a:buClr>
                <a:schemeClr val="lt1"/>
              </a:buClr>
              <a:buSzPts val="1600"/>
              <a:buFont typeface="Open Sans SemiBold"/>
              <a:buNone/>
            </a:pPr>
            <a:r>
              <a:rPr lang="en-US" sz="1600">
                <a:solidFill>
                  <a:schemeClr val="lt1"/>
                </a:solidFill>
                <a:latin typeface="Open Sans SemiBold"/>
                <a:ea typeface="Open Sans SemiBold"/>
                <a:cs typeface="Open Sans SemiBold"/>
                <a:sym typeface="Open Sans SemiBold"/>
              </a:rPr>
              <a:t>Scala: </a:t>
            </a:r>
            <a:r>
              <a:rPr lang="en-US" sz="1600">
                <a:solidFill>
                  <a:srgbClr val="3F3F3F"/>
                </a:solidFill>
                <a:latin typeface="Courier New"/>
                <a:ea typeface="Courier New"/>
                <a:cs typeface="Courier New"/>
                <a:sym typeface="Courier New"/>
              </a:rPr>
              <a:t>import org.apache.spark.sql.SparkSession</a:t>
            </a:r>
            <a:endParaRPr sz="1600">
              <a:solidFill>
                <a:srgbClr val="3F3F3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chemeClr val="lt1"/>
              </a:buClr>
              <a:buSzPts val="1600"/>
              <a:buFont typeface="Open Sans SemiBold"/>
              <a:buNone/>
            </a:pPr>
            <a:r>
              <a:rPr lang="en-US" sz="1600">
                <a:solidFill>
                  <a:schemeClr val="lt1"/>
                </a:solidFill>
                <a:latin typeface="Open Sans SemiBold"/>
                <a:ea typeface="Open Sans SemiBold"/>
                <a:cs typeface="Open Sans SemiBold"/>
                <a:sym typeface="Open Sans SemiBold"/>
              </a:rPr>
              <a:t>Java: </a:t>
            </a:r>
            <a:r>
              <a:rPr lang="en-US" sz="1600">
                <a:solidFill>
                  <a:srgbClr val="3F3F3F"/>
                </a:solidFill>
                <a:latin typeface="Courier New"/>
                <a:ea typeface="Courier New"/>
                <a:cs typeface="Courier New"/>
                <a:sym typeface="Courier New"/>
              </a:rPr>
              <a:t>import org.apache.spark.sql.SparkSession;</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ts val="1600"/>
              <a:buFont typeface="Open Sans SemiBold"/>
              <a:buNone/>
            </a:pPr>
            <a:r>
              <a:rPr lang="en-US" sz="1600">
                <a:solidFill>
                  <a:schemeClr val="lt1"/>
                </a:solidFill>
                <a:latin typeface="Open Sans SemiBold"/>
                <a:ea typeface="Open Sans SemiBold"/>
                <a:cs typeface="Open Sans SemiBold"/>
                <a:sym typeface="Open Sans SemiBold"/>
              </a:rPr>
              <a:t>Python: </a:t>
            </a:r>
            <a:r>
              <a:rPr lang="en-US" sz="1600">
                <a:solidFill>
                  <a:srgbClr val="3F3F3F"/>
                </a:solidFill>
                <a:latin typeface="Courier New"/>
                <a:ea typeface="Courier New"/>
                <a:cs typeface="Courier New"/>
                <a:sym typeface="Courier New"/>
              </a:rPr>
              <a:t>from pyspark import SparkSession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Courier New"/>
              <a:ea typeface="Courier New"/>
              <a:cs typeface="Courier New"/>
              <a:sym typeface="Courier New"/>
            </a:endParaRPr>
          </a:p>
          <a:p>
            <a:pPr indent="0" lvl="0" marL="0" rtl="0" algn="l">
              <a:spcBef>
                <a:spcPts val="0"/>
              </a:spcBef>
              <a:spcAft>
                <a:spcPts val="0"/>
              </a:spcAft>
              <a:buClr>
                <a:schemeClr val="dk1"/>
              </a:buClr>
              <a:buSzPts val="1600"/>
              <a:buFont typeface="Calibri"/>
              <a:buNone/>
            </a:pPr>
            <a:r>
              <a:t/>
            </a:r>
            <a:endParaRPr/>
          </a:p>
        </p:txBody>
      </p:sp>
      <p:sp>
        <p:nvSpPr>
          <p:cNvPr id="745" name="Google Shape;74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rPr lang="en-US"/>
              <a:t>This lesson will:</a:t>
            </a:r>
            <a:endParaRPr/>
          </a:p>
          <a:p>
            <a:pPr indent="-285750" lvl="0" marL="285750" marR="0" rtl="0" algn="l">
              <a:lnSpc>
                <a:spcPct val="100000"/>
              </a:lnSpc>
              <a:spcBef>
                <a:spcPts val="0"/>
              </a:spcBef>
              <a:spcAft>
                <a:spcPts val="0"/>
              </a:spcAft>
              <a:buClr>
                <a:srgbClr val="3F3F3F"/>
              </a:buClr>
              <a:buSzPts val="1600"/>
              <a:buFont typeface="Open Sans"/>
              <a:buChar char="●"/>
            </a:pPr>
            <a:r>
              <a:rPr b="0" i="0" lang="en-US" sz="1600" u="none" cap="none" strike="noStrike">
                <a:solidFill>
                  <a:srgbClr val="3F3F3F"/>
                </a:solidFill>
                <a:latin typeface="Open Sans"/>
                <a:ea typeface="Open Sans"/>
                <a:cs typeface="Open Sans"/>
                <a:sym typeface="Open Sans"/>
              </a:rPr>
              <a:t>Explain the features of RDDs</a:t>
            </a:r>
            <a:endParaRPr/>
          </a:p>
          <a:p>
            <a:pPr indent="-285750" lvl="0" marL="285750" marR="0" rtl="0" algn="l">
              <a:lnSpc>
                <a:spcPct val="100000"/>
              </a:lnSpc>
              <a:spcBef>
                <a:spcPts val="0"/>
              </a:spcBef>
              <a:spcAft>
                <a:spcPts val="0"/>
              </a:spcAft>
              <a:buClr>
                <a:srgbClr val="3F3F3F"/>
              </a:buClr>
              <a:buSzPts val="1600"/>
              <a:buFont typeface="Open Sans"/>
              <a:buChar char="●"/>
            </a:pPr>
            <a:r>
              <a:rPr b="0" i="0" lang="en-US" sz="1600" u="none" cap="none" strike="noStrike">
                <a:solidFill>
                  <a:srgbClr val="3F3F3F"/>
                </a:solidFill>
                <a:latin typeface="Open Sans"/>
                <a:ea typeface="Open Sans"/>
                <a:cs typeface="Open Sans"/>
                <a:sym typeface="Open Sans"/>
              </a:rPr>
              <a:t>Explain how to create RDDs</a:t>
            </a:r>
            <a:endParaRPr/>
          </a:p>
          <a:p>
            <a:pPr indent="-285750" lvl="0" marL="285750" marR="0" rtl="0" algn="l">
              <a:lnSpc>
                <a:spcPct val="100000"/>
              </a:lnSpc>
              <a:spcBef>
                <a:spcPts val="0"/>
              </a:spcBef>
              <a:spcAft>
                <a:spcPts val="0"/>
              </a:spcAft>
              <a:buClr>
                <a:srgbClr val="3F3F3F"/>
              </a:buClr>
              <a:buSzPts val="1600"/>
              <a:buFont typeface="Open Sans"/>
              <a:buChar char="●"/>
            </a:pPr>
            <a:r>
              <a:rPr b="0" i="0" lang="en-US" sz="1600" u="none" cap="none" strike="noStrike">
                <a:solidFill>
                  <a:srgbClr val="3F3F3F"/>
                </a:solidFill>
                <a:latin typeface="Open Sans"/>
                <a:ea typeface="Open Sans"/>
                <a:cs typeface="Open Sans"/>
                <a:sym typeface="Open Sans"/>
              </a:rPr>
              <a:t>Describe RDD operations and methods</a:t>
            </a:r>
            <a:endParaRPr/>
          </a:p>
          <a:p>
            <a:pPr indent="-285750" lvl="0" marL="285750" marR="0" rtl="0" algn="l">
              <a:lnSpc>
                <a:spcPct val="100000"/>
              </a:lnSpc>
              <a:spcBef>
                <a:spcPts val="0"/>
              </a:spcBef>
              <a:spcAft>
                <a:spcPts val="0"/>
              </a:spcAft>
              <a:buClr>
                <a:srgbClr val="3F3F3F"/>
              </a:buClr>
              <a:buSzPts val="1600"/>
              <a:buFont typeface="Open Sans"/>
              <a:buChar char="●"/>
            </a:pPr>
            <a:r>
              <a:rPr b="0" i="0" lang="en-US" sz="1600" u="none" cap="none" strike="noStrike">
                <a:solidFill>
                  <a:srgbClr val="3F3F3F"/>
                </a:solidFill>
                <a:latin typeface="Open Sans"/>
                <a:ea typeface="Open Sans"/>
                <a:cs typeface="Open Sans"/>
                <a:sym typeface="Open Sans"/>
              </a:rPr>
              <a:t>Discuss how to run a Spark project with SBT</a:t>
            </a:r>
            <a:endParaRPr/>
          </a:p>
          <a:p>
            <a:pPr indent="-285750" lvl="0" marL="285750" marR="0" rtl="0" algn="l">
              <a:lnSpc>
                <a:spcPct val="10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Explain RDD functions</a:t>
            </a:r>
            <a:endParaRPr/>
          </a:p>
          <a:p>
            <a:pPr indent="-285750" lvl="0" marL="285750" marR="0" rtl="0" algn="l">
              <a:lnSpc>
                <a:spcPct val="10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Describe how to write different codes in Scala</a:t>
            </a:r>
            <a:endParaRPr/>
          </a:p>
          <a:p>
            <a:pPr indent="0" lvl="0" marL="0" rtl="0" algn="l">
              <a:spcBef>
                <a:spcPts val="0"/>
              </a:spcBef>
              <a:spcAft>
                <a:spcPts val="0"/>
              </a:spcAft>
              <a:buClr>
                <a:schemeClr val="dk1"/>
              </a:buClr>
              <a:buSzPts val="1600"/>
              <a:buFont typeface="Calibri"/>
              <a:buNone/>
            </a:pPr>
            <a:r>
              <a:t/>
            </a:r>
            <a:endParaRPr/>
          </a:p>
        </p:txBody>
      </p:sp>
      <p:sp>
        <p:nvSpPr>
          <p:cNvPr id="374" name="Google Shape;374;p2: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20: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Create a SparkSession instance to interact with Spark and distribute jobs by executing the codes below:</a:t>
            </a:r>
            <a:endParaRPr/>
          </a:p>
          <a:p>
            <a:pPr indent="0" lvl="0" marL="0" rtl="0" algn="l">
              <a:spcBef>
                <a:spcPts val="0"/>
              </a:spcBef>
              <a:spcAft>
                <a:spcPts val="0"/>
              </a:spcAft>
              <a:buClr>
                <a:schemeClr val="dk1"/>
              </a:buClr>
              <a:buSzPts val="1600"/>
              <a:buFont typeface="Calibri"/>
              <a:buNone/>
            </a:pPr>
            <a:r>
              <a:t/>
            </a:r>
            <a:endParaRPr/>
          </a:p>
          <a:p>
            <a:pPr indent="0" lvl="0" marL="0" marR="0" rtl="0" algn="l">
              <a:lnSpc>
                <a:spcPct val="100000"/>
              </a:lnSpc>
              <a:spcBef>
                <a:spcPts val="0"/>
              </a:spcBef>
              <a:spcAft>
                <a:spcPts val="0"/>
              </a:spcAft>
              <a:buClr>
                <a:schemeClr val="lt1"/>
              </a:buClr>
              <a:buSzPts val="1600"/>
              <a:buFont typeface="Open Sans SemiBold"/>
              <a:buNone/>
            </a:pPr>
            <a:r>
              <a:rPr lang="en-US" sz="1600">
                <a:solidFill>
                  <a:schemeClr val="lt1"/>
                </a:solidFill>
                <a:latin typeface="Open Sans SemiBold"/>
                <a:ea typeface="Open Sans SemiBold"/>
                <a:cs typeface="Open Sans SemiBold"/>
                <a:sym typeface="Open Sans SemiBold"/>
              </a:rPr>
              <a:t>Scala: </a:t>
            </a:r>
            <a:r>
              <a:rPr lang="en-US" sz="1600">
                <a:solidFill>
                  <a:srgbClr val="3F3F3F"/>
                </a:solidFill>
                <a:latin typeface="Courier New"/>
                <a:ea typeface="Courier New"/>
                <a:cs typeface="Courier New"/>
                <a:sym typeface="Courier New"/>
              </a:rPr>
              <a:t>val spark = SparkSession .builder.appName(“name of app").master(“master”).getOrCreate()</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chemeClr val="lt1"/>
              </a:buClr>
              <a:buSzPts val="1600"/>
              <a:buFont typeface="Open Sans SemiBold"/>
              <a:buNone/>
            </a:pPr>
            <a:r>
              <a:rPr lang="en-US" sz="1600">
                <a:solidFill>
                  <a:schemeClr val="lt1"/>
                </a:solidFill>
                <a:latin typeface="Open Sans SemiBold"/>
                <a:ea typeface="Open Sans SemiBold"/>
                <a:cs typeface="Open Sans SemiBold"/>
                <a:sym typeface="Open Sans SemiBold"/>
              </a:rPr>
              <a:t>Java: </a:t>
            </a:r>
            <a:r>
              <a:rPr lang="en-US" sz="1600">
                <a:solidFill>
                  <a:srgbClr val="3F3F3F"/>
                </a:solidFill>
                <a:latin typeface="Courier New"/>
                <a:ea typeface="Courier New"/>
                <a:cs typeface="Courier New"/>
                <a:sym typeface="Courier New"/>
              </a:rPr>
              <a:t>Val spark = SparkSession.builder() .master("local") .appName("Word Count"). .config("spark.some.config.option", "some-value").getOrCreate()</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chemeClr val="lt1"/>
              </a:buClr>
              <a:buSzPts val="1600"/>
              <a:buFont typeface="Open Sans SemiBold"/>
              <a:buNone/>
            </a:pPr>
            <a:r>
              <a:rPr lang="en-US" sz="1600">
                <a:solidFill>
                  <a:schemeClr val="lt1"/>
                </a:solidFill>
                <a:latin typeface="Open Sans SemiBold"/>
                <a:ea typeface="Open Sans SemiBold"/>
                <a:cs typeface="Open Sans SemiBold"/>
                <a:sym typeface="Open Sans SemiBold"/>
              </a:rPr>
              <a:t>Python: </a:t>
            </a:r>
            <a:r>
              <a:rPr lang="en-US" sz="1600">
                <a:solidFill>
                  <a:srgbClr val="3F3F3F"/>
                </a:solidFill>
                <a:latin typeface="Courier New"/>
                <a:ea typeface="Courier New"/>
                <a:cs typeface="Courier New"/>
                <a:sym typeface="Courier New"/>
              </a:rPr>
              <a:t>Val spark = SparkSession.builder() .master("local") .appName("Word Count") .config("spark.some.config.option", "some-value"). .getOrCreate())</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SemiBold"/>
              <a:ea typeface="Open Sans SemiBold"/>
              <a:cs typeface="Open Sans SemiBold"/>
              <a:sym typeface="Open Sans SemiBold"/>
            </a:endParaRPr>
          </a:p>
          <a:p>
            <a:pPr indent="0" lvl="0" marL="0" rtl="0" algn="l">
              <a:spcBef>
                <a:spcPts val="0"/>
              </a:spcBef>
              <a:spcAft>
                <a:spcPts val="0"/>
              </a:spcAft>
              <a:buClr>
                <a:schemeClr val="dk1"/>
              </a:buClr>
              <a:buSzPts val="1600"/>
              <a:buFont typeface="Calibri"/>
              <a:buNone/>
            </a:pPr>
            <a:r>
              <a:t/>
            </a:r>
            <a:endParaRPr/>
          </a:p>
        </p:txBody>
      </p:sp>
      <p:sp>
        <p:nvSpPr>
          <p:cNvPr id="774" name="Google Shape;77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2" name="Google Shape;802;p21: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3F3F3F"/>
              </a:buClr>
              <a:buSzPts val="1600"/>
              <a:buFont typeface="Open Sans ExtraBold"/>
              <a:buNone/>
            </a:pPr>
            <a:r>
              <a:rPr b="0" i="0" lang="en-US" sz="1600" u="none" cap="none" strike="noStrike">
                <a:solidFill>
                  <a:srgbClr val="3F3F3F"/>
                </a:solidFill>
                <a:latin typeface="Open Sans ExtraBold"/>
                <a:ea typeface="Open Sans ExtraBold"/>
                <a:cs typeface="Open Sans ExtraBold"/>
                <a:sym typeface="Open Sans ExtraBold"/>
              </a:rPr>
              <a:t>Trainer Notes: </a:t>
            </a:r>
            <a:endParaRPr/>
          </a:p>
          <a:p>
            <a:pPr indent="0" lvl="0" marL="0" rtl="0" algn="l">
              <a:spcBef>
                <a:spcPts val="0"/>
              </a:spcBef>
              <a:spcAft>
                <a:spcPts val="0"/>
              </a:spcAft>
              <a:buClr>
                <a:schemeClr val="dk1"/>
              </a:buClr>
              <a:buSzPts val="1600"/>
              <a:buFont typeface="Calibri"/>
              <a:buNone/>
            </a:pPr>
            <a:r>
              <a:t/>
            </a:r>
            <a:endParaRPr b="0" i="0" sz="1600" u="none" cap="none" strike="noStrike">
              <a:solidFill>
                <a:srgbClr val="3F3F3F"/>
              </a:solidFill>
              <a:latin typeface="Open Sans ExtraBold"/>
              <a:ea typeface="Open Sans ExtraBold"/>
              <a:cs typeface="Open Sans ExtraBold"/>
              <a:sym typeface="Open Sans ExtraBold"/>
            </a:endParaRPr>
          </a:p>
          <a:p>
            <a:pPr indent="0" lvl="0" marL="0" rtl="0" algn="l">
              <a:spcBef>
                <a:spcPts val="0"/>
              </a:spcBef>
              <a:spcAft>
                <a:spcPts val="0"/>
              </a:spcAft>
              <a:buClr>
                <a:srgbClr val="3F3F3F"/>
              </a:buClr>
              <a:buSzPts val="1600"/>
              <a:buFont typeface="Open Sans ExtraBold"/>
              <a:buNone/>
            </a:pPr>
            <a:r>
              <a:rPr b="0" i="0" lang="en-US" sz="1600" u="none" cap="none" strike="noStrike">
                <a:solidFill>
                  <a:srgbClr val="3F3F3F"/>
                </a:solidFill>
                <a:latin typeface="Open Sans ExtraBold"/>
                <a:ea typeface="Open Sans ExtraBold"/>
                <a:cs typeface="Open Sans ExtraBold"/>
                <a:sym typeface="Open Sans ExtraBold"/>
              </a:rPr>
              <a:t>Demonstrate Invoking the Spark Shell, importing Spark Classes, and creating a SparkSession.</a:t>
            </a:r>
            <a:endParaRPr/>
          </a:p>
        </p:txBody>
      </p:sp>
      <p:sp>
        <p:nvSpPr>
          <p:cNvPr id="803" name="Google Shape;803;p21: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22: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400"/>
              <a:buFont typeface="Calibri"/>
              <a:buNone/>
            </a:pPr>
            <a:r>
              <a:rPr b="1" lang="en-US"/>
              <a:t>Trainer Notes:</a:t>
            </a:r>
            <a:endParaRPr/>
          </a:p>
          <a:p>
            <a:pPr indent="0" lvl="0" marL="0" marR="0" rtl="0" algn="l">
              <a:spcBef>
                <a:spcPts val="0"/>
              </a:spcBef>
              <a:spcAft>
                <a:spcPts val="0"/>
              </a:spcAft>
              <a:buClr>
                <a:schemeClr val="dk1"/>
              </a:buClr>
              <a:buSzPts val="400"/>
              <a:buFont typeface="Calibri"/>
              <a:buNone/>
            </a:pPr>
            <a:r>
              <a:t/>
            </a:r>
            <a:endParaRPr sz="1600">
              <a:solidFill>
                <a:srgbClr val="3F3F3F"/>
              </a:solidFill>
              <a:latin typeface="Open Sans"/>
              <a:ea typeface="Open Sans"/>
              <a:cs typeface="Open Sans"/>
              <a:sym typeface="Open Sans"/>
            </a:endParaRPr>
          </a:p>
          <a:p>
            <a:pPr indent="0" lvl="0" marL="0" marR="0" rtl="0" algn="l">
              <a:spcBef>
                <a:spcPts val="0"/>
              </a:spcBef>
              <a:spcAft>
                <a:spcPts val="0"/>
              </a:spcAft>
              <a:buClr>
                <a:srgbClr val="3F3F3F"/>
              </a:buClr>
              <a:buSzPts val="400"/>
              <a:buFont typeface="Open Sans"/>
              <a:buNone/>
            </a:pPr>
            <a:r>
              <a:rPr lang="en-US" sz="1600">
                <a:solidFill>
                  <a:srgbClr val="3F3F3F"/>
                </a:solidFill>
                <a:latin typeface="Open Sans"/>
                <a:ea typeface="Open Sans"/>
                <a:cs typeface="Open Sans"/>
                <a:sym typeface="Open Sans"/>
              </a:rPr>
              <a:t>To Load the README file into Spark, use the following code:</a:t>
            </a:r>
            <a:endParaRPr/>
          </a:p>
          <a:p>
            <a:pPr indent="0" lvl="0" marL="0" marR="0" rtl="0" algn="l">
              <a:lnSpc>
                <a:spcPct val="150000"/>
              </a:lnSpc>
              <a:spcBef>
                <a:spcPts val="0"/>
              </a:spcBef>
              <a:spcAft>
                <a:spcPts val="0"/>
              </a:spcAft>
              <a:buClr>
                <a:srgbClr val="3F3F3F"/>
              </a:buClr>
              <a:buSzPts val="400"/>
              <a:buFont typeface="Courier New"/>
              <a:buNone/>
            </a:pPr>
            <a:r>
              <a:rPr lang="en-US" sz="1600">
                <a:solidFill>
                  <a:srgbClr val="3F3F3F"/>
                </a:solidFill>
                <a:latin typeface="Courier New"/>
                <a:ea typeface="Courier New"/>
                <a:cs typeface="Courier New"/>
                <a:sym typeface="Courier New"/>
              </a:rPr>
              <a:t>scala&gt; valtextFile = sc.textFile("README.md")</a:t>
            </a:r>
            <a:endParaRPr/>
          </a:p>
          <a:p>
            <a:pPr indent="0" lvl="0" marL="0" marR="0" rtl="0" algn="l">
              <a:lnSpc>
                <a:spcPct val="150000"/>
              </a:lnSpc>
              <a:spcBef>
                <a:spcPts val="0"/>
              </a:spcBef>
              <a:spcAft>
                <a:spcPts val="0"/>
              </a:spcAft>
              <a:buClr>
                <a:srgbClr val="3F3F3F"/>
              </a:buClr>
              <a:buSzPts val="400"/>
              <a:buFont typeface="Courier New"/>
              <a:buNone/>
            </a:pPr>
            <a:r>
              <a:rPr lang="en-US" sz="1600">
                <a:solidFill>
                  <a:srgbClr val="3F3F3F"/>
                </a:solidFill>
                <a:latin typeface="Courier New"/>
                <a:ea typeface="Courier New"/>
                <a:cs typeface="Courier New"/>
                <a:sym typeface="Courier New"/>
              </a:rPr>
              <a:t>textFile: spark.RDD[String] = spark.MappedRDD@2ee9b6e3</a:t>
            </a:r>
            <a:endParaRPr/>
          </a:p>
          <a:p>
            <a:pPr indent="0" lvl="0" marL="0" marR="0" rtl="0" algn="l">
              <a:spcBef>
                <a:spcPts val="0"/>
              </a:spcBef>
              <a:spcAft>
                <a:spcPts val="0"/>
              </a:spcAft>
              <a:buClr>
                <a:schemeClr val="dk1"/>
              </a:buClr>
              <a:buSzPts val="400"/>
              <a:buFont typeface="Calibri"/>
              <a:buNone/>
            </a:pPr>
            <a:r>
              <a:t/>
            </a:r>
            <a:endParaRPr sz="1600">
              <a:solidFill>
                <a:srgbClr val="3F3F3F"/>
              </a:solidFill>
              <a:latin typeface="Open Sans"/>
              <a:ea typeface="Open Sans"/>
              <a:cs typeface="Open Sans"/>
              <a:sym typeface="Open Sans"/>
            </a:endParaRPr>
          </a:p>
        </p:txBody>
      </p:sp>
      <p:sp>
        <p:nvSpPr>
          <p:cNvPr id="820" name="Google Shape;82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1" name="Google Shape;831;p23: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
              <a:buFont typeface="Calibri"/>
              <a:buNone/>
            </a:pPr>
            <a:r>
              <a:rPr b="1" lang="en-US"/>
              <a:t>Trainer Notes:</a:t>
            </a:r>
            <a:endParaRPr/>
          </a:p>
          <a:p>
            <a:pPr indent="0" lvl="0" marL="0" marR="0" rtl="0" algn="l">
              <a:lnSpc>
                <a:spcPct val="100000"/>
              </a:lnSpc>
              <a:spcBef>
                <a:spcPts val="0"/>
              </a:spcBef>
              <a:spcAft>
                <a:spcPts val="0"/>
              </a:spcAft>
              <a:buClr>
                <a:schemeClr val="dk1"/>
              </a:buClr>
              <a:buSzPts val="4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400"/>
              <a:buFont typeface="Open Sans"/>
              <a:buNone/>
            </a:pPr>
            <a:r>
              <a:rPr lang="en-US" sz="1600">
                <a:solidFill>
                  <a:srgbClr val="3F3F3F"/>
                </a:solidFill>
                <a:latin typeface="Open Sans"/>
                <a:ea typeface="Open Sans"/>
                <a:cs typeface="Open Sans"/>
                <a:sym typeface="Open Sans"/>
              </a:rPr>
              <a:t>Here are a few actions that can be performed on files in Spark shell RDDs:</a:t>
            </a:r>
            <a:endParaRPr/>
          </a:p>
          <a:p>
            <a:pPr indent="0" lvl="0" marL="0" marR="0" rtl="0" algn="l">
              <a:spcBef>
                <a:spcPts val="0"/>
              </a:spcBef>
              <a:spcAft>
                <a:spcPts val="0"/>
              </a:spcAft>
              <a:buClr>
                <a:schemeClr val="dk1"/>
              </a:buClr>
              <a:buSzPts val="400"/>
              <a:buFont typeface="Calibri"/>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3F3F3F"/>
              </a:buClr>
              <a:buSzPts val="400"/>
              <a:buFont typeface="Open Sans SemiBold"/>
              <a:buNone/>
            </a:pPr>
            <a:r>
              <a:rPr lang="en-US" sz="1600">
                <a:solidFill>
                  <a:srgbClr val="3F3F3F"/>
                </a:solidFill>
                <a:latin typeface="Open Sans SemiBold"/>
                <a:ea typeface="Open Sans SemiBold"/>
                <a:cs typeface="Open Sans SemiBold"/>
                <a:sym typeface="Open Sans SemiBold"/>
              </a:rPr>
              <a:t>Get count from a file:</a:t>
            </a:r>
            <a:endParaRPr/>
          </a:p>
          <a:p>
            <a:pPr indent="0" lvl="0" marL="0" marR="0" rtl="0" algn="l">
              <a:lnSpc>
                <a:spcPct val="150000"/>
              </a:lnSpc>
              <a:spcBef>
                <a:spcPts val="0"/>
              </a:spcBef>
              <a:spcAft>
                <a:spcPts val="0"/>
              </a:spcAft>
              <a:buClr>
                <a:srgbClr val="3F3F3F"/>
              </a:buClr>
              <a:buSzPts val="400"/>
              <a:buFont typeface="Open Sans SemiBold"/>
              <a:buNone/>
            </a:pPr>
            <a:r>
              <a:rPr b="1" lang="en-US" sz="1600">
                <a:solidFill>
                  <a:srgbClr val="3F3F3F"/>
                </a:solidFill>
                <a:latin typeface="Open Sans SemiBold"/>
                <a:ea typeface="Open Sans SemiBold"/>
                <a:cs typeface="Open Sans SemiBold"/>
                <a:sym typeface="Open Sans SemiBold"/>
              </a:rPr>
              <a:t>Example:</a:t>
            </a:r>
            <a:endParaRPr/>
          </a:p>
          <a:p>
            <a:pPr indent="100012" lvl="0" marL="65088" marR="0" rtl="0" algn="l">
              <a:lnSpc>
                <a:spcPct val="150000"/>
              </a:lnSpc>
              <a:spcBef>
                <a:spcPts val="0"/>
              </a:spcBef>
              <a:spcAft>
                <a:spcPts val="0"/>
              </a:spcAft>
              <a:buClr>
                <a:srgbClr val="3F3F3F"/>
              </a:buClr>
              <a:buSzPts val="400"/>
              <a:buFont typeface="Courier New"/>
              <a:buNone/>
            </a:pPr>
            <a:r>
              <a:rPr i="1" lang="en-US" sz="1600">
                <a:solidFill>
                  <a:srgbClr val="3F3F3F"/>
                </a:solidFill>
                <a:latin typeface="Courier New"/>
                <a:ea typeface="Courier New"/>
                <a:cs typeface="Courier New"/>
                <a:sym typeface="Courier New"/>
              </a:rPr>
              <a:t>scala&gt; textFile.count() // Number of items in this RDD</a:t>
            </a:r>
            <a:endParaRPr/>
          </a:p>
          <a:p>
            <a:pPr indent="100012" lvl="0" marL="65088" marR="0" rtl="0" algn="l">
              <a:lnSpc>
                <a:spcPct val="150000"/>
              </a:lnSpc>
              <a:spcBef>
                <a:spcPts val="0"/>
              </a:spcBef>
              <a:spcAft>
                <a:spcPts val="0"/>
              </a:spcAft>
              <a:buClr>
                <a:srgbClr val="3F3F3F"/>
              </a:buClr>
              <a:buSzPts val="400"/>
              <a:buFont typeface="Courier New"/>
              <a:buNone/>
            </a:pPr>
            <a:r>
              <a:rPr i="1" lang="en-US" sz="1600">
                <a:solidFill>
                  <a:srgbClr val="3F3F3F"/>
                </a:solidFill>
                <a:latin typeface="Courier New"/>
                <a:ea typeface="Courier New"/>
                <a:cs typeface="Courier New"/>
                <a:sym typeface="Courier New"/>
              </a:rPr>
              <a:t>res0: Long = 126</a:t>
            </a:r>
            <a:endParaRPr/>
          </a:p>
          <a:p>
            <a:pPr indent="0" lvl="0" marL="0" marR="0" rtl="0" algn="l">
              <a:spcBef>
                <a:spcPts val="0"/>
              </a:spcBef>
              <a:spcAft>
                <a:spcPts val="0"/>
              </a:spcAft>
              <a:buClr>
                <a:schemeClr val="dk1"/>
              </a:buClr>
              <a:buSzPts val="400"/>
              <a:buFont typeface="Calibri"/>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3F3F3F"/>
              </a:buClr>
              <a:buSzPts val="400"/>
              <a:buFont typeface="Open Sans SemiBold"/>
              <a:buNone/>
            </a:pPr>
            <a:r>
              <a:rPr lang="en-US" sz="1600">
                <a:solidFill>
                  <a:srgbClr val="3F3F3F"/>
                </a:solidFill>
                <a:latin typeface="Open Sans SemiBold"/>
                <a:ea typeface="Open Sans SemiBold"/>
                <a:cs typeface="Open Sans SemiBold"/>
                <a:sym typeface="Open Sans SemiBold"/>
              </a:rPr>
              <a:t>Get the first element from a file:</a:t>
            </a:r>
            <a:endParaRPr/>
          </a:p>
          <a:p>
            <a:pPr indent="0" lvl="0" marL="0" marR="0" rtl="0" algn="l">
              <a:lnSpc>
                <a:spcPct val="150000"/>
              </a:lnSpc>
              <a:spcBef>
                <a:spcPts val="0"/>
              </a:spcBef>
              <a:spcAft>
                <a:spcPts val="0"/>
              </a:spcAft>
              <a:buClr>
                <a:srgbClr val="3F3F3F"/>
              </a:buClr>
              <a:buSzPts val="400"/>
              <a:buFont typeface="Open Sans SemiBold"/>
              <a:buNone/>
            </a:pPr>
            <a:r>
              <a:rPr b="1" lang="en-US" sz="1600">
                <a:solidFill>
                  <a:srgbClr val="3F3F3F"/>
                </a:solidFill>
                <a:latin typeface="Open Sans SemiBold"/>
                <a:ea typeface="Open Sans SemiBold"/>
                <a:cs typeface="Open Sans SemiBold"/>
                <a:sym typeface="Open Sans SemiBold"/>
              </a:rPr>
              <a:t>Example:</a:t>
            </a:r>
            <a:endParaRPr/>
          </a:p>
          <a:p>
            <a:pPr indent="100012" lvl="0" marL="65088" marR="0" rtl="0" algn="l">
              <a:lnSpc>
                <a:spcPct val="150000"/>
              </a:lnSpc>
              <a:spcBef>
                <a:spcPts val="0"/>
              </a:spcBef>
              <a:spcAft>
                <a:spcPts val="0"/>
              </a:spcAft>
              <a:buClr>
                <a:srgbClr val="3F3F3F"/>
              </a:buClr>
              <a:buSzPts val="400"/>
              <a:buFont typeface="Courier New"/>
              <a:buNone/>
            </a:pPr>
            <a:r>
              <a:rPr i="1" lang="en-US" sz="1600">
                <a:solidFill>
                  <a:srgbClr val="3F3F3F"/>
                </a:solidFill>
                <a:latin typeface="Courier New"/>
                <a:ea typeface="Courier New"/>
                <a:cs typeface="Courier New"/>
                <a:sym typeface="Courier New"/>
              </a:rPr>
              <a:t>scala&gt; textFile.first() // First item in this RDD</a:t>
            </a:r>
            <a:endParaRPr/>
          </a:p>
          <a:p>
            <a:pPr indent="100012" lvl="0" marL="65088" marR="0" rtl="0" algn="l">
              <a:lnSpc>
                <a:spcPct val="150000"/>
              </a:lnSpc>
              <a:spcBef>
                <a:spcPts val="0"/>
              </a:spcBef>
              <a:spcAft>
                <a:spcPts val="0"/>
              </a:spcAft>
              <a:buClr>
                <a:srgbClr val="3F3F3F"/>
              </a:buClr>
              <a:buSzPts val="400"/>
              <a:buFont typeface="Courier New"/>
              <a:buNone/>
            </a:pPr>
            <a:r>
              <a:rPr i="1" lang="en-US" sz="1600">
                <a:solidFill>
                  <a:srgbClr val="3F3F3F"/>
                </a:solidFill>
                <a:latin typeface="Courier New"/>
                <a:ea typeface="Courier New"/>
                <a:cs typeface="Courier New"/>
                <a:sym typeface="Courier New"/>
              </a:rPr>
              <a:t>res1: String = # Apache Spark</a:t>
            </a:r>
            <a:endParaRPr/>
          </a:p>
          <a:p>
            <a:pPr indent="0" lvl="0" marL="0" marR="0" rtl="0" algn="l">
              <a:lnSpc>
                <a:spcPct val="100000"/>
              </a:lnSpc>
              <a:spcBef>
                <a:spcPts val="0"/>
              </a:spcBef>
              <a:spcAft>
                <a:spcPts val="0"/>
              </a:spcAft>
              <a:buClr>
                <a:schemeClr val="dk1"/>
              </a:buClr>
              <a:buSzPts val="400"/>
              <a:buFont typeface="Calibri"/>
              <a:buNone/>
            </a:pPr>
            <a:r>
              <a:t/>
            </a:r>
            <a:endParaRPr sz="1600">
              <a:solidFill>
                <a:srgbClr val="3F3F3F"/>
              </a:solidFill>
              <a:latin typeface="Open Sans SemiBold"/>
              <a:ea typeface="Open Sans SemiBold"/>
              <a:cs typeface="Open Sans SemiBold"/>
              <a:sym typeface="Open Sans SemiBold"/>
            </a:endParaRPr>
          </a:p>
          <a:p>
            <a:pPr indent="0" lvl="0" marL="0" marR="0" rtl="0" algn="l">
              <a:spcBef>
                <a:spcPts val="0"/>
              </a:spcBef>
              <a:spcAft>
                <a:spcPts val="0"/>
              </a:spcAft>
              <a:buClr>
                <a:schemeClr val="dk1"/>
              </a:buClr>
              <a:buSzPts val="400"/>
              <a:buFont typeface="Calibri"/>
              <a:buNone/>
            </a:pPr>
            <a:r>
              <a:t/>
            </a:r>
            <a:endParaRPr b="0" i="0" sz="1600" u="none" cap="none" strike="noStrike">
              <a:solidFill>
                <a:schemeClr val="dk1"/>
              </a:solidFill>
              <a:latin typeface="Calibri"/>
              <a:ea typeface="Calibri"/>
              <a:cs typeface="Calibri"/>
              <a:sym typeface="Calibri"/>
            </a:endParaRPr>
          </a:p>
        </p:txBody>
      </p:sp>
      <p:sp>
        <p:nvSpPr>
          <p:cNvPr id="832" name="Google Shape;832;p23: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24: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SBT (Scala Build Tool) is preferred for day-to-day development over Maven (officially recommended) for faster iterative compilation.</a:t>
            </a:r>
            <a:endParaRPr/>
          </a:p>
          <a:p>
            <a:pPr indent="0" lvl="0" marL="0" rtl="0" algn="l">
              <a:spcBef>
                <a:spcPts val="0"/>
              </a:spcBef>
              <a:spcAft>
                <a:spcPts val="0"/>
              </a:spcAft>
              <a:buClr>
                <a:schemeClr val="dk1"/>
              </a:buClr>
              <a:buSzPts val="1600"/>
              <a:buFont typeface="Calibri"/>
              <a:buNone/>
            </a:pPr>
            <a:r>
              <a:t/>
            </a:r>
            <a:endParaRPr/>
          </a:p>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Create the SBT build</a:t>
            </a:r>
            <a:endParaRPr/>
          </a:p>
          <a:p>
            <a:pPr indent="0" lvl="0" marL="0" marR="0" rtl="0" algn="l">
              <a:lnSpc>
                <a:spcPct val="90000"/>
              </a:lnSpc>
              <a:spcBef>
                <a:spcPts val="0"/>
              </a:spcBef>
              <a:spcAft>
                <a:spcPts val="0"/>
              </a:spcAft>
              <a:buClr>
                <a:srgbClr val="3F3F3F"/>
              </a:buClr>
              <a:buSzPts val="400"/>
              <a:buFont typeface="Open Sans SemiBold"/>
              <a:buNone/>
            </a:pPr>
            <a:r>
              <a:rPr b="1" lang="en-US" sz="1600">
                <a:solidFill>
                  <a:srgbClr val="3F3F3F"/>
                </a:solidFill>
                <a:latin typeface="Open Sans SemiBold"/>
                <a:ea typeface="Open Sans SemiBold"/>
                <a:cs typeface="Open Sans SemiBold"/>
                <a:sym typeface="Open Sans SemiBold"/>
              </a:rPr>
              <a:t>Example:</a:t>
            </a:r>
            <a:endParaRPr/>
          </a:p>
          <a:p>
            <a:pPr indent="100012" lvl="0" marL="65088" marR="0" rtl="0" algn="l">
              <a:lnSpc>
                <a:spcPct val="150000"/>
              </a:lnSpc>
              <a:spcBef>
                <a:spcPts val="1000"/>
              </a:spcBef>
              <a:spcAft>
                <a:spcPts val="0"/>
              </a:spcAft>
              <a:buClr>
                <a:srgbClr val="3F3F3F"/>
              </a:buClr>
              <a:buSzPts val="400"/>
              <a:buFont typeface="Courier New"/>
              <a:buNone/>
            </a:pPr>
            <a:r>
              <a:rPr i="1" lang="en-US" sz="1600">
                <a:solidFill>
                  <a:srgbClr val="3F3F3F"/>
                </a:solidFill>
                <a:latin typeface="Courier New"/>
                <a:ea typeface="Courier New"/>
                <a:cs typeface="Courier New"/>
                <a:sym typeface="Courier New"/>
              </a:rPr>
              <a:t>./build/sbt -Pyarn -Phadoop-2.3 package </a:t>
            </a:r>
            <a:endParaRPr/>
          </a:p>
          <a:p>
            <a:pPr indent="100012" lvl="0" marL="65088" marR="0" rtl="0" algn="l">
              <a:lnSpc>
                <a:spcPct val="150000"/>
              </a:lnSpc>
              <a:spcBef>
                <a:spcPts val="1000"/>
              </a:spcBef>
              <a:spcAft>
                <a:spcPts val="0"/>
              </a:spcAft>
              <a:buClr>
                <a:schemeClr val="dk1"/>
              </a:buClr>
              <a:buSzPts val="400"/>
              <a:buFont typeface="Calibri"/>
              <a:buNone/>
            </a:pPr>
            <a:r>
              <a:t/>
            </a:r>
            <a:endParaRPr i="1" sz="1600">
              <a:solidFill>
                <a:srgbClr val="3F3F3F"/>
              </a:solidFill>
              <a:latin typeface="Courier New"/>
              <a:ea typeface="Courier New"/>
              <a:cs typeface="Courier New"/>
              <a:sym typeface="Courier New"/>
            </a:endParaRPr>
          </a:p>
          <a:p>
            <a:pPr indent="100012" lvl="0" marL="65088" marR="0" rtl="0" algn="l">
              <a:lnSpc>
                <a:spcPct val="150000"/>
              </a:lnSpc>
              <a:spcBef>
                <a:spcPts val="1000"/>
              </a:spcBef>
              <a:spcAft>
                <a:spcPts val="0"/>
              </a:spcAft>
              <a:buClr>
                <a:srgbClr val="3F3F3F"/>
              </a:buClr>
              <a:buSzPts val="400"/>
              <a:buFont typeface="Open Sans SemiBold"/>
              <a:buNone/>
            </a:pPr>
            <a:r>
              <a:rPr lang="en-US" sz="1600">
                <a:solidFill>
                  <a:srgbClr val="3F3F3F"/>
                </a:solidFill>
                <a:latin typeface="Open Sans SemiBold"/>
                <a:ea typeface="Open Sans SemiBold"/>
                <a:cs typeface="Open Sans SemiBold"/>
                <a:sym typeface="Open Sans SemiBold"/>
              </a:rPr>
              <a:t>Test with SBT</a:t>
            </a:r>
            <a:endParaRPr/>
          </a:p>
          <a:p>
            <a:pPr indent="0" lvl="0" marL="0" marR="0" rtl="0" algn="l">
              <a:lnSpc>
                <a:spcPct val="90000"/>
              </a:lnSpc>
              <a:spcBef>
                <a:spcPts val="0"/>
              </a:spcBef>
              <a:spcAft>
                <a:spcPts val="0"/>
              </a:spcAft>
              <a:buClr>
                <a:srgbClr val="3F3F3F"/>
              </a:buClr>
              <a:buSzPts val="400"/>
              <a:buFont typeface="Open Sans SemiBold"/>
              <a:buNone/>
            </a:pPr>
            <a:r>
              <a:rPr b="1" lang="en-US" sz="1600">
                <a:solidFill>
                  <a:srgbClr val="3F3F3F"/>
                </a:solidFill>
                <a:latin typeface="Open Sans SemiBold"/>
                <a:ea typeface="Open Sans SemiBold"/>
                <a:cs typeface="Open Sans SemiBold"/>
                <a:sym typeface="Open Sans SemiBold"/>
              </a:rPr>
              <a:t>Example:</a:t>
            </a:r>
            <a:endParaRPr/>
          </a:p>
          <a:p>
            <a:pPr indent="100012" lvl="0" marL="65088" marR="0" rtl="0" algn="l">
              <a:lnSpc>
                <a:spcPct val="150000"/>
              </a:lnSpc>
              <a:spcBef>
                <a:spcPts val="1000"/>
              </a:spcBef>
              <a:spcAft>
                <a:spcPts val="0"/>
              </a:spcAft>
              <a:buClr>
                <a:srgbClr val="3F3F3F"/>
              </a:buClr>
              <a:buSzPts val="400"/>
              <a:buFont typeface="Courier New"/>
              <a:buNone/>
            </a:pPr>
            <a:r>
              <a:rPr i="1" lang="en-US" sz="1600">
                <a:solidFill>
                  <a:srgbClr val="3F3F3F"/>
                </a:solidFill>
                <a:latin typeface="Courier New"/>
                <a:ea typeface="Courier New"/>
                <a:cs typeface="Courier New"/>
                <a:sym typeface="Courier New"/>
              </a:rPr>
              <a:t>./build/sbt -Pyarn -Phadoop-2.3 -Phive -Phive-thriftserver test </a:t>
            </a:r>
            <a:endParaRPr/>
          </a:p>
          <a:p>
            <a:pPr indent="100012" lvl="0" marL="65088" marR="0" rtl="0" algn="l">
              <a:lnSpc>
                <a:spcPct val="150000"/>
              </a:lnSpc>
              <a:spcBef>
                <a:spcPts val="1000"/>
              </a:spcBef>
              <a:spcAft>
                <a:spcPts val="0"/>
              </a:spcAft>
              <a:buClr>
                <a:schemeClr val="dk1"/>
              </a:buClr>
              <a:buSzPts val="400"/>
              <a:buFont typeface="Calibri"/>
              <a:buNone/>
            </a:pPr>
            <a:r>
              <a:t/>
            </a:r>
            <a:endParaRPr sz="1600">
              <a:solidFill>
                <a:srgbClr val="3F3F3F"/>
              </a:solidFill>
              <a:latin typeface="Open Sans SemiBold"/>
              <a:ea typeface="Open Sans SemiBold"/>
              <a:cs typeface="Open Sans SemiBold"/>
              <a:sym typeface="Open Sans SemiBold"/>
            </a:endParaRPr>
          </a:p>
          <a:p>
            <a:pPr indent="100012" lvl="0" marL="65088" marR="0" rtl="0" algn="l">
              <a:lnSpc>
                <a:spcPct val="150000"/>
              </a:lnSpc>
              <a:spcBef>
                <a:spcPts val="1000"/>
              </a:spcBef>
              <a:spcAft>
                <a:spcPts val="0"/>
              </a:spcAft>
              <a:buClr>
                <a:schemeClr val="dk1"/>
              </a:buClr>
              <a:buSzPts val="400"/>
              <a:buFont typeface="Calibri"/>
              <a:buNone/>
            </a:pPr>
            <a:r>
              <a:t/>
            </a:r>
            <a:endParaRPr i="1" sz="1600">
              <a:solidFill>
                <a:srgbClr val="3F3F3F"/>
              </a:solidFill>
              <a:latin typeface="Courier New"/>
              <a:ea typeface="Courier New"/>
              <a:cs typeface="Courier New"/>
              <a:sym typeface="Courier New"/>
            </a:endParaRPr>
          </a:p>
          <a:p>
            <a:pPr indent="0" lvl="0" marL="0" rtl="0" algn="l">
              <a:spcBef>
                <a:spcPts val="0"/>
              </a:spcBef>
              <a:spcAft>
                <a:spcPts val="0"/>
              </a:spcAft>
              <a:buClr>
                <a:schemeClr val="dk1"/>
              </a:buClr>
              <a:buSzPts val="1600"/>
              <a:buFont typeface="Calibri"/>
              <a:buNone/>
            </a:pPr>
            <a:r>
              <a:t/>
            </a:r>
            <a:endParaRPr/>
          </a:p>
        </p:txBody>
      </p:sp>
      <p:sp>
        <p:nvSpPr>
          <p:cNvPr id="847" name="Google Shape;84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25: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600"/>
              <a:buFont typeface="Open Sans"/>
              <a:buNone/>
            </a:pPr>
            <a:r>
              <a:rPr b="1" lang="en-US" sz="1600">
                <a:solidFill>
                  <a:schemeClr val="lt1"/>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Specific test suite</a:t>
            </a:r>
            <a:endParaRPr/>
          </a:p>
          <a:p>
            <a:pPr indent="0" lvl="0" marL="0" marR="0" rtl="0" algn="l">
              <a:lnSpc>
                <a:spcPct val="100000"/>
              </a:lnSpc>
              <a:spcBef>
                <a:spcPts val="0"/>
              </a:spcBef>
              <a:spcAft>
                <a:spcPts val="0"/>
              </a:spcAft>
              <a:buClr>
                <a:srgbClr val="3F3F3F"/>
              </a:buClr>
              <a:buSzPts val="1600"/>
              <a:buFont typeface="Courier New"/>
              <a:buNone/>
            </a:pPr>
            <a:r>
              <a:rPr i="1" lang="en-US" sz="1600">
                <a:solidFill>
                  <a:srgbClr val="3F3F3F"/>
                </a:solidFill>
                <a:latin typeface="Courier New"/>
                <a:ea typeface="Courier New"/>
                <a:cs typeface="Courier New"/>
                <a:sym typeface="Courier New"/>
              </a:rPr>
              <a:t>./build/sbt -Pyarn -Phadoop-2.3 -Phive -Phive-thriftserver "test-only org.apache.spark.repl.ReplSuite" </a:t>
            </a:r>
            <a:br>
              <a:rPr i="1" lang="en-US" sz="1600">
                <a:solidFill>
                  <a:srgbClr val="3F3F3F"/>
                </a:solidFill>
                <a:latin typeface="Courier New"/>
                <a:ea typeface="Courier New"/>
                <a:cs typeface="Courier New"/>
                <a:sym typeface="Courier New"/>
              </a:rPr>
            </a:br>
            <a:endParaRPr i="1" sz="1600">
              <a:solidFill>
                <a:srgbClr val="3F3F3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Test suites of a specific sub project</a:t>
            </a:r>
            <a:endParaRPr/>
          </a:p>
          <a:p>
            <a:pPr indent="0" lvl="0" marL="0" marR="0" rtl="0" algn="l">
              <a:lnSpc>
                <a:spcPct val="100000"/>
              </a:lnSpc>
              <a:spcBef>
                <a:spcPts val="0"/>
              </a:spcBef>
              <a:spcAft>
                <a:spcPts val="0"/>
              </a:spcAft>
              <a:buClr>
                <a:srgbClr val="3F3F3F"/>
              </a:buClr>
              <a:buSzPts val="1600"/>
              <a:buFont typeface="Courier New"/>
              <a:buNone/>
            </a:pPr>
            <a:r>
              <a:rPr i="1" lang="en-US" sz="1600">
                <a:solidFill>
                  <a:srgbClr val="3F3F3F"/>
                </a:solidFill>
                <a:latin typeface="Courier New"/>
                <a:ea typeface="Courier New"/>
                <a:cs typeface="Courier New"/>
                <a:sym typeface="Courier New"/>
              </a:rPr>
              <a:t>./build/sbt -Pyarn -Phadoop-2.3 -Phive -Phive-thriftserver core/test </a:t>
            </a:r>
            <a:br>
              <a:rPr i="1" lang="en-US" sz="1600">
                <a:solidFill>
                  <a:srgbClr val="3F3F3F"/>
                </a:solidFill>
                <a:latin typeface="Courier New"/>
                <a:ea typeface="Courier New"/>
                <a:cs typeface="Courier New"/>
                <a:sym typeface="Courier New"/>
              </a:rPr>
            </a:br>
            <a:endParaRPr i="1" sz="1600">
              <a:solidFill>
                <a:srgbClr val="3F3F3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Cache the RDD using the same context, and reuse it for other jobs. Use an external caching solution such as Tachyon.</a:t>
            </a:r>
            <a:endParaRPr/>
          </a:p>
          <a:p>
            <a:pPr indent="0" lvl="0" marL="0" marR="0" rtl="0" algn="l">
              <a:lnSpc>
                <a:spcPct val="100000"/>
              </a:lnSpc>
              <a:spcBef>
                <a:spcPts val="0"/>
              </a:spcBef>
              <a:spcAft>
                <a:spcPts val="0"/>
              </a:spcAft>
              <a:buClr>
                <a:schemeClr val="dk1"/>
              </a:buClr>
              <a:buSzPts val="1600"/>
              <a:buFont typeface="Calibri"/>
              <a:buNone/>
            </a:pPr>
            <a:r>
              <a:t/>
            </a:r>
            <a:endParaRPr i="1" sz="1600">
              <a:solidFill>
                <a:srgbClr val="3F3F3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600"/>
              <a:buFont typeface="Calibri"/>
              <a:buNone/>
            </a:pPr>
            <a:r>
              <a:t/>
            </a:r>
            <a:endParaRPr/>
          </a:p>
        </p:txBody>
      </p:sp>
      <p:sp>
        <p:nvSpPr>
          <p:cNvPr id="871" name="Google Shape;87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8" name="Google Shape;888;p27: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00"/>
              <a:buFont typeface="Calibri"/>
              <a:buNone/>
            </a:pPr>
            <a:r>
              <a:rPr b="1" i="0" lang="en-US" sz="1600" u="none" cap="none" strike="noStrike">
                <a:solidFill>
                  <a:schemeClr val="dk1"/>
                </a:solidFill>
                <a:latin typeface="Calibri"/>
                <a:ea typeface="Calibri"/>
                <a:cs typeface="Calibri"/>
                <a:sym typeface="Calibri"/>
              </a:rPr>
              <a:t>Trainer Notes:</a:t>
            </a:r>
            <a:endParaRPr/>
          </a:p>
          <a:p>
            <a:pPr indent="0" lvl="0" marL="0" marR="0" rtl="0" algn="l">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This is a simple Scala application. </a:t>
            </a:r>
            <a:endParaRPr/>
          </a:p>
          <a:p>
            <a:pPr indent="0" lvl="0" marL="0" marR="0" rtl="0" algn="l">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In this example, the text file README.MD is being loaded and cached in the memory. Post this, the number of lines is being counted containing characters ‘a’ and ‘b’. </a:t>
            </a:r>
            <a:endParaRPr/>
          </a:p>
        </p:txBody>
      </p:sp>
      <p:sp>
        <p:nvSpPr>
          <p:cNvPr id="889" name="Google Shape;889;p27: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30: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0"/>
              </a:spcBef>
              <a:spcAft>
                <a:spcPts val="0"/>
              </a:spcAft>
              <a:buClr>
                <a:srgbClr val="3F3F3F"/>
              </a:buClr>
              <a:buSzPts val="400"/>
              <a:buFont typeface="Arial"/>
              <a:buNone/>
            </a:pPr>
            <a:r>
              <a:rPr b="0" i="0" lang="en-US" sz="1600" u="none" cap="none" strike="noStrike">
                <a:solidFill>
                  <a:srgbClr val="3F3F3F"/>
                </a:solidFill>
                <a:latin typeface="Open Sans SemiBold"/>
                <a:ea typeface="Open Sans SemiBold"/>
                <a:cs typeface="Open Sans SemiBold"/>
                <a:sym typeface="Open Sans SemiBold"/>
              </a:rPr>
              <a:t>Broadcast variables:</a:t>
            </a:r>
            <a:endParaRPr/>
          </a:p>
          <a:p>
            <a:pPr indent="-466725" lvl="0" marL="466725" marR="0" rtl="0" algn="l">
              <a:lnSpc>
                <a:spcPct val="14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Keep a read-only variable cached on each machine</a:t>
            </a:r>
            <a:endParaRPr/>
          </a:p>
          <a:p>
            <a:pPr indent="-466725" lvl="0" marL="466725" marR="0" rtl="0" algn="l">
              <a:lnSpc>
                <a:spcPct val="14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Can be used for providing every node a copy of a large input dataset efficiently</a:t>
            </a:r>
            <a:endParaRPr/>
          </a:p>
          <a:p>
            <a:pPr indent="-466725" lvl="0" marL="466725" marR="0" rtl="0" algn="l">
              <a:lnSpc>
                <a:spcPct val="14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Can be distributed using efficient broadcast algorithms </a:t>
            </a:r>
            <a:endParaRPr/>
          </a:p>
          <a:p>
            <a:pPr indent="-466725" lvl="0" marL="466725" marR="0" rtl="0" algn="l">
              <a:lnSpc>
                <a:spcPct val="14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Allow to broadcast the common data required by tasks within every stage</a:t>
            </a:r>
            <a:endParaRPr/>
          </a:p>
          <a:p>
            <a:pPr indent="-466725" lvl="0" marL="466725" marR="0" rtl="0" algn="l">
              <a:lnSpc>
                <a:spcPct val="14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Are created by calling SparkContext.broadcast(v)</a:t>
            </a:r>
            <a:endParaRPr/>
          </a:p>
          <a:p>
            <a:pPr indent="-466725" lvl="0" marL="466725" marR="0" rtl="0" algn="l">
              <a:lnSpc>
                <a:spcPct val="14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Should be used in place of actual data structure in any functions running on the cluster</a:t>
            </a:r>
            <a:endParaRPr/>
          </a:p>
          <a:p>
            <a:pPr indent="0" lvl="0" marL="0" rtl="0" algn="l">
              <a:spcBef>
                <a:spcPts val="0"/>
              </a:spcBef>
              <a:spcAft>
                <a:spcPts val="0"/>
              </a:spcAft>
              <a:buClr>
                <a:schemeClr val="dk1"/>
              </a:buClr>
              <a:buSzPts val="1600"/>
              <a:buFont typeface="Calibri"/>
              <a:buNone/>
            </a:pPr>
            <a:r>
              <a:t/>
            </a:r>
            <a:endParaRPr/>
          </a:p>
        </p:txBody>
      </p:sp>
      <p:sp>
        <p:nvSpPr>
          <p:cNvPr id="902" name="Google Shape;90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3" name="Google Shape;913;p31: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Accumulators are variables that are only “added” to through an associative and commutative operation and can therefore be efficiently supported in parallel. </a:t>
            </a:r>
            <a:endParaRPr/>
          </a:p>
          <a:p>
            <a:pPr indent="0" lvl="0" marL="0" marR="0" rtl="0" algn="l">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They can be used to implement counters (as in MapReduce) or sums. Spark natively supports accumulators of numeric types, and programmers can also add support for new types.</a:t>
            </a:r>
            <a:endParaRPr/>
          </a:p>
          <a:p>
            <a:pPr indent="0" lvl="0" marL="0" marR="0" rtl="0" algn="l">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A named accumulator for example-counter, are  display in the web UI for the stage that modifies that accumulator. </a:t>
            </a:r>
            <a:endParaRPr/>
          </a:p>
          <a:p>
            <a:pPr indent="0" lvl="0" marL="0" marR="0" rtl="0" algn="l">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A numeric accumulator can be created by calling SparkContext.longAccumulator() or SparkContext.doubleAccumulator() to accumulate values of type Long or Double, respectively. Tasks running on a cluster can then add to it using the add method.</a:t>
            </a:r>
            <a:endParaRPr/>
          </a:p>
          <a:p>
            <a:pPr indent="0" lvl="0" marL="0" marR="0" rtl="0" algn="l">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Only the driver program can read the accumulator’s value, using its value method.</a:t>
            </a:r>
            <a:endParaRPr/>
          </a:p>
          <a:p>
            <a:pPr indent="0" lvl="0" marL="0" marR="0" rtl="0" algn="l">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This example code shows an accumulator that is created by  calling SparkContext.longAccumulator() and is being used to add up the elements of an array using add method and then the value is read using the value method. </a:t>
            </a:r>
            <a:endParaRPr/>
          </a:p>
          <a:p>
            <a:pPr indent="0" lvl="0" marL="0" marR="0" rtl="0" algn="l">
              <a:spcBef>
                <a:spcPts val="0"/>
              </a:spcBef>
              <a:spcAft>
                <a:spcPts val="0"/>
              </a:spcAft>
              <a:buClr>
                <a:schemeClr val="dk1"/>
              </a:buClr>
              <a:buSzPts val="400"/>
              <a:buFont typeface="Calibri"/>
              <a:buNone/>
            </a:pPr>
            <a:r>
              <a:t/>
            </a:r>
            <a:endParaRPr b="0" i="0" sz="16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We have seen the example code used the built-in support for accumulators of type Long but programmers can also create their own types by subclassing AccumulatorV2 class, it has several methods which one can override like reset for resetting the accumulator to zero, add for adding another value into the accumulator, merge for merging another same-type accumulator into this one and many others.</a:t>
            </a:r>
            <a:endParaRPr/>
          </a:p>
          <a:p>
            <a:pPr indent="0" lvl="0" marL="0" marR="0" rtl="0" algn="l">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Accumulators do not change the lazy evaluation model of Spark.</a:t>
            </a:r>
            <a:endParaRPr/>
          </a:p>
          <a:p>
            <a:pPr indent="0" lvl="0" marL="0" marR="0" rtl="0" algn="l">
              <a:spcBef>
                <a:spcPts val="0"/>
              </a:spcBef>
              <a:spcAft>
                <a:spcPts val="0"/>
              </a:spcAft>
              <a:buClr>
                <a:schemeClr val="dk1"/>
              </a:buClr>
              <a:buSzPts val="400"/>
              <a:buFont typeface="Calibri"/>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26: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9" name="Google Shape;929;p26: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Created demo for latest spark installation</a:t>
            </a:r>
            <a:endParaRPr/>
          </a:p>
          <a:p>
            <a:pPr indent="0" lvl="0" marL="0" marR="0" rtl="0" algn="l">
              <a:spcBef>
                <a:spcPts val="0"/>
              </a:spcBef>
              <a:spcAft>
                <a:spcPts val="0"/>
              </a:spcAft>
              <a:buClr>
                <a:schemeClr val="dk1"/>
              </a:buClr>
              <a:buSzPts val="400"/>
              <a:buFont typeface="Calibri"/>
              <a:buNone/>
            </a:pPr>
            <a:r>
              <a:t/>
            </a:r>
            <a:endParaRPr b="0" i="0" sz="1600" u="none" cap="none" strike="noStrike">
              <a:solidFill>
                <a:schemeClr val="dk1"/>
              </a:solidFill>
              <a:latin typeface="Calibri"/>
              <a:ea typeface="Calibri"/>
              <a:cs typeface="Calibri"/>
              <a:sym typeface="Calibri"/>
            </a:endParaRPr>
          </a:p>
        </p:txBody>
      </p:sp>
      <p:sp>
        <p:nvSpPr>
          <p:cNvPr id="930" name="Google Shape;930;p26: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390" name="Google Shape;39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7" name="Google Shape;937;p33: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Created demo for latest spark installation</a:t>
            </a:r>
            <a:endParaRPr/>
          </a:p>
          <a:p>
            <a:pPr indent="0" lvl="0" marL="0" marR="0" rtl="0" algn="l">
              <a:spcBef>
                <a:spcPts val="0"/>
              </a:spcBef>
              <a:spcAft>
                <a:spcPts val="0"/>
              </a:spcAft>
              <a:buClr>
                <a:schemeClr val="dk1"/>
              </a:buClr>
              <a:buSzPts val="400"/>
              <a:buFont typeface="Calibri"/>
              <a:buNone/>
            </a:pPr>
            <a:r>
              <a:t/>
            </a:r>
            <a:endParaRPr b="0" i="0" sz="1600" u="none" cap="none" strike="noStrike">
              <a:solidFill>
                <a:schemeClr val="dk1"/>
              </a:solidFill>
              <a:latin typeface="Calibri"/>
              <a:ea typeface="Calibri"/>
              <a:cs typeface="Calibri"/>
              <a:sym typeface="Calibri"/>
            </a:endParaRPr>
          </a:p>
        </p:txBody>
      </p:sp>
      <p:sp>
        <p:nvSpPr>
          <p:cNvPr id="938" name="Google Shape;938;p33:notes"/>
          <p:cNvSpPr txBox="1"/>
          <p:nvPr>
            <p:ph idx="12" type="sldNum"/>
          </p:nvPr>
        </p:nvSpPr>
        <p:spPr>
          <a:xfrm>
            <a:off x="3884612" y="8685213"/>
            <a:ext cx="2971799" cy="45878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4" name="Google Shape;944;p34: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400"/>
              <a:buFont typeface="Open Sans"/>
              <a:buNone/>
            </a:pPr>
            <a:r>
              <a:rPr b="0" i="0" lang="en-US" sz="1600" u="none" cap="none" strike="noStrike">
                <a:solidFill>
                  <a:srgbClr val="3F3F3F"/>
                </a:solidFill>
                <a:latin typeface="Open Sans"/>
                <a:ea typeface="Open Sans"/>
                <a:cs typeface="Open Sans"/>
                <a:sym typeface="Open Sans"/>
              </a:rPr>
              <a:t>In Spark, there are four extensions to the RDD API:</a:t>
            </a:r>
            <a:endParaRPr/>
          </a:p>
          <a:p>
            <a:pPr indent="0" lvl="0" marL="0" marR="0" rtl="0" algn="l">
              <a:lnSpc>
                <a:spcPct val="100000"/>
              </a:lnSpc>
              <a:spcBef>
                <a:spcPts val="0"/>
              </a:spcBef>
              <a:spcAft>
                <a:spcPts val="0"/>
              </a:spcAft>
              <a:buClr>
                <a:schemeClr val="dk1"/>
              </a:buClr>
              <a:buSzPts val="400"/>
              <a:buFont typeface="Calibri"/>
              <a:buNone/>
            </a:pPr>
            <a:r>
              <a:t/>
            </a:r>
            <a:endParaRPr sz="1600">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400"/>
              <a:buFont typeface="Open Sans"/>
              <a:buNone/>
            </a:pPr>
            <a:r>
              <a:rPr lang="en-US" sz="1600">
                <a:solidFill>
                  <a:schemeClr val="lt1"/>
                </a:solidFill>
                <a:latin typeface="Open Sans"/>
                <a:ea typeface="Open Sans"/>
                <a:cs typeface="Open Sans"/>
                <a:sym typeface="Open Sans"/>
              </a:rPr>
              <a:t>DoubleRDDFunctions</a:t>
            </a:r>
            <a:r>
              <a:rPr lang="en-US" sz="1600">
                <a:solidFill>
                  <a:schemeClr val="dk1"/>
                </a:solidFill>
                <a:latin typeface="Calibri"/>
                <a:ea typeface="Calibri"/>
                <a:cs typeface="Calibri"/>
                <a:sym typeface="Calibri"/>
              </a:rPr>
              <a:t>: </a:t>
            </a:r>
            <a:r>
              <a:rPr lang="en-US" sz="1600">
                <a:solidFill>
                  <a:srgbClr val="3F3F3F"/>
                </a:solidFill>
                <a:latin typeface="Open Sans"/>
                <a:ea typeface="Open Sans"/>
                <a:cs typeface="Open Sans"/>
                <a:sym typeface="Open Sans"/>
              </a:rPr>
              <a:t>Contain methods to aggregate numeric values</a:t>
            </a:r>
            <a:r>
              <a:rPr i="1" lang="en-US" sz="1600">
                <a:solidFill>
                  <a:srgbClr val="3F3F3F"/>
                </a:solidFill>
                <a:latin typeface="Open Sans"/>
                <a:ea typeface="Open Sans"/>
                <a:cs typeface="Open Sans"/>
                <a:sym typeface="Open Sans"/>
              </a:rPr>
              <a:t> </a:t>
            </a:r>
            <a:r>
              <a:rPr lang="en-US" sz="1600">
                <a:solidFill>
                  <a:srgbClr val="3F3F3F"/>
                </a:solidFill>
                <a:latin typeface="Open Sans"/>
                <a:ea typeface="Open Sans"/>
                <a:cs typeface="Open Sans"/>
                <a:sym typeface="Open Sans"/>
              </a:rPr>
              <a:t>that become available when an RDD data item can be implicitly converted to the Scala data-type double</a:t>
            </a:r>
            <a:endParaRPr/>
          </a:p>
          <a:p>
            <a:pPr indent="0" lvl="0" marL="0" marR="0" rtl="0" algn="l">
              <a:lnSpc>
                <a:spcPct val="100000"/>
              </a:lnSpc>
              <a:spcBef>
                <a:spcPts val="0"/>
              </a:spcBef>
              <a:spcAft>
                <a:spcPts val="0"/>
              </a:spcAft>
              <a:buClr>
                <a:schemeClr val="dk1"/>
              </a:buClr>
              <a:buSzPts val="400"/>
              <a:buFont typeface="Calibri"/>
              <a:buNone/>
            </a:pPr>
            <a:r>
              <a:t/>
            </a:r>
            <a:endParaRPr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400"/>
              <a:buFont typeface="Open Sans"/>
              <a:buNone/>
            </a:pPr>
            <a:r>
              <a:rPr lang="en-US" sz="1600">
                <a:solidFill>
                  <a:schemeClr val="lt1"/>
                </a:solidFill>
                <a:latin typeface="Open Sans"/>
                <a:ea typeface="Open Sans"/>
                <a:cs typeface="Open Sans"/>
                <a:sym typeface="Open Sans"/>
              </a:rPr>
              <a:t>PairRDDFunctions : </a:t>
            </a:r>
            <a:r>
              <a:rPr lang="en-US" sz="1600">
                <a:solidFill>
                  <a:srgbClr val="3F3F3F"/>
                </a:solidFill>
                <a:latin typeface="Open Sans"/>
                <a:ea typeface="Open Sans"/>
                <a:cs typeface="Open Sans"/>
                <a:sym typeface="Open Sans"/>
              </a:rPr>
              <a:t>Include methods that become available when the data items have a two-component tuple structure</a:t>
            </a:r>
            <a:endParaRPr/>
          </a:p>
          <a:p>
            <a:pPr indent="0" lvl="0" marL="0" marR="0" rtl="0" algn="l">
              <a:lnSpc>
                <a:spcPct val="100000"/>
              </a:lnSpc>
              <a:spcBef>
                <a:spcPts val="0"/>
              </a:spcBef>
              <a:spcAft>
                <a:spcPts val="0"/>
              </a:spcAft>
              <a:buClr>
                <a:schemeClr val="dk1"/>
              </a:buClr>
              <a:buSzPts val="4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400"/>
              <a:buFont typeface="Open Sans"/>
              <a:buNone/>
            </a:pPr>
            <a:r>
              <a:rPr lang="en-US" sz="1600">
                <a:solidFill>
                  <a:schemeClr val="lt1"/>
                </a:solidFill>
                <a:latin typeface="Open Sans"/>
                <a:ea typeface="Open Sans"/>
                <a:cs typeface="Open Sans"/>
                <a:sym typeface="Open Sans"/>
              </a:rPr>
              <a:t>OrderedRDDFunctions: </a:t>
            </a:r>
            <a:r>
              <a:rPr lang="en-US" sz="1600">
                <a:solidFill>
                  <a:srgbClr val="3F3F3F"/>
                </a:solidFill>
                <a:latin typeface="Open Sans"/>
                <a:ea typeface="Open Sans"/>
                <a:cs typeface="Open Sans"/>
                <a:sym typeface="Open Sans"/>
              </a:rPr>
              <a:t>Include methods that become available if the data items are two-component tuples</a:t>
            </a:r>
            <a:endParaRPr/>
          </a:p>
          <a:p>
            <a:pPr indent="0" lvl="0" marL="0" marR="0" rtl="0" algn="l">
              <a:lnSpc>
                <a:spcPct val="100000"/>
              </a:lnSpc>
              <a:spcBef>
                <a:spcPts val="0"/>
              </a:spcBef>
              <a:spcAft>
                <a:spcPts val="0"/>
              </a:spcAft>
              <a:buClr>
                <a:schemeClr val="dk1"/>
              </a:buClr>
              <a:buSzPts val="4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400"/>
              <a:buFont typeface="Open Sans"/>
              <a:buNone/>
            </a:pPr>
            <a:r>
              <a:rPr lang="en-US" sz="1600">
                <a:solidFill>
                  <a:schemeClr val="lt1"/>
                </a:solidFill>
                <a:latin typeface="Open Sans"/>
                <a:ea typeface="Open Sans"/>
                <a:cs typeface="Open Sans"/>
                <a:sym typeface="Open Sans"/>
              </a:rPr>
              <a:t>SequenceFileRDDFunctions: </a:t>
            </a:r>
            <a:r>
              <a:rPr lang="en-US" sz="1600">
                <a:solidFill>
                  <a:srgbClr val="3F3F3F"/>
                </a:solidFill>
                <a:latin typeface="Open Sans"/>
                <a:ea typeface="Open Sans"/>
                <a:cs typeface="Open Sans"/>
                <a:sym typeface="Open Sans"/>
              </a:rPr>
              <a:t>Include methods that let you to create Hadoop sequences from RDDs; data items must be two component key-value tuples   </a:t>
            </a:r>
            <a:endParaRPr/>
          </a:p>
          <a:p>
            <a:pPr indent="0" lvl="0" marL="0" marR="0" rtl="0" algn="l">
              <a:lnSpc>
                <a:spcPct val="100000"/>
              </a:lnSpc>
              <a:spcBef>
                <a:spcPts val="0"/>
              </a:spcBef>
              <a:spcAft>
                <a:spcPts val="0"/>
              </a:spcAft>
              <a:buClr>
                <a:schemeClr val="dk1"/>
              </a:buClr>
              <a:buSzPts val="400"/>
              <a:buFont typeface="Calibri"/>
              <a:buNone/>
            </a:pPr>
            <a:r>
              <a:t/>
            </a:r>
            <a:endParaRPr sz="1600">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4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4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400"/>
              <a:buFont typeface="Calibri"/>
              <a:buNone/>
            </a:pPr>
            <a:r>
              <a:t/>
            </a:r>
            <a:endParaRPr sz="1600">
              <a:solidFill>
                <a:schemeClr val="lt1"/>
              </a:solidFill>
              <a:latin typeface="Open Sans"/>
              <a:ea typeface="Open Sans"/>
              <a:cs typeface="Open Sans"/>
              <a:sym typeface="Open Sans"/>
            </a:endParaRPr>
          </a:p>
          <a:p>
            <a:pPr indent="0" lvl="0" marL="0" marR="0" rtl="0" algn="l">
              <a:spcBef>
                <a:spcPts val="0"/>
              </a:spcBef>
              <a:spcAft>
                <a:spcPts val="0"/>
              </a:spcAft>
              <a:buClr>
                <a:schemeClr val="dk1"/>
              </a:buClr>
              <a:buSzPts val="400"/>
              <a:buFont typeface="Calibri"/>
              <a:buNone/>
            </a:pPr>
            <a:r>
              <a:t/>
            </a:r>
            <a:endParaRPr b="0" i="0" sz="1600" u="none" cap="none" strike="noStrike">
              <a:solidFill>
                <a:schemeClr val="dk1"/>
              </a:solidFill>
              <a:latin typeface="Calibri"/>
              <a:ea typeface="Calibri"/>
              <a:cs typeface="Calibri"/>
              <a:sym typeface="Calibri"/>
            </a:endParaRPr>
          </a:p>
        </p:txBody>
      </p:sp>
      <p:sp>
        <p:nvSpPr>
          <p:cNvPr id="945" name="Google Shape;945;p34: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35: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600"/>
              <a:buFont typeface="Open Sans"/>
              <a:buNone/>
            </a:pPr>
            <a:r>
              <a:rPr b="0" i="0" lang="en-US" sz="1600" u="none" cap="none" strike="noStrike">
                <a:solidFill>
                  <a:srgbClr val="3F3F3F"/>
                </a:solidFill>
                <a:latin typeface="Open Sans"/>
                <a:ea typeface="Open Sans"/>
                <a:cs typeface="Open Sans"/>
                <a:sym typeface="Open Sans"/>
              </a:rPr>
              <a:t>The table below lists and explains DoubleRDD methods:</a:t>
            </a:r>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b="0" i="0" lang="en-US" sz="1600" u="none" cap="none" strike="noStrike">
                <a:solidFill>
                  <a:srgbClr val="3F3F3F"/>
                </a:solidFill>
                <a:latin typeface="Open Sans"/>
                <a:ea typeface="Open Sans"/>
                <a:cs typeface="Open Sans"/>
                <a:sym typeface="Open Sans"/>
              </a:rPr>
              <a:t>def mean(): Double : Calculates the mean of the RDD's elements</a:t>
            </a:r>
            <a:endParaRPr/>
          </a:p>
          <a:p>
            <a:pPr indent="0" lvl="0" marL="0" marR="0" rtl="0" algn="l">
              <a:lnSpc>
                <a:spcPct val="100000"/>
              </a:lnSpc>
              <a:spcBef>
                <a:spcPts val="0"/>
              </a:spcBef>
              <a:spcAft>
                <a:spcPts val="0"/>
              </a:spcAft>
              <a:buClr>
                <a:srgbClr val="3F3F3F"/>
              </a:buClr>
              <a:buSzPts val="1600"/>
              <a:buFont typeface="Open Sans"/>
              <a:buNone/>
            </a:pPr>
            <a:r>
              <a:rPr b="0" i="0" lang="en-US" sz="1600" u="none" cap="none" strike="noStrike">
                <a:solidFill>
                  <a:srgbClr val="3F3F3F"/>
                </a:solidFill>
                <a:latin typeface="Open Sans"/>
                <a:ea typeface="Open Sans"/>
                <a:cs typeface="Open Sans"/>
                <a:sym typeface="Open Sans"/>
              </a:rPr>
              <a:t>def meanApprox(timeout: Long, confidence: Double = 0.95): PartialResult[BoundedDouble] : Returns the mean within a timeout</a:t>
            </a:r>
            <a:endParaRPr/>
          </a:p>
          <a:p>
            <a:pPr indent="0" lvl="0" marL="0" marR="0" rtl="0" algn="l">
              <a:lnSpc>
                <a:spcPct val="100000"/>
              </a:lnSpc>
              <a:spcBef>
                <a:spcPts val="0"/>
              </a:spcBef>
              <a:spcAft>
                <a:spcPts val="0"/>
              </a:spcAft>
              <a:buClr>
                <a:srgbClr val="3F3F3F"/>
              </a:buClr>
              <a:buSzPts val="1600"/>
              <a:buFont typeface="Open Sans"/>
              <a:buNone/>
            </a:pPr>
            <a:r>
              <a:rPr b="0" i="0" lang="en-US" sz="1600" u="none" cap="none" strike="noStrike">
                <a:solidFill>
                  <a:srgbClr val="3F3F3F"/>
                </a:solidFill>
                <a:latin typeface="Open Sans"/>
                <a:ea typeface="Open Sans"/>
                <a:cs typeface="Open Sans"/>
                <a:sym typeface="Open Sans"/>
              </a:rPr>
              <a:t>def sampleStdev(): Double : Calculates the sample standard deviation of RDD's elements</a:t>
            </a:r>
            <a:endParaRPr/>
          </a:p>
          <a:p>
            <a:pPr indent="0" lvl="0" marL="0" marR="0" rtl="0" algn="l">
              <a:lnSpc>
                <a:spcPct val="100000"/>
              </a:lnSpc>
              <a:spcBef>
                <a:spcPts val="0"/>
              </a:spcBef>
              <a:spcAft>
                <a:spcPts val="0"/>
              </a:spcAft>
              <a:buClr>
                <a:srgbClr val="3F3F3F"/>
              </a:buClr>
              <a:buSzPts val="1600"/>
              <a:buFont typeface="Open Sans"/>
              <a:buNone/>
            </a:pPr>
            <a:r>
              <a:rPr b="0" i="0" lang="en-US" sz="1600" u="none" cap="none" strike="noStrike">
                <a:solidFill>
                  <a:srgbClr val="3F3F3F"/>
                </a:solidFill>
                <a:latin typeface="Open Sans"/>
                <a:ea typeface="Open Sans"/>
                <a:cs typeface="Open Sans"/>
                <a:sym typeface="Open Sans"/>
              </a:rPr>
              <a:t>def stats(): StatCounter: Returns a StatCounter object that captures the mean, variance, and count of the RDD's elements</a:t>
            </a:r>
            <a:endParaRPr/>
          </a:p>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def stdev(): Double : </a:t>
            </a:r>
            <a:r>
              <a:rPr b="0" i="0" lang="en-US" sz="1600" u="none" cap="none" strike="noStrike">
                <a:solidFill>
                  <a:srgbClr val="3F3F3F"/>
                </a:solidFill>
                <a:latin typeface="Open Sans"/>
                <a:ea typeface="Open Sans"/>
                <a:cs typeface="Open Sans"/>
                <a:sym typeface="Open Sans"/>
              </a:rPr>
              <a:t>Calculates the standard deviation of RDD's elements: Returns the sum within a timeout</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def sum(): Double : </a:t>
            </a:r>
            <a:r>
              <a:rPr b="0" i="0" lang="en-US" sz="1600" u="none" cap="none" strike="noStrike">
                <a:solidFill>
                  <a:srgbClr val="3F3F3F"/>
                </a:solidFill>
                <a:latin typeface="Open Sans"/>
                <a:ea typeface="Open Sans"/>
                <a:cs typeface="Open Sans"/>
                <a:sym typeface="Open Sans"/>
              </a:rPr>
              <a:t>Adds up the elements in an RDD : def variance(): Double </a:t>
            </a:r>
            <a:endParaRPr/>
          </a:p>
          <a:p>
            <a:pPr indent="0" lvl="0" marL="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def sumApprox(timeout: Long, confidence: Double = 0.95): PartialResult[BoundedDouble] </a:t>
            </a:r>
            <a:endParaRPr/>
          </a:p>
          <a:p>
            <a:pPr indent="0" lvl="0" marL="0" rtl="0" algn="l">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def variance(): Double </a:t>
            </a:r>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rtl="0" algn="l">
              <a:spcBef>
                <a:spcPts val="0"/>
              </a:spcBef>
              <a:spcAft>
                <a:spcPts val="0"/>
              </a:spcAft>
              <a:buClr>
                <a:schemeClr val="dk1"/>
              </a:buClr>
              <a:buSzPts val="1600"/>
              <a:buFont typeface="Calibri"/>
              <a:buNone/>
            </a:pPr>
            <a:r>
              <a:t/>
            </a:r>
            <a:endParaRPr/>
          </a:p>
          <a:p>
            <a:pPr indent="0" lvl="0" marL="0" rtl="0" algn="l">
              <a:spcBef>
                <a:spcPts val="0"/>
              </a:spcBef>
              <a:spcAft>
                <a:spcPts val="0"/>
              </a:spcAft>
              <a:buClr>
                <a:schemeClr val="dk1"/>
              </a:buClr>
              <a:buSzPts val="1600"/>
              <a:buFont typeface="Calibri"/>
              <a:buNone/>
            </a:pPr>
            <a:r>
              <a:t/>
            </a:r>
            <a:endParaRPr/>
          </a:p>
        </p:txBody>
      </p:sp>
      <p:sp>
        <p:nvSpPr>
          <p:cNvPr id="982" name="Google Shape;98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7" name="Google Shape;997;p36: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400"/>
              <a:buFont typeface="Open Sans"/>
              <a:buNone/>
            </a:pPr>
            <a:r>
              <a:rPr b="0" i="0" lang="en-US" sz="1600" u="none" cap="none" strike="noStrike">
                <a:solidFill>
                  <a:srgbClr val="3F3F3F"/>
                </a:solidFill>
                <a:latin typeface="Open Sans"/>
                <a:ea typeface="Open Sans"/>
                <a:cs typeface="Open Sans"/>
                <a:sym typeface="Open Sans"/>
              </a:rPr>
              <a:t>If you consider the simple join operator, it is an inner join. The methods to join PairRDDFunctions are listed below:</a:t>
            </a:r>
            <a:endParaRPr/>
          </a:p>
          <a:p>
            <a:pPr indent="0" lvl="0" marL="0" marR="0" rtl="0" algn="l">
              <a:spcBef>
                <a:spcPts val="0"/>
              </a:spcBef>
              <a:spcAft>
                <a:spcPts val="0"/>
              </a:spcAft>
              <a:buClr>
                <a:schemeClr val="dk1"/>
              </a:buClr>
              <a:buSzPts val="400"/>
              <a:buFont typeface="Calibri"/>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400"/>
              <a:buFont typeface="Open Sans"/>
              <a:buNone/>
            </a:pPr>
            <a:r>
              <a:rPr b="1" lang="en-US" sz="1600">
                <a:solidFill>
                  <a:schemeClr val="lt1"/>
                </a:solidFill>
                <a:latin typeface="Open Sans"/>
                <a:ea typeface="Open Sans"/>
                <a:cs typeface="Open Sans"/>
                <a:sym typeface="Open Sans"/>
              </a:rPr>
              <a:t>reduceByKey(): </a:t>
            </a:r>
            <a:r>
              <a:rPr lang="en-US" sz="1600">
                <a:solidFill>
                  <a:srgbClr val="3F3F3F"/>
                </a:solidFill>
                <a:latin typeface="Open Sans"/>
                <a:ea typeface="Open Sans"/>
                <a:cs typeface="Open Sans"/>
                <a:sym typeface="Open Sans"/>
              </a:rPr>
              <a:t>Can aggregate data separately for each key</a:t>
            </a:r>
            <a:endParaRPr/>
          </a:p>
          <a:p>
            <a:pPr indent="0" lvl="0" marL="0" marR="0" rtl="0" algn="l">
              <a:lnSpc>
                <a:spcPct val="100000"/>
              </a:lnSpc>
              <a:spcBef>
                <a:spcPts val="0"/>
              </a:spcBef>
              <a:spcAft>
                <a:spcPts val="0"/>
              </a:spcAft>
              <a:buClr>
                <a:srgbClr val="3F3F3F"/>
              </a:buClr>
              <a:buSzPts val="400"/>
              <a:buFont typeface="Open Sans"/>
              <a:buNone/>
            </a:pPr>
            <a:r>
              <a:rPr b="1" lang="en-US" sz="1600">
                <a:solidFill>
                  <a:srgbClr val="3F3F3F"/>
                </a:solidFill>
                <a:latin typeface="Open Sans"/>
                <a:ea typeface="Open Sans"/>
                <a:cs typeface="Open Sans"/>
                <a:sym typeface="Open Sans"/>
              </a:rPr>
              <a:t>Example</a:t>
            </a:r>
            <a:r>
              <a:rPr b="0" lang="en-US" sz="1600">
                <a:solidFill>
                  <a:srgbClr val="3F3F3F"/>
                </a:solidFill>
                <a:latin typeface="Open Sans"/>
                <a:ea typeface="Open Sans"/>
                <a:cs typeface="Open Sans"/>
                <a:sym typeface="Open Sans"/>
              </a:rPr>
              <a:t>:</a:t>
            </a:r>
            <a:endParaRPr/>
          </a:p>
          <a:p>
            <a:pPr indent="0" lvl="0" marL="0" marR="0" rtl="0" algn="l">
              <a:lnSpc>
                <a:spcPct val="100000"/>
              </a:lnSpc>
              <a:spcBef>
                <a:spcPts val="0"/>
              </a:spcBef>
              <a:spcAft>
                <a:spcPts val="0"/>
              </a:spcAft>
              <a:buClr>
                <a:srgbClr val="3F3F3F"/>
              </a:buClr>
              <a:buSzPts val="400"/>
              <a:buFont typeface="Courier New"/>
              <a:buNone/>
            </a:pPr>
            <a:r>
              <a:rPr i="1" lang="en-US" sz="1600">
                <a:solidFill>
                  <a:srgbClr val="3F3F3F"/>
                </a:solidFill>
                <a:latin typeface="Courier New"/>
                <a:ea typeface="Courier New"/>
                <a:cs typeface="Courier New"/>
                <a:sym typeface="Courier New"/>
              </a:rPr>
              <a:t>val lines = sc.textFile("data.txt")</a:t>
            </a:r>
            <a:endParaRPr/>
          </a:p>
          <a:p>
            <a:pPr indent="0" lvl="0" marL="0" marR="0" rtl="0" algn="l">
              <a:lnSpc>
                <a:spcPct val="100000"/>
              </a:lnSpc>
              <a:spcBef>
                <a:spcPts val="0"/>
              </a:spcBef>
              <a:spcAft>
                <a:spcPts val="0"/>
              </a:spcAft>
              <a:buClr>
                <a:srgbClr val="3F3F3F"/>
              </a:buClr>
              <a:buSzPts val="400"/>
              <a:buFont typeface="Courier New"/>
              <a:buNone/>
            </a:pPr>
            <a:r>
              <a:rPr i="1" lang="en-US" sz="1600">
                <a:solidFill>
                  <a:srgbClr val="3F3F3F"/>
                </a:solidFill>
                <a:latin typeface="Courier New"/>
                <a:ea typeface="Courier New"/>
                <a:cs typeface="Courier New"/>
                <a:sym typeface="Courier New"/>
              </a:rPr>
              <a:t>val pairs = lines.map(s =&gt; (s, 1))</a:t>
            </a:r>
            <a:endParaRPr/>
          </a:p>
          <a:p>
            <a:pPr indent="0" lvl="0" marL="0" marR="0" rtl="0" algn="l">
              <a:lnSpc>
                <a:spcPct val="100000"/>
              </a:lnSpc>
              <a:spcBef>
                <a:spcPts val="0"/>
              </a:spcBef>
              <a:spcAft>
                <a:spcPts val="0"/>
              </a:spcAft>
              <a:buClr>
                <a:srgbClr val="3F3F3F"/>
              </a:buClr>
              <a:buSzPts val="400"/>
              <a:buFont typeface="Courier New"/>
              <a:buNone/>
            </a:pPr>
            <a:r>
              <a:rPr i="1" lang="en-US" sz="1600">
                <a:solidFill>
                  <a:srgbClr val="3F3F3F"/>
                </a:solidFill>
                <a:latin typeface="Courier New"/>
                <a:ea typeface="Courier New"/>
                <a:cs typeface="Courier New"/>
                <a:sym typeface="Courier New"/>
              </a:rPr>
              <a:t>val counts = pairs.reduceByKey((a, b) =&gt; a + b)</a:t>
            </a:r>
            <a:endParaRPr/>
          </a:p>
          <a:p>
            <a:pPr indent="0" lvl="0" marL="0" marR="0" rtl="0" algn="l">
              <a:spcBef>
                <a:spcPts val="0"/>
              </a:spcBef>
              <a:spcAft>
                <a:spcPts val="0"/>
              </a:spcAft>
              <a:buClr>
                <a:schemeClr val="dk1"/>
              </a:buClr>
              <a:buSzPts val="400"/>
              <a:buFont typeface="Calibri"/>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400"/>
              <a:buFont typeface="Open Sans"/>
              <a:buNone/>
            </a:pPr>
            <a:r>
              <a:rPr b="1" lang="en-US" sz="1600">
                <a:solidFill>
                  <a:schemeClr val="lt1"/>
                </a:solidFill>
                <a:latin typeface="Open Sans"/>
                <a:ea typeface="Open Sans"/>
                <a:cs typeface="Open Sans"/>
                <a:sym typeface="Open Sans"/>
              </a:rPr>
              <a:t>join(): </a:t>
            </a:r>
            <a:r>
              <a:rPr lang="en-US" sz="1600">
                <a:solidFill>
                  <a:srgbClr val="3F3F3F"/>
                </a:solidFill>
                <a:latin typeface="Open Sans"/>
                <a:ea typeface="Open Sans"/>
                <a:cs typeface="Open Sans"/>
                <a:sym typeface="Open Sans"/>
              </a:rPr>
              <a:t>Can merge two RDDs</a:t>
            </a:r>
            <a:endParaRPr/>
          </a:p>
          <a:p>
            <a:pPr indent="0" lvl="0" marL="0" marR="0" rtl="0" algn="l">
              <a:lnSpc>
                <a:spcPct val="100000"/>
              </a:lnSpc>
              <a:spcBef>
                <a:spcPts val="0"/>
              </a:spcBef>
              <a:spcAft>
                <a:spcPts val="0"/>
              </a:spcAft>
              <a:buClr>
                <a:srgbClr val="3F3F3F"/>
              </a:buClr>
              <a:buSzPts val="400"/>
              <a:buFont typeface="Open Sans"/>
              <a:buNone/>
            </a:pPr>
            <a:r>
              <a:rPr b="1" lang="en-US" sz="1600">
                <a:solidFill>
                  <a:srgbClr val="3F3F3F"/>
                </a:solidFill>
                <a:latin typeface="Open Sans"/>
                <a:ea typeface="Open Sans"/>
                <a:cs typeface="Open Sans"/>
                <a:sym typeface="Open Sans"/>
              </a:rPr>
              <a:t>Example</a:t>
            </a:r>
            <a:r>
              <a:rPr b="0" lang="en-US" sz="1600">
                <a:solidFill>
                  <a:srgbClr val="3F3F3F"/>
                </a:solidFill>
                <a:latin typeface="Open Sans"/>
                <a:ea typeface="Open Sans"/>
                <a:cs typeface="Open Sans"/>
                <a:sym typeface="Open Sans"/>
              </a:rPr>
              <a:t>:</a:t>
            </a:r>
            <a:endParaRPr/>
          </a:p>
          <a:p>
            <a:pPr indent="0" lvl="0" marL="0" marR="0" rtl="0" algn="l">
              <a:lnSpc>
                <a:spcPct val="100000"/>
              </a:lnSpc>
              <a:spcBef>
                <a:spcPts val="0"/>
              </a:spcBef>
              <a:spcAft>
                <a:spcPts val="0"/>
              </a:spcAft>
              <a:buClr>
                <a:srgbClr val="3F3F3F"/>
              </a:buClr>
              <a:buSzPts val="400"/>
              <a:buFont typeface="Courier New"/>
              <a:buNone/>
            </a:pPr>
            <a:r>
              <a:rPr i="1" lang="en-US" sz="1600">
                <a:solidFill>
                  <a:srgbClr val="3F3F3F"/>
                </a:solidFill>
                <a:latin typeface="Courier New"/>
                <a:ea typeface="Courier New"/>
                <a:cs typeface="Courier New"/>
                <a:sym typeface="Courier New"/>
              </a:rPr>
              <a:t>rdd.join(otherRDD)</a:t>
            </a:r>
            <a:endParaRPr b="1" sz="1600">
              <a:solidFill>
                <a:schemeClr val="lt1"/>
              </a:solidFill>
              <a:latin typeface="Open Sans"/>
              <a:ea typeface="Open Sans"/>
              <a:cs typeface="Open Sans"/>
              <a:sym typeface="Open Sans"/>
            </a:endParaRPr>
          </a:p>
          <a:p>
            <a:pPr indent="0" lvl="0" marL="0" marR="0" rtl="0" algn="l">
              <a:spcBef>
                <a:spcPts val="0"/>
              </a:spcBef>
              <a:spcAft>
                <a:spcPts val="0"/>
              </a:spcAft>
              <a:buClr>
                <a:schemeClr val="dk1"/>
              </a:buClr>
              <a:buSzPts val="400"/>
              <a:buFont typeface="Calibri"/>
              <a:buNone/>
            </a:pPr>
            <a:r>
              <a:t/>
            </a:r>
            <a:endParaRPr b="0" i="0" sz="1600" u="none" cap="none" strike="noStrike">
              <a:solidFill>
                <a:schemeClr val="dk1"/>
              </a:solidFill>
              <a:latin typeface="Calibri"/>
              <a:ea typeface="Calibri"/>
              <a:cs typeface="Calibri"/>
              <a:sym typeface="Calibri"/>
            </a:endParaRPr>
          </a:p>
        </p:txBody>
      </p:sp>
      <p:sp>
        <p:nvSpPr>
          <p:cNvPr id="998" name="Google Shape;998;p36: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37: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Some of the PairRDD methods are:</a:t>
            </a:r>
            <a:endParaRPr/>
          </a:p>
          <a:p>
            <a:pPr indent="0" lvl="0" marL="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cogroup[W1, W2]: For every key in this or other1 or other2, returns a resultant RDD containing a tuple with the list of values for that key in this, other1, and other2</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collectAsMap(): Map[K, V]: Returns the key-value pairs of the RDD to the master as a map</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combineByKey[C]: Hash-partitions the resulting RDD using the default parallelism level</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countByKey(): Map[K, Long]: Counts the number of elements for each key and returns the result to the master as a map</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groupByKey(): RDD[(K, Seq[V])] : Groups the values for each key in the RDD into a single sequence</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groupByKey(partitioner: Partitioner): RDD[(K, Seq[V])] : Passes a “partitioner” to enable control over partitioning of the key-value pair RDD</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reduceByKeyLocally(func: (V, V) ⇒ V): Map[K, V] : Merges the values for every key using an associative reduce function, but returns the results immediately to the master as a map</a:t>
            </a:r>
            <a:endParaRPr/>
          </a:p>
          <a:p>
            <a:pPr indent="0" lvl="0" marL="0" rtl="0" algn="l">
              <a:spcBef>
                <a:spcPts val="0"/>
              </a:spcBef>
              <a:spcAft>
                <a:spcPts val="0"/>
              </a:spcAft>
              <a:buClr>
                <a:schemeClr val="dk1"/>
              </a:buClr>
              <a:buSzPts val="1600"/>
              <a:buFont typeface="Calibri"/>
              <a:buNone/>
            </a:pPr>
            <a:r>
              <a:t/>
            </a:r>
            <a:endParaRPr/>
          </a:p>
        </p:txBody>
      </p:sp>
      <p:sp>
        <p:nvSpPr>
          <p:cNvPr id="1019" name="Google Shape;101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38: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184150" lvl="0" marL="285750" rtl="0" algn="l">
              <a:spcBef>
                <a:spcPts val="0"/>
              </a:spcBef>
              <a:spcAft>
                <a:spcPts val="0"/>
              </a:spcAft>
              <a:buClr>
                <a:schemeClr val="dk1"/>
              </a:buClr>
              <a:buSzPts val="1600"/>
              <a:buFont typeface="Calibri"/>
              <a:buNone/>
            </a:pPr>
            <a:r>
              <a:t/>
            </a:r>
            <a:endParaRPr/>
          </a:p>
          <a:p>
            <a:pPr indent="-285750" lvl="0" marL="285750" rtl="0" algn="l">
              <a:spcBef>
                <a:spcPts val="0"/>
              </a:spcBef>
              <a:spcAft>
                <a:spcPts val="0"/>
              </a:spcAft>
              <a:buClr>
                <a:schemeClr val="dk1"/>
              </a:buClr>
              <a:buSzPts val="1600"/>
              <a:buFont typeface="Calibri"/>
              <a:buChar char="●"/>
            </a:pPr>
            <a:r>
              <a:rPr lang="en-US"/>
              <a:t>def saveAsTextFile(path: String): Unit : Saves an RDD as a text file using string representations of elements</a:t>
            </a:r>
            <a:endParaRPr/>
          </a:p>
          <a:p>
            <a:pPr indent="-285750" lvl="0" marL="285750" rtl="0" algn="l">
              <a:spcBef>
                <a:spcPts val="0"/>
              </a:spcBef>
              <a:spcAft>
                <a:spcPts val="0"/>
              </a:spcAft>
              <a:buClr>
                <a:schemeClr val="dk1"/>
              </a:buClr>
              <a:buSzPts val="1600"/>
              <a:buFont typeface="Calibri"/>
              <a:buChar char="●"/>
            </a:pPr>
            <a:r>
              <a:rPr lang="en-US"/>
              <a:t>def sortByKey(comp: Comparator[K], ascending: Boolean): JavaPairRDD[K, V] : Sorts an RDD by key so that each partition contains a sorted range of the elements; calling collect or save on the resulting RDD returns or outputs an ordered list of records </a:t>
            </a:r>
            <a:endParaRPr/>
          </a:p>
          <a:p>
            <a:pPr indent="-285750" lvl="0" marL="285750" rtl="0" algn="l">
              <a:spcBef>
                <a:spcPts val="0"/>
              </a:spcBef>
              <a:spcAft>
                <a:spcPts val="0"/>
              </a:spcAft>
              <a:buClr>
                <a:schemeClr val="dk1"/>
              </a:buClr>
              <a:buSzPts val="1600"/>
              <a:buFont typeface="Calibri"/>
              <a:buChar char="●"/>
            </a:pPr>
            <a:r>
              <a:rPr lang="en-US"/>
              <a:t>def sortByKey(comp: Comparator[K]): JavaPairRDD[K, V] : Same as above</a:t>
            </a:r>
            <a:endParaRPr/>
          </a:p>
          <a:p>
            <a:pPr indent="-285750" lvl="0" marL="285750" rtl="0" algn="l">
              <a:spcBef>
                <a:spcPts val="0"/>
              </a:spcBef>
              <a:spcAft>
                <a:spcPts val="0"/>
              </a:spcAft>
              <a:buClr>
                <a:schemeClr val="dk1"/>
              </a:buClr>
              <a:buSzPts val="1600"/>
              <a:buFont typeface="Calibri"/>
              <a:buChar char="●"/>
            </a:pPr>
            <a:r>
              <a:rPr lang="en-US"/>
              <a:t>def sortByKey(ascending: Boolean): JavaPairRDD[K, V] : Same as above</a:t>
            </a:r>
            <a:endParaRPr/>
          </a:p>
          <a:p>
            <a:pPr indent="-285750" lvl="0" marL="285750" rtl="0" algn="l">
              <a:spcBef>
                <a:spcPts val="0"/>
              </a:spcBef>
              <a:spcAft>
                <a:spcPts val="0"/>
              </a:spcAft>
              <a:buClr>
                <a:schemeClr val="dk1"/>
              </a:buClr>
              <a:buSzPts val="1600"/>
              <a:buFont typeface="Calibri"/>
              <a:buChar char="●"/>
            </a:pPr>
            <a:r>
              <a:rPr lang="en-US"/>
              <a:t>def sortByKey(): JavaPairRDD[K, V] : Sorts an RDD by key so that each partition contains a sorted range of the elements in ascending order; calling collect or save on the resulting RDD returns or outputs an ordered list of records </a:t>
            </a:r>
            <a:endParaRPr/>
          </a:p>
          <a:p>
            <a:pPr indent="-285750" lvl="0" marL="285750" rtl="0" algn="l">
              <a:spcBef>
                <a:spcPts val="0"/>
              </a:spcBef>
              <a:spcAft>
                <a:spcPts val="0"/>
              </a:spcAft>
              <a:buClr>
                <a:schemeClr val="dk1"/>
              </a:buClr>
              <a:buSzPts val="1600"/>
              <a:buFont typeface="Calibri"/>
              <a:buChar char="●"/>
            </a:pPr>
            <a:r>
              <a:rPr lang="en-US"/>
              <a:t>def splits: List[Split] : Sets of partitions in an RDD</a:t>
            </a:r>
            <a:endParaRPr/>
          </a:p>
          <a:p>
            <a:pPr indent="-285750" lvl="0" marL="285750" rtl="0" algn="l">
              <a:spcBef>
                <a:spcPts val="0"/>
              </a:spcBef>
              <a:spcAft>
                <a:spcPts val="0"/>
              </a:spcAft>
              <a:buClr>
                <a:schemeClr val="dk1"/>
              </a:buClr>
              <a:buSzPts val="1600"/>
              <a:buFont typeface="Calibri"/>
              <a:buChar char="●"/>
            </a:pPr>
            <a:r>
              <a:rPr lang="en-US"/>
              <a:t>def take(num: Int): List[(K, V)] : Merges the values for every key using an associative reduce function, but returns the results immediately to the master as a map</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takeSample(withReplacement: Boolean, num: Int, seed: Int): List[(K, V)]: Takes the first num elements of an RDD; currently scans the partitions one by one, so it will be slow if a lot of partitions are required; use collect() to get the whole in this case</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union(other: JavaPairRDD[K, V]): JavaPairRDD[K, V] : Returns the union of two RDDs; all identical elements appear multiple times (use .distinct()</a:t>
            </a:r>
            <a:endParaRPr/>
          </a:p>
          <a:p>
            <a:pPr indent="0" lvl="0" marL="0" rtl="0" algn="l">
              <a:spcBef>
                <a:spcPts val="0"/>
              </a:spcBef>
              <a:spcAft>
                <a:spcPts val="0"/>
              </a:spcAft>
              <a:buClr>
                <a:schemeClr val="dk1"/>
              </a:buClr>
              <a:buSzPts val="1600"/>
              <a:buFont typeface="Calibri"/>
              <a:buNone/>
            </a:pPr>
            <a:r>
              <a:t/>
            </a:r>
            <a:endParaRPr/>
          </a:p>
        </p:txBody>
      </p:sp>
      <p:sp>
        <p:nvSpPr>
          <p:cNvPr id="1033" name="Google Shape;103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39: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++(other: RDD[T]): RDD[T]: Returns the union of two RDDs; all identical elements appear multiple times </a:t>
            </a:r>
            <a:br>
              <a:rPr b="0" i="0" lang="en-US" sz="1600" u="none" cap="none" strike="noStrike">
                <a:solidFill>
                  <a:schemeClr val="dk1"/>
                </a:solidFill>
                <a:latin typeface="Calibri"/>
                <a:ea typeface="Calibri"/>
                <a:cs typeface="Calibri"/>
                <a:sym typeface="Calibri"/>
              </a:rPr>
            </a:br>
            <a:r>
              <a:rPr b="0" i="0" lang="en-US" sz="1600" u="none" cap="none" strike="noStrike">
                <a:solidFill>
                  <a:schemeClr val="dk1"/>
                </a:solidFill>
                <a:latin typeface="Calibri"/>
                <a:ea typeface="Calibri"/>
                <a:cs typeface="Calibri"/>
                <a:sym typeface="Calibri"/>
              </a:rPr>
              <a:t>(use .distinct())</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aggregate[U](zeroValue: U)(seqOp: (U, T) ⇒ U, combOp: (U, U) ⇒ U)(implicit arg0: ClassManifest[U]): U  : Aggregates each partition’s elements and then the results for all the partitions, using a neutral "zero value“ and given combine functions.</a:t>
            </a:r>
            <a:br>
              <a:rPr b="0" i="0" lang="en-US" sz="1600" u="none" cap="none" strike="noStrike">
                <a:solidFill>
                  <a:schemeClr val="dk1"/>
                </a:solidFill>
                <a:latin typeface="Calibri"/>
                <a:ea typeface="Calibri"/>
                <a:cs typeface="Calibri"/>
                <a:sym typeface="Calibri"/>
              </a:rPr>
            </a:br>
            <a:r>
              <a:rPr b="0" i="0" lang="en-US" sz="1600" u="none" cap="none" strike="noStrike">
                <a:solidFill>
                  <a:schemeClr val="dk1"/>
                </a:solidFill>
                <a:latin typeface="Calibri"/>
                <a:ea typeface="Calibri"/>
                <a:cs typeface="Calibri"/>
                <a:sym typeface="Calibri"/>
              </a:rPr>
              <a:t>Can return a different result type, U, than the type of this RDD, T; hence, one operation is required for merging a T into a U and one operation is required for merging two U's, as in scala.TraversableOnce; both of the functions can modify and return their first argument instead of creating a new U to avoid memory allocation</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cache(): RDD[T] : Persists an RDD with the default storage level (MEMORY_ONLY)</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cartesian[U](other: RDD[U])(implicit arg0: ClassManifest[U]): RDD[(T, U)] : Returns the cartesian product of two RDDs; the other RDD is of all pairs of elements (a, b), where a is in this and b is in other</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collect(): Array[T] : Returns an array containing all the elements in an RDD</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context: SparkContext : Refers to the SparkContext on which the RDD was created</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count(): Long : Returns the number of elements in an RDD</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countApprox(timeout: Long, confidence: Double = 0.95): PartialResult[BoundedDouble] : Returns a potentially incomplete result within a timeout, even if not all tasks have finished</a:t>
            </a:r>
            <a:endParaRPr/>
          </a:p>
          <a:p>
            <a:pPr indent="0" lvl="0" marL="0" rtl="0" algn="l">
              <a:spcBef>
                <a:spcPts val="0"/>
              </a:spcBef>
              <a:spcAft>
                <a:spcPts val="0"/>
              </a:spcAft>
              <a:buClr>
                <a:schemeClr val="dk1"/>
              </a:buClr>
              <a:buSzPts val="1600"/>
              <a:buFont typeface="Calibri"/>
              <a:buNone/>
            </a:pPr>
            <a:r>
              <a:t/>
            </a:r>
            <a:endParaRPr/>
          </a:p>
        </p:txBody>
      </p:sp>
      <p:sp>
        <p:nvSpPr>
          <p:cNvPr id="1049" name="Google Shape;104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p40: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`aggregate[U](zeroValue: U)(seqOp: Function2[U, T, U], combOp: Function2[U, U, U]): U : Aggregates each partition’s elements and then the results for all the partitions, using a neutral "zero value“ and given combine functions </a:t>
            </a:r>
            <a:br>
              <a:rPr b="0" i="0" lang="en-US" sz="1600" u="none" cap="none" strike="noStrike">
                <a:solidFill>
                  <a:schemeClr val="dk1"/>
                </a:solidFill>
                <a:latin typeface="Calibri"/>
                <a:ea typeface="Calibri"/>
                <a:cs typeface="Calibri"/>
                <a:sym typeface="Calibri"/>
              </a:rPr>
            </a:br>
            <a:r>
              <a:rPr b="0" i="0" lang="en-US" sz="1600" u="none" cap="none" strike="noStrike">
                <a:solidFill>
                  <a:schemeClr val="dk1"/>
                </a:solidFill>
                <a:latin typeface="Calibri"/>
                <a:ea typeface="Calibri"/>
                <a:cs typeface="Calibri"/>
                <a:sym typeface="Calibri"/>
              </a:rPr>
              <a:t>Can return a different result type, U, than the type of this RDD, T; hence, one operation is required for merging a T into a U and one operation is required for merging two U's, as in scala.TraversableOnce; both of them functions can modify and return their first argument instead of creating a new U to avoid memory allocation</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cache(): JavaRDD[T] : Persists an RDD with the default storage level (MEMORY_ONLY)</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cartesian[U](other: spark.api.java.JavaRDDLike[U, _]): JavaPairRDD[T, U] : Returns the cartesian product of two RDDs; the another RDD is of all pairs of elements (a, b) where a is in this and b is in other</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checkpoint(): Unit : Marks an RDD for checkpointing; is saved to a file inside the checkpoint directory set with SparkContext.setCheckpointDir() and all references to its parent RDDs are removed</a:t>
            </a:r>
            <a:br>
              <a:rPr b="0" i="0" lang="en-US" sz="1600" u="none" cap="none" strike="noStrike">
                <a:solidFill>
                  <a:schemeClr val="dk1"/>
                </a:solidFill>
                <a:latin typeface="Calibri"/>
                <a:ea typeface="Calibri"/>
                <a:cs typeface="Calibri"/>
                <a:sym typeface="Calibri"/>
              </a:rPr>
            </a:br>
            <a:r>
              <a:rPr b="0" i="0" lang="en-US" sz="1600" u="none" cap="none" strike="noStrike">
                <a:solidFill>
                  <a:schemeClr val="dk1"/>
                </a:solidFill>
                <a:latin typeface="Calibri"/>
                <a:ea typeface="Calibri"/>
                <a:cs typeface="Calibri"/>
                <a:sym typeface="Calibri"/>
              </a:rPr>
              <a:t>Must be called before any job has been executed on this RDD; as recommended, this RDD is persisted in memory, otherwise saving it on a file will require recomputation</a:t>
            </a:r>
            <a:endParaRPr b="0" i="0" sz="1600" u="none" cap="none" strike="noStrike">
              <a:solidFill>
                <a:schemeClr val="dk1"/>
              </a:solidFill>
              <a:latin typeface="Calibri"/>
              <a:ea typeface="Calibri"/>
              <a:cs typeface="Calibri"/>
              <a:sym typeface="Calibri"/>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coalesce(numPartitions: Int): JavaRDD[T] : Returns a new RDD reduced into numPartitions partitions</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collect(): List[T] : Returns an array containing all the elements in an RDD</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context: SparkContext : Refers to the SparkContext on which the RDD was created</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count(): Long : Returns the number of elements in an RDD</a:t>
            </a:r>
            <a:endParaRPr/>
          </a:p>
          <a:p>
            <a:pPr indent="-184150" lvl="0" marL="28575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600"/>
              <a:buFont typeface="Calibri"/>
              <a:buNone/>
            </a:pPr>
            <a:r>
              <a:t/>
            </a:r>
            <a:endParaRPr/>
          </a:p>
        </p:txBody>
      </p:sp>
      <p:sp>
        <p:nvSpPr>
          <p:cNvPr id="1064" name="Google Shape;106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41: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distinct(numPartitions: Int): JavaRDD[T] : Returns a new RDD with distinct elements in an RDD</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distinct(): JavaRDD[T] : Returns a new RDD with distinct elements in an RDD</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filter(f: Function[T, Boolean]): JavaRDD[T] : Returns a new RDD with only the elements satisfying a predicate</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flatMap[K2, V2](f: PairFlatMapFunction[T, K2, V2]): JavaPairRDD[K2, V2] : Returns a new RDD by first applying a function to all elements of an RDD and then flattening the results</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foreach(f: VoidFunction[T]): Unit : Applies a function to all the elements of an RDD</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flatMap(f: DoubleFlatMapFunction[T]): JavaDoubleRDD  : Returns a new RDD by first applying a function to all elements of an RDD and then flattening the results</a:t>
            </a:r>
            <a:endParaRPr/>
          </a:p>
          <a:p>
            <a:pPr indent="0" lvl="0" marL="0" rtl="0" algn="l">
              <a:spcBef>
                <a:spcPts val="0"/>
              </a:spcBef>
              <a:spcAft>
                <a:spcPts val="0"/>
              </a:spcAft>
              <a:buClr>
                <a:schemeClr val="dk1"/>
              </a:buClr>
              <a:buSzPts val="1600"/>
              <a:buFont typeface="Calibri"/>
              <a:buNone/>
            </a:pPr>
            <a:r>
              <a:t/>
            </a:r>
            <a:endParaRPr/>
          </a:p>
        </p:txBody>
      </p:sp>
      <p:sp>
        <p:nvSpPr>
          <p:cNvPr id="1079" name="Google Shape;107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42: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092" name="Google Shape;109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rPr b="1" lang="en-US"/>
              <a:t>Trainer Notes:</a:t>
            </a:r>
            <a:endParaRPr/>
          </a:p>
          <a:p>
            <a:pPr indent="0" lvl="0" marL="0" rtl="0" algn="l">
              <a:spcBef>
                <a:spcPts val="0"/>
              </a:spcBef>
              <a:spcAft>
                <a:spcPts val="0"/>
              </a:spcAft>
              <a:buClr>
                <a:schemeClr val="dk1"/>
              </a:buClr>
              <a:buSzPts val="1600"/>
              <a:buFont typeface="Calibri"/>
              <a:buNone/>
            </a:pPr>
            <a:r>
              <a:t/>
            </a:r>
            <a:endParaRPr/>
          </a:p>
          <a:p>
            <a:pPr indent="0" lvl="0" marL="0" marR="0" rtl="0" algn="l">
              <a:lnSpc>
                <a:spcPct val="140000"/>
              </a:lnSpc>
              <a:spcBef>
                <a:spcPts val="0"/>
              </a:spcBef>
              <a:spcAft>
                <a:spcPts val="0"/>
              </a:spcAft>
              <a:buClr>
                <a:srgbClr val="3F3F3F"/>
              </a:buClr>
              <a:buSzPts val="400"/>
              <a:buFont typeface="Arial"/>
              <a:buNone/>
            </a:pPr>
            <a:r>
              <a:rPr b="1" i="0" lang="en-US" sz="1600" u="none" cap="none" strike="noStrike">
                <a:solidFill>
                  <a:srgbClr val="3F3F3F"/>
                </a:solidFill>
                <a:latin typeface="Open Sans SemiBold"/>
                <a:ea typeface="Open Sans SemiBold"/>
                <a:cs typeface="Open Sans SemiBold"/>
                <a:sym typeface="Open Sans SemiBold"/>
              </a:rPr>
              <a:t>Resilient Distributed Dataset (RDD):</a:t>
            </a:r>
            <a:endParaRPr/>
          </a:p>
          <a:p>
            <a:pPr indent="-285750" lvl="0" marL="285750" marR="0" rtl="0" algn="l">
              <a:lnSpc>
                <a:spcPct val="14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Is the primary low-level abstraction in Spark</a:t>
            </a:r>
            <a:endParaRPr/>
          </a:p>
          <a:p>
            <a:pPr indent="-285750" lvl="0" marL="285750" marR="0" rtl="0" algn="l">
              <a:lnSpc>
                <a:spcPct val="14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Acts as a handle for a collection of individual data partitions</a:t>
            </a:r>
            <a:endParaRPr/>
          </a:p>
          <a:p>
            <a:pPr indent="-285750" lvl="0" marL="285750" marR="0" rtl="0" algn="l">
              <a:lnSpc>
                <a:spcPct val="14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Can be reconstructed in case of lost partitions using lineage information</a:t>
            </a:r>
            <a:endParaRPr/>
          </a:p>
          <a:p>
            <a:pPr indent="-285750" lvl="0" marL="285750" marR="0" rtl="0" algn="l">
              <a:lnSpc>
                <a:spcPct val="14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Derives directly or indirectly from the class RDD</a:t>
            </a:r>
            <a:endParaRPr/>
          </a:p>
          <a:p>
            <a:pPr indent="-285750" lvl="0" marL="285750" marR="0" rtl="0" algn="l">
              <a:lnSpc>
                <a:spcPct val="14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Does not have restrictions regarding what data can be stored within partitions</a:t>
            </a:r>
            <a:endParaRPr/>
          </a:p>
          <a:p>
            <a:pPr indent="-184150" lvl="0" marL="285750" marR="0" rtl="0" algn="l">
              <a:lnSpc>
                <a:spcPct val="140000"/>
              </a:lnSpc>
              <a:spcBef>
                <a:spcPts val="1000"/>
              </a:spcBef>
              <a:spcAft>
                <a:spcPts val="0"/>
              </a:spcAft>
              <a:buClr>
                <a:srgbClr val="3F3F3F"/>
              </a:buClr>
              <a:buSzPts val="1600"/>
              <a:buFont typeface="Arial"/>
              <a:buNone/>
            </a:pPr>
            <a:r>
              <a:t/>
            </a:r>
            <a:endParaRPr b="0" i="0" sz="1600" u="none" cap="none" strike="noStrike">
              <a:solidFill>
                <a:srgbClr val="3F3F3F"/>
              </a:solidFill>
              <a:latin typeface="Open Sans"/>
              <a:ea typeface="Open Sans"/>
              <a:cs typeface="Open Sans"/>
              <a:sym typeface="Open Sans"/>
            </a:endParaRPr>
          </a:p>
          <a:p>
            <a:pPr indent="-184150" lvl="0" marL="285750" marR="0" rtl="0" algn="l">
              <a:lnSpc>
                <a:spcPct val="140000"/>
              </a:lnSpc>
              <a:spcBef>
                <a:spcPts val="1000"/>
              </a:spcBef>
              <a:spcAft>
                <a:spcPts val="0"/>
              </a:spcAft>
              <a:buClr>
                <a:srgbClr val="3F3F3F"/>
              </a:buClr>
              <a:buSzPts val="1600"/>
              <a:buFont typeface="Arial"/>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50000"/>
              </a:lnSpc>
              <a:spcBef>
                <a:spcPts val="0"/>
              </a:spcBef>
              <a:spcAft>
                <a:spcPts val="0"/>
              </a:spcAft>
              <a:buClr>
                <a:srgbClr val="3F3F3F"/>
              </a:buClr>
              <a:buSzPts val="600"/>
              <a:buFont typeface="Open Sans SemiBold"/>
              <a:buNone/>
            </a:pPr>
            <a:r>
              <a:rPr b="1" lang="en-US" sz="2400">
                <a:solidFill>
                  <a:srgbClr val="3F3F3F"/>
                </a:solidFill>
                <a:latin typeface="Open Sans SemiBold"/>
                <a:ea typeface="Open Sans SemiBold"/>
                <a:cs typeface="Open Sans SemiBold"/>
                <a:sym typeface="Open Sans SemiBold"/>
              </a:rPr>
              <a:t>RDD API:</a:t>
            </a:r>
            <a:endParaRPr/>
          </a:p>
          <a:p>
            <a:pPr indent="-285750" lvl="0" marL="285750" marR="0" rtl="0" algn="l">
              <a:lnSpc>
                <a:spcPct val="14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Contains many useful operations, but many convenience functions are missing</a:t>
            </a:r>
            <a:endParaRPr/>
          </a:p>
          <a:p>
            <a:pPr indent="-285750" lvl="0" marL="285750" marR="0" rtl="0" algn="l">
              <a:lnSpc>
                <a:spcPct val="14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Considers every data item as a single value</a:t>
            </a:r>
            <a:endParaRPr/>
          </a:p>
          <a:p>
            <a:pPr indent="-184150" lvl="0" marL="285750" marR="0" rtl="0" algn="l">
              <a:lnSpc>
                <a:spcPct val="140000"/>
              </a:lnSpc>
              <a:spcBef>
                <a:spcPts val="1000"/>
              </a:spcBef>
              <a:spcAft>
                <a:spcPts val="0"/>
              </a:spcAft>
              <a:buClr>
                <a:srgbClr val="3F3F3F"/>
              </a:buClr>
              <a:buSzPts val="1600"/>
              <a:buFont typeface="Arial"/>
              <a:buNone/>
            </a:pPr>
            <a:r>
              <a:t/>
            </a:r>
            <a:endParaRPr b="0" i="0" sz="1600" u="none" cap="none" strike="noStrike">
              <a:solidFill>
                <a:srgbClr val="3F3F3F"/>
              </a:solidFill>
              <a:latin typeface="Open Sans"/>
              <a:ea typeface="Open Sans"/>
              <a:cs typeface="Open Sans"/>
              <a:sym typeface="Open Sans"/>
            </a:endParaRPr>
          </a:p>
          <a:p>
            <a:pPr indent="0" lvl="0" marL="0" rtl="0" algn="l">
              <a:spcBef>
                <a:spcPts val="0"/>
              </a:spcBef>
              <a:spcAft>
                <a:spcPts val="0"/>
              </a:spcAft>
              <a:buClr>
                <a:schemeClr val="dk1"/>
              </a:buClr>
              <a:buSzPts val="1600"/>
              <a:buFont typeface="Calibri"/>
              <a:buNone/>
            </a:pPr>
            <a:r>
              <a:t/>
            </a:r>
            <a:endParaRPr/>
          </a:p>
        </p:txBody>
      </p:sp>
      <p:sp>
        <p:nvSpPr>
          <p:cNvPr id="396" name="Google Shape;39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p4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600"/>
              <a:buFont typeface="Arial"/>
              <a:buNone/>
            </a:pPr>
            <a:r>
              <a:rPr b="0" i="0" lang="en-US" sz="1600" u="none" cap="none" strike="noStrike">
                <a:solidFill>
                  <a:schemeClr val="dk1"/>
                </a:solidFill>
                <a:latin typeface="Open Sans"/>
                <a:ea typeface="Open Sans"/>
                <a:cs typeface="Open Sans"/>
                <a:sym typeface="Open Sans"/>
              </a:rPr>
              <a:t>Trainer Notes:</a:t>
            </a:r>
            <a:endParaRPr/>
          </a:p>
          <a:p>
            <a:pPr indent="0" lvl="0" marL="0" marR="0" rtl="0" algn="l">
              <a:lnSpc>
                <a:spcPct val="150000"/>
              </a:lnSpc>
              <a:spcBef>
                <a:spcPts val="0"/>
              </a:spcBef>
              <a:spcAft>
                <a:spcPts val="0"/>
              </a:spcAft>
              <a:buClr>
                <a:schemeClr val="dk1"/>
              </a:buClr>
              <a:buSzPts val="1600"/>
              <a:buFont typeface="Arial"/>
              <a:buNone/>
            </a:pPr>
            <a:r>
              <a:t/>
            </a:r>
            <a:endParaRPr b="0" i="0" sz="1600" u="none" cap="none" strike="noStrike">
              <a:solidFill>
                <a:schemeClr val="dk1"/>
              </a:solidFill>
              <a:latin typeface="Open Sans"/>
              <a:ea typeface="Open Sans"/>
              <a:cs typeface="Open Sans"/>
              <a:sym typeface="Open Sans"/>
            </a:endParaRPr>
          </a:p>
          <a:p>
            <a:pPr indent="-350838" lvl="0" marL="350838"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Open Sans"/>
                <a:ea typeface="Open Sans"/>
                <a:cs typeface="Open Sans"/>
                <a:sym typeface="Open Sans"/>
              </a:rPr>
              <a:t>The aggregate method aggregates the elements of each partition.</a:t>
            </a:r>
            <a:endParaRPr/>
          </a:p>
          <a:p>
            <a:pPr indent="-350838" lvl="0" marL="350838" marR="0" rtl="0" algn="l">
              <a:lnSpc>
                <a:spcPct val="150000"/>
              </a:lnSpc>
              <a:spcBef>
                <a:spcPts val="1000"/>
              </a:spcBef>
              <a:spcAft>
                <a:spcPts val="0"/>
              </a:spcAft>
              <a:buClr>
                <a:schemeClr val="dk1"/>
              </a:buClr>
              <a:buSzPts val="1600"/>
              <a:buFont typeface="Arial"/>
              <a:buChar char="•"/>
            </a:pPr>
            <a:r>
              <a:rPr b="0" i="0" lang="en-US" sz="1600" u="none" cap="none" strike="noStrike">
                <a:solidFill>
                  <a:schemeClr val="dk1"/>
                </a:solidFill>
                <a:latin typeface="Open Sans"/>
                <a:ea typeface="Open Sans"/>
                <a:cs typeface="Open Sans"/>
                <a:sym typeface="Open Sans"/>
              </a:rPr>
              <a:t>It can return a different result type, U, than the result type of the RDD, T.</a:t>
            </a:r>
            <a:endParaRPr/>
          </a:p>
          <a:p>
            <a:pPr indent="-350838" lvl="0" marL="350838" marR="0" rtl="0" algn="l">
              <a:lnSpc>
                <a:spcPct val="150000"/>
              </a:lnSpc>
              <a:spcBef>
                <a:spcPts val="1000"/>
              </a:spcBef>
              <a:spcAft>
                <a:spcPts val="0"/>
              </a:spcAft>
              <a:buClr>
                <a:schemeClr val="dk1"/>
              </a:buClr>
              <a:buSzPts val="1600"/>
              <a:buFont typeface="Arial"/>
              <a:buChar char="•"/>
            </a:pPr>
            <a:r>
              <a:rPr b="0" i="0" lang="en-US" sz="1600" u="none" cap="none" strike="noStrike">
                <a:solidFill>
                  <a:schemeClr val="dk1"/>
                </a:solidFill>
                <a:latin typeface="Open Sans"/>
                <a:ea typeface="Open Sans"/>
                <a:cs typeface="Open Sans"/>
                <a:sym typeface="Open Sans"/>
              </a:rPr>
              <a:t>It needs two operations, one for merging a T </a:t>
            </a:r>
            <a:r>
              <a:rPr lang="en-US" sz="1600">
                <a:latin typeface="Open Sans"/>
                <a:ea typeface="Open Sans"/>
                <a:cs typeface="Open Sans"/>
                <a:sym typeface="Open Sans"/>
              </a:rPr>
              <a:t>into a U and another </a:t>
            </a:r>
            <a:r>
              <a:rPr b="0" i="0" lang="en-US" sz="1600" u="none" cap="none" strike="noStrike">
                <a:solidFill>
                  <a:schemeClr val="dk1"/>
                </a:solidFill>
                <a:latin typeface="Open Sans"/>
                <a:ea typeface="Open Sans"/>
                <a:cs typeface="Open Sans"/>
                <a:sym typeface="Open Sans"/>
              </a:rPr>
              <a:t>for merging </a:t>
            </a:r>
            <a:br>
              <a:rPr b="0" i="0" lang="en-US" sz="1600" u="none" cap="none" strike="noStrike">
                <a:solidFill>
                  <a:schemeClr val="dk1"/>
                </a:solidFill>
                <a:latin typeface="Open Sans"/>
                <a:ea typeface="Open Sans"/>
                <a:cs typeface="Open Sans"/>
                <a:sym typeface="Open Sans"/>
              </a:rPr>
            </a:br>
            <a:r>
              <a:rPr b="0" i="0" lang="en-US" sz="1600" u="none" cap="none" strike="noStrike">
                <a:solidFill>
                  <a:schemeClr val="dk1"/>
                </a:solidFill>
                <a:latin typeface="Open Sans"/>
                <a:ea typeface="Open Sans"/>
                <a:cs typeface="Open Sans"/>
                <a:sym typeface="Open Sans"/>
              </a:rPr>
              <a:t>two U's, </a:t>
            </a:r>
            <a:r>
              <a:rPr b="0" i="0" lang="en-US" sz="1600" u="none" cap="none" strike="noStrike">
                <a:solidFill>
                  <a:schemeClr val="dk1"/>
                </a:solidFill>
                <a:latin typeface="Courier New"/>
                <a:ea typeface="Courier New"/>
                <a:cs typeface="Courier New"/>
                <a:sym typeface="Courier New"/>
              </a:rPr>
              <a:t>scala.TraversableOnce .</a:t>
            </a:r>
            <a:endParaRPr/>
          </a:p>
          <a:p>
            <a:pPr indent="0" lvl="0" marL="0" rtl="0" algn="l">
              <a:spcBef>
                <a:spcPts val="0"/>
              </a:spcBef>
              <a:spcAft>
                <a:spcPts val="0"/>
              </a:spcAft>
              <a:buClr>
                <a:schemeClr val="dk1"/>
              </a:buClr>
              <a:buSzPts val="1600"/>
              <a:buFont typeface="Calibri"/>
              <a:buNone/>
            </a:pPr>
            <a:r>
              <a:t/>
            </a:r>
            <a:endParaRPr/>
          </a:p>
        </p:txBody>
      </p:sp>
      <p:sp>
        <p:nvSpPr>
          <p:cNvPr id="1101" name="Google Shape;110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p44: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600"/>
              <a:buFont typeface="Open Sans"/>
              <a:buNone/>
            </a:pPr>
            <a:r>
              <a:rPr lang="en-US" sz="1600">
                <a:latin typeface="Open Sans"/>
                <a:ea typeface="Open Sans"/>
                <a:cs typeface="Open Sans"/>
                <a:sym typeface="Open Sans"/>
              </a:rPr>
              <a:t>The examples of transformations in RDD are the following:</a:t>
            </a:r>
            <a:endParaRPr b="1" i="0" sz="16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Calibri"/>
              <a:buNone/>
            </a:pPr>
            <a:r>
              <a:t/>
            </a:r>
            <a:endParaRPr b="1" i="0" sz="16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1600"/>
              <a:buFont typeface="Calibri"/>
              <a:buNone/>
            </a:pPr>
            <a:r>
              <a:rPr b="1" i="0" lang="en-US" sz="1600" u="none" cap="none" strike="noStrike">
                <a:solidFill>
                  <a:schemeClr val="lt1"/>
                </a:solidFill>
                <a:latin typeface="Calibri"/>
                <a:ea typeface="Calibri"/>
                <a:cs typeface="Calibri"/>
                <a:sym typeface="Calibri"/>
              </a:rPr>
              <a:t>Sample: </a:t>
            </a:r>
            <a:r>
              <a:rPr b="0" i="0" lang="en-US" sz="1600" u="none" cap="none" strike="noStrike">
                <a:solidFill>
                  <a:srgbClr val="3F3F3F"/>
                </a:solidFill>
                <a:latin typeface="Open Sans"/>
                <a:ea typeface="Open Sans"/>
                <a:cs typeface="Open Sans"/>
                <a:sym typeface="Open Sans"/>
              </a:rPr>
              <a:t>Returns a random sample subset RDD of the input RDD</a:t>
            </a:r>
            <a:br>
              <a:rPr b="0" i="0" lang="en-US" sz="1600" u="none" cap="none" strike="noStrike">
                <a:solidFill>
                  <a:srgbClr val="3F3F3F"/>
                </a:solidFill>
                <a:latin typeface="Open Sans"/>
                <a:ea typeface="Open Sans"/>
                <a:cs typeface="Open Sans"/>
                <a:sym typeface="Open Sans"/>
              </a:rPr>
            </a:br>
            <a:r>
              <a:rPr b="1" i="0" lang="en-US" sz="1600" u="none" cap="none" strike="noStrike">
                <a:solidFill>
                  <a:schemeClr val="dk1"/>
                </a:solidFill>
                <a:latin typeface="Open Sans SemiBold"/>
                <a:ea typeface="Open Sans SemiBold"/>
                <a:cs typeface="Open Sans SemiBold"/>
                <a:sym typeface="Open Sans SemiBold"/>
              </a:rPr>
              <a:t>Example</a:t>
            </a:r>
            <a:r>
              <a:rPr b="0" i="0" lang="en-US" sz="1600" u="none" cap="none" strike="noStrike">
                <a:solidFill>
                  <a:schemeClr val="dk1"/>
                </a:solidFill>
                <a:latin typeface="Open Sans SemiBold"/>
                <a:ea typeface="Open Sans SemiBold"/>
                <a:cs typeface="Open Sans SemiBold"/>
                <a:sym typeface="Open Sans SemiBold"/>
              </a:rPr>
              <a:t>:</a:t>
            </a:r>
            <a:endParaRPr/>
          </a:p>
          <a:p>
            <a:pPr indent="228600" lvl="0" marL="0" marR="0" rtl="0" algn="l">
              <a:lnSpc>
                <a:spcPct val="70000"/>
              </a:lnSpc>
              <a:spcBef>
                <a:spcPts val="0"/>
              </a:spcBef>
              <a:spcAft>
                <a:spcPts val="0"/>
              </a:spcAft>
              <a:buClr>
                <a:srgbClr val="3F3F3F"/>
              </a:buClr>
              <a:buSzPts val="400"/>
              <a:buFont typeface="Arial"/>
              <a:buNone/>
            </a:pPr>
            <a:r>
              <a:rPr b="0" i="1" lang="en-US" sz="1600" u="none" cap="none" strike="noStrike">
                <a:solidFill>
                  <a:srgbClr val="3F3F3F"/>
                </a:solidFill>
                <a:latin typeface="Courier New"/>
                <a:ea typeface="Courier New"/>
                <a:cs typeface="Courier New"/>
                <a:sym typeface="Courier New"/>
              </a:rPr>
              <a:t>scala&gt; parallel.sample(true,.2).count</a:t>
            </a:r>
            <a:endParaRPr/>
          </a:p>
          <a:p>
            <a:pPr indent="0" lvl="0" marL="0" rtl="0" algn="l">
              <a:spcBef>
                <a:spcPts val="0"/>
              </a:spcBef>
              <a:spcAft>
                <a:spcPts val="0"/>
              </a:spcAft>
              <a:buClr>
                <a:schemeClr val="dk1"/>
              </a:buClr>
              <a:buSzPts val="1600"/>
              <a:buFont typeface="Calibri"/>
              <a:buNone/>
            </a:pPr>
            <a:r>
              <a:t/>
            </a:r>
            <a:endParaRPr/>
          </a:p>
          <a:p>
            <a:pPr indent="0" lvl="0" marL="0" marR="0" rtl="0" algn="l">
              <a:lnSpc>
                <a:spcPct val="100000"/>
              </a:lnSpc>
              <a:spcBef>
                <a:spcPts val="0"/>
              </a:spcBef>
              <a:spcAft>
                <a:spcPts val="0"/>
              </a:spcAft>
              <a:buClr>
                <a:schemeClr val="lt1"/>
              </a:buClr>
              <a:buSzPts val="1600"/>
              <a:buFont typeface="Calibri"/>
              <a:buNone/>
            </a:pPr>
            <a:r>
              <a:rPr b="1" i="0" lang="en-US" sz="1600" u="none" cap="none" strike="noStrike">
                <a:solidFill>
                  <a:schemeClr val="lt1"/>
                </a:solidFill>
                <a:latin typeface="Calibri"/>
                <a:ea typeface="Calibri"/>
                <a:cs typeface="Calibri"/>
                <a:sym typeface="Calibri"/>
              </a:rPr>
              <a:t>Map: </a:t>
            </a:r>
            <a:r>
              <a:rPr b="0" i="0" lang="en-US" sz="1600" u="none" cap="none" strike="noStrike">
                <a:solidFill>
                  <a:srgbClr val="3F3F3F"/>
                </a:solidFill>
                <a:latin typeface="Open Sans"/>
                <a:ea typeface="Open Sans"/>
                <a:cs typeface="Open Sans"/>
                <a:sym typeface="Open Sans"/>
              </a:rPr>
              <a:t>Passes each element through func</a:t>
            </a:r>
            <a:br>
              <a:rPr b="0" i="0" lang="en-US" sz="1600" u="none" cap="none" strike="noStrike">
                <a:solidFill>
                  <a:srgbClr val="3F3F3F"/>
                </a:solidFill>
                <a:latin typeface="Open Sans"/>
                <a:ea typeface="Open Sans"/>
                <a:cs typeface="Open Sans"/>
                <a:sym typeface="Open Sans"/>
              </a:rPr>
            </a:br>
            <a:r>
              <a:rPr b="1" i="0" lang="en-US" sz="1600" u="none" cap="none" strike="noStrike">
                <a:solidFill>
                  <a:schemeClr val="dk1"/>
                </a:solidFill>
                <a:latin typeface="Open Sans SemiBold"/>
                <a:ea typeface="Open Sans SemiBold"/>
                <a:cs typeface="Open Sans SemiBold"/>
                <a:sym typeface="Open Sans SemiBold"/>
              </a:rPr>
              <a:t>Example:</a:t>
            </a:r>
            <a:endParaRPr/>
          </a:p>
          <a:p>
            <a:pPr indent="0" lvl="0" marL="228600" marR="0" rtl="0" algn="l">
              <a:lnSpc>
                <a:spcPct val="80000"/>
              </a:lnSpc>
              <a:spcBef>
                <a:spcPts val="0"/>
              </a:spcBef>
              <a:spcAft>
                <a:spcPts val="0"/>
              </a:spcAft>
              <a:buClr>
                <a:srgbClr val="3F3F3F"/>
              </a:buClr>
              <a:buSzPts val="400"/>
              <a:buFont typeface="Arial"/>
              <a:buNone/>
            </a:pPr>
            <a:r>
              <a:rPr b="0" i="1" lang="en-US" sz="1600" u="none" cap="none" strike="noStrike">
                <a:solidFill>
                  <a:srgbClr val="3F3F3F"/>
                </a:solidFill>
                <a:latin typeface="Courier New"/>
                <a:ea typeface="Courier New"/>
                <a:cs typeface="Courier New"/>
                <a:sym typeface="Courier New"/>
              </a:rPr>
              <a:t>scala&gt; val rows = babyNames.map(line =&gt; line.split(","))</a:t>
            </a:r>
            <a:endParaRPr/>
          </a:p>
          <a:p>
            <a:pPr indent="0" lvl="0" marL="0" rtl="0" algn="l">
              <a:spcBef>
                <a:spcPts val="0"/>
              </a:spcBef>
              <a:spcAft>
                <a:spcPts val="0"/>
              </a:spcAft>
              <a:buClr>
                <a:schemeClr val="dk1"/>
              </a:buClr>
              <a:buSzPts val="1600"/>
              <a:buFont typeface="Calibri"/>
              <a:buNone/>
            </a:pPr>
            <a:r>
              <a:t/>
            </a:r>
            <a:endParaRPr/>
          </a:p>
          <a:p>
            <a:pPr indent="0" lvl="0" marL="0" rtl="0" algn="l">
              <a:spcBef>
                <a:spcPts val="0"/>
              </a:spcBef>
              <a:spcAft>
                <a:spcPts val="0"/>
              </a:spcAft>
              <a:buClr>
                <a:schemeClr val="lt1"/>
              </a:buClr>
              <a:buSzPts val="1600"/>
              <a:buFont typeface="Calibri"/>
              <a:buNone/>
            </a:pPr>
            <a:r>
              <a:rPr b="1" i="0" lang="en-US" sz="1600" u="none" cap="none" strike="noStrike">
                <a:solidFill>
                  <a:schemeClr val="lt1"/>
                </a:solidFill>
                <a:latin typeface="Calibri"/>
                <a:ea typeface="Calibri"/>
                <a:cs typeface="Calibri"/>
                <a:sym typeface="Calibri"/>
              </a:rPr>
              <a:t>Filter: </a:t>
            </a:r>
            <a:r>
              <a:rPr b="0" i="0" lang="en-US" sz="1600" u="none" cap="none" strike="noStrike">
                <a:solidFill>
                  <a:srgbClr val="3F3F3F"/>
                </a:solidFill>
                <a:latin typeface="Open Sans"/>
                <a:ea typeface="Open Sans"/>
                <a:cs typeface="Open Sans"/>
                <a:sym typeface="Open Sans"/>
              </a:rPr>
              <a:t>Creates a new RDD by passing in a func used to filter the results</a:t>
            </a:r>
            <a:endParaRPr/>
          </a:p>
          <a:p>
            <a:pPr indent="0" lvl="0" marL="0" marR="0" rtl="0" algn="l">
              <a:lnSpc>
                <a:spcPct val="80000"/>
              </a:lnSpc>
              <a:spcBef>
                <a:spcPts val="0"/>
              </a:spcBef>
              <a:spcAft>
                <a:spcPts val="0"/>
              </a:spcAft>
              <a:buClr>
                <a:schemeClr val="dk1"/>
              </a:buClr>
              <a:buSzPts val="400"/>
              <a:buFont typeface="Arial"/>
              <a:buNone/>
            </a:pPr>
            <a:r>
              <a:rPr b="1" i="0" lang="en-US" sz="1600" u="none" cap="none" strike="noStrike">
                <a:solidFill>
                  <a:schemeClr val="dk1"/>
                </a:solidFill>
                <a:latin typeface="Open Sans SemiBold"/>
                <a:ea typeface="Open Sans SemiBold"/>
                <a:cs typeface="Open Sans SemiBold"/>
                <a:sym typeface="Open Sans SemiBold"/>
              </a:rPr>
              <a:t>Example:</a:t>
            </a:r>
            <a:endParaRPr/>
          </a:p>
          <a:p>
            <a:pPr indent="228600" lvl="0" marL="0" marR="0" rtl="0" algn="l">
              <a:lnSpc>
                <a:spcPct val="80000"/>
              </a:lnSpc>
              <a:spcBef>
                <a:spcPts val="0"/>
              </a:spcBef>
              <a:spcAft>
                <a:spcPts val="0"/>
              </a:spcAft>
              <a:buClr>
                <a:srgbClr val="3F3F3F"/>
              </a:buClr>
              <a:buSzPts val="400"/>
              <a:buFont typeface="Arial"/>
              <a:buNone/>
            </a:pPr>
            <a:r>
              <a:rPr b="0" i="1" lang="en-US" sz="1600" u="none" cap="none" strike="noStrike">
                <a:solidFill>
                  <a:srgbClr val="3F3F3F"/>
                </a:solidFill>
                <a:latin typeface="Courier New"/>
                <a:ea typeface="Courier New"/>
                <a:cs typeface="Courier New"/>
                <a:sym typeface="Courier New"/>
              </a:rPr>
              <a:t>val file = sc.textFile("catalina.out")</a:t>
            </a:r>
            <a:endParaRPr/>
          </a:p>
          <a:p>
            <a:pPr indent="0" lvl="0" marL="228600" marR="0" rtl="0" algn="l">
              <a:lnSpc>
                <a:spcPct val="80000"/>
              </a:lnSpc>
              <a:spcBef>
                <a:spcPts val="0"/>
              </a:spcBef>
              <a:spcAft>
                <a:spcPts val="0"/>
              </a:spcAft>
              <a:buClr>
                <a:srgbClr val="3F3F3F"/>
              </a:buClr>
              <a:buSzPts val="400"/>
              <a:buFont typeface="Arial"/>
              <a:buNone/>
            </a:pPr>
            <a:r>
              <a:rPr b="0" i="1" lang="en-US" sz="1600" u="none" cap="none" strike="noStrike">
                <a:solidFill>
                  <a:srgbClr val="3F3F3F"/>
                </a:solidFill>
                <a:latin typeface="Courier New"/>
                <a:ea typeface="Courier New"/>
                <a:cs typeface="Courier New"/>
                <a:sym typeface="Courier New"/>
              </a:rPr>
              <a:t>val errors = file.filter(line =&gt; line.contains("ERROR"))</a:t>
            </a:r>
            <a:endParaRPr/>
          </a:p>
          <a:p>
            <a:pPr indent="0" lvl="0" marL="0" rtl="0" algn="l">
              <a:spcBef>
                <a:spcPts val="0"/>
              </a:spcBef>
              <a:spcAft>
                <a:spcPts val="0"/>
              </a:spcAft>
              <a:buClr>
                <a:schemeClr val="dk1"/>
              </a:buClr>
              <a:buSzPts val="1600"/>
              <a:buFont typeface="Calibri"/>
              <a:buNone/>
            </a:pPr>
            <a:r>
              <a:t/>
            </a:r>
            <a:endParaRPr/>
          </a:p>
          <a:p>
            <a:pPr indent="0" lvl="0" marL="0" marR="0" rtl="0" algn="l">
              <a:lnSpc>
                <a:spcPct val="100000"/>
              </a:lnSpc>
              <a:spcBef>
                <a:spcPts val="0"/>
              </a:spcBef>
              <a:spcAft>
                <a:spcPts val="0"/>
              </a:spcAft>
              <a:buClr>
                <a:schemeClr val="lt1"/>
              </a:buClr>
              <a:buSzPts val="1600"/>
              <a:buFont typeface="Calibri"/>
              <a:buNone/>
            </a:pPr>
            <a:r>
              <a:rPr b="1" i="0" lang="en-US" sz="1600" u="none" cap="none" strike="noStrike">
                <a:solidFill>
                  <a:schemeClr val="lt1"/>
                </a:solidFill>
                <a:latin typeface="Calibri"/>
                <a:ea typeface="Calibri"/>
                <a:cs typeface="Calibri"/>
                <a:sym typeface="Calibri"/>
              </a:rPr>
              <a:t>groupByKey: </a:t>
            </a:r>
            <a:r>
              <a:rPr b="0" i="0" lang="en-US" sz="1600" u="none" cap="none" strike="noStrike">
                <a:solidFill>
                  <a:srgbClr val="3F3F3F"/>
                </a:solidFill>
                <a:latin typeface="Open Sans"/>
                <a:ea typeface="Open Sans"/>
                <a:cs typeface="Open Sans"/>
                <a:sym typeface="Open Sans"/>
              </a:rPr>
              <a:t>Returns a dataset of (K, Iterable&lt;V&gt;) pairs</a:t>
            </a:r>
            <a:endParaRPr/>
          </a:p>
          <a:p>
            <a:pPr indent="0" lvl="0" marL="0" marR="0" rtl="0" algn="l">
              <a:lnSpc>
                <a:spcPct val="80000"/>
              </a:lnSpc>
              <a:spcBef>
                <a:spcPts val="0"/>
              </a:spcBef>
              <a:spcAft>
                <a:spcPts val="0"/>
              </a:spcAft>
              <a:buClr>
                <a:schemeClr val="dk1"/>
              </a:buClr>
              <a:buSzPts val="400"/>
              <a:buFont typeface="Arial"/>
              <a:buNone/>
            </a:pPr>
            <a:r>
              <a:rPr b="1" i="0" lang="en-US" sz="1600" u="none" cap="none" strike="noStrike">
                <a:solidFill>
                  <a:schemeClr val="dk1"/>
                </a:solidFill>
                <a:latin typeface="Open Sans SemiBold"/>
                <a:ea typeface="Open Sans SemiBold"/>
                <a:cs typeface="Open Sans SemiBold"/>
                <a:sym typeface="Open Sans SemiBold"/>
              </a:rPr>
              <a:t>Example:</a:t>
            </a:r>
            <a:endParaRPr/>
          </a:p>
          <a:p>
            <a:pPr indent="0" lvl="0" marL="228600" marR="0" rtl="0" algn="l">
              <a:lnSpc>
                <a:spcPct val="80000"/>
              </a:lnSpc>
              <a:spcBef>
                <a:spcPts val="0"/>
              </a:spcBef>
              <a:spcAft>
                <a:spcPts val="0"/>
              </a:spcAft>
              <a:buClr>
                <a:srgbClr val="3F3F3F"/>
              </a:buClr>
              <a:buSzPts val="400"/>
              <a:buFont typeface="Arial"/>
              <a:buNone/>
            </a:pPr>
            <a:r>
              <a:rPr b="0" i="1" lang="en-US" sz="1600" u="none" cap="none" strike="noStrike">
                <a:solidFill>
                  <a:srgbClr val="3F3F3F"/>
                </a:solidFill>
                <a:latin typeface="Courier New"/>
                <a:ea typeface="Courier New"/>
                <a:cs typeface="Courier New"/>
                <a:sym typeface="Courier New"/>
              </a:rPr>
              <a:t>scala&gt; val namesToCounties = rows.map(name =&gt; (name(1),name(2)))</a:t>
            </a:r>
            <a:endParaRPr/>
          </a:p>
          <a:p>
            <a:pPr indent="228600" lvl="0" marL="0" marR="0" rtl="0" algn="l">
              <a:lnSpc>
                <a:spcPct val="80000"/>
              </a:lnSpc>
              <a:spcBef>
                <a:spcPts val="0"/>
              </a:spcBef>
              <a:spcAft>
                <a:spcPts val="0"/>
              </a:spcAft>
              <a:buClr>
                <a:srgbClr val="3F3F3F"/>
              </a:buClr>
              <a:buSzPts val="400"/>
              <a:buFont typeface="Arial"/>
              <a:buNone/>
            </a:pPr>
            <a:r>
              <a:rPr b="0" i="1" lang="en-US" sz="1600" u="none" cap="none" strike="noStrike">
                <a:solidFill>
                  <a:srgbClr val="3F3F3F"/>
                </a:solidFill>
                <a:latin typeface="Courier New"/>
                <a:ea typeface="Courier New"/>
                <a:cs typeface="Courier New"/>
                <a:sym typeface="Courier New"/>
              </a:rPr>
              <a:t>scala&gt; namesToCounties.groupByKey.collect</a:t>
            </a:r>
            <a:endParaRPr b="0" i="1" sz="1600" u="none" cap="none" strike="noStrike">
              <a:solidFill>
                <a:srgbClr val="3F3F3F"/>
              </a:solidFill>
              <a:latin typeface="Courier New"/>
              <a:ea typeface="Courier New"/>
              <a:cs typeface="Courier New"/>
              <a:sym typeface="Courier New"/>
            </a:endParaRPr>
          </a:p>
          <a:p>
            <a:pPr indent="0" lvl="0" marL="0" rtl="0" algn="l">
              <a:spcBef>
                <a:spcPts val="0"/>
              </a:spcBef>
              <a:spcAft>
                <a:spcPts val="0"/>
              </a:spcAft>
              <a:buClr>
                <a:schemeClr val="dk1"/>
              </a:buClr>
              <a:buSzPts val="1600"/>
              <a:buFont typeface="Calibri"/>
              <a:buNone/>
            </a:pPr>
            <a:r>
              <a:t/>
            </a:r>
            <a:endParaRPr/>
          </a:p>
        </p:txBody>
      </p:sp>
      <p:sp>
        <p:nvSpPr>
          <p:cNvPr id="1110" name="Google Shape;111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45: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reduceByKey(func, [numTasks]) : Operates on (K,V) pairs, where the func must be of type (V,V) =&gt; V</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sortByKey([ascending], [numTasks]) : Sorts the (K,V) pair by K</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flatMap(func) : Similar to map; however, each input item can be mapped to 0 or more output items</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join(otherDataset, [numTasks]) : Joins two datasets</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cogroup[W1, W2](other1: RDD[(K, W1)], other2: RDD[(K, W2)], numSplits: Int): RDD[(K, (Seq[V], Seq[W1], Seq[W2]))]:  When called on datasets of type (K, V) and (K, W), returns a dataset of (K, (Iterable&lt;V&gt;, Iterable&lt;W&gt;)) tuples. This operation is also called groupWith.</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def mapValues[U](f: (V) ⇒ U): RDD[(K, U)] : Passes each value in the key-value pair RDD through a map function without changing the keys; also retains the original RDD's partitioning</a:t>
            </a:r>
            <a:endParaRPr/>
          </a:p>
          <a:p>
            <a:pPr indent="-184150" lvl="0" marL="28575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600"/>
              <a:buFont typeface="Calibri"/>
              <a:buNone/>
            </a:pPr>
            <a:r>
              <a:t/>
            </a:r>
            <a:endParaRPr/>
          </a:p>
        </p:txBody>
      </p:sp>
      <p:sp>
        <p:nvSpPr>
          <p:cNvPr id="1125" name="Google Shape;112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46: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262626"/>
              </a:buClr>
              <a:buSzPts val="1600"/>
              <a:buFont typeface="Open Sans"/>
              <a:buNone/>
            </a:pPr>
            <a:r>
              <a:rPr b="0" i="0" lang="en-US" sz="1600" u="none" cap="none" strike="noStrike">
                <a:solidFill>
                  <a:srgbClr val="262626"/>
                </a:solidFill>
                <a:latin typeface="Open Sans"/>
                <a:ea typeface="Open Sans"/>
                <a:cs typeface="Open Sans"/>
                <a:sym typeface="Open Sans"/>
              </a:rPr>
              <a:t>The basic actions and their syntax are given in the table below: </a:t>
            </a:r>
            <a:endParaRPr/>
          </a:p>
          <a:p>
            <a:pPr indent="0" lvl="0" marL="0" rtl="0" algn="l">
              <a:spcBef>
                <a:spcPts val="0"/>
              </a:spcBef>
              <a:spcAft>
                <a:spcPts val="0"/>
              </a:spcAft>
              <a:buClr>
                <a:schemeClr val="dk1"/>
              </a:buClr>
              <a:buSzPts val="1600"/>
              <a:buFont typeface="Calibri"/>
              <a:buNone/>
            </a:pPr>
            <a:r>
              <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Collect: wordCounts.collect()</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Reduce: textFile.map(line =&gt; line.split(" ").size).reduce((a, b) =&gt; </a:t>
            </a:r>
            <a:br>
              <a:rPr b="0" i="0" lang="en-US" sz="1600" u="none" cap="none" strike="noStrike">
                <a:solidFill>
                  <a:schemeClr val="dk1"/>
                </a:solidFill>
                <a:latin typeface="Calibri"/>
                <a:ea typeface="Calibri"/>
                <a:cs typeface="Calibri"/>
                <a:sym typeface="Calibri"/>
              </a:rPr>
            </a:br>
            <a:r>
              <a:rPr b="0" i="0" lang="en-US" sz="1600" u="none" cap="none" strike="noStrike">
                <a:solidFill>
                  <a:schemeClr val="dk1"/>
                </a:solidFill>
                <a:latin typeface="Calibri"/>
                <a:ea typeface="Calibri"/>
                <a:cs typeface="Calibri"/>
                <a:sym typeface="Calibri"/>
              </a:rPr>
              <a:t>if (a &gt; b) a else b)</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Count : val numAs = logData.filter(line =&gt; line.contains("a")).count() </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Save: accessLogs.saveAsTextFile(outputDirectory)</a:t>
            </a:r>
            <a:endParaRPr/>
          </a:p>
          <a:p>
            <a:pPr indent="-285750" lvl="0" marL="28575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Lookup : lookup(key: K): Seq[V] </a:t>
            </a:r>
            <a:endParaRPr/>
          </a:p>
          <a:p>
            <a:pPr indent="0" lvl="0" marL="0" rtl="0" algn="l">
              <a:spcBef>
                <a:spcPts val="0"/>
              </a:spcBef>
              <a:spcAft>
                <a:spcPts val="0"/>
              </a:spcAft>
              <a:buClr>
                <a:schemeClr val="dk1"/>
              </a:buClr>
              <a:buSzPts val="1600"/>
              <a:buFont typeface="Calibri"/>
              <a:buNone/>
            </a:pPr>
            <a:r>
              <a:t/>
            </a:r>
            <a:endParaRPr/>
          </a:p>
        </p:txBody>
      </p:sp>
      <p:sp>
        <p:nvSpPr>
          <p:cNvPr id="1138" name="Google Shape;113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6" name="Google Shape;1146;p47: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Some special operations are only available on RDDs of key-value pairs, such as distributed “shuffle” operations.</a:t>
            </a:r>
            <a:endParaRPr/>
          </a:p>
          <a:p>
            <a:pPr indent="-457200" lvl="0" marL="457200" marR="0" rtl="0" algn="l">
              <a:lnSpc>
                <a:spcPct val="15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These are available automatically on RDDs containing Tuple2 objects in the PairRDD Functions class that automatically wraps around an RDD of tuples.</a:t>
            </a:r>
            <a:endParaRPr/>
          </a:p>
          <a:p>
            <a:pPr indent="0" lvl="0" marL="0" marR="0" rtl="0" algn="l">
              <a:spcBef>
                <a:spcPts val="0"/>
              </a:spcBef>
              <a:spcAft>
                <a:spcPts val="0"/>
              </a:spcAft>
              <a:buClr>
                <a:schemeClr val="dk1"/>
              </a:buClr>
              <a:buSzPts val="400"/>
              <a:buFont typeface="Calibri"/>
              <a:buNone/>
            </a:pPr>
            <a:r>
              <a:t/>
            </a:r>
            <a:endParaRPr b="0" i="0" sz="1600" u="none" cap="none" strike="noStrike">
              <a:solidFill>
                <a:schemeClr val="dk1"/>
              </a:solidFill>
              <a:latin typeface="Calibri"/>
              <a:ea typeface="Calibri"/>
              <a:cs typeface="Calibri"/>
              <a:sym typeface="Calibri"/>
            </a:endParaRPr>
          </a:p>
        </p:txBody>
      </p:sp>
      <p:sp>
        <p:nvSpPr>
          <p:cNvPr id="1147" name="Google Shape;1147;p47: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p48: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101600" lvl="0" marL="0" marR="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In Java, these pairs are represented using the scala. Tuple2 class that exists in the Scala standard library. For this, you can call new Tuple2(a, b) and access its fields later with the given tuples. On the other hand, key-value pairs’ RDDS are characterized by the JavaPairRDD class. For this, you can build JavaPairRDDs from JavaRDDs by using special versions of the map operations such as flatMapToPair and mapToPair. </a:t>
            </a:r>
            <a:endParaRPr/>
          </a:p>
          <a:p>
            <a:pPr indent="-101600" lvl="0" marL="0" marR="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Consider the given example that is using the reduceByKey operation on key-value pairs for counting the number of times each line of text occurs in a file.</a:t>
            </a:r>
            <a:endParaRPr/>
          </a:p>
          <a:p>
            <a:pPr indent="0" lvl="0" marL="0" rtl="0" algn="l">
              <a:spcBef>
                <a:spcPts val="0"/>
              </a:spcBef>
              <a:spcAft>
                <a:spcPts val="0"/>
              </a:spcAft>
              <a:buClr>
                <a:schemeClr val="dk1"/>
              </a:buClr>
              <a:buSzPts val="1600"/>
              <a:buFont typeface="Calibri"/>
              <a:buNone/>
            </a:pPr>
            <a:r>
              <a:t/>
            </a:r>
            <a:endParaRPr/>
          </a:p>
        </p:txBody>
      </p:sp>
      <p:sp>
        <p:nvSpPr>
          <p:cNvPr id="1160" name="Google Shape;116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p49: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101600" lvl="0" marL="0" marR="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Consider the given example to use MapReduce and Pair RDD operations.</a:t>
            </a:r>
            <a:endParaRPr/>
          </a:p>
          <a:p>
            <a:pPr indent="-101600" lvl="0" marL="0" marR="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The code outputs the RDD to any Hadoop-supported file system as it uses a Hadoop OutputFormat class. The class is supporting the key and value types K and V.</a:t>
            </a:r>
            <a:endParaRPr/>
          </a:p>
          <a:p>
            <a:pPr indent="-101600" lvl="0" marL="0" marR="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This code outputs the RDD to any Hadoop-supported file system as it uses the new Hadoop API OutputFormat object. </a:t>
            </a:r>
            <a:endParaRPr/>
          </a:p>
          <a:p>
            <a:pPr indent="0" lvl="0" marL="0" rtl="0" algn="l">
              <a:spcBef>
                <a:spcPts val="0"/>
              </a:spcBef>
              <a:spcAft>
                <a:spcPts val="0"/>
              </a:spcAft>
              <a:buClr>
                <a:schemeClr val="dk1"/>
              </a:buClr>
              <a:buSzPts val="1600"/>
              <a:buFont typeface="Calibri"/>
              <a:buNone/>
            </a:pPr>
            <a:r>
              <a:t/>
            </a:r>
            <a:endParaRPr/>
          </a:p>
        </p:txBody>
      </p:sp>
      <p:sp>
        <p:nvSpPr>
          <p:cNvPr id="1173" name="Google Shape;117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p50: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rPr lang="en-US"/>
              <a:t>Trainer Notes:</a:t>
            </a:r>
            <a:endParaRPr/>
          </a:p>
          <a:p>
            <a:pPr indent="0" lvl="0" marL="0" rtl="0" algn="l">
              <a:spcBef>
                <a:spcPts val="0"/>
              </a:spcBef>
              <a:spcAft>
                <a:spcPts val="0"/>
              </a:spcAft>
              <a:buClr>
                <a:schemeClr val="dk1"/>
              </a:buClr>
              <a:buSzPts val="1600"/>
              <a:buFont typeface="Calibri"/>
              <a:buNone/>
            </a:pPr>
            <a:r>
              <a:t/>
            </a:r>
            <a:endParaRPr/>
          </a:p>
          <a:p>
            <a:pPr indent="-101600" lvl="0" marL="0" marR="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To perform batch analytics, Spark reads files from HDFS.</a:t>
            </a:r>
            <a:endParaRPr/>
          </a:p>
          <a:p>
            <a:pPr indent="-101600" lvl="0" marL="0" marR="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In the given example, a text file is being read from HDFS using the hadoopFile method of SparkContext and being printed as a list.</a:t>
            </a:r>
            <a:endParaRPr/>
          </a:p>
          <a:p>
            <a:pPr indent="0" lvl="0" marL="0" rtl="0" algn="l">
              <a:spcBef>
                <a:spcPts val="0"/>
              </a:spcBef>
              <a:spcAft>
                <a:spcPts val="0"/>
              </a:spcAft>
              <a:buClr>
                <a:schemeClr val="dk1"/>
              </a:buClr>
              <a:buSzPts val="1600"/>
              <a:buFont typeface="Calibri"/>
              <a:buNone/>
            </a:pPr>
            <a:r>
              <a:t/>
            </a:r>
            <a:endParaRPr/>
          </a:p>
        </p:txBody>
      </p:sp>
      <p:sp>
        <p:nvSpPr>
          <p:cNvPr id="1185" name="Google Shape;118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51: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rPr lang="en-US"/>
              <a:t>Trainer Notes</a:t>
            </a:r>
            <a:endParaRPr/>
          </a:p>
          <a:p>
            <a:pPr indent="-101600" lvl="0" marL="0" marR="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 SequenceFile provides a file format for storing data as serialized key value pairs used in Hadoop. You can read sequence files stored in HDFS and perform transformation of the data stored.</a:t>
            </a:r>
            <a:endParaRPr b="0" i="0" sz="1600" u="none" cap="none" strike="noStrike">
              <a:solidFill>
                <a:schemeClr val="dk1"/>
              </a:solidFill>
              <a:latin typeface="Calibri"/>
              <a:ea typeface="Calibri"/>
              <a:cs typeface="Calibri"/>
              <a:sym typeface="Calibri"/>
            </a:endParaRPr>
          </a:p>
          <a:p>
            <a:pPr indent="-101600" lvl="0" marL="0" marR="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In the given example, a sequence file is being read by using customized Writable class and being printed as a list.</a:t>
            </a:r>
            <a:endParaRPr b="0" i="0" sz="1600" u="none" cap="none" strike="noStrike">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600"/>
              <a:buFont typeface="Calibri"/>
              <a:buNone/>
            </a:pPr>
            <a:r>
              <a:t/>
            </a:r>
            <a:endParaRPr/>
          </a:p>
        </p:txBody>
      </p:sp>
      <p:sp>
        <p:nvSpPr>
          <p:cNvPr id="1197" name="Google Shape;119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52: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rPr lang="en-US"/>
              <a:t>Trainer Notes:</a:t>
            </a:r>
            <a:endParaRPr/>
          </a:p>
          <a:p>
            <a:pPr indent="-101600" lvl="0" marL="0" marR="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You can store the result back into HDFS for persistence once transformation is done or the business logic is applied on the RDD.</a:t>
            </a:r>
            <a:endParaRPr/>
          </a:p>
          <a:p>
            <a:pPr indent="-101600" lvl="0" marL="0" marR="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For example, here a text file is being written into HDFS using the saveAsTextFile method.</a:t>
            </a:r>
            <a:endParaRPr/>
          </a:p>
          <a:p>
            <a:pPr indent="0" lvl="0" marL="0" rtl="0" algn="l">
              <a:spcBef>
                <a:spcPts val="0"/>
              </a:spcBef>
              <a:spcAft>
                <a:spcPts val="0"/>
              </a:spcAft>
              <a:buClr>
                <a:schemeClr val="dk1"/>
              </a:buClr>
              <a:buSzPts val="1600"/>
              <a:buFont typeface="Calibri"/>
              <a:buNone/>
            </a:pPr>
            <a:r>
              <a:t/>
            </a:r>
            <a:endParaRPr/>
          </a:p>
        </p:txBody>
      </p:sp>
      <p:sp>
        <p:nvSpPr>
          <p:cNvPr id="1209" name="Google Shape;120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rPr b="1" lang="en-US"/>
              <a:t>Trainer Notes:</a:t>
            </a:r>
            <a:endParaRPr/>
          </a:p>
          <a:p>
            <a:pPr indent="0" lvl="0" marL="0" rtl="0" algn="l">
              <a:spcBef>
                <a:spcPts val="0"/>
              </a:spcBef>
              <a:spcAft>
                <a:spcPts val="0"/>
              </a:spcAft>
              <a:buClr>
                <a:schemeClr val="dk1"/>
              </a:buClr>
              <a:buSzPts val="1600"/>
              <a:buFont typeface="Calibri"/>
              <a:buNone/>
            </a:pPr>
            <a:r>
              <a:t/>
            </a:r>
            <a:endParaRPr b="1"/>
          </a:p>
          <a:p>
            <a:pPr indent="-285750" lvl="0" marL="285750" marR="0" rtl="0" algn="l">
              <a:lnSpc>
                <a:spcPct val="100000"/>
              </a:lnSpc>
              <a:spcBef>
                <a:spcPts val="0"/>
              </a:spcBef>
              <a:spcAft>
                <a:spcPts val="0"/>
              </a:spcAft>
              <a:buClr>
                <a:srgbClr val="3F3F3F"/>
              </a:buClr>
              <a:buSzPts val="1600"/>
              <a:buFont typeface="Open Sans"/>
              <a:buChar char="●"/>
            </a:pPr>
            <a:r>
              <a:rPr b="0" i="0" lang="en-US" sz="1600" u="none" cap="none" strike="noStrike">
                <a:solidFill>
                  <a:srgbClr val="3F3F3F"/>
                </a:solidFill>
                <a:latin typeface="Open Sans"/>
                <a:ea typeface="Open Sans"/>
                <a:cs typeface="Open Sans"/>
                <a:sym typeface="Open Sans"/>
              </a:rPr>
              <a:t>All Spark tasks are expressed in terms of RDDs. </a:t>
            </a:r>
            <a:endParaRPr/>
          </a:p>
          <a:p>
            <a:pPr indent="-285750" lvl="0" marL="285750" marR="0" rtl="0" algn="l">
              <a:lnSpc>
                <a:spcPct val="10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RDD distributes the data automatically across a cluster and then parallelizes the operations.</a:t>
            </a:r>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Immutable: </a:t>
            </a:r>
            <a:endParaRPr/>
          </a:p>
          <a:p>
            <a:pPr indent="-285750" lvl="0" marL="285750" marR="0" rtl="0" algn="l">
              <a:lnSpc>
                <a:spcPct val="10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Helps to parallelize</a:t>
            </a:r>
            <a:endParaRPr/>
          </a:p>
          <a:p>
            <a:pPr indent="-285750" lvl="0" marL="285750" marR="0" rtl="0" algn="l">
              <a:lnSpc>
                <a:spcPct val="10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Allows to hold data in cache memory data for long</a:t>
            </a:r>
            <a:endParaRPr/>
          </a:p>
          <a:p>
            <a:pPr indent="-184150" lvl="0" marL="28575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Lazy Evaluated</a:t>
            </a:r>
            <a:endParaRPr/>
          </a:p>
          <a:p>
            <a:pPr indent="-285750" lvl="0" marL="285750" marR="0" rtl="0" algn="l">
              <a:lnSpc>
                <a:spcPct val="10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Defers evaluation</a:t>
            </a:r>
            <a:endParaRPr/>
          </a:p>
          <a:p>
            <a:pPr indent="-285750" lvl="0" marL="285750" marR="0" rtl="0" algn="l">
              <a:lnSpc>
                <a:spcPct val="10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Allows separating execution from evaluation</a:t>
            </a:r>
            <a:endParaRPr/>
          </a:p>
          <a:p>
            <a:pPr indent="-285750" lvl="0" marL="285750" marR="0" rtl="0" algn="l">
              <a:lnSpc>
                <a:spcPct val="10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Allows to recreate data </a:t>
            </a:r>
            <a:r>
              <a:rPr lang="en-US" sz="1600">
                <a:solidFill>
                  <a:schemeClr val="dk1"/>
                </a:solidFill>
                <a:latin typeface="Open Sans"/>
                <a:ea typeface="Open Sans"/>
                <a:cs typeface="Open Sans"/>
                <a:sym typeface="Open Sans"/>
              </a:rPr>
              <a:t>on failure</a:t>
            </a:r>
            <a:endParaRPr/>
          </a:p>
          <a:p>
            <a:pPr indent="-184150" lvl="0" marL="285750" marR="0" rtl="0" algn="l">
              <a:lnSpc>
                <a:spcPct val="100000"/>
              </a:lnSpc>
              <a:spcBef>
                <a:spcPts val="0"/>
              </a:spcBef>
              <a:spcAft>
                <a:spcPts val="0"/>
              </a:spcAft>
              <a:buClr>
                <a:schemeClr val="dk1"/>
              </a:buClr>
              <a:buSzPts val="1600"/>
              <a:buFont typeface="Calibri"/>
              <a:buNone/>
            </a:pPr>
            <a:r>
              <a:t/>
            </a:r>
            <a:endParaRPr sz="16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Cacheable</a:t>
            </a:r>
            <a:endParaRPr sz="1600">
              <a:solidFill>
                <a:schemeClr val="dk1"/>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3F3F3F"/>
              </a:buClr>
              <a:buSzPts val="1600"/>
              <a:buFont typeface="Open Sans"/>
              <a:buChar char="●"/>
            </a:pPr>
            <a:r>
              <a:rPr b="0" lang="en-US" sz="1600">
                <a:solidFill>
                  <a:srgbClr val="3F3F3F"/>
                </a:solidFill>
                <a:latin typeface="Open Sans"/>
                <a:ea typeface="Open Sans"/>
                <a:cs typeface="Open Sans"/>
                <a:sym typeface="Open Sans"/>
              </a:rPr>
              <a:t>Improves execution engine performance</a:t>
            </a:r>
            <a:endParaRPr/>
          </a:p>
          <a:p>
            <a:pPr indent="-184150" lvl="0" marL="285750" marR="0" rtl="0" algn="l">
              <a:lnSpc>
                <a:spcPct val="100000"/>
              </a:lnSpc>
              <a:spcBef>
                <a:spcPts val="0"/>
              </a:spcBef>
              <a:spcAft>
                <a:spcPts val="0"/>
              </a:spcAft>
              <a:buClr>
                <a:schemeClr val="dk1"/>
              </a:buClr>
              <a:buSzPts val="1600"/>
              <a:buFont typeface="Calibri"/>
              <a:buNone/>
            </a:pPr>
            <a:r>
              <a:t/>
            </a:r>
            <a:endParaRPr b="0"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Type Inferred</a:t>
            </a:r>
            <a:endParaRPr/>
          </a:p>
          <a:p>
            <a:pPr indent="-285750" lvl="0" marL="285750" marR="0" rtl="0" algn="l">
              <a:lnSpc>
                <a:spcPct val="100000"/>
              </a:lnSpc>
              <a:spcBef>
                <a:spcPts val="0"/>
              </a:spcBef>
              <a:spcAft>
                <a:spcPts val="0"/>
              </a:spcAft>
              <a:buClr>
                <a:schemeClr val="lt1"/>
              </a:buClr>
              <a:buSzPts val="1600"/>
              <a:buFont typeface="Open Sans"/>
              <a:buChar char="●"/>
            </a:pPr>
            <a:r>
              <a:rPr lang="en-US" sz="1600">
                <a:solidFill>
                  <a:schemeClr val="lt1"/>
                </a:solidFill>
                <a:latin typeface="Open Sans"/>
                <a:ea typeface="Open Sans"/>
                <a:cs typeface="Open Sans"/>
                <a:sym typeface="Open Sans"/>
              </a:rPr>
              <a:t>Allows to determine the type by operation</a:t>
            </a:r>
            <a:endParaRPr/>
          </a:p>
          <a:p>
            <a:pPr indent="-285750" lvl="0" marL="285750" marR="0" rtl="0" algn="l">
              <a:lnSpc>
                <a:spcPct val="100000"/>
              </a:lnSpc>
              <a:spcBef>
                <a:spcPts val="0"/>
              </a:spcBef>
              <a:spcAft>
                <a:spcPts val="0"/>
              </a:spcAft>
              <a:buClr>
                <a:schemeClr val="lt1"/>
              </a:buClr>
              <a:buSzPts val="1600"/>
              <a:buFont typeface="Open Sans"/>
              <a:buChar char="●"/>
            </a:pPr>
            <a:r>
              <a:rPr lang="en-US" sz="1600">
                <a:solidFill>
                  <a:schemeClr val="lt1"/>
                </a:solidFill>
                <a:latin typeface="Open Sans"/>
                <a:ea typeface="Open Sans"/>
                <a:cs typeface="Open Sans"/>
                <a:sym typeface="Open Sans"/>
              </a:rPr>
              <a:t>Simplifies the representation for many transforms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b="1"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rtl="0" algn="l">
              <a:spcBef>
                <a:spcPts val="0"/>
              </a:spcBef>
              <a:spcAft>
                <a:spcPts val="0"/>
              </a:spcAft>
              <a:buClr>
                <a:schemeClr val="dk1"/>
              </a:buClr>
              <a:buSzPts val="1600"/>
              <a:buFont typeface="Calibri"/>
              <a:buNone/>
            </a:pPr>
            <a:r>
              <a:t/>
            </a:r>
            <a:endParaRPr b="1"/>
          </a:p>
        </p:txBody>
      </p:sp>
      <p:sp>
        <p:nvSpPr>
          <p:cNvPr id="413" name="Google Shape;4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p5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rPr lang="en-US"/>
              <a:t>Trainer Notes:</a:t>
            </a:r>
            <a:endParaRPr/>
          </a:p>
          <a:p>
            <a:pPr indent="0" lvl="0" marL="0" rtl="0" algn="l">
              <a:spcBef>
                <a:spcPts val="0"/>
              </a:spcBef>
              <a:spcAft>
                <a:spcPts val="0"/>
              </a:spcAft>
              <a:buClr>
                <a:schemeClr val="dk1"/>
              </a:buClr>
              <a:buSzPts val="1600"/>
              <a:buFont typeface="Calibri"/>
              <a:buNone/>
            </a:pPr>
            <a:r>
              <a:t/>
            </a:r>
            <a:endParaRPr/>
          </a:p>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In the example given on the screen, customized Writable class salesRecordWritableRDD is being used for writing data as sequence file in HDFS.</a:t>
            </a:r>
            <a:endParaRPr b="0" i="0" sz="1600" u="none" cap="none" strike="noStrike">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600"/>
              <a:buFont typeface="Calibri"/>
              <a:buNone/>
            </a:pPr>
            <a:r>
              <a:t/>
            </a:r>
            <a:endParaRPr/>
          </a:p>
        </p:txBody>
      </p:sp>
      <p:sp>
        <p:nvSpPr>
          <p:cNvPr id="1221" name="Google Shape;1221;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p54: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rPr lang="en-US"/>
              <a:t>Trainer Notes:</a:t>
            </a:r>
            <a:endParaRPr/>
          </a:p>
          <a:p>
            <a:pPr indent="0" lvl="0" marL="0" rtl="0" algn="l">
              <a:spcBef>
                <a:spcPts val="0"/>
              </a:spcBef>
              <a:spcAft>
                <a:spcPts val="0"/>
              </a:spcAft>
              <a:buClr>
                <a:schemeClr val="dk1"/>
              </a:buClr>
              <a:buSzPts val="1600"/>
              <a:buFont typeface="Calibri"/>
              <a:buNone/>
            </a:pPr>
            <a:r>
              <a:t/>
            </a:r>
            <a:endParaRPr/>
          </a:p>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In this example, Scala is being used for performing group by operation in Spark.</a:t>
            </a:r>
            <a:endParaRPr b="0" i="0" sz="1600" u="none" cap="none" strike="noStrike">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600"/>
              <a:buFont typeface="Calibri"/>
              <a:buNone/>
            </a:pPr>
            <a:r>
              <a:t/>
            </a:r>
            <a:endParaRPr/>
          </a:p>
        </p:txBody>
      </p:sp>
      <p:sp>
        <p:nvSpPr>
          <p:cNvPr id="1232" name="Google Shape;1232;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p55: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244" name="Google Shape;124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p56: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253" name="Google Shape;125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p5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2" name="Google Shape;1262;p57: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Created demo for latest spark installation</a:t>
            </a:r>
            <a:endParaRPr/>
          </a:p>
          <a:p>
            <a:pPr indent="0" lvl="0" marL="0" marR="0" rtl="0" algn="l">
              <a:spcBef>
                <a:spcPts val="0"/>
              </a:spcBef>
              <a:spcAft>
                <a:spcPts val="0"/>
              </a:spcAft>
              <a:buClr>
                <a:schemeClr val="dk1"/>
              </a:buClr>
              <a:buSzPts val="400"/>
              <a:buFont typeface="Calibri"/>
              <a:buNone/>
            </a:pPr>
            <a:r>
              <a:t/>
            </a:r>
            <a:endParaRPr b="0" i="0" sz="1600" u="none" cap="none" strike="noStrike">
              <a:solidFill>
                <a:schemeClr val="dk1"/>
              </a:solidFill>
              <a:latin typeface="Calibri"/>
              <a:ea typeface="Calibri"/>
              <a:cs typeface="Calibri"/>
              <a:sym typeface="Calibri"/>
            </a:endParaRPr>
          </a:p>
        </p:txBody>
      </p:sp>
      <p:sp>
        <p:nvSpPr>
          <p:cNvPr id="1263" name="Google Shape;1263;p57: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32a3f49f576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0" name="Google Shape;1270;g32a3f49f576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Created demo for latest spark installation</a:t>
            </a:r>
            <a:endParaRPr/>
          </a:p>
          <a:p>
            <a:pPr indent="0" lvl="0" marL="0" marR="0" rtl="0" algn="l">
              <a:spcBef>
                <a:spcPts val="0"/>
              </a:spcBef>
              <a:spcAft>
                <a:spcPts val="0"/>
              </a:spcAft>
              <a:buClr>
                <a:schemeClr val="dk1"/>
              </a:buClr>
              <a:buSzPts val="400"/>
              <a:buFont typeface="Calibri"/>
              <a:buNone/>
            </a:pPr>
            <a:r>
              <a:t/>
            </a:r>
            <a:endParaRPr b="0" i="0" sz="1600" u="none" cap="none" strike="noStrike">
              <a:solidFill>
                <a:schemeClr val="dk1"/>
              </a:solidFill>
              <a:latin typeface="Calibri"/>
              <a:ea typeface="Calibri"/>
              <a:cs typeface="Calibri"/>
              <a:sym typeface="Calibri"/>
            </a:endParaRPr>
          </a:p>
        </p:txBody>
      </p:sp>
      <p:sp>
        <p:nvSpPr>
          <p:cNvPr id="1271" name="Google Shape;1271;g32a3f49f576_0_4: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p59: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278" name="Google Shape;1278;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p60: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294" name="Google Shape;129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p61: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308" name="Google Shape;1308;p61: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p62: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312" name="Google Shape;1312;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6: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600"/>
              <a:buFont typeface="Open Sans"/>
              <a:buNone/>
            </a:pPr>
            <a:r>
              <a:rPr b="1" i="0" lang="en-US" sz="1600" u="none" cap="none" strike="noStrike">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b="0" i="0" lang="en-US" sz="1600" u="none" cap="none" strike="noStrike">
                <a:solidFill>
                  <a:srgbClr val="3F3F3F"/>
                </a:solidFill>
                <a:latin typeface="Open Sans"/>
                <a:ea typeface="Open Sans"/>
                <a:cs typeface="Open Sans"/>
                <a:sym typeface="Open Sans"/>
              </a:rPr>
              <a:t>There are two ways to create RDDs:</a:t>
            </a:r>
            <a:endParaRPr/>
          </a:p>
          <a:p>
            <a:pPr indent="0" lvl="0" marL="0" rtl="0" algn="l">
              <a:spcBef>
                <a:spcPts val="0"/>
              </a:spcBef>
              <a:spcAft>
                <a:spcPts val="0"/>
              </a:spcAft>
              <a:buClr>
                <a:schemeClr val="dk1"/>
              </a:buClr>
              <a:buSzPts val="1600"/>
              <a:buFont typeface="Calibri"/>
              <a:buNone/>
            </a:pPr>
            <a:r>
              <a:t/>
            </a:r>
            <a:endParaRPr/>
          </a:p>
          <a:p>
            <a:pPr indent="0" lvl="0" marL="0" marR="0" rtl="0" algn="l">
              <a:lnSpc>
                <a:spcPct val="100000"/>
              </a:lnSpc>
              <a:spcBef>
                <a:spcPts val="0"/>
              </a:spcBef>
              <a:spcAft>
                <a:spcPts val="0"/>
              </a:spcAft>
              <a:buClr>
                <a:schemeClr val="lt1"/>
              </a:buClr>
              <a:buSzPts val="1600"/>
              <a:buFont typeface="Open Sans SemiBold"/>
              <a:buNone/>
            </a:pPr>
            <a:r>
              <a:rPr b="1" i="0" lang="en-US" sz="1600" u="none" cap="none" strike="noStrike">
                <a:solidFill>
                  <a:schemeClr val="lt1"/>
                </a:solidFill>
                <a:latin typeface="Open Sans SemiBold"/>
                <a:ea typeface="Open Sans SemiBold"/>
                <a:cs typeface="Open Sans SemiBold"/>
                <a:sym typeface="Open Sans SemiBold"/>
              </a:rPr>
              <a:t>1. Parallelize an Existing Collection</a:t>
            </a:r>
            <a:endParaRPr/>
          </a:p>
          <a:p>
            <a:pPr indent="0" lvl="0" marL="0" marR="0" rtl="0" algn="l">
              <a:lnSpc>
                <a:spcPct val="100000"/>
              </a:lnSpc>
              <a:spcBef>
                <a:spcPts val="0"/>
              </a:spcBef>
              <a:spcAft>
                <a:spcPts val="0"/>
              </a:spcAft>
              <a:buClr>
                <a:srgbClr val="3F3F3F"/>
              </a:buClr>
              <a:buSzPts val="1600"/>
              <a:buFont typeface="Open Sans"/>
              <a:buNone/>
            </a:pPr>
            <a:r>
              <a:rPr b="0" i="0" lang="en-US" sz="1600" u="none" cap="none" strike="noStrike">
                <a:solidFill>
                  <a:srgbClr val="3F3F3F"/>
                </a:solidFill>
                <a:latin typeface="Open Sans"/>
                <a:ea typeface="Open Sans"/>
                <a:cs typeface="Open Sans"/>
                <a:sym typeface="Open Sans"/>
              </a:rPr>
              <a:t>Call the SparkContext’s parallelize method on a collection in your driver program (a Scala Seq).</a:t>
            </a:r>
            <a:endParaRPr/>
          </a:p>
          <a:p>
            <a:pPr indent="0" lvl="0" marL="0" marR="0" rtl="0" algn="l">
              <a:lnSpc>
                <a:spcPct val="100000"/>
              </a:lnSpc>
              <a:spcBef>
                <a:spcPts val="0"/>
              </a:spcBef>
              <a:spcAft>
                <a:spcPts val="0"/>
              </a:spcAft>
              <a:buClr>
                <a:srgbClr val="3F3F3F"/>
              </a:buClr>
              <a:buSzPts val="2400"/>
              <a:buFont typeface="Open Sans"/>
              <a:buNone/>
            </a:pPr>
            <a:r>
              <a:rPr b="0" i="0" lang="en-US" sz="2400" u="none" cap="none" strike="noStrike">
                <a:solidFill>
                  <a:srgbClr val="3F3F3F"/>
                </a:solidFill>
                <a:latin typeface="Open Sans"/>
                <a:ea typeface="Open Sans"/>
                <a:cs typeface="Open Sans"/>
                <a:sym typeface="Open Sans"/>
              </a:rPr>
              <a:t>Example:</a:t>
            </a:r>
            <a:endParaRPr/>
          </a:p>
          <a:p>
            <a:pPr indent="0" lvl="0" marL="0" marR="0" rtl="0" algn="l">
              <a:lnSpc>
                <a:spcPct val="100000"/>
              </a:lnSpc>
              <a:spcBef>
                <a:spcPts val="0"/>
              </a:spcBef>
              <a:spcAft>
                <a:spcPts val="0"/>
              </a:spcAft>
              <a:buClr>
                <a:srgbClr val="3F3F3F"/>
              </a:buClr>
              <a:buSzPts val="2400"/>
              <a:buFont typeface="Open Sans"/>
              <a:buNone/>
            </a:pPr>
            <a:r>
              <a:rPr b="0" i="1" lang="en-US" sz="2400" u="none" cap="none" strike="noStrike">
                <a:solidFill>
                  <a:srgbClr val="3F3F3F"/>
                </a:solidFill>
                <a:latin typeface="Open Sans"/>
                <a:ea typeface="Open Sans"/>
                <a:cs typeface="Open Sans"/>
                <a:sym typeface="Open Sans"/>
              </a:rPr>
              <a:t>val data = Array(1, 2, 3, 4, 5)</a:t>
            </a:r>
            <a:endParaRPr/>
          </a:p>
          <a:p>
            <a:pPr indent="0" lvl="0" marL="0" marR="0" rtl="0" algn="l">
              <a:lnSpc>
                <a:spcPct val="100000"/>
              </a:lnSpc>
              <a:spcBef>
                <a:spcPts val="0"/>
              </a:spcBef>
              <a:spcAft>
                <a:spcPts val="0"/>
              </a:spcAft>
              <a:buClr>
                <a:srgbClr val="3F3F3F"/>
              </a:buClr>
              <a:buSzPts val="2400"/>
              <a:buFont typeface="Open Sans"/>
              <a:buNone/>
            </a:pPr>
            <a:r>
              <a:rPr b="0" i="1" lang="en-US" sz="2400" u="none" cap="none" strike="noStrike">
                <a:solidFill>
                  <a:srgbClr val="3F3F3F"/>
                </a:solidFill>
                <a:latin typeface="Open Sans"/>
                <a:ea typeface="Open Sans"/>
                <a:cs typeface="Open Sans"/>
                <a:sym typeface="Open Sans"/>
              </a:rPr>
              <a:t>val distData = spark.sparkContext. parallelize(data)</a:t>
            </a:r>
            <a:endParaRPr/>
          </a:p>
          <a:p>
            <a:pPr indent="0" lvl="0" marL="0" rtl="0" algn="l">
              <a:spcBef>
                <a:spcPts val="0"/>
              </a:spcBef>
              <a:spcAft>
                <a:spcPts val="0"/>
              </a:spcAft>
              <a:buClr>
                <a:schemeClr val="dk1"/>
              </a:buClr>
              <a:buSzPts val="1600"/>
              <a:buFont typeface="Calibri"/>
              <a:buNone/>
            </a:pPr>
            <a:r>
              <a:t/>
            </a:r>
            <a:endParaRPr/>
          </a:p>
          <a:p>
            <a:pPr indent="0" lvl="0" marL="0" marR="0" rtl="0" algn="l">
              <a:lnSpc>
                <a:spcPct val="100000"/>
              </a:lnSpc>
              <a:spcBef>
                <a:spcPts val="0"/>
              </a:spcBef>
              <a:spcAft>
                <a:spcPts val="0"/>
              </a:spcAft>
              <a:buClr>
                <a:schemeClr val="lt1"/>
              </a:buClr>
              <a:buSzPts val="1600"/>
              <a:buFont typeface="Open Sans SemiBold"/>
              <a:buNone/>
            </a:pPr>
            <a:r>
              <a:rPr b="1" i="0" lang="en-US" sz="1600" u="none" cap="none" strike="noStrike">
                <a:solidFill>
                  <a:schemeClr val="lt1"/>
                </a:solidFill>
                <a:latin typeface="Open Sans SemiBold"/>
                <a:ea typeface="Open Sans SemiBold"/>
                <a:cs typeface="Open Sans SemiBold"/>
                <a:sym typeface="Open Sans SemiBold"/>
              </a:rPr>
              <a:t>2. Reference an External Dataset</a:t>
            </a:r>
            <a:endParaRPr/>
          </a:p>
          <a:p>
            <a:pPr indent="0" lvl="0" marL="0" marR="0" rtl="0" algn="l">
              <a:lnSpc>
                <a:spcPct val="100000"/>
              </a:lnSpc>
              <a:spcBef>
                <a:spcPts val="0"/>
              </a:spcBef>
              <a:spcAft>
                <a:spcPts val="0"/>
              </a:spcAft>
              <a:buClr>
                <a:srgbClr val="3F3F3F"/>
              </a:buClr>
              <a:buSzPts val="1600"/>
              <a:buFont typeface="Open Sans"/>
              <a:buNone/>
            </a:pPr>
            <a:r>
              <a:rPr b="0" i="0" lang="en-US" sz="1600" u="none" cap="none" strike="noStrike">
                <a:solidFill>
                  <a:srgbClr val="3F3F3F"/>
                </a:solidFill>
                <a:latin typeface="Open Sans"/>
                <a:ea typeface="Open Sans"/>
                <a:cs typeface="Open Sans"/>
                <a:sym typeface="Open Sans"/>
              </a:rPr>
              <a:t>Reference a dataset in an </a:t>
            </a:r>
            <a:r>
              <a:rPr lang="en-US" sz="1600">
                <a:solidFill>
                  <a:srgbClr val="3F3F3F"/>
                </a:solidFill>
                <a:latin typeface="Open Sans"/>
                <a:ea typeface="Open Sans"/>
                <a:cs typeface="Open Sans"/>
                <a:sym typeface="Open Sans"/>
              </a:rPr>
              <a:t>external storage system such as an HDFS, HBase, shared file system, or any </a:t>
            </a:r>
            <a:r>
              <a:rPr b="0" i="0" lang="en-US" sz="1600" u="none" cap="none" strike="noStrike">
                <a:solidFill>
                  <a:srgbClr val="3F3F3F"/>
                </a:solidFill>
                <a:latin typeface="Open Sans"/>
                <a:ea typeface="Open Sans"/>
                <a:cs typeface="Open Sans"/>
                <a:sym typeface="Open Sans"/>
              </a:rPr>
              <a:t>data source offering a Hadoop Input Format.</a:t>
            </a:r>
            <a:endParaRPr/>
          </a:p>
          <a:p>
            <a:pPr indent="0" lvl="0" marL="0" rtl="0" algn="l">
              <a:spcBef>
                <a:spcPts val="0"/>
              </a:spcBef>
              <a:spcAft>
                <a:spcPts val="0"/>
              </a:spcAft>
              <a:buClr>
                <a:schemeClr val="dk1"/>
              </a:buClr>
              <a:buSzPts val="1600"/>
              <a:buFont typeface="Calibri"/>
              <a:buNone/>
            </a:pPr>
            <a:r>
              <a:t/>
            </a:r>
            <a:endParaRPr/>
          </a:p>
        </p:txBody>
      </p:sp>
      <p:sp>
        <p:nvSpPr>
          <p:cNvPr id="437" name="Google Shape;4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6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322" name="Google Shape;1322;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p64: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334" name="Google Shape;1334;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p65: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344" name="Google Shape;1344;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p66: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356" name="Google Shape;1356;p66: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p67: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366" name="Google Shape;1366;p6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p68: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378" name="Google Shape;1378;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p69: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388" name="Google Shape;1388;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p70: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400" name="Google Shape;1400;p70: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p71: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406" name="Google Shape;1406;p71: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7: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600"/>
              <a:buFont typeface="Open Sans SemiBold"/>
              <a:buNone/>
            </a:pPr>
            <a:r>
              <a:rPr b="1" i="0" lang="en-US" sz="1600" u="none" cap="none" strike="noStrike">
                <a:solidFill>
                  <a:srgbClr val="3F3F3F"/>
                </a:solidFill>
                <a:latin typeface="Open Sans SemiBold"/>
                <a:ea typeface="Open Sans SemiBold"/>
                <a:cs typeface="Open Sans SemiBold"/>
                <a:sym typeface="Open Sans SemiBold"/>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3F3F3F"/>
              </a:buClr>
              <a:buSzPts val="1600"/>
              <a:buFont typeface="Open Sans SemiBold"/>
              <a:buNone/>
            </a:pPr>
            <a:r>
              <a:rPr b="0" i="0" lang="en-US" sz="1600" u="none" cap="none" strike="noStrike">
                <a:solidFill>
                  <a:srgbClr val="3F3F3F"/>
                </a:solidFill>
                <a:latin typeface="Open Sans SemiBold"/>
                <a:ea typeface="Open Sans SemiBold"/>
                <a:cs typeface="Open Sans SemiBold"/>
                <a:sym typeface="Open Sans SemiBold"/>
              </a:rPr>
              <a:t>Spark supports:</a:t>
            </a:r>
            <a:endParaRPr/>
          </a:p>
          <a:p>
            <a:pPr indent="-285750" lvl="0" marL="285750" marR="0" rtl="0" algn="l">
              <a:lnSpc>
                <a:spcPct val="10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Text Files</a:t>
            </a:r>
            <a:endParaRPr/>
          </a:p>
          <a:p>
            <a:pPr indent="-285750" lvl="0" marL="285750" marR="0" rtl="0" algn="l">
              <a:lnSpc>
                <a:spcPct val="10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Sequence Files</a:t>
            </a:r>
            <a:endParaRPr/>
          </a:p>
          <a:p>
            <a:pPr indent="-285750" lvl="0" marL="285750" marR="0" rtl="0" algn="l">
              <a:lnSpc>
                <a:spcPct val="10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Other Hadoop Input Formats</a:t>
            </a:r>
            <a:endParaRPr/>
          </a:p>
          <a:p>
            <a:pPr indent="0" lvl="0" marL="0" rtl="0" algn="l">
              <a:spcBef>
                <a:spcPts val="0"/>
              </a:spcBef>
              <a:spcAft>
                <a:spcPts val="0"/>
              </a:spcAft>
              <a:buClr>
                <a:schemeClr val="dk1"/>
              </a:buClr>
              <a:buSzPts val="1600"/>
              <a:buFont typeface="Calibri"/>
              <a:buNone/>
            </a:pPr>
            <a:r>
              <a:t/>
            </a:r>
            <a:endParaRPr/>
          </a:p>
          <a:p>
            <a:pPr indent="0" lvl="0" marL="0" marR="0" rtl="0" algn="l">
              <a:lnSpc>
                <a:spcPct val="100000"/>
              </a:lnSpc>
              <a:spcBef>
                <a:spcPts val="0"/>
              </a:spcBef>
              <a:spcAft>
                <a:spcPts val="0"/>
              </a:spcAft>
              <a:buClr>
                <a:schemeClr val="dk1"/>
              </a:buClr>
              <a:buSzPts val="1600"/>
              <a:buFont typeface="Open Sans SemiBold"/>
              <a:buNone/>
            </a:pPr>
            <a:r>
              <a:rPr lang="en-US" sz="1600">
                <a:solidFill>
                  <a:schemeClr val="dk1"/>
                </a:solidFill>
                <a:latin typeface="Open Sans SemiBold"/>
                <a:ea typeface="Open Sans SemiBold"/>
                <a:cs typeface="Open Sans SemiBold"/>
                <a:sym typeface="Open Sans SemiBold"/>
              </a:rPr>
              <a:t>RDDs support two types of operations: </a:t>
            </a:r>
            <a:endParaRPr/>
          </a:p>
          <a:p>
            <a:pPr indent="-342900" lvl="0" marL="342900" marR="0" rtl="0" algn="l">
              <a:lnSpc>
                <a:spcPct val="100000"/>
              </a:lnSpc>
              <a:spcBef>
                <a:spcPts val="0"/>
              </a:spcBef>
              <a:spcAft>
                <a:spcPts val="0"/>
              </a:spcAft>
              <a:buClr>
                <a:srgbClr val="3F3F3F"/>
              </a:buClr>
              <a:buSzPts val="1600"/>
              <a:buFont typeface="Arial"/>
              <a:buAutoNum type="arabicPeriod"/>
            </a:pPr>
            <a:r>
              <a:rPr lang="en-US" sz="1600">
                <a:solidFill>
                  <a:srgbClr val="3F3F3F"/>
                </a:solidFill>
                <a:latin typeface="Open Sans SemiBold"/>
                <a:ea typeface="Open Sans SemiBold"/>
                <a:cs typeface="Open Sans SemiBold"/>
                <a:sym typeface="Open Sans SemiBold"/>
              </a:rPr>
              <a:t>Transformations</a:t>
            </a:r>
            <a:endParaRPr/>
          </a:p>
          <a:p>
            <a:pPr indent="-342900" lvl="0" marL="342900" marR="0" rtl="0" algn="l">
              <a:lnSpc>
                <a:spcPct val="100000"/>
              </a:lnSpc>
              <a:spcBef>
                <a:spcPts val="0"/>
              </a:spcBef>
              <a:spcAft>
                <a:spcPts val="0"/>
              </a:spcAft>
              <a:buClr>
                <a:srgbClr val="3F3F3F"/>
              </a:buClr>
              <a:buSzPts val="1600"/>
              <a:buFont typeface="Arial"/>
              <a:buAutoNum type="arabicPeriod"/>
            </a:pPr>
            <a:r>
              <a:rPr lang="en-US" sz="1600">
                <a:solidFill>
                  <a:srgbClr val="3F3F3F"/>
                </a:solidFill>
                <a:latin typeface="Open Sans SemiBold"/>
                <a:ea typeface="Open Sans SemiBold"/>
                <a:cs typeface="Open Sans SemiBold"/>
                <a:sym typeface="Open Sans SemiBold"/>
              </a:rPr>
              <a:t>Actions</a:t>
            </a:r>
            <a:endParaRPr/>
          </a:p>
          <a:p>
            <a:pPr indent="0" lvl="0" marL="0" rtl="0" algn="l">
              <a:spcBef>
                <a:spcPts val="0"/>
              </a:spcBef>
              <a:spcAft>
                <a:spcPts val="0"/>
              </a:spcAft>
              <a:buClr>
                <a:schemeClr val="dk1"/>
              </a:buClr>
              <a:buSzPts val="1600"/>
              <a:buFont typeface="Calibri"/>
              <a:buNone/>
            </a:pPr>
            <a:r>
              <a:t/>
            </a:r>
            <a:endParaRPr/>
          </a:p>
        </p:txBody>
      </p:sp>
      <p:sp>
        <p:nvSpPr>
          <p:cNvPr id="451" name="Google Shape;4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8: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rPr b="1" lang="en-US"/>
              <a:t>Trainer Notes:</a:t>
            </a:r>
            <a:endParaRPr/>
          </a:p>
          <a:p>
            <a:pPr indent="0" lvl="0" marL="0" rtl="0" algn="l">
              <a:spcBef>
                <a:spcPts val="0"/>
              </a:spcBef>
              <a:spcAft>
                <a:spcPts val="0"/>
              </a:spcAft>
              <a:buClr>
                <a:schemeClr val="dk1"/>
              </a:buClr>
              <a:buSzPts val="1600"/>
              <a:buFont typeface="Calibri"/>
              <a:buNone/>
            </a:pPr>
            <a:r>
              <a:t/>
            </a:r>
            <a:endParaRPr/>
          </a:p>
          <a:p>
            <a:pPr indent="-285750" lvl="0" marL="285750" marR="0" rtl="0" algn="l">
              <a:lnSpc>
                <a:spcPct val="150000"/>
              </a:lnSpc>
              <a:spcBef>
                <a:spcPts val="0"/>
              </a:spcBef>
              <a:spcAft>
                <a:spcPts val="0"/>
              </a:spcAft>
              <a:buClr>
                <a:srgbClr val="3F3F3F"/>
              </a:buClr>
              <a:buSzPts val="400"/>
              <a:buFont typeface="Open Sans"/>
              <a:buChar char="●"/>
            </a:pPr>
            <a:r>
              <a:rPr b="0" i="0" lang="en-US" sz="1600" u="none" cap="none" strike="noStrike">
                <a:solidFill>
                  <a:srgbClr val="262626"/>
                </a:solidFill>
                <a:latin typeface="Open Sans"/>
                <a:ea typeface="Open Sans"/>
                <a:cs typeface="Open Sans"/>
                <a:sym typeface="Open Sans"/>
              </a:rPr>
              <a:t>To create text file RDDs, use the </a:t>
            </a:r>
            <a:r>
              <a:rPr b="0" i="0" lang="en-US" sz="1600" u="none" cap="none" strike="noStrike">
                <a:solidFill>
                  <a:srgbClr val="262626"/>
                </a:solidFill>
                <a:latin typeface="Open Sans SemiBold"/>
                <a:ea typeface="Open Sans SemiBold"/>
                <a:cs typeface="Open Sans SemiBold"/>
                <a:sym typeface="Open Sans SemiBold"/>
              </a:rPr>
              <a:t>SparkContext’s textFile</a:t>
            </a:r>
            <a:r>
              <a:rPr b="0" i="0" lang="en-US" sz="1600" u="none" cap="none" strike="noStrike">
                <a:solidFill>
                  <a:srgbClr val="262626"/>
                </a:solidFill>
                <a:latin typeface="Open Sans"/>
                <a:ea typeface="Open Sans"/>
                <a:cs typeface="Open Sans"/>
                <a:sym typeface="Open Sans"/>
              </a:rPr>
              <a:t> method</a:t>
            </a:r>
            <a:endParaRPr/>
          </a:p>
          <a:p>
            <a:pPr indent="-285750" lvl="0" marL="285750" marR="0" rtl="0" algn="l">
              <a:lnSpc>
                <a:spcPct val="150000"/>
              </a:lnSpc>
              <a:spcBef>
                <a:spcPts val="0"/>
              </a:spcBef>
              <a:spcAft>
                <a:spcPts val="0"/>
              </a:spcAft>
              <a:buClr>
                <a:srgbClr val="3F3F3F"/>
              </a:buClr>
              <a:buSzPts val="400"/>
              <a:buFont typeface="Open Sans"/>
              <a:buChar char="●"/>
            </a:pPr>
            <a:r>
              <a:rPr lang="en-US" sz="1600">
                <a:solidFill>
                  <a:srgbClr val="262626"/>
                </a:solidFill>
                <a:latin typeface="Open Sans"/>
                <a:ea typeface="Open Sans"/>
                <a:cs typeface="Open Sans"/>
                <a:sym typeface="Open Sans"/>
              </a:rPr>
              <a:t>This method </a:t>
            </a:r>
            <a:r>
              <a:rPr b="0" i="0" lang="en-US" sz="1600" u="none" cap="none" strike="noStrike">
                <a:solidFill>
                  <a:srgbClr val="262626"/>
                </a:solidFill>
                <a:latin typeface="Open Sans"/>
                <a:ea typeface="Open Sans"/>
                <a:cs typeface="Open Sans"/>
                <a:sym typeface="Open Sans"/>
              </a:rPr>
              <a:t>takes a URI for a local file, hdfs://, or s3n:// and reads it as lines collection. </a:t>
            </a:r>
            <a:endParaRPr/>
          </a:p>
          <a:p>
            <a:pPr indent="0" lvl="0" marL="0" rtl="0" algn="l">
              <a:spcBef>
                <a:spcPts val="0"/>
              </a:spcBef>
              <a:spcAft>
                <a:spcPts val="0"/>
              </a:spcAft>
              <a:buClr>
                <a:schemeClr val="dk1"/>
              </a:buClr>
              <a:buSzPts val="1600"/>
              <a:buFont typeface="Calibri"/>
              <a:buNone/>
            </a:pPr>
            <a:r>
              <a:t/>
            </a:r>
            <a:endParaRPr/>
          </a:p>
          <a:p>
            <a:pPr indent="0" lvl="0" marL="0" marR="0" rtl="0" algn="l">
              <a:spcBef>
                <a:spcPts val="0"/>
              </a:spcBef>
              <a:spcAft>
                <a:spcPts val="0"/>
              </a:spcAft>
              <a:buClr>
                <a:schemeClr val="dk1"/>
              </a:buClr>
              <a:buSzPts val="600"/>
              <a:buFont typeface="Open Sans SemiBold"/>
              <a:buNone/>
            </a:pPr>
            <a:r>
              <a:rPr b="1" lang="en-US" sz="2400">
                <a:solidFill>
                  <a:schemeClr val="dk1"/>
                </a:solidFill>
                <a:latin typeface="Open Sans SemiBold"/>
                <a:ea typeface="Open Sans SemiBold"/>
                <a:cs typeface="Open Sans SemiBold"/>
                <a:sym typeface="Open Sans SemiBold"/>
              </a:rPr>
              <a:t>Example</a:t>
            </a:r>
            <a:r>
              <a:rPr b="0" lang="en-US" sz="2400">
                <a:solidFill>
                  <a:schemeClr val="dk1"/>
                </a:solidFill>
                <a:latin typeface="Open Sans SemiBold"/>
                <a:ea typeface="Open Sans SemiBold"/>
                <a:cs typeface="Open Sans SemiBold"/>
                <a:sym typeface="Open Sans SemiBold"/>
              </a:rPr>
              <a:t>:</a:t>
            </a:r>
            <a:endParaRPr/>
          </a:p>
          <a:p>
            <a:pPr indent="228600" lvl="1" marL="457200" marR="0" rtl="0" algn="l">
              <a:spcBef>
                <a:spcPts val="600"/>
              </a:spcBef>
              <a:spcAft>
                <a:spcPts val="0"/>
              </a:spcAft>
              <a:buClr>
                <a:schemeClr val="dk1"/>
              </a:buClr>
              <a:buSzPts val="600"/>
              <a:buFont typeface="Courier New"/>
              <a:buNone/>
            </a:pPr>
            <a:r>
              <a:rPr b="0" i="1" lang="en-US" sz="2400" u="none" cap="none" strike="noStrike">
                <a:solidFill>
                  <a:schemeClr val="dk1"/>
                </a:solidFill>
                <a:latin typeface="Courier New"/>
                <a:ea typeface="Courier New"/>
                <a:cs typeface="Courier New"/>
                <a:sym typeface="Courier New"/>
              </a:rPr>
              <a:t>scala&gt; val distFile = spark.sparkContext.textFile("data.txt")</a:t>
            </a:r>
            <a:endParaRPr/>
          </a:p>
          <a:p>
            <a:pPr indent="228600" lvl="1" marL="457200" marR="0" rtl="0" algn="l">
              <a:spcBef>
                <a:spcPts val="600"/>
              </a:spcBef>
              <a:spcAft>
                <a:spcPts val="0"/>
              </a:spcAft>
              <a:buClr>
                <a:schemeClr val="dk1"/>
              </a:buClr>
              <a:buSzPts val="600"/>
              <a:buFont typeface="Courier New"/>
              <a:buNone/>
            </a:pPr>
            <a:r>
              <a:rPr b="0" i="1" lang="en-US" sz="2400" u="none" cap="none" strike="noStrike">
                <a:solidFill>
                  <a:schemeClr val="dk1"/>
                </a:solidFill>
                <a:latin typeface="Courier New"/>
                <a:ea typeface="Courier New"/>
                <a:cs typeface="Courier New"/>
                <a:sym typeface="Courier New"/>
              </a:rPr>
              <a:t>distFile: RDD[String] = MappedRDD@1d4cee08</a:t>
            </a:r>
            <a:endParaRPr/>
          </a:p>
          <a:p>
            <a:pPr indent="228600" lvl="1" marL="457200" marR="0" rtl="0" algn="l">
              <a:spcBef>
                <a:spcPts val="600"/>
              </a:spcBef>
              <a:spcAft>
                <a:spcPts val="0"/>
              </a:spcAft>
              <a:buClr>
                <a:schemeClr val="dk1"/>
              </a:buClr>
              <a:buSzPts val="2400"/>
              <a:buFont typeface="Calibri"/>
              <a:buNone/>
            </a:pPr>
            <a:r>
              <a:t/>
            </a:r>
            <a:endParaRPr b="0" i="0" sz="2400" u="none" cap="none" strike="noStrike">
              <a:solidFill>
                <a:schemeClr val="dk1"/>
              </a:solidFill>
              <a:latin typeface="Open Sans"/>
              <a:ea typeface="Open Sans"/>
              <a:cs typeface="Open Sans"/>
              <a:sym typeface="Open Sans"/>
            </a:endParaRPr>
          </a:p>
          <a:p>
            <a:pPr indent="-228600" lvl="1" marL="228600" marR="0" rtl="0" algn="l">
              <a:spcBef>
                <a:spcPts val="600"/>
              </a:spcBef>
              <a:spcAft>
                <a:spcPts val="0"/>
              </a:spcAft>
              <a:buClr>
                <a:schemeClr val="dk1"/>
              </a:buClr>
              <a:buSzPts val="600"/>
              <a:buFont typeface="Open Sans"/>
              <a:buNone/>
            </a:pPr>
            <a:r>
              <a:rPr b="0" i="0" lang="en-US" sz="2400" u="none" cap="none" strike="noStrike">
                <a:solidFill>
                  <a:schemeClr val="dk1"/>
                </a:solidFill>
                <a:latin typeface="Open Sans"/>
                <a:ea typeface="Open Sans"/>
                <a:cs typeface="Open Sans"/>
                <a:sym typeface="Open Sans"/>
              </a:rPr>
              <a:t>Optionally, distFile can be acted on by dataset operations:</a:t>
            </a:r>
            <a:endParaRPr/>
          </a:p>
          <a:p>
            <a:pPr indent="228600" lvl="1" marL="457200" marR="0" rtl="0" algn="l">
              <a:spcBef>
                <a:spcPts val="600"/>
              </a:spcBef>
              <a:spcAft>
                <a:spcPts val="0"/>
              </a:spcAft>
              <a:buClr>
                <a:schemeClr val="dk1"/>
              </a:buClr>
              <a:buSzPts val="600"/>
              <a:buFont typeface="Courier New"/>
              <a:buNone/>
            </a:pPr>
            <a:r>
              <a:rPr b="0" i="1" lang="en-US" sz="2400" u="none" cap="none" strike="noStrike">
                <a:solidFill>
                  <a:schemeClr val="dk1"/>
                </a:solidFill>
                <a:latin typeface="Courier New"/>
                <a:ea typeface="Courier New"/>
                <a:cs typeface="Courier New"/>
                <a:sym typeface="Courier New"/>
              </a:rPr>
              <a:t>distFile.map(s =&gt; s.length).reduce((a, b) =&gt; a + b)</a:t>
            </a:r>
            <a:endParaRPr/>
          </a:p>
          <a:p>
            <a:pPr indent="0" lvl="0" marL="0" rtl="0" algn="l">
              <a:spcBef>
                <a:spcPts val="0"/>
              </a:spcBef>
              <a:spcAft>
                <a:spcPts val="0"/>
              </a:spcAft>
              <a:buClr>
                <a:schemeClr val="dk1"/>
              </a:buClr>
              <a:buSzPts val="1600"/>
              <a:buFont typeface="Calibri"/>
              <a:buNone/>
            </a:pPr>
            <a:r>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SparkContext.wholeTextFiles allows reading a directory with various small text files and returns each as pairs of filename and content.</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SemiBold"/>
              <a:buNone/>
            </a:pPr>
            <a:r>
              <a:rPr b="1" lang="en-US" sz="1600">
                <a:solidFill>
                  <a:srgbClr val="3F3F3F"/>
                </a:solidFill>
                <a:latin typeface="Open Sans SemiBold"/>
                <a:ea typeface="Open Sans SemiBold"/>
                <a:cs typeface="Open Sans SemiBold"/>
                <a:sym typeface="Open Sans SemiBold"/>
              </a:rPr>
              <a:t>Reading files with Spark:</a:t>
            </a:r>
            <a:endParaRPr/>
          </a:p>
          <a:p>
            <a:pPr indent="-577850" lvl="0" marL="577850" marR="0" rtl="0" algn="l">
              <a:lnSpc>
                <a:spcPct val="150000"/>
              </a:lnSpc>
              <a:spcBef>
                <a:spcPts val="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When using a local path, the file must also be available at the same location on worker nodes. </a:t>
            </a:r>
            <a:endParaRPr/>
          </a:p>
          <a:p>
            <a:pPr indent="-577850" lvl="0" marL="577850" marR="0" rtl="0" algn="l">
              <a:lnSpc>
                <a:spcPct val="15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All file-based input methods of Spark can operat</a:t>
            </a:r>
            <a:r>
              <a:rPr lang="en-US" sz="1600">
                <a:solidFill>
                  <a:srgbClr val="3F3F3F"/>
                </a:solidFill>
                <a:latin typeface="Open Sans"/>
                <a:ea typeface="Open Sans"/>
                <a:cs typeface="Open Sans"/>
                <a:sym typeface="Open Sans"/>
              </a:rPr>
              <a:t>e</a:t>
            </a:r>
            <a:r>
              <a:rPr b="0" i="0" lang="en-US" sz="1600" u="none" cap="none" strike="noStrike">
                <a:solidFill>
                  <a:srgbClr val="3F3F3F"/>
                </a:solidFill>
                <a:latin typeface="Open Sans"/>
                <a:ea typeface="Open Sans"/>
                <a:cs typeface="Open Sans"/>
                <a:sym typeface="Open Sans"/>
              </a:rPr>
              <a:t> on compressed files, directories, and wildcards. 	</a:t>
            </a:r>
            <a:endParaRPr/>
          </a:p>
          <a:p>
            <a:pPr indent="-577850" lvl="0" marL="577850" marR="0" rtl="0" algn="l">
              <a:lnSpc>
                <a:spcPct val="15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SemiBold"/>
                <a:ea typeface="Open Sans SemiBold"/>
                <a:cs typeface="Open Sans SemiBold"/>
                <a:sym typeface="Open Sans SemiBold"/>
              </a:rPr>
              <a:t>Example: </a:t>
            </a:r>
            <a:endParaRPr/>
          </a:p>
          <a:p>
            <a:pPr indent="0" lvl="0" marL="0" marR="0" rtl="0" algn="l">
              <a:lnSpc>
                <a:spcPct val="150000"/>
              </a:lnSpc>
              <a:spcBef>
                <a:spcPts val="1000"/>
              </a:spcBef>
              <a:spcAft>
                <a:spcPts val="0"/>
              </a:spcAft>
              <a:buClr>
                <a:srgbClr val="3F3F3F"/>
              </a:buClr>
              <a:buSzPts val="400"/>
              <a:buFont typeface="Arial"/>
              <a:buNone/>
            </a:pPr>
            <a:r>
              <a:rPr b="0" i="1" lang="en-US" sz="1600" u="none" cap="none" strike="noStrike">
                <a:solidFill>
                  <a:srgbClr val="3F3F3F"/>
                </a:solidFill>
                <a:latin typeface="Open Sans"/>
                <a:ea typeface="Open Sans"/>
                <a:cs typeface="Open Sans"/>
                <a:sym typeface="Open Sans"/>
              </a:rPr>
              <a:t>		textFile("/my/directory")</a:t>
            </a:r>
            <a:endParaRPr/>
          </a:p>
          <a:p>
            <a:pPr indent="-577850" lvl="0" marL="577850" marR="0" rtl="0" algn="l">
              <a:lnSpc>
                <a:spcPct val="150000"/>
              </a:lnSpc>
              <a:spcBef>
                <a:spcPts val="1000"/>
              </a:spcBef>
              <a:spcAft>
                <a:spcPts val="0"/>
              </a:spcAft>
              <a:buClr>
                <a:srgbClr val="3F3F3F"/>
              </a:buClr>
              <a:buSzPts val="1600"/>
              <a:buFont typeface="Arial"/>
              <a:buChar char="•"/>
            </a:pPr>
            <a:r>
              <a:rPr b="0" i="0" lang="en-US" sz="1600" u="none" cap="none" strike="noStrike">
                <a:solidFill>
                  <a:srgbClr val="3F3F3F"/>
                </a:solidFill>
                <a:latin typeface="Open Sans"/>
                <a:ea typeface="Open Sans"/>
                <a:cs typeface="Open Sans"/>
                <a:sym typeface="Open Sans"/>
              </a:rPr>
              <a:t>To control the number of partitions, the textFile method also takes an optional second argument. </a:t>
            </a:r>
            <a:endParaRPr/>
          </a:p>
          <a:p>
            <a:pPr indent="-577850" lvl="0" marL="577850" marR="0" rtl="0" algn="l">
              <a:lnSpc>
                <a:spcPct val="150000"/>
              </a:lnSpc>
              <a:spcBef>
                <a:spcPts val="100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You cannot have fewer partitions than blocks.</a:t>
            </a:r>
            <a:endParaRPr/>
          </a:p>
          <a:p>
            <a:pPr indent="0" lvl="0" marL="0" rtl="0" algn="l">
              <a:spcBef>
                <a:spcPts val="0"/>
              </a:spcBef>
              <a:spcAft>
                <a:spcPts val="0"/>
              </a:spcAft>
              <a:buClr>
                <a:schemeClr val="dk1"/>
              </a:buClr>
              <a:buSzPts val="1600"/>
              <a:buFont typeface="Calibri"/>
              <a:buNone/>
            </a:pPr>
            <a:r>
              <a:t/>
            </a:r>
            <a:endParaRPr/>
          </a:p>
        </p:txBody>
      </p:sp>
      <p:sp>
        <p:nvSpPr>
          <p:cNvPr id="503" name="Google Shape;50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9: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600"/>
              <a:buFont typeface="Open Sans"/>
              <a:buNone/>
            </a:pPr>
            <a:r>
              <a:rPr b="1" i="0" lang="en-US" sz="1600" u="none" cap="none" strike="noStrike">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rgbClr val="3F3F3F"/>
              </a:buClr>
              <a:buSzPts val="1600"/>
              <a:buFont typeface="Open Sans"/>
              <a:buNone/>
            </a:pPr>
            <a:r>
              <a:rPr b="0" i="0" lang="en-US" sz="1600" u="none" cap="none" strike="noStrike">
                <a:solidFill>
                  <a:srgbClr val="3F3F3F"/>
                </a:solidFill>
                <a:latin typeface="Open Sans"/>
                <a:ea typeface="Open Sans"/>
                <a:cs typeface="Open Sans"/>
                <a:sym typeface="Open Sans"/>
              </a:rPr>
              <a:t>To work with Sequence Files, use the </a:t>
            </a:r>
            <a:r>
              <a:rPr b="0" i="0" lang="en-US" sz="1600" u="none" cap="none" strike="noStrike">
                <a:solidFill>
                  <a:srgbClr val="3F3F3F"/>
                </a:solidFill>
                <a:latin typeface="Open Sans SemiBold"/>
                <a:ea typeface="Open Sans SemiBold"/>
                <a:cs typeface="Open Sans SemiBold"/>
                <a:sym typeface="Open Sans SemiBold"/>
              </a:rPr>
              <a:t>SparkContext’s sequenceFile[K, V] </a:t>
            </a:r>
            <a:r>
              <a:rPr b="0" i="0" lang="en-US" sz="1600" u="none" cap="none" strike="noStrike">
                <a:solidFill>
                  <a:srgbClr val="3F3F3F"/>
                </a:solidFill>
                <a:latin typeface="Open Sans"/>
                <a:ea typeface="Open Sans"/>
                <a:cs typeface="Open Sans"/>
                <a:sym typeface="Open Sans"/>
              </a:rPr>
              <a:t>method.</a:t>
            </a:r>
            <a:endParaRPr/>
          </a:p>
          <a:p>
            <a:pPr indent="0" lvl="0" marL="0" marR="0" rtl="0" algn="l">
              <a:lnSpc>
                <a:spcPct val="100000"/>
              </a:lnSpc>
              <a:spcBef>
                <a:spcPts val="0"/>
              </a:spcBef>
              <a:spcAft>
                <a:spcPts val="0"/>
              </a:spcAft>
              <a:buClr>
                <a:schemeClr val="dk1"/>
              </a:buClr>
              <a:buSzPts val="2400"/>
              <a:buFont typeface="Calibri"/>
              <a:buNone/>
            </a:pPr>
            <a:r>
              <a:t/>
            </a:r>
            <a:endParaRPr b="1" sz="2400">
              <a:solidFill>
                <a:schemeClr val="lt1"/>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chemeClr val="lt1"/>
              </a:buClr>
              <a:buSzPts val="2400"/>
              <a:buFont typeface="Open Sans SemiBold"/>
              <a:buNone/>
            </a:pPr>
            <a:r>
              <a:rPr b="1" lang="en-US" sz="2400">
                <a:solidFill>
                  <a:schemeClr val="lt1"/>
                </a:solidFill>
                <a:latin typeface="Open Sans SemiBold"/>
                <a:ea typeface="Open Sans SemiBold"/>
                <a:cs typeface="Open Sans SemiBold"/>
                <a:sym typeface="Open Sans SemiBold"/>
              </a:rPr>
              <a:t>Points to Remember:</a:t>
            </a:r>
            <a:endParaRPr/>
          </a:p>
          <a:p>
            <a:pPr indent="-342900" lvl="0" marL="342900" marR="0" rtl="0" algn="l">
              <a:lnSpc>
                <a:spcPct val="100000"/>
              </a:lnSpc>
              <a:spcBef>
                <a:spcPts val="0"/>
              </a:spcBef>
              <a:spcAft>
                <a:spcPts val="0"/>
              </a:spcAft>
              <a:buClr>
                <a:srgbClr val="3F3F3F"/>
              </a:buClr>
              <a:buSzPts val="2400"/>
              <a:buFont typeface="Open Sans"/>
              <a:buChar char="●"/>
            </a:pPr>
            <a:r>
              <a:rPr b="0" i="0" lang="en-US" sz="2400" u="none" cap="none" strike="noStrike">
                <a:solidFill>
                  <a:srgbClr val="3F3F3F"/>
                </a:solidFill>
                <a:latin typeface="Open Sans"/>
                <a:ea typeface="Open Sans"/>
                <a:cs typeface="Open Sans"/>
                <a:sym typeface="Open Sans"/>
              </a:rPr>
              <a:t>The parameters should be subclasses of the Writable interface of Hadoop such as Text and IntWritable. </a:t>
            </a:r>
            <a:endParaRPr/>
          </a:p>
          <a:p>
            <a:pPr indent="-342900" lvl="0" marL="342900" marR="0" rtl="0" algn="l">
              <a:lnSpc>
                <a:spcPct val="100000"/>
              </a:lnSpc>
              <a:spcBef>
                <a:spcPts val="0"/>
              </a:spcBef>
              <a:spcAft>
                <a:spcPts val="0"/>
              </a:spcAft>
              <a:buClr>
                <a:srgbClr val="3F3F3F"/>
              </a:buClr>
              <a:buSzPts val="2400"/>
              <a:buFont typeface="Open Sans"/>
              <a:buChar char="●"/>
            </a:pPr>
            <a:r>
              <a:rPr b="0" i="0" lang="en-US" sz="2400" u="none" cap="none" strike="noStrike">
                <a:solidFill>
                  <a:srgbClr val="3F3F3F"/>
                </a:solidFill>
                <a:latin typeface="Open Sans"/>
                <a:ea typeface="Open Sans"/>
                <a:cs typeface="Open Sans"/>
                <a:sym typeface="Open Sans"/>
              </a:rPr>
              <a:t>You can specify native types for a few common Writables. </a:t>
            </a:r>
            <a:endParaRPr/>
          </a:p>
          <a:p>
            <a:pPr indent="-184150" lvl="0" marL="28575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SemiBold"/>
              <a:buNone/>
            </a:pPr>
            <a:r>
              <a:rPr b="1" lang="en-US" sz="1600">
                <a:solidFill>
                  <a:srgbClr val="3F3F3F"/>
                </a:solidFill>
                <a:latin typeface="Open Sans SemiBold"/>
                <a:ea typeface="Open Sans SemiBold"/>
                <a:cs typeface="Open Sans SemiBold"/>
                <a:sym typeface="Open Sans SemiBold"/>
              </a:rPr>
              <a:t>Example: </a:t>
            </a:r>
            <a:br>
              <a:rPr lang="en-US" sz="1600">
                <a:solidFill>
                  <a:srgbClr val="3F3F3F"/>
                </a:solidFill>
                <a:latin typeface="Open Sans SemiBold"/>
                <a:ea typeface="Open Sans SemiBold"/>
                <a:cs typeface="Open Sans SemiBold"/>
                <a:sym typeface="Open Sans SemiBold"/>
              </a:rPr>
            </a:br>
            <a:r>
              <a:rPr lang="en-US" sz="1600">
                <a:solidFill>
                  <a:srgbClr val="3F3F3F"/>
                </a:solidFill>
                <a:latin typeface="Courier New"/>
                <a:ea typeface="Courier New"/>
                <a:cs typeface="Courier New"/>
                <a:sym typeface="Courier New"/>
              </a:rPr>
              <a:t>sequenceFile[Int, String]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SemiBold"/>
              <a:ea typeface="Open Sans SemiBold"/>
              <a:cs typeface="Open Sans SemiBold"/>
              <a:sym typeface="Open Sans SemiBold"/>
            </a:endParaRPr>
          </a:p>
          <a:p>
            <a:pPr indent="0" lvl="0" marL="0" rtl="0" algn="l">
              <a:spcBef>
                <a:spcPts val="0"/>
              </a:spcBef>
              <a:spcAft>
                <a:spcPts val="0"/>
              </a:spcAft>
              <a:buClr>
                <a:schemeClr val="dk1"/>
              </a:buClr>
              <a:buSzPts val="1600"/>
              <a:buFont typeface="Calibri"/>
              <a:buNone/>
            </a:pPr>
            <a:r>
              <a:t/>
            </a:r>
            <a:endParaRPr/>
          </a:p>
        </p:txBody>
      </p:sp>
      <p:sp>
        <p:nvSpPr>
          <p:cNvPr id="519" name="Google Shape;51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4.png"/><Relationship Id="rId5" Type="http://schemas.openxmlformats.org/officeDocument/2006/relationships/image" Target="../media/image2.png"/><Relationship Id="rId6" Type="http://schemas.openxmlformats.org/officeDocument/2006/relationships/image" Target="../media/image9.png"/><Relationship Id="rId7"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3.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8.png"/><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1.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plash screen">
  <p:cSld name="1_Splash screen">
    <p:spTree>
      <p:nvGrpSpPr>
        <p:cNvPr id="15" name="Shape 15"/>
        <p:cNvGrpSpPr/>
        <p:nvPr/>
      </p:nvGrpSpPr>
      <p:grpSpPr>
        <a:xfrm>
          <a:off x="0" y="0"/>
          <a:ext cx="0" cy="0"/>
          <a:chOff x="0" y="0"/>
          <a:chExt cx="0" cy="0"/>
        </a:xfrm>
      </p:grpSpPr>
      <p:pic>
        <p:nvPicPr>
          <p:cNvPr id="16" name="Google Shape;16;p73"/>
          <p:cNvPicPr preferRelativeResize="0"/>
          <p:nvPr/>
        </p:nvPicPr>
        <p:blipFill rotWithShape="1">
          <a:blip r:embed="rId2">
            <a:alphaModFix/>
          </a:blip>
          <a:srcRect b="0" l="0" r="0" t="0"/>
          <a:stretch/>
        </p:blipFill>
        <p:spPr>
          <a:xfrm>
            <a:off x="-6604" y="98069"/>
            <a:ext cx="16256000" cy="4504271"/>
          </a:xfrm>
          <a:prstGeom prst="rect">
            <a:avLst/>
          </a:prstGeom>
          <a:noFill/>
          <a:ln>
            <a:noFill/>
          </a:ln>
        </p:spPr>
      </p:pic>
      <p:pic>
        <p:nvPicPr>
          <p:cNvPr id="17" name="Google Shape;17;p73"/>
          <p:cNvPicPr preferRelativeResize="0"/>
          <p:nvPr/>
        </p:nvPicPr>
        <p:blipFill rotWithShape="1">
          <a:blip r:embed="rId2">
            <a:alphaModFix/>
          </a:blip>
          <a:srcRect b="0" l="0" r="0" t="0"/>
          <a:stretch/>
        </p:blipFill>
        <p:spPr>
          <a:xfrm>
            <a:off x="-6323" y="4602338"/>
            <a:ext cx="16256000" cy="4541663"/>
          </a:xfrm>
          <a:prstGeom prst="rect">
            <a:avLst/>
          </a:prstGeom>
          <a:noFill/>
          <a:ln>
            <a:noFill/>
          </a:ln>
        </p:spPr>
      </p:pic>
      <p:grpSp>
        <p:nvGrpSpPr>
          <p:cNvPr id="18" name="Google Shape;18;p73"/>
          <p:cNvGrpSpPr/>
          <p:nvPr/>
        </p:nvGrpSpPr>
        <p:grpSpPr>
          <a:xfrm>
            <a:off x="-6323" y="-31263"/>
            <a:ext cx="16256000" cy="130964"/>
            <a:chOff x="0" y="474414"/>
            <a:chExt cx="7908925" cy="61412"/>
          </a:xfrm>
        </p:grpSpPr>
        <p:sp>
          <p:nvSpPr>
            <p:cNvPr id="19" name="Google Shape;19;p73"/>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Arial"/>
                <a:ea typeface="Arial"/>
                <a:cs typeface="Arial"/>
                <a:sym typeface="Arial"/>
              </a:endParaRPr>
            </a:p>
          </p:txBody>
        </p:sp>
        <p:sp>
          <p:nvSpPr>
            <p:cNvPr id="20" name="Google Shape;20;p73"/>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Arial"/>
                <a:ea typeface="Arial"/>
                <a:cs typeface="Arial"/>
                <a:sym typeface="Arial"/>
              </a:endParaRPr>
            </a:p>
          </p:txBody>
        </p:sp>
        <p:sp>
          <p:nvSpPr>
            <p:cNvPr id="21" name="Google Shape;21;p73"/>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Arial"/>
                <a:ea typeface="Arial"/>
                <a:cs typeface="Arial"/>
                <a:sym typeface="Arial"/>
              </a:endParaRPr>
            </a:p>
          </p:txBody>
        </p:sp>
        <p:sp>
          <p:nvSpPr>
            <p:cNvPr id="22" name="Google Shape;22;p73"/>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Arial"/>
                <a:ea typeface="Arial"/>
                <a:cs typeface="Arial"/>
                <a:sym typeface="Arial"/>
              </a:endParaRPr>
            </a:p>
          </p:txBody>
        </p:sp>
        <p:sp>
          <p:nvSpPr>
            <p:cNvPr id="23" name="Google Shape;23;p73"/>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Arial"/>
                <a:ea typeface="Arial"/>
                <a:cs typeface="Arial"/>
                <a:sym typeface="Arial"/>
              </a:endParaRPr>
            </a:p>
          </p:txBody>
        </p:sp>
        <p:sp>
          <p:nvSpPr>
            <p:cNvPr id="24" name="Google Shape;24;p73"/>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Arial"/>
                <a:ea typeface="Arial"/>
                <a:cs typeface="Arial"/>
                <a:sym typeface="Arial"/>
              </a:endParaRPr>
            </a:p>
          </p:txBody>
        </p:sp>
        <p:sp>
          <p:nvSpPr>
            <p:cNvPr id="25" name="Google Shape;25;p73"/>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Arial"/>
                <a:ea typeface="Arial"/>
                <a:cs typeface="Arial"/>
                <a:sym typeface="Arial"/>
              </a:endParaRPr>
            </a:p>
          </p:txBody>
        </p:sp>
      </p:grpSp>
      <p:sp>
        <p:nvSpPr>
          <p:cNvPr id="26" name="Google Shape;26;p73"/>
          <p:cNvSpPr txBox="1"/>
          <p:nvPr>
            <p:ph idx="1" type="body"/>
          </p:nvPr>
        </p:nvSpPr>
        <p:spPr>
          <a:xfrm>
            <a:off x="2306069" y="2539467"/>
            <a:ext cx="11643865" cy="387799"/>
          </a:xfrm>
          <a:prstGeom prst="rect">
            <a:avLst/>
          </a:prstGeom>
          <a:noFill/>
          <a:ln>
            <a:noFill/>
          </a:ln>
        </p:spPr>
        <p:txBody>
          <a:bodyPr anchorCtr="0" anchor="ctr" bIns="0" lIns="0" spcFirstLastPara="1" rIns="0" wrap="square" tIns="0">
            <a:spAutoFit/>
          </a:bodyPr>
          <a:lstStyle>
            <a:lvl1pPr indent="-228600" lvl="0" marL="457200" algn="ctr">
              <a:lnSpc>
                <a:spcPct val="90000"/>
              </a:lnSpc>
              <a:spcBef>
                <a:spcPts val="1000"/>
              </a:spcBef>
              <a:spcAft>
                <a:spcPts val="0"/>
              </a:spcAft>
              <a:buSzPts val="2800"/>
              <a:buNone/>
              <a:defRPr b="0" sz="2800">
                <a:solidFill>
                  <a:srgbClr val="3F3F3F"/>
                </a:solidFill>
                <a:latin typeface="Open Sans"/>
                <a:ea typeface="Open Sans"/>
                <a:cs typeface="Open Sans"/>
                <a:sym typeface="Open Sans"/>
              </a:defRPr>
            </a:lvl1pPr>
            <a:lvl2pPr indent="-228600" lvl="1" marL="914400" algn="l">
              <a:lnSpc>
                <a:spcPct val="90000"/>
              </a:lnSpc>
              <a:spcBef>
                <a:spcPts val="500"/>
              </a:spcBef>
              <a:spcAft>
                <a:spcPts val="0"/>
              </a:spcAft>
              <a:buSzPts val="2400"/>
              <a:buNone/>
              <a:defRPr/>
            </a:lvl2pPr>
            <a:lvl3pPr indent="-228600" lvl="2" marL="1371600" algn="l">
              <a:lnSpc>
                <a:spcPct val="90000"/>
              </a:lnSpc>
              <a:spcBef>
                <a:spcPts val="500"/>
              </a:spcBef>
              <a:spcAft>
                <a:spcPts val="0"/>
              </a:spcAft>
              <a:buSzPts val="20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7" name="Google Shape;27;p73"/>
          <p:cNvSpPr txBox="1"/>
          <p:nvPr>
            <p:ph idx="2" type="body"/>
          </p:nvPr>
        </p:nvSpPr>
        <p:spPr>
          <a:xfrm>
            <a:off x="2306069" y="1968711"/>
            <a:ext cx="11643865" cy="443199"/>
          </a:xfrm>
          <a:prstGeom prst="rect">
            <a:avLst/>
          </a:prstGeom>
          <a:noFill/>
          <a:ln>
            <a:noFill/>
          </a:ln>
        </p:spPr>
        <p:txBody>
          <a:bodyPr anchorCtr="0" anchor="ctr" bIns="0" lIns="0" spcFirstLastPara="1" rIns="0" wrap="square" tIns="0">
            <a:spAutoFit/>
          </a:bodyPr>
          <a:lstStyle>
            <a:lvl1pPr indent="-228600" lvl="0" marL="457200" algn="ctr">
              <a:lnSpc>
                <a:spcPct val="90000"/>
              </a:lnSpc>
              <a:spcBef>
                <a:spcPts val="1000"/>
              </a:spcBef>
              <a:spcAft>
                <a:spcPts val="0"/>
              </a:spcAft>
              <a:buSzPts val="3200"/>
              <a:buNone/>
              <a:defRPr b="1" sz="3200">
                <a:solidFill>
                  <a:srgbClr val="3F3F3F"/>
                </a:solidFill>
                <a:latin typeface="Open Sans ExtraBold"/>
                <a:ea typeface="Open Sans ExtraBold"/>
                <a:cs typeface="Open Sans ExtraBold"/>
                <a:sym typeface="Open Sans ExtraBold"/>
              </a:defRPr>
            </a:lvl1pPr>
            <a:lvl2pPr indent="-228600" lvl="1" marL="914400" algn="l">
              <a:lnSpc>
                <a:spcPct val="90000"/>
              </a:lnSpc>
              <a:spcBef>
                <a:spcPts val="500"/>
              </a:spcBef>
              <a:spcAft>
                <a:spcPts val="0"/>
              </a:spcAft>
              <a:buSzPts val="2400"/>
              <a:buNone/>
              <a:defRPr/>
            </a:lvl2pPr>
            <a:lvl3pPr indent="-228600" lvl="2" marL="1371600" algn="l">
              <a:lnSpc>
                <a:spcPct val="90000"/>
              </a:lnSpc>
              <a:spcBef>
                <a:spcPts val="500"/>
              </a:spcBef>
              <a:spcAft>
                <a:spcPts val="0"/>
              </a:spcAft>
              <a:buSzPts val="20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8" name="Google Shape;28;p73"/>
          <p:cNvSpPr/>
          <p:nvPr/>
        </p:nvSpPr>
        <p:spPr>
          <a:xfrm>
            <a:off x="-622271" y="4731670"/>
            <a:ext cx="17487900" cy="3044207"/>
          </a:xfrm>
          <a:prstGeom prst="rect">
            <a:avLst/>
          </a:prstGeom>
          <a:solidFill>
            <a:srgbClr val="56BF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9" name="Google Shape;29;p73"/>
          <p:cNvGrpSpPr/>
          <p:nvPr/>
        </p:nvGrpSpPr>
        <p:grpSpPr>
          <a:xfrm>
            <a:off x="2491259" y="5289896"/>
            <a:ext cx="2066183" cy="2143731"/>
            <a:chOff x="3579462" y="4179551"/>
            <a:chExt cx="1668847" cy="1731482"/>
          </a:xfrm>
        </p:grpSpPr>
        <p:sp>
          <p:nvSpPr>
            <p:cNvPr id="30" name="Google Shape;30;p73"/>
            <p:cNvSpPr/>
            <p:nvPr/>
          </p:nvSpPr>
          <p:spPr>
            <a:xfrm>
              <a:off x="3579462"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Arial"/>
                <a:ea typeface="Arial"/>
                <a:cs typeface="Arial"/>
                <a:sym typeface="Arial"/>
              </a:endParaRPr>
            </a:p>
          </p:txBody>
        </p:sp>
        <p:pic>
          <p:nvPicPr>
            <p:cNvPr id="31" name="Google Shape;31;p73"/>
            <p:cNvPicPr preferRelativeResize="0"/>
            <p:nvPr/>
          </p:nvPicPr>
          <p:blipFill rotWithShape="1">
            <a:blip r:embed="rId3">
              <a:alphaModFix/>
            </a:blip>
            <a:srcRect b="0" l="0" r="0" t="0"/>
            <a:stretch/>
          </p:blipFill>
          <p:spPr>
            <a:xfrm>
              <a:off x="3812451" y="4592532"/>
              <a:ext cx="1171029" cy="869787"/>
            </a:xfrm>
            <a:prstGeom prst="rect">
              <a:avLst/>
            </a:prstGeom>
            <a:noFill/>
            <a:ln>
              <a:noFill/>
            </a:ln>
          </p:spPr>
        </p:pic>
      </p:grpSp>
      <p:grpSp>
        <p:nvGrpSpPr>
          <p:cNvPr id="32" name="Google Shape;32;p73"/>
          <p:cNvGrpSpPr/>
          <p:nvPr/>
        </p:nvGrpSpPr>
        <p:grpSpPr>
          <a:xfrm>
            <a:off x="5560359" y="5289896"/>
            <a:ext cx="2066183" cy="2143731"/>
            <a:chOff x="6044193" y="4179551"/>
            <a:chExt cx="1668847" cy="1731482"/>
          </a:xfrm>
        </p:grpSpPr>
        <p:sp>
          <p:nvSpPr>
            <p:cNvPr id="33" name="Google Shape;33;p73"/>
            <p:cNvSpPr/>
            <p:nvPr/>
          </p:nvSpPr>
          <p:spPr>
            <a:xfrm>
              <a:off x="6044193"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Arial"/>
                <a:ea typeface="Arial"/>
                <a:cs typeface="Arial"/>
                <a:sym typeface="Arial"/>
              </a:endParaRPr>
            </a:p>
          </p:txBody>
        </p:sp>
        <p:pic>
          <p:nvPicPr>
            <p:cNvPr id="34" name="Google Shape;34;p73"/>
            <p:cNvPicPr preferRelativeResize="0"/>
            <p:nvPr/>
          </p:nvPicPr>
          <p:blipFill rotWithShape="1">
            <a:blip r:embed="rId4">
              <a:alphaModFix/>
            </a:blip>
            <a:srcRect b="0" l="0" r="0" t="0"/>
            <a:stretch/>
          </p:blipFill>
          <p:spPr>
            <a:xfrm>
              <a:off x="6512266" y="4501179"/>
              <a:ext cx="732697" cy="1088225"/>
            </a:xfrm>
            <a:prstGeom prst="rect">
              <a:avLst/>
            </a:prstGeom>
            <a:noFill/>
            <a:ln>
              <a:noFill/>
            </a:ln>
          </p:spPr>
        </p:pic>
      </p:grpSp>
      <p:grpSp>
        <p:nvGrpSpPr>
          <p:cNvPr id="35" name="Google Shape;35;p73"/>
          <p:cNvGrpSpPr/>
          <p:nvPr/>
        </p:nvGrpSpPr>
        <p:grpSpPr>
          <a:xfrm>
            <a:off x="8629459" y="5289896"/>
            <a:ext cx="2066183" cy="2143731"/>
            <a:chOff x="8517392" y="4179551"/>
            <a:chExt cx="1668847" cy="1731482"/>
          </a:xfrm>
        </p:grpSpPr>
        <p:sp>
          <p:nvSpPr>
            <p:cNvPr id="36" name="Google Shape;36;p73"/>
            <p:cNvSpPr/>
            <p:nvPr/>
          </p:nvSpPr>
          <p:spPr>
            <a:xfrm>
              <a:off x="8517392"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Arial"/>
                <a:ea typeface="Arial"/>
                <a:cs typeface="Arial"/>
                <a:sym typeface="Arial"/>
              </a:endParaRPr>
            </a:p>
          </p:txBody>
        </p:sp>
        <p:pic>
          <p:nvPicPr>
            <p:cNvPr id="37" name="Google Shape;37;p73"/>
            <p:cNvPicPr preferRelativeResize="0"/>
            <p:nvPr/>
          </p:nvPicPr>
          <p:blipFill rotWithShape="1">
            <a:blip r:embed="rId5">
              <a:alphaModFix/>
            </a:blip>
            <a:srcRect b="0" l="0" r="0" t="0"/>
            <a:stretch/>
          </p:blipFill>
          <p:spPr>
            <a:xfrm>
              <a:off x="8807157" y="4480190"/>
              <a:ext cx="1089313" cy="1130197"/>
            </a:xfrm>
            <a:prstGeom prst="rect">
              <a:avLst/>
            </a:prstGeom>
            <a:noFill/>
            <a:ln>
              <a:noFill/>
            </a:ln>
          </p:spPr>
        </p:pic>
      </p:grpSp>
      <p:grpSp>
        <p:nvGrpSpPr>
          <p:cNvPr id="38" name="Google Shape;38;p73"/>
          <p:cNvGrpSpPr/>
          <p:nvPr/>
        </p:nvGrpSpPr>
        <p:grpSpPr>
          <a:xfrm>
            <a:off x="11698561" y="5289896"/>
            <a:ext cx="2066183" cy="2143731"/>
            <a:chOff x="11016161" y="4179551"/>
            <a:chExt cx="1668847" cy="1731482"/>
          </a:xfrm>
        </p:grpSpPr>
        <p:sp>
          <p:nvSpPr>
            <p:cNvPr id="39" name="Google Shape;39;p73"/>
            <p:cNvSpPr/>
            <p:nvPr/>
          </p:nvSpPr>
          <p:spPr>
            <a:xfrm>
              <a:off x="11016161"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Arial"/>
                <a:ea typeface="Arial"/>
                <a:cs typeface="Arial"/>
                <a:sym typeface="Arial"/>
              </a:endParaRPr>
            </a:p>
          </p:txBody>
        </p:sp>
        <p:pic>
          <p:nvPicPr>
            <p:cNvPr id="40" name="Google Shape;40;p73"/>
            <p:cNvPicPr preferRelativeResize="0"/>
            <p:nvPr/>
          </p:nvPicPr>
          <p:blipFill rotWithShape="1">
            <a:blip r:embed="rId6">
              <a:alphaModFix/>
            </a:blip>
            <a:srcRect b="0" l="0" r="0" t="0"/>
            <a:stretch/>
          </p:blipFill>
          <p:spPr>
            <a:xfrm>
              <a:off x="11221061" y="4512961"/>
              <a:ext cx="1259042" cy="1064662"/>
            </a:xfrm>
            <a:prstGeom prst="rect">
              <a:avLst/>
            </a:prstGeom>
            <a:noFill/>
            <a:ln>
              <a:noFill/>
            </a:ln>
          </p:spPr>
        </p:pic>
      </p:grpSp>
      <p:sp>
        <p:nvSpPr>
          <p:cNvPr id="41" name="Google Shape;41;p73"/>
          <p:cNvSpPr txBox="1"/>
          <p:nvPr>
            <p:ph idx="3" type="body"/>
          </p:nvPr>
        </p:nvSpPr>
        <p:spPr>
          <a:xfrm>
            <a:off x="107697" y="7840009"/>
            <a:ext cx="7531969" cy="937875"/>
          </a:xfrm>
          <a:prstGeom prst="rect">
            <a:avLst/>
          </a:prstGeom>
          <a:noFill/>
          <a:ln>
            <a:noFill/>
          </a:ln>
        </p:spPr>
        <p:txBody>
          <a:bodyPr anchorCtr="0" anchor="ctr" bIns="91425" lIns="91425" spcFirstLastPara="1" rIns="91425" wrap="square" tIns="91425">
            <a:normAutofit/>
          </a:bodyPr>
          <a:lstStyle>
            <a:lvl1pPr indent="-228600" lvl="0" marL="457200" algn="l">
              <a:lnSpc>
                <a:spcPct val="50000"/>
              </a:lnSpc>
              <a:spcBef>
                <a:spcPts val="1000"/>
              </a:spcBef>
              <a:spcAft>
                <a:spcPts val="0"/>
              </a:spcAft>
              <a:buSzPts val="1800"/>
              <a:buNone/>
              <a:defRPr i="0" sz="1800">
                <a:solidFill>
                  <a:srgbClr val="7F7F7F"/>
                </a:solidFill>
                <a:latin typeface="Open Sans"/>
                <a:ea typeface="Open Sans"/>
                <a:cs typeface="Open Sans"/>
                <a:sym typeface="Open Sans"/>
              </a:defRPr>
            </a:lvl1pPr>
            <a:lvl2pPr indent="-228600" lvl="1" marL="914400" algn="l">
              <a:lnSpc>
                <a:spcPct val="90000"/>
              </a:lnSpc>
              <a:spcBef>
                <a:spcPts val="500"/>
              </a:spcBef>
              <a:spcAft>
                <a:spcPts val="0"/>
              </a:spcAft>
              <a:buSzPts val="1644"/>
              <a:buNone/>
              <a:defRPr sz="1644">
                <a:solidFill>
                  <a:schemeClr val="lt1"/>
                </a:solidFill>
              </a:defRPr>
            </a:lvl2pPr>
            <a:lvl3pPr indent="-228600" lvl="2" marL="1371600" algn="l">
              <a:lnSpc>
                <a:spcPct val="90000"/>
              </a:lnSpc>
              <a:spcBef>
                <a:spcPts val="500"/>
              </a:spcBef>
              <a:spcAft>
                <a:spcPts val="0"/>
              </a:spcAft>
              <a:buSzPts val="1644"/>
              <a:buNone/>
              <a:defRPr sz="1644">
                <a:solidFill>
                  <a:schemeClr val="lt1"/>
                </a:solidFill>
              </a:defRPr>
            </a:lvl3pPr>
            <a:lvl4pPr indent="-228600" lvl="3" marL="1828800" algn="l">
              <a:lnSpc>
                <a:spcPct val="90000"/>
              </a:lnSpc>
              <a:spcBef>
                <a:spcPts val="500"/>
              </a:spcBef>
              <a:spcAft>
                <a:spcPts val="0"/>
              </a:spcAft>
              <a:buSzPts val="1644"/>
              <a:buNone/>
              <a:defRPr sz="1644">
                <a:solidFill>
                  <a:schemeClr val="lt1"/>
                </a:solidFill>
              </a:defRPr>
            </a:lvl4pPr>
            <a:lvl5pPr indent="-228600" lvl="4" marL="2286000" algn="l">
              <a:lnSpc>
                <a:spcPct val="90000"/>
              </a:lnSpc>
              <a:spcBef>
                <a:spcPts val="500"/>
              </a:spcBef>
              <a:spcAft>
                <a:spcPts val="0"/>
              </a:spcAft>
              <a:buSzPts val="1644"/>
              <a:buNone/>
              <a:defRPr sz="1644">
                <a:solidFill>
                  <a:schemeClr val="lt1"/>
                </a:solidFill>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pic>
        <p:nvPicPr>
          <p:cNvPr id="42" name="Google Shape;42;p73"/>
          <p:cNvPicPr preferRelativeResize="0"/>
          <p:nvPr/>
        </p:nvPicPr>
        <p:blipFill rotWithShape="1">
          <a:blip r:embed="rId7">
            <a:alphaModFix/>
          </a:blip>
          <a:srcRect b="0" l="0" r="0" t="0"/>
          <a:stretch/>
        </p:blipFill>
        <p:spPr>
          <a:xfrm>
            <a:off x="0" y="0"/>
            <a:ext cx="16256000" cy="914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p:tgtEl>
                                          <p:spTgt spid="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p:tgtEl>
                                          <p:spTgt spid="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8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p:tgtEl>
                                          <p:spTgt spid="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93" name="Shape 193"/>
        <p:cNvGrpSpPr/>
        <p:nvPr/>
      </p:nvGrpSpPr>
      <p:grpSpPr>
        <a:xfrm>
          <a:off x="0" y="0"/>
          <a:ext cx="0" cy="0"/>
          <a:chOff x="0" y="0"/>
          <a:chExt cx="0" cy="0"/>
        </a:xfrm>
      </p:grpSpPr>
      <p:sp>
        <p:nvSpPr>
          <p:cNvPr id="194" name="Google Shape;194;p82"/>
          <p:cNvSpPr/>
          <p:nvPr/>
        </p:nvSpPr>
        <p:spPr>
          <a:xfrm>
            <a:off x="0" y="7677017"/>
            <a:ext cx="16256000" cy="1466982"/>
          </a:xfrm>
          <a:prstGeom prst="rect">
            <a:avLst/>
          </a:prstGeom>
          <a:solidFill>
            <a:srgbClr val="8E8E8E"/>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nvGrpSpPr>
          <p:cNvPr id="195" name="Google Shape;195;p82"/>
          <p:cNvGrpSpPr/>
          <p:nvPr/>
        </p:nvGrpSpPr>
        <p:grpSpPr>
          <a:xfrm>
            <a:off x="-2" y="7545045"/>
            <a:ext cx="16255999" cy="130963"/>
            <a:chOff x="0" y="474414"/>
            <a:chExt cx="7908924" cy="61411"/>
          </a:xfrm>
        </p:grpSpPr>
        <p:sp>
          <p:nvSpPr>
            <p:cNvPr id="196" name="Google Shape;196;p82"/>
            <p:cNvSpPr/>
            <p:nvPr/>
          </p:nvSpPr>
          <p:spPr>
            <a:xfrm>
              <a:off x="0" y="474414"/>
              <a:ext cx="711993"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97" name="Google Shape;197;p82"/>
            <p:cNvSpPr/>
            <p:nvPr/>
          </p:nvSpPr>
          <p:spPr>
            <a:xfrm>
              <a:off x="711993" y="474414"/>
              <a:ext cx="3455194" cy="61411"/>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98" name="Google Shape;198;p82"/>
            <p:cNvSpPr/>
            <p:nvPr/>
          </p:nvSpPr>
          <p:spPr>
            <a:xfrm>
              <a:off x="4167187" y="474414"/>
              <a:ext cx="683418" cy="61411"/>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99" name="Google Shape;199;p82"/>
            <p:cNvSpPr/>
            <p:nvPr/>
          </p:nvSpPr>
          <p:spPr>
            <a:xfrm>
              <a:off x="4850605" y="474414"/>
              <a:ext cx="228600"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00" name="Google Shape;200;p82"/>
            <p:cNvSpPr/>
            <p:nvPr/>
          </p:nvSpPr>
          <p:spPr>
            <a:xfrm>
              <a:off x="5079205" y="474414"/>
              <a:ext cx="80962" cy="61411"/>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01" name="Google Shape;201;p82"/>
            <p:cNvSpPr/>
            <p:nvPr/>
          </p:nvSpPr>
          <p:spPr>
            <a:xfrm>
              <a:off x="5160169" y="474414"/>
              <a:ext cx="812005" cy="61411"/>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02" name="Google Shape;202;p82"/>
            <p:cNvSpPr/>
            <p:nvPr/>
          </p:nvSpPr>
          <p:spPr>
            <a:xfrm>
              <a:off x="5972175" y="474414"/>
              <a:ext cx="1936749" cy="61411"/>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sp>
        <p:nvSpPr>
          <p:cNvPr id="203" name="Google Shape;203;p82"/>
          <p:cNvSpPr/>
          <p:nvPr/>
        </p:nvSpPr>
        <p:spPr>
          <a:xfrm>
            <a:off x="0" y="4731"/>
            <a:ext cx="16256000" cy="1121168"/>
          </a:xfrm>
          <a:prstGeom prst="rect">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04" name="Google Shape;204;p82"/>
          <p:cNvSpPr txBox="1"/>
          <p:nvPr/>
        </p:nvSpPr>
        <p:spPr>
          <a:xfrm>
            <a:off x="6760067" y="3801294"/>
            <a:ext cx="5015027" cy="12003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62626"/>
              </a:buClr>
              <a:buSzPts val="1800"/>
              <a:buFont typeface="Open Sans"/>
              <a:buNone/>
            </a:pPr>
            <a:r>
              <a:rPr b="1" i="0" lang="en-US" sz="7200" u="none" cap="none" strike="noStrike">
                <a:solidFill>
                  <a:srgbClr val="262626"/>
                </a:solidFill>
                <a:latin typeface="Open Sans"/>
                <a:ea typeface="Open Sans"/>
                <a:cs typeface="Open Sans"/>
                <a:sym typeface="Open Sans"/>
              </a:rPr>
              <a:t>Thank You</a:t>
            </a:r>
            <a:endParaRPr/>
          </a:p>
        </p:txBody>
      </p:sp>
      <p:grpSp>
        <p:nvGrpSpPr>
          <p:cNvPr id="205" name="Google Shape;205;p82"/>
          <p:cNvGrpSpPr/>
          <p:nvPr/>
        </p:nvGrpSpPr>
        <p:grpSpPr>
          <a:xfrm>
            <a:off x="2493994" y="2493926"/>
            <a:ext cx="3549856" cy="3683089"/>
            <a:chOff x="1430871" y="1152875"/>
            <a:chExt cx="1727087" cy="1727087"/>
          </a:xfrm>
        </p:grpSpPr>
        <p:sp>
          <p:nvSpPr>
            <p:cNvPr id="206" name="Google Shape;206;p82"/>
            <p:cNvSpPr/>
            <p:nvPr/>
          </p:nvSpPr>
          <p:spPr>
            <a:xfrm>
              <a:off x="1430871" y="1152875"/>
              <a:ext cx="1727087" cy="1727087"/>
            </a:xfrm>
            <a:prstGeom prst="ellipse">
              <a:avLst/>
            </a:prstGeom>
            <a:solidFill>
              <a:srgbClr val="7EC7E8"/>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207" name="Google Shape;207;p82"/>
            <p:cNvPicPr preferRelativeResize="0"/>
            <p:nvPr/>
          </p:nvPicPr>
          <p:blipFill rotWithShape="1">
            <a:blip r:embed="rId2">
              <a:alphaModFix/>
            </a:blip>
            <a:srcRect b="0" l="0" r="0" t="0"/>
            <a:stretch/>
          </p:blipFill>
          <p:spPr>
            <a:xfrm>
              <a:off x="1657008" y="1588959"/>
              <a:ext cx="1322413" cy="860188"/>
            </a:xfrm>
            <a:prstGeom prst="rect">
              <a:avLst/>
            </a:prstGeom>
            <a:noFill/>
            <a:ln>
              <a:noFill/>
            </a:ln>
          </p:spPr>
        </p:pic>
      </p:grpSp>
      <p:pic>
        <p:nvPicPr>
          <p:cNvPr id="208" name="Google Shape;208;p82"/>
          <p:cNvPicPr preferRelativeResize="0"/>
          <p:nvPr/>
        </p:nvPicPr>
        <p:blipFill rotWithShape="1">
          <a:blip r:embed="rId3">
            <a:alphaModFix/>
          </a:blip>
          <a:srcRect b="0" l="0" r="0" t="0"/>
          <a:stretch/>
        </p:blipFill>
        <p:spPr>
          <a:xfrm>
            <a:off x="13413429" y="174758"/>
            <a:ext cx="2673811" cy="771649"/>
          </a:xfrm>
          <a:prstGeom prst="rect">
            <a:avLst/>
          </a:prstGeom>
          <a:noFill/>
          <a:ln>
            <a:noFill/>
          </a:ln>
        </p:spPr>
      </p:pic>
      <p:pic>
        <p:nvPicPr>
          <p:cNvPr id="209" name="Google Shape;209;p82"/>
          <p:cNvPicPr preferRelativeResize="0"/>
          <p:nvPr/>
        </p:nvPicPr>
        <p:blipFill rotWithShape="1">
          <a:blip r:embed="rId4">
            <a:alphaModFix/>
          </a:blip>
          <a:srcRect b="0" l="0" r="0" t="0"/>
          <a:stretch/>
        </p:blipFill>
        <p:spPr>
          <a:xfrm>
            <a:off x="0" y="37322"/>
            <a:ext cx="16256000" cy="9144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quiz q">
  <p:cSld name="2_quiz q">
    <p:spTree>
      <p:nvGrpSpPr>
        <p:cNvPr id="210" name="Shape 210"/>
        <p:cNvGrpSpPr/>
        <p:nvPr/>
      </p:nvGrpSpPr>
      <p:grpSpPr>
        <a:xfrm>
          <a:off x="0" y="0"/>
          <a:ext cx="0" cy="0"/>
          <a:chOff x="0" y="0"/>
          <a:chExt cx="0" cy="0"/>
        </a:xfrm>
      </p:grpSpPr>
      <p:sp>
        <p:nvSpPr>
          <p:cNvPr id="211" name="Google Shape;211;p83"/>
          <p:cNvSpPr/>
          <p:nvPr/>
        </p:nvSpPr>
        <p:spPr>
          <a:xfrm>
            <a:off x="489443" y="776258"/>
            <a:ext cx="1698902"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212" name="Google Shape;212;p83"/>
          <p:cNvSpPr/>
          <p:nvPr/>
        </p:nvSpPr>
        <p:spPr>
          <a:xfrm>
            <a:off x="489443" y="776258"/>
            <a:ext cx="15376231"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sp>
        <p:nvSpPr>
          <p:cNvPr id="213" name="Google Shape;213;p83"/>
          <p:cNvSpPr txBox="1"/>
          <p:nvPr>
            <p:ph idx="1" type="body"/>
          </p:nvPr>
        </p:nvSpPr>
        <p:spPr>
          <a:xfrm>
            <a:off x="2310169" y="931283"/>
            <a:ext cx="13391132" cy="1424965"/>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333"/>
              </a:spcBef>
              <a:spcAft>
                <a:spcPts val="0"/>
              </a:spcAft>
              <a:buClr>
                <a:srgbClr val="3F3F3F"/>
              </a:buClr>
              <a:buSzPts val="2400"/>
              <a:buFont typeface="Arial"/>
              <a:buNone/>
              <a:defRPr b="1" i="0" sz="24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214" name="Google Shape;214;p83"/>
          <p:cNvCxnSpPr/>
          <p:nvPr/>
        </p:nvCxnSpPr>
        <p:spPr>
          <a:xfrm>
            <a:off x="2188344"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15" name="Google Shape;215;p83"/>
          <p:cNvSpPr txBox="1"/>
          <p:nvPr>
            <p:ph idx="2" type="body"/>
          </p:nvPr>
        </p:nvSpPr>
        <p:spPr>
          <a:xfrm>
            <a:off x="489441" y="1671457"/>
            <a:ext cx="1675119" cy="541667"/>
          </a:xfrm>
          <a:prstGeom prst="rect">
            <a:avLst/>
          </a:prstGeom>
          <a:noFill/>
          <a:ln>
            <a:noFill/>
          </a:ln>
        </p:spPr>
        <p:txBody>
          <a:bodyPr anchorCtr="0" anchor="ctr" bIns="91425" lIns="91425" spcFirstLastPara="1" rIns="91425" wrap="square" tIns="91425">
            <a:noAutofit/>
          </a:bodyPr>
          <a:lstStyle>
            <a:lvl1pPr indent="-228600" lvl="0" marL="457200" marR="0" algn="ctr">
              <a:lnSpc>
                <a:spcPct val="90000"/>
              </a:lnSpc>
              <a:spcBef>
                <a:spcPts val="1000"/>
              </a:spcBef>
              <a:spcAft>
                <a:spcPts val="0"/>
              </a:spcAft>
              <a:buClr>
                <a:srgbClr val="3F3F3F"/>
              </a:buClr>
              <a:buSzPts val="2800"/>
              <a:buFont typeface="Arial"/>
              <a:buNone/>
              <a:defRPr b="0" i="0" sz="2800" u="none" cap="none" strike="noStrike">
                <a:solidFill>
                  <a:srgbClr val="3F3F3F"/>
                </a:solidFill>
                <a:latin typeface="Open Sans ExtraBold"/>
                <a:ea typeface="Open Sans ExtraBold"/>
                <a:cs typeface="Open Sans ExtraBold"/>
                <a:sym typeface="Open Sans ExtraBold"/>
              </a:defRPr>
            </a:lvl1pPr>
            <a:lvl2pPr indent="-228600" lvl="1" marL="914400" marR="0" algn="ctr">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228600" lvl="2" marL="1371600"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indent="-228600" lvl="3" marL="1828800"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indent="-228600" lvl="4" marL="2286000"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6" name="Google Shape;216;p83"/>
          <p:cNvSpPr txBox="1"/>
          <p:nvPr/>
        </p:nvSpPr>
        <p:spPr>
          <a:xfrm>
            <a:off x="489443" y="1016282"/>
            <a:ext cx="1698904" cy="52321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F3F3F"/>
              </a:buClr>
              <a:buSzPts val="700"/>
              <a:buFont typeface="Open Sans ExtraBold"/>
              <a:buNone/>
            </a:pPr>
            <a:r>
              <a:rPr b="1" i="0" lang="en-US" sz="2800" u="none" cap="none" strike="noStrike">
                <a:solidFill>
                  <a:srgbClr val="3F3F3F"/>
                </a:solidFill>
                <a:latin typeface="Open Sans ExtraBold"/>
                <a:ea typeface="Open Sans ExtraBold"/>
                <a:cs typeface="Open Sans ExtraBold"/>
                <a:sym typeface="Open Sans ExtraBold"/>
              </a:rPr>
              <a:t>QUIZ</a:t>
            </a:r>
            <a:endParaRPr/>
          </a:p>
        </p:txBody>
      </p:sp>
      <p:pic>
        <p:nvPicPr>
          <p:cNvPr id="217" name="Google Shape;217;p83"/>
          <p:cNvPicPr preferRelativeResize="0"/>
          <p:nvPr/>
        </p:nvPicPr>
        <p:blipFill rotWithShape="1">
          <a:blip r:embed="rId2">
            <a:alphaModFix/>
          </a:blip>
          <a:srcRect b="0" l="0" r="0" t="0"/>
          <a:stretch/>
        </p:blipFill>
        <p:spPr>
          <a:xfrm>
            <a:off x="13805529" y="3419269"/>
            <a:ext cx="2058919" cy="2065102"/>
          </a:xfrm>
          <a:prstGeom prst="rect">
            <a:avLst/>
          </a:prstGeom>
          <a:noFill/>
          <a:ln>
            <a:noFill/>
          </a:ln>
        </p:spPr>
      </p:pic>
      <p:sp>
        <p:nvSpPr>
          <p:cNvPr id="218" name="Google Shape;218;p83"/>
          <p:cNvSpPr txBox="1"/>
          <p:nvPr/>
        </p:nvSpPr>
        <p:spPr>
          <a:xfrm>
            <a:off x="1664102" y="2852708"/>
            <a:ext cx="666211"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a.</a:t>
            </a:r>
            <a:endParaRPr/>
          </a:p>
        </p:txBody>
      </p:sp>
      <p:sp>
        <p:nvSpPr>
          <p:cNvPr id="219" name="Google Shape;219;p83"/>
          <p:cNvSpPr txBox="1"/>
          <p:nvPr/>
        </p:nvSpPr>
        <p:spPr>
          <a:xfrm>
            <a:off x="1664102" y="3673805"/>
            <a:ext cx="455574"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b.</a:t>
            </a:r>
            <a:endParaRPr/>
          </a:p>
        </p:txBody>
      </p:sp>
      <p:sp>
        <p:nvSpPr>
          <p:cNvPr id="220" name="Google Shape;220;p83"/>
          <p:cNvSpPr txBox="1"/>
          <p:nvPr/>
        </p:nvSpPr>
        <p:spPr>
          <a:xfrm>
            <a:off x="1664100" y="4494903"/>
            <a:ext cx="623378"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c.</a:t>
            </a:r>
            <a:endParaRPr/>
          </a:p>
        </p:txBody>
      </p:sp>
      <p:sp>
        <p:nvSpPr>
          <p:cNvPr id="221" name="Google Shape;221;p83"/>
          <p:cNvSpPr txBox="1"/>
          <p:nvPr/>
        </p:nvSpPr>
        <p:spPr>
          <a:xfrm>
            <a:off x="1664102" y="5316001"/>
            <a:ext cx="666211"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d.</a:t>
            </a:r>
            <a:endParaRPr/>
          </a:p>
        </p:txBody>
      </p:sp>
      <p:sp>
        <p:nvSpPr>
          <p:cNvPr id="222" name="Google Shape;222;p83"/>
          <p:cNvSpPr txBox="1"/>
          <p:nvPr>
            <p:ph idx="3" type="body"/>
          </p:nvPr>
        </p:nvSpPr>
        <p:spPr>
          <a:xfrm>
            <a:off x="2329743" y="2761989"/>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3" name="Google Shape;223;p83"/>
          <p:cNvSpPr txBox="1"/>
          <p:nvPr>
            <p:ph idx="4" type="body"/>
          </p:nvPr>
        </p:nvSpPr>
        <p:spPr>
          <a:xfrm>
            <a:off x="2329743" y="3582594"/>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4" name="Google Shape;224;p83"/>
          <p:cNvSpPr txBox="1"/>
          <p:nvPr>
            <p:ph idx="5" type="body"/>
          </p:nvPr>
        </p:nvSpPr>
        <p:spPr>
          <a:xfrm>
            <a:off x="2329743" y="4403198"/>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5" name="Google Shape;225;p83"/>
          <p:cNvSpPr txBox="1"/>
          <p:nvPr>
            <p:ph idx="6" type="body"/>
          </p:nvPr>
        </p:nvSpPr>
        <p:spPr>
          <a:xfrm>
            <a:off x="2329743" y="5223803"/>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6" name="Google Shape;226;p83"/>
          <p:cNvSpPr txBox="1"/>
          <p:nvPr/>
        </p:nvSpPr>
        <p:spPr>
          <a:xfrm>
            <a:off x="1664100" y="6137096"/>
            <a:ext cx="666211"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e.</a:t>
            </a:r>
            <a:endParaRPr/>
          </a:p>
        </p:txBody>
      </p:sp>
      <p:sp>
        <p:nvSpPr>
          <p:cNvPr id="227" name="Google Shape;227;p83"/>
          <p:cNvSpPr txBox="1"/>
          <p:nvPr>
            <p:ph idx="7" type="body"/>
          </p:nvPr>
        </p:nvSpPr>
        <p:spPr>
          <a:xfrm>
            <a:off x="2310169" y="6044407"/>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228" name="Google Shape;228;p83"/>
          <p:cNvPicPr preferRelativeResize="0"/>
          <p:nvPr/>
        </p:nvPicPr>
        <p:blipFill rotWithShape="1">
          <a:blip r:embed="rId3">
            <a:alphaModFix/>
          </a:blip>
          <a:srcRect b="0" l="0" r="0" t="0"/>
          <a:stretch/>
        </p:blipFill>
        <p:spPr>
          <a:xfrm>
            <a:off x="0" y="37322"/>
            <a:ext cx="16256000" cy="9144000"/>
          </a:xfrm>
          <a:prstGeom prst="rect">
            <a:avLst/>
          </a:prstGeom>
          <a:noFill/>
          <a:ln>
            <a:noFill/>
          </a:ln>
        </p:spPr>
      </p:pic>
      <p:grpSp>
        <p:nvGrpSpPr>
          <p:cNvPr id="229" name="Google Shape;229;p83"/>
          <p:cNvGrpSpPr/>
          <p:nvPr/>
        </p:nvGrpSpPr>
        <p:grpSpPr>
          <a:xfrm>
            <a:off x="0" y="-4724"/>
            <a:ext cx="16255999" cy="194999"/>
            <a:chOff x="0" y="-4724"/>
            <a:chExt cx="16255999" cy="194999"/>
          </a:xfrm>
        </p:grpSpPr>
        <p:sp>
          <p:nvSpPr>
            <p:cNvPr id="230" name="Google Shape;230;p83"/>
            <p:cNvSpPr/>
            <p:nvPr/>
          </p:nvSpPr>
          <p:spPr>
            <a:xfrm>
              <a:off x="0" y="-4724"/>
              <a:ext cx="1463432"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31" name="Google Shape;231;p83"/>
            <p:cNvSpPr/>
            <p:nvPr/>
          </p:nvSpPr>
          <p:spPr>
            <a:xfrm>
              <a:off x="1463430" y="-4724"/>
              <a:ext cx="7101805" cy="194999"/>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232" name="Google Shape;232;p83"/>
            <p:cNvSpPr/>
            <p:nvPr/>
          </p:nvSpPr>
          <p:spPr>
            <a:xfrm>
              <a:off x="8565235" y="-4724"/>
              <a:ext cx="1404697" cy="194999"/>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33" name="Google Shape;233;p83"/>
            <p:cNvSpPr/>
            <p:nvPr/>
          </p:nvSpPr>
          <p:spPr>
            <a:xfrm>
              <a:off x="9969932" y="-4724"/>
              <a:ext cx="469864"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34" name="Google Shape;234;p83"/>
            <p:cNvSpPr/>
            <p:nvPr/>
          </p:nvSpPr>
          <p:spPr>
            <a:xfrm>
              <a:off x="10439797" y="-4724"/>
              <a:ext cx="166410" cy="194999"/>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35" name="Google Shape;235;p83"/>
            <p:cNvSpPr/>
            <p:nvPr/>
          </p:nvSpPr>
          <p:spPr>
            <a:xfrm>
              <a:off x="10606207" y="-4724"/>
              <a:ext cx="1668997" cy="194999"/>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36" name="Google Shape;236;p83"/>
            <p:cNvSpPr/>
            <p:nvPr/>
          </p:nvSpPr>
          <p:spPr>
            <a:xfrm>
              <a:off x="12275204" y="-4724"/>
              <a:ext cx="3980795" cy="194999"/>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quiz ans">
  <p:cSld name="2_quiz ans">
    <p:spTree>
      <p:nvGrpSpPr>
        <p:cNvPr id="237" name="Shape 237"/>
        <p:cNvGrpSpPr/>
        <p:nvPr/>
      </p:nvGrpSpPr>
      <p:grpSpPr>
        <a:xfrm>
          <a:off x="0" y="0"/>
          <a:ext cx="0" cy="0"/>
          <a:chOff x="0" y="0"/>
          <a:chExt cx="0" cy="0"/>
        </a:xfrm>
      </p:grpSpPr>
      <p:sp>
        <p:nvSpPr>
          <p:cNvPr id="238" name="Google Shape;238;p84"/>
          <p:cNvSpPr/>
          <p:nvPr/>
        </p:nvSpPr>
        <p:spPr>
          <a:xfrm>
            <a:off x="0" y="6798914"/>
            <a:ext cx="16256000"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
        <p:nvSpPr>
          <p:cNvPr id="239" name="Google Shape;239;p84"/>
          <p:cNvSpPr txBox="1"/>
          <p:nvPr>
            <p:ph idx="1" type="body"/>
          </p:nvPr>
        </p:nvSpPr>
        <p:spPr>
          <a:xfrm>
            <a:off x="433970" y="7456927"/>
            <a:ext cx="15267332" cy="1287949"/>
          </a:xfrm>
          <a:prstGeom prst="rect">
            <a:avLst/>
          </a:prstGeom>
          <a:noFill/>
          <a:ln>
            <a:noFill/>
          </a:ln>
        </p:spPr>
        <p:txBody>
          <a:bodyPr anchorCtr="0" anchor="t" bIns="91425" lIns="91425" spcFirstLastPara="1" rIns="91425" wrap="square" tIns="91425">
            <a:noAutofit/>
          </a:bodyPr>
          <a:lstStyle>
            <a:lvl1pPr indent="-381000" lvl="0" marL="457200" marR="0" algn="l">
              <a:lnSpc>
                <a:spcPct val="90000"/>
              </a:lnSpc>
              <a:spcBef>
                <a:spcPts val="1000"/>
              </a:spcBef>
              <a:spcAft>
                <a:spcPts val="0"/>
              </a:spcAft>
              <a:buClr>
                <a:srgbClr val="3F3F3F"/>
              </a:buClr>
              <a:buSzPts val="2400"/>
              <a:buFont typeface="Arial"/>
              <a:buChar char="•"/>
              <a:defRPr b="1" i="0" sz="24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0" name="Google Shape;240;p84"/>
          <p:cNvSpPr txBox="1"/>
          <p:nvPr/>
        </p:nvSpPr>
        <p:spPr>
          <a:xfrm>
            <a:off x="436422" y="6835847"/>
            <a:ext cx="3232231"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The correct answer is</a:t>
            </a:r>
            <a:endParaRPr/>
          </a:p>
        </p:txBody>
      </p:sp>
      <p:cxnSp>
        <p:nvCxnSpPr>
          <p:cNvPr id="241" name="Google Shape;241;p84"/>
          <p:cNvCxnSpPr/>
          <p:nvPr/>
        </p:nvCxnSpPr>
        <p:spPr>
          <a:xfrm>
            <a:off x="396856" y="7371303"/>
            <a:ext cx="14514239" cy="0"/>
          </a:xfrm>
          <a:prstGeom prst="straightConnector1">
            <a:avLst/>
          </a:prstGeom>
          <a:noFill/>
          <a:ln cap="flat" cmpd="sng" w="12700">
            <a:solidFill>
              <a:schemeClr val="lt1"/>
            </a:solidFill>
            <a:prstDash val="solid"/>
            <a:miter lim="800000"/>
            <a:headEnd len="sm" w="sm" type="none"/>
            <a:tailEnd len="sm" w="sm" type="none"/>
          </a:ln>
        </p:spPr>
      </p:cxnSp>
      <p:cxnSp>
        <p:nvCxnSpPr>
          <p:cNvPr id="242" name="Google Shape;242;p84"/>
          <p:cNvCxnSpPr/>
          <p:nvPr/>
        </p:nvCxnSpPr>
        <p:spPr>
          <a:xfrm>
            <a:off x="396856" y="7371303"/>
            <a:ext cx="15462285" cy="0"/>
          </a:xfrm>
          <a:prstGeom prst="straightConnector1">
            <a:avLst/>
          </a:prstGeom>
          <a:noFill/>
          <a:ln cap="flat" cmpd="sng" w="28575">
            <a:solidFill>
              <a:srgbClr val="CDCDCD"/>
            </a:solidFill>
            <a:prstDash val="solid"/>
            <a:miter lim="800000"/>
            <a:headEnd len="sm" w="sm" type="none"/>
            <a:tailEnd len="sm" w="sm" type="none"/>
          </a:ln>
        </p:spPr>
      </p:cxnSp>
      <p:sp>
        <p:nvSpPr>
          <p:cNvPr id="243" name="Google Shape;243;p84"/>
          <p:cNvSpPr txBox="1"/>
          <p:nvPr>
            <p:ph idx="2" type="body"/>
          </p:nvPr>
        </p:nvSpPr>
        <p:spPr>
          <a:xfrm>
            <a:off x="3662871" y="6760722"/>
            <a:ext cx="9022187" cy="619531"/>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C9F37"/>
              </a:buClr>
              <a:buSzPts val="2400"/>
              <a:buFont typeface="Arial"/>
              <a:buNone/>
              <a:defRPr b="1" i="0" sz="2400" u="none" cap="none" strike="noStrike">
                <a:solidFill>
                  <a:srgbClr val="3C9F37"/>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4" name="Google Shape;244;p84"/>
          <p:cNvSpPr/>
          <p:nvPr/>
        </p:nvSpPr>
        <p:spPr>
          <a:xfrm>
            <a:off x="489443" y="776258"/>
            <a:ext cx="1698902"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245" name="Google Shape;245;p84"/>
          <p:cNvSpPr/>
          <p:nvPr/>
        </p:nvSpPr>
        <p:spPr>
          <a:xfrm>
            <a:off x="489443" y="776258"/>
            <a:ext cx="15376231"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cxnSp>
        <p:nvCxnSpPr>
          <p:cNvPr id="246" name="Google Shape;246;p84"/>
          <p:cNvCxnSpPr/>
          <p:nvPr/>
        </p:nvCxnSpPr>
        <p:spPr>
          <a:xfrm>
            <a:off x="2188344"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47" name="Google Shape;247;p84"/>
          <p:cNvSpPr txBox="1"/>
          <p:nvPr>
            <p:ph idx="3" type="body"/>
          </p:nvPr>
        </p:nvSpPr>
        <p:spPr>
          <a:xfrm>
            <a:off x="489441" y="1671457"/>
            <a:ext cx="1675119" cy="541667"/>
          </a:xfrm>
          <a:prstGeom prst="rect">
            <a:avLst/>
          </a:prstGeom>
          <a:noFill/>
          <a:ln>
            <a:noFill/>
          </a:ln>
        </p:spPr>
        <p:txBody>
          <a:bodyPr anchorCtr="0" anchor="ctr" bIns="91425" lIns="91425" spcFirstLastPara="1" rIns="91425" wrap="square" tIns="91425">
            <a:noAutofit/>
          </a:bodyPr>
          <a:lstStyle>
            <a:lvl1pPr indent="-228600" lvl="0" marL="457200" marR="0" algn="ctr">
              <a:lnSpc>
                <a:spcPct val="90000"/>
              </a:lnSpc>
              <a:spcBef>
                <a:spcPts val="1000"/>
              </a:spcBef>
              <a:spcAft>
                <a:spcPts val="0"/>
              </a:spcAft>
              <a:buClr>
                <a:srgbClr val="3F3F3F"/>
              </a:buClr>
              <a:buSzPts val="2800"/>
              <a:buFont typeface="Arial"/>
              <a:buNone/>
              <a:defRPr b="0" i="0" sz="2800" u="none" cap="none" strike="noStrike">
                <a:solidFill>
                  <a:srgbClr val="3F3F3F"/>
                </a:solidFill>
                <a:latin typeface="Open Sans ExtraBold"/>
                <a:ea typeface="Open Sans ExtraBold"/>
                <a:cs typeface="Open Sans ExtraBold"/>
                <a:sym typeface="Open Sans ExtraBold"/>
              </a:defRPr>
            </a:lvl1pPr>
            <a:lvl2pPr indent="-228600" lvl="1" marL="914400" marR="0" algn="ctr">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228600" lvl="2" marL="1371600"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indent="-228600" lvl="3" marL="1828800"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indent="-228600" lvl="4" marL="2286000"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8" name="Google Shape;248;p84"/>
          <p:cNvSpPr txBox="1"/>
          <p:nvPr/>
        </p:nvSpPr>
        <p:spPr>
          <a:xfrm>
            <a:off x="489443" y="1016282"/>
            <a:ext cx="1698904" cy="52321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F3F3F"/>
              </a:buClr>
              <a:buSzPts val="700"/>
              <a:buFont typeface="Open Sans ExtraBold"/>
              <a:buNone/>
            </a:pPr>
            <a:r>
              <a:rPr b="1" i="0" lang="en-US" sz="2800" u="none" cap="none" strike="noStrike">
                <a:solidFill>
                  <a:srgbClr val="3F3F3F"/>
                </a:solidFill>
                <a:latin typeface="Open Sans ExtraBold"/>
                <a:ea typeface="Open Sans ExtraBold"/>
                <a:cs typeface="Open Sans ExtraBold"/>
                <a:sym typeface="Open Sans ExtraBold"/>
              </a:rPr>
              <a:t>QUIZ</a:t>
            </a:r>
            <a:endParaRPr/>
          </a:p>
        </p:txBody>
      </p:sp>
      <p:pic>
        <p:nvPicPr>
          <p:cNvPr id="249" name="Google Shape;249;p84"/>
          <p:cNvPicPr preferRelativeResize="0"/>
          <p:nvPr/>
        </p:nvPicPr>
        <p:blipFill rotWithShape="1">
          <a:blip r:embed="rId2">
            <a:alphaModFix/>
          </a:blip>
          <a:srcRect b="0" l="0" r="0" t="0"/>
          <a:stretch/>
        </p:blipFill>
        <p:spPr>
          <a:xfrm>
            <a:off x="13805529" y="3419269"/>
            <a:ext cx="2058919" cy="2065102"/>
          </a:xfrm>
          <a:prstGeom prst="rect">
            <a:avLst/>
          </a:prstGeom>
          <a:noFill/>
          <a:ln>
            <a:noFill/>
          </a:ln>
        </p:spPr>
      </p:pic>
      <p:sp>
        <p:nvSpPr>
          <p:cNvPr id="250" name="Google Shape;250;p84"/>
          <p:cNvSpPr txBox="1"/>
          <p:nvPr>
            <p:ph idx="4" type="body"/>
          </p:nvPr>
        </p:nvSpPr>
        <p:spPr>
          <a:xfrm>
            <a:off x="2310169" y="931283"/>
            <a:ext cx="13391132" cy="1424965"/>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333"/>
              </a:spcBef>
              <a:spcAft>
                <a:spcPts val="0"/>
              </a:spcAft>
              <a:buClr>
                <a:srgbClr val="3F3F3F"/>
              </a:buClr>
              <a:buSzPts val="2400"/>
              <a:buFont typeface="Arial"/>
              <a:buNone/>
              <a:defRPr b="1" i="0" sz="24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1" name="Google Shape;251;p84"/>
          <p:cNvSpPr txBox="1"/>
          <p:nvPr/>
        </p:nvSpPr>
        <p:spPr>
          <a:xfrm>
            <a:off x="1664102" y="2852708"/>
            <a:ext cx="666211"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a.</a:t>
            </a:r>
            <a:endParaRPr/>
          </a:p>
        </p:txBody>
      </p:sp>
      <p:sp>
        <p:nvSpPr>
          <p:cNvPr id="252" name="Google Shape;252;p84"/>
          <p:cNvSpPr txBox="1"/>
          <p:nvPr/>
        </p:nvSpPr>
        <p:spPr>
          <a:xfrm>
            <a:off x="1664102" y="3673805"/>
            <a:ext cx="455574"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b.</a:t>
            </a:r>
            <a:endParaRPr/>
          </a:p>
        </p:txBody>
      </p:sp>
      <p:sp>
        <p:nvSpPr>
          <p:cNvPr id="253" name="Google Shape;253;p84"/>
          <p:cNvSpPr txBox="1"/>
          <p:nvPr/>
        </p:nvSpPr>
        <p:spPr>
          <a:xfrm>
            <a:off x="1664100" y="4494903"/>
            <a:ext cx="623378"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c.</a:t>
            </a:r>
            <a:endParaRPr/>
          </a:p>
        </p:txBody>
      </p:sp>
      <p:sp>
        <p:nvSpPr>
          <p:cNvPr id="254" name="Google Shape;254;p84"/>
          <p:cNvSpPr txBox="1"/>
          <p:nvPr/>
        </p:nvSpPr>
        <p:spPr>
          <a:xfrm>
            <a:off x="1664102" y="5316001"/>
            <a:ext cx="666211"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d.</a:t>
            </a:r>
            <a:endParaRPr/>
          </a:p>
        </p:txBody>
      </p:sp>
      <p:sp>
        <p:nvSpPr>
          <p:cNvPr id="255" name="Google Shape;255;p84"/>
          <p:cNvSpPr txBox="1"/>
          <p:nvPr>
            <p:ph idx="5" type="body"/>
          </p:nvPr>
        </p:nvSpPr>
        <p:spPr>
          <a:xfrm>
            <a:off x="2329743" y="2761989"/>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6" name="Google Shape;256;p84"/>
          <p:cNvSpPr txBox="1"/>
          <p:nvPr>
            <p:ph idx="6" type="body"/>
          </p:nvPr>
        </p:nvSpPr>
        <p:spPr>
          <a:xfrm>
            <a:off x="2329743" y="3582594"/>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7" name="Google Shape;257;p84"/>
          <p:cNvSpPr txBox="1"/>
          <p:nvPr>
            <p:ph idx="7" type="body"/>
          </p:nvPr>
        </p:nvSpPr>
        <p:spPr>
          <a:xfrm>
            <a:off x="2329743" y="4403198"/>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8" name="Google Shape;258;p84"/>
          <p:cNvSpPr txBox="1"/>
          <p:nvPr>
            <p:ph idx="8" type="body"/>
          </p:nvPr>
        </p:nvSpPr>
        <p:spPr>
          <a:xfrm>
            <a:off x="2329743" y="5223803"/>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9" name="Google Shape;259;p84"/>
          <p:cNvSpPr txBox="1"/>
          <p:nvPr/>
        </p:nvSpPr>
        <p:spPr>
          <a:xfrm>
            <a:off x="1664100" y="6137096"/>
            <a:ext cx="666211"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e.</a:t>
            </a:r>
            <a:endParaRPr/>
          </a:p>
        </p:txBody>
      </p:sp>
      <p:sp>
        <p:nvSpPr>
          <p:cNvPr id="260" name="Google Shape;260;p84"/>
          <p:cNvSpPr txBox="1"/>
          <p:nvPr>
            <p:ph idx="9" type="body"/>
          </p:nvPr>
        </p:nvSpPr>
        <p:spPr>
          <a:xfrm>
            <a:off x="2310169" y="6044407"/>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261" name="Google Shape;261;p84"/>
          <p:cNvPicPr preferRelativeResize="0"/>
          <p:nvPr/>
        </p:nvPicPr>
        <p:blipFill rotWithShape="1">
          <a:blip r:embed="rId3">
            <a:alphaModFix/>
          </a:blip>
          <a:srcRect b="0" l="0" r="0" t="0"/>
          <a:stretch/>
        </p:blipFill>
        <p:spPr>
          <a:xfrm>
            <a:off x="0" y="37322"/>
            <a:ext cx="16256000" cy="9144000"/>
          </a:xfrm>
          <a:prstGeom prst="rect">
            <a:avLst/>
          </a:prstGeom>
          <a:noFill/>
          <a:ln>
            <a:noFill/>
          </a:ln>
        </p:spPr>
      </p:pic>
      <p:grpSp>
        <p:nvGrpSpPr>
          <p:cNvPr id="262" name="Google Shape;262;p84"/>
          <p:cNvGrpSpPr/>
          <p:nvPr/>
        </p:nvGrpSpPr>
        <p:grpSpPr>
          <a:xfrm>
            <a:off x="0" y="-4724"/>
            <a:ext cx="16255999" cy="194999"/>
            <a:chOff x="0" y="-4724"/>
            <a:chExt cx="16255999" cy="194999"/>
          </a:xfrm>
        </p:grpSpPr>
        <p:sp>
          <p:nvSpPr>
            <p:cNvPr id="263" name="Google Shape;263;p84"/>
            <p:cNvSpPr/>
            <p:nvPr/>
          </p:nvSpPr>
          <p:spPr>
            <a:xfrm>
              <a:off x="0" y="-4724"/>
              <a:ext cx="1463432"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64" name="Google Shape;264;p84"/>
            <p:cNvSpPr/>
            <p:nvPr/>
          </p:nvSpPr>
          <p:spPr>
            <a:xfrm>
              <a:off x="1463430" y="-4724"/>
              <a:ext cx="7101805" cy="194999"/>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265" name="Google Shape;265;p84"/>
            <p:cNvSpPr/>
            <p:nvPr/>
          </p:nvSpPr>
          <p:spPr>
            <a:xfrm>
              <a:off x="8565235" y="-4724"/>
              <a:ext cx="1404697" cy="194999"/>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66" name="Google Shape;266;p84"/>
            <p:cNvSpPr/>
            <p:nvPr/>
          </p:nvSpPr>
          <p:spPr>
            <a:xfrm>
              <a:off x="9969932" y="-4724"/>
              <a:ext cx="469864"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67" name="Google Shape;267;p84"/>
            <p:cNvSpPr/>
            <p:nvPr/>
          </p:nvSpPr>
          <p:spPr>
            <a:xfrm>
              <a:off x="10439797" y="-4724"/>
              <a:ext cx="166410" cy="194999"/>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68" name="Google Shape;268;p84"/>
            <p:cNvSpPr/>
            <p:nvPr/>
          </p:nvSpPr>
          <p:spPr>
            <a:xfrm>
              <a:off x="10606207" y="-4724"/>
              <a:ext cx="1668997" cy="194999"/>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69" name="Google Shape;269;p84"/>
            <p:cNvSpPr/>
            <p:nvPr/>
          </p:nvSpPr>
          <p:spPr>
            <a:xfrm>
              <a:off x="12275204" y="-4724"/>
              <a:ext cx="3980795" cy="194999"/>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iz q">
  <p:cSld name="1_quiz q">
    <p:spTree>
      <p:nvGrpSpPr>
        <p:cNvPr id="270" name="Shape 270"/>
        <p:cNvGrpSpPr/>
        <p:nvPr/>
      </p:nvGrpSpPr>
      <p:grpSpPr>
        <a:xfrm>
          <a:off x="0" y="0"/>
          <a:ext cx="0" cy="0"/>
          <a:chOff x="0" y="0"/>
          <a:chExt cx="0" cy="0"/>
        </a:xfrm>
      </p:grpSpPr>
      <p:sp>
        <p:nvSpPr>
          <p:cNvPr id="271" name="Google Shape;271;p85"/>
          <p:cNvSpPr/>
          <p:nvPr/>
        </p:nvSpPr>
        <p:spPr>
          <a:xfrm>
            <a:off x="489443" y="776258"/>
            <a:ext cx="1698902"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272" name="Google Shape;272;p85"/>
          <p:cNvSpPr/>
          <p:nvPr/>
        </p:nvSpPr>
        <p:spPr>
          <a:xfrm>
            <a:off x="489443" y="776258"/>
            <a:ext cx="15376231"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sp>
        <p:nvSpPr>
          <p:cNvPr id="273" name="Google Shape;273;p85"/>
          <p:cNvSpPr txBox="1"/>
          <p:nvPr>
            <p:ph idx="1" type="body"/>
          </p:nvPr>
        </p:nvSpPr>
        <p:spPr>
          <a:xfrm>
            <a:off x="2310169" y="931283"/>
            <a:ext cx="13391132" cy="1424965"/>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333"/>
              </a:spcBef>
              <a:spcAft>
                <a:spcPts val="0"/>
              </a:spcAft>
              <a:buClr>
                <a:srgbClr val="3F3F3F"/>
              </a:buClr>
              <a:buSzPts val="2400"/>
              <a:buFont typeface="Arial"/>
              <a:buNone/>
              <a:defRPr b="1" i="0" sz="24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274" name="Google Shape;274;p85"/>
          <p:cNvCxnSpPr/>
          <p:nvPr/>
        </p:nvCxnSpPr>
        <p:spPr>
          <a:xfrm>
            <a:off x="2188344"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75" name="Google Shape;275;p85"/>
          <p:cNvSpPr txBox="1"/>
          <p:nvPr>
            <p:ph idx="2" type="body"/>
          </p:nvPr>
        </p:nvSpPr>
        <p:spPr>
          <a:xfrm>
            <a:off x="489441" y="1671457"/>
            <a:ext cx="1675119" cy="541667"/>
          </a:xfrm>
          <a:prstGeom prst="rect">
            <a:avLst/>
          </a:prstGeom>
          <a:noFill/>
          <a:ln>
            <a:noFill/>
          </a:ln>
        </p:spPr>
        <p:txBody>
          <a:bodyPr anchorCtr="0" anchor="ctr" bIns="91425" lIns="91425" spcFirstLastPara="1" rIns="91425" wrap="square" tIns="91425">
            <a:noAutofit/>
          </a:bodyPr>
          <a:lstStyle>
            <a:lvl1pPr indent="-228600" lvl="0" marL="457200" marR="0" algn="ctr">
              <a:lnSpc>
                <a:spcPct val="90000"/>
              </a:lnSpc>
              <a:spcBef>
                <a:spcPts val="1000"/>
              </a:spcBef>
              <a:spcAft>
                <a:spcPts val="0"/>
              </a:spcAft>
              <a:buClr>
                <a:srgbClr val="3F3F3F"/>
              </a:buClr>
              <a:buSzPts val="2800"/>
              <a:buFont typeface="Arial"/>
              <a:buNone/>
              <a:defRPr b="0" i="0" sz="2800" u="none" cap="none" strike="noStrike">
                <a:solidFill>
                  <a:srgbClr val="3F3F3F"/>
                </a:solidFill>
                <a:latin typeface="Open Sans ExtraBold"/>
                <a:ea typeface="Open Sans ExtraBold"/>
                <a:cs typeface="Open Sans ExtraBold"/>
                <a:sym typeface="Open Sans ExtraBold"/>
              </a:defRPr>
            </a:lvl1pPr>
            <a:lvl2pPr indent="-228600" lvl="1" marL="914400" marR="0" algn="ctr">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228600" lvl="2" marL="1371600"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indent="-228600" lvl="3" marL="1828800"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indent="-228600" lvl="4" marL="2286000"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6" name="Google Shape;276;p85"/>
          <p:cNvSpPr txBox="1"/>
          <p:nvPr/>
        </p:nvSpPr>
        <p:spPr>
          <a:xfrm>
            <a:off x="489443" y="1016282"/>
            <a:ext cx="1698904" cy="52321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F3F3F"/>
              </a:buClr>
              <a:buSzPts val="700"/>
              <a:buFont typeface="Open Sans ExtraBold"/>
              <a:buNone/>
            </a:pPr>
            <a:r>
              <a:rPr b="1" i="0" lang="en-US" sz="2800" u="none" cap="none" strike="noStrike">
                <a:solidFill>
                  <a:srgbClr val="3F3F3F"/>
                </a:solidFill>
                <a:latin typeface="Open Sans ExtraBold"/>
                <a:ea typeface="Open Sans ExtraBold"/>
                <a:cs typeface="Open Sans ExtraBold"/>
                <a:sym typeface="Open Sans ExtraBold"/>
              </a:rPr>
              <a:t>QUIZ</a:t>
            </a:r>
            <a:endParaRPr/>
          </a:p>
        </p:txBody>
      </p:sp>
      <p:pic>
        <p:nvPicPr>
          <p:cNvPr id="277" name="Google Shape;277;p85"/>
          <p:cNvPicPr preferRelativeResize="0"/>
          <p:nvPr/>
        </p:nvPicPr>
        <p:blipFill rotWithShape="1">
          <a:blip r:embed="rId2">
            <a:alphaModFix/>
          </a:blip>
          <a:srcRect b="0" l="0" r="0" t="0"/>
          <a:stretch/>
        </p:blipFill>
        <p:spPr>
          <a:xfrm>
            <a:off x="13805529" y="3419269"/>
            <a:ext cx="2058919" cy="2065102"/>
          </a:xfrm>
          <a:prstGeom prst="rect">
            <a:avLst/>
          </a:prstGeom>
          <a:noFill/>
          <a:ln>
            <a:noFill/>
          </a:ln>
        </p:spPr>
      </p:pic>
      <p:sp>
        <p:nvSpPr>
          <p:cNvPr id="278" name="Google Shape;278;p85"/>
          <p:cNvSpPr txBox="1"/>
          <p:nvPr/>
        </p:nvSpPr>
        <p:spPr>
          <a:xfrm>
            <a:off x="1664102" y="3007689"/>
            <a:ext cx="666211"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a.</a:t>
            </a:r>
            <a:endParaRPr/>
          </a:p>
        </p:txBody>
      </p:sp>
      <p:sp>
        <p:nvSpPr>
          <p:cNvPr id="279" name="Google Shape;279;p85"/>
          <p:cNvSpPr txBox="1"/>
          <p:nvPr/>
        </p:nvSpPr>
        <p:spPr>
          <a:xfrm>
            <a:off x="1664102" y="3828785"/>
            <a:ext cx="455574"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b.</a:t>
            </a:r>
            <a:endParaRPr/>
          </a:p>
        </p:txBody>
      </p:sp>
      <p:sp>
        <p:nvSpPr>
          <p:cNvPr id="280" name="Google Shape;280;p85"/>
          <p:cNvSpPr txBox="1"/>
          <p:nvPr>
            <p:ph idx="3" type="body"/>
          </p:nvPr>
        </p:nvSpPr>
        <p:spPr>
          <a:xfrm>
            <a:off x="2329743" y="2916968"/>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1" name="Google Shape;281;p85"/>
          <p:cNvSpPr txBox="1"/>
          <p:nvPr>
            <p:ph idx="4" type="body"/>
          </p:nvPr>
        </p:nvSpPr>
        <p:spPr>
          <a:xfrm>
            <a:off x="2329743" y="3742685"/>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282" name="Google Shape;282;p85"/>
          <p:cNvPicPr preferRelativeResize="0"/>
          <p:nvPr/>
        </p:nvPicPr>
        <p:blipFill rotWithShape="1">
          <a:blip r:embed="rId3">
            <a:alphaModFix/>
          </a:blip>
          <a:srcRect b="0" l="0" r="0" t="0"/>
          <a:stretch/>
        </p:blipFill>
        <p:spPr>
          <a:xfrm>
            <a:off x="0" y="0"/>
            <a:ext cx="16256000" cy="9144000"/>
          </a:xfrm>
          <a:prstGeom prst="rect">
            <a:avLst/>
          </a:prstGeom>
          <a:noFill/>
          <a:ln>
            <a:noFill/>
          </a:ln>
        </p:spPr>
      </p:pic>
      <p:grpSp>
        <p:nvGrpSpPr>
          <p:cNvPr id="283" name="Google Shape;283;p85"/>
          <p:cNvGrpSpPr/>
          <p:nvPr/>
        </p:nvGrpSpPr>
        <p:grpSpPr>
          <a:xfrm>
            <a:off x="0" y="-4724"/>
            <a:ext cx="16255999" cy="194999"/>
            <a:chOff x="0" y="-4724"/>
            <a:chExt cx="16255999" cy="194999"/>
          </a:xfrm>
        </p:grpSpPr>
        <p:sp>
          <p:nvSpPr>
            <p:cNvPr id="284" name="Google Shape;284;p85"/>
            <p:cNvSpPr/>
            <p:nvPr/>
          </p:nvSpPr>
          <p:spPr>
            <a:xfrm>
              <a:off x="0" y="-4724"/>
              <a:ext cx="1463432"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85" name="Google Shape;285;p85"/>
            <p:cNvSpPr/>
            <p:nvPr/>
          </p:nvSpPr>
          <p:spPr>
            <a:xfrm>
              <a:off x="1463430" y="-4724"/>
              <a:ext cx="7101805" cy="194999"/>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286" name="Google Shape;286;p85"/>
            <p:cNvSpPr/>
            <p:nvPr/>
          </p:nvSpPr>
          <p:spPr>
            <a:xfrm>
              <a:off x="8565235" y="-4724"/>
              <a:ext cx="1404697" cy="194999"/>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87" name="Google Shape;287;p85"/>
            <p:cNvSpPr/>
            <p:nvPr/>
          </p:nvSpPr>
          <p:spPr>
            <a:xfrm>
              <a:off x="9969932" y="-4724"/>
              <a:ext cx="469864"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88" name="Google Shape;288;p85"/>
            <p:cNvSpPr/>
            <p:nvPr/>
          </p:nvSpPr>
          <p:spPr>
            <a:xfrm>
              <a:off x="10439797" y="-4724"/>
              <a:ext cx="166410" cy="194999"/>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89" name="Google Shape;289;p85"/>
            <p:cNvSpPr/>
            <p:nvPr/>
          </p:nvSpPr>
          <p:spPr>
            <a:xfrm>
              <a:off x="10606207" y="-4724"/>
              <a:ext cx="1668997" cy="194999"/>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90" name="Google Shape;290;p85"/>
            <p:cNvSpPr/>
            <p:nvPr/>
          </p:nvSpPr>
          <p:spPr>
            <a:xfrm>
              <a:off x="12275204" y="-4724"/>
              <a:ext cx="3980795" cy="194999"/>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iz ans">
  <p:cSld name="1_quiz ans">
    <p:spTree>
      <p:nvGrpSpPr>
        <p:cNvPr id="291" name="Shape 291"/>
        <p:cNvGrpSpPr/>
        <p:nvPr/>
      </p:nvGrpSpPr>
      <p:grpSpPr>
        <a:xfrm>
          <a:off x="0" y="0"/>
          <a:ext cx="0" cy="0"/>
          <a:chOff x="0" y="0"/>
          <a:chExt cx="0" cy="0"/>
        </a:xfrm>
      </p:grpSpPr>
      <p:sp>
        <p:nvSpPr>
          <p:cNvPr id="292" name="Google Shape;292;p86"/>
          <p:cNvSpPr/>
          <p:nvPr/>
        </p:nvSpPr>
        <p:spPr>
          <a:xfrm>
            <a:off x="0" y="6798914"/>
            <a:ext cx="16256000"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
        <p:nvSpPr>
          <p:cNvPr id="293" name="Google Shape;293;p86"/>
          <p:cNvSpPr txBox="1"/>
          <p:nvPr>
            <p:ph idx="1" type="body"/>
          </p:nvPr>
        </p:nvSpPr>
        <p:spPr>
          <a:xfrm>
            <a:off x="433970" y="7456927"/>
            <a:ext cx="15267332" cy="1287949"/>
          </a:xfrm>
          <a:prstGeom prst="rect">
            <a:avLst/>
          </a:prstGeom>
          <a:noFill/>
          <a:ln>
            <a:noFill/>
          </a:ln>
        </p:spPr>
        <p:txBody>
          <a:bodyPr anchorCtr="0" anchor="t" bIns="91425" lIns="91425" spcFirstLastPara="1" rIns="91425" wrap="square" tIns="91425">
            <a:noAutofit/>
          </a:bodyPr>
          <a:lstStyle>
            <a:lvl1pPr indent="-381000" lvl="0" marL="457200" marR="0" algn="l">
              <a:lnSpc>
                <a:spcPct val="90000"/>
              </a:lnSpc>
              <a:spcBef>
                <a:spcPts val="1000"/>
              </a:spcBef>
              <a:spcAft>
                <a:spcPts val="0"/>
              </a:spcAft>
              <a:buClr>
                <a:srgbClr val="3F3F3F"/>
              </a:buClr>
              <a:buSzPts val="2400"/>
              <a:buFont typeface="Arial"/>
              <a:buChar char="•"/>
              <a:defRPr b="1" i="0" sz="24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4" name="Google Shape;294;p86"/>
          <p:cNvSpPr txBox="1"/>
          <p:nvPr/>
        </p:nvSpPr>
        <p:spPr>
          <a:xfrm>
            <a:off x="436422" y="6835847"/>
            <a:ext cx="3232231"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The correct answer is</a:t>
            </a:r>
            <a:endParaRPr/>
          </a:p>
        </p:txBody>
      </p:sp>
      <p:cxnSp>
        <p:nvCxnSpPr>
          <p:cNvPr id="295" name="Google Shape;295;p86"/>
          <p:cNvCxnSpPr/>
          <p:nvPr/>
        </p:nvCxnSpPr>
        <p:spPr>
          <a:xfrm>
            <a:off x="396856" y="7371303"/>
            <a:ext cx="14514239" cy="0"/>
          </a:xfrm>
          <a:prstGeom prst="straightConnector1">
            <a:avLst/>
          </a:prstGeom>
          <a:noFill/>
          <a:ln cap="flat" cmpd="sng" w="12700">
            <a:solidFill>
              <a:schemeClr val="lt1"/>
            </a:solidFill>
            <a:prstDash val="solid"/>
            <a:miter lim="800000"/>
            <a:headEnd len="sm" w="sm" type="none"/>
            <a:tailEnd len="sm" w="sm" type="none"/>
          </a:ln>
        </p:spPr>
      </p:cxnSp>
      <p:cxnSp>
        <p:nvCxnSpPr>
          <p:cNvPr id="296" name="Google Shape;296;p86"/>
          <p:cNvCxnSpPr/>
          <p:nvPr/>
        </p:nvCxnSpPr>
        <p:spPr>
          <a:xfrm>
            <a:off x="396856" y="7371303"/>
            <a:ext cx="15462285" cy="0"/>
          </a:xfrm>
          <a:prstGeom prst="straightConnector1">
            <a:avLst/>
          </a:prstGeom>
          <a:noFill/>
          <a:ln cap="flat" cmpd="sng" w="28575">
            <a:solidFill>
              <a:srgbClr val="CDCDCD"/>
            </a:solidFill>
            <a:prstDash val="solid"/>
            <a:miter lim="800000"/>
            <a:headEnd len="sm" w="sm" type="none"/>
            <a:tailEnd len="sm" w="sm" type="none"/>
          </a:ln>
        </p:spPr>
      </p:cxnSp>
      <p:sp>
        <p:nvSpPr>
          <p:cNvPr id="297" name="Google Shape;297;p86"/>
          <p:cNvSpPr txBox="1"/>
          <p:nvPr>
            <p:ph idx="2" type="body"/>
          </p:nvPr>
        </p:nvSpPr>
        <p:spPr>
          <a:xfrm>
            <a:off x="3662871" y="6760722"/>
            <a:ext cx="9022187" cy="619531"/>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C9F37"/>
              </a:buClr>
              <a:buSzPts val="2400"/>
              <a:buFont typeface="Arial"/>
              <a:buNone/>
              <a:defRPr b="1" i="0" sz="2400" u="none" cap="none" strike="noStrike">
                <a:solidFill>
                  <a:srgbClr val="3C9F37"/>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8" name="Google Shape;298;p86"/>
          <p:cNvSpPr/>
          <p:nvPr/>
        </p:nvSpPr>
        <p:spPr>
          <a:xfrm>
            <a:off x="489443" y="776258"/>
            <a:ext cx="1698902"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299" name="Google Shape;299;p86"/>
          <p:cNvSpPr/>
          <p:nvPr/>
        </p:nvSpPr>
        <p:spPr>
          <a:xfrm>
            <a:off x="489443" y="776258"/>
            <a:ext cx="15376231"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cxnSp>
        <p:nvCxnSpPr>
          <p:cNvPr id="300" name="Google Shape;300;p86"/>
          <p:cNvCxnSpPr/>
          <p:nvPr/>
        </p:nvCxnSpPr>
        <p:spPr>
          <a:xfrm>
            <a:off x="2188344"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301" name="Google Shape;301;p86"/>
          <p:cNvSpPr txBox="1"/>
          <p:nvPr>
            <p:ph idx="3" type="body"/>
          </p:nvPr>
        </p:nvSpPr>
        <p:spPr>
          <a:xfrm>
            <a:off x="489441" y="1671457"/>
            <a:ext cx="1675119" cy="541667"/>
          </a:xfrm>
          <a:prstGeom prst="rect">
            <a:avLst/>
          </a:prstGeom>
          <a:noFill/>
          <a:ln>
            <a:noFill/>
          </a:ln>
        </p:spPr>
        <p:txBody>
          <a:bodyPr anchorCtr="0" anchor="ctr" bIns="91425" lIns="91425" spcFirstLastPara="1" rIns="91425" wrap="square" tIns="91425">
            <a:noAutofit/>
          </a:bodyPr>
          <a:lstStyle>
            <a:lvl1pPr indent="-228600" lvl="0" marL="457200" marR="0" algn="ctr">
              <a:lnSpc>
                <a:spcPct val="90000"/>
              </a:lnSpc>
              <a:spcBef>
                <a:spcPts val="1000"/>
              </a:spcBef>
              <a:spcAft>
                <a:spcPts val="0"/>
              </a:spcAft>
              <a:buClr>
                <a:srgbClr val="3F3F3F"/>
              </a:buClr>
              <a:buSzPts val="2800"/>
              <a:buFont typeface="Arial"/>
              <a:buNone/>
              <a:defRPr b="0" i="0" sz="2800" u="none" cap="none" strike="noStrike">
                <a:solidFill>
                  <a:srgbClr val="3F3F3F"/>
                </a:solidFill>
                <a:latin typeface="Open Sans ExtraBold"/>
                <a:ea typeface="Open Sans ExtraBold"/>
                <a:cs typeface="Open Sans ExtraBold"/>
                <a:sym typeface="Open Sans ExtraBold"/>
              </a:defRPr>
            </a:lvl1pPr>
            <a:lvl2pPr indent="-228600" lvl="1" marL="914400" marR="0" algn="ctr">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228600" lvl="2" marL="1371600"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indent="-228600" lvl="3" marL="1828800"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indent="-228600" lvl="4" marL="2286000"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2" name="Google Shape;302;p86"/>
          <p:cNvSpPr txBox="1"/>
          <p:nvPr/>
        </p:nvSpPr>
        <p:spPr>
          <a:xfrm>
            <a:off x="489443" y="1016282"/>
            <a:ext cx="1698904" cy="52321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F3F3F"/>
              </a:buClr>
              <a:buSzPts val="700"/>
              <a:buFont typeface="Open Sans ExtraBold"/>
              <a:buNone/>
            </a:pPr>
            <a:r>
              <a:rPr b="1" i="0" lang="en-US" sz="2800" u="none" cap="none" strike="noStrike">
                <a:solidFill>
                  <a:srgbClr val="3F3F3F"/>
                </a:solidFill>
                <a:latin typeface="Open Sans ExtraBold"/>
                <a:ea typeface="Open Sans ExtraBold"/>
                <a:cs typeface="Open Sans ExtraBold"/>
                <a:sym typeface="Open Sans ExtraBold"/>
              </a:rPr>
              <a:t>QUIZ</a:t>
            </a:r>
            <a:endParaRPr/>
          </a:p>
        </p:txBody>
      </p:sp>
      <p:pic>
        <p:nvPicPr>
          <p:cNvPr id="303" name="Google Shape;303;p86"/>
          <p:cNvPicPr preferRelativeResize="0"/>
          <p:nvPr/>
        </p:nvPicPr>
        <p:blipFill rotWithShape="1">
          <a:blip r:embed="rId2">
            <a:alphaModFix/>
          </a:blip>
          <a:srcRect b="0" l="0" r="0" t="0"/>
          <a:stretch/>
        </p:blipFill>
        <p:spPr>
          <a:xfrm>
            <a:off x="13805529" y="3419269"/>
            <a:ext cx="2058919" cy="2065102"/>
          </a:xfrm>
          <a:prstGeom prst="rect">
            <a:avLst/>
          </a:prstGeom>
          <a:noFill/>
          <a:ln>
            <a:noFill/>
          </a:ln>
        </p:spPr>
      </p:pic>
      <p:sp>
        <p:nvSpPr>
          <p:cNvPr id="304" name="Google Shape;304;p86"/>
          <p:cNvSpPr txBox="1"/>
          <p:nvPr/>
        </p:nvSpPr>
        <p:spPr>
          <a:xfrm>
            <a:off x="1664102" y="3007689"/>
            <a:ext cx="666211"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a.</a:t>
            </a:r>
            <a:endParaRPr/>
          </a:p>
        </p:txBody>
      </p:sp>
      <p:sp>
        <p:nvSpPr>
          <p:cNvPr id="305" name="Google Shape;305;p86"/>
          <p:cNvSpPr txBox="1"/>
          <p:nvPr/>
        </p:nvSpPr>
        <p:spPr>
          <a:xfrm>
            <a:off x="1664102" y="3828785"/>
            <a:ext cx="455574"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b.</a:t>
            </a:r>
            <a:endParaRPr/>
          </a:p>
        </p:txBody>
      </p:sp>
      <p:sp>
        <p:nvSpPr>
          <p:cNvPr id="306" name="Google Shape;306;p86"/>
          <p:cNvSpPr txBox="1"/>
          <p:nvPr>
            <p:ph idx="4" type="body"/>
          </p:nvPr>
        </p:nvSpPr>
        <p:spPr>
          <a:xfrm>
            <a:off x="2329743" y="2916968"/>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7" name="Google Shape;307;p86"/>
          <p:cNvSpPr txBox="1"/>
          <p:nvPr>
            <p:ph idx="5" type="body"/>
          </p:nvPr>
        </p:nvSpPr>
        <p:spPr>
          <a:xfrm>
            <a:off x="2329743" y="3742685"/>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8" name="Google Shape;308;p86"/>
          <p:cNvSpPr txBox="1"/>
          <p:nvPr>
            <p:ph idx="6" type="body"/>
          </p:nvPr>
        </p:nvSpPr>
        <p:spPr>
          <a:xfrm>
            <a:off x="2310169" y="931283"/>
            <a:ext cx="13391132" cy="1424965"/>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333"/>
              </a:spcBef>
              <a:spcAft>
                <a:spcPts val="0"/>
              </a:spcAft>
              <a:buClr>
                <a:srgbClr val="3F3F3F"/>
              </a:buClr>
              <a:buSzPts val="2400"/>
              <a:buFont typeface="Arial"/>
              <a:buNone/>
              <a:defRPr b="1" i="0" sz="24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309" name="Google Shape;309;p86"/>
          <p:cNvPicPr preferRelativeResize="0"/>
          <p:nvPr/>
        </p:nvPicPr>
        <p:blipFill rotWithShape="1">
          <a:blip r:embed="rId3">
            <a:alphaModFix/>
          </a:blip>
          <a:srcRect b="0" l="0" r="0" t="0"/>
          <a:stretch/>
        </p:blipFill>
        <p:spPr>
          <a:xfrm>
            <a:off x="0" y="55983"/>
            <a:ext cx="16256000" cy="9144000"/>
          </a:xfrm>
          <a:prstGeom prst="rect">
            <a:avLst/>
          </a:prstGeom>
          <a:noFill/>
          <a:ln>
            <a:noFill/>
          </a:ln>
        </p:spPr>
      </p:pic>
      <p:grpSp>
        <p:nvGrpSpPr>
          <p:cNvPr id="310" name="Google Shape;310;p86"/>
          <p:cNvGrpSpPr/>
          <p:nvPr/>
        </p:nvGrpSpPr>
        <p:grpSpPr>
          <a:xfrm>
            <a:off x="0" y="-4724"/>
            <a:ext cx="16255999" cy="194999"/>
            <a:chOff x="0" y="-4724"/>
            <a:chExt cx="16255999" cy="194999"/>
          </a:xfrm>
        </p:grpSpPr>
        <p:sp>
          <p:nvSpPr>
            <p:cNvPr id="311" name="Google Shape;311;p86"/>
            <p:cNvSpPr/>
            <p:nvPr/>
          </p:nvSpPr>
          <p:spPr>
            <a:xfrm>
              <a:off x="0" y="-4724"/>
              <a:ext cx="1463432"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12" name="Google Shape;312;p86"/>
            <p:cNvSpPr/>
            <p:nvPr/>
          </p:nvSpPr>
          <p:spPr>
            <a:xfrm>
              <a:off x="1463430" y="-4724"/>
              <a:ext cx="7101805" cy="194999"/>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313" name="Google Shape;313;p86"/>
            <p:cNvSpPr/>
            <p:nvPr/>
          </p:nvSpPr>
          <p:spPr>
            <a:xfrm>
              <a:off x="8565235" y="-4724"/>
              <a:ext cx="1404697" cy="194999"/>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14" name="Google Shape;314;p86"/>
            <p:cNvSpPr/>
            <p:nvPr/>
          </p:nvSpPr>
          <p:spPr>
            <a:xfrm>
              <a:off x="9969932" y="-4724"/>
              <a:ext cx="469864"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15" name="Google Shape;315;p86"/>
            <p:cNvSpPr/>
            <p:nvPr/>
          </p:nvSpPr>
          <p:spPr>
            <a:xfrm>
              <a:off x="10439797" y="-4724"/>
              <a:ext cx="166410" cy="194999"/>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16" name="Google Shape;316;p86"/>
            <p:cNvSpPr/>
            <p:nvPr/>
          </p:nvSpPr>
          <p:spPr>
            <a:xfrm>
              <a:off x="10606207" y="-4724"/>
              <a:ext cx="1668997" cy="194999"/>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17" name="Google Shape;317;p86"/>
            <p:cNvSpPr/>
            <p:nvPr/>
          </p:nvSpPr>
          <p:spPr>
            <a:xfrm>
              <a:off x="12275204" y="-4724"/>
              <a:ext cx="3980795" cy="194999"/>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age" type="tx">
  <p:cSld name="TITLE_AND_BODY">
    <p:spTree>
      <p:nvGrpSpPr>
        <p:cNvPr id="318" name="Shape 318"/>
        <p:cNvGrpSpPr/>
        <p:nvPr/>
      </p:nvGrpSpPr>
      <p:grpSpPr>
        <a:xfrm>
          <a:off x="0" y="0"/>
          <a:ext cx="0" cy="0"/>
          <a:chOff x="0" y="0"/>
          <a:chExt cx="0" cy="0"/>
        </a:xfrm>
      </p:grpSpPr>
      <p:sp>
        <p:nvSpPr>
          <p:cNvPr id="319" name="Google Shape;319;p87"/>
          <p:cNvSpPr/>
          <p:nvPr/>
        </p:nvSpPr>
        <p:spPr>
          <a:xfrm>
            <a:off x="0" y="-4725"/>
            <a:ext cx="1463434"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0" name="Google Shape;320;p87"/>
          <p:cNvSpPr/>
          <p:nvPr/>
        </p:nvSpPr>
        <p:spPr>
          <a:xfrm>
            <a:off x="1463432" y="-4725"/>
            <a:ext cx="7101807" cy="195002"/>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1" name="Google Shape;321;p87"/>
          <p:cNvSpPr/>
          <p:nvPr/>
        </p:nvSpPr>
        <p:spPr>
          <a:xfrm>
            <a:off x="8565235" y="-4725"/>
            <a:ext cx="1404697" cy="195002"/>
          </a:xfrm>
          <a:prstGeom prst="rect">
            <a:avLst/>
          </a:prstGeom>
          <a:solidFill>
            <a:srgbClr val="F3857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2" name="Google Shape;322;p87"/>
          <p:cNvSpPr/>
          <p:nvPr/>
        </p:nvSpPr>
        <p:spPr>
          <a:xfrm>
            <a:off x="9969932" y="-4725"/>
            <a:ext cx="469865"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3" name="Google Shape;323;p87"/>
          <p:cNvSpPr/>
          <p:nvPr/>
        </p:nvSpPr>
        <p:spPr>
          <a:xfrm>
            <a:off x="10439796" y="-4725"/>
            <a:ext cx="166412" cy="195002"/>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4" name="Google Shape;324;p87"/>
          <p:cNvSpPr/>
          <p:nvPr/>
        </p:nvSpPr>
        <p:spPr>
          <a:xfrm>
            <a:off x="10606209" y="-4725"/>
            <a:ext cx="1668997" cy="195002"/>
          </a:xfrm>
          <a:prstGeom prst="rect">
            <a:avLst/>
          </a:prstGeom>
          <a:solidFill>
            <a:srgbClr val="9CDAE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5" name="Google Shape;325;p87"/>
          <p:cNvSpPr/>
          <p:nvPr/>
        </p:nvSpPr>
        <p:spPr>
          <a:xfrm>
            <a:off x="12275204" y="-4725"/>
            <a:ext cx="3980795" cy="195002"/>
          </a:xfrm>
          <a:prstGeom prst="rect">
            <a:avLst/>
          </a:prstGeom>
          <a:solidFill>
            <a:srgbClr val="61B4D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6" name="Google Shape;326;p87"/>
          <p:cNvSpPr txBox="1"/>
          <p:nvPr>
            <p:ph idx="1" type="body"/>
          </p:nvPr>
        </p:nvSpPr>
        <p:spPr>
          <a:xfrm>
            <a:off x="364902" y="1250983"/>
            <a:ext cx="15528769" cy="7268478"/>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406400" lvl="1" marL="914400" marR="0" algn="l">
              <a:lnSpc>
                <a:spcPct val="10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406400" lvl="2" marL="1371600" marR="0" algn="l">
              <a:lnSpc>
                <a:spcPct val="10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406400" lvl="3" marL="1828800" marR="0" algn="l">
              <a:lnSpc>
                <a:spcPct val="10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4pPr>
            <a:lvl5pPr indent="-406400" lvl="4" marL="2286000" marR="0" algn="l">
              <a:lnSpc>
                <a:spcPct val="10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7" name="Google Shape;327;p87"/>
          <p:cNvSpPr txBox="1"/>
          <p:nvPr>
            <p:ph idx="2" type="body"/>
          </p:nvPr>
        </p:nvSpPr>
        <p:spPr>
          <a:xfrm>
            <a:off x="0" y="190279"/>
            <a:ext cx="13306560" cy="670312"/>
          </a:xfrm>
          <a:prstGeom prst="rect">
            <a:avLst/>
          </a:prstGeom>
          <a:noFill/>
          <a:ln>
            <a:noFill/>
          </a:ln>
        </p:spPr>
        <p:txBody>
          <a:bodyPr anchorCtr="0" anchor="ctr"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8" name="Google Shape;328;p87"/>
          <p:cNvSpPr/>
          <p:nvPr/>
        </p:nvSpPr>
        <p:spPr>
          <a:xfrm>
            <a:off x="5111" y="877462"/>
            <a:ext cx="14039525" cy="39001"/>
          </a:xfrm>
          <a:prstGeom prst="rect">
            <a:avLst/>
          </a:prstGeom>
          <a:gradFill>
            <a:gsLst>
              <a:gs pos="0">
                <a:srgbClr val="F28020"/>
              </a:gs>
              <a:gs pos="23000">
                <a:srgbClr val="F28020"/>
              </a:gs>
              <a:gs pos="100000">
                <a:srgbClr val="FFFFFF"/>
              </a:gs>
            </a:gsLst>
            <a:lin ang="0" scaled="0"/>
          </a:gra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Picture 16" id="329" name="Google Shape;329;p87"/>
          <p:cNvPicPr preferRelativeResize="0"/>
          <p:nvPr/>
        </p:nvPicPr>
        <p:blipFill rotWithShape="1">
          <a:blip r:embed="rId2">
            <a:alphaModFix/>
          </a:blip>
          <a:srcRect b="0" l="0" r="0" t="0"/>
          <a:stretch/>
        </p:blipFill>
        <p:spPr>
          <a:xfrm>
            <a:off x="13754509" y="281243"/>
            <a:ext cx="2157355" cy="779998"/>
          </a:xfrm>
          <a:prstGeom prst="rect">
            <a:avLst/>
          </a:prstGeom>
          <a:noFill/>
          <a:ln>
            <a:noFill/>
          </a:ln>
        </p:spPr>
      </p:pic>
      <p:sp>
        <p:nvSpPr>
          <p:cNvPr id="330" name="Google Shape;330;p87"/>
          <p:cNvSpPr txBox="1"/>
          <p:nvPr>
            <p:ph idx="12" type="sldNum"/>
          </p:nvPr>
        </p:nvSpPr>
        <p:spPr>
          <a:xfrm flipH="1">
            <a:off x="15493075" y="8809534"/>
            <a:ext cx="343903" cy="35814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1pPr>
            <a:lvl2pPr indent="0" lvl="1"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2pPr>
            <a:lvl3pPr indent="0" lvl="2"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3pPr>
            <a:lvl4pPr indent="0" lvl="3"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4pPr>
            <a:lvl5pPr indent="0" lvl="4"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5pPr>
            <a:lvl6pPr indent="0" lvl="5"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6pPr>
            <a:lvl7pPr indent="0" lvl="6"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7pPr>
            <a:lvl8pPr indent="0" lvl="7"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8pPr>
            <a:lvl9pPr indent="0" lvl="8"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g/table layout">
  <p:cSld name="5_img/table layout">
    <p:spTree>
      <p:nvGrpSpPr>
        <p:cNvPr id="331" name="Shape 331"/>
        <p:cNvGrpSpPr/>
        <p:nvPr/>
      </p:nvGrpSpPr>
      <p:grpSpPr>
        <a:xfrm>
          <a:off x="0" y="0"/>
          <a:ext cx="0" cy="0"/>
          <a:chOff x="0" y="0"/>
          <a:chExt cx="0" cy="0"/>
        </a:xfrm>
      </p:grpSpPr>
      <p:sp>
        <p:nvSpPr>
          <p:cNvPr id="332" name="Google Shape;332;p88"/>
          <p:cNvSpPr/>
          <p:nvPr/>
        </p:nvSpPr>
        <p:spPr>
          <a:xfrm>
            <a:off x="0" y="-4725"/>
            <a:ext cx="1463434"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3" name="Google Shape;333;p88"/>
          <p:cNvSpPr/>
          <p:nvPr/>
        </p:nvSpPr>
        <p:spPr>
          <a:xfrm>
            <a:off x="1463432" y="-4725"/>
            <a:ext cx="7101807" cy="195002"/>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4" name="Google Shape;334;p88"/>
          <p:cNvSpPr/>
          <p:nvPr/>
        </p:nvSpPr>
        <p:spPr>
          <a:xfrm>
            <a:off x="8565235" y="-4725"/>
            <a:ext cx="1404697" cy="195002"/>
          </a:xfrm>
          <a:prstGeom prst="rect">
            <a:avLst/>
          </a:prstGeom>
          <a:solidFill>
            <a:srgbClr val="F3857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5" name="Google Shape;335;p88"/>
          <p:cNvSpPr/>
          <p:nvPr/>
        </p:nvSpPr>
        <p:spPr>
          <a:xfrm>
            <a:off x="9969932" y="-4725"/>
            <a:ext cx="469865"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6" name="Google Shape;336;p88"/>
          <p:cNvSpPr/>
          <p:nvPr/>
        </p:nvSpPr>
        <p:spPr>
          <a:xfrm>
            <a:off x="10439796" y="-4725"/>
            <a:ext cx="166412" cy="195002"/>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7" name="Google Shape;337;p88"/>
          <p:cNvSpPr/>
          <p:nvPr/>
        </p:nvSpPr>
        <p:spPr>
          <a:xfrm>
            <a:off x="10606209" y="-4725"/>
            <a:ext cx="1668997" cy="195002"/>
          </a:xfrm>
          <a:prstGeom prst="rect">
            <a:avLst/>
          </a:prstGeom>
          <a:solidFill>
            <a:srgbClr val="9CDAE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8" name="Google Shape;338;p88"/>
          <p:cNvSpPr/>
          <p:nvPr/>
        </p:nvSpPr>
        <p:spPr>
          <a:xfrm>
            <a:off x="12275204" y="-4725"/>
            <a:ext cx="3980795" cy="195002"/>
          </a:xfrm>
          <a:prstGeom prst="rect">
            <a:avLst/>
          </a:prstGeom>
          <a:solidFill>
            <a:srgbClr val="61B4D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9" name="Google Shape;339;p88"/>
          <p:cNvSpPr txBox="1"/>
          <p:nvPr>
            <p:ph idx="1" type="body"/>
          </p:nvPr>
        </p:nvSpPr>
        <p:spPr>
          <a:xfrm>
            <a:off x="1" y="190278"/>
            <a:ext cx="13306559" cy="670313"/>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0" name="Google Shape;340;p88"/>
          <p:cNvSpPr/>
          <p:nvPr/>
        </p:nvSpPr>
        <p:spPr>
          <a:xfrm>
            <a:off x="5111" y="877462"/>
            <a:ext cx="14039525" cy="39001"/>
          </a:xfrm>
          <a:prstGeom prst="rect">
            <a:avLst/>
          </a:prstGeom>
          <a:gradFill>
            <a:gsLst>
              <a:gs pos="0">
                <a:srgbClr val="F28020"/>
              </a:gs>
              <a:gs pos="23000">
                <a:srgbClr val="F28020"/>
              </a:gs>
              <a:gs pos="100000">
                <a:srgbClr val="FFFFFF"/>
              </a:gs>
            </a:gsLst>
            <a:lin ang="0" scaled="0"/>
          </a:gra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1" name="Google Shape;341;p88"/>
          <p:cNvSpPr txBox="1"/>
          <p:nvPr>
            <p:ph idx="2" type="body"/>
          </p:nvPr>
        </p:nvSpPr>
        <p:spPr>
          <a:xfrm>
            <a:off x="364902" y="1250987"/>
            <a:ext cx="15528769" cy="939895"/>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2" name="Google Shape;342;p88"/>
          <p:cNvSpPr/>
          <p:nvPr/>
        </p:nvSpPr>
        <p:spPr>
          <a:xfrm>
            <a:off x="605183" y="2699541"/>
            <a:ext cx="7284620" cy="704507"/>
          </a:xfrm>
          <a:custGeom>
            <a:rect b="b" l="l" r="r" t="t"/>
            <a:pathLst>
              <a:path extrusionOk="0" h="120000" w="120000">
                <a:moveTo>
                  <a:pt x="0" y="0"/>
                </a:moveTo>
                <a:lnTo>
                  <a:pt x="118066" y="0"/>
                </a:lnTo>
                <a:cubicBezTo>
                  <a:pt x="119133" y="0"/>
                  <a:pt x="120000" y="8955"/>
                  <a:pt x="120000" y="20000"/>
                </a:cubicBezTo>
                <a:lnTo>
                  <a:pt x="120000" y="120000"/>
                </a:lnTo>
                <a:lnTo>
                  <a:pt x="0" y="120000"/>
                </a:lnTo>
                <a:close/>
              </a:path>
            </a:pathLst>
          </a:custGeom>
          <a:solidFill>
            <a:srgbClr val="FFFFFF"/>
          </a:solidFill>
          <a:ln cap="flat" cmpd="sng" w="12700">
            <a:solidFill>
              <a:srgbClr val="A6A6A6"/>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3" name="Google Shape;343;p88"/>
          <p:cNvSpPr/>
          <p:nvPr/>
        </p:nvSpPr>
        <p:spPr>
          <a:xfrm rot="10800000">
            <a:off x="604451" y="3407253"/>
            <a:ext cx="7285348" cy="1973797"/>
          </a:xfrm>
          <a:custGeom>
            <a:rect b="b" l="l" r="r" t="t"/>
            <a:pathLst>
              <a:path extrusionOk="0" h="120000" w="120000">
                <a:moveTo>
                  <a:pt x="2300" y="0"/>
                </a:moveTo>
                <a:lnTo>
                  <a:pt x="117700" y="0"/>
                </a:lnTo>
                <a:cubicBezTo>
                  <a:pt x="118972" y="0"/>
                  <a:pt x="120000" y="3800"/>
                  <a:pt x="120000" y="8488"/>
                </a:cubicBezTo>
                <a:lnTo>
                  <a:pt x="120000" y="120000"/>
                </a:lnTo>
                <a:lnTo>
                  <a:pt x="0" y="120000"/>
                </a:lnTo>
                <a:lnTo>
                  <a:pt x="0" y="8488"/>
                </a:lnTo>
                <a:cubicBezTo>
                  <a:pt x="0" y="3800"/>
                  <a:pt x="1027" y="0"/>
                  <a:pt x="2300" y="0"/>
                </a:cubicBezTo>
                <a:close/>
              </a:path>
            </a:pathLst>
          </a:custGeom>
          <a:solidFill>
            <a:srgbClr val="FFFFFF"/>
          </a:solidFill>
          <a:ln cap="flat" cmpd="sng" w="12700">
            <a:solidFill>
              <a:srgbClr val="A6A6A6"/>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4" name="Google Shape;344;p88"/>
          <p:cNvSpPr txBox="1"/>
          <p:nvPr>
            <p:ph idx="3" type="body"/>
          </p:nvPr>
        </p:nvSpPr>
        <p:spPr>
          <a:xfrm>
            <a:off x="1025295" y="2715525"/>
            <a:ext cx="6842398" cy="683853"/>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5" name="Google Shape;345;p88"/>
          <p:cNvSpPr txBox="1"/>
          <p:nvPr>
            <p:ph idx="4" type="body"/>
          </p:nvPr>
        </p:nvSpPr>
        <p:spPr>
          <a:xfrm>
            <a:off x="762839" y="3402580"/>
            <a:ext cx="6987158" cy="1822745"/>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6" name="Google Shape;346;p88"/>
          <p:cNvSpPr/>
          <p:nvPr/>
        </p:nvSpPr>
        <p:spPr>
          <a:xfrm>
            <a:off x="8411782" y="2706888"/>
            <a:ext cx="7284620" cy="704507"/>
          </a:xfrm>
          <a:custGeom>
            <a:rect b="b" l="l" r="r" t="t"/>
            <a:pathLst>
              <a:path extrusionOk="0" h="120000" w="120000">
                <a:moveTo>
                  <a:pt x="0" y="0"/>
                </a:moveTo>
                <a:lnTo>
                  <a:pt x="118066" y="0"/>
                </a:lnTo>
                <a:cubicBezTo>
                  <a:pt x="119133" y="0"/>
                  <a:pt x="120000" y="8955"/>
                  <a:pt x="120000" y="20000"/>
                </a:cubicBezTo>
                <a:lnTo>
                  <a:pt x="120000" y="120000"/>
                </a:lnTo>
                <a:lnTo>
                  <a:pt x="0" y="120000"/>
                </a:lnTo>
                <a:close/>
              </a:path>
            </a:pathLst>
          </a:custGeom>
          <a:solidFill>
            <a:srgbClr val="FFFFFF"/>
          </a:solidFill>
          <a:ln cap="flat" cmpd="sng" w="12700">
            <a:solidFill>
              <a:srgbClr val="A6A6A6"/>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7" name="Google Shape;347;p88"/>
          <p:cNvSpPr/>
          <p:nvPr/>
        </p:nvSpPr>
        <p:spPr>
          <a:xfrm rot="10800000">
            <a:off x="8411049" y="3414600"/>
            <a:ext cx="7285348" cy="1973797"/>
          </a:xfrm>
          <a:custGeom>
            <a:rect b="b" l="l" r="r" t="t"/>
            <a:pathLst>
              <a:path extrusionOk="0" h="120000" w="120000">
                <a:moveTo>
                  <a:pt x="2300" y="0"/>
                </a:moveTo>
                <a:lnTo>
                  <a:pt x="117700" y="0"/>
                </a:lnTo>
                <a:cubicBezTo>
                  <a:pt x="118972" y="0"/>
                  <a:pt x="120000" y="3800"/>
                  <a:pt x="120000" y="8488"/>
                </a:cubicBezTo>
                <a:lnTo>
                  <a:pt x="120000" y="120000"/>
                </a:lnTo>
                <a:lnTo>
                  <a:pt x="0" y="120000"/>
                </a:lnTo>
                <a:lnTo>
                  <a:pt x="0" y="8488"/>
                </a:lnTo>
                <a:cubicBezTo>
                  <a:pt x="0" y="3800"/>
                  <a:pt x="1027" y="0"/>
                  <a:pt x="2300" y="0"/>
                </a:cubicBezTo>
                <a:close/>
              </a:path>
            </a:pathLst>
          </a:custGeom>
          <a:solidFill>
            <a:srgbClr val="FFFFFF"/>
          </a:solidFill>
          <a:ln cap="flat" cmpd="sng" w="12700">
            <a:solidFill>
              <a:srgbClr val="A6A6A6"/>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8" name="Google Shape;348;p88"/>
          <p:cNvSpPr txBox="1"/>
          <p:nvPr>
            <p:ph idx="5" type="body"/>
          </p:nvPr>
        </p:nvSpPr>
        <p:spPr>
          <a:xfrm>
            <a:off x="8831895" y="2722872"/>
            <a:ext cx="6842398" cy="683853"/>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9" name="Google Shape;349;p88"/>
          <p:cNvSpPr txBox="1"/>
          <p:nvPr>
            <p:ph idx="6" type="body"/>
          </p:nvPr>
        </p:nvSpPr>
        <p:spPr>
          <a:xfrm>
            <a:off x="8565239" y="3417803"/>
            <a:ext cx="6962310" cy="1807522"/>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0" name="Google Shape;350;p88"/>
          <p:cNvSpPr/>
          <p:nvPr/>
        </p:nvSpPr>
        <p:spPr>
          <a:xfrm>
            <a:off x="605185" y="2706888"/>
            <a:ext cx="411134" cy="700367"/>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1" name="Google Shape;351;p88"/>
          <p:cNvSpPr/>
          <p:nvPr/>
        </p:nvSpPr>
        <p:spPr>
          <a:xfrm>
            <a:off x="8411784" y="2714232"/>
            <a:ext cx="411134" cy="700367"/>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2" name="Google Shape;352;p88"/>
          <p:cNvSpPr/>
          <p:nvPr/>
        </p:nvSpPr>
        <p:spPr>
          <a:xfrm>
            <a:off x="605183" y="5787037"/>
            <a:ext cx="7284620" cy="704507"/>
          </a:xfrm>
          <a:custGeom>
            <a:rect b="b" l="l" r="r" t="t"/>
            <a:pathLst>
              <a:path extrusionOk="0" h="120000" w="120000">
                <a:moveTo>
                  <a:pt x="0" y="0"/>
                </a:moveTo>
                <a:lnTo>
                  <a:pt x="118066" y="0"/>
                </a:lnTo>
                <a:cubicBezTo>
                  <a:pt x="119133" y="0"/>
                  <a:pt x="120000" y="8955"/>
                  <a:pt x="120000" y="20000"/>
                </a:cubicBezTo>
                <a:lnTo>
                  <a:pt x="120000" y="120000"/>
                </a:lnTo>
                <a:lnTo>
                  <a:pt x="0" y="120000"/>
                </a:lnTo>
                <a:close/>
              </a:path>
            </a:pathLst>
          </a:custGeom>
          <a:solidFill>
            <a:srgbClr val="FFFFFF"/>
          </a:solidFill>
          <a:ln cap="flat" cmpd="sng" w="12700">
            <a:solidFill>
              <a:srgbClr val="A6A6A6"/>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3" name="Google Shape;353;p88"/>
          <p:cNvSpPr/>
          <p:nvPr/>
        </p:nvSpPr>
        <p:spPr>
          <a:xfrm rot="10800000">
            <a:off x="604451" y="6494748"/>
            <a:ext cx="7285348" cy="1973798"/>
          </a:xfrm>
          <a:custGeom>
            <a:rect b="b" l="l" r="r" t="t"/>
            <a:pathLst>
              <a:path extrusionOk="0" h="120000" w="120000">
                <a:moveTo>
                  <a:pt x="2300" y="0"/>
                </a:moveTo>
                <a:lnTo>
                  <a:pt x="117700" y="0"/>
                </a:lnTo>
                <a:cubicBezTo>
                  <a:pt x="118972" y="0"/>
                  <a:pt x="120000" y="3800"/>
                  <a:pt x="120000" y="8488"/>
                </a:cubicBezTo>
                <a:lnTo>
                  <a:pt x="120000" y="120000"/>
                </a:lnTo>
                <a:lnTo>
                  <a:pt x="0" y="120000"/>
                </a:lnTo>
                <a:lnTo>
                  <a:pt x="0" y="8488"/>
                </a:lnTo>
                <a:cubicBezTo>
                  <a:pt x="0" y="3800"/>
                  <a:pt x="1027" y="0"/>
                  <a:pt x="2300" y="0"/>
                </a:cubicBezTo>
                <a:close/>
              </a:path>
            </a:pathLst>
          </a:custGeom>
          <a:solidFill>
            <a:srgbClr val="FFFFFF"/>
          </a:solidFill>
          <a:ln cap="flat" cmpd="sng" w="12700">
            <a:solidFill>
              <a:srgbClr val="A6A6A6"/>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4" name="Google Shape;354;p88"/>
          <p:cNvSpPr txBox="1"/>
          <p:nvPr>
            <p:ph idx="7" type="body"/>
          </p:nvPr>
        </p:nvSpPr>
        <p:spPr>
          <a:xfrm>
            <a:off x="1025295" y="5803021"/>
            <a:ext cx="6842398" cy="683853"/>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5" name="Google Shape;355;p88"/>
          <p:cNvSpPr txBox="1"/>
          <p:nvPr>
            <p:ph idx="8" type="body"/>
          </p:nvPr>
        </p:nvSpPr>
        <p:spPr>
          <a:xfrm>
            <a:off x="762839" y="6490076"/>
            <a:ext cx="6987158" cy="1822745"/>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6" name="Google Shape;356;p88"/>
          <p:cNvSpPr/>
          <p:nvPr/>
        </p:nvSpPr>
        <p:spPr>
          <a:xfrm>
            <a:off x="8411782" y="5794382"/>
            <a:ext cx="7284620" cy="704507"/>
          </a:xfrm>
          <a:custGeom>
            <a:rect b="b" l="l" r="r" t="t"/>
            <a:pathLst>
              <a:path extrusionOk="0" h="120000" w="120000">
                <a:moveTo>
                  <a:pt x="0" y="0"/>
                </a:moveTo>
                <a:lnTo>
                  <a:pt x="118066" y="0"/>
                </a:lnTo>
                <a:cubicBezTo>
                  <a:pt x="119133" y="0"/>
                  <a:pt x="120000" y="8955"/>
                  <a:pt x="120000" y="20000"/>
                </a:cubicBezTo>
                <a:lnTo>
                  <a:pt x="120000" y="120000"/>
                </a:lnTo>
                <a:lnTo>
                  <a:pt x="0" y="120000"/>
                </a:lnTo>
                <a:close/>
              </a:path>
            </a:pathLst>
          </a:custGeom>
          <a:solidFill>
            <a:srgbClr val="FFFFFF"/>
          </a:solidFill>
          <a:ln cap="flat" cmpd="sng" w="12700">
            <a:solidFill>
              <a:srgbClr val="A6A6A6"/>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7" name="Google Shape;357;p88"/>
          <p:cNvSpPr/>
          <p:nvPr/>
        </p:nvSpPr>
        <p:spPr>
          <a:xfrm rot="10800000">
            <a:off x="8411049" y="6502095"/>
            <a:ext cx="7285348" cy="1973797"/>
          </a:xfrm>
          <a:custGeom>
            <a:rect b="b" l="l" r="r" t="t"/>
            <a:pathLst>
              <a:path extrusionOk="0" h="120000" w="120000">
                <a:moveTo>
                  <a:pt x="2300" y="0"/>
                </a:moveTo>
                <a:lnTo>
                  <a:pt x="117700" y="0"/>
                </a:lnTo>
                <a:cubicBezTo>
                  <a:pt x="118972" y="0"/>
                  <a:pt x="120000" y="3800"/>
                  <a:pt x="120000" y="8488"/>
                </a:cubicBezTo>
                <a:lnTo>
                  <a:pt x="120000" y="120000"/>
                </a:lnTo>
                <a:lnTo>
                  <a:pt x="0" y="120000"/>
                </a:lnTo>
                <a:lnTo>
                  <a:pt x="0" y="8488"/>
                </a:lnTo>
                <a:cubicBezTo>
                  <a:pt x="0" y="3800"/>
                  <a:pt x="1027" y="0"/>
                  <a:pt x="2300" y="0"/>
                </a:cubicBezTo>
                <a:close/>
              </a:path>
            </a:pathLst>
          </a:custGeom>
          <a:solidFill>
            <a:srgbClr val="FFFFFF"/>
          </a:solidFill>
          <a:ln cap="flat" cmpd="sng" w="12700">
            <a:solidFill>
              <a:srgbClr val="A6A6A6"/>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8" name="Google Shape;358;p88"/>
          <p:cNvSpPr txBox="1"/>
          <p:nvPr>
            <p:ph idx="9" type="body"/>
          </p:nvPr>
        </p:nvSpPr>
        <p:spPr>
          <a:xfrm>
            <a:off x="8831895" y="5810369"/>
            <a:ext cx="6842398" cy="683853"/>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9" name="Google Shape;359;p88"/>
          <p:cNvSpPr txBox="1"/>
          <p:nvPr>
            <p:ph idx="13" type="body"/>
          </p:nvPr>
        </p:nvSpPr>
        <p:spPr>
          <a:xfrm>
            <a:off x="8565239" y="6505298"/>
            <a:ext cx="6962310" cy="1807522"/>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0" name="Google Shape;360;p88"/>
          <p:cNvSpPr/>
          <p:nvPr/>
        </p:nvSpPr>
        <p:spPr>
          <a:xfrm>
            <a:off x="605185" y="5794382"/>
            <a:ext cx="411134" cy="700367"/>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1" name="Google Shape;361;p88"/>
          <p:cNvSpPr/>
          <p:nvPr/>
        </p:nvSpPr>
        <p:spPr>
          <a:xfrm>
            <a:off x="8411784" y="5801728"/>
            <a:ext cx="411134" cy="700367"/>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Picture 32" id="362" name="Google Shape;362;p88"/>
          <p:cNvPicPr preferRelativeResize="0"/>
          <p:nvPr/>
        </p:nvPicPr>
        <p:blipFill rotWithShape="1">
          <a:blip r:embed="rId2">
            <a:alphaModFix/>
          </a:blip>
          <a:srcRect b="0" l="0" r="0" t="0"/>
          <a:stretch/>
        </p:blipFill>
        <p:spPr>
          <a:xfrm>
            <a:off x="13754509" y="281243"/>
            <a:ext cx="2157355" cy="779998"/>
          </a:xfrm>
          <a:prstGeom prst="rect">
            <a:avLst/>
          </a:prstGeom>
          <a:noFill/>
          <a:ln>
            <a:noFill/>
          </a:ln>
        </p:spPr>
      </p:pic>
      <p:sp>
        <p:nvSpPr>
          <p:cNvPr id="363" name="Google Shape;363;p88"/>
          <p:cNvSpPr txBox="1"/>
          <p:nvPr>
            <p:ph idx="12" type="sldNum"/>
          </p:nvPr>
        </p:nvSpPr>
        <p:spPr>
          <a:xfrm flipH="1">
            <a:off x="15493075" y="8809534"/>
            <a:ext cx="343903" cy="35814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1pPr>
            <a:lvl2pPr indent="0" lvl="1"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2pPr>
            <a:lvl3pPr indent="0" lvl="2"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3pPr>
            <a:lvl4pPr indent="0" lvl="3"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4pPr>
            <a:lvl5pPr indent="0" lvl="4"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5pPr>
            <a:lvl6pPr indent="0" lvl="5"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6pPr>
            <a:lvl7pPr indent="0" lvl="6"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7pPr>
            <a:lvl8pPr indent="0" lvl="7"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8pPr>
            <a:lvl9pPr indent="0" lvl="8" marL="0" marR="0" algn="ctr">
              <a:lnSpc>
                <a:spcPct val="100000"/>
              </a:lnSpc>
              <a:spcBef>
                <a:spcPts val="0"/>
              </a:spcBef>
              <a:spcAft>
                <a:spcPts val="0"/>
              </a:spcAft>
              <a:buClr>
                <a:srgbClr val="808080"/>
              </a:buClr>
              <a:buSzPts val="450"/>
              <a:buFont typeface="Calibri"/>
              <a:buNone/>
              <a:defRPr sz="1800">
                <a:solidFill>
                  <a:srgbClr val="80808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Objectives">
    <p:spTree>
      <p:nvGrpSpPr>
        <p:cNvPr id="43" name="Shape 43"/>
        <p:cNvGrpSpPr/>
        <p:nvPr/>
      </p:nvGrpSpPr>
      <p:grpSpPr>
        <a:xfrm>
          <a:off x="0" y="0"/>
          <a:ext cx="0" cy="0"/>
          <a:chOff x="0" y="0"/>
          <a:chExt cx="0" cy="0"/>
        </a:xfrm>
      </p:grpSpPr>
      <p:pic>
        <p:nvPicPr>
          <p:cNvPr id="44" name="Google Shape;44;p74"/>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45" name="Google Shape;45;p74"/>
          <p:cNvSpPr/>
          <p:nvPr/>
        </p:nvSpPr>
        <p:spPr>
          <a:xfrm>
            <a:off x="0" y="1242016"/>
            <a:ext cx="3426096" cy="7253472"/>
          </a:xfrm>
          <a:prstGeom prst="rect">
            <a:avLst/>
          </a:prstGeom>
          <a:solidFill>
            <a:srgbClr val="5AC7D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46" name="Google Shape;46;p74"/>
          <p:cNvSpPr/>
          <p:nvPr/>
        </p:nvSpPr>
        <p:spPr>
          <a:xfrm>
            <a:off x="0" y="-4724"/>
            <a:ext cx="1463432"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7" name="Google Shape;47;p74"/>
          <p:cNvSpPr/>
          <p:nvPr/>
        </p:nvSpPr>
        <p:spPr>
          <a:xfrm>
            <a:off x="1463430" y="-4724"/>
            <a:ext cx="7101805" cy="194999"/>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48" name="Google Shape;48;p74"/>
          <p:cNvSpPr/>
          <p:nvPr/>
        </p:nvSpPr>
        <p:spPr>
          <a:xfrm>
            <a:off x="8565235" y="-4724"/>
            <a:ext cx="1404697" cy="194999"/>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9" name="Google Shape;49;p74"/>
          <p:cNvSpPr/>
          <p:nvPr/>
        </p:nvSpPr>
        <p:spPr>
          <a:xfrm>
            <a:off x="9969932" y="-4724"/>
            <a:ext cx="469864"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50" name="Google Shape;50;p74"/>
          <p:cNvSpPr/>
          <p:nvPr/>
        </p:nvSpPr>
        <p:spPr>
          <a:xfrm>
            <a:off x="10439797" y="-4724"/>
            <a:ext cx="166410" cy="194999"/>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51" name="Google Shape;51;p74"/>
          <p:cNvSpPr/>
          <p:nvPr/>
        </p:nvSpPr>
        <p:spPr>
          <a:xfrm>
            <a:off x="10606207" y="-4724"/>
            <a:ext cx="1668997" cy="194999"/>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52" name="Google Shape;52;p74"/>
          <p:cNvSpPr/>
          <p:nvPr/>
        </p:nvSpPr>
        <p:spPr>
          <a:xfrm>
            <a:off x="12275204" y="-4724"/>
            <a:ext cx="3980795" cy="194999"/>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53" name="Google Shape;53;p74"/>
          <p:cNvSpPr txBox="1"/>
          <p:nvPr>
            <p:ph idx="1" type="body"/>
          </p:nvPr>
        </p:nvSpPr>
        <p:spPr>
          <a:xfrm>
            <a:off x="5249458" y="2742873"/>
            <a:ext cx="8946988" cy="58624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Google Shape;54;p74"/>
          <p:cNvSpPr txBox="1"/>
          <p:nvPr>
            <p:ph idx="2" type="body"/>
          </p:nvPr>
        </p:nvSpPr>
        <p:spPr>
          <a:xfrm>
            <a:off x="5249458" y="3935569"/>
            <a:ext cx="8946988" cy="58624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5" name="Google Shape;55;p74"/>
          <p:cNvSpPr txBox="1"/>
          <p:nvPr>
            <p:ph idx="3" type="body"/>
          </p:nvPr>
        </p:nvSpPr>
        <p:spPr>
          <a:xfrm>
            <a:off x="5249458" y="5128267"/>
            <a:ext cx="8946988" cy="58624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6" name="Google Shape;56;p74"/>
          <p:cNvSpPr txBox="1"/>
          <p:nvPr>
            <p:ph idx="4" type="body"/>
          </p:nvPr>
        </p:nvSpPr>
        <p:spPr>
          <a:xfrm>
            <a:off x="5249458" y="6320964"/>
            <a:ext cx="8946988" cy="58624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57" name="Google Shape;57;p74"/>
          <p:cNvPicPr preferRelativeResize="0"/>
          <p:nvPr/>
        </p:nvPicPr>
        <p:blipFill rotWithShape="1">
          <a:blip r:embed="rId3">
            <a:alphaModFix/>
          </a:blip>
          <a:srcRect b="0" l="0" r="0" t="0"/>
          <a:stretch/>
        </p:blipFill>
        <p:spPr>
          <a:xfrm>
            <a:off x="534010" y="3689716"/>
            <a:ext cx="2358074" cy="2358074"/>
          </a:xfrm>
          <a:prstGeom prst="rect">
            <a:avLst/>
          </a:prstGeom>
          <a:noFill/>
          <a:ln>
            <a:noFill/>
          </a:ln>
        </p:spPr>
      </p:pic>
      <p:pic>
        <p:nvPicPr>
          <p:cNvPr id="58" name="Google Shape;58;p74"/>
          <p:cNvPicPr preferRelativeResize="0"/>
          <p:nvPr/>
        </p:nvPicPr>
        <p:blipFill rotWithShape="1">
          <a:blip r:embed="rId4">
            <a:alphaModFix/>
          </a:blip>
          <a:srcRect b="0" l="0" r="0" t="0"/>
          <a:stretch/>
        </p:blipFill>
        <p:spPr>
          <a:xfrm>
            <a:off x="5975350" y="885620"/>
            <a:ext cx="4305299" cy="253919"/>
          </a:xfrm>
          <a:prstGeom prst="rect">
            <a:avLst/>
          </a:prstGeom>
          <a:noFill/>
          <a:ln>
            <a:noFill/>
          </a:ln>
        </p:spPr>
      </p:pic>
      <p:sp>
        <p:nvSpPr>
          <p:cNvPr id="59" name="Google Shape;59;p74"/>
          <p:cNvSpPr txBox="1"/>
          <p:nvPr/>
        </p:nvSpPr>
        <p:spPr>
          <a:xfrm>
            <a:off x="0" y="415145"/>
            <a:ext cx="16256000" cy="5847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Learning Objectives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lte">
  <p:cSld name="Tilte">
    <p:spTree>
      <p:nvGrpSpPr>
        <p:cNvPr id="60" name="Shape 60"/>
        <p:cNvGrpSpPr/>
        <p:nvPr/>
      </p:nvGrpSpPr>
      <p:grpSpPr>
        <a:xfrm>
          <a:off x="0" y="0"/>
          <a:ext cx="0" cy="0"/>
          <a:chOff x="0" y="0"/>
          <a:chExt cx="0" cy="0"/>
        </a:xfrm>
      </p:grpSpPr>
      <p:grpSp>
        <p:nvGrpSpPr>
          <p:cNvPr id="61" name="Google Shape;61;p75"/>
          <p:cNvGrpSpPr/>
          <p:nvPr/>
        </p:nvGrpSpPr>
        <p:grpSpPr>
          <a:xfrm>
            <a:off x="3" y="1425868"/>
            <a:ext cx="16230596" cy="7659508"/>
            <a:chOff x="3" y="1425868"/>
            <a:chExt cx="16230596" cy="7659508"/>
          </a:xfrm>
        </p:grpSpPr>
        <p:grpSp>
          <p:nvGrpSpPr>
            <p:cNvPr id="62" name="Google Shape;62;p75"/>
            <p:cNvGrpSpPr/>
            <p:nvPr/>
          </p:nvGrpSpPr>
          <p:grpSpPr>
            <a:xfrm>
              <a:off x="3" y="1425868"/>
              <a:ext cx="16230596" cy="4611508"/>
              <a:chOff x="0" y="4531017"/>
              <a:chExt cx="16230596" cy="4611508"/>
            </a:xfrm>
          </p:grpSpPr>
          <p:pic>
            <p:nvPicPr>
              <p:cNvPr id="63" name="Google Shape;63;p75"/>
              <p:cNvPicPr preferRelativeResize="0"/>
              <p:nvPr/>
            </p:nvPicPr>
            <p:blipFill rotWithShape="1">
              <a:blip r:embed="rId2">
                <a:alphaModFix/>
              </a:blip>
              <a:srcRect b="0" l="0" r="0" t="0"/>
              <a:stretch/>
            </p:blipFill>
            <p:spPr>
              <a:xfrm>
                <a:off x="0" y="4550735"/>
                <a:ext cx="7141199" cy="4591790"/>
              </a:xfrm>
              <a:prstGeom prst="rect">
                <a:avLst/>
              </a:prstGeom>
              <a:noFill/>
              <a:ln>
                <a:noFill/>
              </a:ln>
            </p:spPr>
          </p:pic>
          <p:pic>
            <p:nvPicPr>
              <p:cNvPr id="64" name="Google Shape;64;p75"/>
              <p:cNvPicPr preferRelativeResize="0"/>
              <p:nvPr/>
            </p:nvPicPr>
            <p:blipFill rotWithShape="1">
              <a:blip r:embed="rId2">
                <a:alphaModFix/>
              </a:blip>
              <a:srcRect b="0" l="0" r="0" t="0"/>
              <a:stretch/>
            </p:blipFill>
            <p:spPr>
              <a:xfrm>
                <a:off x="6552867" y="4531017"/>
                <a:ext cx="7141199" cy="4591790"/>
              </a:xfrm>
              <a:prstGeom prst="rect">
                <a:avLst/>
              </a:prstGeom>
              <a:noFill/>
              <a:ln>
                <a:noFill/>
              </a:ln>
            </p:spPr>
          </p:pic>
          <p:pic>
            <p:nvPicPr>
              <p:cNvPr id="65" name="Google Shape;65;p75"/>
              <p:cNvPicPr preferRelativeResize="0"/>
              <p:nvPr/>
            </p:nvPicPr>
            <p:blipFill rotWithShape="1">
              <a:blip r:embed="rId2">
                <a:alphaModFix/>
              </a:blip>
              <a:srcRect b="0" l="0" r="56242" t="0"/>
              <a:stretch/>
            </p:blipFill>
            <p:spPr>
              <a:xfrm>
                <a:off x="13105735" y="4550733"/>
                <a:ext cx="3124861" cy="4591790"/>
              </a:xfrm>
              <a:prstGeom prst="rect">
                <a:avLst/>
              </a:prstGeom>
              <a:noFill/>
              <a:ln>
                <a:noFill/>
              </a:ln>
            </p:spPr>
          </p:pic>
        </p:grpSp>
        <p:grpSp>
          <p:nvGrpSpPr>
            <p:cNvPr id="66" name="Google Shape;66;p75"/>
            <p:cNvGrpSpPr/>
            <p:nvPr/>
          </p:nvGrpSpPr>
          <p:grpSpPr>
            <a:xfrm>
              <a:off x="3" y="4473868"/>
              <a:ext cx="16230596" cy="4611508"/>
              <a:chOff x="0" y="4531017"/>
              <a:chExt cx="16230596" cy="4611508"/>
            </a:xfrm>
          </p:grpSpPr>
          <p:pic>
            <p:nvPicPr>
              <p:cNvPr id="67" name="Google Shape;67;p75"/>
              <p:cNvPicPr preferRelativeResize="0"/>
              <p:nvPr/>
            </p:nvPicPr>
            <p:blipFill rotWithShape="1">
              <a:blip r:embed="rId2">
                <a:alphaModFix/>
              </a:blip>
              <a:srcRect b="0" l="0" r="0" t="0"/>
              <a:stretch/>
            </p:blipFill>
            <p:spPr>
              <a:xfrm>
                <a:off x="0" y="4550735"/>
                <a:ext cx="7141199" cy="4591790"/>
              </a:xfrm>
              <a:prstGeom prst="rect">
                <a:avLst/>
              </a:prstGeom>
              <a:noFill/>
              <a:ln>
                <a:noFill/>
              </a:ln>
            </p:spPr>
          </p:pic>
          <p:pic>
            <p:nvPicPr>
              <p:cNvPr id="68" name="Google Shape;68;p75"/>
              <p:cNvPicPr preferRelativeResize="0"/>
              <p:nvPr/>
            </p:nvPicPr>
            <p:blipFill rotWithShape="1">
              <a:blip r:embed="rId2">
                <a:alphaModFix/>
              </a:blip>
              <a:srcRect b="0" l="0" r="0" t="0"/>
              <a:stretch/>
            </p:blipFill>
            <p:spPr>
              <a:xfrm>
                <a:off x="6552867" y="4531017"/>
                <a:ext cx="7141199" cy="4591790"/>
              </a:xfrm>
              <a:prstGeom prst="rect">
                <a:avLst/>
              </a:prstGeom>
              <a:noFill/>
              <a:ln>
                <a:noFill/>
              </a:ln>
            </p:spPr>
          </p:pic>
          <p:pic>
            <p:nvPicPr>
              <p:cNvPr id="69" name="Google Shape;69;p75"/>
              <p:cNvPicPr preferRelativeResize="0"/>
              <p:nvPr/>
            </p:nvPicPr>
            <p:blipFill rotWithShape="1">
              <a:blip r:embed="rId2">
                <a:alphaModFix/>
              </a:blip>
              <a:srcRect b="0" l="0" r="56242" t="0"/>
              <a:stretch/>
            </p:blipFill>
            <p:spPr>
              <a:xfrm>
                <a:off x="13105735" y="4550733"/>
                <a:ext cx="3124861" cy="4591790"/>
              </a:xfrm>
              <a:prstGeom prst="rect">
                <a:avLst/>
              </a:prstGeom>
              <a:noFill/>
              <a:ln>
                <a:noFill/>
              </a:ln>
            </p:spPr>
          </p:pic>
        </p:grpSp>
      </p:grpSp>
      <p:sp>
        <p:nvSpPr>
          <p:cNvPr id="70" name="Google Shape;70;p75"/>
          <p:cNvSpPr/>
          <p:nvPr/>
        </p:nvSpPr>
        <p:spPr>
          <a:xfrm>
            <a:off x="0" y="-1219199"/>
            <a:ext cx="16256003" cy="4476748"/>
          </a:xfrm>
          <a:prstGeom prst="rect">
            <a:avLst/>
          </a:prstGeom>
          <a:solidFill>
            <a:srgbClr val="56BF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43"/>
              <a:buFont typeface="Arial"/>
              <a:buNone/>
            </a:pPr>
            <a:r>
              <a:t/>
            </a:r>
            <a:endParaRPr b="0" i="0" sz="1843" u="none" cap="none" strike="noStrike">
              <a:solidFill>
                <a:srgbClr val="FFFFFF"/>
              </a:solidFill>
              <a:latin typeface="Calibri"/>
              <a:ea typeface="Calibri"/>
              <a:cs typeface="Calibri"/>
              <a:sym typeface="Calibri"/>
            </a:endParaRPr>
          </a:p>
        </p:txBody>
      </p:sp>
      <p:pic>
        <p:nvPicPr>
          <p:cNvPr id="71" name="Google Shape;71;p75"/>
          <p:cNvPicPr preferRelativeResize="0"/>
          <p:nvPr/>
        </p:nvPicPr>
        <p:blipFill rotWithShape="1">
          <a:blip r:embed="rId3">
            <a:alphaModFix/>
          </a:blip>
          <a:srcRect b="0" l="0" r="0" t="0"/>
          <a:stretch/>
        </p:blipFill>
        <p:spPr>
          <a:xfrm>
            <a:off x="0" y="-1246720"/>
            <a:ext cx="16256000" cy="4504271"/>
          </a:xfrm>
          <a:prstGeom prst="rect">
            <a:avLst/>
          </a:prstGeom>
          <a:noFill/>
          <a:ln>
            <a:noFill/>
          </a:ln>
        </p:spPr>
      </p:pic>
      <p:grpSp>
        <p:nvGrpSpPr>
          <p:cNvPr id="72" name="Google Shape;72;p75"/>
          <p:cNvGrpSpPr/>
          <p:nvPr/>
        </p:nvGrpSpPr>
        <p:grpSpPr>
          <a:xfrm>
            <a:off x="0" y="3238671"/>
            <a:ext cx="16255999" cy="130963"/>
            <a:chOff x="0" y="474414"/>
            <a:chExt cx="7908924" cy="61411"/>
          </a:xfrm>
        </p:grpSpPr>
        <p:sp>
          <p:nvSpPr>
            <p:cNvPr id="73" name="Google Shape;73;p75"/>
            <p:cNvSpPr/>
            <p:nvPr/>
          </p:nvSpPr>
          <p:spPr>
            <a:xfrm>
              <a:off x="0" y="474414"/>
              <a:ext cx="711993"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4" name="Google Shape;74;p75"/>
            <p:cNvSpPr/>
            <p:nvPr/>
          </p:nvSpPr>
          <p:spPr>
            <a:xfrm>
              <a:off x="711993" y="474414"/>
              <a:ext cx="3455194" cy="61411"/>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5" name="Google Shape;75;p75"/>
            <p:cNvSpPr/>
            <p:nvPr/>
          </p:nvSpPr>
          <p:spPr>
            <a:xfrm>
              <a:off x="4167187" y="474414"/>
              <a:ext cx="683418" cy="61411"/>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6" name="Google Shape;76;p75"/>
            <p:cNvSpPr/>
            <p:nvPr/>
          </p:nvSpPr>
          <p:spPr>
            <a:xfrm>
              <a:off x="4850605" y="474414"/>
              <a:ext cx="228600"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7" name="Google Shape;77;p75"/>
            <p:cNvSpPr/>
            <p:nvPr/>
          </p:nvSpPr>
          <p:spPr>
            <a:xfrm>
              <a:off x="5079205" y="474414"/>
              <a:ext cx="80962" cy="61411"/>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8" name="Google Shape;78;p75"/>
            <p:cNvSpPr/>
            <p:nvPr/>
          </p:nvSpPr>
          <p:spPr>
            <a:xfrm>
              <a:off x="5160169" y="474414"/>
              <a:ext cx="812005" cy="61411"/>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9" name="Google Shape;79;p75"/>
            <p:cNvSpPr/>
            <p:nvPr/>
          </p:nvSpPr>
          <p:spPr>
            <a:xfrm>
              <a:off x="5972175" y="474414"/>
              <a:ext cx="1936749" cy="61411"/>
            </a:xfrm>
            <a:prstGeom prst="rect">
              <a:avLst/>
            </a:prstGeom>
            <a:solidFill>
              <a:srgbClr val="62ABCC"/>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grpSp>
      <p:sp>
        <p:nvSpPr>
          <p:cNvPr id="80" name="Google Shape;80;p75"/>
          <p:cNvSpPr txBox="1"/>
          <p:nvPr>
            <p:ph idx="1" type="body"/>
          </p:nvPr>
        </p:nvSpPr>
        <p:spPr>
          <a:xfrm>
            <a:off x="926745" y="1676697"/>
            <a:ext cx="12378946" cy="535531"/>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284"/>
              </a:spcBef>
              <a:spcAft>
                <a:spcPts val="0"/>
              </a:spcAft>
              <a:buClr>
                <a:schemeClr val="lt1"/>
              </a:buClr>
              <a:buSzPts val="3200"/>
              <a:buFont typeface="Arial"/>
              <a:buNone/>
              <a:defRPr b="0" i="0" sz="3200" u="none" cap="none" strike="noStrike">
                <a:solidFill>
                  <a:schemeClr val="lt1"/>
                </a:solidFill>
                <a:latin typeface="Open Sans ExtraBold"/>
                <a:ea typeface="Open Sans ExtraBold"/>
                <a:cs typeface="Open Sans ExtraBold"/>
                <a:sym typeface="Open Sans ExtraBold"/>
              </a:defRPr>
            </a:lvl1pPr>
            <a:lvl2pPr indent="-490348" lvl="1" marL="914400" marR="0" algn="l">
              <a:lnSpc>
                <a:spcPct val="90000"/>
              </a:lnSpc>
              <a:spcBef>
                <a:spcPts val="500"/>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2pPr>
            <a:lvl3pPr indent="-490348" lvl="2" marL="1371600" marR="0" algn="l">
              <a:lnSpc>
                <a:spcPct val="90000"/>
              </a:lnSpc>
              <a:spcBef>
                <a:spcPts val="500"/>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3pPr>
            <a:lvl4pPr indent="-490348" lvl="3" marL="1828800" marR="0" algn="l">
              <a:lnSpc>
                <a:spcPct val="90000"/>
              </a:lnSpc>
              <a:spcBef>
                <a:spcPts val="500"/>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4pPr>
            <a:lvl5pPr indent="-490348" lvl="4" marL="2286000" marR="0" algn="l">
              <a:lnSpc>
                <a:spcPct val="90000"/>
              </a:lnSpc>
              <a:spcBef>
                <a:spcPts val="500"/>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75"/>
          <p:cNvSpPr txBox="1"/>
          <p:nvPr>
            <p:ph idx="2" type="body"/>
          </p:nvPr>
        </p:nvSpPr>
        <p:spPr>
          <a:xfrm>
            <a:off x="926742" y="2380588"/>
            <a:ext cx="12378949" cy="480131"/>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284"/>
              </a:spcBef>
              <a:spcAft>
                <a:spcPts val="0"/>
              </a:spcAft>
              <a:buClr>
                <a:srgbClr val="0F547B"/>
              </a:buClr>
              <a:buSzPts val="2800"/>
              <a:buFont typeface="Arial"/>
              <a:buNone/>
              <a:defRPr b="0" i="0" sz="2800" u="none" cap="none" strike="noStrike">
                <a:solidFill>
                  <a:srgbClr val="0F547B"/>
                </a:solidFill>
                <a:latin typeface="Open Sans SemiBold"/>
                <a:ea typeface="Open Sans SemiBold"/>
                <a:cs typeface="Open Sans SemiBold"/>
                <a:sym typeface="Open Sans SemiBold"/>
              </a:defRPr>
            </a:lvl1pPr>
            <a:lvl2pPr indent="-490348" lvl="1" marL="914400" marR="0" algn="l">
              <a:lnSpc>
                <a:spcPct val="90000"/>
              </a:lnSpc>
              <a:spcBef>
                <a:spcPts val="500"/>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2pPr>
            <a:lvl3pPr indent="-490348" lvl="2" marL="1371600" marR="0" algn="l">
              <a:lnSpc>
                <a:spcPct val="90000"/>
              </a:lnSpc>
              <a:spcBef>
                <a:spcPts val="500"/>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3pPr>
            <a:lvl4pPr indent="-490348" lvl="3" marL="1828800" marR="0" algn="l">
              <a:lnSpc>
                <a:spcPct val="90000"/>
              </a:lnSpc>
              <a:spcBef>
                <a:spcPts val="500"/>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4pPr>
            <a:lvl5pPr indent="-490348" lvl="4" marL="2286000" marR="0" algn="l">
              <a:lnSpc>
                <a:spcPct val="90000"/>
              </a:lnSpc>
              <a:spcBef>
                <a:spcPts val="500"/>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82" name="Google Shape;82;p75"/>
          <p:cNvPicPr preferRelativeResize="0"/>
          <p:nvPr/>
        </p:nvPicPr>
        <p:blipFill rotWithShape="1">
          <a:blip r:embed="rId4">
            <a:alphaModFix/>
          </a:blip>
          <a:srcRect b="0" l="0" r="0" t="0"/>
          <a:stretch/>
        </p:blipFill>
        <p:spPr>
          <a:xfrm>
            <a:off x="0" y="0"/>
            <a:ext cx="16256000" cy="9144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83" name="Shape 83"/>
        <p:cNvGrpSpPr/>
        <p:nvPr/>
      </p:nvGrpSpPr>
      <p:grpSpPr>
        <a:xfrm>
          <a:off x="0" y="0"/>
          <a:ext cx="0" cy="0"/>
          <a:chOff x="0" y="0"/>
          <a:chExt cx="0" cy="0"/>
        </a:xfrm>
      </p:grpSpPr>
      <p:pic>
        <p:nvPicPr>
          <p:cNvPr id="84" name="Google Shape;84;p76"/>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85" name="Google Shape;85;p76"/>
          <p:cNvSpPr txBox="1"/>
          <p:nvPr>
            <p:ph type="title"/>
          </p:nvPr>
        </p:nvSpPr>
        <p:spPr>
          <a:xfrm>
            <a:off x="3078" y="319675"/>
            <a:ext cx="16258031" cy="665045"/>
          </a:xfrm>
          <a:prstGeom prst="rect">
            <a:avLst/>
          </a:prstGeom>
          <a:noFill/>
          <a:ln>
            <a:noFill/>
          </a:ln>
        </p:spPr>
        <p:txBody>
          <a:bodyPr anchorCtr="0" anchor="ctr" bIns="91425" lIns="91425" spcFirstLastPara="1" rIns="91425" wrap="square" tIns="91425">
            <a:noAutofit/>
          </a:bodyPr>
          <a:lstStyle>
            <a:lvl1pPr lvl="0" marR="0" algn="ctr">
              <a:lnSpc>
                <a:spcPct val="90000"/>
              </a:lnSpc>
              <a:spcBef>
                <a:spcPts val="0"/>
              </a:spcBef>
              <a:spcAft>
                <a:spcPts val="0"/>
              </a:spcAft>
              <a:buClr>
                <a:srgbClr val="3F3F3F"/>
              </a:buClr>
              <a:buSzPts val="3200"/>
              <a:buFont typeface="Open Sans ExtraBold"/>
              <a:buNone/>
              <a:defRPr b="0" i="0" sz="3200" u="none" cap="none" strike="noStrike">
                <a:solidFill>
                  <a:srgbClr val="3F3F3F"/>
                </a:solidFill>
                <a:latin typeface="Open Sans ExtraBold"/>
                <a:ea typeface="Open Sans ExtraBold"/>
                <a:cs typeface="Open Sans ExtraBold"/>
                <a:sym typeface="Open Sans ExtraBold"/>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86" name="Shape 86"/>
        <p:cNvGrpSpPr/>
        <p:nvPr/>
      </p:nvGrpSpPr>
      <p:grpSpPr>
        <a:xfrm>
          <a:off x="0" y="0"/>
          <a:ext cx="0" cy="0"/>
          <a:chOff x="0" y="0"/>
          <a:chExt cx="0" cy="0"/>
        </a:xfrm>
      </p:grpSpPr>
      <p:pic>
        <p:nvPicPr>
          <p:cNvPr id="87" name="Google Shape;87;p77"/>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88" name="Google Shape;88;p77"/>
          <p:cNvSpPr/>
          <p:nvPr/>
        </p:nvSpPr>
        <p:spPr>
          <a:xfrm>
            <a:off x="0" y="1242016"/>
            <a:ext cx="3426096" cy="7253472"/>
          </a:xfrm>
          <a:prstGeom prst="rect">
            <a:avLst/>
          </a:prstGeom>
          <a:solidFill>
            <a:srgbClr val="5AC7D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nvGrpSpPr>
          <p:cNvPr id="89" name="Google Shape;89;p77"/>
          <p:cNvGrpSpPr/>
          <p:nvPr/>
        </p:nvGrpSpPr>
        <p:grpSpPr>
          <a:xfrm>
            <a:off x="0" y="-4724"/>
            <a:ext cx="16255999" cy="194999"/>
            <a:chOff x="0" y="-4724"/>
            <a:chExt cx="16255999" cy="194999"/>
          </a:xfrm>
        </p:grpSpPr>
        <p:sp>
          <p:nvSpPr>
            <p:cNvPr id="90" name="Google Shape;90;p77"/>
            <p:cNvSpPr/>
            <p:nvPr/>
          </p:nvSpPr>
          <p:spPr>
            <a:xfrm>
              <a:off x="0" y="-4724"/>
              <a:ext cx="1463432"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1" name="Google Shape;91;p77"/>
            <p:cNvSpPr/>
            <p:nvPr/>
          </p:nvSpPr>
          <p:spPr>
            <a:xfrm>
              <a:off x="1463430" y="-4724"/>
              <a:ext cx="7101805" cy="194999"/>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92" name="Google Shape;92;p77"/>
            <p:cNvSpPr/>
            <p:nvPr/>
          </p:nvSpPr>
          <p:spPr>
            <a:xfrm>
              <a:off x="8565235" y="-4724"/>
              <a:ext cx="1404697" cy="194999"/>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3" name="Google Shape;93;p77"/>
            <p:cNvSpPr/>
            <p:nvPr/>
          </p:nvSpPr>
          <p:spPr>
            <a:xfrm>
              <a:off x="9969932" y="-4724"/>
              <a:ext cx="469864"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4" name="Google Shape;94;p77"/>
            <p:cNvSpPr/>
            <p:nvPr/>
          </p:nvSpPr>
          <p:spPr>
            <a:xfrm>
              <a:off x="10439797" y="-4724"/>
              <a:ext cx="166410" cy="194999"/>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5" name="Google Shape;95;p77"/>
            <p:cNvSpPr/>
            <p:nvPr/>
          </p:nvSpPr>
          <p:spPr>
            <a:xfrm>
              <a:off x="10606207" y="-4724"/>
              <a:ext cx="1668997" cy="194999"/>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6" name="Google Shape;96;p77"/>
            <p:cNvSpPr/>
            <p:nvPr/>
          </p:nvSpPr>
          <p:spPr>
            <a:xfrm>
              <a:off x="12275204" y="-4724"/>
              <a:ext cx="3980795" cy="194999"/>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pic>
        <p:nvPicPr>
          <p:cNvPr id="97" name="Google Shape;97;p77"/>
          <p:cNvPicPr preferRelativeResize="0"/>
          <p:nvPr/>
        </p:nvPicPr>
        <p:blipFill rotWithShape="1">
          <a:blip r:embed="rId3">
            <a:alphaModFix/>
          </a:blip>
          <a:srcRect b="0" l="0" r="0" t="0"/>
          <a:stretch/>
        </p:blipFill>
        <p:spPr>
          <a:xfrm>
            <a:off x="413250" y="2742873"/>
            <a:ext cx="2599593" cy="4642972"/>
          </a:xfrm>
          <a:prstGeom prst="rect">
            <a:avLst/>
          </a:prstGeom>
          <a:noFill/>
          <a:ln>
            <a:noFill/>
          </a:ln>
        </p:spPr>
      </p:pic>
      <p:sp>
        <p:nvSpPr>
          <p:cNvPr id="98" name="Google Shape;98;p77"/>
          <p:cNvSpPr txBox="1"/>
          <p:nvPr>
            <p:ph idx="1" type="body"/>
          </p:nvPr>
        </p:nvSpPr>
        <p:spPr>
          <a:xfrm>
            <a:off x="5249458" y="2742873"/>
            <a:ext cx="8946988" cy="58624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9" name="Google Shape;99;p77"/>
          <p:cNvSpPr txBox="1"/>
          <p:nvPr>
            <p:ph idx="2" type="body"/>
          </p:nvPr>
        </p:nvSpPr>
        <p:spPr>
          <a:xfrm>
            <a:off x="5249458" y="3935569"/>
            <a:ext cx="8946988" cy="58624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77"/>
          <p:cNvSpPr txBox="1"/>
          <p:nvPr>
            <p:ph idx="3" type="body"/>
          </p:nvPr>
        </p:nvSpPr>
        <p:spPr>
          <a:xfrm>
            <a:off x="5249458" y="5128267"/>
            <a:ext cx="8946988" cy="58624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1" name="Google Shape;101;p77"/>
          <p:cNvSpPr txBox="1"/>
          <p:nvPr>
            <p:ph idx="4" type="body"/>
          </p:nvPr>
        </p:nvSpPr>
        <p:spPr>
          <a:xfrm>
            <a:off x="5249458" y="6320964"/>
            <a:ext cx="8946988" cy="58624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02" name="Google Shape;102;p77"/>
          <p:cNvPicPr preferRelativeResize="0"/>
          <p:nvPr/>
        </p:nvPicPr>
        <p:blipFill rotWithShape="1">
          <a:blip r:embed="rId4">
            <a:alphaModFix/>
          </a:blip>
          <a:srcRect b="0" l="0" r="0" t="0"/>
          <a:stretch/>
        </p:blipFill>
        <p:spPr>
          <a:xfrm>
            <a:off x="6476719" y="885620"/>
            <a:ext cx="3359429" cy="253919"/>
          </a:xfrm>
          <a:prstGeom prst="rect">
            <a:avLst/>
          </a:prstGeom>
          <a:noFill/>
          <a:ln>
            <a:noFill/>
          </a:ln>
        </p:spPr>
      </p:pic>
      <p:sp>
        <p:nvSpPr>
          <p:cNvPr id="103" name="Google Shape;103;p77"/>
          <p:cNvSpPr txBox="1"/>
          <p:nvPr/>
        </p:nvSpPr>
        <p:spPr>
          <a:xfrm>
            <a:off x="0" y="415145"/>
            <a:ext cx="16256000" cy="5847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Key Takeaways</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p:cSld name="Quiz">
    <p:spTree>
      <p:nvGrpSpPr>
        <p:cNvPr id="104" name="Shape 104"/>
        <p:cNvGrpSpPr/>
        <p:nvPr/>
      </p:nvGrpSpPr>
      <p:grpSpPr>
        <a:xfrm>
          <a:off x="0" y="0"/>
          <a:ext cx="0" cy="0"/>
          <a:chOff x="0" y="0"/>
          <a:chExt cx="0" cy="0"/>
        </a:xfrm>
      </p:grpSpPr>
      <p:pic>
        <p:nvPicPr>
          <p:cNvPr id="105" name="Google Shape;105;p78"/>
          <p:cNvPicPr preferRelativeResize="0"/>
          <p:nvPr/>
        </p:nvPicPr>
        <p:blipFill rotWithShape="1">
          <a:blip r:embed="rId2">
            <a:alphaModFix/>
          </a:blip>
          <a:srcRect b="0" l="0" r="0" t="0"/>
          <a:stretch/>
        </p:blipFill>
        <p:spPr>
          <a:xfrm>
            <a:off x="2235231" y="2092510"/>
            <a:ext cx="11469145" cy="3909872"/>
          </a:xfrm>
          <a:prstGeom prst="rect">
            <a:avLst/>
          </a:prstGeom>
          <a:noFill/>
          <a:ln>
            <a:noFill/>
          </a:ln>
        </p:spPr>
      </p:pic>
      <p:sp>
        <p:nvSpPr>
          <p:cNvPr id="106" name="Google Shape;106;p78"/>
          <p:cNvSpPr txBox="1"/>
          <p:nvPr/>
        </p:nvSpPr>
        <p:spPr>
          <a:xfrm>
            <a:off x="4298939" y="3577955"/>
            <a:ext cx="1954381" cy="123097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50"/>
              <a:buFont typeface="Calibri"/>
              <a:buNone/>
            </a:pPr>
            <a:r>
              <a:rPr b="1" i="0" lang="en-US" sz="7399" u="none" cap="none" strike="noStrike">
                <a:solidFill>
                  <a:schemeClr val="lt1"/>
                </a:solidFill>
                <a:latin typeface="Calibri"/>
                <a:ea typeface="Calibri"/>
                <a:cs typeface="Calibri"/>
                <a:sym typeface="Calibri"/>
              </a:rPr>
              <a:t>Quiz</a:t>
            </a:r>
            <a:endParaRPr/>
          </a:p>
        </p:txBody>
      </p:sp>
      <p:pic>
        <p:nvPicPr>
          <p:cNvPr id="107" name="Google Shape;107;p78"/>
          <p:cNvPicPr preferRelativeResize="0"/>
          <p:nvPr/>
        </p:nvPicPr>
        <p:blipFill rotWithShape="1">
          <a:blip r:embed="rId3">
            <a:alphaModFix/>
          </a:blip>
          <a:srcRect b="0" l="0" r="0" t="0"/>
          <a:stretch/>
        </p:blipFill>
        <p:spPr>
          <a:xfrm>
            <a:off x="0" y="0"/>
            <a:ext cx="16256000" cy="9144000"/>
          </a:xfrm>
          <a:prstGeom prst="rect">
            <a:avLst/>
          </a:prstGeom>
          <a:noFill/>
          <a:ln>
            <a:noFill/>
          </a:ln>
        </p:spPr>
      </p:pic>
      <p:grpSp>
        <p:nvGrpSpPr>
          <p:cNvPr id="108" name="Google Shape;108;p78"/>
          <p:cNvGrpSpPr/>
          <p:nvPr/>
        </p:nvGrpSpPr>
        <p:grpSpPr>
          <a:xfrm>
            <a:off x="0" y="-4724"/>
            <a:ext cx="16255999" cy="194999"/>
            <a:chOff x="0" y="-4724"/>
            <a:chExt cx="16255999" cy="194999"/>
          </a:xfrm>
        </p:grpSpPr>
        <p:sp>
          <p:nvSpPr>
            <p:cNvPr id="109" name="Google Shape;109;p78"/>
            <p:cNvSpPr/>
            <p:nvPr/>
          </p:nvSpPr>
          <p:spPr>
            <a:xfrm>
              <a:off x="0" y="-4724"/>
              <a:ext cx="1463432"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0" name="Google Shape;110;p78"/>
            <p:cNvSpPr/>
            <p:nvPr/>
          </p:nvSpPr>
          <p:spPr>
            <a:xfrm>
              <a:off x="1463430" y="-4724"/>
              <a:ext cx="7101805" cy="194999"/>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111" name="Google Shape;111;p78"/>
            <p:cNvSpPr/>
            <p:nvPr/>
          </p:nvSpPr>
          <p:spPr>
            <a:xfrm>
              <a:off x="8565235" y="-4724"/>
              <a:ext cx="1404697" cy="194999"/>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2" name="Google Shape;112;p78"/>
            <p:cNvSpPr/>
            <p:nvPr/>
          </p:nvSpPr>
          <p:spPr>
            <a:xfrm>
              <a:off x="9969932" y="-4724"/>
              <a:ext cx="469864"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3" name="Google Shape;113;p78"/>
            <p:cNvSpPr/>
            <p:nvPr/>
          </p:nvSpPr>
          <p:spPr>
            <a:xfrm>
              <a:off x="10439797" y="-4724"/>
              <a:ext cx="166410" cy="194999"/>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4" name="Google Shape;114;p78"/>
            <p:cNvSpPr/>
            <p:nvPr/>
          </p:nvSpPr>
          <p:spPr>
            <a:xfrm>
              <a:off x="10606207" y="-4724"/>
              <a:ext cx="1668997" cy="194999"/>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5" name="Google Shape;115;p78"/>
            <p:cNvSpPr/>
            <p:nvPr/>
          </p:nvSpPr>
          <p:spPr>
            <a:xfrm>
              <a:off x="12275204" y="-4724"/>
              <a:ext cx="3980795" cy="194999"/>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q">
  <p:cSld name="quiz q">
    <p:spTree>
      <p:nvGrpSpPr>
        <p:cNvPr id="116" name="Shape 116"/>
        <p:cNvGrpSpPr/>
        <p:nvPr/>
      </p:nvGrpSpPr>
      <p:grpSpPr>
        <a:xfrm>
          <a:off x="0" y="0"/>
          <a:ext cx="0" cy="0"/>
          <a:chOff x="0" y="0"/>
          <a:chExt cx="0" cy="0"/>
        </a:xfrm>
      </p:grpSpPr>
      <p:sp>
        <p:nvSpPr>
          <p:cNvPr id="117" name="Google Shape;117;p79"/>
          <p:cNvSpPr/>
          <p:nvPr/>
        </p:nvSpPr>
        <p:spPr>
          <a:xfrm>
            <a:off x="489443" y="776258"/>
            <a:ext cx="1698902"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118" name="Google Shape;118;p79"/>
          <p:cNvSpPr/>
          <p:nvPr/>
        </p:nvSpPr>
        <p:spPr>
          <a:xfrm>
            <a:off x="489443" y="776258"/>
            <a:ext cx="15376231"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sp>
        <p:nvSpPr>
          <p:cNvPr id="119" name="Google Shape;119;p79"/>
          <p:cNvSpPr txBox="1"/>
          <p:nvPr>
            <p:ph idx="1" type="body"/>
          </p:nvPr>
        </p:nvSpPr>
        <p:spPr>
          <a:xfrm>
            <a:off x="2310169" y="931283"/>
            <a:ext cx="13391132" cy="1424965"/>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333"/>
              </a:spcBef>
              <a:spcAft>
                <a:spcPts val="0"/>
              </a:spcAft>
              <a:buClr>
                <a:srgbClr val="3F3F3F"/>
              </a:buClr>
              <a:buSzPts val="2400"/>
              <a:buFont typeface="Arial"/>
              <a:buNone/>
              <a:defRPr b="1" i="0" sz="24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120" name="Google Shape;120;p79"/>
          <p:cNvCxnSpPr/>
          <p:nvPr/>
        </p:nvCxnSpPr>
        <p:spPr>
          <a:xfrm>
            <a:off x="2188344"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121" name="Google Shape;121;p79"/>
          <p:cNvSpPr txBox="1"/>
          <p:nvPr>
            <p:ph idx="2" type="body"/>
          </p:nvPr>
        </p:nvSpPr>
        <p:spPr>
          <a:xfrm>
            <a:off x="489441" y="1671457"/>
            <a:ext cx="1675119" cy="541667"/>
          </a:xfrm>
          <a:prstGeom prst="rect">
            <a:avLst/>
          </a:prstGeom>
          <a:noFill/>
          <a:ln>
            <a:noFill/>
          </a:ln>
        </p:spPr>
        <p:txBody>
          <a:bodyPr anchorCtr="0" anchor="ctr" bIns="91425" lIns="91425" spcFirstLastPara="1" rIns="91425" wrap="square" tIns="91425">
            <a:noAutofit/>
          </a:bodyPr>
          <a:lstStyle>
            <a:lvl1pPr indent="-228600" lvl="0" marL="457200" marR="0" algn="ctr">
              <a:lnSpc>
                <a:spcPct val="90000"/>
              </a:lnSpc>
              <a:spcBef>
                <a:spcPts val="1000"/>
              </a:spcBef>
              <a:spcAft>
                <a:spcPts val="0"/>
              </a:spcAft>
              <a:buClr>
                <a:srgbClr val="3F3F3F"/>
              </a:buClr>
              <a:buSzPts val="2800"/>
              <a:buFont typeface="Arial"/>
              <a:buNone/>
              <a:defRPr b="0" i="0" sz="2800" u="none" cap="none" strike="noStrike">
                <a:solidFill>
                  <a:srgbClr val="3F3F3F"/>
                </a:solidFill>
                <a:latin typeface="Open Sans ExtraBold"/>
                <a:ea typeface="Open Sans ExtraBold"/>
                <a:cs typeface="Open Sans ExtraBold"/>
                <a:sym typeface="Open Sans ExtraBold"/>
              </a:defRPr>
            </a:lvl1pPr>
            <a:lvl2pPr indent="-228600" lvl="1" marL="914400" marR="0" algn="ctr">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228600" lvl="2" marL="1371600"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indent="-228600" lvl="3" marL="1828800"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indent="-228600" lvl="4" marL="2286000"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2" name="Google Shape;122;p79"/>
          <p:cNvSpPr txBox="1"/>
          <p:nvPr/>
        </p:nvSpPr>
        <p:spPr>
          <a:xfrm>
            <a:off x="489443" y="1016282"/>
            <a:ext cx="1698904" cy="52321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F3F3F"/>
              </a:buClr>
              <a:buSzPts val="700"/>
              <a:buFont typeface="Open Sans ExtraBold"/>
              <a:buNone/>
            </a:pPr>
            <a:r>
              <a:rPr b="1" i="0" lang="en-US" sz="2800" u="none" cap="none" strike="noStrike">
                <a:solidFill>
                  <a:srgbClr val="3F3F3F"/>
                </a:solidFill>
                <a:latin typeface="Open Sans ExtraBold"/>
                <a:ea typeface="Open Sans ExtraBold"/>
                <a:cs typeface="Open Sans ExtraBold"/>
                <a:sym typeface="Open Sans ExtraBold"/>
              </a:rPr>
              <a:t>QUIZ</a:t>
            </a:r>
            <a:endParaRPr/>
          </a:p>
        </p:txBody>
      </p:sp>
      <p:pic>
        <p:nvPicPr>
          <p:cNvPr id="123" name="Google Shape;123;p79"/>
          <p:cNvPicPr preferRelativeResize="0"/>
          <p:nvPr/>
        </p:nvPicPr>
        <p:blipFill rotWithShape="1">
          <a:blip r:embed="rId2">
            <a:alphaModFix/>
          </a:blip>
          <a:srcRect b="0" l="0" r="0" t="0"/>
          <a:stretch/>
        </p:blipFill>
        <p:spPr>
          <a:xfrm>
            <a:off x="13805529" y="3419269"/>
            <a:ext cx="2058919" cy="2065102"/>
          </a:xfrm>
          <a:prstGeom prst="rect">
            <a:avLst/>
          </a:prstGeom>
          <a:noFill/>
          <a:ln>
            <a:noFill/>
          </a:ln>
        </p:spPr>
      </p:pic>
      <p:sp>
        <p:nvSpPr>
          <p:cNvPr id="124" name="Google Shape;124;p79"/>
          <p:cNvSpPr txBox="1"/>
          <p:nvPr/>
        </p:nvSpPr>
        <p:spPr>
          <a:xfrm>
            <a:off x="1664102" y="3007689"/>
            <a:ext cx="666211"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a.</a:t>
            </a:r>
            <a:endParaRPr/>
          </a:p>
        </p:txBody>
      </p:sp>
      <p:sp>
        <p:nvSpPr>
          <p:cNvPr id="125" name="Google Shape;125;p79"/>
          <p:cNvSpPr txBox="1"/>
          <p:nvPr/>
        </p:nvSpPr>
        <p:spPr>
          <a:xfrm>
            <a:off x="1664102" y="3828785"/>
            <a:ext cx="455574"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b.</a:t>
            </a:r>
            <a:endParaRPr/>
          </a:p>
        </p:txBody>
      </p:sp>
      <p:sp>
        <p:nvSpPr>
          <p:cNvPr id="126" name="Google Shape;126;p79"/>
          <p:cNvSpPr txBox="1"/>
          <p:nvPr/>
        </p:nvSpPr>
        <p:spPr>
          <a:xfrm>
            <a:off x="1664100" y="4649882"/>
            <a:ext cx="623378"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c.</a:t>
            </a:r>
            <a:endParaRPr/>
          </a:p>
        </p:txBody>
      </p:sp>
      <p:sp>
        <p:nvSpPr>
          <p:cNvPr id="127" name="Google Shape;127;p79"/>
          <p:cNvSpPr txBox="1"/>
          <p:nvPr/>
        </p:nvSpPr>
        <p:spPr>
          <a:xfrm>
            <a:off x="1664102" y="5470980"/>
            <a:ext cx="666211"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d.</a:t>
            </a:r>
            <a:endParaRPr/>
          </a:p>
        </p:txBody>
      </p:sp>
      <p:sp>
        <p:nvSpPr>
          <p:cNvPr id="128" name="Google Shape;128;p79"/>
          <p:cNvSpPr txBox="1"/>
          <p:nvPr>
            <p:ph idx="3" type="body"/>
          </p:nvPr>
        </p:nvSpPr>
        <p:spPr>
          <a:xfrm>
            <a:off x="2329743" y="2916968"/>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9" name="Google Shape;129;p79"/>
          <p:cNvSpPr txBox="1"/>
          <p:nvPr>
            <p:ph idx="4" type="body"/>
          </p:nvPr>
        </p:nvSpPr>
        <p:spPr>
          <a:xfrm>
            <a:off x="2329743" y="3742685"/>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0" name="Google Shape;130;p79"/>
          <p:cNvSpPr txBox="1"/>
          <p:nvPr>
            <p:ph idx="5" type="body"/>
          </p:nvPr>
        </p:nvSpPr>
        <p:spPr>
          <a:xfrm>
            <a:off x="2329743" y="4549550"/>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1" name="Google Shape;131;p79"/>
          <p:cNvSpPr txBox="1"/>
          <p:nvPr>
            <p:ph idx="6" type="body"/>
          </p:nvPr>
        </p:nvSpPr>
        <p:spPr>
          <a:xfrm>
            <a:off x="2329743" y="5374469"/>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32" name="Google Shape;132;p79"/>
          <p:cNvPicPr preferRelativeResize="0"/>
          <p:nvPr/>
        </p:nvPicPr>
        <p:blipFill rotWithShape="1">
          <a:blip r:embed="rId3">
            <a:alphaModFix/>
          </a:blip>
          <a:srcRect b="0" l="0" r="0" t="0"/>
          <a:stretch/>
        </p:blipFill>
        <p:spPr>
          <a:xfrm>
            <a:off x="0" y="0"/>
            <a:ext cx="16256000" cy="9144000"/>
          </a:xfrm>
          <a:prstGeom prst="rect">
            <a:avLst/>
          </a:prstGeom>
          <a:noFill/>
          <a:ln>
            <a:noFill/>
          </a:ln>
        </p:spPr>
      </p:pic>
      <p:grpSp>
        <p:nvGrpSpPr>
          <p:cNvPr id="133" name="Google Shape;133;p79"/>
          <p:cNvGrpSpPr/>
          <p:nvPr/>
        </p:nvGrpSpPr>
        <p:grpSpPr>
          <a:xfrm>
            <a:off x="0" y="-4724"/>
            <a:ext cx="16255999" cy="194999"/>
            <a:chOff x="0" y="-4724"/>
            <a:chExt cx="16255999" cy="194999"/>
          </a:xfrm>
        </p:grpSpPr>
        <p:sp>
          <p:nvSpPr>
            <p:cNvPr id="134" name="Google Shape;134;p79"/>
            <p:cNvSpPr/>
            <p:nvPr/>
          </p:nvSpPr>
          <p:spPr>
            <a:xfrm>
              <a:off x="0" y="-4724"/>
              <a:ext cx="1463432"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35" name="Google Shape;135;p79"/>
            <p:cNvSpPr/>
            <p:nvPr/>
          </p:nvSpPr>
          <p:spPr>
            <a:xfrm>
              <a:off x="1463430" y="-4724"/>
              <a:ext cx="7101805" cy="194999"/>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136" name="Google Shape;136;p79"/>
            <p:cNvSpPr/>
            <p:nvPr/>
          </p:nvSpPr>
          <p:spPr>
            <a:xfrm>
              <a:off x="8565235" y="-4724"/>
              <a:ext cx="1404697" cy="194999"/>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37" name="Google Shape;137;p79"/>
            <p:cNvSpPr/>
            <p:nvPr/>
          </p:nvSpPr>
          <p:spPr>
            <a:xfrm>
              <a:off x="9969932" y="-4724"/>
              <a:ext cx="469864"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38" name="Google Shape;138;p79"/>
            <p:cNvSpPr/>
            <p:nvPr/>
          </p:nvSpPr>
          <p:spPr>
            <a:xfrm>
              <a:off x="10439797" y="-4724"/>
              <a:ext cx="166410" cy="194999"/>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39" name="Google Shape;139;p79"/>
            <p:cNvSpPr/>
            <p:nvPr/>
          </p:nvSpPr>
          <p:spPr>
            <a:xfrm>
              <a:off x="10606207" y="-4724"/>
              <a:ext cx="1668997" cy="194999"/>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40" name="Google Shape;140;p79"/>
            <p:cNvSpPr/>
            <p:nvPr/>
          </p:nvSpPr>
          <p:spPr>
            <a:xfrm>
              <a:off x="12275204" y="-4724"/>
              <a:ext cx="3980795" cy="194999"/>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ans">
  <p:cSld name="quiz ans">
    <p:spTree>
      <p:nvGrpSpPr>
        <p:cNvPr id="141" name="Shape 141"/>
        <p:cNvGrpSpPr/>
        <p:nvPr/>
      </p:nvGrpSpPr>
      <p:grpSpPr>
        <a:xfrm>
          <a:off x="0" y="0"/>
          <a:ext cx="0" cy="0"/>
          <a:chOff x="0" y="0"/>
          <a:chExt cx="0" cy="0"/>
        </a:xfrm>
      </p:grpSpPr>
      <p:sp>
        <p:nvSpPr>
          <p:cNvPr id="142" name="Google Shape;142;p80"/>
          <p:cNvSpPr/>
          <p:nvPr/>
        </p:nvSpPr>
        <p:spPr>
          <a:xfrm>
            <a:off x="0" y="6798914"/>
            <a:ext cx="16256000"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
        <p:nvSpPr>
          <p:cNvPr id="143" name="Google Shape;143;p80"/>
          <p:cNvSpPr txBox="1"/>
          <p:nvPr>
            <p:ph idx="1" type="body"/>
          </p:nvPr>
        </p:nvSpPr>
        <p:spPr>
          <a:xfrm>
            <a:off x="433970" y="7456927"/>
            <a:ext cx="15267332" cy="1287949"/>
          </a:xfrm>
          <a:prstGeom prst="rect">
            <a:avLst/>
          </a:prstGeom>
          <a:noFill/>
          <a:ln>
            <a:noFill/>
          </a:ln>
        </p:spPr>
        <p:txBody>
          <a:bodyPr anchorCtr="0" anchor="t" bIns="91425" lIns="91425" spcFirstLastPara="1" rIns="91425" wrap="square" tIns="91425">
            <a:noAutofit/>
          </a:bodyPr>
          <a:lstStyle>
            <a:lvl1pPr indent="-381000" lvl="0" marL="457200" marR="0" algn="l">
              <a:lnSpc>
                <a:spcPct val="90000"/>
              </a:lnSpc>
              <a:spcBef>
                <a:spcPts val="1000"/>
              </a:spcBef>
              <a:spcAft>
                <a:spcPts val="0"/>
              </a:spcAft>
              <a:buClr>
                <a:srgbClr val="3F3F3F"/>
              </a:buClr>
              <a:buSzPts val="2400"/>
              <a:buFont typeface="Arial"/>
              <a:buChar char="•"/>
              <a:defRPr b="1" i="0" sz="24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4" name="Google Shape;144;p80"/>
          <p:cNvSpPr txBox="1"/>
          <p:nvPr/>
        </p:nvSpPr>
        <p:spPr>
          <a:xfrm>
            <a:off x="436422" y="6835847"/>
            <a:ext cx="3232231"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The correct answer is</a:t>
            </a:r>
            <a:endParaRPr/>
          </a:p>
        </p:txBody>
      </p:sp>
      <p:cxnSp>
        <p:nvCxnSpPr>
          <p:cNvPr id="145" name="Google Shape;145;p80"/>
          <p:cNvCxnSpPr/>
          <p:nvPr/>
        </p:nvCxnSpPr>
        <p:spPr>
          <a:xfrm>
            <a:off x="396856" y="7371303"/>
            <a:ext cx="14514239" cy="0"/>
          </a:xfrm>
          <a:prstGeom prst="straightConnector1">
            <a:avLst/>
          </a:prstGeom>
          <a:noFill/>
          <a:ln cap="flat" cmpd="sng" w="12700">
            <a:solidFill>
              <a:schemeClr val="lt1"/>
            </a:solidFill>
            <a:prstDash val="solid"/>
            <a:miter lim="800000"/>
            <a:headEnd len="sm" w="sm" type="none"/>
            <a:tailEnd len="sm" w="sm" type="none"/>
          </a:ln>
        </p:spPr>
      </p:cxnSp>
      <p:cxnSp>
        <p:nvCxnSpPr>
          <p:cNvPr id="146" name="Google Shape;146;p80"/>
          <p:cNvCxnSpPr/>
          <p:nvPr/>
        </p:nvCxnSpPr>
        <p:spPr>
          <a:xfrm>
            <a:off x="396856" y="7371303"/>
            <a:ext cx="15462285" cy="0"/>
          </a:xfrm>
          <a:prstGeom prst="straightConnector1">
            <a:avLst/>
          </a:prstGeom>
          <a:noFill/>
          <a:ln cap="flat" cmpd="sng" w="28575">
            <a:solidFill>
              <a:srgbClr val="CDCDCD"/>
            </a:solidFill>
            <a:prstDash val="solid"/>
            <a:miter lim="800000"/>
            <a:headEnd len="sm" w="sm" type="none"/>
            <a:tailEnd len="sm" w="sm" type="none"/>
          </a:ln>
        </p:spPr>
      </p:cxnSp>
      <p:sp>
        <p:nvSpPr>
          <p:cNvPr id="147" name="Google Shape;147;p80"/>
          <p:cNvSpPr txBox="1"/>
          <p:nvPr>
            <p:ph idx="2" type="body"/>
          </p:nvPr>
        </p:nvSpPr>
        <p:spPr>
          <a:xfrm>
            <a:off x="3662871" y="6760722"/>
            <a:ext cx="9022187" cy="619531"/>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C9F37"/>
              </a:buClr>
              <a:buSzPts val="2400"/>
              <a:buFont typeface="Arial"/>
              <a:buNone/>
              <a:defRPr b="1" i="0" sz="2400" u="none" cap="none" strike="noStrike">
                <a:solidFill>
                  <a:srgbClr val="3C9F37"/>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8" name="Google Shape;148;p80"/>
          <p:cNvSpPr/>
          <p:nvPr/>
        </p:nvSpPr>
        <p:spPr>
          <a:xfrm>
            <a:off x="489443" y="776258"/>
            <a:ext cx="1698902"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149" name="Google Shape;149;p80"/>
          <p:cNvSpPr/>
          <p:nvPr/>
        </p:nvSpPr>
        <p:spPr>
          <a:xfrm>
            <a:off x="489443" y="776258"/>
            <a:ext cx="15376231"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cxnSp>
        <p:nvCxnSpPr>
          <p:cNvPr id="150" name="Google Shape;150;p80"/>
          <p:cNvCxnSpPr/>
          <p:nvPr/>
        </p:nvCxnSpPr>
        <p:spPr>
          <a:xfrm>
            <a:off x="2188344"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151" name="Google Shape;151;p80"/>
          <p:cNvSpPr txBox="1"/>
          <p:nvPr>
            <p:ph idx="3" type="body"/>
          </p:nvPr>
        </p:nvSpPr>
        <p:spPr>
          <a:xfrm>
            <a:off x="489441" y="1671457"/>
            <a:ext cx="1675119" cy="541667"/>
          </a:xfrm>
          <a:prstGeom prst="rect">
            <a:avLst/>
          </a:prstGeom>
          <a:noFill/>
          <a:ln>
            <a:noFill/>
          </a:ln>
        </p:spPr>
        <p:txBody>
          <a:bodyPr anchorCtr="0" anchor="ctr" bIns="91425" lIns="91425" spcFirstLastPara="1" rIns="91425" wrap="square" tIns="91425">
            <a:noAutofit/>
          </a:bodyPr>
          <a:lstStyle>
            <a:lvl1pPr indent="-228600" lvl="0" marL="457200" marR="0" algn="ctr">
              <a:lnSpc>
                <a:spcPct val="90000"/>
              </a:lnSpc>
              <a:spcBef>
                <a:spcPts val="1000"/>
              </a:spcBef>
              <a:spcAft>
                <a:spcPts val="0"/>
              </a:spcAft>
              <a:buClr>
                <a:srgbClr val="3F3F3F"/>
              </a:buClr>
              <a:buSzPts val="2800"/>
              <a:buFont typeface="Arial"/>
              <a:buNone/>
              <a:defRPr b="0" i="0" sz="2800" u="none" cap="none" strike="noStrike">
                <a:solidFill>
                  <a:srgbClr val="3F3F3F"/>
                </a:solidFill>
                <a:latin typeface="Open Sans ExtraBold"/>
                <a:ea typeface="Open Sans ExtraBold"/>
                <a:cs typeface="Open Sans ExtraBold"/>
                <a:sym typeface="Open Sans ExtraBold"/>
              </a:defRPr>
            </a:lvl1pPr>
            <a:lvl2pPr indent="-228600" lvl="1" marL="914400" marR="0" algn="ctr">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228600" lvl="2" marL="1371600"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indent="-228600" lvl="3" marL="1828800"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indent="-228600" lvl="4" marL="2286000"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2" name="Google Shape;152;p80"/>
          <p:cNvSpPr txBox="1"/>
          <p:nvPr/>
        </p:nvSpPr>
        <p:spPr>
          <a:xfrm>
            <a:off x="489443" y="1016282"/>
            <a:ext cx="1698904" cy="52321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F3F3F"/>
              </a:buClr>
              <a:buSzPts val="700"/>
              <a:buFont typeface="Open Sans ExtraBold"/>
              <a:buNone/>
            </a:pPr>
            <a:r>
              <a:rPr b="1" i="0" lang="en-US" sz="2800" u="none" cap="none" strike="noStrike">
                <a:solidFill>
                  <a:srgbClr val="3F3F3F"/>
                </a:solidFill>
                <a:latin typeface="Open Sans ExtraBold"/>
                <a:ea typeface="Open Sans ExtraBold"/>
                <a:cs typeface="Open Sans ExtraBold"/>
                <a:sym typeface="Open Sans ExtraBold"/>
              </a:rPr>
              <a:t>QUIZ</a:t>
            </a:r>
            <a:endParaRPr/>
          </a:p>
        </p:txBody>
      </p:sp>
      <p:pic>
        <p:nvPicPr>
          <p:cNvPr id="153" name="Google Shape;153;p80"/>
          <p:cNvPicPr preferRelativeResize="0"/>
          <p:nvPr/>
        </p:nvPicPr>
        <p:blipFill rotWithShape="1">
          <a:blip r:embed="rId2">
            <a:alphaModFix/>
          </a:blip>
          <a:srcRect b="0" l="0" r="0" t="0"/>
          <a:stretch/>
        </p:blipFill>
        <p:spPr>
          <a:xfrm>
            <a:off x="13805529" y="3419269"/>
            <a:ext cx="2058919" cy="2065102"/>
          </a:xfrm>
          <a:prstGeom prst="rect">
            <a:avLst/>
          </a:prstGeom>
          <a:noFill/>
          <a:ln>
            <a:noFill/>
          </a:ln>
        </p:spPr>
      </p:pic>
      <p:sp>
        <p:nvSpPr>
          <p:cNvPr id="154" name="Google Shape;154;p80"/>
          <p:cNvSpPr txBox="1"/>
          <p:nvPr/>
        </p:nvSpPr>
        <p:spPr>
          <a:xfrm>
            <a:off x="1664102" y="3007689"/>
            <a:ext cx="666211"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a.</a:t>
            </a:r>
            <a:endParaRPr/>
          </a:p>
        </p:txBody>
      </p:sp>
      <p:sp>
        <p:nvSpPr>
          <p:cNvPr id="155" name="Google Shape;155;p80"/>
          <p:cNvSpPr txBox="1"/>
          <p:nvPr/>
        </p:nvSpPr>
        <p:spPr>
          <a:xfrm>
            <a:off x="1664102" y="3828785"/>
            <a:ext cx="455574"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b.</a:t>
            </a:r>
            <a:endParaRPr/>
          </a:p>
        </p:txBody>
      </p:sp>
      <p:sp>
        <p:nvSpPr>
          <p:cNvPr id="156" name="Google Shape;156;p80"/>
          <p:cNvSpPr txBox="1"/>
          <p:nvPr/>
        </p:nvSpPr>
        <p:spPr>
          <a:xfrm>
            <a:off x="1664100" y="4649882"/>
            <a:ext cx="623378"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c.</a:t>
            </a:r>
            <a:endParaRPr/>
          </a:p>
        </p:txBody>
      </p:sp>
      <p:sp>
        <p:nvSpPr>
          <p:cNvPr id="157" name="Google Shape;157;p80"/>
          <p:cNvSpPr txBox="1"/>
          <p:nvPr/>
        </p:nvSpPr>
        <p:spPr>
          <a:xfrm>
            <a:off x="1664102" y="5470980"/>
            <a:ext cx="666211"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d.</a:t>
            </a:r>
            <a:endParaRPr/>
          </a:p>
        </p:txBody>
      </p:sp>
      <p:sp>
        <p:nvSpPr>
          <p:cNvPr id="158" name="Google Shape;158;p80"/>
          <p:cNvSpPr txBox="1"/>
          <p:nvPr>
            <p:ph idx="4" type="body"/>
          </p:nvPr>
        </p:nvSpPr>
        <p:spPr>
          <a:xfrm>
            <a:off x="2329743" y="2916968"/>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9" name="Google Shape;159;p80"/>
          <p:cNvSpPr txBox="1"/>
          <p:nvPr>
            <p:ph idx="5" type="body"/>
          </p:nvPr>
        </p:nvSpPr>
        <p:spPr>
          <a:xfrm>
            <a:off x="2329743" y="3742685"/>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0" name="Google Shape;160;p80"/>
          <p:cNvSpPr txBox="1"/>
          <p:nvPr>
            <p:ph idx="6" type="body"/>
          </p:nvPr>
        </p:nvSpPr>
        <p:spPr>
          <a:xfrm>
            <a:off x="2329743" y="4549550"/>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1" name="Google Shape;161;p80"/>
          <p:cNvSpPr txBox="1"/>
          <p:nvPr>
            <p:ph idx="7" type="body"/>
          </p:nvPr>
        </p:nvSpPr>
        <p:spPr>
          <a:xfrm>
            <a:off x="2329743" y="5374469"/>
            <a:ext cx="11250640" cy="701710"/>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2" name="Google Shape;162;p80"/>
          <p:cNvSpPr txBox="1"/>
          <p:nvPr>
            <p:ph idx="8" type="body"/>
          </p:nvPr>
        </p:nvSpPr>
        <p:spPr>
          <a:xfrm>
            <a:off x="2310169" y="931283"/>
            <a:ext cx="13391132" cy="1424965"/>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333"/>
              </a:spcBef>
              <a:spcAft>
                <a:spcPts val="0"/>
              </a:spcAft>
              <a:buClr>
                <a:srgbClr val="3F3F3F"/>
              </a:buClr>
              <a:buSzPts val="2400"/>
              <a:buFont typeface="Arial"/>
              <a:buNone/>
              <a:defRPr b="1" i="0" sz="2400" u="none" cap="none" strike="noStrike">
                <a:solidFill>
                  <a:srgbClr val="3F3F3F"/>
                </a:solidFill>
                <a:latin typeface="Open Sans"/>
                <a:ea typeface="Open Sans"/>
                <a:cs typeface="Open Sans"/>
                <a:sym typeface="Open Sans"/>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63" name="Google Shape;163;p80"/>
          <p:cNvPicPr preferRelativeResize="0"/>
          <p:nvPr/>
        </p:nvPicPr>
        <p:blipFill rotWithShape="1">
          <a:blip r:embed="rId3">
            <a:alphaModFix/>
          </a:blip>
          <a:srcRect b="0" l="0" r="0" t="0"/>
          <a:stretch/>
        </p:blipFill>
        <p:spPr>
          <a:xfrm>
            <a:off x="0" y="55983"/>
            <a:ext cx="16256000" cy="9144000"/>
          </a:xfrm>
          <a:prstGeom prst="rect">
            <a:avLst/>
          </a:prstGeom>
          <a:noFill/>
          <a:ln>
            <a:noFill/>
          </a:ln>
        </p:spPr>
      </p:pic>
      <p:grpSp>
        <p:nvGrpSpPr>
          <p:cNvPr id="164" name="Google Shape;164;p80"/>
          <p:cNvGrpSpPr/>
          <p:nvPr/>
        </p:nvGrpSpPr>
        <p:grpSpPr>
          <a:xfrm>
            <a:off x="0" y="-4724"/>
            <a:ext cx="16255999" cy="194999"/>
            <a:chOff x="0" y="-4724"/>
            <a:chExt cx="16255999" cy="194999"/>
          </a:xfrm>
        </p:grpSpPr>
        <p:sp>
          <p:nvSpPr>
            <p:cNvPr id="165" name="Google Shape;165;p80"/>
            <p:cNvSpPr/>
            <p:nvPr/>
          </p:nvSpPr>
          <p:spPr>
            <a:xfrm>
              <a:off x="0" y="-4724"/>
              <a:ext cx="1463432"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66" name="Google Shape;166;p80"/>
            <p:cNvSpPr/>
            <p:nvPr/>
          </p:nvSpPr>
          <p:spPr>
            <a:xfrm>
              <a:off x="1463430" y="-4724"/>
              <a:ext cx="7101805" cy="194999"/>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167" name="Google Shape;167;p80"/>
            <p:cNvSpPr/>
            <p:nvPr/>
          </p:nvSpPr>
          <p:spPr>
            <a:xfrm>
              <a:off x="8565235" y="-4724"/>
              <a:ext cx="1404697" cy="194999"/>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68" name="Google Shape;168;p80"/>
            <p:cNvSpPr/>
            <p:nvPr/>
          </p:nvSpPr>
          <p:spPr>
            <a:xfrm>
              <a:off x="9969932" y="-4724"/>
              <a:ext cx="469864"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69" name="Google Shape;169;p80"/>
            <p:cNvSpPr/>
            <p:nvPr/>
          </p:nvSpPr>
          <p:spPr>
            <a:xfrm>
              <a:off x="10439797" y="-4724"/>
              <a:ext cx="166410" cy="194999"/>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70" name="Google Shape;170;p80"/>
            <p:cNvSpPr/>
            <p:nvPr/>
          </p:nvSpPr>
          <p:spPr>
            <a:xfrm>
              <a:off x="10606207" y="-4724"/>
              <a:ext cx="1668997" cy="194999"/>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71" name="Google Shape;171;p80"/>
            <p:cNvSpPr/>
            <p:nvPr/>
          </p:nvSpPr>
          <p:spPr>
            <a:xfrm>
              <a:off x="12275204" y="-4724"/>
              <a:ext cx="3980795" cy="194999"/>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page">
  <p:cSld name="2_Title page">
    <p:spTree>
      <p:nvGrpSpPr>
        <p:cNvPr id="172" name="Shape 172"/>
        <p:cNvGrpSpPr/>
        <p:nvPr/>
      </p:nvGrpSpPr>
      <p:grpSpPr>
        <a:xfrm>
          <a:off x="0" y="0"/>
          <a:ext cx="0" cy="0"/>
          <a:chOff x="0" y="0"/>
          <a:chExt cx="0" cy="0"/>
        </a:xfrm>
      </p:grpSpPr>
      <p:grpSp>
        <p:nvGrpSpPr>
          <p:cNvPr id="173" name="Google Shape;173;p81"/>
          <p:cNvGrpSpPr/>
          <p:nvPr/>
        </p:nvGrpSpPr>
        <p:grpSpPr>
          <a:xfrm>
            <a:off x="0" y="4423428"/>
            <a:ext cx="16256001" cy="4792282"/>
            <a:chOff x="0" y="4606764"/>
            <a:chExt cx="15661900" cy="4233210"/>
          </a:xfrm>
        </p:grpSpPr>
        <p:pic>
          <p:nvPicPr>
            <p:cNvPr id="174" name="Google Shape;174;p81"/>
            <p:cNvPicPr preferRelativeResize="0"/>
            <p:nvPr/>
          </p:nvPicPr>
          <p:blipFill rotWithShape="1">
            <a:blip r:embed="rId2">
              <a:alphaModFix/>
            </a:blip>
            <a:srcRect b="0" l="0" r="0" t="0"/>
            <a:stretch/>
          </p:blipFill>
          <p:spPr>
            <a:xfrm>
              <a:off x="0" y="4626482"/>
              <a:ext cx="6552866" cy="4213492"/>
            </a:xfrm>
            <a:prstGeom prst="rect">
              <a:avLst/>
            </a:prstGeom>
            <a:noFill/>
            <a:ln>
              <a:noFill/>
            </a:ln>
          </p:spPr>
        </p:pic>
        <p:pic>
          <p:nvPicPr>
            <p:cNvPr id="175" name="Google Shape;175;p81"/>
            <p:cNvPicPr preferRelativeResize="0"/>
            <p:nvPr/>
          </p:nvPicPr>
          <p:blipFill rotWithShape="1">
            <a:blip r:embed="rId2">
              <a:alphaModFix/>
            </a:blip>
            <a:srcRect b="0" l="0" r="0" t="0"/>
            <a:stretch/>
          </p:blipFill>
          <p:spPr>
            <a:xfrm>
              <a:off x="6552867" y="4606764"/>
              <a:ext cx="6552866" cy="4213492"/>
            </a:xfrm>
            <a:prstGeom prst="rect">
              <a:avLst/>
            </a:prstGeom>
            <a:noFill/>
            <a:ln>
              <a:noFill/>
            </a:ln>
          </p:spPr>
        </p:pic>
        <p:pic>
          <p:nvPicPr>
            <p:cNvPr id="176" name="Google Shape;176;p81"/>
            <p:cNvPicPr preferRelativeResize="0"/>
            <p:nvPr/>
          </p:nvPicPr>
          <p:blipFill rotWithShape="1">
            <a:blip r:embed="rId2">
              <a:alphaModFix/>
            </a:blip>
            <a:srcRect b="0" l="1" r="60991" t="0"/>
            <a:stretch/>
          </p:blipFill>
          <p:spPr>
            <a:xfrm>
              <a:off x="13105735" y="4626480"/>
              <a:ext cx="2556165" cy="4213492"/>
            </a:xfrm>
            <a:prstGeom prst="rect">
              <a:avLst/>
            </a:prstGeom>
            <a:noFill/>
            <a:ln>
              <a:noFill/>
            </a:ln>
          </p:spPr>
        </p:pic>
      </p:grpSp>
      <p:grpSp>
        <p:nvGrpSpPr>
          <p:cNvPr id="177" name="Google Shape;177;p81"/>
          <p:cNvGrpSpPr/>
          <p:nvPr/>
        </p:nvGrpSpPr>
        <p:grpSpPr>
          <a:xfrm>
            <a:off x="0" y="123514"/>
            <a:ext cx="16256001" cy="4792282"/>
            <a:chOff x="0" y="4606764"/>
            <a:chExt cx="15661900" cy="4233210"/>
          </a:xfrm>
        </p:grpSpPr>
        <p:pic>
          <p:nvPicPr>
            <p:cNvPr id="178" name="Google Shape;178;p81"/>
            <p:cNvPicPr preferRelativeResize="0"/>
            <p:nvPr/>
          </p:nvPicPr>
          <p:blipFill rotWithShape="1">
            <a:blip r:embed="rId2">
              <a:alphaModFix/>
            </a:blip>
            <a:srcRect b="0" l="0" r="0" t="0"/>
            <a:stretch/>
          </p:blipFill>
          <p:spPr>
            <a:xfrm>
              <a:off x="0" y="4626482"/>
              <a:ext cx="6552866" cy="4213492"/>
            </a:xfrm>
            <a:prstGeom prst="rect">
              <a:avLst/>
            </a:prstGeom>
            <a:noFill/>
            <a:ln>
              <a:noFill/>
            </a:ln>
          </p:spPr>
        </p:pic>
        <p:pic>
          <p:nvPicPr>
            <p:cNvPr id="179" name="Google Shape;179;p81"/>
            <p:cNvPicPr preferRelativeResize="0"/>
            <p:nvPr/>
          </p:nvPicPr>
          <p:blipFill rotWithShape="1">
            <a:blip r:embed="rId2">
              <a:alphaModFix/>
            </a:blip>
            <a:srcRect b="0" l="0" r="0" t="0"/>
            <a:stretch/>
          </p:blipFill>
          <p:spPr>
            <a:xfrm>
              <a:off x="6552867" y="4606764"/>
              <a:ext cx="6552866" cy="4213492"/>
            </a:xfrm>
            <a:prstGeom prst="rect">
              <a:avLst/>
            </a:prstGeom>
            <a:noFill/>
            <a:ln>
              <a:noFill/>
            </a:ln>
          </p:spPr>
        </p:pic>
        <p:pic>
          <p:nvPicPr>
            <p:cNvPr id="180" name="Google Shape;180;p81"/>
            <p:cNvPicPr preferRelativeResize="0"/>
            <p:nvPr/>
          </p:nvPicPr>
          <p:blipFill rotWithShape="1">
            <a:blip r:embed="rId2">
              <a:alphaModFix/>
            </a:blip>
            <a:srcRect b="0" l="1" r="60991" t="0"/>
            <a:stretch/>
          </p:blipFill>
          <p:spPr>
            <a:xfrm>
              <a:off x="13105735" y="4626480"/>
              <a:ext cx="2556165" cy="4213492"/>
            </a:xfrm>
            <a:prstGeom prst="rect">
              <a:avLst/>
            </a:prstGeom>
            <a:noFill/>
            <a:ln>
              <a:noFill/>
            </a:ln>
          </p:spPr>
        </p:pic>
      </p:grpSp>
      <p:grpSp>
        <p:nvGrpSpPr>
          <p:cNvPr id="181" name="Google Shape;181;p81"/>
          <p:cNvGrpSpPr/>
          <p:nvPr/>
        </p:nvGrpSpPr>
        <p:grpSpPr>
          <a:xfrm>
            <a:off x="0" y="-7449"/>
            <a:ext cx="16255999" cy="130963"/>
            <a:chOff x="0" y="474414"/>
            <a:chExt cx="7908924" cy="61411"/>
          </a:xfrm>
        </p:grpSpPr>
        <p:sp>
          <p:nvSpPr>
            <p:cNvPr id="182" name="Google Shape;182;p81"/>
            <p:cNvSpPr/>
            <p:nvPr/>
          </p:nvSpPr>
          <p:spPr>
            <a:xfrm>
              <a:off x="0" y="474414"/>
              <a:ext cx="711993"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3" name="Google Shape;183;p81"/>
            <p:cNvSpPr/>
            <p:nvPr/>
          </p:nvSpPr>
          <p:spPr>
            <a:xfrm>
              <a:off x="711993" y="474414"/>
              <a:ext cx="3455194" cy="61411"/>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4" name="Google Shape;184;p81"/>
            <p:cNvSpPr/>
            <p:nvPr/>
          </p:nvSpPr>
          <p:spPr>
            <a:xfrm>
              <a:off x="4167187" y="474414"/>
              <a:ext cx="683418" cy="61411"/>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5" name="Google Shape;185;p81"/>
            <p:cNvSpPr/>
            <p:nvPr/>
          </p:nvSpPr>
          <p:spPr>
            <a:xfrm>
              <a:off x="4850605" y="474414"/>
              <a:ext cx="228600"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6" name="Google Shape;186;p81"/>
            <p:cNvSpPr/>
            <p:nvPr/>
          </p:nvSpPr>
          <p:spPr>
            <a:xfrm>
              <a:off x="5079205" y="474414"/>
              <a:ext cx="80962" cy="61411"/>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7" name="Google Shape;187;p81"/>
            <p:cNvSpPr/>
            <p:nvPr/>
          </p:nvSpPr>
          <p:spPr>
            <a:xfrm>
              <a:off x="5160169" y="474414"/>
              <a:ext cx="812005" cy="61411"/>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8" name="Google Shape;188;p81"/>
            <p:cNvSpPr/>
            <p:nvPr/>
          </p:nvSpPr>
          <p:spPr>
            <a:xfrm>
              <a:off x="5972175" y="474414"/>
              <a:ext cx="1936749" cy="61411"/>
            </a:xfrm>
            <a:prstGeom prst="rect">
              <a:avLst/>
            </a:prstGeom>
            <a:solidFill>
              <a:srgbClr val="62ABCC"/>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pic>
        <p:nvPicPr>
          <p:cNvPr id="189" name="Google Shape;189;p81"/>
          <p:cNvPicPr preferRelativeResize="0"/>
          <p:nvPr/>
        </p:nvPicPr>
        <p:blipFill rotWithShape="1">
          <a:blip r:embed="rId3">
            <a:alphaModFix/>
          </a:blip>
          <a:srcRect b="0" l="0" r="0" t="0"/>
          <a:stretch/>
        </p:blipFill>
        <p:spPr>
          <a:xfrm>
            <a:off x="14272523" y="2563382"/>
            <a:ext cx="1644872" cy="594708"/>
          </a:xfrm>
          <a:prstGeom prst="rect">
            <a:avLst/>
          </a:prstGeom>
          <a:noFill/>
          <a:ln>
            <a:noFill/>
          </a:ln>
        </p:spPr>
      </p:pic>
      <p:sp>
        <p:nvSpPr>
          <p:cNvPr id="190" name="Google Shape;190;p81"/>
          <p:cNvSpPr txBox="1"/>
          <p:nvPr>
            <p:ph idx="1" type="body"/>
          </p:nvPr>
        </p:nvSpPr>
        <p:spPr>
          <a:xfrm>
            <a:off x="1886347" y="3762307"/>
            <a:ext cx="12483308" cy="535531"/>
          </a:xfrm>
          <a:prstGeom prst="rect">
            <a:avLst/>
          </a:prstGeom>
          <a:noFill/>
          <a:ln>
            <a:noFill/>
          </a:ln>
        </p:spPr>
        <p:txBody>
          <a:bodyPr anchorCtr="0" anchor="ctr" bIns="91425" lIns="91425" spcFirstLastPara="1" rIns="91425" wrap="square" tIns="91425">
            <a:noAutofit/>
          </a:bodyPr>
          <a:lstStyle>
            <a:lvl1pPr indent="-228600" lvl="0" marL="457200" marR="0" algn="ctr">
              <a:lnSpc>
                <a:spcPct val="90000"/>
              </a:lnSpc>
              <a:spcBef>
                <a:spcPts val="1284"/>
              </a:spcBef>
              <a:spcAft>
                <a:spcPts val="0"/>
              </a:spcAft>
              <a:buClr>
                <a:srgbClr val="404040"/>
              </a:buClr>
              <a:buSzPts val="3200"/>
              <a:buFont typeface="Arial"/>
              <a:buNone/>
              <a:defRPr b="0" i="0" sz="3200" u="none" cap="none" strike="noStrike">
                <a:solidFill>
                  <a:srgbClr val="404040"/>
                </a:solidFill>
                <a:latin typeface="Open Sans ExtraBold"/>
                <a:ea typeface="Open Sans ExtraBold"/>
                <a:cs typeface="Open Sans ExtraBold"/>
                <a:sym typeface="Open Sans ExtraBold"/>
              </a:defRPr>
            </a:lvl1pPr>
            <a:lvl2pPr indent="-490348" lvl="1" marL="914400" marR="0" algn="l">
              <a:lnSpc>
                <a:spcPct val="90000"/>
              </a:lnSpc>
              <a:spcBef>
                <a:spcPts val="500"/>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2pPr>
            <a:lvl3pPr indent="-490348" lvl="2" marL="1371600" marR="0" algn="l">
              <a:lnSpc>
                <a:spcPct val="90000"/>
              </a:lnSpc>
              <a:spcBef>
                <a:spcPts val="500"/>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3pPr>
            <a:lvl4pPr indent="-490348" lvl="3" marL="1828800" marR="0" algn="l">
              <a:lnSpc>
                <a:spcPct val="90000"/>
              </a:lnSpc>
              <a:spcBef>
                <a:spcPts val="500"/>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4pPr>
            <a:lvl5pPr indent="-490348" lvl="4" marL="2286000" marR="0" algn="l">
              <a:lnSpc>
                <a:spcPct val="90000"/>
              </a:lnSpc>
              <a:spcBef>
                <a:spcPts val="500"/>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1" name="Google Shape;191;p81"/>
          <p:cNvSpPr txBox="1"/>
          <p:nvPr>
            <p:ph idx="2" type="body"/>
          </p:nvPr>
        </p:nvSpPr>
        <p:spPr>
          <a:xfrm>
            <a:off x="2453769" y="4553376"/>
            <a:ext cx="11348462" cy="480131"/>
          </a:xfrm>
          <a:prstGeom prst="rect">
            <a:avLst/>
          </a:prstGeom>
          <a:noFill/>
          <a:ln>
            <a:noFill/>
          </a:ln>
        </p:spPr>
        <p:txBody>
          <a:bodyPr anchorCtr="0" anchor="ctr" bIns="91425" lIns="91425" spcFirstLastPara="1" rIns="91425" wrap="square" tIns="91425">
            <a:noAutofit/>
          </a:bodyPr>
          <a:lstStyle>
            <a:lvl1pPr indent="-228600" lvl="0" marL="457200" marR="0" algn="ctr">
              <a:lnSpc>
                <a:spcPct val="90000"/>
              </a:lnSpc>
              <a:spcBef>
                <a:spcPts val="1284"/>
              </a:spcBef>
              <a:spcAft>
                <a:spcPts val="0"/>
              </a:spcAft>
              <a:buClr>
                <a:srgbClr val="404040"/>
              </a:buClr>
              <a:buSzPts val="2800"/>
              <a:buFont typeface="Arial"/>
              <a:buNone/>
              <a:defRPr b="0" i="0" sz="2800" u="none" cap="none" strike="noStrike">
                <a:solidFill>
                  <a:srgbClr val="404040"/>
                </a:solidFill>
                <a:latin typeface="Open Sans"/>
                <a:ea typeface="Open Sans"/>
                <a:cs typeface="Open Sans"/>
                <a:sym typeface="Open Sans"/>
              </a:defRPr>
            </a:lvl1pPr>
            <a:lvl2pPr indent="-490348" lvl="1" marL="914400" marR="0" algn="l">
              <a:lnSpc>
                <a:spcPct val="90000"/>
              </a:lnSpc>
              <a:spcBef>
                <a:spcPts val="500"/>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2pPr>
            <a:lvl3pPr indent="-490348" lvl="2" marL="1371600" marR="0" algn="l">
              <a:lnSpc>
                <a:spcPct val="90000"/>
              </a:lnSpc>
              <a:spcBef>
                <a:spcPts val="500"/>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3pPr>
            <a:lvl4pPr indent="-490348" lvl="3" marL="1828800" marR="0" algn="l">
              <a:lnSpc>
                <a:spcPct val="90000"/>
              </a:lnSpc>
              <a:spcBef>
                <a:spcPts val="500"/>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4pPr>
            <a:lvl5pPr indent="-490348" lvl="4" marL="2286000" marR="0" algn="l">
              <a:lnSpc>
                <a:spcPct val="90000"/>
              </a:lnSpc>
              <a:spcBef>
                <a:spcPts val="500"/>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92" name="Google Shape;192;p81"/>
          <p:cNvPicPr preferRelativeResize="0"/>
          <p:nvPr/>
        </p:nvPicPr>
        <p:blipFill rotWithShape="1">
          <a:blip r:embed="rId4">
            <a:alphaModFix/>
          </a:blip>
          <a:srcRect b="0" l="0" r="0" t="0"/>
          <a:stretch/>
        </p:blipFill>
        <p:spPr>
          <a:xfrm>
            <a:off x="0" y="18272"/>
            <a:ext cx="16256000" cy="9144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2"/>
          <p:cNvSpPr txBox="1"/>
          <p:nvPr>
            <p:ph type="title"/>
          </p:nvPr>
        </p:nvSpPr>
        <p:spPr>
          <a:xfrm>
            <a:off x="1117600" y="487362"/>
            <a:ext cx="14020800" cy="1766886"/>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1" name="Google Shape;11;p72"/>
          <p:cNvSpPr txBox="1"/>
          <p:nvPr>
            <p:ph idx="1" type="body"/>
          </p:nvPr>
        </p:nvSpPr>
        <p:spPr>
          <a:xfrm>
            <a:off x="1117600" y="2433638"/>
            <a:ext cx="14020800" cy="5802311"/>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2"/>
          <p:cNvSpPr txBox="1"/>
          <p:nvPr>
            <p:ph idx="10" type="dt"/>
          </p:nvPr>
        </p:nvSpPr>
        <p:spPr>
          <a:xfrm>
            <a:off x="1117600" y="8475663"/>
            <a:ext cx="3657600" cy="48577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3" name="Google Shape;13;p72"/>
          <p:cNvSpPr txBox="1"/>
          <p:nvPr>
            <p:ph idx="11" type="ftr"/>
          </p:nvPr>
        </p:nvSpPr>
        <p:spPr>
          <a:xfrm>
            <a:off x="5384800" y="8475663"/>
            <a:ext cx="5486399" cy="48577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4" name="Google Shape;14;p72"/>
          <p:cNvSpPr txBox="1"/>
          <p:nvPr>
            <p:ph idx="12" type="sldNum"/>
          </p:nvPr>
        </p:nvSpPr>
        <p:spPr>
          <a:xfrm>
            <a:off x="11480800" y="8475663"/>
            <a:ext cx="3657600" cy="4857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comments" Target="../comments/commen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comments" Target="../comments/comment2.xml"/><Relationship Id="rId4" Type="http://schemas.openxmlformats.org/officeDocument/2006/relationships/image" Target="../media/image29.png"/><Relationship Id="rId5" Type="http://schemas.openxmlformats.org/officeDocument/2006/relationships/image" Target="../media/image25.png"/><Relationship Id="rId6"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comments" Target="../comments/comment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
          <p:cNvSpPr txBox="1"/>
          <p:nvPr>
            <p:ph idx="1" type="body"/>
          </p:nvPr>
        </p:nvSpPr>
        <p:spPr>
          <a:xfrm>
            <a:off x="2306069" y="2670096"/>
            <a:ext cx="11643865" cy="387799"/>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SzPts val="2800"/>
              <a:buNone/>
            </a:pPr>
            <a:r>
              <a:rPr lang="en-US"/>
              <a:t>Lesson 3—Using RDD for Creating Applications in Spark</a:t>
            </a:r>
            <a:endParaRPr/>
          </a:p>
        </p:txBody>
      </p:sp>
      <p:sp>
        <p:nvSpPr>
          <p:cNvPr id="370" name="Google Shape;370;p1"/>
          <p:cNvSpPr txBox="1"/>
          <p:nvPr>
            <p:ph idx="2" type="body"/>
          </p:nvPr>
        </p:nvSpPr>
        <p:spPr>
          <a:xfrm>
            <a:off x="2306069" y="1824856"/>
            <a:ext cx="11643865" cy="590996"/>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SzPts val="4267"/>
              <a:buNone/>
            </a:pPr>
            <a:r>
              <a:rPr lang="en-US" sz="4267"/>
              <a:t>Apache Spark and Scala</a:t>
            </a:r>
            <a:endParaRPr/>
          </a:p>
        </p:txBody>
      </p:sp>
      <p:sp>
        <p:nvSpPr>
          <p:cNvPr id="371" name="Google Shape;371;p1"/>
          <p:cNvSpPr txBox="1"/>
          <p:nvPr/>
        </p:nvSpPr>
        <p:spPr>
          <a:xfrm>
            <a:off x="279145" y="7773889"/>
            <a:ext cx="7553722" cy="937875"/>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450"/>
              <a:buFont typeface="Arial"/>
              <a:buNone/>
            </a:pPr>
            <a:r>
              <a:rPr b="0" i="0" lang="en-US" sz="1800" u="none" cap="none" strike="noStrike">
                <a:solidFill>
                  <a:srgbClr val="3F3F3F"/>
                </a:solidFill>
                <a:latin typeface="Calibri"/>
                <a:ea typeface="Calibri"/>
                <a:cs typeface="Calibri"/>
                <a:sym typeface="Calibri"/>
              </a:rPr>
              <a:t>Apache Spark, Spark, Apache, and the Spark logo are trademarks of the Apache Software Foundation.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animEffect filter="fade" transition="in">
                                      <p:cBhvr>
                                        <p:cTn dur="500"/>
                                        <p:tgtEl>
                                          <p:spTgt spid="370">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Effect filter="fade" transition="in">
                                      <p:cBhvr>
                                        <p:cTn dur="500"/>
                                        <p:tgtEl>
                                          <p:spTgt spid="36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10"/>
          <p:cNvSpPr txBox="1"/>
          <p:nvPr/>
        </p:nvSpPr>
        <p:spPr>
          <a:xfrm>
            <a:off x="714928" y="2676668"/>
            <a:ext cx="15528924" cy="61517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3F3F3F"/>
              </a:buClr>
              <a:buSzPts val="6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543" name="Google Shape;543;p10"/>
          <p:cNvSpPr txBox="1"/>
          <p:nvPr/>
        </p:nvSpPr>
        <p:spPr>
          <a:xfrm>
            <a:off x="1563137" y="1942499"/>
            <a:ext cx="12190963" cy="596710"/>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rgbClr val="3F3F3F"/>
                </a:solidFill>
                <a:latin typeface="Open Sans"/>
                <a:ea typeface="Open Sans"/>
                <a:cs typeface="Open Sans"/>
                <a:sym typeface="Open Sans"/>
              </a:rPr>
              <a:t>For other Hadoop Input Formats, use the SparkContext.hadoopRDD method.</a:t>
            </a:r>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544" name="Google Shape;544;p10"/>
          <p:cNvSpPr/>
          <p:nvPr/>
        </p:nvSpPr>
        <p:spPr>
          <a:xfrm>
            <a:off x="848686" y="203603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45" name="Google Shape;545;p10"/>
          <p:cNvSpPr/>
          <p:nvPr/>
        </p:nvSpPr>
        <p:spPr>
          <a:xfrm flipH="1">
            <a:off x="7914812" y="3747110"/>
            <a:ext cx="1667609" cy="2930805"/>
          </a:xfrm>
          <a:custGeom>
            <a:rect b="b" l="l" r="r" t="t"/>
            <a:pathLst>
              <a:path extrusionOk="0" h="1166" w="663">
                <a:moveTo>
                  <a:pt x="655" y="124"/>
                </a:moveTo>
                <a:cubicBezTo>
                  <a:pt x="655" y="1166"/>
                  <a:pt x="655" y="1166"/>
                  <a:pt x="655" y="1166"/>
                </a:cubicBezTo>
                <a:cubicBezTo>
                  <a:pt x="663" y="1166"/>
                  <a:pt x="663" y="1166"/>
                  <a:pt x="663" y="1166"/>
                </a:cubicBezTo>
                <a:cubicBezTo>
                  <a:pt x="663" y="124"/>
                  <a:pt x="663" y="124"/>
                  <a:pt x="663" y="124"/>
                </a:cubicBezTo>
                <a:cubicBezTo>
                  <a:pt x="663" y="56"/>
                  <a:pt x="608" y="0"/>
                  <a:pt x="540" y="0"/>
                </a:cubicBezTo>
                <a:cubicBezTo>
                  <a:pt x="0" y="0"/>
                  <a:pt x="0" y="0"/>
                  <a:pt x="0" y="0"/>
                </a:cubicBezTo>
                <a:cubicBezTo>
                  <a:pt x="0" y="8"/>
                  <a:pt x="0" y="8"/>
                  <a:pt x="0" y="8"/>
                </a:cubicBezTo>
                <a:cubicBezTo>
                  <a:pt x="540" y="8"/>
                  <a:pt x="540" y="8"/>
                  <a:pt x="540" y="8"/>
                </a:cubicBezTo>
                <a:cubicBezTo>
                  <a:pt x="603" y="8"/>
                  <a:pt x="655" y="60"/>
                  <a:pt x="655" y="124"/>
                </a:cubicBez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546" name="Google Shape;546;p10"/>
          <p:cNvSpPr/>
          <p:nvPr/>
        </p:nvSpPr>
        <p:spPr>
          <a:xfrm>
            <a:off x="8064980" y="5725759"/>
            <a:ext cx="0" cy="11895"/>
          </a:xfrm>
          <a:custGeom>
            <a:rect b="b" l="l" r="r" t="t"/>
            <a:pathLst>
              <a:path extrusionOk="0" h="5" w="120000">
                <a:moveTo>
                  <a:pt x="0" y="2"/>
                </a:moveTo>
                <a:cubicBezTo>
                  <a:pt x="0" y="0"/>
                  <a:pt x="0" y="5"/>
                  <a:pt x="0" y="2"/>
                </a:cubicBezTo>
                <a:close/>
              </a:path>
            </a:pathLst>
          </a:custGeom>
          <a:solidFill>
            <a:srgbClr val="BDBE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547" name="Google Shape;547;p10"/>
          <p:cNvSpPr/>
          <p:nvPr/>
        </p:nvSpPr>
        <p:spPr>
          <a:xfrm>
            <a:off x="6066705" y="3736998"/>
            <a:ext cx="1667609" cy="2930805"/>
          </a:xfrm>
          <a:custGeom>
            <a:rect b="b" l="l" r="r" t="t"/>
            <a:pathLst>
              <a:path extrusionOk="0" h="1166" w="663">
                <a:moveTo>
                  <a:pt x="655" y="124"/>
                </a:moveTo>
                <a:cubicBezTo>
                  <a:pt x="655" y="1166"/>
                  <a:pt x="655" y="1166"/>
                  <a:pt x="655" y="1166"/>
                </a:cubicBezTo>
                <a:cubicBezTo>
                  <a:pt x="663" y="1166"/>
                  <a:pt x="663" y="1166"/>
                  <a:pt x="663" y="1166"/>
                </a:cubicBezTo>
                <a:cubicBezTo>
                  <a:pt x="663" y="124"/>
                  <a:pt x="663" y="124"/>
                  <a:pt x="663" y="124"/>
                </a:cubicBezTo>
                <a:cubicBezTo>
                  <a:pt x="663" y="56"/>
                  <a:pt x="608" y="0"/>
                  <a:pt x="540" y="0"/>
                </a:cubicBezTo>
                <a:cubicBezTo>
                  <a:pt x="0" y="0"/>
                  <a:pt x="0" y="0"/>
                  <a:pt x="0" y="0"/>
                </a:cubicBezTo>
                <a:cubicBezTo>
                  <a:pt x="0" y="8"/>
                  <a:pt x="0" y="8"/>
                  <a:pt x="0" y="8"/>
                </a:cubicBezTo>
                <a:cubicBezTo>
                  <a:pt x="540" y="8"/>
                  <a:pt x="540" y="8"/>
                  <a:pt x="540" y="8"/>
                </a:cubicBezTo>
                <a:cubicBezTo>
                  <a:pt x="603" y="8"/>
                  <a:pt x="655" y="60"/>
                  <a:pt x="655" y="124"/>
                </a:cubicBez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548" name="Google Shape;548;p10"/>
          <p:cNvSpPr/>
          <p:nvPr/>
        </p:nvSpPr>
        <p:spPr>
          <a:xfrm>
            <a:off x="6505165" y="4747475"/>
            <a:ext cx="2656044" cy="2656044"/>
          </a:xfrm>
          <a:prstGeom prst="ellipse">
            <a:avLst/>
          </a:prstGeom>
          <a:solidFill>
            <a:srgbClr val="2DA9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549" name="Google Shape;549;p10"/>
          <p:cNvSpPr/>
          <p:nvPr/>
        </p:nvSpPr>
        <p:spPr>
          <a:xfrm>
            <a:off x="9047465" y="3418679"/>
            <a:ext cx="732701" cy="732701"/>
          </a:xfrm>
          <a:prstGeom prst="ellipse">
            <a:avLst/>
          </a:prstGeom>
          <a:solidFill>
            <a:srgbClr val="F29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550" name="Google Shape;550;p10"/>
          <p:cNvSpPr/>
          <p:nvPr/>
        </p:nvSpPr>
        <p:spPr>
          <a:xfrm>
            <a:off x="5648019" y="3384921"/>
            <a:ext cx="732701" cy="732701"/>
          </a:xfrm>
          <a:prstGeom prst="ellipse">
            <a:avLst/>
          </a:prstGeom>
          <a:solidFill>
            <a:srgbClr val="44546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551" name="Google Shape;551;p10"/>
          <p:cNvSpPr/>
          <p:nvPr/>
        </p:nvSpPr>
        <p:spPr>
          <a:xfrm>
            <a:off x="8633119" y="3690151"/>
            <a:ext cx="142734" cy="142734"/>
          </a:xfrm>
          <a:prstGeom prst="ellipse">
            <a:avLst/>
          </a:prstGeom>
          <a:solidFill>
            <a:srgbClr val="F29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552" name="Google Shape;552;p10"/>
          <p:cNvSpPr/>
          <p:nvPr/>
        </p:nvSpPr>
        <p:spPr>
          <a:xfrm>
            <a:off x="6861257" y="3679905"/>
            <a:ext cx="140356" cy="142734"/>
          </a:xfrm>
          <a:prstGeom prst="ellipse">
            <a:avLst/>
          </a:prstGeom>
          <a:solidFill>
            <a:srgbClr val="44546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553" name="Google Shape;553;p10"/>
          <p:cNvSpPr txBox="1"/>
          <p:nvPr/>
        </p:nvSpPr>
        <p:spPr>
          <a:xfrm>
            <a:off x="6676336" y="5634640"/>
            <a:ext cx="2186207" cy="769440"/>
          </a:xfrm>
          <a:prstGeom prst="rect">
            <a:avLst/>
          </a:prstGeom>
          <a:noFill/>
          <a:ln>
            <a:noFill/>
          </a:ln>
        </p:spPr>
        <p:txBody>
          <a:bodyPr anchorCtr="0" anchor="t" bIns="45700" lIns="91425" spcFirstLastPara="1" rIns="91425" wrap="square" tIns="45700">
            <a:spAutoFit/>
          </a:bodyPr>
          <a:lstStyle/>
          <a:p>
            <a:pPr indent="0" lvl="1" marL="114300" marR="0" rtl="0" algn="ctr">
              <a:lnSpc>
                <a:spcPct val="100000"/>
              </a:lnSpc>
              <a:spcBef>
                <a:spcPts val="0"/>
              </a:spcBef>
              <a:spcAft>
                <a:spcPts val="0"/>
              </a:spcAft>
              <a:buClr>
                <a:schemeClr val="lt1"/>
              </a:buClr>
              <a:buSzPts val="550"/>
              <a:buFont typeface="Open Sans SemiBold"/>
              <a:buNone/>
            </a:pPr>
            <a:r>
              <a:rPr b="1" i="0" lang="en-US" sz="2200" u="none" cap="none" strike="noStrike">
                <a:solidFill>
                  <a:schemeClr val="lt1"/>
                </a:solidFill>
                <a:latin typeface="Open Sans SemiBold"/>
                <a:ea typeface="Open Sans SemiBold"/>
                <a:cs typeface="Open Sans SemiBold"/>
                <a:sym typeface="Open Sans SemiBold"/>
              </a:rPr>
              <a:t>Points to Remember:</a:t>
            </a:r>
            <a:endParaRPr/>
          </a:p>
        </p:txBody>
      </p:sp>
      <p:sp>
        <p:nvSpPr>
          <p:cNvPr id="554" name="Google Shape;554;p10"/>
          <p:cNvSpPr/>
          <p:nvPr/>
        </p:nvSpPr>
        <p:spPr>
          <a:xfrm>
            <a:off x="-147036" y="3405383"/>
            <a:ext cx="5674921" cy="830997"/>
          </a:xfrm>
          <a:prstGeom prst="rect">
            <a:avLst/>
          </a:prstGeom>
          <a:noFill/>
          <a:ln>
            <a:noFill/>
          </a:ln>
        </p:spPr>
        <p:txBody>
          <a:bodyPr anchorCtr="0" anchor="t" bIns="45700" lIns="91425" spcFirstLastPara="1" rIns="91425" wrap="square" tIns="45700">
            <a:spAutoFit/>
          </a:bodyPr>
          <a:lstStyle/>
          <a:p>
            <a:pPr indent="0" lvl="1" marL="295275" marR="0" rtl="0" algn="r">
              <a:lnSpc>
                <a:spcPct val="100000"/>
              </a:lnSpc>
              <a:spcBef>
                <a:spcPts val="0"/>
              </a:spcBef>
              <a:spcAft>
                <a:spcPts val="0"/>
              </a:spcAft>
              <a:buClr>
                <a:srgbClr val="3F3F3F"/>
              </a:buClr>
              <a:buSzPts val="1920"/>
              <a:buFont typeface="Open Sans"/>
              <a:buNone/>
            </a:pPr>
            <a:r>
              <a:rPr b="0" i="0" lang="en-US" sz="2400" u="none" cap="none" strike="noStrike">
                <a:solidFill>
                  <a:srgbClr val="3F3F3F"/>
                </a:solidFill>
                <a:latin typeface="Open Sans"/>
                <a:ea typeface="Open Sans"/>
                <a:cs typeface="Open Sans"/>
                <a:sym typeface="Open Sans"/>
              </a:rPr>
              <a:t>SparkContext.hadoopRDD method takes an arbitrary JobConf </a:t>
            </a:r>
            <a:endParaRPr b="0" i="0" sz="2400" u="none" cap="none" strike="noStrike">
              <a:solidFill>
                <a:srgbClr val="3F3F3F"/>
              </a:solidFill>
              <a:latin typeface="Open Sans"/>
              <a:ea typeface="Open Sans"/>
              <a:cs typeface="Open Sans"/>
              <a:sym typeface="Open Sans"/>
            </a:endParaRPr>
          </a:p>
        </p:txBody>
      </p:sp>
      <p:sp>
        <p:nvSpPr>
          <p:cNvPr id="555" name="Google Shape;555;p10"/>
          <p:cNvSpPr/>
          <p:nvPr/>
        </p:nvSpPr>
        <p:spPr>
          <a:xfrm>
            <a:off x="9780166" y="3346019"/>
            <a:ext cx="5795055" cy="830997"/>
          </a:xfrm>
          <a:prstGeom prst="rect">
            <a:avLst/>
          </a:prstGeom>
          <a:noFill/>
          <a:ln>
            <a:noFill/>
          </a:ln>
        </p:spPr>
        <p:txBody>
          <a:bodyPr anchorCtr="0" anchor="t" bIns="45700" lIns="91425" spcFirstLastPara="1" rIns="91425" wrap="square" tIns="45700">
            <a:spAutoFit/>
          </a:bodyPr>
          <a:lstStyle/>
          <a:p>
            <a:pPr indent="0" lvl="1" marL="295275" marR="0" rtl="0" algn="l">
              <a:lnSpc>
                <a:spcPct val="100000"/>
              </a:lnSpc>
              <a:spcBef>
                <a:spcPts val="0"/>
              </a:spcBef>
              <a:spcAft>
                <a:spcPts val="0"/>
              </a:spcAft>
              <a:buClr>
                <a:srgbClr val="3F3F3F"/>
              </a:buClr>
              <a:buSzPts val="1920"/>
              <a:buFont typeface="Open Sans"/>
              <a:buNone/>
            </a:pPr>
            <a:r>
              <a:rPr b="0" i="0" lang="en-US" sz="2400" u="none" cap="none" strike="noStrike">
                <a:solidFill>
                  <a:srgbClr val="3F3F3F"/>
                </a:solidFill>
                <a:latin typeface="Open Sans"/>
                <a:ea typeface="Open Sans"/>
                <a:cs typeface="Open Sans"/>
                <a:sym typeface="Open Sans"/>
              </a:rPr>
              <a:t>SparkContext.newAPIHadoopRDD can also be used.</a:t>
            </a:r>
            <a:endParaRPr/>
          </a:p>
        </p:txBody>
      </p:sp>
      <p:sp>
        <p:nvSpPr>
          <p:cNvPr id="556" name="Google Shape;556;p10"/>
          <p:cNvSpPr/>
          <p:nvPr/>
        </p:nvSpPr>
        <p:spPr>
          <a:xfrm>
            <a:off x="2900086" y="1169036"/>
            <a:ext cx="1053204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REFERENCING AN EXTERNAL DATASET—OTHER HADOOP INPUT FORMATS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557" name="Google Shape;557;p10"/>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Introduction to RDDs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558" name="Google Shape;558;p10"/>
          <p:cNvPicPr preferRelativeResize="0"/>
          <p:nvPr/>
        </p:nvPicPr>
        <p:blipFill rotWithShape="1">
          <a:blip r:embed="rId3">
            <a:alphaModFix/>
          </a:blip>
          <a:srcRect b="0" l="0" r="0" t="0"/>
          <a:stretch/>
        </p:blipFill>
        <p:spPr>
          <a:xfrm>
            <a:off x="5065160" y="870792"/>
            <a:ext cx="6112132" cy="2743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grpSp>
        <p:nvGrpSpPr>
          <p:cNvPr id="563" name="Google Shape;563;p11"/>
          <p:cNvGrpSpPr/>
          <p:nvPr/>
        </p:nvGrpSpPr>
        <p:grpSpPr>
          <a:xfrm>
            <a:off x="2113661" y="2779527"/>
            <a:ext cx="13107286" cy="4692295"/>
            <a:chOff x="699564" y="3959156"/>
            <a:chExt cx="13406442" cy="4879066"/>
          </a:xfrm>
        </p:grpSpPr>
        <p:grpSp>
          <p:nvGrpSpPr>
            <p:cNvPr id="564" name="Google Shape;564;p11"/>
            <p:cNvGrpSpPr/>
            <p:nvPr/>
          </p:nvGrpSpPr>
          <p:grpSpPr>
            <a:xfrm>
              <a:off x="699564" y="3959156"/>
              <a:ext cx="13406442" cy="1203393"/>
              <a:chOff x="-2" y="-1"/>
              <a:chExt cx="13406441" cy="1203392"/>
            </a:xfrm>
          </p:grpSpPr>
          <p:grpSp>
            <p:nvGrpSpPr>
              <p:cNvPr id="565" name="Google Shape;565;p11"/>
              <p:cNvGrpSpPr/>
              <p:nvPr/>
            </p:nvGrpSpPr>
            <p:grpSpPr>
              <a:xfrm>
                <a:off x="-2" y="-1"/>
                <a:ext cx="4184385" cy="1199103"/>
                <a:chOff x="0" y="0"/>
                <a:chExt cx="4184384" cy="1199102"/>
              </a:xfrm>
            </p:grpSpPr>
            <p:sp>
              <p:nvSpPr>
                <p:cNvPr id="566" name="Google Shape;566;p11"/>
                <p:cNvSpPr/>
                <p:nvPr/>
              </p:nvSpPr>
              <p:spPr>
                <a:xfrm>
                  <a:off x="0" y="0"/>
                  <a:ext cx="4143113" cy="1199102"/>
                </a:xfrm>
                <a:custGeom>
                  <a:rect b="b" l="l" r="r" t="t"/>
                  <a:pathLst>
                    <a:path extrusionOk="0" h="120000" w="120000">
                      <a:moveTo>
                        <a:pt x="0" y="0"/>
                      </a:moveTo>
                      <a:lnTo>
                        <a:pt x="102633" y="0"/>
                      </a:lnTo>
                      <a:lnTo>
                        <a:pt x="120000" y="60000"/>
                      </a:lnTo>
                      <a:lnTo>
                        <a:pt x="102633" y="120000"/>
                      </a:lnTo>
                      <a:lnTo>
                        <a:pt x="0" y="120000"/>
                      </a:lnTo>
                      <a:close/>
                    </a:path>
                  </a:pathLst>
                </a:custGeom>
                <a:solidFill>
                  <a:srgbClr val="1E4E7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567" name="Google Shape;567;p11"/>
                <p:cNvSpPr/>
                <p:nvPr/>
              </p:nvSpPr>
              <p:spPr>
                <a:xfrm>
                  <a:off x="341045" y="327528"/>
                  <a:ext cx="3843339" cy="544043"/>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700"/>
                    <a:buFont typeface="Open Sans"/>
                    <a:buNone/>
                  </a:pPr>
                  <a:r>
                    <a:rPr b="0" i="0" lang="en-US" sz="2800" u="none" cap="none" strike="noStrike">
                      <a:solidFill>
                        <a:srgbClr val="FFFFFF"/>
                      </a:solidFill>
                      <a:latin typeface="Open Sans"/>
                      <a:ea typeface="Open Sans"/>
                      <a:cs typeface="Open Sans"/>
                      <a:sym typeface="Open Sans"/>
                    </a:rPr>
                    <a:t>To set it manually </a:t>
                  </a:r>
                  <a:endParaRPr/>
                </a:p>
              </p:txBody>
            </p:sp>
          </p:grpSp>
          <p:grpSp>
            <p:nvGrpSpPr>
              <p:cNvPr id="568" name="Google Shape;568;p11"/>
              <p:cNvGrpSpPr/>
              <p:nvPr/>
            </p:nvGrpSpPr>
            <p:grpSpPr>
              <a:xfrm>
                <a:off x="4192988" y="0"/>
                <a:ext cx="9213451" cy="1203391"/>
                <a:chOff x="-146288" y="0"/>
                <a:chExt cx="9213450" cy="1203390"/>
              </a:xfrm>
            </p:grpSpPr>
            <p:sp>
              <p:nvSpPr>
                <p:cNvPr id="569" name="Google Shape;569;p11"/>
                <p:cNvSpPr/>
                <p:nvPr/>
              </p:nvSpPr>
              <p:spPr>
                <a:xfrm>
                  <a:off x="-146288" y="0"/>
                  <a:ext cx="9213448" cy="1203390"/>
                </a:xfrm>
                <a:prstGeom prst="roundRect">
                  <a:avLst>
                    <a:gd fmla="val 10861" name="adj"/>
                  </a:avLst>
                </a:prstGeom>
                <a:solidFill>
                  <a:srgbClr val="FFFFFF"/>
                </a:solidFill>
                <a:ln cap="flat" cmpd="sng" w="19050">
                  <a:solidFill>
                    <a:srgbClr val="1E4E7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570" name="Google Shape;570;p11"/>
                <p:cNvSpPr/>
                <p:nvPr/>
              </p:nvSpPr>
              <p:spPr>
                <a:xfrm>
                  <a:off x="-105015" y="135509"/>
                  <a:ext cx="9172177" cy="928075"/>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chemeClr val="dk1"/>
                    </a:buClr>
                    <a:buSzPts val="600"/>
                    <a:buFont typeface="Open Sans"/>
                    <a:buNone/>
                  </a:pPr>
                  <a:r>
                    <a:rPr b="0" i="0" lang="en-US" sz="2400" u="none" cap="none" strike="noStrike">
                      <a:solidFill>
                        <a:schemeClr val="dk1"/>
                      </a:solidFill>
                      <a:latin typeface="Open Sans"/>
                      <a:ea typeface="Open Sans"/>
                      <a:cs typeface="Open Sans"/>
                      <a:sym typeface="Open Sans"/>
                    </a:rPr>
                    <a:t>Pass it as a second parameter to parallelize;</a:t>
                  </a:r>
                  <a:endParaRPr/>
                </a:p>
                <a:p>
                  <a:pPr indent="0" lvl="0" marL="0" marR="0" rtl="0" algn="l">
                    <a:lnSpc>
                      <a:spcPct val="100000"/>
                    </a:lnSpc>
                    <a:spcBef>
                      <a:spcPts val="0"/>
                    </a:spcBef>
                    <a:spcAft>
                      <a:spcPts val="0"/>
                    </a:spcAft>
                    <a:buClr>
                      <a:schemeClr val="dk1"/>
                    </a:buClr>
                    <a:buSzPts val="600"/>
                    <a:buFont typeface="Open Sans"/>
                    <a:buNone/>
                  </a:pPr>
                  <a:r>
                    <a:rPr b="0" i="0" lang="en-US" sz="2400" u="none" cap="none" strike="noStrike">
                      <a:solidFill>
                        <a:schemeClr val="dk1"/>
                      </a:solidFill>
                      <a:latin typeface="Open Sans"/>
                      <a:ea typeface="Open Sans"/>
                      <a:cs typeface="Open Sans"/>
                      <a:sym typeface="Open Sans"/>
                    </a:rPr>
                    <a:t> </a:t>
                  </a:r>
                  <a:r>
                    <a:rPr b="0" i="0" lang="en-US" sz="2400" u="none" cap="none" strike="noStrike">
                      <a:solidFill>
                        <a:schemeClr val="dk1"/>
                      </a:solidFill>
                      <a:latin typeface="Open Sans SemiBold"/>
                      <a:ea typeface="Open Sans SemiBold"/>
                      <a:cs typeface="Open Sans SemiBold"/>
                      <a:sym typeface="Open Sans SemiBold"/>
                    </a:rPr>
                    <a:t>Example</a:t>
                  </a:r>
                  <a:r>
                    <a:rPr b="0" i="0" lang="en-US" sz="2800" u="none" cap="none" strike="noStrike">
                      <a:solidFill>
                        <a:schemeClr val="dk1"/>
                      </a:solidFill>
                      <a:latin typeface="Open Sans"/>
                      <a:ea typeface="Open Sans"/>
                      <a:cs typeface="Open Sans"/>
                      <a:sym typeface="Open Sans"/>
                    </a:rPr>
                    <a:t>: </a:t>
                  </a:r>
                  <a:r>
                    <a:rPr b="0" i="1" lang="en-US" sz="2400" u="none" cap="none" strike="noStrike">
                      <a:solidFill>
                        <a:schemeClr val="dk1"/>
                      </a:solidFill>
                      <a:latin typeface="Courier New"/>
                      <a:ea typeface="Courier New"/>
                      <a:cs typeface="Courier New"/>
                      <a:sym typeface="Courier New"/>
                    </a:rPr>
                    <a:t>spark.sparkContext.parallelize(data, 10)</a:t>
                  </a:r>
                  <a:endParaRPr/>
                </a:p>
              </p:txBody>
            </p:sp>
          </p:grpSp>
        </p:grpSp>
        <p:grpSp>
          <p:nvGrpSpPr>
            <p:cNvPr id="571" name="Google Shape;571;p11"/>
            <p:cNvGrpSpPr/>
            <p:nvPr/>
          </p:nvGrpSpPr>
          <p:grpSpPr>
            <a:xfrm>
              <a:off x="699566" y="5119975"/>
              <a:ext cx="11536843" cy="1928526"/>
              <a:chOff x="0" y="0"/>
              <a:chExt cx="11536841" cy="1928524"/>
            </a:xfrm>
          </p:grpSpPr>
          <p:cxnSp>
            <p:nvCxnSpPr>
              <p:cNvPr id="572" name="Google Shape;572;p11"/>
              <p:cNvCxnSpPr/>
              <p:nvPr/>
            </p:nvCxnSpPr>
            <p:spPr>
              <a:xfrm>
                <a:off x="4105012" y="1052223"/>
                <a:ext cx="748503" cy="0"/>
              </a:xfrm>
              <a:prstGeom prst="straightConnector1">
                <a:avLst/>
              </a:prstGeom>
              <a:noFill/>
              <a:ln cap="flat" cmpd="sng" w="57150">
                <a:solidFill>
                  <a:srgbClr val="F69E66"/>
                </a:solidFill>
                <a:prstDash val="solid"/>
                <a:miter lim="800000"/>
                <a:headEnd len="sm" w="sm" type="none"/>
                <a:tailEnd len="lg" w="lg" type="triangle"/>
              </a:ln>
            </p:spPr>
          </p:cxnSp>
          <p:pic>
            <p:nvPicPr>
              <p:cNvPr descr="Picture 7" id="573" name="Google Shape;573;p11"/>
              <p:cNvPicPr preferRelativeResize="0"/>
              <p:nvPr/>
            </p:nvPicPr>
            <p:blipFill rotWithShape="1">
              <a:blip r:embed="rId3">
                <a:alphaModFix/>
              </a:blip>
              <a:srcRect b="0" l="0" r="0" t="0"/>
              <a:stretch/>
            </p:blipFill>
            <p:spPr>
              <a:xfrm>
                <a:off x="0" y="0"/>
                <a:ext cx="1724391" cy="1928524"/>
              </a:xfrm>
              <a:prstGeom prst="rect">
                <a:avLst/>
              </a:prstGeom>
              <a:noFill/>
              <a:ln>
                <a:noFill/>
              </a:ln>
            </p:spPr>
          </p:pic>
          <p:cxnSp>
            <p:nvCxnSpPr>
              <p:cNvPr id="574" name="Google Shape;574;p11"/>
              <p:cNvCxnSpPr/>
              <p:nvPr/>
            </p:nvCxnSpPr>
            <p:spPr>
              <a:xfrm>
                <a:off x="6574954" y="1052223"/>
                <a:ext cx="748503" cy="0"/>
              </a:xfrm>
              <a:prstGeom prst="straightConnector1">
                <a:avLst/>
              </a:prstGeom>
              <a:noFill/>
              <a:ln cap="flat" cmpd="sng" w="57150">
                <a:solidFill>
                  <a:srgbClr val="F69E66"/>
                </a:solidFill>
                <a:prstDash val="solid"/>
                <a:miter lim="800000"/>
                <a:headEnd len="sm" w="sm" type="none"/>
                <a:tailEnd len="lg" w="lg" type="triangle"/>
              </a:ln>
            </p:spPr>
          </p:cxnSp>
          <p:sp>
            <p:nvSpPr>
              <p:cNvPr id="575" name="Google Shape;575;p11"/>
              <p:cNvSpPr/>
              <p:nvPr/>
            </p:nvSpPr>
            <p:spPr>
              <a:xfrm>
                <a:off x="210494" y="746333"/>
                <a:ext cx="1280688" cy="672055"/>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450"/>
                  <a:buFont typeface="Open Sans"/>
                  <a:buNone/>
                </a:pPr>
                <a:r>
                  <a:rPr b="0" i="0" lang="en-US" sz="1800" u="none" cap="none" strike="noStrike">
                    <a:solidFill>
                      <a:schemeClr val="dk1"/>
                    </a:solidFill>
                    <a:latin typeface="Open Sans"/>
                    <a:ea typeface="Open Sans"/>
                    <a:cs typeface="Open Sans"/>
                    <a:sym typeface="Open Sans"/>
                  </a:rPr>
                  <a:t>Input Data on Disk</a:t>
                </a:r>
                <a:endParaRPr/>
              </a:p>
            </p:txBody>
          </p:sp>
          <p:sp>
            <p:nvSpPr>
              <p:cNvPr id="576" name="Google Shape;576;p11"/>
              <p:cNvSpPr/>
              <p:nvPr/>
            </p:nvSpPr>
            <p:spPr>
              <a:xfrm>
                <a:off x="2262715" y="571189"/>
                <a:ext cx="1880398" cy="883871"/>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268ABC"/>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577" name="Google Shape;577;p11"/>
              <p:cNvSpPr/>
              <p:nvPr/>
            </p:nvSpPr>
            <p:spPr>
              <a:xfrm>
                <a:off x="2319865" y="665300"/>
                <a:ext cx="1761322" cy="672055"/>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lt1"/>
                  </a:buClr>
                  <a:buSzPts val="450"/>
                  <a:buFont typeface="Open Sans"/>
                  <a:buNone/>
                </a:pPr>
                <a:r>
                  <a:rPr b="0" i="0" lang="en-US" sz="1800" u="none" cap="none" strike="noStrike">
                    <a:solidFill>
                      <a:schemeClr val="lt1"/>
                    </a:solidFill>
                    <a:latin typeface="Open Sans"/>
                    <a:ea typeface="Open Sans"/>
                    <a:cs typeface="Open Sans"/>
                    <a:sym typeface="Open Sans"/>
                  </a:rPr>
                  <a:t>RDD1 </a:t>
                </a:r>
                <a:endParaRPr/>
              </a:p>
              <a:p>
                <a:pPr indent="0" lvl="0" marL="0" marR="0" rtl="0" algn="ctr">
                  <a:lnSpc>
                    <a:spcPct val="100000"/>
                  </a:lnSpc>
                  <a:spcBef>
                    <a:spcPts val="0"/>
                  </a:spcBef>
                  <a:spcAft>
                    <a:spcPts val="0"/>
                  </a:spcAft>
                  <a:buClr>
                    <a:schemeClr val="lt1"/>
                  </a:buClr>
                  <a:buSzPts val="450"/>
                  <a:buFont typeface="Open Sans"/>
                  <a:buNone/>
                </a:pPr>
                <a:r>
                  <a:rPr b="0" i="0" lang="en-US" sz="1800" u="none" cap="none" strike="noStrike">
                    <a:solidFill>
                      <a:schemeClr val="lt1"/>
                    </a:solidFill>
                    <a:latin typeface="Open Sans"/>
                    <a:ea typeface="Open Sans"/>
                    <a:cs typeface="Open Sans"/>
                    <a:sym typeface="Open Sans"/>
                  </a:rPr>
                  <a:t>(In memory)</a:t>
                </a:r>
                <a:endParaRPr/>
              </a:p>
            </p:txBody>
          </p:sp>
          <p:sp>
            <p:nvSpPr>
              <p:cNvPr id="578" name="Google Shape;578;p11"/>
              <p:cNvSpPr/>
              <p:nvPr/>
            </p:nvSpPr>
            <p:spPr>
              <a:xfrm>
                <a:off x="4834464" y="571189"/>
                <a:ext cx="1880398" cy="883871"/>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268ABC"/>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579" name="Google Shape;579;p11"/>
              <p:cNvSpPr/>
              <p:nvPr/>
            </p:nvSpPr>
            <p:spPr>
              <a:xfrm>
                <a:off x="4891614" y="665300"/>
                <a:ext cx="1761322" cy="672055"/>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lt1"/>
                  </a:buClr>
                  <a:buSzPts val="450"/>
                  <a:buFont typeface="Open Sans"/>
                  <a:buNone/>
                </a:pPr>
                <a:r>
                  <a:rPr b="0" i="0" lang="en-US" sz="1800" u="none" cap="none" strike="noStrike">
                    <a:solidFill>
                      <a:schemeClr val="lt1"/>
                    </a:solidFill>
                    <a:latin typeface="Open Sans"/>
                    <a:ea typeface="Open Sans"/>
                    <a:cs typeface="Open Sans"/>
                    <a:sym typeface="Open Sans"/>
                  </a:rPr>
                  <a:t>RDD2 </a:t>
                </a:r>
                <a:endParaRPr/>
              </a:p>
              <a:p>
                <a:pPr indent="0" lvl="0" marL="0" marR="0" rtl="0" algn="ctr">
                  <a:lnSpc>
                    <a:spcPct val="100000"/>
                  </a:lnSpc>
                  <a:spcBef>
                    <a:spcPts val="0"/>
                  </a:spcBef>
                  <a:spcAft>
                    <a:spcPts val="0"/>
                  </a:spcAft>
                  <a:buClr>
                    <a:schemeClr val="lt1"/>
                  </a:buClr>
                  <a:buSzPts val="450"/>
                  <a:buFont typeface="Open Sans"/>
                  <a:buNone/>
                </a:pPr>
                <a:r>
                  <a:rPr b="0" i="0" lang="en-US" sz="1800" u="none" cap="none" strike="noStrike">
                    <a:solidFill>
                      <a:schemeClr val="lt1"/>
                    </a:solidFill>
                    <a:latin typeface="Open Sans"/>
                    <a:ea typeface="Open Sans"/>
                    <a:cs typeface="Open Sans"/>
                    <a:sym typeface="Open Sans"/>
                  </a:rPr>
                  <a:t>(In memory)</a:t>
                </a:r>
                <a:endParaRPr/>
              </a:p>
            </p:txBody>
          </p:sp>
          <p:sp>
            <p:nvSpPr>
              <p:cNvPr id="580" name="Google Shape;580;p11"/>
              <p:cNvSpPr/>
              <p:nvPr/>
            </p:nvSpPr>
            <p:spPr>
              <a:xfrm>
                <a:off x="7323457" y="571189"/>
                <a:ext cx="1880398" cy="883871"/>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268ABC"/>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581" name="Google Shape;581;p11"/>
              <p:cNvSpPr/>
              <p:nvPr/>
            </p:nvSpPr>
            <p:spPr>
              <a:xfrm>
                <a:off x="7380607" y="665300"/>
                <a:ext cx="1761322" cy="672055"/>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lt1"/>
                  </a:buClr>
                  <a:buSzPts val="450"/>
                  <a:buFont typeface="Open Sans"/>
                  <a:buNone/>
                </a:pPr>
                <a:r>
                  <a:rPr b="0" i="0" lang="en-US" sz="1800" u="none" cap="none" strike="noStrike">
                    <a:solidFill>
                      <a:schemeClr val="lt1"/>
                    </a:solidFill>
                    <a:latin typeface="Open Sans"/>
                    <a:ea typeface="Open Sans"/>
                    <a:cs typeface="Open Sans"/>
                    <a:sym typeface="Open Sans"/>
                  </a:rPr>
                  <a:t>RDD3 </a:t>
                </a:r>
                <a:endParaRPr/>
              </a:p>
              <a:p>
                <a:pPr indent="0" lvl="0" marL="0" marR="0" rtl="0" algn="ctr">
                  <a:lnSpc>
                    <a:spcPct val="100000"/>
                  </a:lnSpc>
                  <a:spcBef>
                    <a:spcPts val="0"/>
                  </a:spcBef>
                  <a:spcAft>
                    <a:spcPts val="0"/>
                  </a:spcAft>
                  <a:buClr>
                    <a:schemeClr val="lt1"/>
                  </a:buClr>
                  <a:buSzPts val="450"/>
                  <a:buFont typeface="Open Sans"/>
                  <a:buNone/>
                </a:pPr>
                <a:r>
                  <a:rPr b="0" i="0" lang="en-US" sz="1800" u="none" cap="none" strike="noStrike">
                    <a:solidFill>
                      <a:schemeClr val="lt1"/>
                    </a:solidFill>
                    <a:latin typeface="Open Sans"/>
                    <a:ea typeface="Open Sans"/>
                    <a:cs typeface="Open Sans"/>
                    <a:sym typeface="Open Sans"/>
                  </a:rPr>
                  <a:t>(In memory)</a:t>
                </a:r>
                <a:endParaRPr/>
              </a:p>
            </p:txBody>
          </p:sp>
          <p:pic>
            <p:nvPicPr>
              <p:cNvPr descr="Picture 16" id="582" name="Google Shape;582;p11"/>
              <p:cNvPicPr preferRelativeResize="0"/>
              <p:nvPr/>
            </p:nvPicPr>
            <p:blipFill rotWithShape="1">
              <a:blip r:embed="rId3">
                <a:alphaModFix/>
              </a:blip>
              <a:srcRect b="0" l="0" r="0" t="0"/>
              <a:stretch/>
            </p:blipFill>
            <p:spPr>
              <a:xfrm>
                <a:off x="9812450" y="0"/>
                <a:ext cx="1724391" cy="1928524"/>
              </a:xfrm>
              <a:prstGeom prst="rect">
                <a:avLst/>
              </a:prstGeom>
              <a:noFill/>
              <a:ln>
                <a:noFill/>
              </a:ln>
            </p:spPr>
          </p:pic>
          <p:sp>
            <p:nvSpPr>
              <p:cNvPr id="583" name="Google Shape;583;p11"/>
              <p:cNvSpPr/>
              <p:nvPr/>
            </p:nvSpPr>
            <p:spPr>
              <a:xfrm>
                <a:off x="10022946" y="697522"/>
                <a:ext cx="1280688" cy="960079"/>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450"/>
                  <a:buFont typeface="Open Sans"/>
                  <a:buNone/>
                </a:pPr>
                <a:r>
                  <a:rPr b="0" i="0" lang="en-US" sz="1800" u="none" cap="none" strike="noStrike">
                    <a:solidFill>
                      <a:schemeClr val="dk1"/>
                    </a:solidFill>
                    <a:latin typeface="Open Sans"/>
                    <a:ea typeface="Open Sans"/>
                    <a:cs typeface="Open Sans"/>
                    <a:sym typeface="Open Sans"/>
                  </a:rPr>
                  <a:t>Output Data on Disk</a:t>
                </a:r>
                <a:endParaRPr/>
              </a:p>
            </p:txBody>
          </p:sp>
          <p:cxnSp>
            <p:nvCxnSpPr>
              <p:cNvPr id="584" name="Google Shape;584;p11"/>
              <p:cNvCxnSpPr/>
              <p:nvPr/>
            </p:nvCxnSpPr>
            <p:spPr>
              <a:xfrm>
                <a:off x="1453083" y="1052223"/>
                <a:ext cx="809633" cy="0"/>
              </a:xfrm>
              <a:prstGeom prst="straightConnector1">
                <a:avLst/>
              </a:prstGeom>
              <a:noFill/>
              <a:ln cap="flat" cmpd="sng" w="57150">
                <a:solidFill>
                  <a:srgbClr val="F69E66"/>
                </a:solidFill>
                <a:prstDash val="solid"/>
                <a:miter lim="800000"/>
                <a:headEnd len="sm" w="sm" type="none"/>
                <a:tailEnd len="lg" w="lg" type="triangle"/>
              </a:ln>
            </p:spPr>
          </p:cxnSp>
          <p:cxnSp>
            <p:nvCxnSpPr>
              <p:cNvPr id="585" name="Google Shape;585;p11"/>
              <p:cNvCxnSpPr/>
              <p:nvPr/>
            </p:nvCxnSpPr>
            <p:spPr>
              <a:xfrm>
                <a:off x="9213314" y="1052223"/>
                <a:ext cx="809633" cy="0"/>
              </a:xfrm>
              <a:prstGeom prst="straightConnector1">
                <a:avLst/>
              </a:prstGeom>
              <a:noFill/>
              <a:ln cap="flat" cmpd="sng" w="57150">
                <a:solidFill>
                  <a:srgbClr val="F69E66"/>
                </a:solidFill>
                <a:prstDash val="solid"/>
                <a:miter lim="800000"/>
                <a:headEnd len="sm" w="sm" type="none"/>
                <a:tailEnd len="lg" w="lg" type="triangle"/>
              </a:ln>
            </p:spPr>
          </p:cxnSp>
          <p:sp>
            <p:nvSpPr>
              <p:cNvPr id="586" name="Google Shape;586;p11"/>
              <p:cNvSpPr/>
              <p:nvPr/>
            </p:nvSpPr>
            <p:spPr>
              <a:xfrm>
                <a:off x="956199" y="521064"/>
                <a:ext cx="1761322" cy="416033"/>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500"/>
                  <a:buFont typeface="Open Sans"/>
                  <a:buNone/>
                </a:pPr>
                <a:r>
                  <a:rPr b="0" i="0" lang="en-US" sz="2000" u="none" cap="none" strike="noStrike">
                    <a:solidFill>
                      <a:schemeClr val="dk1"/>
                    </a:solidFill>
                    <a:latin typeface="Open Sans"/>
                    <a:ea typeface="Open Sans"/>
                    <a:cs typeface="Open Sans"/>
                    <a:sym typeface="Open Sans"/>
                  </a:rPr>
                  <a:t>t1</a:t>
                </a:r>
                <a:endParaRPr/>
              </a:p>
            </p:txBody>
          </p:sp>
          <p:sp>
            <p:nvSpPr>
              <p:cNvPr id="587" name="Google Shape;587;p11"/>
              <p:cNvSpPr/>
              <p:nvPr/>
            </p:nvSpPr>
            <p:spPr>
              <a:xfrm>
                <a:off x="3598601" y="521064"/>
                <a:ext cx="1761322" cy="416033"/>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500"/>
                  <a:buFont typeface="Open Sans"/>
                  <a:buNone/>
                </a:pPr>
                <a:r>
                  <a:rPr b="0" i="0" lang="en-US" sz="2000" u="none" cap="none" strike="noStrike">
                    <a:solidFill>
                      <a:schemeClr val="dk1"/>
                    </a:solidFill>
                    <a:latin typeface="Open Sans"/>
                    <a:ea typeface="Open Sans"/>
                    <a:cs typeface="Open Sans"/>
                    <a:sym typeface="Open Sans"/>
                  </a:rPr>
                  <a:t>t2</a:t>
                </a:r>
                <a:endParaRPr/>
              </a:p>
            </p:txBody>
          </p:sp>
          <p:sp>
            <p:nvSpPr>
              <p:cNvPr id="588" name="Google Shape;588;p11"/>
              <p:cNvSpPr/>
              <p:nvPr/>
            </p:nvSpPr>
            <p:spPr>
              <a:xfrm>
                <a:off x="6138501" y="521064"/>
                <a:ext cx="1761322" cy="416033"/>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500"/>
                  <a:buFont typeface="Open Sans"/>
                  <a:buNone/>
                </a:pPr>
                <a:r>
                  <a:rPr b="0" i="0" lang="en-US" sz="2000" u="none" cap="none" strike="noStrike">
                    <a:solidFill>
                      <a:schemeClr val="dk1"/>
                    </a:solidFill>
                    <a:latin typeface="Open Sans"/>
                    <a:ea typeface="Open Sans"/>
                    <a:cs typeface="Open Sans"/>
                    <a:sym typeface="Open Sans"/>
                  </a:rPr>
                  <a:t>t3</a:t>
                </a:r>
                <a:endParaRPr/>
              </a:p>
            </p:txBody>
          </p:sp>
          <p:sp>
            <p:nvSpPr>
              <p:cNvPr id="589" name="Google Shape;589;p11"/>
              <p:cNvSpPr/>
              <p:nvPr/>
            </p:nvSpPr>
            <p:spPr>
              <a:xfrm>
                <a:off x="8737468" y="521064"/>
                <a:ext cx="1761322" cy="416033"/>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500"/>
                  <a:buFont typeface="Open Sans"/>
                  <a:buNone/>
                </a:pPr>
                <a:r>
                  <a:rPr b="0" i="0" lang="en-US" sz="2000" u="none" cap="none" strike="noStrike">
                    <a:solidFill>
                      <a:schemeClr val="dk1"/>
                    </a:solidFill>
                    <a:latin typeface="Open Sans"/>
                    <a:ea typeface="Open Sans"/>
                    <a:cs typeface="Open Sans"/>
                    <a:sym typeface="Open Sans"/>
                  </a:rPr>
                  <a:t>t4</a:t>
                </a:r>
                <a:endParaRPr/>
              </a:p>
            </p:txBody>
          </p:sp>
        </p:grpSp>
        <p:grpSp>
          <p:nvGrpSpPr>
            <p:cNvPr id="590" name="Google Shape;590;p11"/>
            <p:cNvGrpSpPr/>
            <p:nvPr/>
          </p:nvGrpSpPr>
          <p:grpSpPr>
            <a:xfrm>
              <a:off x="699566" y="6909696"/>
              <a:ext cx="11536843" cy="1928526"/>
              <a:chOff x="0" y="0"/>
              <a:chExt cx="11536841" cy="1928524"/>
            </a:xfrm>
          </p:grpSpPr>
          <p:cxnSp>
            <p:nvCxnSpPr>
              <p:cNvPr id="591" name="Google Shape;591;p11"/>
              <p:cNvCxnSpPr/>
              <p:nvPr/>
            </p:nvCxnSpPr>
            <p:spPr>
              <a:xfrm>
                <a:off x="4105012" y="1052223"/>
                <a:ext cx="748503" cy="0"/>
              </a:xfrm>
              <a:prstGeom prst="straightConnector1">
                <a:avLst/>
              </a:prstGeom>
              <a:noFill/>
              <a:ln cap="flat" cmpd="sng" w="57150">
                <a:solidFill>
                  <a:srgbClr val="F69E66"/>
                </a:solidFill>
                <a:prstDash val="solid"/>
                <a:miter lim="800000"/>
                <a:headEnd len="sm" w="sm" type="none"/>
                <a:tailEnd len="lg" w="lg" type="triangle"/>
              </a:ln>
            </p:spPr>
          </p:cxnSp>
          <p:pic>
            <p:nvPicPr>
              <p:cNvPr descr="Picture 43" id="592" name="Google Shape;592;p11"/>
              <p:cNvPicPr preferRelativeResize="0"/>
              <p:nvPr/>
            </p:nvPicPr>
            <p:blipFill rotWithShape="1">
              <a:blip r:embed="rId3">
                <a:alphaModFix/>
              </a:blip>
              <a:srcRect b="0" l="0" r="0" t="0"/>
              <a:stretch/>
            </p:blipFill>
            <p:spPr>
              <a:xfrm>
                <a:off x="0" y="0"/>
                <a:ext cx="1724391" cy="1928524"/>
              </a:xfrm>
              <a:prstGeom prst="rect">
                <a:avLst/>
              </a:prstGeom>
              <a:noFill/>
              <a:ln>
                <a:noFill/>
              </a:ln>
            </p:spPr>
          </p:pic>
          <p:cxnSp>
            <p:nvCxnSpPr>
              <p:cNvPr id="593" name="Google Shape;593;p11"/>
              <p:cNvCxnSpPr/>
              <p:nvPr/>
            </p:nvCxnSpPr>
            <p:spPr>
              <a:xfrm>
                <a:off x="6574954" y="1052223"/>
                <a:ext cx="748503" cy="0"/>
              </a:xfrm>
              <a:prstGeom prst="straightConnector1">
                <a:avLst/>
              </a:prstGeom>
              <a:noFill/>
              <a:ln cap="flat" cmpd="sng" w="57150">
                <a:solidFill>
                  <a:srgbClr val="F69E66"/>
                </a:solidFill>
                <a:prstDash val="solid"/>
                <a:miter lim="800000"/>
                <a:headEnd len="sm" w="sm" type="none"/>
                <a:tailEnd len="lg" w="lg" type="triangle"/>
              </a:ln>
            </p:spPr>
          </p:cxnSp>
          <p:sp>
            <p:nvSpPr>
              <p:cNvPr id="594" name="Google Shape;594;p11"/>
              <p:cNvSpPr/>
              <p:nvPr/>
            </p:nvSpPr>
            <p:spPr>
              <a:xfrm>
                <a:off x="210494" y="696291"/>
                <a:ext cx="1280688" cy="672055"/>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450"/>
                  <a:buFont typeface="Open Sans"/>
                  <a:buNone/>
                </a:pPr>
                <a:r>
                  <a:rPr b="0" i="0" lang="en-US" sz="1800" u="none" cap="none" strike="noStrike">
                    <a:solidFill>
                      <a:schemeClr val="dk1"/>
                    </a:solidFill>
                    <a:latin typeface="Open Sans"/>
                    <a:ea typeface="Open Sans"/>
                    <a:cs typeface="Open Sans"/>
                    <a:sym typeface="Open Sans"/>
                  </a:rPr>
                  <a:t>Input Data on Disk</a:t>
                </a:r>
                <a:endParaRPr/>
              </a:p>
            </p:txBody>
          </p:sp>
          <p:sp>
            <p:nvSpPr>
              <p:cNvPr id="595" name="Google Shape;595;p11"/>
              <p:cNvSpPr/>
              <p:nvPr/>
            </p:nvSpPr>
            <p:spPr>
              <a:xfrm>
                <a:off x="2262715" y="571189"/>
                <a:ext cx="1880398" cy="883871"/>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268ABC"/>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596" name="Google Shape;596;p11"/>
              <p:cNvSpPr/>
              <p:nvPr/>
            </p:nvSpPr>
            <p:spPr>
              <a:xfrm>
                <a:off x="2319865" y="665300"/>
                <a:ext cx="1761322" cy="672055"/>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lt1"/>
                  </a:buClr>
                  <a:buSzPts val="450"/>
                  <a:buFont typeface="Open Sans"/>
                  <a:buNone/>
                </a:pPr>
                <a:r>
                  <a:rPr b="0" i="0" lang="en-US" sz="1800" u="none" cap="none" strike="noStrike">
                    <a:solidFill>
                      <a:schemeClr val="lt1"/>
                    </a:solidFill>
                    <a:latin typeface="Open Sans"/>
                    <a:ea typeface="Open Sans"/>
                    <a:cs typeface="Open Sans"/>
                    <a:sym typeface="Open Sans"/>
                  </a:rPr>
                  <a:t>Tuples</a:t>
                </a:r>
                <a:endParaRPr/>
              </a:p>
              <a:p>
                <a:pPr indent="0" lvl="0" marL="0" marR="0" rtl="0" algn="ctr">
                  <a:lnSpc>
                    <a:spcPct val="100000"/>
                  </a:lnSpc>
                  <a:spcBef>
                    <a:spcPts val="0"/>
                  </a:spcBef>
                  <a:spcAft>
                    <a:spcPts val="0"/>
                  </a:spcAft>
                  <a:buClr>
                    <a:schemeClr val="lt1"/>
                  </a:buClr>
                  <a:buSzPts val="450"/>
                  <a:buFont typeface="Open Sans"/>
                  <a:buNone/>
                </a:pPr>
                <a:r>
                  <a:rPr b="0" i="0" lang="en-US" sz="1800" u="none" cap="none" strike="noStrike">
                    <a:solidFill>
                      <a:schemeClr val="lt1"/>
                    </a:solidFill>
                    <a:latin typeface="Open Sans"/>
                    <a:ea typeface="Open Sans"/>
                    <a:cs typeface="Open Sans"/>
                    <a:sym typeface="Open Sans"/>
                  </a:rPr>
                  <a:t>(On disk)</a:t>
                </a:r>
                <a:endParaRPr/>
              </a:p>
            </p:txBody>
          </p:sp>
          <p:sp>
            <p:nvSpPr>
              <p:cNvPr id="597" name="Google Shape;597;p11"/>
              <p:cNvSpPr/>
              <p:nvPr/>
            </p:nvSpPr>
            <p:spPr>
              <a:xfrm>
                <a:off x="4834464" y="571189"/>
                <a:ext cx="1880398" cy="883871"/>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268ABC"/>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598" name="Google Shape;598;p11"/>
              <p:cNvSpPr/>
              <p:nvPr/>
            </p:nvSpPr>
            <p:spPr>
              <a:xfrm>
                <a:off x="4891614" y="665300"/>
                <a:ext cx="1761322" cy="672055"/>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lt1"/>
                  </a:buClr>
                  <a:buSzPts val="450"/>
                  <a:buFont typeface="Open Sans"/>
                  <a:buNone/>
                </a:pPr>
                <a:r>
                  <a:rPr b="0" i="0" lang="en-US" sz="1800" u="none" cap="none" strike="noStrike">
                    <a:solidFill>
                      <a:schemeClr val="lt1"/>
                    </a:solidFill>
                    <a:latin typeface="Open Sans"/>
                    <a:ea typeface="Open Sans"/>
                    <a:cs typeface="Open Sans"/>
                    <a:sym typeface="Open Sans"/>
                  </a:rPr>
                  <a:t>Tuples</a:t>
                </a:r>
                <a:endParaRPr/>
              </a:p>
              <a:p>
                <a:pPr indent="0" lvl="0" marL="0" marR="0" rtl="0" algn="ctr">
                  <a:lnSpc>
                    <a:spcPct val="100000"/>
                  </a:lnSpc>
                  <a:spcBef>
                    <a:spcPts val="0"/>
                  </a:spcBef>
                  <a:spcAft>
                    <a:spcPts val="0"/>
                  </a:spcAft>
                  <a:buClr>
                    <a:schemeClr val="lt1"/>
                  </a:buClr>
                  <a:buSzPts val="450"/>
                  <a:buFont typeface="Open Sans"/>
                  <a:buNone/>
                </a:pPr>
                <a:r>
                  <a:rPr b="0" i="0" lang="en-US" sz="1800" u="none" cap="none" strike="noStrike">
                    <a:solidFill>
                      <a:schemeClr val="lt1"/>
                    </a:solidFill>
                    <a:latin typeface="Open Sans"/>
                    <a:ea typeface="Open Sans"/>
                    <a:cs typeface="Open Sans"/>
                    <a:sym typeface="Open Sans"/>
                  </a:rPr>
                  <a:t>(On disk)</a:t>
                </a:r>
                <a:endParaRPr/>
              </a:p>
            </p:txBody>
          </p:sp>
          <p:sp>
            <p:nvSpPr>
              <p:cNvPr id="599" name="Google Shape;599;p11"/>
              <p:cNvSpPr/>
              <p:nvPr/>
            </p:nvSpPr>
            <p:spPr>
              <a:xfrm>
                <a:off x="7323457" y="571189"/>
                <a:ext cx="1880398" cy="883871"/>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268ABC"/>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600" name="Google Shape;600;p11"/>
              <p:cNvSpPr/>
              <p:nvPr/>
            </p:nvSpPr>
            <p:spPr>
              <a:xfrm>
                <a:off x="7380607" y="665300"/>
                <a:ext cx="1761322" cy="672055"/>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lt1"/>
                  </a:buClr>
                  <a:buSzPts val="450"/>
                  <a:buFont typeface="Open Sans"/>
                  <a:buNone/>
                </a:pPr>
                <a:r>
                  <a:rPr b="0" i="0" lang="en-US" sz="1800" u="none" cap="none" strike="noStrike">
                    <a:solidFill>
                      <a:schemeClr val="lt1"/>
                    </a:solidFill>
                    <a:latin typeface="Open Sans"/>
                    <a:ea typeface="Open Sans"/>
                    <a:cs typeface="Open Sans"/>
                    <a:sym typeface="Open Sans"/>
                  </a:rPr>
                  <a:t>Tuples</a:t>
                </a:r>
                <a:endParaRPr/>
              </a:p>
              <a:p>
                <a:pPr indent="0" lvl="0" marL="0" marR="0" rtl="0" algn="ctr">
                  <a:lnSpc>
                    <a:spcPct val="100000"/>
                  </a:lnSpc>
                  <a:spcBef>
                    <a:spcPts val="0"/>
                  </a:spcBef>
                  <a:spcAft>
                    <a:spcPts val="0"/>
                  </a:spcAft>
                  <a:buClr>
                    <a:schemeClr val="lt1"/>
                  </a:buClr>
                  <a:buSzPts val="450"/>
                  <a:buFont typeface="Open Sans"/>
                  <a:buNone/>
                </a:pPr>
                <a:r>
                  <a:rPr b="0" i="0" lang="en-US" sz="1800" u="none" cap="none" strike="noStrike">
                    <a:solidFill>
                      <a:schemeClr val="lt1"/>
                    </a:solidFill>
                    <a:latin typeface="Open Sans"/>
                    <a:ea typeface="Open Sans"/>
                    <a:cs typeface="Open Sans"/>
                    <a:sym typeface="Open Sans"/>
                  </a:rPr>
                  <a:t>(On disk)</a:t>
                </a:r>
                <a:endParaRPr/>
              </a:p>
            </p:txBody>
          </p:sp>
          <p:pic>
            <p:nvPicPr>
              <p:cNvPr descr="Picture 52" id="601" name="Google Shape;601;p11"/>
              <p:cNvPicPr preferRelativeResize="0"/>
              <p:nvPr/>
            </p:nvPicPr>
            <p:blipFill rotWithShape="1">
              <a:blip r:embed="rId3">
                <a:alphaModFix/>
              </a:blip>
              <a:srcRect b="0" l="0" r="0" t="0"/>
              <a:stretch/>
            </p:blipFill>
            <p:spPr>
              <a:xfrm>
                <a:off x="9812450" y="0"/>
                <a:ext cx="1724391" cy="1928524"/>
              </a:xfrm>
              <a:prstGeom prst="rect">
                <a:avLst/>
              </a:prstGeom>
              <a:noFill/>
              <a:ln>
                <a:noFill/>
              </a:ln>
            </p:spPr>
          </p:pic>
          <p:sp>
            <p:nvSpPr>
              <p:cNvPr id="602" name="Google Shape;602;p11"/>
              <p:cNvSpPr/>
              <p:nvPr/>
            </p:nvSpPr>
            <p:spPr>
              <a:xfrm>
                <a:off x="10022946" y="672502"/>
                <a:ext cx="1280688" cy="960079"/>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450"/>
                  <a:buFont typeface="Open Sans"/>
                  <a:buNone/>
                </a:pPr>
                <a:r>
                  <a:rPr b="0" i="0" lang="en-US" sz="1800" u="none" cap="none" strike="noStrike">
                    <a:solidFill>
                      <a:schemeClr val="dk1"/>
                    </a:solidFill>
                    <a:latin typeface="Open Sans"/>
                    <a:ea typeface="Open Sans"/>
                    <a:cs typeface="Open Sans"/>
                    <a:sym typeface="Open Sans"/>
                  </a:rPr>
                  <a:t>Output Data on Disk</a:t>
                </a:r>
                <a:endParaRPr/>
              </a:p>
            </p:txBody>
          </p:sp>
          <p:cxnSp>
            <p:nvCxnSpPr>
              <p:cNvPr id="603" name="Google Shape;603;p11"/>
              <p:cNvCxnSpPr/>
              <p:nvPr/>
            </p:nvCxnSpPr>
            <p:spPr>
              <a:xfrm>
                <a:off x="1453083" y="1052223"/>
                <a:ext cx="809633" cy="0"/>
              </a:xfrm>
              <a:prstGeom prst="straightConnector1">
                <a:avLst/>
              </a:prstGeom>
              <a:noFill/>
              <a:ln cap="flat" cmpd="sng" w="57150">
                <a:solidFill>
                  <a:srgbClr val="F69E66"/>
                </a:solidFill>
                <a:prstDash val="solid"/>
                <a:miter lim="800000"/>
                <a:headEnd len="sm" w="sm" type="none"/>
                <a:tailEnd len="lg" w="lg" type="triangle"/>
              </a:ln>
            </p:spPr>
          </p:cxnSp>
          <p:cxnSp>
            <p:nvCxnSpPr>
              <p:cNvPr id="604" name="Google Shape;604;p11"/>
              <p:cNvCxnSpPr/>
              <p:nvPr/>
            </p:nvCxnSpPr>
            <p:spPr>
              <a:xfrm>
                <a:off x="9213314" y="1052223"/>
                <a:ext cx="809633" cy="0"/>
              </a:xfrm>
              <a:prstGeom prst="straightConnector1">
                <a:avLst/>
              </a:prstGeom>
              <a:noFill/>
              <a:ln cap="flat" cmpd="sng" w="57150">
                <a:solidFill>
                  <a:srgbClr val="F69E66"/>
                </a:solidFill>
                <a:prstDash val="solid"/>
                <a:miter lim="800000"/>
                <a:headEnd len="sm" w="sm" type="none"/>
                <a:tailEnd len="lg" w="lg" type="triangle"/>
              </a:ln>
            </p:spPr>
          </p:cxnSp>
          <p:sp>
            <p:nvSpPr>
              <p:cNvPr id="605" name="Google Shape;605;p11"/>
              <p:cNvSpPr/>
              <p:nvPr/>
            </p:nvSpPr>
            <p:spPr>
              <a:xfrm>
                <a:off x="956199" y="521064"/>
                <a:ext cx="1761322" cy="416033"/>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500"/>
                  <a:buFont typeface="Open Sans"/>
                  <a:buNone/>
                </a:pPr>
                <a:r>
                  <a:rPr b="0" i="0" lang="en-US" sz="2000" u="none" cap="none" strike="noStrike">
                    <a:solidFill>
                      <a:schemeClr val="dk1"/>
                    </a:solidFill>
                    <a:latin typeface="Open Sans"/>
                    <a:ea typeface="Open Sans"/>
                    <a:cs typeface="Open Sans"/>
                    <a:sym typeface="Open Sans"/>
                  </a:rPr>
                  <a:t>MR1</a:t>
                </a:r>
                <a:endParaRPr/>
              </a:p>
            </p:txBody>
          </p:sp>
          <p:sp>
            <p:nvSpPr>
              <p:cNvPr id="606" name="Google Shape;606;p11"/>
              <p:cNvSpPr/>
              <p:nvPr/>
            </p:nvSpPr>
            <p:spPr>
              <a:xfrm>
                <a:off x="3598601" y="521064"/>
                <a:ext cx="1761322" cy="416033"/>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500"/>
                  <a:buFont typeface="Open Sans"/>
                  <a:buNone/>
                </a:pPr>
                <a:r>
                  <a:rPr b="0" i="0" lang="en-US" sz="2000" u="none" cap="none" strike="noStrike">
                    <a:solidFill>
                      <a:schemeClr val="dk1"/>
                    </a:solidFill>
                    <a:latin typeface="Open Sans"/>
                    <a:ea typeface="Open Sans"/>
                    <a:cs typeface="Open Sans"/>
                    <a:sym typeface="Open Sans"/>
                  </a:rPr>
                  <a:t>MR2</a:t>
                </a:r>
                <a:endParaRPr/>
              </a:p>
            </p:txBody>
          </p:sp>
          <p:sp>
            <p:nvSpPr>
              <p:cNvPr id="607" name="Google Shape;607;p11"/>
              <p:cNvSpPr/>
              <p:nvPr/>
            </p:nvSpPr>
            <p:spPr>
              <a:xfrm>
                <a:off x="6138501" y="521064"/>
                <a:ext cx="1761322" cy="416033"/>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500"/>
                  <a:buFont typeface="Open Sans"/>
                  <a:buNone/>
                </a:pPr>
                <a:r>
                  <a:rPr b="0" i="0" lang="en-US" sz="2000" u="none" cap="none" strike="noStrike">
                    <a:solidFill>
                      <a:schemeClr val="dk1"/>
                    </a:solidFill>
                    <a:latin typeface="Open Sans"/>
                    <a:ea typeface="Open Sans"/>
                    <a:cs typeface="Open Sans"/>
                    <a:sym typeface="Open Sans"/>
                  </a:rPr>
                  <a:t>MR3</a:t>
                </a:r>
                <a:endParaRPr/>
              </a:p>
            </p:txBody>
          </p:sp>
          <p:sp>
            <p:nvSpPr>
              <p:cNvPr id="608" name="Google Shape;608;p11"/>
              <p:cNvSpPr/>
              <p:nvPr/>
            </p:nvSpPr>
            <p:spPr>
              <a:xfrm>
                <a:off x="8718418" y="521064"/>
                <a:ext cx="1761322" cy="416033"/>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500"/>
                  <a:buFont typeface="Open Sans"/>
                  <a:buNone/>
                </a:pPr>
                <a:r>
                  <a:rPr b="0" i="0" lang="en-US" sz="2000" u="none" cap="none" strike="noStrike">
                    <a:solidFill>
                      <a:schemeClr val="dk1"/>
                    </a:solidFill>
                    <a:latin typeface="Open Sans"/>
                    <a:ea typeface="Open Sans"/>
                    <a:cs typeface="Open Sans"/>
                    <a:sym typeface="Open Sans"/>
                  </a:rPr>
                  <a:t>MR4</a:t>
                </a:r>
                <a:endParaRPr/>
              </a:p>
            </p:txBody>
          </p:sp>
        </p:grpSp>
      </p:grpSp>
      <p:sp>
        <p:nvSpPr>
          <p:cNvPr id="609" name="Google Shape;609;p11"/>
          <p:cNvSpPr txBox="1"/>
          <p:nvPr/>
        </p:nvSpPr>
        <p:spPr>
          <a:xfrm>
            <a:off x="1563137" y="1942503"/>
            <a:ext cx="12190963" cy="596710"/>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rgbClr val="3F3F3F"/>
                </a:solidFill>
                <a:latin typeface="Open Sans"/>
                <a:ea typeface="Open Sans"/>
                <a:cs typeface="Open Sans"/>
                <a:sym typeface="Open Sans"/>
              </a:rPr>
              <a:t>The distributed dataset (distData) can be operated in parallel.</a:t>
            </a:r>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610" name="Google Shape;610;p11"/>
          <p:cNvSpPr/>
          <p:nvPr/>
        </p:nvSpPr>
        <p:spPr>
          <a:xfrm>
            <a:off x="848686" y="203603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11" name="Google Shape;611;p11"/>
          <p:cNvSpPr/>
          <p:nvPr/>
        </p:nvSpPr>
        <p:spPr>
          <a:xfrm>
            <a:off x="5433635" y="1169036"/>
            <a:ext cx="546495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CREATING RDD—IMPORTANT POINTS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612" name="Google Shape;612;p11"/>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Introduction to RDDs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613" name="Google Shape;613;p11"/>
          <p:cNvPicPr preferRelativeResize="0"/>
          <p:nvPr/>
        </p:nvPicPr>
        <p:blipFill rotWithShape="1">
          <a:blip r:embed="rId4">
            <a:alphaModFix/>
          </a:blip>
          <a:srcRect b="0" l="0" r="0" t="0"/>
          <a:stretch/>
        </p:blipFill>
        <p:spPr>
          <a:xfrm>
            <a:off x="5065160" y="870792"/>
            <a:ext cx="6112132" cy="2743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2"/>
          <p:cNvSpPr txBox="1"/>
          <p:nvPr>
            <p:ph idx="4294967295" type="body"/>
          </p:nvPr>
        </p:nvSpPr>
        <p:spPr>
          <a:xfrm>
            <a:off x="364902" y="1779076"/>
            <a:ext cx="15528924" cy="925385"/>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3F3F3F"/>
              </a:buClr>
              <a:buSzPts val="600"/>
              <a:buFont typeface="Arial"/>
              <a:buNone/>
            </a:pPr>
            <a:r>
              <a:rPr b="0" i="0" lang="en-US" sz="2400" u="none" cap="none" strike="noStrike">
                <a:solidFill>
                  <a:srgbClr val="3F3F3F"/>
                </a:solidFill>
                <a:latin typeface="Open Sans"/>
                <a:ea typeface="Open Sans"/>
                <a:cs typeface="Open Sans"/>
                <a:sym typeface="Open Sans"/>
              </a:rPr>
              <a:t>RDDs support two types of operations:</a:t>
            </a:r>
            <a:endParaRPr/>
          </a:p>
        </p:txBody>
      </p:sp>
      <p:grpSp>
        <p:nvGrpSpPr>
          <p:cNvPr id="619" name="Google Shape;619;p12"/>
          <p:cNvGrpSpPr/>
          <p:nvPr/>
        </p:nvGrpSpPr>
        <p:grpSpPr>
          <a:xfrm>
            <a:off x="4503858" y="2965441"/>
            <a:ext cx="2656087" cy="1351877"/>
            <a:chOff x="0" y="0"/>
            <a:chExt cx="2656086" cy="1351876"/>
          </a:xfrm>
        </p:grpSpPr>
        <p:sp>
          <p:nvSpPr>
            <p:cNvPr id="620" name="Google Shape;620;p12"/>
            <p:cNvSpPr/>
            <p:nvPr/>
          </p:nvSpPr>
          <p:spPr>
            <a:xfrm>
              <a:off x="0" y="0"/>
              <a:ext cx="2656086" cy="1351876"/>
            </a:xfrm>
            <a:prstGeom prst="rect">
              <a:avLst/>
            </a:prstGeom>
            <a:solidFill>
              <a:srgbClr val="268ABC"/>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1" name="Google Shape;621;p12"/>
            <p:cNvSpPr/>
            <p:nvPr/>
          </p:nvSpPr>
          <p:spPr>
            <a:xfrm>
              <a:off x="39594" y="398939"/>
              <a:ext cx="2576897" cy="553996"/>
            </a:xfrm>
            <a:prstGeom prst="rect">
              <a:avLst/>
            </a:prstGeom>
            <a:solidFill>
              <a:srgbClr val="268AB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600"/>
                <a:buFont typeface="Open Sans"/>
                <a:buNone/>
              </a:pPr>
              <a:r>
                <a:rPr b="0" i="0" lang="en-US" sz="2400" u="none" cap="none" strike="noStrike">
                  <a:solidFill>
                    <a:schemeClr val="lt1"/>
                  </a:solidFill>
                  <a:latin typeface="Open Sans"/>
                  <a:ea typeface="Open Sans"/>
                  <a:cs typeface="Open Sans"/>
                  <a:sym typeface="Open Sans"/>
                </a:rPr>
                <a:t>Transformations</a:t>
              </a:r>
              <a:endParaRPr/>
            </a:p>
          </p:txBody>
        </p:sp>
      </p:grpSp>
      <p:grpSp>
        <p:nvGrpSpPr>
          <p:cNvPr id="622" name="Google Shape;622;p12"/>
          <p:cNvGrpSpPr/>
          <p:nvPr/>
        </p:nvGrpSpPr>
        <p:grpSpPr>
          <a:xfrm>
            <a:off x="9099376" y="2965439"/>
            <a:ext cx="2656087" cy="1351877"/>
            <a:chOff x="0" y="0"/>
            <a:chExt cx="2656086" cy="1351876"/>
          </a:xfrm>
        </p:grpSpPr>
        <p:sp>
          <p:nvSpPr>
            <p:cNvPr id="623" name="Google Shape;623;p12"/>
            <p:cNvSpPr/>
            <p:nvPr/>
          </p:nvSpPr>
          <p:spPr>
            <a:xfrm>
              <a:off x="0" y="0"/>
              <a:ext cx="2656086" cy="1351876"/>
            </a:xfrm>
            <a:prstGeom prst="rect">
              <a:avLst/>
            </a:prstGeom>
            <a:solidFill>
              <a:srgbClr val="268ABC"/>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4" name="Google Shape;624;p12"/>
            <p:cNvSpPr/>
            <p:nvPr/>
          </p:nvSpPr>
          <p:spPr>
            <a:xfrm>
              <a:off x="39594" y="398939"/>
              <a:ext cx="2576897" cy="553996"/>
            </a:xfrm>
            <a:prstGeom prst="rect">
              <a:avLst/>
            </a:prstGeom>
            <a:solidFill>
              <a:srgbClr val="268AB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600"/>
                <a:buFont typeface="Open Sans"/>
                <a:buNone/>
              </a:pPr>
              <a:r>
                <a:rPr b="0" i="0" lang="en-US" sz="2400" u="none" cap="none" strike="noStrike">
                  <a:solidFill>
                    <a:schemeClr val="lt1"/>
                  </a:solidFill>
                  <a:latin typeface="Open Sans"/>
                  <a:ea typeface="Open Sans"/>
                  <a:cs typeface="Open Sans"/>
                  <a:sym typeface="Open Sans"/>
                </a:rPr>
                <a:t>Actions</a:t>
              </a:r>
              <a:endParaRPr/>
            </a:p>
          </p:txBody>
        </p:sp>
      </p:grpSp>
      <p:graphicFrame>
        <p:nvGraphicFramePr>
          <p:cNvPr id="625" name="Google Shape;625;p12"/>
          <p:cNvGraphicFramePr/>
          <p:nvPr/>
        </p:nvGraphicFramePr>
        <p:xfrm>
          <a:off x="3446550" y="4848920"/>
          <a:ext cx="3000000" cy="3000000"/>
        </p:xfrm>
        <a:graphic>
          <a:graphicData uri="http://schemas.openxmlformats.org/drawingml/2006/table">
            <a:tbl>
              <a:tblPr>
                <a:noFill/>
                <a:tableStyleId>{F8BE9C7A-6EA2-4D8D-BCCF-47F6164C95D2}</a:tableStyleId>
              </a:tblPr>
              <a:tblGrid>
                <a:gridCol w="4674725"/>
                <a:gridCol w="5388250"/>
              </a:tblGrid>
              <a:tr h="459475">
                <a:tc>
                  <a:txBody>
                    <a:bodyPr/>
                    <a:lstStyle/>
                    <a:p>
                      <a:pPr indent="0" lvl="0" marL="0" marR="0" rtl="0" algn="ctr">
                        <a:lnSpc>
                          <a:spcPct val="100000"/>
                        </a:lnSpc>
                        <a:spcBef>
                          <a:spcPts val="0"/>
                        </a:spcBef>
                        <a:spcAft>
                          <a:spcPts val="0"/>
                        </a:spcAft>
                        <a:buClr>
                          <a:srgbClr val="3F3F3F"/>
                        </a:buClr>
                        <a:buSzPts val="600"/>
                        <a:buFont typeface="Arial"/>
                        <a:buNone/>
                      </a:pPr>
                      <a:r>
                        <a:rPr b="1" lang="en-US" sz="2400" u="none" cap="none" strike="noStrike">
                          <a:solidFill>
                            <a:srgbClr val="3F3F3F"/>
                          </a:solidFill>
                        </a:rPr>
                        <a:t>Transformations</a:t>
                      </a:r>
                      <a:endParaRPr/>
                    </a:p>
                  </a:txBody>
                  <a:tcPr marT="45725" marB="45725" marR="45725" marL="45725"/>
                </a:tc>
                <a:tc>
                  <a:txBody>
                    <a:bodyPr/>
                    <a:lstStyle/>
                    <a:p>
                      <a:pPr indent="0" lvl="0" marL="0" marR="0" rtl="0" algn="ctr">
                        <a:lnSpc>
                          <a:spcPct val="100000"/>
                        </a:lnSpc>
                        <a:spcBef>
                          <a:spcPts val="0"/>
                        </a:spcBef>
                        <a:spcAft>
                          <a:spcPts val="0"/>
                        </a:spcAft>
                        <a:buClr>
                          <a:srgbClr val="3F3F3F"/>
                        </a:buClr>
                        <a:buSzPts val="600"/>
                        <a:buFont typeface="Arial"/>
                        <a:buNone/>
                      </a:pPr>
                      <a:r>
                        <a:rPr b="1" lang="en-US" sz="2400" u="none" cap="none" strike="noStrike">
                          <a:solidFill>
                            <a:srgbClr val="3F3F3F"/>
                          </a:solidFill>
                        </a:rPr>
                        <a:t>Actions</a:t>
                      </a:r>
                      <a:endParaRPr/>
                    </a:p>
                  </a:txBody>
                  <a:tcPr marT="45725" marB="45725" marR="45725" marL="45725"/>
                </a:tc>
              </a:tr>
              <a:tr h="459475">
                <a:tc>
                  <a:txBody>
                    <a:bodyPr/>
                    <a:lstStyle/>
                    <a:p>
                      <a:pPr indent="0" lvl="0" marL="0" marR="0" rtl="0" algn="ctr">
                        <a:lnSpc>
                          <a:spcPct val="100000"/>
                        </a:lnSpc>
                        <a:spcBef>
                          <a:spcPts val="0"/>
                        </a:spcBef>
                        <a:spcAft>
                          <a:spcPts val="0"/>
                        </a:spcAft>
                        <a:buClr>
                          <a:srgbClr val="000000"/>
                        </a:buClr>
                        <a:buSzPts val="600"/>
                        <a:buFont typeface="Arial"/>
                        <a:buNone/>
                      </a:pPr>
                      <a:r>
                        <a:rPr lang="en-US" sz="2400" u="none" cap="none" strike="noStrike"/>
                        <a:t>map(func)</a:t>
                      </a:r>
                      <a:endParaRPr/>
                    </a:p>
                  </a:txBody>
                  <a:tcPr marT="45725" marB="45725" marR="45725" marL="45725"/>
                </a:tc>
                <a:tc>
                  <a:txBody>
                    <a:bodyPr/>
                    <a:lstStyle/>
                    <a:p>
                      <a:pPr indent="0" lvl="0" marL="0" marR="0" rtl="0" algn="ctr">
                        <a:lnSpc>
                          <a:spcPct val="100000"/>
                        </a:lnSpc>
                        <a:spcBef>
                          <a:spcPts val="0"/>
                        </a:spcBef>
                        <a:spcAft>
                          <a:spcPts val="0"/>
                        </a:spcAft>
                        <a:buClr>
                          <a:srgbClr val="000000"/>
                        </a:buClr>
                        <a:buSzPts val="600"/>
                        <a:buFont typeface="Arial"/>
                        <a:buNone/>
                      </a:pPr>
                      <a:r>
                        <a:rPr lang="en-US" sz="2400" u="none" cap="none" strike="noStrike"/>
                        <a:t>take(N)</a:t>
                      </a:r>
                      <a:endParaRPr/>
                    </a:p>
                  </a:txBody>
                  <a:tcPr marT="45725" marB="45725" marR="45725" marL="45725"/>
                </a:tc>
              </a:tr>
              <a:tr h="459475">
                <a:tc>
                  <a:txBody>
                    <a:bodyPr/>
                    <a:lstStyle/>
                    <a:p>
                      <a:pPr indent="0" lvl="0" marL="0" marR="0" rtl="0" algn="ctr">
                        <a:lnSpc>
                          <a:spcPct val="100000"/>
                        </a:lnSpc>
                        <a:spcBef>
                          <a:spcPts val="0"/>
                        </a:spcBef>
                        <a:spcAft>
                          <a:spcPts val="0"/>
                        </a:spcAft>
                        <a:buClr>
                          <a:srgbClr val="000000"/>
                        </a:buClr>
                        <a:buSzPts val="600"/>
                        <a:buFont typeface="Arial"/>
                        <a:buNone/>
                      </a:pPr>
                      <a:r>
                        <a:rPr lang="en-US" sz="2400" u="none" cap="none" strike="noStrike"/>
                        <a:t>flatMap(func)</a:t>
                      </a:r>
                      <a:endParaRPr/>
                    </a:p>
                  </a:txBody>
                  <a:tcPr marT="45725" marB="45725" marR="45725" marL="45725"/>
                </a:tc>
                <a:tc>
                  <a:txBody>
                    <a:bodyPr/>
                    <a:lstStyle/>
                    <a:p>
                      <a:pPr indent="0" lvl="0" marL="0" marR="0" rtl="0" algn="ctr">
                        <a:lnSpc>
                          <a:spcPct val="100000"/>
                        </a:lnSpc>
                        <a:spcBef>
                          <a:spcPts val="0"/>
                        </a:spcBef>
                        <a:spcAft>
                          <a:spcPts val="0"/>
                        </a:spcAft>
                        <a:buClr>
                          <a:srgbClr val="000000"/>
                        </a:buClr>
                        <a:buSzPts val="600"/>
                        <a:buFont typeface="Arial"/>
                        <a:buNone/>
                      </a:pPr>
                      <a:r>
                        <a:rPr lang="en-US" sz="2400" u="none" cap="none" strike="noStrike"/>
                        <a:t>count()</a:t>
                      </a:r>
                      <a:endParaRPr/>
                    </a:p>
                  </a:txBody>
                  <a:tcPr marT="45725" marB="45725" marR="45725" marL="45725"/>
                </a:tc>
              </a:tr>
              <a:tr h="459475">
                <a:tc>
                  <a:txBody>
                    <a:bodyPr/>
                    <a:lstStyle/>
                    <a:p>
                      <a:pPr indent="0" lvl="0" marL="0" marR="0" rtl="0" algn="ctr">
                        <a:lnSpc>
                          <a:spcPct val="100000"/>
                        </a:lnSpc>
                        <a:spcBef>
                          <a:spcPts val="0"/>
                        </a:spcBef>
                        <a:spcAft>
                          <a:spcPts val="0"/>
                        </a:spcAft>
                        <a:buClr>
                          <a:srgbClr val="000000"/>
                        </a:buClr>
                        <a:buSzPts val="600"/>
                        <a:buFont typeface="Arial"/>
                        <a:buNone/>
                      </a:pPr>
                      <a:r>
                        <a:rPr lang="en-US" sz="2400" u="none" cap="none" strike="noStrike"/>
                        <a:t>filter(func)</a:t>
                      </a:r>
                      <a:endParaRPr/>
                    </a:p>
                  </a:txBody>
                  <a:tcPr marT="45725" marB="45725" marR="45725" marL="45725"/>
                </a:tc>
                <a:tc>
                  <a:txBody>
                    <a:bodyPr/>
                    <a:lstStyle/>
                    <a:p>
                      <a:pPr indent="0" lvl="0" marL="0" marR="0" rtl="0" algn="ctr">
                        <a:lnSpc>
                          <a:spcPct val="100000"/>
                        </a:lnSpc>
                        <a:spcBef>
                          <a:spcPts val="0"/>
                        </a:spcBef>
                        <a:spcAft>
                          <a:spcPts val="0"/>
                        </a:spcAft>
                        <a:buClr>
                          <a:srgbClr val="000000"/>
                        </a:buClr>
                        <a:buSzPts val="600"/>
                        <a:buFont typeface="Arial"/>
                        <a:buNone/>
                      </a:pPr>
                      <a:r>
                        <a:rPr lang="en-US" sz="2400" u="none" cap="none" strike="noStrike"/>
                        <a:t>collect()</a:t>
                      </a:r>
                      <a:endParaRPr/>
                    </a:p>
                  </a:txBody>
                  <a:tcPr marT="45725" marB="45725" marR="45725" marL="45725"/>
                </a:tc>
              </a:tr>
              <a:tr h="459475">
                <a:tc>
                  <a:txBody>
                    <a:bodyPr/>
                    <a:lstStyle/>
                    <a:p>
                      <a:pPr indent="0" lvl="0" marL="0" marR="0" rtl="0" algn="ctr">
                        <a:lnSpc>
                          <a:spcPct val="100000"/>
                        </a:lnSpc>
                        <a:spcBef>
                          <a:spcPts val="0"/>
                        </a:spcBef>
                        <a:spcAft>
                          <a:spcPts val="0"/>
                        </a:spcAft>
                        <a:buClr>
                          <a:srgbClr val="000000"/>
                        </a:buClr>
                        <a:buSzPts val="600"/>
                        <a:buFont typeface="Arial"/>
                        <a:buNone/>
                      </a:pPr>
                      <a:r>
                        <a:rPr lang="en-US" sz="2400" u="none" cap="none" strike="noStrike"/>
                        <a:t>groupByKey()</a:t>
                      </a:r>
                      <a:endParaRPr/>
                    </a:p>
                  </a:txBody>
                  <a:tcPr marT="45725" marB="45725" marR="45725" marL="45725"/>
                </a:tc>
                <a:tc>
                  <a:txBody>
                    <a:bodyPr/>
                    <a:lstStyle/>
                    <a:p>
                      <a:pPr indent="0" lvl="0" marL="0" marR="0" rtl="0" algn="ctr">
                        <a:lnSpc>
                          <a:spcPct val="100000"/>
                        </a:lnSpc>
                        <a:spcBef>
                          <a:spcPts val="0"/>
                        </a:spcBef>
                        <a:spcAft>
                          <a:spcPts val="0"/>
                        </a:spcAft>
                        <a:buClr>
                          <a:srgbClr val="000000"/>
                        </a:buClr>
                        <a:buSzPts val="600"/>
                        <a:buFont typeface="Arial"/>
                        <a:buNone/>
                      </a:pPr>
                      <a:r>
                        <a:rPr lang="en-US" sz="2400" u="none" cap="none" strike="noStrike"/>
                        <a:t>reduce(func)</a:t>
                      </a:r>
                      <a:endParaRPr/>
                    </a:p>
                  </a:txBody>
                  <a:tcPr marT="45725" marB="45725" marR="45725" marL="45725"/>
                </a:tc>
              </a:tr>
              <a:tr h="459475">
                <a:tc>
                  <a:txBody>
                    <a:bodyPr/>
                    <a:lstStyle/>
                    <a:p>
                      <a:pPr indent="0" lvl="0" marL="0" marR="0" rtl="0" algn="ctr">
                        <a:lnSpc>
                          <a:spcPct val="100000"/>
                        </a:lnSpc>
                        <a:spcBef>
                          <a:spcPts val="0"/>
                        </a:spcBef>
                        <a:spcAft>
                          <a:spcPts val="0"/>
                        </a:spcAft>
                        <a:buClr>
                          <a:srgbClr val="000000"/>
                        </a:buClr>
                        <a:buSzPts val="600"/>
                        <a:buFont typeface="Arial"/>
                        <a:buNone/>
                      </a:pPr>
                      <a:r>
                        <a:rPr lang="en-US" sz="2400" u="none" cap="none" strike="noStrike"/>
                        <a:t>reduceByKey(func)</a:t>
                      </a:r>
                      <a:endParaRPr/>
                    </a:p>
                  </a:txBody>
                  <a:tcPr marT="45725" marB="45725" marR="45725" marL="45725"/>
                </a:tc>
                <a:tc>
                  <a:txBody>
                    <a:bodyPr/>
                    <a:lstStyle/>
                    <a:p>
                      <a:pPr indent="0" lvl="0" marL="0" marR="0" rtl="0" algn="ctr">
                        <a:lnSpc>
                          <a:spcPct val="100000"/>
                        </a:lnSpc>
                        <a:spcBef>
                          <a:spcPts val="0"/>
                        </a:spcBef>
                        <a:spcAft>
                          <a:spcPts val="0"/>
                        </a:spcAft>
                        <a:buClr>
                          <a:srgbClr val="000000"/>
                        </a:buClr>
                        <a:buSzPts val="600"/>
                        <a:buFont typeface="Arial"/>
                        <a:buNone/>
                      </a:pPr>
                      <a:r>
                        <a:rPr lang="en-US" sz="2400" u="none" cap="none" strike="noStrike"/>
                        <a:t>takeOrdered(N)</a:t>
                      </a:r>
                      <a:endParaRPr/>
                    </a:p>
                  </a:txBody>
                  <a:tcPr marT="45725" marB="45725" marR="45725" marL="45725"/>
                </a:tc>
              </a:tr>
              <a:tr h="459475">
                <a:tc>
                  <a:txBody>
                    <a:bodyPr/>
                    <a:lstStyle/>
                    <a:p>
                      <a:pPr indent="0" lvl="0" marL="0" marR="0" rtl="0" algn="ctr">
                        <a:lnSpc>
                          <a:spcPct val="100000"/>
                        </a:lnSpc>
                        <a:spcBef>
                          <a:spcPts val="0"/>
                        </a:spcBef>
                        <a:spcAft>
                          <a:spcPts val="0"/>
                        </a:spcAft>
                        <a:buClr>
                          <a:srgbClr val="000000"/>
                        </a:buClr>
                        <a:buSzPts val="600"/>
                        <a:buFont typeface="Arial"/>
                        <a:buNone/>
                      </a:pPr>
                      <a:r>
                        <a:rPr lang="en-US" sz="2400" u="none" cap="none" strike="noStrike"/>
                        <a:t>mapValues(func)</a:t>
                      </a:r>
                      <a:endParaRPr/>
                    </a:p>
                  </a:txBody>
                  <a:tcPr marT="45725" marB="45725" marR="45725" marL="45725"/>
                </a:tc>
                <a:tc>
                  <a:txBody>
                    <a:bodyPr/>
                    <a:lstStyle/>
                    <a:p>
                      <a:pPr indent="0" lvl="0" marL="0" marR="0" rtl="0" algn="ctr">
                        <a:lnSpc>
                          <a:spcPct val="100000"/>
                        </a:lnSpc>
                        <a:spcBef>
                          <a:spcPts val="0"/>
                        </a:spcBef>
                        <a:spcAft>
                          <a:spcPts val="0"/>
                        </a:spcAft>
                        <a:buClr>
                          <a:srgbClr val="000000"/>
                        </a:buClr>
                        <a:buSzPts val="600"/>
                        <a:buFont typeface="Arial"/>
                        <a:buNone/>
                      </a:pPr>
                      <a:r>
                        <a:rPr lang="en-US" sz="2400" u="none" cap="none" strike="noStrike"/>
                        <a:t>top(N)</a:t>
                      </a:r>
                      <a:endParaRPr/>
                    </a:p>
                  </a:txBody>
                  <a:tcPr marT="45725" marB="45725" marR="45725" marL="45725"/>
                </a:tc>
              </a:tr>
            </a:tbl>
          </a:graphicData>
        </a:graphic>
      </p:graphicFrame>
      <p:sp>
        <p:nvSpPr>
          <p:cNvPr id="626" name="Google Shape;626;p12"/>
          <p:cNvSpPr/>
          <p:nvPr/>
        </p:nvSpPr>
        <p:spPr>
          <a:xfrm>
            <a:off x="6813822" y="1169036"/>
            <a:ext cx="2704587"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RDD OPERATIONS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627" name="Google Shape;627;p12"/>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Introduction to RDDs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628" name="Google Shape;628;p12"/>
          <p:cNvPicPr preferRelativeResize="0"/>
          <p:nvPr/>
        </p:nvPicPr>
        <p:blipFill rotWithShape="1">
          <a:blip r:embed="rId3">
            <a:alphaModFix/>
          </a:blip>
          <a:srcRect b="0" l="0" r="0" t="0"/>
          <a:stretch/>
        </p:blipFill>
        <p:spPr>
          <a:xfrm>
            <a:off x="5065160" y="870792"/>
            <a:ext cx="6112132" cy="2743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3"/>
          <p:cNvSpPr/>
          <p:nvPr/>
        </p:nvSpPr>
        <p:spPr>
          <a:xfrm>
            <a:off x="879475" y="4427730"/>
            <a:ext cx="14497049" cy="329564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4" name="Google Shape;634;p13"/>
          <p:cNvSpPr/>
          <p:nvPr/>
        </p:nvSpPr>
        <p:spPr>
          <a:xfrm>
            <a:off x="3754860" y="5404212"/>
            <a:ext cx="1978089" cy="1722010"/>
          </a:xfrm>
          <a:prstGeom prst="cube">
            <a:avLst>
              <a:gd fmla="val 25000" name="adj"/>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5" name="Google Shape;635;p13"/>
          <p:cNvSpPr/>
          <p:nvPr/>
        </p:nvSpPr>
        <p:spPr>
          <a:xfrm>
            <a:off x="9203934" y="5404212"/>
            <a:ext cx="1978089" cy="1722010"/>
          </a:xfrm>
          <a:prstGeom prst="cube">
            <a:avLst>
              <a:gd fmla="val 25000" name="adj"/>
            </a:avLst>
          </a:prstGeom>
          <a:gradFill>
            <a:gsLst>
              <a:gs pos="0">
                <a:srgbClr val="2E5980"/>
              </a:gs>
              <a:gs pos="50000">
                <a:srgbClr val="4481B9"/>
              </a:gs>
              <a:gs pos="100000">
                <a:srgbClr val="519BDE"/>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6" name="Google Shape;636;p13"/>
          <p:cNvSpPr txBox="1"/>
          <p:nvPr/>
        </p:nvSpPr>
        <p:spPr>
          <a:xfrm>
            <a:off x="4482646" y="4830899"/>
            <a:ext cx="769762" cy="430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RDD</a:t>
            </a:r>
            <a:endParaRPr/>
          </a:p>
        </p:txBody>
      </p:sp>
      <p:sp>
        <p:nvSpPr>
          <p:cNvPr id="637" name="Google Shape;637;p13"/>
          <p:cNvSpPr txBox="1"/>
          <p:nvPr/>
        </p:nvSpPr>
        <p:spPr>
          <a:xfrm>
            <a:off x="9577159" y="4830449"/>
            <a:ext cx="1429365" cy="430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New RDD</a:t>
            </a:r>
            <a:endParaRPr/>
          </a:p>
        </p:txBody>
      </p:sp>
      <p:sp>
        <p:nvSpPr>
          <p:cNvPr id="638" name="Google Shape;638;p13"/>
          <p:cNvSpPr txBox="1"/>
          <p:nvPr/>
        </p:nvSpPr>
        <p:spPr>
          <a:xfrm>
            <a:off x="6360028" y="5575660"/>
            <a:ext cx="2216825" cy="430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Transformation</a:t>
            </a:r>
            <a:endParaRPr/>
          </a:p>
        </p:txBody>
      </p:sp>
      <p:cxnSp>
        <p:nvCxnSpPr>
          <p:cNvPr id="639" name="Google Shape;639;p13"/>
          <p:cNvCxnSpPr/>
          <p:nvPr/>
        </p:nvCxnSpPr>
        <p:spPr>
          <a:xfrm>
            <a:off x="5620982" y="6148972"/>
            <a:ext cx="3582949" cy="50092"/>
          </a:xfrm>
          <a:prstGeom prst="straightConnector1">
            <a:avLst/>
          </a:prstGeom>
          <a:noFill/>
          <a:ln cap="flat" cmpd="sng" w="57150">
            <a:solidFill>
              <a:schemeClr val="accent1"/>
            </a:solidFill>
            <a:prstDash val="dash"/>
            <a:miter lim="800000"/>
            <a:headEnd len="sm" w="sm" type="none"/>
            <a:tailEnd len="lg" w="lg" type="triangle"/>
          </a:ln>
        </p:spPr>
      </p:cxnSp>
      <p:sp>
        <p:nvSpPr>
          <p:cNvPr id="640" name="Google Shape;640;p13"/>
          <p:cNvSpPr txBox="1"/>
          <p:nvPr/>
        </p:nvSpPr>
        <p:spPr>
          <a:xfrm>
            <a:off x="1563137" y="1942500"/>
            <a:ext cx="13772112" cy="1064214"/>
          </a:xfrm>
          <a:prstGeom prst="rect">
            <a:avLst/>
          </a:prstGeom>
          <a:noFill/>
          <a:ln>
            <a:noFill/>
          </a:ln>
        </p:spPr>
        <p:txBody>
          <a:bodyPr anchorCtr="0" anchor="t" bIns="91425" lIns="91425" spcFirstLastPara="1" rIns="91425" wrap="square" tIns="91425">
            <a:normAutofit/>
          </a:bodyPr>
          <a:lstStyle/>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rgbClr val="3F3F3F"/>
                </a:solidFill>
                <a:latin typeface="Open Sans"/>
                <a:ea typeface="Open Sans"/>
                <a:cs typeface="Open Sans"/>
                <a:sym typeface="Open Sans"/>
              </a:rPr>
              <a:t>Transformations are computed only when an action needs a result to be returned to the driver program.</a:t>
            </a:r>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641" name="Google Shape;641;p13"/>
          <p:cNvSpPr/>
          <p:nvPr/>
        </p:nvSpPr>
        <p:spPr>
          <a:xfrm>
            <a:off x="848686" y="203603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42" name="Google Shape;642;p13"/>
          <p:cNvSpPr/>
          <p:nvPr/>
        </p:nvSpPr>
        <p:spPr>
          <a:xfrm>
            <a:off x="5307004" y="1169036"/>
            <a:ext cx="5718232"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RDD OPERATIONS—TRANSFORMATION</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643" name="Google Shape;643;p13"/>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Introduction to RDDs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644" name="Google Shape;644;p13"/>
          <p:cNvPicPr preferRelativeResize="0"/>
          <p:nvPr/>
        </p:nvPicPr>
        <p:blipFill rotWithShape="1">
          <a:blip r:embed="rId4">
            <a:alphaModFix/>
          </a:blip>
          <a:srcRect b="0" l="0" r="0" t="0"/>
          <a:stretch/>
        </p:blipFill>
        <p:spPr>
          <a:xfrm>
            <a:off x="5065160" y="870792"/>
            <a:ext cx="6112132" cy="2743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4"/>
          <p:cNvSpPr/>
          <p:nvPr/>
        </p:nvSpPr>
        <p:spPr>
          <a:xfrm>
            <a:off x="789162" y="5405636"/>
            <a:ext cx="14497049" cy="329564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0" name="Google Shape;650;p14"/>
          <p:cNvSpPr txBox="1"/>
          <p:nvPr/>
        </p:nvSpPr>
        <p:spPr>
          <a:xfrm>
            <a:off x="4392333" y="5867800"/>
            <a:ext cx="769762" cy="430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RDD</a:t>
            </a:r>
            <a:endParaRPr/>
          </a:p>
        </p:txBody>
      </p:sp>
      <p:sp>
        <p:nvSpPr>
          <p:cNvPr id="651" name="Google Shape;651;p14"/>
          <p:cNvSpPr/>
          <p:nvPr/>
        </p:nvSpPr>
        <p:spPr>
          <a:xfrm>
            <a:off x="3713585" y="6298687"/>
            <a:ext cx="1978089" cy="1722010"/>
          </a:xfrm>
          <a:prstGeom prst="cube">
            <a:avLst>
              <a:gd fmla="val 25000" name="adj"/>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652" name="Google Shape;652;p14"/>
          <p:cNvCxnSpPr/>
          <p:nvPr/>
        </p:nvCxnSpPr>
        <p:spPr>
          <a:xfrm>
            <a:off x="5550678" y="7071329"/>
            <a:ext cx="1837091" cy="10493"/>
          </a:xfrm>
          <a:prstGeom prst="straightConnector1">
            <a:avLst/>
          </a:prstGeom>
          <a:noFill/>
          <a:ln cap="flat" cmpd="sng" w="57150">
            <a:solidFill>
              <a:schemeClr val="accent1"/>
            </a:solidFill>
            <a:prstDash val="dash"/>
            <a:miter lim="800000"/>
            <a:headEnd len="sm" w="sm" type="none"/>
            <a:tailEnd len="lg" w="lg" type="triangle"/>
          </a:ln>
        </p:spPr>
      </p:cxnSp>
      <p:cxnSp>
        <p:nvCxnSpPr>
          <p:cNvPr id="653" name="Google Shape;653;p14"/>
          <p:cNvCxnSpPr/>
          <p:nvPr/>
        </p:nvCxnSpPr>
        <p:spPr>
          <a:xfrm flipH="1" rot="10800000">
            <a:off x="9724571" y="6190986"/>
            <a:ext cx="2159514" cy="880343"/>
          </a:xfrm>
          <a:prstGeom prst="straightConnector1">
            <a:avLst/>
          </a:prstGeom>
          <a:noFill/>
          <a:ln cap="flat" cmpd="sng" w="57150">
            <a:solidFill>
              <a:schemeClr val="accent1"/>
            </a:solidFill>
            <a:prstDash val="dash"/>
            <a:miter lim="800000"/>
            <a:headEnd len="sm" w="sm" type="none"/>
            <a:tailEnd len="lg" w="lg" type="triangle"/>
          </a:ln>
        </p:spPr>
      </p:cxnSp>
      <p:sp>
        <p:nvSpPr>
          <p:cNvPr id="654" name="Google Shape;654;p14"/>
          <p:cNvSpPr/>
          <p:nvPr/>
        </p:nvSpPr>
        <p:spPr>
          <a:xfrm>
            <a:off x="11884085" y="7740192"/>
            <a:ext cx="2448232" cy="723438"/>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5" name="Google Shape;655;p14"/>
          <p:cNvSpPr/>
          <p:nvPr/>
        </p:nvSpPr>
        <p:spPr>
          <a:xfrm>
            <a:off x="11873217" y="5758950"/>
            <a:ext cx="2448232" cy="723438"/>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6" name="Google Shape;656;p14"/>
          <p:cNvSpPr/>
          <p:nvPr/>
        </p:nvSpPr>
        <p:spPr>
          <a:xfrm>
            <a:off x="11884085" y="6720103"/>
            <a:ext cx="2448232" cy="723438"/>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7" name="Google Shape;657;p14"/>
          <p:cNvSpPr/>
          <p:nvPr/>
        </p:nvSpPr>
        <p:spPr>
          <a:xfrm>
            <a:off x="7503885" y="6836228"/>
            <a:ext cx="2220685" cy="607313"/>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00"/>
              <a:buFont typeface="Open Sans"/>
              <a:buNone/>
            </a:pPr>
            <a:r>
              <a:rPr b="0" i="0" lang="en-US" sz="2000" u="none" cap="none" strike="noStrike">
                <a:solidFill>
                  <a:schemeClr val="lt1"/>
                </a:solidFill>
                <a:latin typeface="Open Sans"/>
                <a:ea typeface="Open Sans"/>
                <a:cs typeface="Open Sans"/>
                <a:sym typeface="Open Sans"/>
              </a:rPr>
              <a:t>RAM</a:t>
            </a:r>
            <a:endParaRPr/>
          </a:p>
        </p:txBody>
      </p:sp>
      <p:cxnSp>
        <p:nvCxnSpPr>
          <p:cNvPr id="658" name="Google Shape;658;p14"/>
          <p:cNvCxnSpPr/>
          <p:nvPr/>
        </p:nvCxnSpPr>
        <p:spPr>
          <a:xfrm flipH="1" rot="10800000">
            <a:off x="9724571" y="7139886"/>
            <a:ext cx="2118061" cy="58774"/>
          </a:xfrm>
          <a:prstGeom prst="straightConnector1">
            <a:avLst/>
          </a:prstGeom>
          <a:noFill/>
          <a:ln cap="flat" cmpd="sng" w="57150">
            <a:solidFill>
              <a:schemeClr val="accent1"/>
            </a:solidFill>
            <a:prstDash val="dash"/>
            <a:miter lim="800000"/>
            <a:headEnd len="sm" w="sm" type="none"/>
            <a:tailEnd len="lg" w="lg" type="triangle"/>
          </a:ln>
        </p:spPr>
      </p:cxnSp>
      <p:cxnSp>
        <p:nvCxnSpPr>
          <p:cNvPr id="659" name="Google Shape;659;p14"/>
          <p:cNvCxnSpPr>
            <a:endCxn id="654" idx="1"/>
          </p:cNvCxnSpPr>
          <p:nvPr/>
        </p:nvCxnSpPr>
        <p:spPr>
          <a:xfrm>
            <a:off x="9724685" y="7291611"/>
            <a:ext cx="2159400" cy="810300"/>
          </a:xfrm>
          <a:prstGeom prst="straightConnector1">
            <a:avLst/>
          </a:prstGeom>
          <a:noFill/>
          <a:ln cap="flat" cmpd="sng" w="57150">
            <a:solidFill>
              <a:schemeClr val="accent1"/>
            </a:solidFill>
            <a:prstDash val="dash"/>
            <a:miter lim="800000"/>
            <a:headEnd len="sm" w="sm" type="none"/>
            <a:tailEnd len="lg" w="lg" type="triangle"/>
          </a:ln>
        </p:spPr>
      </p:cxnSp>
      <p:sp>
        <p:nvSpPr>
          <p:cNvPr id="660" name="Google Shape;660;p14"/>
          <p:cNvSpPr txBox="1"/>
          <p:nvPr/>
        </p:nvSpPr>
        <p:spPr>
          <a:xfrm>
            <a:off x="12400027" y="5920614"/>
            <a:ext cx="1394612" cy="40010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00"/>
              <a:buFont typeface="Open Sans"/>
              <a:buNone/>
            </a:pPr>
            <a:r>
              <a:rPr b="0" i="0" lang="en-US" sz="2000" u="none" cap="none" strike="noStrike">
                <a:solidFill>
                  <a:schemeClr val="lt1"/>
                </a:solidFill>
                <a:latin typeface="Open Sans"/>
                <a:ea typeface="Open Sans"/>
                <a:cs typeface="Open Sans"/>
                <a:sym typeface="Open Sans"/>
              </a:rPr>
              <a:t>Operation</a:t>
            </a:r>
            <a:endParaRPr/>
          </a:p>
        </p:txBody>
      </p:sp>
      <p:sp>
        <p:nvSpPr>
          <p:cNvPr id="661" name="Google Shape;661;p14"/>
          <p:cNvSpPr txBox="1"/>
          <p:nvPr/>
        </p:nvSpPr>
        <p:spPr>
          <a:xfrm>
            <a:off x="12400027" y="6891604"/>
            <a:ext cx="1394612" cy="40010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00"/>
              <a:buFont typeface="Open Sans"/>
              <a:buNone/>
            </a:pPr>
            <a:r>
              <a:rPr b="0" i="0" lang="en-US" sz="2000" u="none" cap="none" strike="noStrike">
                <a:solidFill>
                  <a:schemeClr val="lt1"/>
                </a:solidFill>
                <a:latin typeface="Open Sans"/>
                <a:ea typeface="Open Sans"/>
                <a:cs typeface="Open Sans"/>
                <a:sym typeface="Open Sans"/>
              </a:rPr>
              <a:t>Operation</a:t>
            </a:r>
            <a:endParaRPr/>
          </a:p>
        </p:txBody>
      </p:sp>
      <p:sp>
        <p:nvSpPr>
          <p:cNvPr id="662" name="Google Shape;662;p14"/>
          <p:cNvSpPr txBox="1"/>
          <p:nvPr/>
        </p:nvSpPr>
        <p:spPr>
          <a:xfrm>
            <a:off x="12400027" y="7820642"/>
            <a:ext cx="1394612" cy="40010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00"/>
              <a:buFont typeface="Open Sans"/>
              <a:buNone/>
            </a:pPr>
            <a:r>
              <a:rPr b="0" i="0" lang="en-US" sz="2000" u="none" cap="none" strike="noStrike">
                <a:solidFill>
                  <a:schemeClr val="lt1"/>
                </a:solidFill>
                <a:latin typeface="Open Sans"/>
                <a:ea typeface="Open Sans"/>
                <a:cs typeface="Open Sans"/>
                <a:sym typeface="Open Sans"/>
              </a:rPr>
              <a:t>Operation</a:t>
            </a:r>
            <a:endParaRPr/>
          </a:p>
        </p:txBody>
      </p:sp>
      <p:sp>
        <p:nvSpPr>
          <p:cNvPr id="663" name="Google Shape;663;p14"/>
          <p:cNvSpPr txBox="1"/>
          <p:nvPr/>
        </p:nvSpPr>
        <p:spPr>
          <a:xfrm>
            <a:off x="1533640" y="1921639"/>
            <a:ext cx="13772112" cy="801818"/>
          </a:xfrm>
          <a:prstGeom prst="rect">
            <a:avLst/>
          </a:prstGeom>
          <a:noFill/>
          <a:ln>
            <a:noFill/>
          </a:ln>
        </p:spPr>
        <p:txBody>
          <a:bodyPr anchorCtr="0" anchor="t" bIns="91425" lIns="91425" spcFirstLastPara="1" rIns="91425" wrap="square" tIns="91425">
            <a:normAutofit/>
          </a:bodyPr>
          <a:lstStyle/>
          <a:p>
            <a:pPr indent="-514350" lvl="0" marL="51435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Every node can store any of its partitions. </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664" name="Google Shape;664;p14"/>
          <p:cNvSpPr/>
          <p:nvPr/>
        </p:nvSpPr>
        <p:spPr>
          <a:xfrm>
            <a:off x="848686" y="2192156"/>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5" name="Google Shape;665;p14"/>
          <p:cNvSpPr txBox="1"/>
          <p:nvPr/>
        </p:nvSpPr>
        <p:spPr>
          <a:xfrm>
            <a:off x="1533640" y="2862920"/>
            <a:ext cx="13772112" cy="801818"/>
          </a:xfrm>
          <a:prstGeom prst="rect">
            <a:avLst/>
          </a:prstGeom>
          <a:noFill/>
          <a:ln>
            <a:noFill/>
          </a:ln>
        </p:spPr>
        <p:txBody>
          <a:bodyPr anchorCtr="0" anchor="t" bIns="91425" lIns="91425" spcFirstLastPara="1" rIns="91425" wrap="square" tIns="91425">
            <a:normAutofit/>
          </a:bodyPr>
          <a:lstStyle/>
          <a:p>
            <a:pPr indent="-514350" lvl="0" marL="51435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The cache is fault-tolerant; </a:t>
            </a:r>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666" name="Google Shape;666;p14"/>
          <p:cNvSpPr/>
          <p:nvPr/>
        </p:nvSpPr>
        <p:spPr>
          <a:xfrm>
            <a:off x="848686" y="3133437"/>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7" name="Google Shape;667;p14"/>
          <p:cNvSpPr txBox="1"/>
          <p:nvPr/>
        </p:nvSpPr>
        <p:spPr>
          <a:xfrm>
            <a:off x="1533640" y="3778121"/>
            <a:ext cx="13772112" cy="801818"/>
          </a:xfrm>
          <a:prstGeom prst="rect">
            <a:avLst/>
          </a:prstGeom>
          <a:noFill/>
          <a:ln>
            <a:noFill/>
          </a:ln>
        </p:spPr>
        <p:txBody>
          <a:bodyPr anchorCtr="0" anchor="t" bIns="91425" lIns="91425" spcFirstLastPara="1" rIns="91425" wrap="square" tIns="91425">
            <a:normAutofit/>
          </a:bodyPr>
          <a:lstStyle/>
          <a:p>
            <a:pPr indent="-514350" lvl="0" marL="51435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Use a different storage level to store every persisted RDD,</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668" name="Google Shape;668;p14"/>
          <p:cNvSpPr/>
          <p:nvPr/>
        </p:nvSpPr>
        <p:spPr>
          <a:xfrm>
            <a:off x="848686" y="404863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9" name="Google Shape;669;p14"/>
          <p:cNvSpPr/>
          <p:nvPr/>
        </p:nvSpPr>
        <p:spPr>
          <a:xfrm>
            <a:off x="5848820" y="1169036"/>
            <a:ext cx="4634602"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FEATURES OF RDD PERSISTENCE</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670" name="Google Shape;670;p14"/>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Introduction to RDDs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671" name="Google Shape;671;p14"/>
          <p:cNvPicPr preferRelativeResize="0"/>
          <p:nvPr/>
        </p:nvPicPr>
        <p:blipFill rotWithShape="1">
          <a:blip r:embed="rId3">
            <a:alphaModFix/>
          </a:blip>
          <a:srcRect b="0" l="0" r="0" t="0"/>
          <a:stretch/>
        </p:blipFill>
        <p:spPr>
          <a:xfrm>
            <a:off x="5065160" y="870792"/>
            <a:ext cx="6112132" cy="2743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5"/>
          <p:cNvSpPr/>
          <p:nvPr/>
        </p:nvSpPr>
        <p:spPr>
          <a:xfrm>
            <a:off x="9042400" y="1914461"/>
            <a:ext cx="6625898" cy="1120878"/>
          </a:xfrm>
          <a:prstGeom prst="rect">
            <a:avLst/>
          </a:prstGeom>
          <a:solidFill>
            <a:srgbClr val="D8D8D8"/>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DISK_ONLY</a:t>
            </a:r>
            <a:endParaRPr/>
          </a:p>
        </p:txBody>
      </p:sp>
      <p:sp>
        <p:nvSpPr>
          <p:cNvPr id="677" name="Google Shape;677;p15"/>
          <p:cNvSpPr/>
          <p:nvPr/>
        </p:nvSpPr>
        <p:spPr>
          <a:xfrm>
            <a:off x="9042400" y="3582257"/>
            <a:ext cx="6625898" cy="1120878"/>
          </a:xfrm>
          <a:prstGeom prst="rect">
            <a:avLst/>
          </a:prstGeom>
          <a:solidFill>
            <a:srgbClr val="D8D8D8"/>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MEMORY_ONLY_2, MEMORY_AND_DISK_2, and others</a:t>
            </a:r>
            <a:endParaRPr/>
          </a:p>
        </p:txBody>
      </p:sp>
      <p:sp>
        <p:nvSpPr>
          <p:cNvPr id="678" name="Google Shape;678;p15"/>
          <p:cNvSpPr/>
          <p:nvPr/>
        </p:nvSpPr>
        <p:spPr>
          <a:xfrm>
            <a:off x="9042400" y="5208639"/>
            <a:ext cx="6625898" cy="1120878"/>
          </a:xfrm>
          <a:prstGeom prst="rect">
            <a:avLst/>
          </a:prstGeom>
          <a:solidFill>
            <a:srgbClr val="D8D8D8"/>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OFF_HEAP (experimental)</a:t>
            </a:r>
            <a:endParaRPr/>
          </a:p>
        </p:txBody>
      </p:sp>
      <p:sp>
        <p:nvSpPr>
          <p:cNvPr id="679" name="Google Shape;679;p15"/>
          <p:cNvSpPr/>
          <p:nvPr/>
        </p:nvSpPr>
        <p:spPr>
          <a:xfrm>
            <a:off x="587702" y="1914461"/>
            <a:ext cx="6625898" cy="1120878"/>
          </a:xfrm>
          <a:prstGeom prst="rect">
            <a:avLst/>
          </a:prstGeom>
          <a:solidFill>
            <a:srgbClr val="D8D8D8"/>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MEMORY_AND_DISK</a:t>
            </a:r>
            <a:endParaRPr/>
          </a:p>
        </p:txBody>
      </p:sp>
      <p:sp>
        <p:nvSpPr>
          <p:cNvPr id="680" name="Google Shape;680;p15"/>
          <p:cNvSpPr/>
          <p:nvPr/>
        </p:nvSpPr>
        <p:spPr>
          <a:xfrm>
            <a:off x="587702" y="3527322"/>
            <a:ext cx="6625898" cy="1120878"/>
          </a:xfrm>
          <a:prstGeom prst="rect">
            <a:avLst/>
          </a:prstGeom>
          <a:solidFill>
            <a:srgbClr val="D8D8D8"/>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MEMORY_ONLY</a:t>
            </a:r>
            <a:endParaRPr/>
          </a:p>
        </p:txBody>
      </p:sp>
      <p:sp>
        <p:nvSpPr>
          <p:cNvPr id="681" name="Google Shape;681;p15"/>
          <p:cNvSpPr/>
          <p:nvPr/>
        </p:nvSpPr>
        <p:spPr>
          <a:xfrm>
            <a:off x="587702" y="5208639"/>
            <a:ext cx="6625898" cy="1120878"/>
          </a:xfrm>
          <a:prstGeom prst="rect">
            <a:avLst/>
          </a:prstGeom>
          <a:solidFill>
            <a:srgbClr val="D8D8D8"/>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MEMORY_ONLY_SER</a:t>
            </a:r>
            <a:endParaRPr/>
          </a:p>
        </p:txBody>
      </p:sp>
      <p:sp>
        <p:nvSpPr>
          <p:cNvPr id="682" name="Google Shape;682;p15"/>
          <p:cNvSpPr/>
          <p:nvPr/>
        </p:nvSpPr>
        <p:spPr>
          <a:xfrm>
            <a:off x="587702" y="6889956"/>
            <a:ext cx="6625898" cy="1120878"/>
          </a:xfrm>
          <a:prstGeom prst="rect">
            <a:avLst/>
          </a:prstGeom>
          <a:solidFill>
            <a:srgbClr val="D8D8D8"/>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MEMORY_AND_DISK_SER</a:t>
            </a:r>
            <a:endParaRPr b="0" i="0" sz="2400" u="none" cap="none" strike="noStrike">
              <a:solidFill>
                <a:srgbClr val="3F3F3F"/>
              </a:solidFill>
              <a:latin typeface="Open Sans"/>
              <a:ea typeface="Open Sans"/>
              <a:cs typeface="Open Sans"/>
              <a:sym typeface="Open Sans"/>
            </a:endParaRPr>
          </a:p>
        </p:txBody>
      </p:sp>
      <p:sp>
        <p:nvSpPr>
          <p:cNvPr id="683" name="Google Shape;683;p15"/>
          <p:cNvSpPr/>
          <p:nvPr/>
        </p:nvSpPr>
        <p:spPr>
          <a:xfrm>
            <a:off x="5357502" y="1169036"/>
            <a:ext cx="561724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STORAGE LEVELS OF RDD PERSISTENCE</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684" name="Google Shape;684;p15"/>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Introduction to RDDs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685" name="Google Shape;685;p15"/>
          <p:cNvPicPr preferRelativeResize="0"/>
          <p:nvPr/>
        </p:nvPicPr>
        <p:blipFill rotWithShape="1">
          <a:blip r:embed="rId3">
            <a:alphaModFix/>
          </a:blip>
          <a:srcRect b="0" l="0" r="0" t="0"/>
          <a:stretch/>
        </p:blipFill>
        <p:spPr>
          <a:xfrm>
            <a:off x="5065160" y="870792"/>
            <a:ext cx="6112132" cy="2743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grpSp>
        <p:nvGrpSpPr>
          <p:cNvPr id="690" name="Google Shape;690;p16"/>
          <p:cNvGrpSpPr/>
          <p:nvPr/>
        </p:nvGrpSpPr>
        <p:grpSpPr>
          <a:xfrm>
            <a:off x="893338" y="3379802"/>
            <a:ext cx="7734003" cy="1142248"/>
            <a:chOff x="1009649" y="2891272"/>
            <a:chExt cx="7734003" cy="1142248"/>
          </a:xfrm>
        </p:grpSpPr>
        <p:grpSp>
          <p:nvGrpSpPr>
            <p:cNvPr id="691" name="Google Shape;691;p16"/>
            <p:cNvGrpSpPr/>
            <p:nvPr/>
          </p:nvGrpSpPr>
          <p:grpSpPr>
            <a:xfrm>
              <a:off x="1009649" y="2891272"/>
              <a:ext cx="7692075" cy="1142248"/>
              <a:chOff x="0" y="0"/>
              <a:chExt cx="5947078" cy="718224"/>
            </a:xfrm>
          </p:grpSpPr>
          <p:sp>
            <p:nvSpPr>
              <p:cNvPr id="692" name="Google Shape;692;p16"/>
              <p:cNvSpPr/>
              <p:nvPr/>
            </p:nvSpPr>
            <p:spPr>
              <a:xfrm>
                <a:off x="0" y="0"/>
                <a:ext cx="5640994" cy="718224"/>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F69E66"/>
              </a:solidFill>
              <a:ln cap="flat" cmpd="sng" w="12700">
                <a:solidFill>
                  <a:srgbClr val="F69E66"/>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Open Sans"/>
                  <a:ea typeface="Open Sans"/>
                  <a:cs typeface="Open Sans"/>
                  <a:sym typeface="Open Sans"/>
                </a:endParaRPr>
              </a:p>
            </p:txBody>
          </p:sp>
          <p:sp>
            <p:nvSpPr>
              <p:cNvPr id="693" name="Google Shape;693;p16"/>
              <p:cNvSpPr/>
              <p:nvPr/>
            </p:nvSpPr>
            <p:spPr>
              <a:xfrm>
                <a:off x="306083" y="276155"/>
                <a:ext cx="5640995" cy="2128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RDDs fit with the default storage level. </a:t>
                </a:r>
                <a:endParaRPr/>
              </a:p>
            </p:txBody>
          </p:sp>
        </p:grpSp>
        <p:sp>
          <p:nvSpPr>
            <p:cNvPr id="694" name="Google Shape;694;p16"/>
            <p:cNvSpPr/>
            <p:nvPr/>
          </p:nvSpPr>
          <p:spPr>
            <a:xfrm flipH="1" rot="5400000">
              <a:off x="8134453" y="3249573"/>
              <a:ext cx="793970" cy="424428"/>
            </a:xfrm>
            <a:prstGeom prst="triangle">
              <a:avLst>
                <a:gd fmla="val 50000" name="adj"/>
              </a:avLst>
            </a:prstGeom>
            <a:solidFill>
              <a:srgbClr val="7F7F7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Open Sans"/>
                <a:ea typeface="Open Sans"/>
                <a:cs typeface="Open Sans"/>
                <a:sym typeface="Open Sans"/>
              </a:endParaRPr>
            </a:p>
          </p:txBody>
        </p:sp>
      </p:grpSp>
      <p:sp>
        <p:nvSpPr>
          <p:cNvPr id="695" name="Google Shape;695;p16"/>
          <p:cNvSpPr/>
          <p:nvPr/>
        </p:nvSpPr>
        <p:spPr>
          <a:xfrm>
            <a:off x="9042400" y="3534188"/>
            <a:ext cx="6468571" cy="801365"/>
          </a:xfrm>
          <a:prstGeom prst="roundRect">
            <a:avLst>
              <a:gd fmla="val 6431" name="adj"/>
            </a:avLst>
          </a:prstGeom>
          <a:no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000000"/>
              </a:buClr>
              <a:buSzPts val="2200"/>
              <a:buFont typeface="Arial"/>
              <a:buNone/>
            </a:pPr>
            <a:r>
              <a:t/>
            </a:r>
            <a:endParaRPr b="0" i="0" sz="2200" u="none" cap="none" strike="noStrike">
              <a:solidFill>
                <a:schemeClr val="dk1"/>
              </a:solidFill>
              <a:latin typeface="Open Sans"/>
              <a:ea typeface="Open Sans"/>
              <a:cs typeface="Open Sans"/>
              <a:sym typeface="Open Sans"/>
            </a:endParaRPr>
          </a:p>
        </p:txBody>
      </p:sp>
      <p:sp>
        <p:nvSpPr>
          <p:cNvPr id="696" name="Google Shape;696;p16"/>
          <p:cNvSpPr/>
          <p:nvPr/>
        </p:nvSpPr>
        <p:spPr>
          <a:xfrm>
            <a:off x="9182999" y="3689659"/>
            <a:ext cx="2981055" cy="430886"/>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Leave them that way.</a:t>
            </a:r>
            <a:endParaRPr/>
          </a:p>
        </p:txBody>
      </p:sp>
      <p:sp>
        <p:nvSpPr>
          <p:cNvPr id="697" name="Google Shape;697;p16"/>
          <p:cNvSpPr/>
          <p:nvPr/>
        </p:nvSpPr>
        <p:spPr>
          <a:xfrm>
            <a:off x="9182999" y="4799362"/>
            <a:ext cx="6512586" cy="4571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Use MEMORY_ONLY_SER and select a fast serialization library. </a:t>
            </a:r>
            <a:endParaRPr/>
          </a:p>
        </p:txBody>
      </p:sp>
      <p:grpSp>
        <p:nvGrpSpPr>
          <p:cNvPr id="698" name="Google Shape;698;p16"/>
          <p:cNvGrpSpPr/>
          <p:nvPr/>
        </p:nvGrpSpPr>
        <p:grpSpPr>
          <a:xfrm>
            <a:off x="893339" y="4603909"/>
            <a:ext cx="7736664" cy="1144851"/>
            <a:chOff x="1009650" y="3875767"/>
            <a:chExt cx="7736664" cy="1144851"/>
          </a:xfrm>
        </p:grpSpPr>
        <p:sp>
          <p:nvSpPr>
            <p:cNvPr id="699" name="Google Shape;699;p16"/>
            <p:cNvSpPr/>
            <p:nvPr/>
          </p:nvSpPr>
          <p:spPr>
            <a:xfrm flipH="1" rot="5400000">
              <a:off x="8137115" y="4257938"/>
              <a:ext cx="793970" cy="424429"/>
            </a:xfrm>
            <a:prstGeom prst="triangle">
              <a:avLst>
                <a:gd fmla="val 50000" name="adj"/>
              </a:avLst>
            </a:prstGeom>
            <a:solidFill>
              <a:srgbClr val="7F7F7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Open Sans"/>
                <a:ea typeface="Open Sans"/>
                <a:cs typeface="Open Sans"/>
                <a:sym typeface="Open Sans"/>
              </a:endParaRPr>
            </a:p>
          </p:txBody>
        </p:sp>
        <p:grpSp>
          <p:nvGrpSpPr>
            <p:cNvPr id="700" name="Google Shape;700;p16"/>
            <p:cNvGrpSpPr/>
            <p:nvPr/>
          </p:nvGrpSpPr>
          <p:grpSpPr>
            <a:xfrm>
              <a:off x="1009650" y="3875767"/>
              <a:ext cx="7692075" cy="1144851"/>
              <a:chOff x="0" y="0"/>
              <a:chExt cx="5947078" cy="719861"/>
            </a:xfrm>
          </p:grpSpPr>
          <p:sp>
            <p:nvSpPr>
              <p:cNvPr id="701" name="Google Shape;701;p16"/>
              <p:cNvSpPr/>
              <p:nvPr/>
            </p:nvSpPr>
            <p:spPr>
              <a:xfrm>
                <a:off x="0" y="0"/>
                <a:ext cx="5640994" cy="719861"/>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61B4DF"/>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000000"/>
                  </a:buClr>
                  <a:buSzPts val="2200"/>
                  <a:buFont typeface="Arial"/>
                  <a:buNone/>
                </a:pPr>
                <a:r>
                  <a:t/>
                </a:r>
                <a:endParaRPr b="0" i="0" sz="2200" u="none" cap="none" strike="noStrike">
                  <a:solidFill>
                    <a:schemeClr val="dk1"/>
                  </a:solidFill>
                  <a:latin typeface="Open Sans"/>
                  <a:ea typeface="Open Sans"/>
                  <a:cs typeface="Open Sans"/>
                  <a:sym typeface="Open Sans"/>
                </a:endParaRPr>
              </a:p>
            </p:txBody>
          </p:sp>
          <p:sp>
            <p:nvSpPr>
              <p:cNvPr id="702" name="Google Shape;702;p16"/>
              <p:cNvSpPr/>
              <p:nvPr/>
            </p:nvSpPr>
            <p:spPr>
              <a:xfrm>
                <a:off x="306083" y="241236"/>
                <a:ext cx="5640995" cy="237388"/>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Leaving them is not possible.</a:t>
                </a:r>
                <a:endParaRPr/>
              </a:p>
            </p:txBody>
          </p:sp>
        </p:grpSp>
      </p:grpSp>
      <p:grpSp>
        <p:nvGrpSpPr>
          <p:cNvPr id="703" name="Google Shape;703;p16"/>
          <p:cNvGrpSpPr/>
          <p:nvPr/>
        </p:nvGrpSpPr>
        <p:grpSpPr>
          <a:xfrm>
            <a:off x="9042402" y="4746128"/>
            <a:ext cx="6468571" cy="845734"/>
            <a:chOff x="8986867" y="3875766"/>
            <a:chExt cx="6468571" cy="845734"/>
          </a:xfrm>
        </p:grpSpPr>
        <p:sp>
          <p:nvSpPr>
            <p:cNvPr id="704" name="Google Shape;704;p16"/>
            <p:cNvSpPr/>
            <p:nvPr/>
          </p:nvSpPr>
          <p:spPr>
            <a:xfrm>
              <a:off x="8986867" y="3875766"/>
              <a:ext cx="6468571" cy="845734"/>
            </a:xfrm>
            <a:prstGeom prst="roundRect">
              <a:avLst>
                <a:gd fmla="val 6431" name="adj"/>
              </a:avLst>
            </a:prstGeom>
            <a:no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000000"/>
                </a:buClr>
                <a:buSzPts val="2200"/>
                <a:buFont typeface="Arial"/>
                <a:buNone/>
              </a:pPr>
              <a:r>
                <a:t/>
              </a:r>
              <a:endParaRPr b="0" i="0" sz="2200" u="none" cap="none" strike="noStrike">
                <a:solidFill>
                  <a:schemeClr val="dk1"/>
                </a:solidFill>
                <a:latin typeface="Open Sans"/>
                <a:ea typeface="Open Sans"/>
                <a:cs typeface="Open Sans"/>
                <a:sym typeface="Open Sans"/>
              </a:endParaRPr>
            </a:p>
          </p:txBody>
        </p:sp>
        <p:sp>
          <p:nvSpPr>
            <p:cNvPr id="705" name="Google Shape;705;p16"/>
            <p:cNvSpPr/>
            <p:nvPr/>
          </p:nvSpPr>
          <p:spPr>
            <a:xfrm>
              <a:off x="9157425" y="3929000"/>
              <a:ext cx="5657696" cy="7694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550"/>
                <a:buFont typeface="Arial"/>
                <a:buNone/>
              </a:pPr>
              <a:r>
                <a:t/>
              </a:r>
              <a:endParaRPr b="0" i="0" sz="2200" u="none" cap="none" strike="noStrike">
                <a:solidFill>
                  <a:srgbClr val="3F3F3F"/>
                </a:solidFill>
                <a:latin typeface="Open Sans"/>
                <a:ea typeface="Open Sans"/>
                <a:cs typeface="Open Sans"/>
                <a:sym typeface="Open Sans"/>
              </a:endParaRPr>
            </a:p>
          </p:txBody>
        </p:sp>
      </p:grpSp>
      <p:grpSp>
        <p:nvGrpSpPr>
          <p:cNvPr id="706" name="Google Shape;706;p16"/>
          <p:cNvGrpSpPr/>
          <p:nvPr/>
        </p:nvGrpSpPr>
        <p:grpSpPr>
          <a:xfrm>
            <a:off x="893338" y="5830619"/>
            <a:ext cx="7736664" cy="1144853"/>
            <a:chOff x="1009649" y="4868526"/>
            <a:chExt cx="7736664" cy="1144853"/>
          </a:xfrm>
        </p:grpSpPr>
        <p:grpSp>
          <p:nvGrpSpPr>
            <p:cNvPr id="707" name="Google Shape;707;p16"/>
            <p:cNvGrpSpPr/>
            <p:nvPr/>
          </p:nvGrpSpPr>
          <p:grpSpPr>
            <a:xfrm>
              <a:off x="1009649" y="4868526"/>
              <a:ext cx="7692073" cy="1144853"/>
              <a:chOff x="0" y="0"/>
              <a:chExt cx="5947077" cy="719861"/>
            </a:xfrm>
          </p:grpSpPr>
          <p:sp>
            <p:nvSpPr>
              <p:cNvPr id="708" name="Google Shape;708;p16"/>
              <p:cNvSpPr/>
              <p:nvPr/>
            </p:nvSpPr>
            <p:spPr>
              <a:xfrm>
                <a:off x="0" y="0"/>
                <a:ext cx="5640994" cy="719861"/>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F38573"/>
              </a:solidFill>
              <a:ln cap="flat" cmpd="sng" w="12700">
                <a:solidFill>
                  <a:srgbClr val="F38573"/>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000000"/>
                  </a:buClr>
                  <a:buSzPts val="2200"/>
                  <a:buFont typeface="Arial"/>
                  <a:buNone/>
                </a:pPr>
                <a:r>
                  <a:t/>
                </a:r>
                <a:endParaRPr b="0" i="0" sz="2200" u="none" cap="none" strike="noStrike">
                  <a:solidFill>
                    <a:schemeClr val="dk1"/>
                  </a:solidFill>
                  <a:latin typeface="Open Sans"/>
                  <a:ea typeface="Open Sans"/>
                  <a:cs typeface="Open Sans"/>
                  <a:sym typeface="Open Sans"/>
                </a:endParaRPr>
              </a:p>
            </p:txBody>
          </p:sp>
          <p:sp>
            <p:nvSpPr>
              <p:cNvPr id="709" name="Google Shape;709;p16"/>
              <p:cNvSpPr/>
              <p:nvPr/>
            </p:nvSpPr>
            <p:spPr>
              <a:xfrm>
                <a:off x="306082" y="203634"/>
                <a:ext cx="5640995" cy="237388"/>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Fast fault recovery is required.  </a:t>
                </a:r>
                <a:endParaRPr/>
              </a:p>
            </p:txBody>
          </p:sp>
        </p:grpSp>
        <p:sp>
          <p:nvSpPr>
            <p:cNvPr id="710" name="Google Shape;710;p16"/>
            <p:cNvSpPr/>
            <p:nvPr/>
          </p:nvSpPr>
          <p:spPr>
            <a:xfrm flipH="1" rot="5400000">
              <a:off x="8137115" y="5228736"/>
              <a:ext cx="793968" cy="424429"/>
            </a:xfrm>
            <a:prstGeom prst="triangle">
              <a:avLst>
                <a:gd fmla="val 50000" name="adj"/>
              </a:avLst>
            </a:prstGeom>
            <a:solidFill>
              <a:srgbClr val="7F7F7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Open Sans"/>
                <a:ea typeface="Open Sans"/>
                <a:cs typeface="Open Sans"/>
                <a:sym typeface="Open Sans"/>
              </a:endParaRPr>
            </a:p>
          </p:txBody>
        </p:sp>
      </p:grpSp>
      <p:grpSp>
        <p:nvGrpSpPr>
          <p:cNvPr id="711" name="Google Shape;711;p16"/>
          <p:cNvGrpSpPr/>
          <p:nvPr/>
        </p:nvGrpSpPr>
        <p:grpSpPr>
          <a:xfrm>
            <a:off x="9042400" y="6002435"/>
            <a:ext cx="6468571" cy="817767"/>
            <a:chOff x="8986865" y="5363539"/>
            <a:chExt cx="6468571" cy="817767"/>
          </a:xfrm>
        </p:grpSpPr>
        <p:sp>
          <p:nvSpPr>
            <p:cNvPr id="712" name="Google Shape;712;p16"/>
            <p:cNvSpPr/>
            <p:nvPr/>
          </p:nvSpPr>
          <p:spPr>
            <a:xfrm>
              <a:off x="8986865" y="5363539"/>
              <a:ext cx="6468571" cy="817767"/>
            </a:xfrm>
            <a:prstGeom prst="roundRect">
              <a:avLst>
                <a:gd fmla="val 6431" name="adj"/>
              </a:avLst>
            </a:prstGeom>
            <a:no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000000"/>
                </a:buClr>
                <a:buSzPts val="2200"/>
                <a:buFont typeface="Arial"/>
                <a:buNone/>
              </a:pPr>
              <a:r>
                <a:t/>
              </a:r>
              <a:endParaRPr b="0" i="0" sz="2200" u="none" cap="none" strike="noStrike">
                <a:solidFill>
                  <a:schemeClr val="dk1"/>
                </a:solidFill>
                <a:latin typeface="Open Sans"/>
                <a:ea typeface="Open Sans"/>
                <a:cs typeface="Open Sans"/>
                <a:sym typeface="Open Sans"/>
              </a:endParaRPr>
            </a:p>
          </p:txBody>
        </p:sp>
        <p:sp>
          <p:nvSpPr>
            <p:cNvPr id="713" name="Google Shape;713;p16"/>
            <p:cNvSpPr/>
            <p:nvPr/>
          </p:nvSpPr>
          <p:spPr>
            <a:xfrm>
              <a:off x="9127464" y="5571378"/>
              <a:ext cx="4568929" cy="430886"/>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Use the replicated storage levels.</a:t>
              </a:r>
              <a:endParaRPr/>
            </a:p>
          </p:txBody>
        </p:sp>
      </p:grpSp>
      <p:grpSp>
        <p:nvGrpSpPr>
          <p:cNvPr id="714" name="Google Shape;714;p16"/>
          <p:cNvGrpSpPr/>
          <p:nvPr/>
        </p:nvGrpSpPr>
        <p:grpSpPr>
          <a:xfrm>
            <a:off x="893338" y="7057329"/>
            <a:ext cx="7736665" cy="1144851"/>
            <a:chOff x="1009650" y="5848023"/>
            <a:chExt cx="7736665" cy="1144851"/>
          </a:xfrm>
        </p:grpSpPr>
        <p:grpSp>
          <p:nvGrpSpPr>
            <p:cNvPr id="715" name="Google Shape;715;p16"/>
            <p:cNvGrpSpPr/>
            <p:nvPr/>
          </p:nvGrpSpPr>
          <p:grpSpPr>
            <a:xfrm>
              <a:off x="1009650" y="5848023"/>
              <a:ext cx="7647835" cy="1144851"/>
              <a:chOff x="0" y="0"/>
              <a:chExt cx="5912874" cy="719861"/>
            </a:xfrm>
          </p:grpSpPr>
          <p:sp>
            <p:nvSpPr>
              <p:cNvPr id="716" name="Google Shape;716;p16"/>
              <p:cNvSpPr/>
              <p:nvPr/>
            </p:nvSpPr>
            <p:spPr>
              <a:xfrm>
                <a:off x="0" y="0"/>
                <a:ext cx="5640994" cy="719861"/>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FAC36F"/>
              </a:solidFill>
              <a:ln cap="flat" cmpd="sng" w="12700">
                <a:solidFill>
                  <a:srgbClr val="FAC36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Open Sans"/>
                  <a:ea typeface="Open Sans"/>
                  <a:cs typeface="Open Sans"/>
                  <a:sym typeface="Open Sans"/>
                </a:endParaRPr>
              </a:p>
            </p:txBody>
          </p:sp>
          <p:sp>
            <p:nvSpPr>
              <p:cNvPr id="717" name="Google Shape;717;p16"/>
              <p:cNvSpPr/>
              <p:nvPr/>
            </p:nvSpPr>
            <p:spPr>
              <a:xfrm>
                <a:off x="271879" y="114558"/>
                <a:ext cx="5640995" cy="42575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Environments have high amounts of memory or multiple applications.</a:t>
                </a:r>
                <a:endParaRPr/>
              </a:p>
            </p:txBody>
          </p:sp>
        </p:grpSp>
        <p:sp>
          <p:nvSpPr>
            <p:cNvPr id="718" name="Google Shape;718;p16"/>
            <p:cNvSpPr/>
            <p:nvPr/>
          </p:nvSpPr>
          <p:spPr>
            <a:xfrm flipH="1" rot="5400000">
              <a:off x="8137115" y="6246707"/>
              <a:ext cx="793969" cy="424431"/>
            </a:xfrm>
            <a:prstGeom prst="triangle">
              <a:avLst>
                <a:gd fmla="val 50000" name="adj"/>
              </a:avLst>
            </a:prstGeom>
            <a:solidFill>
              <a:srgbClr val="7F7F7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Open Sans"/>
                <a:ea typeface="Open Sans"/>
                <a:cs typeface="Open Sans"/>
                <a:sym typeface="Open Sans"/>
              </a:endParaRPr>
            </a:p>
          </p:txBody>
        </p:sp>
      </p:grpSp>
      <p:grpSp>
        <p:nvGrpSpPr>
          <p:cNvPr id="719" name="Google Shape;719;p16"/>
          <p:cNvGrpSpPr/>
          <p:nvPr/>
        </p:nvGrpSpPr>
        <p:grpSpPr>
          <a:xfrm>
            <a:off x="9042400" y="7230778"/>
            <a:ext cx="6468571" cy="797954"/>
            <a:chOff x="9009792" y="6014762"/>
            <a:chExt cx="6468571" cy="797954"/>
          </a:xfrm>
        </p:grpSpPr>
        <p:sp>
          <p:nvSpPr>
            <p:cNvPr id="720" name="Google Shape;720;p16"/>
            <p:cNvSpPr/>
            <p:nvPr/>
          </p:nvSpPr>
          <p:spPr>
            <a:xfrm>
              <a:off x="9009792" y="6014762"/>
              <a:ext cx="6468571" cy="789463"/>
            </a:xfrm>
            <a:prstGeom prst="roundRect">
              <a:avLst>
                <a:gd fmla="val 6431" name="adj"/>
              </a:avLst>
            </a:prstGeom>
            <a:no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000000"/>
                </a:buClr>
                <a:buSzPts val="2200"/>
                <a:buFont typeface="Arial"/>
                <a:buNone/>
              </a:pPr>
              <a:r>
                <a:t/>
              </a:r>
              <a:endParaRPr b="0" i="0" sz="2200" u="none" cap="none" strike="noStrike">
                <a:solidFill>
                  <a:schemeClr val="dk1"/>
                </a:solidFill>
                <a:latin typeface="Open Sans"/>
                <a:ea typeface="Open Sans"/>
                <a:cs typeface="Open Sans"/>
                <a:sym typeface="Open Sans"/>
              </a:endParaRPr>
            </a:p>
          </p:txBody>
        </p:sp>
        <p:sp>
          <p:nvSpPr>
            <p:cNvPr id="721" name="Google Shape;721;p16"/>
            <p:cNvSpPr/>
            <p:nvPr/>
          </p:nvSpPr>
          <p:spPr>
            <a:xfrm>
              <a:off x="9157425" y="6043275"/>
              <a:ext cx="5680624" cy="7694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Use the experimental OFF_HEAP storage </a:t>
              </a:r>
              <a:br>
                <a:rPr b="0" i="0" lang="en-US" sz="2200" u="none" cap="none" strike="noStrike">
                  <a:solidFill>
                    <a:srgbClr val="3F3F3F"/>
                  </a:solidFill>
                  <a:latin typeface="Open Sans"/>
                  <a:ea typeface="Open Sans"/>
                  <a:cs typeface="Open Sans"/>
                  <a:sym typeface="Open Sans"/>
                </a:rPr>
              </a:br>
              <a:r>
                <a:rPr b="0" i="0" lang="en-US" sz="2200" u="none" cap="none" strike="noStrike">
                  <a:solidFill>
                    <a:srgbClr val="3F3F3F"/>
                  </a:solidFill>
                  <a:latin typeface="Open Sans"/>
                  <a:ea typeface="Open Sans"/>
                  <a:cs typeface="Open Sans"/>
                  <a:sym typeface="Open Sans"/>
                </a:rPr>
                <a:t>level.</a:t>
              </a:r>
              <a:endParaRPr/>
            </a:p>
          </p:txBody>
        </p:sp>
      </p:grpSp>
      <p:sp>
        <p:nvSpPr>
          <p:cNvPr id="722" name="Google Shape;722;p16"/>
          <p:cNvSpPr/>
          <p:nvPr/>
        </p:nvSpPr>
        <p:spPr>
          <a:xfrm>
            <a:off x="2114550" y="2293289"/>
            <a:ext cx="3743325" cy="735661"/>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F3F3F"/>
              </a:buClr>
              <a:buSzPts val="2800"/>
              <a:buFont typeface="Open Sans SemiBold"/>
              <a:buNone/>
            </a:pPr>
            <a:r>
              <a:rPr b="0" i="0" lang="en-US" sz="2800" u="none" cap="none" strike="noStrike">
                <a:solidFill>
                  <a:srgbClr val="3F3F3F"/>
                </a:solidFill>
                <a:latin typeface="Open Sans SemiBold"/>
                <a:ea typeface="Open Sans SemiBold"/>
                <a:cs typeface="Open Sans SemiBold"/>
                <a:sym typeface="Open Sans SemiBold"/>
              </a:rPr>
              <a:t>If:</a:t>
            </a:r>
            <a:endParaRPr/>
          </a:p>
        </p:txBody>
      </p:sp>
      <p:sp>
        <p:nvSpPr>
          <p:cNvPr id="723" name="Google Shape;723;p16"/>
          <p:cNvSpPr/>
          <p:nvPr/>
        </p:nvSpPr>
        <p:spPr>
          <a:xfrm>
            <a:off x="10298810" y="2293289"/>
            <a:ext cx="3743325" cy="735661"/>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F3F3F"/>
              </a:buClr>
              <a:buSzPts val="2800"/>
              <a:buFont typeface="Open Sans SemiBold"/>
              <a:buNone/>
            </a:pPr>
            <a:r>
              <a:rPr b="0" i="0" lang="en-US" sz="2800" u="none" cap="none" strike="noStrike">
                <a:solidFill>
                  <a:srgbClr val="3F3F3F"/>
                </a:solidFill>
                <a:latin typeface="Open Sans SemiBold"/>
                <a:ea typeface="Open Sans SemiBold"/>
                <a:cs typeface="Open Sans SemiBold"/>
                <a:sym typeface="Open Sans SemiBold"/>
              </a:rPr>
              <a:t>Do:</a:t>
            </a:r>
            <a:endParaRPr/>
          </a:p>
        </p:txBody>
      </p:sp>
      <p:sp>
        <p:nvSpPr>
          <p:cNvPr id="724" name="Google Shape;724;p16"/>
          <p:cNvSpPr/>
          <p:nvPr/>
        </p:nvSpPr>
        <p:spPr>
          <a:xfrm>
            <a:off x="3861099" y="1169036"/>
            <a:ext cx="861004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CHOOSING THE CORRECT RDD PERSISTENCE STORAGE LEVEL</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725" name="Google Shape;725;p16"/>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Introduction to RDDs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726" name="Google Shape;726;p16"/>
          <p:cNvPicPr preferRelativeResize="0"/>
          <p:nvPr/>
        </p:nvPicPr>
        <p:blipFill rotWithShape="1">
          <a:blip r:embed="rId3">
            <a:alphaModFix/>
          </a:blip>
          <a:srcRect b="0" l="0" r="0" t="0"/>
          <a:stretch/>
        </p:blipFill>
        <p:spPr>
          <a:xfrm>
            <a:off x="5065160" y="870792"/>
            <a:ext cx="6112132" cy="2743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7"/>
          <p:cNvSpPr txBox="1"/>
          <p:nvPr>
            <p:ph idx="1" type="body"/>
          </p:nvPr>
        </p:nvSpPr>
        <p:spPr>
          <a:xfrm>
            <a:off x="926745" y="1676697"/>
            <a:ext cx="12378946" cy="53553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en-US"/>
              <a:t>Using RDD for Creating Applications in Spark</a:t>
            </a:r>
            <a:endParaRPr/>
          </a:p>
        </p:txBody>
      </p:sp>
      <p:sp>
        <p:nvSpPr>
          <p:cNvPr id="732" name="Google Shape;732;p17"/>
          <p:cNvSpPr txBox="1"/>
          <p:nvPr>
            <p:ph idx="2" type="body"/>
          </p:nvPr>
        </p:nvSpPr>
        <p:spPr>
          <a:xfrm>
            <a:off x="926744" y="2380588"/>
            <a:ext cx="12378949" cy="48013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700"/>
              <a:buNone/>
            </a:pPr>
            <a:r>
              <a:rPr lang="en-US"/>
              <a:t>Topic 2: Working on  Spark Project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8"/>
          <p:cNvSpPr/>
          <p:nvPr/>
        </p:nvSpPr>
        <p:spPr>
          <a:xfrm>
            <a:off x="317240" y="1894369"/>
            <a:ext cx="15766515" cy="4237010"/>
          </a:xfrm>
          <a:prstGeom prst="rect">
            <a:avLst/>
          </a:prstGeom>
          <a:solidFill>
            <a:srgbClr val="F2F2F2"/>
          </a:solidFill>
          <a:ln>
            <a:noFill/>
          </a:ln>
          <a:effectLst>
            <a:outerShdw blurRad="50799"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8" name="Google Shape;738;p18"/>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Working on  Spark Project</a:t>
            </a:r>
            <a:endParaRPr b="0" i="0" sz="3200" u="none" cap="none" strike="noStrike">
              <a:solidFill>
                <a:srgbClr val="3F3F3F"/>
              </a:solidFill>
            </a:endParaRPr>
          </a:p>
        </p:txBody>
      </p:sp>
      <p:pic>
        <p:nvPicPr>
          <p:cNvPr descr="Picture 2" id="739" name="Google Shape;739;p18"/>
          <p:cNvPicPr preferRelativeResize="0"/>
          <p:nvPr/>
        </p:nvPicPr>
        <p:blipFill rotWithShape="1">
          <a:blip r:embed="rId3">
            <a:alphaModFix/>
          </a:blip>
          <a:srcRect b="0" l="0" r="0" t="0"/>
          <a:stretch/>
        </p:blipFill>
        <p:spPr>
          <a:xfrm>
            <a:off x="1770717" y="2763185"/>
            <a:ext cx="4624782" cy="2654795"/>
          </a:xfrm>
          <a:prstGeom prst="rect">
            <a:avLst/>
          </a:prstGeom>
          <a:noFill/>
          <a:ln>
            <a:noFill/>
          </a:ln>
        </p:spPr>
      </p:pic>
      <p:sp>
        <p:nvSpPr>
          <p:cNvPr id="740" name="Google Shape;740;p18"/>
          <p:cNvSpPr/>
          <p:nvPr/>
        </p:nvSpPr>
        <p:spPr>
          <a:xfrm>
            <a:off x="7393924" y="1894369"/>
            <a:ext cx="8689832" cy="3970318"/>
          </a:xfrm>
          <a:prstGeom prst="rect">
            <a:avLst/>
          </a:prstGeom>
          <a:noFill/>
          <a:ln>
            <a:noFill/>
          </a:ln>
        </p:spPr>
        <p:txBody>
          <a:bodyPr anchorCtr="0" anchor="t" bIns="45700" lIns="45700" spcFirstLastPara="1" rIns="45700" wrap="square" tIns="45700">
            <a:noAutofit/>
          </a:bodyPr>
          <a:lstStyle/>
          <a:p>
            <a:pPr indent="0" lvl="0" marL="0" marR="0" rtl="0" algn="l">
              <a:lnSpc>
                <a:spcPct val="150000"/>
              </a:lnSpc>
              <a:spcBef>
                <a:spcPts val="0"/>
              </a:spcBef>
              <a:spcAft>
                <a:spcPts val="0"/>
              </a:spcAft>
              <a:buClr>
                <a:schemeClr val="dk1"/>
              </a:buClr>
              <a:buSzPts val="600"/>
              <a:buFont typeface="Open Sans SemiBold"/>
              <a:buNone/>
            </a:pPr>
            <a:r>
              <a:rPr b="1" i="0" lang="en-US" sz="2400" u="none" cap="none" strike="noStrike">
                <a:solidFill>
                  <a:schemeClr val="dk1"/>
                </a:solidFill>
                <a:latin typeface="Open Sans SemiBold"/>
                <a:ea typeface="Open Sans SemiBold"/>
                <a:cs typeface="Open Sans SemiBold"/>
                <a:sym typeface="Open Sans SemiBold"/>
              </a:rPr>
              <a:t>How to Run Spark Shell?</a:t>
            </a:r>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Open Sans"/>
              <a:ea typeface="Open Sans"/>
              <a:cs typeface="Open Sans"/>
              <a:sym typeface="Open Sans"/>
            </a:endParaRPr>
          </a:p>
          <a:p>
            <a:pPr indent="-514350" lvl="0" marL="514350" marR="0" rtl="0" algn="l">
              <a:lnSpc>
                <a:spcPct val="150000"/>
              </a:lnSpc>
              <a:spcBef>
                <a:spcPts val="0"/>
              </a:spcBef>
              <a:spcAft>
                <a:spcPts val="0"/>
              </a:spcAft>
              <a:buClr>
                <a:schemeClr val="dk1"/>
              </a:buClr>
              <a:buSzPts val="2400"/>
              <a:buFont typeface="Open Sans"/>
              <a:buAutoNum type="arabicPeriod"/>
            </a:pPr>
            <a:r>
              <a:rPr b="0" i="0" lang="en-US" sz="2400" u="none" cap="none" strike="noStrike">
                <a:solidFill>
                  <a:schemeClr val="dk1"/>
                </a:solidFill>
                <a:latin typeface="Open Sans"/>
                <a:ea typeface="Open Sans"/>
                <a:cs typeface="Open Sans"/>
                <a:sym typeface="Open Sans"/>
              </a:rPr>
              <a:t>Go to $SPARK_HOME</a:t>
            </a:r>
            <a:endParaRPr/>
          </a:p>
          <a:p>
            <a:pPr indent="-514350" lvl="0" marL="514350" marR="0" rtl="0" algn="l">
              <a:lnSpc>
                <a:spcPct val="150000"/>
              </a:lnSpc>
              <a:spcBef>
                <a:spcPts val="0"/>
              </a:spcBef>
              <a:spcAft>
                <a:spcPts val="0"/>
              </a:spcAft>
              <a:buClr>
                <a:schemeClr val="dk1"/>
              </a:buClr>
              <a:buSzPts val="2400"/>
              <a:buFont typeface="Open Sans"/>
              <a:buAutoNum type="arabicPeriod"/>
            </a:pPr>
            <a:r>
              <a:rPr b="0" i="0" lang="en-US" sz="2400" u="none" cap="none" strike="noStrike">
                <a:solidFill>
                  <a:schemeClr val="dk1"/>
                </a:solidFill>
                <a:latin typeface="Open Sans"/>
                <a:ea typeface="Open Sans"/>
                <a:cs typeface="Open Sans"/>
                <a:sym typeface="Open Sans"/>
              </a:rPr>
              <a:t>Run the following in the Spark directory:</a:t>
            </a:r>
            <a:endParaRPr/>
          </a:p>
          <a:p>
            <a:pPr indent="-457200" lvl="0" marL="457200" marR="0" rtl="0" algn="l">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Open Sans SemiBold"/>
                <a:ea typeface="Open Sans SemiBold"/>
                <a:cs typeface="Open Sans SemiBold"/>
                <a:sym typeface="Open Sans SemiBold"/>
              </a:rPr>
              <a:t>Scala</a:t>
            </a:r>
            <a:r>
              <a:rPr b="0" i="0" lang="en-US" sz="2400" u="none" cap="none" strike="noStrike">
                <a:solidFill>
                  <a:schemeClr val="dk1"/>
                </a:solidFill>
                <a:latin typeface="Open Sans SemiBold"/>
                <a:ea typeface="Open Sans SemiBold"/>
                <a:cs typeface="Open Sans SemiBold"/>
                <a:sym typeface="Open Sans SemiBold"/>
              </a:rPr>
              <a:t>: </a:t>
            </a:r>
            <a:r>
              <a:rPr b="0" i="0" lang="en-US" sz="2400" u="none" cap="none" strike="noStrike">
                <a:solidFill>
                  <a:schemeClr val="dk1"/>
                </a:solidFill>
                <a:latin typeface="Open Sans"/>
                <a:ea typeface="Open Sans"/>
                <a:cs typeface="Open Sans"/>
                <a:sym typeface="Open Sans"/>
              </a:rPr>
              <a:t>./bin/spark-shell</a:t>
            </a:r>
            <a:endParaRPr/>
          </a:p>
          <a:p>
            <a:pPr indent="-457200" lvl="0" marL="457200" marR="0" rtl="0" algn="l">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Open Sans SemiBold"/>
                <a:ea typeface="Open Sans SemiBold"/>
                <a:cs typeface="Open Sans SemiBold"/>
                <a:sym typeface="Open Sans SemiBold"/>
              </a:rPr>
              <a:t>Python:</a:t>
            </a:r>
            <a:r>
              <a:rPr b="0" i="0" lang="en-US" sz="2400" u="none" cap="none" strike="noStrike">
                <a:solidFill>
                  <a:schemeClr val="dk1"/>
                </a:solidFill>
                <a:latin typeface="Open Sans"/>
                <a:ea typeface="Open Sans"/>
                <a:cs typeface="Open Sans"/>
                <a:sym typeface="Open Sans"/>
              </a:rPr>
              <a:t> ./bin/pyspark</a:t>
            </a:r>
            <a:endParaRPr b="0" i="0" sz="2400" u="none" cap="none" strike="noStrike">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Clr>
                <a:schemeClr val="dk1"/>
              </a:buClr>
              <a:buSzPts val="600"/>
              <a:buFont typeface="Open Sans"/>
              <a:buNone/>
            </a:pPr>
            <a:r>
              <a:rPr b="0" i="0" lang="en-US" sz="2400" u="none" cap="none" strike="noStrike">
                <a:solidFill>
                  <a:schemeClr val="dk1"/>
                </a:solidFill>
                <a:latin typeface="Open Sans"/>
                <a:ea typeface="Open Sans"/>
                <a:cs typeface="Open Sans"/>
                <a:sym typeface="Open Sans"/>
              </a:rPr>
              <a:t> </a:t>
            </a:r>
            <a:endParaRPr/>
          </a:p>
        </p:txBody>
      </p:sp>
      <p:pic>
        <p:nvPicPr>
          <p:cNvPr id="741" name="Google Shape;741;p18"/>
          <p:cNvPicPr preferRelativeResize="0"/>
          <p:nvPr/>
        </p:nvPicPr>
        <p:blipFill rotWithShape="1">
          <a:blip r:embed="rId4">
            <a:alphaModFix/>
          </a:blip>
          <a:srcRect b="0" l="0" r="0" t="0"/>
          <a:stretch/>
        </p:blipFill>
        <p:spPr>
          <a:xfrm>
            <a:off x="5457825" y="870792"/>
            <a:ext cx="5326802" cy="274319"/>
          </a:xfrm>
          <a:prstGeom prst="rect">
            <a:avLst/>
          </a:prstGeom>
          <a:noFill/>
          <a:ln>
            <a:noFill/>
          </a:ln>
        </p:spPr>
      </p:pic>
      <p:sp>
        <p:nvSpPr>
          <p:cNvPr id="742" name="Google Shape;742;p18"/>
          <p:cNvSpPr/>
          <p:nvPr/>
        </p:nvSpPr>
        <p:spPr>
          <a:xfrm>
            <a:off x="6052400" y="1169036"/>
            <a:ext cx="422743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INVOKING THE SPARK SHELL</a:t>
            </a:r>
            <a:endParaRPr b="0" i="0" sz="2200" u="none" cap="none" strike="noStrike">
              <a:solidFill>
                <a:srgbClr val="3F3F3F"/>
              </a:solidFill>
              <a:latin typeface="Open Sans ExtraBold"/>
              <a:ea typeface="Open Sans ExtraBold"/>
              <a:cs typeface="Open Sans ExtraBold"/>
              <a:sym typeface="Open Sans Extra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9"/>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Working on  Spark Project (Contd.)</a:t>
            </a:r>
            <a:endParaRPr b="0" i="0" sz="3200" u="none" cap="none" strike="noStrike">
              <a:solidFill>
                <a:srgbClr val="3F3F3F"/>
              </a:solidFill>
              <a:latin typeface="Open Sans ExtraBold"/>
              <a:ea typeface="Open Sans ExtraBold"/>
              <a:cs typeface="Open Sans ExtraBold"/>
              <a:sym typeface="Open Sans ExtraBold"/>
            </a:endParaRPr>
          </a:p>
        </p:txBody>
      </p:sp>
      <p:sp>
        <p:nvSpPr>
          <p:cNvPr id="748" name="Google Shape;748;p19"/>
          <p:cNvSpPr txBox="1"/>
          <p:nvPr>
            <p:ph idx="4294967295" type="body"/>
          </p:nvPr>
        </p:nvSpPr>
        <p:spPr>
          <a:xfrm>
            <a:off x="2436736" y="2623078"/>
            <a:ext cx="11189621" cy="65199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3F3F3F"/>
              </a:buClr>
              <a:buSzPts val="600"/>
              <a:buFont typeface="Arial"/>
              <a:buNone/>
            </a:pPr>
            <a:r>
              <a:rPr lang="en-US" sz="2400">
                <a:solidFill>
                  <a:srgbClr val="3F3F3F"/>
                </a:solidFill>
                <a:latin typeface="Open Sans"/>
                <a:ea typeface="Open Sans"/>
                <a:cs typeface="Open Sans"/>
                <a:sym typeface="Open Sans"/>
              </a:rPr>
              <a:t>Code to import Spark classes.</a:t>
            </a:r>
            <a:endParaRPr b="0" i="0" sz="2400" u="none" cap="none" strike="noStrike">
              <a:solidFill>
                <a:srgbClr val="3F3F3F"/>
              </a:solidFill>
              <a:latin typeface="Open Sans"/>
              <a:ea typeface="Open Sans"/>
              <a:cs typeface="Open Sans"/>
              <a:sym typeface="Open Sans"/>
            </a:endParaRPr>
          </a:p>
        </p:txBody>
      </p:sp>
      <p:grpSp>
        <p:nvGrpSpPr>
          <p:cNvPr id="749" name="Google Shape;749;p19"/>
          <p:cNvGrpSpPr/>
          <p:nvPr/>
        </p:nvGrpSpPr>
        <p:grpSpPr>
          <a:xfrm>
            <a:off x="1108694" y="4930318"/>
            <a:ext cx="14802817" cy="1351877"/>
            <a:chOff x="1280937" y="4346385"/>
            <a:chExt cx="14802817" cy="1351877"/>
          </a:xfrm>
        </p:grpSpPr>
        <p:grpSp>
          <p:nvGrpSpPr>
            <p:cNvPr id="750" name="Google Shape;750;p19"/>
            <p:cNvGrpSpPr/>
            <p:nvPr/>
          </p:nvGrpSpPr>
          <p:grpSpPr>
            <a:xfrm>
              <a:off x="3914080" y="4346385"/>
              <a:ext cx="12169674" cy="1351877"/>
              <a:chOff x="0" y="0"/>
              <a:chExt cx="12169671" cy="1351876"/>
            </a:xfrm>
          </p:grpSpPr>
          <p:sp>
            <p:nvSpPr>
              <p:cNvPr id="751" name="Google Shape;751;p19"/>
              <p:cNvSpPr/>
              <p:nvPr/>
            </p:nvSpPr>
            <p:spPr>
              <a:xfrm>
                <a:off x="0" y="0"/>
                <a:ext cx="11803098" cy="1351876"/>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1" sz="1800" u="none" cap="none" strike="noStrike">
                  <a:solidFill>
                    <a:schemeClr val="dk1"/>
                  </a:solidFill>
                  <a:latin typeface="Calibri"/>
                  <a:ea typeface="Calibri"/>
                  <a:cs typeface="Calibri"/>
                  <a:sym typeface="Calibri"/>
                </a:endParaRPr>
              </a:p>
            </p:txBody>
          </p:sp>
          <p:sp>
            <p:nvSpPr>
              <p:cNvPr id="752" name="Google Shape;752;p19"/>
              <p:cNvSpPr/>
              <p:nvPr/>
            </p:nvSpPr>
            <p:spPr>
              <a:xfrm>
                <a:off x="366571" y="222733"/>
                <a:ext cx="11803100" cy="830996"/>
              </a:xfrm>
              <a:prstGeom prst="rect">
                <a:avLst/>
              </a:prstGeom>
              <a:noFill/>
              <a:ln>
                <a:noFill/>
              </a:ln>
            </p:spPr>
            <p:txBody>
              <a:bodyPr anchorCtr="0" anchor="ctr" bIns="45700" lIns="45700" spcFirstLastPara="1" rIns="45700" wrap="square" tIns="45700">
                <a:noAutofit/>
              </a:bodyPr>
              <a:lstStyle/>
              <a:p>
                <a:pPr indent="596900" lvl="0" marL="0" marR="0" rtl="0" algn="l">
                  <a:lnSpc>
                    <a:spcPct val="150000"/>
                  </a:lnSpc>
                  <a:spcBef>
                    <a:spcPts val="0"/>
                  </a:spcBef>
                  <a:spcAft>
                    <a:spcPts val="0"/>
                  </a:spcAft>
                  <a:buClr>
                    <a:srgbClr val="000000"/>
                  </a:buClr>
                  <a:buSzPts val="2200"/>
                  <a:buFont typeface="Arial"/>
                  <a:buNone/>
                </a:pPr>
                <a:r>
                  <a:t/>
                </a:r>
                <a:endParaRPr b="0" i="0" sz="2200" u="none" cap="none" strike="noStrike">
                  <a:solidFill>
                    <a:srgbClr val="3F3F3F"/>
                  </a:solidFill>
                  <a:latin typeface="Courier New"/>
                  <a:ea typeface="Courier New"/>
                  <a:cs typeface="Courier New"/>
                  <a:sym typeface="Courier New"/>
                </a:endParaRPr>
              </a:p>
            </p:txBody>
          </p:sp>
        </p:grpSp>
        <p:grpSp>
          <p:nvGrpSpPr>
            <p:cNvPr id="753" name="Google Shape;753;p19"/>
            <p:cNvGrpSpPr/>
            <p:nvPr/>
          </p:nvGrpSpPr>
          <p:grpSpPr>
            <a:xfrm>
              <a:off x="1280937" y="4346385"/>
              <a:ext cx="2656087" cy="1351877"/>
              <a:chOff x="0" y="0"/>
              <a:chExt cx="2656086" cy="1351876"/>
            </a:xfrm>
          </p:grpSpPr>
          <p:sp>
            <p:nvSpPr>
              <p:cNvPr id="754" name="Google Shape;754;p19"/>
              <p:cNvSpPr/>
              <p:nvPr/>
            </p:nvSpPr>
            <p:spPr>
              <a:xfrm>
                <a:off x="0" y="0"/>
                <a:ext cx="2656086" cy="1351876"/>
              </a:xfrm>
              <a:prstGeom prst="rect">
                <a:avLst/>
              </a:prstGeom>
              <a:solidFill>
                <a:srgbClr val="1E4E79"/>
              </a:solidFill>
              <a:ln cap="flat" cmpd="sng" w="12700">
                <a:solidFill>
                  <a:srgbClr val="5B5B5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55" name="Google Shape;755;p19"/>
              <p:cNvSpPr/>
              <p:nvPr/>
            </p:nvSpPr>
            <p:spPr>
              <a:xfrm>
                <a:off x="39594" y="398940"/>
                <a:ext cx="2576897" cy="55399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600"/>
                  <a:buFont typeface="Open Sans SemiBold"/>
                  <a:buNone/>
                </a:pPr>
                <a:r>
                  <a:rPr b="0" i="0" lang="en-US" sz="2400" u="none" cap="none" strike="noStrike">
                    <a:solidFill>
                      <a:schemeClr val="lt1"/>
                    </a:solidFill>
                    <a:latin typeface="Open Sans SemiBold"/>
                    <a:ea typeface="Open Sans SemiBold"/>
                    <a:cs typeface="Open Sans SemiBold"/>
                    <a:sym typeface="Open Sans SemiBold"/>
                  </a:rPr>
                  <a:t>Java</a:t>
                </a:r>
                <a:endParaRPr/>
              </a:p>
            </p:txBody>
          </p:sp>
        </p:grpSp>
      </p:grpSp>
      <p:grpSp>
        <p:nvGrpSpPr>
          <p:cNvPr id="756" name="Google Shape;756;p19"/>
          <p:cNvGrpSpPr/>
          <p:nvPr/>
        </p:nvGrpSpPr>
        <p:grpSpPr>
          <a:xfrm>
            <a:off x="1108693" y="6578910"/>
            <a:ext cx="14802817" cy="1351877"/>
            <a:chOff x="561766" y="5980698"/>
            <a:chExt cx="14802817" cy="1351877"/>
          </a:xfrm>
        </p:grpSpPr>
        <p:grpSp>
          <p:nvGrpSpPr>
            <p:cNvPr id="757" name="Google Shape;757;p19"/>
            <p:cNvGrpSpPr/>
            <p:nvPr/>
          </p:nvGrpSpPr>
          <p:grpSpPr>
            <a:xfrm>
              <a:off x="3194909" y="5980698"/>
              <a:ext cx="12169674" cy="1351877"/>
              <a:chOff x="0" y="0"/>
              <a:chExt cx="12169671" cy="1351876"/>
            </a:xfrm>
          </p:grpSpPr>
          <p:sp>
            <p:nvSpPr>
              <p:cNvPr id="758" name="Google Shape;758;p19"/>
              <p:cNvSpPr/>
              <p:nvPr/>
            </p:nvSpPr>
            <p:spPr>
              <a:xfrm>
                <a:off x="0" y="0"/>
                <a:ext cx="11803098" cy="1351876"/>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1" sz="1800" u="none" cap="none" strike="noStrike">
                  <a:solidFill>
                    <a:schemeClr val="dk1"/>
                  </a:solidFill>
                  <a:latin typeface="Calibri"/>
                  <a:ea typeface="Calibri"/>
                  <a:cs typeface="Calibri"/>
                  <a:sym typeface="Calibri"/>
                </a:endParaRPr>
              </a:p>
            </p:txBody>
          </p:sp>
          <p:sp>
            <p:nvSpPr>
              <p:cNvPr id="759" name="Google Shape;759;p19"/>
              <p:cNvSpPr/>
              <p:nvPr/>
            </p:nvSpPr>
            <p:spPr>
              <a:xfrm>
                <a:off x="366571" y="462727"/>
                <a:ext cx="11803100" cy="276998"/>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from pyspark import SparkSession	</a:t>
                </a:r>
                <a:endParaRPr/>
              </a:p>
            </p:txBody>
          </p:sp>
        </p:grpSp>
        <p:grpSp>
          <p:nvGrpSpPr>
            <p:cNvPr id="760" name="Google Shape;760;p19"/>
            <p:cNvGrpSpPr/>
            <p:nvPr/>
          </p:nvGrpSpPr>
          <p:grpSpPr>
            <a:xfrm>
              <a:off x="561766" y="5980698"/>
              <a:ext cx="2656087" cy="1351877"/>
              <a:chOff x="0" y="0"/>
              <a:chExt cx="2656086" cy="1351876"/>
            </a:xfrm>
          </p:grpSpPr>
          <p:sp>
            <p:nvSpPr>
              <p:cNvPr id="761" name="Google Shape;761;p19"/>
              <p:cNvSpPr/>
              <p:nvPr/>
            </p:nvSpPr>
            <p:spPr>
              <a:xfrm>
                <a:off x="0" y="0"/>
                <a:ext cx="2656086" cy="1351876"/>
              </a:xfrm>
              <a:prstGeom prst="rect">
                <a:avLst/>
              </a:prstGeom>
              <a:solidFill>
                <a:srgbClr val="1E4E79"/>
              </a:solidFill>
              <a:ln cap="flat" cmpd="sng" w="12700">
                <a:solidFill>
                  <a:srgbClr val="5B5B5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62" name="Google Shape;762;p19"/>
              <p:cNvSpPr/>
              <p:nvPr/>
            </p:nvSpPr>
            <p:spPr>
              <a:xfrm>
                <a:off x="39594" y="398940"/>
                <a:ext cx="2576897" cy="55399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600"/>
                  <a:buFont typeface="Open Sans SemiBold"/>
                  <a:buNone/>
                </a:pPr>
                <a:r>
                  <a:rPr b="0" i="0" lang="en-US" sz="2400" u="none" cap="none" strike="noStrike">
                    <a:solidFill>
                      <a:schemeClr val="lt1"/>
                    </a:solidFill>
                    <a:latin typeface="Open Sans SemiBold"/>
                    <a:ea typeface="Open Sans SemiBold"/>
                    <a:cs typeface="Open Sans SemiBold"/>
                    <a:sym typeface="Open Sans SemiBold"/>
                  </a:rPr>
                  <a:t>Python</a:t>
                </a:r>
                <a:endParaRPr/>
              </a:p>
            </p:txBody>
          </p:sp>
        </p:grpSp>
      </p:grpSp>
      <p:pic>
        <p:nvPicPr>
          <p:cNvPr id="763" name="Google Shape;763;p19"/>
          <p:cNvPicPr preferRelativeResize="0"/>
          <p:nvPr/>
        </p:nvPicPr>
        <p:blipFill rotWithShape="1">
          <a:blip r:embed="rId3">
            <a:alphaModFix/>
          </a:blip>
          <a:srcRect b="0" l="0" r="0" t="0"/>
          <a:stretch/>
        </p:blipFill>
        <p:spPr>
          <a:xfrm>
            <a:off x="4593022" y="870792"/>
            <a:ext cx="7056408" cy="274319"/>
          </a:xfrm>
          <a:prstGeom prst="rect">
            <a:avLst/>
          </a:prstGeom>
          <a:noFill/>
          <a:ln>
            <a:noFill/>
          </a:ln>
        </p:spPr>
      </p:pic>
      <p:grpSp>
        <p:nvGrpSpPr>
          <p:cNvPr id="764" name="Google Shape;764;p19"/>
          <p:cNvGrpSpPr/>
          <p:nvPr/>
        </p:nvGrpSpPr>
        <p:grpSpPr>
          <a:xfrm>
            <a:off x="1108693" y="3281727"/>
            <a:ext cx="14436244" cy="2484177"/>
            <a:chOff x="538825" y="2683515"/>
            <a:chExt cx="14436244" cy="2484177"/>
          </a:xfrm>
        </p:grpSpPr>
        <p:sp>
          <p:nvSpPr>
            <p:cNvPr id="765" name="Google Shape;765;p19"/>
            <p:cNvSpPr/>
            <p:nvPr/>
          </p:nvSpPr>
          <p:spPr>
            <a:xfrm>
              <a:off x="3171967" y="2683515"/>
              <a:ext cx="11803102" cy="1351877"/>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766" name="Google Shape;766;p19"/>
            <p:cNvGrpSpPr/>
            <p:nvPr/>
          </p:nvGrpSpPr>
          <p:grpSpPr>
            <a:xfrm>
              <a:off x="538825" y="2683515"/>
              <a:ext cx="2656087" cy="1351877"/>
              <a:chOff x="0" y="0"/>
              <a:chExt cx="2656086" cy="1351876"/>
            </a:xfrm>
          </p:grpSpPr>
          <p:sp>
            <p:nvSpPr>
              <p:cNvPr id="767" name="Google Shape;767;p19"/>
              <p:cNvSpPr/>
              <p:nvPr/>
            </p:nvSpPr>
            <p:spPr>
              <a:xfrm>
                <a:off x="0" y="0"/>
                <a:ext cx="2656086" cy="1351876"/>
              </a:xfrm>
              <a:prstGeom prst="rect">
                <a:avLst/>
              </a:prstGeom>
              <a:solidFill>
                <a:srgbClr val="1E4E79"/>
              </a:solidFill>
              <a:ln cap="flat" cmpd="sng" w="12700">
                <a:solidFill>
                  <a:srgbClr val="5B5B5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68" name="Google Shape;768;p19"/>
              <p:cNvSpPr/>
              <p:nvPr/>
            </p:nvSpPr>
            <p:spPr>
              <a:xfrm>
                <a:off x="39594" y="398940"/>
                <a:ext cx="2576897" cy="55399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600"/>
                  <a:buFont typeface="Open Sans SemiBold"/>
                  <a:buNone/>
                </a:pPr>
                <a:r>
                  <a:rPr b="0" i="0" lang="en-US" sz="2400" u="none" cap="none" strike="noStrike">
                    <a:solidFill>
                      <a:schemeClr val="lt1"/>
                    </a:solidFill>
                    <a:latin typeface="Open Sans SemiBold"/>
                    <a:ea typeface="Open Sans SemiBold"/>
                    <a:cs typeface="Open Sans SemiBold"/>
                    <a:sym typeface="Open Sans SemiBold"/>
                  </a:rPr>
                  <a:t>Scala</a:t>
                </a:r>
                <a:endParaRPr/>
              </a:p>
            </p:txBody>
          </p:sp>
        </p:grpSp>
        <p:sp>
          <p:nvSpPr>
            <p:cNvPr id="769" name="Google Shape;769;p19"/>
            <p:cNvSpPr txBox="1"/>
            <p:nvPr/>
          </p:nvSpPr>
          <p:spPr>
            <a:xfrm>
              <a:off x="3538541" y="3036288"/>
              <a:ext cx="7647007" cy="60016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import org.apache.spark.sql.SparkSession</a:t>
              </a:r>
              <a:endParaRPr b="0" i="0" sz="2200" u="none" cap="none" strike="noStrike">
                <a:solidFill>
                  <a:srgbClr val="3F3F3F"/>
                </a:solidFill>
                <a:latin typeface="Courier New"/>
                <a:ea typeface="Courier New"/>
                <a:cs typeface="Courier New"/>
                <a:sym typeface="Courier New"/>
              </a:endParaRPr>
            </a:p>
          </p:txBody>
        </p:sp>
        <p:sp>
          <p:nvSpPr>
            <p:cNvPr id="770" name="Google Shape;770;p19"/>
            <p:cNvSpPr txBox="1"/>
            <p:nvPr/>
          </p:nvSpPr>
          <p:spPr>
            <a:xfrm>
              <a:off x="3538541" y="4609848"/>
              <a:ext cx="7647007" cy="55784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import org.apache.spark.sql.SparkSession;</a:t>
              </a:r>
              <a:endParaRPr/>
            </a:p>
          </p:txBody>
        </p:sp>
      </p:grpSp>
      <p:sp>
        <p:nvSpPr>
          <p:cNvPr id="771" name="Google Shape;771;p19"/>
          <p:cNvSpPr/>
          <p:nvPr/>
        </p:nvSpPr>
        <p:spPr>
          <a:xfrm>
            <a:off x="6099688" y="1169036"/>
            <a:ext cx="4132862"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IMPORTING SPARK CLASSES</a:t>
            </a:r>
            <a:endParaRPr b="0" i="0" sz="2200" u="none" cap="none" strike="noStrike">
              <a:solidFill>
                <a:srgbClr val="3F3F3F"/>
              </a:solidFill>
              <a:latin typeface="Open Sans ExtraBold"/>
              <a:ea typeface="Open Sans ExtraBold"/>
              <a:cs typeface="Open Sans ExtraBold"/>
              <a:sym typeface="Open Sans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
          <p:cNvSpPr txBox="1"/>
          <p:nvPr>
            <p:ph idx="1" type="body"/>
          </p:nvPr>
        </p:nvSpPr>
        <p:spPr>
          <a:xfrm>
            <a:off x="5249458" y="1942773"/>
            <a:ext cx="8946988"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Explain the features of RDDs</a:t>
            </a:r>
            <a:endParaRPr/>
          </a:p>
        </p:txBody>
      </p:sp>
      <p:sp>
        <p:nvSpPr>
          <p:cNvPr id="377" name="Google Shape;377;p2"/>
          <p:cNvSpPr txBox="1"/>
          <p:nvPr>
            <p:ph idx="2" type="body"/>
          </p:nvPr>
        </p:nvSpPr>
        <p:spPr>
          <a:xfrm>
            <a:off x="5249458" y="2855553"/>
            <a:ext cx="8946988"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Explain how to create RDDs</a:t>
            </a:r>
            <a:endParaRPr/>
          </a:p>
        </p:txBody>
      </p:sp>
      <p:sp>
        <p:nvSpPr>
          <p:cNvPr id="378" name="Google Shape;378;p2"/>
          <p:cNvSpPr txBox="1"/>
          <p:nvPr>
            <p:ph idx="3" type="body"/>
          </p:nvPr>
        </p:nvSpPr>
        <p:spPr>
          <a:xfrm>
            <a:off x="5249458" y="3731012"/>
            <a:ext cx="8946988"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Describe RDD operations and methods</a:t>
            </a:r>
            <a:endParaRPr/>
          </a:p>
        </p:txBody>
      </p:sp>
      <p:sp>
        <p:nvSpPr>
          <p:cNvPr id="379" name="Google Shape;379;p2"/>
          <p:cNvSpPr txBox="1"/>
          <p:nvPr>
            <p:ph idx="4" type="body"/>
          </p:nvPr>
        </p:nvSpPr>
        <p:spPr>
          <a:xfrm>
            <a:off x="5249458" y="4513164"/>
            <a:ext cx="8946988"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Discuss how to run a Spark project with SBT</a:t>
            </a:r>
            <a:endParaRPr/>
          </a:p>
        </p:txBody>
      </p:sp>
      <p:pic>
        <p:nvPicPr>
          <p:cNvPr id="380" name="Google Shape;380;p2"/>
          <p:cNvPicPr preferRelativeResize="0"/>
          <p:nvPr/>
        </p:nvPicPr>
        <p:blipFill rotWithShape="1">
          <a:blip r:embed="rId3">
            <a:alphaModFix/>
          </a:blip>
          <a:srcRect b="23651" l="19927" r="25876" t="20892"/>
          <a:stretch/>
        </p:blipFill>
        <p:spPr>
          <a:xfrm>
            <a:off x="4558932" y="2007297"/>
            <a:ext cx="457414" cy="457200"/>
          </a:xfrm>
          <a:prstGeom prst="rect">
            <a:avLst/>
          </a:prstGeom>
          <a:noFill/>
          <a:ln>
            <a:noFill/>
          </a:ln>
        </p:spPr>
      </p:pic>
      <p:pic>
        <p:nvPicPr>
          <p:cNvPr id="381" name="Google Shape;381;p2"/>
          <p:cNvPicPr preferRelativeResize="0"/>
          <p:nvPr/>
        </p:nvPicPr>
        <p:blipFill rotWithShape="1">
          <a:blip r:embed="rId3">
            <a:alphaModFix/>
          </a:blip>
          <a:srcRect b="23651" l="19927" r="25876" t="20892"/>
          <a:stretch/>
        </p:blipFill>
        <p:spPr>
          <a:xfrm>
            <a:off x="4558932" y="2855553"/>
            <a:ext cx="457414" cy="457200"/>
          </a:xfrm>
          <a:prstGeom prst="rect">
            <a:avLst/>
          </a:prstGeom>
          <a:noFill/>
          <a:ln>
            <a:noFill/>
          </a:ln>
        </p:spPr>
      </p:pic>
      <p:pic>
        <p:nvPicPr>
          <p:cNvPr id="382" name="Google Shape;382;p2"/>
          <p:cNvPicPr preferRelativeResize="0"/>
          <p:nvPr/>
        </p:nvPicPr>
        <p:blipFill rotWithShape="1">
          <a:blip r:embed="rId3">
            <a:alphaModFix/>
          </a:blip>
          <a:srcRect b="23651" l="19927" r="25876" t="20892"/>
          <a:stretch/>
        </p:blipFill>
        <p:spPr>
          <a:xfrm>
            <a:off x="4558932" y="3731012"/>
            <a:ext cx="457414" cy="457200"/>
          </a:xfrm>
          <a:prstGeom prst="rect">
            <a:avLst/>
          </a:prstGeom>
          <a:noFill/>
          <a:ln>
            <a:noFill/>
          </a:ln>
        </p:spPr>
      </p:pic>
      <p:pic>
        <p:nvPicPr>
          <p:cNvPr id="383" name="Google Shape;383;p2"/>
          <p:cNvPicPr preferRelativeResize="0"/>
          <p:nvPr/>
        </p:nvPicPr>
        <p:blipFill rotWithShape="1">
          <a:blip r:embed="rId3">
            <a:alphaModFix/>
          </a:blip>
          <a:srcRect b="23651" l="19927" r="25876" t="20892"/>
          <a:stretch/>
        </p:blipFill>
        <p:spPr>
          <a:xfrm>
            <a:off x="4558932" y="4513164"/>
            <a:ext cx="457414" cy="457200"/>
          </a:xfrm>
          <a:prstGeom prst="rect">
            <a:avLst/>
          </a:prstGeom>
          <a:noFill/>
          <a:ln>
            <a:noFill/>
          </a:ln>
        </p:spPr>
      </p:pic>
      <p:sp>
        <p:nvSpPr>
          <p:cNvPr id="384" name="Google Shape;384;p2"/>
          <p:cNvSpPr txBox="1"/>
          <p:nvPr/>
        </p:nvSpPr>
        <p:spPr>
          <a:xfrm>
            <a:off x="5249458" y="5297882"/>
            <a:ext cx="8946988"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Explain RDD functions</a:t>
            </a:r>
            <a:endParaRPr/>
          </a:p>
        </p:txBody>
      </p:sp>
      <p:sp>
        <p:nvSpPr>
          <p:cNvPr id="385" name="Google Shape;385;p2"/>
          <p:cNvSpPr txBox="1"/>
          <p:nvPr/>
        </p:nvSpPr>
        <p:spPr>
          <a:xfrm>
            <a:off x="5249458" y="6080033"/>
            <a:ext cx="8946988"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Describe how to write different codes in Scala</a:t>
            </a:r>
            <a:endParaRPr/>
          </a:p>
        </p:txBody>
      </p:sp>
      <p:pic>
        <p:nvPicPr>
          <p:cNvPr id="386" name="Google Shape;386;p2"/>
          <p:cNvPicPr preferRelativeResize="0"/>
          <p:nvPr/>
        </p:nvPicPr>
        <p:blipFill rotWithShape="1">
          <a:blip r:embed="rId3">
            <a:alphaModFix/>
          </a:blip>
          <a:srcRect b="23651" l="19927" r="25876" t="20892"/>
          <a:stretch/>
        </p:blipFill>
        <p:spPr>
          <a:xfrm>
            <a:off x="4558932" y="5297882"/>
            <a:ext cx="457414" cy="457200"/>
          </a:xfrm>
          <a:prstGeom prst="rect">
            <a:avLst/>
          </a:prstGeom>
          <a:noFill/>
          <a:ln>
            <a:noFill/>
          </a:ln>
        </p:spPr>
      </p:pic>
      <p:pic>
        <p:nvPicPr>
          <p:cNvPr id="387" name="Google Shape;387;p2"/>
          <p:cNvPicPr preferRelativeResize="0"/>
          <p:nvPr/>
        </p:nvPicPr>
        <p:blipFill rotWithShape="1">
          <a:blip r:embed="rId3">
            <a:alphaModFix/>
          </a:blip>
          <a:srcRect b="23651" l="19927" r="25876" t="20892"/>
          <a:stretch/>
        </p:blipFill>
        <p:spPr>
          <a:xfrm>
            <a:off x="4558932" y="6080032"/>
            <a:ext cx="457414" cy="45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20"/>
          <p:cNvSpPr txBox="1"/>
          <p:nvPr/>
        </p:nvSpPr>
        <p:spPr>
          <a:xfrm>
            <a:off x="1897801" y="2165573"/>
            <a:ext cx="12446847" cy="862942"/>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3F3F3F"/>
              </a:buClr>
              <a:buSzPts val="600"/>
              <a:buFont typeface="Arial"/>
              <a:buNone/>
            </a:pPr>
            <a:r>
              <a:rPr b="0" i="0" lang="en-US" sz="2400" u="none" cap="none" strike="noStrike">
                <a:solidFill>
                  <a:srgbClr val="3F3F3F"/>
                </a:solidFill>
                <a:latin typeface="Open Sans"/>
                <a:ea typeface="Open Sans"/>
                <a:cs typeface="Open Sans"/>
                <a:sym typeface="Open Sans"/>
              </a:rPr>
              <a:t>Code to create a SparkSession instance to interact with Spark</a:t>
            </a:r>
            <a:endParaRPr/>
          </a:p>
        </p:txBody>
      </p:sp>
      <p:grpSp>
        <p:nvGrpSpPr>
          <p:cNvPr id="777" name="Google Shape;777;p20"/>
          <p:cNvGrpSpPr/>
          <p:nvPr/>
        </p:nvGrpSpPr>
        <p:grpSpPr>
          <a:xfrm>
            <a:off x="1108694" y="4599263"/>
            <a:ext cx="15147306" cy="1351877"/>
            <a:chOff x="1280937" y="4346385"/>
            <a:chExt cx="15147306" cy="1351877"/>
          </a:xfrm>
        </p:grpSpPr>
        <p:grpSp>
          <p:nvGrpSpPr>
            <p:cNvPr id="778" name="Google Shape;778;p20"/>
            <p:cNvGrpSpPr/>
            <p:nvPr/>
          </p:nvGrpSpPr>
          <p:grpSpPr>
            <a:xfrm>
              <a:off x="3373368" y="4346385"/>
              <a:ext cx="13054875" cy="1351877"/>
              <a:chOff x="-540712" y="0"/>
              <a:chExt cx="13054872" cy="1351876"/>
            </a:xfrm>
          </p:grpSpPr>
          <p:sp>
            <p:nvSpPr>
              <p:cNvPr id="779" name="Google Shape;779;p20"/>
              <p:cNvSpPr/>
              <p:nvPr/>
            </p:nvSpPr>
            <p:spPr>
              <a:xfrm>
                <a:off x="0" y="0"/>
                <a:ext cx="11803098" cy="1351876"/>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1" sz="1800" u="none" cap="none" strike="noStrike">
                  <a:solidFill>
                    <a:schemeClr val="dk1"/>
                  </a:solidFill>
                  <a:latin typeface="Calibri"/>
                  <a:ea typeface="Calibri"/>
                  <a:cs typeface="Calibri"/>
                  <a:sym typeface="Calibri"/>
                </a:endParaRPr>
              </a:p>
            </p:txBody>
          </p:sp>
          <p:sp>
            <p:nvSpPr>
              <p:cNvPr id="780" name="Google Shape;780;p20"/>
              <p:cNvSpPr/>
              <p:nvPr/>
            </p:nvSpPr>
            <p:spPr>
              <a:xfrm>
                <a:off x="-540712" y="54678"/>
                <a:ext cx="13054872" cy="1231526"/>
              </a:xfrm>
              <a:prstGeom prst="rect">
                <a:avLst/>
              </a:prstGeom>
              <a:noFill/>
              <a:ln>
                <a:noFill/>
              </a:ln>
            </p:spPr>
            <p:txBody>
              <a:bodyPr anchorCtr="0" anchor="ctr" bIns="45700" lIns="45700" spcFirstLastPara="1" rIns="45700" wrap="square" tIns="45700">
                <a:noAutofit/>
              </a:bodyPr>
              <a:lstStyle/>
              <a:p>
                <a:pPr indent="59690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grpSp>
        <p:grpSp>
          <p:nvGrpSpPr>
            <p:cNvPr id="781" name="Google Shape;781;p20"/>
            <p:cNvGrpSpPr/>
            <p:nvPr/>
          </p:nvGrpSpPr>
          <p:grpSpPr>
            <a:xfrm>
              <a:off x="1280937" y="4346385"/>
              <a:ext cx="2656087" cy="1351877"/>
              <a:chOff x="0" y="0"/>
              <a:chExt cx="2656086" cy="1351876"/>
            </a:xfrm>
          </p:grpSpPr>
          <p:sp>
            <p:nvSpPr>
              <p:cNvPr id="782" name="Google Shape;782;p20"/>
              <p:cNvSpPr/>
              <p:nvPr/>
            </p:nvSpPr>
            <p:spPr>
              <a:xfrm>
                <a:off x="0" y="0"/>
                <a:ext cx="2656086" cy="1351876"/>
              </a:xfrm>
              <a:prstGeom prst="rect">
                <a:avLst/>
              </a:prstGeom>
              <a:solidFill>
                <a:srgbClr val="1E4E79"/>
              </a:solidFill>
              <a:ln cap="flat" cmpd="sng" w="12700">
                <a:solidFill>
                  <a:srgbClr val="5B5B5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3" name="Google Shape;783;p20"/>
              <p:cNvSpPr/>
              <p:nvPr/>
            </p:nvSpPr>
            <p:spPr>
              <a:xfrm>
                <a:off x="39594" y="398940"/>
                <a:ext cx="2576897" cy="55399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600"/>
                  <a:buFont typeface="Open Sans SemiBold"/>
                  <a:buNone/>
                </a:pPr>
                <a:r>
                  <a:rPr b="0" i="0" lang="en-US" sz="2400" u="none" cap="none" strike="noStrike">
                    <a:solidFill>
                      <a:schemeClr val="lt1"/>
                    </a:solidFill>
                    <a:latin typeface="Open Sans SemiBold"/>
                    <a:ea typeface="Open Sans SemiBold"/>
                    <a:cs typeface="Open Sans SemiBold"/>
                    <a:sym typeface="Open Sans SemiBold"/>
                  </a:rPr>
                  <a:t>Java</a:t>
                </a:r>
                <a:endParaRPr/>
              </a:p>
            </p:txBody>
          </p:sp>
        </p:grpSp>
      </p:grpSp>
      <p:grpSp>
        <p:nvGrpSpPr>
          <p:cNvPr id="784" name="Google Shape;784;p20"/>
          <p:cNvGrpSpPr/>
          <p:nvPr/>
        </p:nvGrpSpPr>
        <p:grpSpPr>
          <a:xfrm>
            <a:off x="1108693" y="6247855"/>
            <a:ext cx="14436245" cy="1351877"/>
            <a:chOff x="561766" y="5980698"/>
            <a:chExt cx="14436245" cy="1351877"/>
          </a:xfrm>
        </p:grpSpPr>
        <p:sp>
          <p:nvSpPr>
            <p:cNvPr id="785" name="Google Shape;785;p20"/>
            <p:cNvSpPr/>
            <p:nvPr/>
          </p:nvSpPr>
          <p:spPr>
            <a:xfrm>
              <a:off x="3194909" y="5980698"/>
              <a:ext cx="11803102" cy="1351877"/>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1" sz="1800" u="none" cap="none" strike="noStrike">
                <a:solidFill>
                  <a:schemeClr val="dk1"/>
                </a:solidFill>
                <a:latin typeface="Calibri"/>
                <a:ea typeface="Calibri"/>
                <a:cs typeface="Calibri"/>
                <a:sym typeface="Calibri"/>
              </a:endParaRPr>
            </a:p>
          </p:txBody>
        </p:sp>
        <p:grpSp>
          <p:nvGrpSpPr>
            <p:cNvPr id="786" name="Google Shape;786;p20"/>
            <p:cNvGrpSpPr/>
            <p:nvPr/>
          </p:nvGrpSpPr>
          <p:grpSpPr>
            <a:xfrm>
              <a:off x="561766" y="5980698"/>
              <a:ext cx="2656087" cy="1351877"/>
              <a:chOff x="0" y="0"/>
              <a:chExt cx="2656086" cy="1351876"/>
            </a:xfrm>
          </p:grpSpPr>
          <p:sp>
            <p:nvSpPr>
              <p:cNvPr id="787" name="Google Shape;787;p20"/>
              <p:cNvSpPr/>
              <p:nvPr/>
            </p:nvSpPr>
            <p:spPr>
              <a:xfrm>
                <a:off x="0" y="0"/>
                <a:ext cx="2656086" cy="1351876"/>
              </a:xfrm>
              <a:prstGeom prst="rect">
                <a:avLst/>
              </a:prstGeom>
              <a:solidFill>
                <a:srgbClr val="1E4E79"/>
              </a:solidFill>
              <a:ln cap="flat" cmpd="sng" w="12700">
                <a:solidFill>
                  <a:srgbClr val="5B5B5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8" name="Google Shape;788;p20"/>
              <p:cNvSpPr/>
              <p:nvPr/>
            </p:nvSpPr>
            <p:spPr>
              <a:xfrm>
                <a:off x="39594" y="398940"/>
                <a:ext cx="2576897" cy="55399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600"/>
                  <a:buFont typeface="Open Sans SemiBold"/>
                  <a:buNone/>
                </a:pPr>
                <a:r>
                  <a:rPr b="0" i="0" lang="en-US" sz="2400" u="none" cap="none" strike="noStrike">
                    <a:solidFill>
                      <a:schemeClr val="lt1"/>
                    </a:solidFill>
                    <a:latin typeface="Open Sans SemiBold"/>
                    <a:ea typeface="Open Sans SemiBold"/>
                    <a:cs typeface="Open Sans SemiBold"/>
                    <a:sym typeface="Open Sans SemiBold"/>
                  </a:rPr>
                  <a:t>Python</a:t>
                </a:r>
                <a:endParaRPr/>
              </a:p>
            </p:txBody>
          </p:sp>
        </p:grpSp>
      </p:grpSp>
      <p:grpSp>
        <p:nvGrpSpPr>
          <p:cNvPr id="789" name="Google Shape;789;p20"/>
          <p:cNvGrpSpPr/>
          <p:nvPr/>
        </p:nvGrpSpPr>
        <p:grpSpPr>
          <a:xfrm>
            <a:off x="1108693" y="2950672"/>
            <a:ext cx="14436244" cy="1351877"/>
            <a:chOff x="538825" y="2683515"/>
            <a:chExt cx="14436244" cy="1351877"/>
          </a:xfrm>
        </p:grpSpPr>
        <p:sp>
          <p:nvSpPr>
            <p:cNvPr id="790" name="Google Shape;790;p20"/>
            <p:cNvSpPr/>
            <p:nvPr/>
          </p:nvSpPr>
          <p:spPr>
            <a:xfrm>
              <a:off x="3171967" y="2683515"/>
              <a:ext cx="11803102" cy="1351877"/>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791" name="Google Shape;791;p20"/>
            <p:cNvGrpSpPr/>
            <p:nvPr/>
          </p:nvGrpSpPr>
          <p:grpSpPr>
            <a:xfrm>
              <a:off x="538825" y="2683515"/>
              <a:ext cx="2656087" cy="1351877"/>
              <a:chOff x="0" y="0"/>
              <a:chExt cx="2656086" cy="1351876"/>
            </a:xfrm>
          </p:grpSpPr>
          <p:sp>
            <p:nvSpPr>
              <p:cNvPr id="792" name="Google Shape;792;p20"/>
              <p:cNvSpPr/>
              <p:nvPr/>
            </p:nvSpPr>
            <p:spPr>
              <a:xfrm>
                <a:off x="0" y="0"/>
                <a:ext cx="2656086" cy="1351876"/>
              </a:xfrm>
              <a:prstGeom prst="rect">
                <a:avLst/>
              </a:prstGeom>
              <a:solidFill>
                <a:srgbClr val="1E4E79"/>
              </a:solidFill>
              <a:ln cap="flat" cmpd="sng" w="12700">
                <a:solidFill>
                  <a:srgbClr val="5B5B5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3" name="Google Shape;793;p20"/>
              <p:cNvSpPr/>
              <p:nvPr/>
            </p:nvSpPr>
            <p:spPr>
              <a:xfrm>
                <a:off x="39594" y="398940"/>
                <a:ext cx="2576897" cy="55399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600"/>
                  <a:buFont typeface="Open Sans SemiBold"/>
                  <a:buNone/>
                </a:pPr>
                <a:r>
                  <a:rPr b="0" i="0" lang="en-US" sz="2400" u="none" cap="none" strike="noStrike">
                    <a:solidFill>
                      <a:schemeClr val="lt1"/>
                    </a:solidFill>
                    <a:latin typeface="Open Sans SemiBold"/>
                    <a:ea typeface="Open Sans SemiBold"/>
                    <a:cs typeface="Open Sans SemiBold"/>
                    <a:sym typeface="Open Sans SemiBold"/>
                  </a:rPr>
                  <a:t>Scala</a:t>
                </a:r>
                <a:endParaRPr/>
              </a:p>
            </p:txBody>
          </p:sp>
        </p:grpSp>
      </p:grpSp>
      <p:sp>
        <p:nvSpPr>
          <p:cNvPr id="794" name="Google Shape;794;p20"/>
          <p:cNvSpPr txBox="1"/>
          <p:nvPr/>
        </p:nvSpPr>
        <p:spPr>
          <a:xfrm>
            <a:off x="4082675" y="3226421"/>
            <a:ext cx="11368846" cy="92332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450"/>
              <a:buFont typeface="Courier New"/>
              <a:buNone/>
            </a:pPr>
            <a:r>
              <a:rPr b="0" i="0" lang="en-US" sz="1800" u="none" cap="none" strike="noStrike">
                <a:solidFill>
                  <a:srgbClr val="3F3F3F"/>
                </a:solidFill>
                <a:latin typeface="Courier New"/>
                <a:ea typeface="Courier New"/>
                <a:cs typeface="Courier New"/>
                <a:sym typeface="Courier New"/>
              </a:rPr>
              <a:t>val spark = SparkSession .builder.appName(“name of app").master(“master”).getOrCreate()</a:t>
            </a:r>
            <a:endParaRPr/>
          </a:p>
        </p:txBody>
      </p:sp>
      <p:sp>
        <p:nvSpPr>
          <p:cNvPr id="795" name="Google Shape;795;p20"/>
          <p:cNvSpPr/>
          <p:nvPr/>
        </p:nvSpPr>
        <p:spPr>
          <a:xfrm>
            <a:off x="4082673" y="4861364"/>
            <a:ext cx="10090149" cy="92332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450"/>
              <a:buFont typeface="Courier New"/>
              <a:buNone/>
            </a:pPr>
            <a:r>
              <a:rPr b="0" i="0" lang="en-US" sz="1800" u="none" cap="none" strike="noStrike">
                <a:solidFill>
                  <a:srgbClr val="3F3F3F"/>
                </a:solidFill>
                <a:latin typeface="Courier New"/>
                <a:ea typeface="Courier New"/>
                <a:cs typeface="Courier New"/>
                <a:sym typeface="Courier New"/>
              </a:rPr>
              <a:t>Val spark = SparkSession.builder() .master("local") .appName("Word Count"). .config("spark.some.config.option", "some-value").getOrCreate()</a:t>
            </a:r>
            <a:endParaRPr/>
          </a:p>
        </p:txBody>
      </p:sp>
      <p:sp>
        <p:nvSpPr>
          <p:cNvPr id="796" name="Google Shape;796;p20"/>
          <p:cNvSpPr/>
          <p:nvPr/>
        </p:nvSpPr>
        <p:spPr>
          <a:xfrm>
            <a:off x="4082675" y="6462128"/>
            <a:ext cx="11043025" cy="92332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450"/>
              <a:buFont typeface="Courier New"/>
              <a:buNone/>
            </a:pPr>
            <a:r>
              <a:rPr b="0" i="0" lang="en-US" sz="1800" u="none" cap="none" strike="noStrike">
                <a:solidFill>
                  <a:srgbClr val="3F3F3F"/>
                </a:solidFill>
                <a:latin typeface="Courier New"/>
                <a:ea typeface="Courier New"/>
                <a:cs typeface="Courier New"/>
                <a:sym typeface="Courier New"/>
              </a:rPr>
              <a:t>Val spark = SparkSession.builder() .master("local") .appName("Word Count") .config("spark.some.config.option", "some-value"). .getOrCreate())</a:t>
            </a:r>
            <a:endParaRPr/>
          </a:p>
        </p:txBody>
      </p:sp>
      <p:sp>
        <p:nvSpPr>
          <p:cNvPr id="797" name="Google Shape;797;p20"/>
          <p:cNvSpPr/>
          <p:nvPr/>
        </p:nvSpPr>
        <p:spPr>
          <a:xfrm>
            <a:off x="5876070" y="1169036"/>
            <a:ext cx="4580100"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CREATING THE SPARKCONTEXT</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798" name="Google Shape;798;p20"/>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Working on  Spark Project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799" name="Google Shape;799;p20"/>
          <p:cNvPicPr preferRelativeResize="0"/>
          <p:nvPr/>
        </p:nvPicPr>
        <p:blipFill rotWithShape="1">
          <a:blip r:embed="rId3">
            <a:alphaModFix/>
          </a:blip>
          <a:srcRect b="0" l="0" r="0" t="0"/>
          <a:stretch/>
        </p:blipFill>
        <p:spPr>
          <a:xfrm>
            <a:off x="4593022" y="870792"/>
            <a:ext cx="7056408" cy="27431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grpSp>
        <p:nvGrpSpPr>
          <p:cNvPr id="805" name="Google Shape;805;p21"/>
          <p:cNvGrpSpPr/>
          <p:nvPr/>
        </p:nvGrpSpPr>
        <p:grpSpPr>
          <a:xfrm>
            <a:off x="4012448" y="2357501"/>
            <a:ext cx="8239292" cy="4991098"/>
            <a:chOff x="5730135" y="2076451"/>
            <a:chExt cx="8239292" cy="4991098"/>
          </a:xfrm>
        </p:grpSpPr>
        <p:grpSp>
          <p:nvGrpSpPr>
            <p:cNvPr id="806" name="Google Shape;806;p21"/>
            <p:cNvGrpSpPr/>
            <p:nvPr/>
          </p:nvGrpSpPr>
          <p:grpSpPr>
            <a:xfrm>
              <a:off x="10525865" y="2850219"/>
              <a:ext cx="3443562" cy="3443562"/>
              <a:chOff x="11502189" y="3441032"/>
              <a:chExt cx="2887579" cy="2887579"/>
            </a:xfrm>
          </p:grpSpPr>
          <p:sp>
            <p:nvSpPr>
              <p:cNvPr id="807" name="Google Shape;807;p21"/>
              <p:cNvSpPr/>
              <p:nvPr/>
            </p:nvSpPr>
            <p:spPr>
              <a:xfrm>
                <a:off x="11502189" y="3441032"/>
                <a:ext cx="2887579" cy="2887579"/>
              </a:xfrm>
              <a:prstGeom prst="ellipse">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808" name="Google Shape;808;p21"/>
              <p:cNvPicPr preferRelativeResize="0"/>
              <p:nvPr/>
            </p:nvPicPr>
            <p:blipFill rotWithShape="1">
              <a:blip r:embed="rId4">
                <a:alphaModFix/>
              </a:blip>
              <a:srcRect b="0" l="0" r="0" t="0"/>
              <a:stretch/>
            </p:blipFill>
            <p:spPr>
              <a:xfrm>
                <a:off x="12050553" y="3989396"/>
                <a:ext cx="1790850" cy="1790850"/>
              </a:xfrm>
              <a:prstGeom prst="rect">
                <a:avLst/>
              </a:prstGeom>
              <a:noFill/>
              <a:ln>
                <a:noFill/>
              </a:ln>
            </p:spPr>
          </p:pic>
        </p:grpSp>
        <p:grpSp>
          <p:nvGrpSpPr>
            <p:cNvPr id="809" name="Google Shape;809;p21"/>
            <p:cNvGrpSpPr/>
            <p:nvPr/>
          </p:nvGrpSpPr>
          <p:grpSpPr>
            <a:xfrm>
              <a:off x="5730135" y="2076451"/>
              <a:ext cx="4795730" cy="4991098"/>
              <a:chOff x="5526814" y="1970814"/>
              <a:chExt cx="5202371" cy="5202371"/>
            </a:xfrm>
          </p:grpSpPr>
          <p:pic>
            <p:nvPicPr>
              <p:cNvPr id="810" name="Google Shape;810;p21"/>
              <p:cNvPicPr preferRelativeResize="0"/>
              <p:nvPr/>
            </p:nvPicPr>
            <p:blipFill rotWithShape="1">
              <a:blip r:embed="rId5">
                <a:alphaModFix/>
              </a:blip>
              <a:srcRect b="0" l="0" r="0" t="0"/>
              <a:stretch/>
            </p:blipFill>
            <p:spPr>
              <a:xfrm>
                <a:off x="5526814" y="1970814"/>
                <a:ext cx="5202371" cy="5202371"/>
              </a:xfrm>
              <a:prstGeom prst="rect">
                <a:avLst/>
              </a:prstGeom>
              <a:noFill/>
              <a:ln>
                <a:noFill/>
              </a:ln>
            </p:spPr>
          </p:pic>
          <p:grpSp>
            <p:nvGrpSpPr>
              <p:cNvPr id="811" name="Google Shape;811;p21"/>
              <p:cNvGrpSpPr/>
              <p:nvPr/>
            </p:nvGrpSpPr>
            <p:grpSpPr>
              <a:xfrm>
                <a:off x="6738981" y="3795027"/>
                <a:ext cx="1093458" cy="1093458"/>
                <a:chOff x="6738981" y="3795027"/>
                <a:chExt cx="1093458" cy="1093458"/>
              </a:xfrm>
            </p:grpSpPr>
            <p:sp>
              <p:nvSpPr>
                <p:cNvPr id="812" name="Google Shape;812;p21"/>
                <p:cNvSpPr/>
                <p:nvPr/>
              </p:nvSpPr>
              <p:spPr>
                <a:xfrm>
                  <a:off x="6738981" y="3795027"/>
                  <a:ext cx="1093458" cy="1093458"/>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13" name="Google Shape;813;p21"/>
                <p:cNvSpPr/>
                <p:nvPr/>
              </p:nvSpPr>
              <p:spPr>
                <a:xfrm rot="5400000">
                  <a:off x="6927311" y="4140071"/>
                  <a:ext cx="716798" cy="40337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814" name="Google Shape;814;p21"/>
              <p:cNvSpPr txBox="1"/>
              <p:nvPr/>
            </p:nvSpPr>
            <p:spPr>
              <a:xfrm>
                <a:off x="7832439" y="4101152"/>
                <a:ext cx="1942244" cy="4812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400"/>
                  <a:buFont typeface="Open Sans"/>
                  <a:buNone/>
                </a:pPr>
                <a:r>
                  <a:rPr b="1" i="0" lang="en-US" sz="2400" u="none" cap="none" strike="noStrike">
                    <a:solidFill>
                      <a:srgbClr val="3F3F3F"/>
                    </a:solidFill>
                    <a:latin typeface="Open Sans"/>
                    <a:ea typeface="Open Sans"/>
                    <a:cs typeface="Open Sans"/>
                    <a:sym typeface="Open Sans"/>
                  </a:rPr>
                  <a:t>START LAB</a:t>
                </a:r>
                <a:endParaRPr b="1" i="0" sz="2400" u="none" cap="none" strike="noStrike">
                  <a:solidFill>
                    <a:srgbClr val="3F3F3F"/>
                  </a:solidFill>
                  <a:latin typeface="Open Sans"/>
                  <a:ea typeface="Open Sans"/>
                  <a:cs typeface="Open Sans"/>
                  <a:sym typeface="Open Sans"/>
                </a:endParaRPr>
              </a:p>
            </p:txBody>
          </p:sp>
        </p:grpSp>
      </p:grpSp>
      <p:sp>
        <p:nvSpPr>
          <p:cNvPr id="815" name="Google Shape;815;p21"/>
          <p:cNvSpPr/>
          <p:nvPr/>
        </p:nvSpPr>
        <p:spPr>
          <a:xfrm>
            <a:off x="7025778" y="1169036"/>
            <a:ext cx="2204450"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LIVE EXAMPLE</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816" name="Google Shape;816;p21"/>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Working on  Spark Project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817" name="Google Shape;817;p21"/>
          <p:cNvPicPr preferRelativeResize="0"/>
          <p:nvPr/>
        </p:nvPicPr>
        <p:blipFill rotWithShape="1">
          <a:blip r:embed="rId6">
            <a:alphaModFix/>
          </a:blip>
          <a:srcRect b="0" l="0" r="0" t="0"/>
          <a:stretch/>
        </p:blipFill>
        <p:spPr>
          <a:xfrm>
            <a:off x="4593022" y="870792"/>
            <a:ext cx="7056408" cy="27431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grpSp>
        <p:nvGrpSpPr>
          <p:cNvPr id="822" name="Google Shape;822;p22"/>
          <p:cNvGrpSpPr/>
          <p:nvPr/>
        </p:nvGrpSpPr>
        <p:grpSpPr>
          <a:xfrm>
            <a:off x="366751" y="2965623"/>
            <a:ext cx="15717003" cy="3002016"/>
            <a:chOff x="38247" y="2965623"/>
            <a:chExt cx="15717003" cy="3002016"/>
          </a:xfrm>
        </p:grpSpPr>
        <p:sp>
          <p:nvSpPr>
            <p:cNvPr id="823" name="Google Shape;823;p22"/>
            <p:cNvSpPr/>
            <p:nvPr/>
          </p:nvSpPr>
          <p:spPr>
            <a:xfrm>
              <a:off x="38247" y="2965623"/>
              <a:ext cx="15522498" cy="3002016"/>
            </a:xfrm>
            <a:prstGeom prst="rect">
              <a:avLst/>
            </a:prstGeom>
            <a:solidFill>
              <a:srgbClr val="F2F2F2"/>
            </a:solidFill>
            <a:ln>
              <a:noFill/>
            </a:ln>
            <a:effectLst>
              <a:outerShdw blurRad="50799"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4" name="Google Shape;824;p22"/>
            <p:cNvSpPr/>
            <p:nvPr/>
          </p:nvSpPr>
          <p:spPr>
            <a:xfrm>
              <a:off x="876213" y="3774133"/>
              <a:ext cx="14879037" cy="1384992"/>
            </a:xfrm>
            <a:prstGeom prst="rect">
              <a:avLst/>
            </a:prstGeom>
            <a:noFill/>
            <a:ln>
              <a:noFill/>
            </a:ln>
          </p:spPr>
          <p:txBody>
            <a:bodyPr anchorCtr="0" anchor="ctr" bIns="45700" lIns="45700" spcFirstLastPara="1" rIns="45700" wrap="square" tIns="45700">
              <a:noAutofit/>
            </a:bodyPr>
            <a:lstStyle/>
            <a:p>
              <a:pPr indent="0" lvl="0" marL="0" marR="0" rtl="0" algn="l">
                <a:lnSpc>
                  <a:spcPct val="15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scala&gt; valtextFile = sc.textFile("README.md")</a:t>
              </a:r>
              <a:endParaRPr/>
            </a:p>
            <a:p>
              <a:pPr indent="0" lvl="0" marL="0" marR="0" rtl="0" algn="l">
                <a:lnSpc>
                  <a:spcPct val="15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textFile: spark.RDD[String] = spark.MappedRDD@2ee9b6e3</a:t>
              </a:r>
              <a:endParaRPr/>
            </a:p>
          </p:txBody>
        </p:sp>
      </p:grpSp>
      <p:sp>
        <p:nvSpPr>
          <p:cNvPr id="825" name="Google Shape;825;p22"/>
          <p:cNvSpPr/>
          <p:nvPr/>
        </p:nvSpPr>
        <p:spPr>
          <a:xfrm>
            <a:off x="4338536" y="2115697"/>
            <a:ext cx="8787889" cy="429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To Load the README file into Spark, use the following code:</a:t>
            </a:r>
            <a:endParaRPr b="0" i="0" sz="2400" u="none" cap="none" strike="noStrike">
              <a:solidFill>
                <a:srgbClr val="3F3F3F"/>
              </a:solidFill>
              <a:latin typeface="Open Sans"/>
              <a:ea typeface="Open Sans"/>
              <a:cs typeface="Open Sans"/>
              <a:sym typeface="Open Sans"/>
            </a:endParaRPr>
          </a:p>
        </p:txBody>
      </p:sp>
      <p:sp>
        <p:nvSpPr>
          <p:cNvPr id="826" name="Google Shape;826;p22"/>
          <p:cNvSpPr/>
          <p:nvPr/>
        </p:nvSpPr>
        <p:spPr>
          <a:xfrm>
            <a:off x="6270412" y="1169036"/>
            <a:ext cx="379142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LOADING A FILE IN SHELL</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827" name="Google Shape;827;p22"/>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Working on  Spark Project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828" name="Google Shape;828;p22"/>
          <p:cNvPicPr preferRelativeResize="0"/>
          <p:nvPr/>
        </p:nvPicPr>
        <p:blipFill rotWithShape="1">
          <a:blip r:embed="rId3">
            <a:alphaModFix/>
          </a:blip>
          <a:srcRect b="0" l="0" r="0" t="0"/>
          <a:stretch/>
        </p:blipFill>
        <p:spPr>
          <a:xfrm>
            <a:off x="4593022" y="870792"/>
            <a:ext cx="7056408" cy="2743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23"/>
          <p:cNvSpPr/>
          <p:nvPr/>
        </p:nvSpPr>
        <p:spPr>
          <a:xfrm>
            <a:off x="2754189" y="2128967"/>
            <a:ext cx="10747622" cy="4616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Few actions that can be performed on files in Spark shell RDDs:</a:t>
            </a:r>
            <a:endParaRPr/>
          </a:p>
        </p:txBody>
      </p:sp>
      <p:grpSp>
        <p:nvGrpSpPr>
          <p:cNvPr id="835" name="Google Shape;835;p23"/>
          <p:cNvGrpSpPr/>
          <p:nvPr/>
        </p:nvGrpSpPr>
        <p:grpSpPr>
          <a:xfrm>
            <a:off x="2383367" y="2914247"/>
            <a:ext cx="11489263" cy="2300298"/>
            <a:chOff x="2383367" y="2492567"/>
            <a:chExt cx="11489263" cy="2300298"/>
          </a:xfrm>
        </p:grpSpPr>
        <p:sp>
          <p:nvSpPr>
            <p:cNvPr id="836" name="Google Shape;836;p23"/>
            <p:cNvSpPr/>
            <p:nvPr/>
          </p:nvSpPr>
          <p:spPr>
            <a:xfrm>
              <a:off x="2383367" y="2492567"/>
              <a:ext cx="11489263" cy="2300298"/>
            </a:xfrm>
            <a:prstGeom prst="rect">
              <a:avLst/>
            </a:prstGeom>
            <a:solidFill>
              <a:srgbClr val="F2F2F2"/>
            </a:solidFill>
            <a:ln>
              <a:noFill/>
            </a:ln>
            <a:effectLst>
              <a:outerShdw blurRad="50799"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7" name="Google Shape;837;p23"/>
            <p:cNvSpPr/>
            <p:nvPr/>
          </p:nvSpPr>
          <p:spPr>
            <a:xfrm>
              <a:off x="6507876" y="2568473"/>
              <a:ext cx="3240246" cy="5139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SemiBold"/>
                <a:buNone/>
              </a:pPr>
              <a:r>
                <a:rPr b="0" i="0" lang="en-US" sz="2400" u="none" cap="none" strike="noStrike">
                  <a:solidFill>
                    <a:srgbClr val="3F3F3F"/>
                  </a:solidFill>
                  <a:latin typeface="Open Sans SemiBold"/>
                  <a:ea typeface="Open Sans SemiBold"/>
                  <a:cs typeface="Open Sans SemiBold"/>
                  <a:sym typeface="Open Sans SemiBold"/>
                </a:rPr>
                <a:t>Get count from a file</a:t>
              </a:r>
              <a:endParaRPr/>
            </a:p>
          </p:txBody>
        </p:sp>
        <p:sp>
          <p:nvSpPr>
            <p:cNvPr id="838" name="Google Shape;838;p23"/>
            <p:cNvSpPr/>
            <p:nvPr/>
          </p:nvSpPr>
          <p:spPr>
            <a:xfrm>
              <a:off x="2754188" y="2981735"/>
              <a:ext cx="10237910" cy="166199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Example:</a:t>
              </a:r>
              <a:endParaRPr/>
            </a:p>
            <a:p>
              <a:pPr indent="100012" lvl="0" marL="65088" marR="0" rtl="0" algn="l">
                <a:lnSpc>
                  <a:spcPct val="150000"/>
                </a:lnSpc>
                <a:spcBef>
                  <a:spcPts val="0"/>
                </a:spcBef>
                <a:spcAft>
                  <a:spcPts val="0"/>
                </a:spcAft>
                <a:buClr>
                  <a:srgbClr val="3F3F3F"/>
                </a:buClr>
                <a:buSzPts val="550"/>
                <a:buFont typeface="Courier New"/>
                <a:buNone/>
              </a:pPr>
              <a:r>
                <a:rPr b="0" i="1" lang="en-US" sz="2200" u="none" cap="none" strike="noStrike">
                  <a:solidFill>
                    <a:srgbClr val="3F3F3F"/>
                  </a:solidFill>
                  <a:latin typeface="Courier New"/>
                  <a:ea typeface="Courier New"/>
                  <a:cs typeface="Courier New"/>
                  <a:sym typeface="Courier New"/>
                </a:rPr>
                <a:t>scala&gt; textFile.count() // Number of items in this RDD</a:t>
              </a:r>
              <a:endParaRPr/>
            </a:p>
            <a:p>
              <a:pPr indent="100012" lvl="0" marL="65088" marR="0" rtl="0" algn="l">
                <a:lnSpc>
                  <a:spcPct val="150000"/>
                </a:lnSpc>
                <a:spcBef>
                  <a:spcPts val="0"/>
                </a:spcBef>
                <a:spcAft>
                  <a:spcPts val="0"/>
                </a:spcAft>
                <a:buClr>
                  <a:srgbClr val="3F3F3F"/>
                </a:buClr>
                <a:buSzPts val="550"/>
                <a:buFont typeface="Courier New"/>
                <a:buNone/>
              </a:pPr>
              <a:r>
                <a:rPr b="0" i="1" lang="en-US" sz="2200" u="none" cap="none" strike="noStrike">
                  <a:solidFill>
                    <a:srgbClr val="3F3F3F"/>
                  </a:solidFill>
                  <a:latin typeface="Courier New"/>
                  <a:ea typeface="Courier New"/>
                  <a:cs typeface="Courier New"/>
                  <a:sym typeface="Courier New"/>
                </a:rPr>
                <a:t>res0: Long = 126</a:t>
              </a:r>
              <a:endParaRPr/>
            </a:p>
          </p:txBody>
        </p:sp>
      </p:grpSp>
      <p:sp>
        <p:nvSpPr>
          <p:cNvPr id="839" name="Google Shape;839;p23"/>
          <p:cNvSpPr/>
          <p:nvPr/>
        </p:nvSpPr>
        <p:spPr>
          <a:xfrm>
            <a:off x="2405632" y="5898199"/>
            <a:ext cx="11489263" cy="2391129"/>
          </a:xfrm>
          <a:prstGeom prst="rect">
            <a:avLst/>
          </a:prstGeom>
          <a:solidFill>
            <a:srgbClr val="F2F2F2"/>
          </a:solidFill>
          <a:ln>
            <a:noFill/>
          </a:ln>
          <a:effectLst>
            <a:outerShdw blurRad="50799"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0" name="Google Shape;840;p23"/>
          <p:cNvSpPr/>
          <p:nvPr/>
        </p:nvSpPr>
        <p:spPr>
          <a:xfrm>
            <a:off x="5690346" y="5948285"/>
            <a:ext cx="4875308"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SemiBold"/>
              <a:buNone/>
            </a:pPr>
            <a:r>
              <a:rPr b="0" i="0" lang="en-US" sz="2400" u="none" cap="none" strike="noStrike">
                <a:solidFill>
                  <a:srgbClr val="3F3F3F"/>
                </a:solidFill>
                <a:latin typeface="Open Sans SemiBold"/>
                <a:ea typeface="Open Sans SemiBold"/>
                <a:cs typeface="Open Sans SemiBold"/>
                <a:sym typeface="Open Sans SemiBold"/>
              </a:rPr>
              <a:t>Get the first element from a file</a:t>
            </a:r>
            <a:endParaRPr/>
          </a:p>
        </p:txBody>
      </p:sp>
      <p:sp>
        <p:nvSpPr>
          <p:cNvPr id="841" name="Google Shape;841;p23"/>
          <p:cNvSpPr/>
          <p:nvPr/>
        </p:nvSpPr>
        <p:spPr>
          <a:xfrm>
            <a:off x="2754188" y="6452758"/>
            <a:ext cx="9173443" cy="166199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Example:</a:t>
            </a:r>
            <a:endParaRPr/>
          </a:p>
          <a:p>
            <a:pPr indent="100012" lvl="0" marL="65088" marR="0" rtl="0" algn="l">
              <a:lnSpc>
                <a:spcPct val="150000"/>
              </a:lnSpc>
              <a:spcBef>
                <a:spcPts val="0"/>
              </a:spcBef>
              <a:spcAft>
                <a:spcPts val="0"/>
              </a:spcAft>
              <a:buClr>
                <a:srgbClr val="3F3F3F"/>
              </a:buClr>
              <a:buSzPts val="550"/>
              <a:buFont typeface="Courier New"/>
              <a:buNone/>
            </a:pPr>
            <a:r>
              <a:rPr b="0" i="1" lang="en-US" sz="2200" u="none" cap="none" strike="noStrike">
                <a:solidFill>
                  <a:srgbClr val="3F3F3F"/>
                </a:solidFill>
                <a:latin typeface="Courier New"/>
                <a:ea typeface="Courier New"/>
                <a:cs typeface="Courier New"/>
                <a:sym typeface="Courier New"/>
              </a:rPr>
              <a:t>scala&gt; textFile.first() // First item in this RDD</a:t>
            </a:r>
            <a:endParaRPr/>
          </a:p>
          <a:p>
            <a:pPr indent="100012" lvl="0" marL="65088" marR="0" rtl="0" algn="l">
              <a:lnSpc>
                <a:spcPct val="150000"/>
              </a:lnSpc>
              <a:spcBef>
                <a:spcPts val="0"/>
              </a:spcBef>
              <a:spcAft>
                <a:spcPts val="0"/>
              </a:spcAft>
              <a:buClr>
                <a:srgbClr val="3F3F3F"/>
              </a:buClr>
              <a:buSzPts val="550"/>
              <a:buFont typeface="Courier New"/>
              <a:buNone/>
            </a:pPr>
            <a:r>
              <a:rPr b="0" i="1" lang="en-US" sz="2200" u="none" cap="none" strike="noStrike">
                <a:solidFill>
                  <a:srgbClr val="3F3F3F"/>
                </a:solidFill>
                <a:latin typeface="Courier New"/>
                <a:ea typeface="Courier New"/>
                <a:cs typeface="Courier New"/>
                <a:sym typeface="Courier New"/>
              </a:rPr>
              <a:t>res1: String = # Apache Spark</a:t>
            </a:r>
            <a:endParaRPr/>
          </a:p>
        </p:txBody>
      </p:sp>
      <p:sp>
        <p:nvSpPr>
          <p:cNvPr id="842" name="Google Shape;842;p23"/>
          <p:cNvSpPr/>
          <p:nvPr/>
        </p:nvSpPr>
        <p:spPr>
          <a:xfrm>
            <a:off x="3441122" y="1169036"/>
            <a:ext cx="945002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PERFORMING BASIC OPERATIONS ON FILES IN SPARK SHELL RDDS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843" name="Google Shape;843;p23"/>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Working on  Spark Project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844" name="Google Shape;844;p23"/>
          <p:cNvPicPr preferRelativeResize="0"/>
          <p:nvPr/>
        </p:nvPicPr>
        <p:blipFill rotWithShape="1">
          <a:blip r:embed="rId3">
            <a:alphaModFix/>
          </a:blip>
          <a:srcRect b="0" l="0" r="0" t="0"/>
          <a:stretch/>
        </p:blipFill>
        <p:spPr>
          <a:xfrm>
            <a:off x="4593022" y="870792"/>
            <a:ext cx="7056408" cy="27431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grpSp>
        <p:nvGrpSpPr>
          <p:cNvPr id="849" name="Google Shape;849;p24"/>
          <p:cNvGrpSpPr/>
          <p:nvPr/>
        </p:nvGrpSpPr>
        <p:grpSpPr>
          <a:xfrm>
            <a:off x="1565405" y="3017421"/>
            <a:ext cx="14133765" cy="2421460"/>
            <a:chOff x="0" y="0"/>
            <a:chExt cx="10904061" cy="2421458"/>
          </a:xfrm>
        </p:grpSpPr>
        <p:sp>
          <p:nvSpPr>
            <p:cNvPr id="850" name="Google Shape;850;p24"/>
            <p:cNvSpPr/>
            <p:nvPr/>
          </p:nvSpPr>
          <p:spPr>
            <a:xfrm>
              <a:off x="0" y="0"/>
              <a:ext cx="10410045" cy="2421458"/>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1" name="Google Shape;851;p24"/>
            <p:cNvSpPr/>
            <p:nvPr/>
          </p:nvSpPr>
          <p:spPr>
            <a:xfrm>
              <a:off x="494014" y="1130220"/>
              <a:ext cx="10410047" cy="1158249"/>
            </a:xfrm>
            <a:prstGeom prst="rect">
              <a:avLst/>
            </a:prstGeom>
            <a:noFill/>
            <a:ln>
              <a:noFill/>
            </a:ln>
          </p:spPr>
          <p:txBody>
            <a:bodyPr anchorCtr="0" anchor="ctr" bIns="93950" lIns="93950" spcFirstLastPara="1" rIns="93950" wrap="square" tIns="93950">
              <a:noAutofit/>
            </a:bodyPr>
            <a:lstStyle/>
            <a:p>
              <a:pPr indent="0" lvl="0" marL="0" marR="0" rtl="0" algn="l">
                <a:lnSpc>
                  <a:spcPct val="9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Example:</a:t>
              </a:r>
              <a:endParaRPr/>
            </a:p>
            <a:p>
              <a:pPr indent="100012" lvl="0" marL="65088" marR="0" rtl="0" algn="l">
                <a:lnSpc>
                  <a:spcPct val="150000"/>
                </a:lnSpc>
                <a:spcBef>
                  <a:spcPts val="1000"/>
                </a:spcBef>
                <a:spcAft>
                  <a:spcPts val="0"/>
                </a:spcAft>
                <a:buClr>
                  <a:srgbClr val="3F3F3F"/>
                </a:buClr>
                <a:buSzPts val="550"/>
                <a:buFont typeface="Courier New"/>
                <a:buNone/>
              </a:pPr>
              <a:r>
                <a:rPr b="0" i="1" lang="en-US" sz="2200" u="none" cap="none" strike="noStrike">
                  <a:solidFill>
                    <a:srgbClr val="3F3F3F"/>
                  </a:solidFill>
                  <a:latin typeface="Courier New"/>
                  <a:ea typeface="Courier New"/>
                  <a:cs typeface="Courier New"/>
                  <a:sym typeface="Courier New"/>
                </a:rPr>
                <a:t>./build/sbt -Pyarn -Phadoop-2.3 package </a:t>
              </a:r>
              <a:endParaRPr/>
            </a:p>
          </p:txBody>
        </p:sp>
      </p:grpSp>
      <p:grpSp>
        <p:nvGrpSpPr>
          <p:cNvPr id="852" name="Google Shape;852;p24"/>
          <p:cNvGrpSpPr/>
          <p:nvPr/>
        </p:nvGrpSpPr>
        <p:grpSpPr>
          <a:xfrm>
            <a:off x="1528652" y="6241600"/>
            <a:ext cx="14015097" cy="2421458"/>
            <a:chOff x="0" y="0"/>
            <a:chExt cx="10812511" cy="2421458"/>
          </a:xfrm>
        </p:grpSpPr>
        <p:sp>
          <p:nvSpPr>
            <p:cNvPr id="853" name="Google Shape;853;p24"/>
            <p:cNvSpPr/>
            <p:nvPr/>
          </p:nvSpPr>
          <p:spPr>
            <a:xfrm>
              <a:off x="0" y="0"/>
              <a:ext cx="10410045" cy="2421458"/>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4" name="Google Shape;854;p24"/>
            <p:cNvSpPr/>
            <p:nvPr/>
          </p:nvSpPr>
          <p:spPr>
            <a:xfrm>
              <a:off x="402464" y="736283"/>
              <a:ext cx="10410047" cy="1158250"/>
            </a:xfrm>
            <a:prstGeom prst="rect">
              <a:avLst/>
            </a:prstGeom>
            <a:noFill/>
            <a:ln>
              <a:noFill/>
            </a:ln>
          </p:spPr>
          <p:txBody>
            <a:bodyPr anchorCtr="0" anchor="ctr" bIns="93950" lIns="93950" spcFirstLastPara="1" rIns="93950" wrap="square" tIns="93950">
              <a:noAutofit/>
            </a:bodyPr>
            <a:lstStyle/>
            <a:p>
              <a:pPr indent="0" lvl="0" marL="0" marR="0" rtl="0" algn="l">
                <a:lnSpc>
                  <a:spcPct val="9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Example:</a:t>
              </a:r>
              <a:endParaRPr/>
            </a:p>
            <a:p>
              <a:pPr indent="100012" lvl="0" marL="65088" marR="0" rtl="0" algn="l">
                <a:lnSpc>
                  <a:spcPct val="150000"/>
                </a:lnSpc>
                <a:spcBef>
                  <a:spcPts val="1000"/>
                </a:spcBef>
                <a:spcAft>
                  <a:spcPts val="0"/>
                </a:spcAft>
                <a:buClr>
                  <a:srgbClr val="3F3F3F"/>
                </a:buClr>
                <a:buSzPts val="550"/>
                <a:buFont typeface="Courier New"/>
                <a:buNone/>
              </a:pPr>
              <a:r>
                <a:rPr b="0" i="1" lang="en-US" sz="2200" u="none" cap="none" strike="noStrike">
                  <a:solidFill>
                    <a:srgbClr val="3F3F3F"/>
                  </a:solidFill>
                  <a:latin typeface="Courier New"/>
                  <a:ea typeface="Courier New"/>
                  <a:cs typeface="Courier New"/>
                  <a:sym typeface="Courier New"/>
                </a:rPr>
                <a:t>./build/sbt -Pyarn -Phadoop-2.3 -Phive -Phive-thriftserver test </a:t>
              </a:r>
              <a:endParaRPr/>
            </a:p>
          </p:txBody>
        </p:sp>
      </p:grpSp>
      <p:grpSp>
        <p:nvGrpSpPr>
          <p:cNvPr id="855" name="Google Shape;855;p24"/>
          <p:cNvGrpSpPr/>
          <p:nvPr/>
        </p:nvGrpSpPr>
        <p:grpSpPr>
          <a:xfrm>
            <a:off x="1311725" y="5771381"/>
            <a:ext cx="737760" cy="719065"/>
            <a:chOff x="583352" y="5283192"/>
            <a:chExt cx="737760" cy="719065"/>
          </a:xfrm>
        </p:grpSpPr>
        <p:sp>
          <p:nvSpPr>
            <p:cNvPr id="856" name="Google Shape;856;p24"/>
            <p:cNvSpPr/>
            <p:nvPr/>
          </p:nvSpPr>
          <p:spPr>
            <a:xfrm>
              <a:off x="583352" y="5283192"/>
              <a:ext cx="737760" cy="719065"/>
            </a:xfrm>
            <a:prstGeom prst="ellipse">
              <a:avLst/>
            </a:prstGeom>
            <a:solidFill>
              <a:srgbClr val="26262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rgbClr val="FFFFFF"/>
                </a:solidFill>
                <a:latin typeface="Calibri"/>
                <a:ea typeface="Calibri"/>
                <a:cs typeface="Calibri"/>
                <a:sym typeface="Calibri"/>
              </a:endParaRPr>
            </a:p>
          </p:txBody>
        </p:sp>
        <p:sp>
          <p:nvSpPr>
            <p:cNvPr id="857" name="Google Shape;857;p24"/>
            <p:cNvSpPr/>
            <p:nvPr/>
          </p:nvSpPr>
          <p:spPr>
            <a:xfrm>
              <a:off x="691395" y="5323953"/>
              <a:ext cx="521672" cy="6375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925"/>
                <a:buFont typeface="Calibri"/>
                <a:buNone/>
              </a:pPr>
              <a:r>
                <a:rPr b="0" i="0" lang="en-US" sz="3700" u="none" cap="none" strike="noStrike">
                  <a:solidFill>
                    <a:srgbClr val="FFFFFF"/>
                  </a:solidFill>
                  <a:latin typeface="Calibri"/>
                  <a:ea typeface="Calibri"/>
                  <a:cs typeface="Calibri"/>
                  <a:sym typeface="Calibri"/>
                </a:rPr>
                <a:t>2</a:t>
              </a:r>
              <a:endParaRPr/>
            </a:p>
          </p:txBody>
        </p:sp>
      </p:grpSp>
      <p:grpSp>
        <p:nvGrpSpPr>
          <p:cNvPr id="858" name="Google Shape;858;p24"/>
          <p:cNvGrpSpPr/>
          <p:nvPr/>
        </p:nvGrpSpPr>
        <p:grpSpPr>
          <a:xfrm>
            <a:off x="1311727" y="2635291"/>
            <a:ext cx="737760" cy="719065"/>
            <a:chOff x="590535" y="2233263"/>
            <a:chExt cx="737760" cy="719065"/>
          </a:xfrm>
        </p:grpSpPr>
        <p:sp>
          <p:nvSpPr>
            <p:cNvPr id="859" name="Google Shape;859;p24"/>
            <p:cNvSpPr/>
            <p:nvPr/>
          </p:nvSpPr>
          <p:spPr>
            <a:xfrm>
              <a:off x="590535" y="2233263"/>
              <a:ext cx="737760" cy="719065"/>
            </a:xfrm>
            <a:prstGeom prst="ellipse">
              <a:avLst/>
            </a:prstGeom>
            <a:solidFill>
              <a:srgbClr val="26262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0" name="Google Shape;860;p24"/>
            <p:cNvSpPr/>
            <p:nvPr/>
          </p:nvSpPr>
          <p:spPr>
            <a:xfrm>
              <a:off x="698579" y="2274024"/>
              <a:ext cx="521672" cy="6375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925"/>
                <a:buFont typeface="Calibri"/>
                <a:buNone/>
              </a:pPr>
              <a:r>
                <a:rPr b="0" i="0" lang="en-US" sz="3700" u="none" cap="none" strike="noStrike">
                  <a:solidFill>
                    <a:srgbClr val="FFFFFF"/>
                  </a:solidFill>
                  <a:latin typeface="Calibri"/>
                  <a:ea typeface="Calibri"/>
                  <a:cs typeface="Calibri"/>
                  <a:sym typeface="Calibri"/>
                </a:rPr>
                <a:t>1</a:t>
              </a:r>
              <a:endParaRPr/>
            </a:p>
          </p:txBody>
        </p:sp>
      </p:grpSp>
      <p:sp>
        <p:nvSpPr>
          <p:cNvPr id="861" name="Google Shape;861;p24"/>
          <p:cNvSpPr/>
          <p:nvPr/>
        </p:nvSpPr>
        <p:spPr>
          <a:xfrm>
            <a:off x="6536227" y="3250847"/>
            <a:ext cx="3272754"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SemiBold"/>
              <a:buNone/>
            </a:pPr>
            <a:r>
              <a:rPr b="0" i="0" lang="en-US" sz="2400" u="none" cap="none" strike="noStrike">
                <a:solidFill>
                  <a:srgbClr val="3F3F3F"/>
                </a:solidFill>
                <a:latin typeface="Open Sans SemiBold"/>
                <a:ea typeface="Open Sans SemiBold"/>
                <a:cs typeface="Open Sans SemiBold"/>
                <a:sym typeface="Open Sans SemiBold"/>
              </a:rPr>
              <a:t>Create the SBT build</a:t>
            </a:r>
            <a:endParaRPr/>
          </a:p>
        </p:txBody>
      </p:sp>
      <p:sp>
        <p:nvSpPr>
          <p:cNvPr id="862" name="Google Shape;862;p24"/>
          <p:cNvSpPr/>
          <p:nvPr/>
        </p:nvSpPr>
        <p:spPr>
          <a:xfrm>
            <a:off x="7877329" y="5526125"/>
            <a:ext cx="590550" cy="604788"/>
          </a:xfrm>
          <a:prstGeom prst="downArrow">
            <a:avLst>
              <a:gd fmla="val 50000" name="adj1"/>
              <a:gd fmla="val 50000" name="adj2"/>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3" name="Google Shape;863;p24"/>
          <p:cNvSpPr/>
          <p:nvPr/>
        </p:nvSpPr>
        <p:spPr>
          <a:xfrm>
            <a:off x="6536225" y="6439104"/>
            <a:ext cx="3272756" cy="4247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F3F3F"/>
              </a:buClr>
              <a:buSzPts val="600"/>
              <a:buFont typeface="Open Sans SemiBold"/>
              <a:buNone/>
            </a:pPr>
            <a:r>
              <a:rPr b="0" i="0" lang="en-US" sz="2400" u="none" cap="none" strike="noStrike">
                <a:solidFill>
                  <a:srgbClr val="3F3F3F"/>
                </a:solidFill>
                <a:latin typeface="Open Sans SemiBold"/>
                <a:ea typeface="Open Sans SemiBold"/>
                <a:cs typeface="Open Sans SemiBold"/>
                <a:sym typeface="Open Sans SemiBold"/>
              </a:rPr>
              <a:t>Test with SBT</a:t>
            </a:r>
            <a:endParaRPr/>
          </a:p>
        </p:txBody>
      </p:sp>
      <p:sp>
        <p:nvSpPr>
          <p:cNvPr id="864" name="Google Shape;864;p24"/>
          <p:cNvSpPr txBox="1"/>
          <p:nvPr/>
        </p:nvSpPr>
        <p:spPr>
          <a:xfrm>
            <a:off x="1533640" y="1921637"/>
            <a:ext cx="13772112" cy="801818"/>
          </a:xfrm>
          <a:prstGeom prst="rect">
            <a:avLst/>
          </a:prstGeom>
          <a:noFill/>
          <a:ln>
            <a:noFill/>
          </a:ln>
        </p:spPr>
        <p:txBody>
          <a:bodyPr anchorCtr="0" anchor="t" bIns="91425" lIns="91425" spcFirstLastPara="1" rIns="91425" wrap="square" tIns="91425">
            <a:normAutofit/>
          </a:bodyPr>
          <a:lstStyle/>
          <a:p>
            <a:pPr indent="-514350" lvl="0" marL="51435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SBT (Scala Build Tool) is preferred for day-to-day development over Maven. </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865" name="Google Shape;865;p24"/>
          <p:cNvSpPr/>
          <p:nvPr/>
        </p:nvSpPr>
        <p:spPr>
          <a:xfrm>
            <a:off x="848686" y="219215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66" name="Google Shape;866;p24"/>
          <p:cNvSpPr/>
          <p:nvPr/>
        </p:nvSpPr>
        <p:spPr>
          <a:xfrm>
            <a:off x="5217243" y="1169036"/>
            <a:ext cx="589776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PACKAGING A SPARK PROJECT WITH SBT</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867" name="Google Shape;867;p24"/>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Working on  Spark Project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868" name="Google Shape;868;p24"/>
          <p:cNvPicPr preferRelativeResize="0"/>
          <p:nvPr/>
        </p:nvPicPr>
        <p:blipFill rotWithShape="1">
          <a:blip r:embed="rId3">
            <a:alphaModFix/>
          </a:blip>
          <a:srcRect b="0" l="0" r="0" t="0"/>
          <a:stretch/>
        </p:blipFill>
        <p:spPr>
          <a:xfrm>
            <a:off x="4593022" y="870792"/>
            <a:ext cx="7056408" cy="27431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grpSp>
        <p:nvGrpSpPr>
          <p:cNvPr id="873" name="Google Shape;873;p25"/>
          <p:cNvGrpSpPr/>
          <p:nvPr/>
        </p:nvGrpSpPr>
        <p:grpSpPr>
          <a:xfrm>
            <a:off x="3914080" y="2616504"/>
            <a:ext cx="11803099" cy="2015441"/>
            <a:chOff x="0" y="0"/>
            <a:chExt cx="11803098" cy="1351876"/>
          </a:xfrm>
        </p:grpSpPr>
        <p:sp>
          <p:nvSpPr>
            <p:cNvPr id="874" name="Google Shape;874;p25"/>
            <p:cNvSpPr/>
            <p:nvPr/>
          </p:nvSpPr>
          <p:spPr>
            <a:xfrm>
              <a:off x="0" y="0"/>
              <a:ext cx="11803098" cy="1351876"/>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5" name="Google Shape;875;p25"/>
            <p:cNvSpPr/>
            <p:nvPr/>
          </p:nvSpPr>
          <p:spPr>
            <a:xfrm>
              <a:off x="194332" y="201602"/>
              <a:ext cx="11280745" cy="1021898"/>
            </a:xfrm>
            <a:prstGeom prst="rect">
              <a:avLst/>
            </a:prstGeom>
            <a:noFill/>
            <a:ln>
              <a:noFill/>
            </a:ln>
          </p:spPr>
          <p:txBody>
            <a:bodyPr anchorCtr="0" anchor="ctr" bIns="0" lIns="0" spcFirstLastPara="1" rIns="0" wrap="square" tIns="0">
              <a:noAutofit/>
            </a:bodyPr>
            <a:lstStyle/>
            <a:p>
              <a:pPr indent="0" lvl="0" marL="0" marR="0" rtl="0" algn="l">
                <a:lnSpc>
                  <a:spcPct val="150000"/>
                </a:lnSpc>
                <a:spcBef>
                  <a:spcPts val="0"/>
                </a:spcBef>
                <a:spcAft>
                  <a:spcPts val="0"/>
                </a:spcAft>
                <a:buClr>
                  <a:srgbClr val="3F3F3F"/>
                </a:buClr>
                <a:buSzPts val="550"/>
                <a:buFont typeface="Courier New"/>
                <a:buNone/>
              </a:pPr>
              <a:r>
                <a:rPr b="0" i="1" lang="en-US" sz="2200" u="none" cap="none" strike="noStrike">
                  <a:solidFill>
                    <a:srgbClr val="3F3F3F"/>
                  </a:solidFill>
                  <a:latin typeface="Courier New"/>
                  <a:ea typeface="Courier New"/>
                  <a:cs typeface="Courier New"/>
                  <a:sym typeface="Courier New"/>
                </a:rPr>
                <a:t>./build/sbt -Pyarn -Phadoop-2.3 -Phive -Phive-thriftserver "test-only org.apache.spark.repl.ReplSuite" </a:t>
              </a:r>
              <a:br>
                <a:rPr b="0" i="1" lang="en-US" sz="2200" u="none" cap="none" strike="noStrike">
                  <a:solidFill>
                    <a:srgbClr val="3F3F3F"/>
                  </a:solidFill>
                  <a:latin typeface="Courier New"/>
                  <a:ea typeface="Courier New"/>
                  <a:cs typeface="Courier New"/>
                  <a:sym typeface="Courier New"/>
                </a:rPr>
              </a:br>
              <a:endParaRPr b="0" i="1" sz="2200" u="none" cap="none" strike="noStrike">
                <a:solidFill>
                  <a:srgbClr val="3F3F3F"/>
                </a:solidFill>
                <a:latin typeface="Courier New"/>
                <a:ea typeface="Courier New"/>
                <a:cs typeface="Courier New"/>
                <a:sym typeface="Courier New"/>
              </a:endParaRPr>
            </a:p>
          </p:txBody>
        </p:sp>
      </p:grpSp>
      <p:grpSp>
        <p:nvGrpSpPr>
          <p:cNvPr id="876" name="Google Shape;876;p25"/>
          <p:cNvGrpSpPr/>
          <p:nvPr/>
        </p:nvGrpSpPr>
        <p:grpSpPr>
          <a:xfrm>
            <a:off x="1280937" y="2616504"/>
            <a:ext cx="2656087" cy="2015441"/>
            <a:chOff x="0" y="0"/>
            <a:chExt cx="2656086" cy="1351876"/>
          </a:xfrm>
        </p:grpSpPr>
        <p:sp>
          <p:nvSpPr>
            <p:cNvPr id="877" name="Google Shape;877;p25"/>
            <p:cNvSpPr/>
            <p:nvPr/>
          </p:nvSpPr>
          <p:spPr>
            <a:xfrm>
              <a:off x="0" y="0"/>
              <a:ext cx="2656086" cy="1351876"/>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8" name="Google Shape;878;p25"/>
            <p:cNvSpPr/>
            <p:nvPr/>
          </p:nvSpPr>
          <p:spPr>
            <a:xfrm>
              <a:off x="39594" y="29608"/>
              <a:ext cx="2576897" cy="1292658"/>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lt1"/>
                </a:buClr>
                <a:buSzPts val="600"/>
                <a:buFont typeface="Open Sans"/>
                <a:buNone/>
              </a:pPr>
              <a:r>
                <a:rPr b="0" i="0" lang="en-US" sz="2400" u="none" cap="none" strike="noStrike">
                  <a:solidFill>
                    <a:schemeClr val="lt1"/>
                  </a:solidFill>
                  <a:latin typeface="Open Sans"/>
                  <a:ea typeface="Open Sans"/>
                  <a:cs typeface="Open Sans"/>
                  <a:sym typeface="Open Sans"/>
                </a:rPr>
                <a:t>Specific test suite</a:t>
              </a:r>
              <a:endParaRPr/>
            </a:p>
          </p:txBody>
        </p:sp>
      </p:grpSp>
      <p:sp>
        <p:nvSpPr>
          <p:cNvPr id="879" name="Google Shape;879;p25"/>
          <p:cNvSpPr/>
          <p:nvPr/>
        </p:nvSpPr>
        <p:spPr>
          <a:xfrm>
            <a:off x="3914080" y="5359643"/>
            <a:ext cx="11803100" cy="2015442"/>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0" name="Google Shape;880;p25"/>
          <p:cNvSpPr/>
          <p:nvPr/>
        </p:nvSpPr>
        <p:spPr>
          <a:xfrm>
            <a:off x="4108412" y="5851590"/>
            <a:ext cx="10853367" cy="1523494"/>
          </a:xfrm>
          <a:prstGeom prst="rect">
            <a:avLst/>
          </a:prstGeom>
          <a:noFill/>
          <a:ln>
            <a:noFill/>
          </a:ln>
        </p:spPr>
        <p:txBody>
          <a:bodyPr anchorCtr="0" anchor="ctr" bIns="0" lIns="0" spcFirstLastPara="1" rIns="0" wrap="square" tIns="0">
            <a:noAutofit/>
          </a:bodyPr>
          <a:lstStyle/>
          <a:p>
            <a:pPr indent="0" lvl="0" marL="0" marR="0" rtl="0" algn="l">
              <a:lnSpc>
                <a:spcPct val="150000"/>
              </a:lnSpc>
              <a:spcBef>
                <a:spcPts val="0"/>
              </a:spcBef>
              <a:spcAft>
                <a:spcPts val="0"/>
              </a:spcAft>
              <a:buClr>
                <a:srgbClr val="3F3F3F"/>
              </a:buClr>
              <a:buSzPts val="550"/>
              <a:buFont typeface="Courier New"/>
              <a:buNone/>
            </a:pPr>
            <a:r>
              <a:rPr b="0" i="1" lang="en-US" sz="2200" u="none" cap="none" strike="noStrike">
                <a:solidFill>
                  <a:srgbClr val="3F3F3F"/>
                </a:solidFill>
                <a:latin typeface="Courier New"/>
                <a:ea typeface="Courier New"/>
                <a:cs typeface="Courier New"/>
                <a:sym typeface="Courier New"/>
              </a:rPr>
              <a:t>./build/sbt -Pyarn -Phadoop-2.3 -Phive -Phive-thriftserver core/test </a:t>
            </a:r>
            <a:br>
              <a:rPr b="0" i="1" lang="en-US" sz="2200" u="none" cap="none" strike="noStrike">
                <a:solidFill>
                  <a:srgbClr val="3F3F3F"/>
                </a:solidFill>
                <a:latin typeface="Courier New"/>
                <a:ea typeface="Courier New"/>
                <a:cs typeface="Courier New"/>
                <a:sym typeface="Courier New"/>
              </a:rPr>
            </a:br>
            <a:endParaRPr b="0" i="1" sz="2200" u="none" cap="none" strike="noStrike">
              <a:solidFill>
                <a:srgbClr val="3F3F3F"/>
              </a:solidFill>
              <a:latin typeface="Courier New"/>
              <a:ea typeface="Courier New"/>
              <a:cs typeface="Courier New"/>
              <a:sym typeface="Courier New"/>
            </a:endParaRPr>
          </a:p>
        </p:txBody>
      </p:sp>
      <p:sp>
        <p:nvSpPr>
          <p:cNvPr id="881" name="Google Shape;881;p25"/>
          <p:cNvSpPr/>
          <p:nvPr/>
        </p:nvSpPr>
        <p:spPr>
          <a:xfrm>
            <a:off x="1280937" y="5359643"/>
            <a:ext cx="2656086" cy="2015442"/>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2" name="Google Shape;882;p25"/>
          <p:cNvSpPr/>
          <p:nvPr/>
        </p:nvSpPr>
        <p:spPr>
          <a:xfrm>
            <a:off x="1320530" y="5290916"/>
            <a:ext cx="2576899" cy="1846656"/>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lt1"/>
              </a:buClr>
              <a:buSzPts val="600"/>
              <a:buFont typeface="Open Sans"/>
              <a:buNone/>
            </a:pPr>
            <a:r>
              <a:rPr b="0" i="0" lang="en-US" sz="2400" u="none" cap="none" strike="noStrike">
                <a:solidFill>
                  <a:schemeClr val="lt1"/>
                </a:solidFill>
                <a:latin typeface="Open Sans"/>
                <a:ea typeface="Open Sans"/>
                <a:cs typeface="Open Sans"/>
                <a:sym typeface="Open Sans"/>
              </a:rPr>
              <a:t>Test suites of a specific sub project</a:t>
            </a:r>
            <a:endParaRPr/>
          </a:p>
        </p:txBody>
      </p:sp>
      <p:sp>
        <p:nvSpPr>
          <p:cNvPr id="883" name="Google Shape;883;p25"/>
          <p:cNvSpPr/>
          <p:nvPr/>
        </p:nvSpPr>
        <p:spPr>
          <a:xfrm>
            <a:off x="4632952" y="1169036"/>
            <a:ext cx="7066357"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TESTING A SPARK PROJECT WITH SBT IN PYTHON</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884" name="Google Shape;884;p25"/>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Working on  Spark Project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885" name="Google Shape;885;p25"/>
          <p:cNvPicPr preferRelativeResize="0"/>
          <p:nvPr/>
        </p:nvPicPr>
        <p:blipFill rotWithShape="1">
          <a:blip r:embed="rId4">
            <a:alphaModFix/>
          </a:blip>
          <a:srcRect b="0" l="0" r="0" t="0"/>
          <a:stretch/>
        </p:blipFill>
        <p:spPr>
          <a:xfrm>
            <a:off x="4593022" y="870792"/>
            <a:ext cx="7056408" cy="27431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27"/>
          <p:cNvSpPr/>
          <p:nvPr/>
        </p:nvSpPr>
        <p:spPr>
          <a:xfrm>
            <a:off x="478825" y="3034636"/>
            <a:ext cx="15150066" cy="5583047"/>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2" name="Google Shape;892;p27"/>
          <p:cNvSpPr/>
          <p:nvPr/>
        </p:nvSpPr>
        <p:spPr>
          <a:xfrm>
            <a:off x="807497" y="3034637"/>
            <a:ext cx="14717257" cy="610936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Example:</a:t>
            </a:r>
            <a:endParaRPr/>
          </a:p>
          <a:p>
            <a:pPr indent="342900" lvl="0" marL="0" marR="0" rtl="0" algn="l">
              <a:lnSpc>
                <a:spcPct val="150000"/>
              </a:lnSpc>
              <a:spcBef>
                <a:spcPts val="0"/>
              </a:spcBef>
              <a:spcAft>
                <a:spcPts val="0"/>
              </a:spcAft>
              <a:buClr>
                <a:srgbClr val="3F3F3F"/>
              </a:buClr>
              <a:buSzPts val="500"/>
              <a:buFont typeface="Courier New"/>
              <a:buNone/>
            </a:pPr>
            <a:r>
              <a:rPr b="0" i="0" lang="en-US" sz="2000" u="none" cap="none" strike="noStrike">
                <a:solidFill>
                  <a:srgbClr val="3F3F3F"/>
                </a:solidFill>
                <a:latin typeface="Courier New"/>
                <a:ea typeface="Courier New"/>
                <a:cs typeface="Courier New"/>
                <a:sym typeface="Courier New"/>
              </a:rPr>
              <a:t>/* FirstSimpleApp.scala */</a:t>
            </a:r>
            <a:endParaRPr/>
          </a:p>
          <a:p>
            <a:pPr indent="342900" lvl="0" marL="0" marR="0" rtl="0" algn="l">
              <a:lnSpc>
                <a:spcPct val="150000"/>
              </a:lnSpc>
              <a:spcBef>
                <a:spcPts val="0"/>
              </a:spcBef>
              <a:spcAft>
                <a:spcPts val="0"/>
              </a:spcAft>
              <a:buClr>
                <a:srgbClr val="3F3F3F"/>
              </a:buClr>
              <a:buSzPts val="500"/>
              <a:buFont typeface="Courier New"/>
              <a:buNone/>
            </a:pPr>
            <a:r>
              <a:rPr b="0" i="0" lang="en-US" sz="2000" u="none" cap="none" strike="noStrike">
                <a:solidFill>
                  <a:srgbClr val="3F3F3F"/>
                </a:solidFill>
                <a:latin typeface="Courier New"/>
                <a:ea typeface="Courier New"/>
                <a:cs typeface="Courier New"/>
                <a:sym typeface="Courier New"/>
              </a:rPr>
              <a:t>import org.apache.spark.sql.SparkSession</a:t>
            </a:r>
            <a:endParaRPr b="0" i="0" sz="2000" u="none" cap="none" strike="noStrike">
              <a:solidFill>
                <a:srgbClr val="3F3F3F"/>
              </a:solidFill>
              <a:latin typeface="Courier New"/>
              <a:ea typeface="Courier New"/>
              <a:cs typeface="Courier New"/>
              <a:sym typeface="Courier New"/>
            </a:endParaRPr>
          </a:p>
          <a:p>
            <a:pPr indent="342900" lvl="0" marL="0" marR="0" rtl="0" algn="l">
              <a:lnSpc>
                <a:spcPct val="150000"/>
              </a:lnSpc>
              <a:spcBef>
                <a:spcPts val="0"/>
              </a:spcBef>
              <a:spcAft>
                <a:spcPts val="0"/>
              </a:spcAft>
              <a:buClr>
                <a:srgbClr val="3F3F3F"/>
              </a:buClr>
              <a:buSzPts val="500"/>
              <a:buFont typeface="Courier New"/>
              <a:buNone/>
            </a:pPr>
            <a:r>
              <a:rPr b="0" i="0" lang="en-US" sz="2000" u="none" cap="none" strike="noStrike">
                <a:solidFill>
                  <a:srgbClr val="3F3F3F"/>
                </a:solidFill>
                <a:latin typeface="Courier New"/>
                <a:ea typeface="Courier New"/>
                <a:cs typeface="Courier New"/>
                <a:sym typeface="Courier New"/>
              </a:rPr>
              <a:t>object FirstSimpleApp {</a:t>
            </a:r>
            <a:endParaRPr/>
          </a:p>
          <a:p>
            <a:pPr indent="342900" lvl="0" marL="0" marR="0" rtl="0" algn="l">
              <a:lnSpc>
                <a:spcPct val="150000"/>
              </a:lnSpc>
              <a:spcBef>
                <a:spcPts val="0"/>
              </a:spcBef>
              <a:spcAft>
                <a:spcPts val="0"/>
              </a:spcAft>
              <a:buClr>
                <a:srgbClr val="3F3F3F"/>
              </a:buClr>
              <a:buSzPts val="500"/>
              <a:buFont typeface="Courier New"/>
              <a:buNone/>
            </a:pPr>
            <a:r>
              <a:rPr b="0" i="0" lang="en-US" sz="2000" u="none" cap="none" strike="noStrike">
                <a:solidFill>
                  <a:srgbClr val="3F3F3F"/>
                </a:solidFill>
                <a:latin typeface="Courier New"/>
                <a:ea typeface="Courier New"/>
                <a:cs typeface="Courier New"/>
                <a:sym typeface="Courier New"/>
              </a:rPr>
              <a:t>              def main(args: Array[String]) { </a:t>
            </a:r>
            <a:endParaRPr/>
          </a:p>
          <a:p>
            <a:pPr indent="342900" lvl="0" marL="0" marR="0" rtl="0" algn="l">
              <a:lnSpc>
                <a:spcPct val="150000"/>
              </a:lnSpc>
              <a:spcBef>
                <a:spcPts val="0"/>
              </a:spcBef>
              <a:spcAft>
                <a:spcPts val="0"/>
              </a:spcAft>
              <a:buClr>
                <a:srgbClr val="3F3F3F"/>
              </a:buClr>
              <a:buSzPts val="500"/>
              <a:buFont typeface="Courier New"/>
              <a:buNone/>
            </a:pPr>
            <a:r>
              <a:rPr b="0" i="0" lang="en-US" sz="2000" u="none" cap="none" strike="noStrike">
                <a:solidFill>
                  <a:srgbClr val="3F3F3F"/>
                </a:solidFill>
                <a:latin typeface="Courier New"/>
                <a:ea typeface="Courier New"/>
                <a:cs typeface="Courier New"/>
                <a:sym typeface="Courier New"/>
              </a:rPr>
              <a:t>    val logFile = "YOUR_SPARK_HOME/README.md" // Should be some file on your system</a:t>
            </a:r>
            <a:endParaRPr/>
          </a:p>
          <a:p>
            <a:pPr indent="342900" lvl="0" marL="0" marR="0" rtl="0" algn="l">
              <a:lnSpc>
                <a:spcPct val="150000"/>
              </a:lnSpc>
              <a:spcBef>
                <a:spcPts val="0"/>
              </a:spcBef>
              <a:spcAft>
                <a:spcPts val="0"/>
              </a:spcAft>
              <a:buClr>
                <a:srgbClr val="3F3F3F"/>
              </a:buClr>
              <a:buSzPts val="500"/>
              <a:buFont typeface="Courier New"/>
              <a:buNone/>
            </a:pPr>
            <a:r>
              <a:rPr b="0" i="0" lang="en-US" sz="2000" u="none" cap="none" strike="noStrike">
                <a:solidFill>
                  <a:srgbClr val="3F3F3F"/>
                </a:solidFill>
                <a:latin typeface="Courier New"/>
                <a:ea typeface="Courier New"/>
                <a:cs typeface="Courier New"/>
                <a:sym typeface="Courier New"/>
              </a:rPr>
              <a:t>    val sparksession = SparkSession.builder.master(“local”).appName(“SimpleApp”).getOrCreate()</a:t>
            </a:r>
            <a:endParaRPr/>
          </a:p>
          <a:p>
            <a:pPr indent="342900" lvl="0" marL="0" marR="0" rtl="0" algn="l">
              <a:lnSpc>
                <a:spcPct val="150000"/>
              </a:lnSpc>
              <a:spcBef>
                <a:spcPts val="0"/>
              </a:spcBef>
              <a:spcAft>
                <a:spcPts val="0"/>
              </a:spcAft>
              <a:buClr>
                <a:srgbClr val="3F3F3F"/>
              </a:buClr>
              <a:buSzPts val="500"/>
              <a:buFont typeface="Courier New"/>
              <a:buNone/>
            </a:pPr>
            <a:r>
              <a:rPr b="0" i="0" lang="en-US" sz="2000" u="none" cap="none" strike="noStrike">
                <a:solidFill>
                  <a:srgbClr val="3F3F3F"/>
                </a:solidFill>
                <a:latin typeface="Courier New"/>
                <a:ea typeface="Courier New"/>
                <a:cs typeface="Courier New"/>
                <a:sym typeface="Courier New"/>
              </a:rPr>
              <a:t>val logData = sparksession.sparkContext.textFile(logFile, 2).cache()</a:t>
            </a:r>
            <a:endParaRPr/>
          </a:p>
          <a:p>
            <a:pPr indent="342900" lvl="0" marL="0" marR="0" rtl="0" algn="l">
              <a:lnSpc>
                <a:spcPct val="150000"/>
              </a:lnSpc>
              <a:spcBef>
                <a:spcPts val="0"/>
              </a:spcBef>
              <a:spcAft>
                <a:spcPts val="0"/>
              </a:spcAft>
              <a:buClr>
                <a:srgbClr val="3F3F3F"/>
              </a:buClr>
              <a:buSzPts val="500"/>
              <a:buFont typeface="Courier New"/>
              <a:buNone/>
            </a:pPr>
            <a:r>
              <a:rPr b="0" i="0" lang="en-US" sz="2000" u="none" cap="none" strike="noStrike">
                <a:solidFill>
                  <a:srgbClr val="3F3F3F"/>
                </a:solidFill>
                <a:latin typeface="Courier New"/>
                <a:ea typeface="Courier New"/>
                <a:cs typeface="Courier New"/>
                <a:sym typeface="Courier New"/>
              </a:rPr>
              <a:t>    val numAs = logData.filter(line =&gt; line.contains("a")).count()</a:t>
            </a:r>
            <a:endParaRPr/>
          </a:p>
          <a:p>
            <a:pPr indent="342900" lvl="0" marL="0" marR="0" rtl="0" algn="l">
              <a:lnSpc>
                <a:spcPct val="150000"/>
              </a:lnSpc>
              <a:spcBef>
                <a:spcPts val="0"/>
              </a:spcBef>
              <a:spcAft>
                <a:spcPts val="0"/>
              </a:spcAft>
              <a:buClr>
                <a:srgbClr val="3F3F3F"/>
              </a:buClr>
              <a:buSzPts val="500"/>
              <a:buFont typeface="Courier New"/>
              <a:buNone/>
            </a:pPr>
            <a:r>
              <a:rPr b="0" i="0" lang="en-US" sz="2000" u="none" cap="none" strike="noStrike">
                <a:solidFill>
                  <a:srgbClr val="3F3F3F"/>
                </a:solidFill>
                <a:latin typeface="Courier New"/>
                <a:ea typeface="Courier New"/>
                <a:cs typeface="Courier New"/>
                <a:sym typeface="Courier New"/>
              </a:rPr>
              <a:t>    val numBs = logData.filter(line =&gt; line.contains("b")).count()</a:t>
            </a:r>
            <a:endParaRPr/>
          </a:p>
          <a:p>
            <a:pPr indent="342900" lvl="0" marL="0" marR="0" rtl="0" algn="l">
              <a:lnSpc>
                <a:spcPct val="150000"/>
              </a:lnSpc>
              <a:spcBef>
                <a:spcPts val="0"/>
              </a:spcBef>
              <a:spcAft>
                <a:spcPts val="0"/>
              </a:spcAft>
              <a:buClr>
                <a:srgbClr val="3F3F3F"/>
              </a:buClr>
              <a:buSzPts val="500"/>
              <a:buFont typeface="Courier New"/>
              <a:buNone/>
            </a:pPr>
            <a:r>
              <a:rPr b="0" i="0" lang="en-US" sz="2000" u="none" cap="none" strike="noStrike">
                <a:solidFill>
                  <a:srgbClr val="3F3F3F"/>
                </a:solidFill>
                <a:latin typeface="Courier New"/>
                <a:ea typeface="Courier New"/>
                <a:cs typeface="Courier New"/>
                <a:sym typeface="Courier New"/>
              </a:rPr>
              <a:t>    println("Lines with a: %s, Lines with b: %s".format(numAs, numBs))   } }</a:t>
            </a:r>
            <a:endParaRPr/>
          </a:p>
        </p:txBody>
      </p:sp>
      <p:sp>
        <p:nvSpPr>
          <p:cNvPr id="893" name="Google Shape;893;p27"/>
          <p:cNvSpPr/>
          <p:nvPr/>
        </p:nvSpPr>
        <p:spPr>
          <a:xfrm>
            <a:off x="5787911" y="1169036"/>
            <a:ext cx="4756430"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WRITING A SCALA APPLICATION</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894" name="Google Shape;894;p27"/>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Working on  Spark Project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895" name="Google Shape;895;p27"/>
          <p:cNvPicPr preferRelativeResize="0"/>
          <p:nvPr/>
        </p:nvPicPr>
        <p:blipFill rotWithShape="1">
          <a:blip r:embed="rId3">
            <a:alphaModFix/>
          </a:blip>
          <a:srcRect b="0" l="0" r="0" t="0"/>
          <a:stretch/>
        </p:blipFill>
        <p:spPr>
          <a:xfrm>
            <a:off x="4593022" y="870792"/>
            <a:ext cx="7056408" cy="274319"/>
          </a:xfrm>
          <a:prstGeom prst="rect">
            <a:avLst/>
          </a:prstGeom>
          <a:noFill/>
          <a:ln>
            <a:noFill/>
          </a:ln>
        </p:spPr>
      </p:pic>
      <p:sp>
        <p:nvSpPr>
          <p:cNvPr id="896" name="Google Shape;896;p27"/>
          <p:cNvSpPr txBox="1"/>
          <p:nvPr/>
        </p:nvSpPr>
        <p:spPr>
          <a:xfrm>
            <a:off x="1492451" y="1688964"/>
            <a:ext cx="13772112" cy="801818"/>
          </a:xfrm>
          <a:prstGeom prst="rect">
            <a:avLst/>
          </a:prstGeom>
          <a:noFill/>
          <a:ln>
            <a:noFill/>
          </a:ln>
        </p:spPr>
        <p:txBody>
          <a:bodyPr anchorCtr="0" anchor="t" bIns="91425" lIns="91425" spcFirstLastPara="1" rIns="91425" wrap="square" tIns="91425">
            <a:normAutofit/>
          </a:bodyPr>
          <a:lstStyle/>
          <a:p>
            <a:pPr indent="-514350" lvl="0" marL="51435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A simple Scala program that loads README.MD text file and loads it in the memory.</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897" name="Google Shape;897;p27"/>
          <p:cNvSpPr/>
          <p:nvPr/>
        </p:nvSpPr>
        <p:spPr>
          <a:xfrm>
            <a:off x="807497" y="195948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98" name="Google Shape;898;p27"/>
          <p:cNvSpPr txBox="1"/>
          <p:nvPr/>
        </p:nvSpPr>
        <p:spPr>
          <a:xfrm>
            <a:off x="1492451" y="2294498"/>
            <a:ext cx="13772112" cy="801818"/>
          </a:xfrm>
          <a:prstGeom prst="rect">
            <a:avLst/>
          </a:prstGeom>
          <a:noFill/>
          <a:ln>
            <a:noFill/>
          </a:ln>
        </p:spPr>
        <p:txBody>
          <a:bodyPr anchorCtr="0" anchor="t" bIns="91425" lIns="91425" spcFirstLastPara="1" rIns="91425" wrap="square" tIns="91425">
            <a:normAutofit/>
          </a:bodyPr>
          <a:lstStyle/>
          <a:p>
            <a:pPr indent="-514350" lvl="0" marL="51435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 It then counts the number of lines those contain character “a” and “b.”</a:t>
            </a:r>
            <a:endParaRPr/>
          </a:p>
        </p:txBody>
      </p:sp>
      <p:sp>
        <p:nvSpPr>
          <p:cNvPr id="899" name="Google Shape;899;p27"/>
          <p:cNvSpPr/>
          <p:nvPr/>
        </p:nvSpPr>
        <p:spPr>
          <a:xfrm>
            <a:off x="807497" y="256501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grpSp>
        <p:nvGrpSpPr>
          <p:cNvPr id="904" name="Google Shape;904;p30"/>
          <p:cNvGrpSpPr/>
          <p:nvPr/>
        </p:nvGrpSpPr>
        <p:grpSpPr>
          <a:xfrm>
            <a:off x="618760" y="2905838"/>
            <a:ext cx="14433121" cy="2428296"/>
            <a:chOff x="476162" y="358647"/>
            <a:chExt cx="14433119" cy="2624304"/>
          </a:xfrm>
        </p:grpSpPr>
        <p:sp>
          <p:nvSpPr>
            <p:cNvPr id="905" name="Google Shape;905;p30"/>
            <p:cNvSpPr/>
            <p:nvPr/>
          </p:nvSpPr>
          <p:spPr>
            <a:xfrm>
              <a:off x="476162" y="358647"/>
              <a:ext cx="14433119" cy="2624304"/>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6" name="Google Shape;906;p30"/>
            <p:cNvSpPr/>
            <p:nvPr/>
          </p:nvSpPr>
          <p:spPr>
            <a:xfrm>
              <a:off x="888491" y="449412"/>
              <a:ext cx="14020790" cy="461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Example:</a:t>
              </a:r>
              <a:endParaRPr/>
            </a:p>
          </p:txBody>
        </p:sp>
      </p:grpSp>
      <p:sp>
        <p:nvSpPr>
          <p:cNvPr id="907" name="Google Shape;907;p30"/>
          <p:cNvSpPr txBox="1"/>
          <p:nvPr/>
        </p:nvSpPr>
        <p:spPr>
          <a:xfrm>
            <a:off x="1524645" y="3206130"/>
            <a:ext cx="13268375" cy="212365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scala&gt; val broadcastVar = spark.sparkContext.broadcast(Array(1, 2, 3))</a:t>
            </a:r>
            <a:endParaRPr/>
          </a:p>
          <a:p>
            <a:pPr indent="0" lvl="0" marL="0" marR="0" rtl="0" algn="l">
              <a:lnSpc>
                <a:spcPct val="15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broadcastVar: org.apache.spark.broadcast.Broadcast[Array[Int]] = Broadcast(0)</a:t>
            </a:r>
            <a:endParaRPr/>
          </a:p>
          <a:p>
            <a:pPr indent="0" lvl="0" marL="0" marR="0" rtl="0" algn="l">
              <a:lnSpc>
                <a:spcPct val="15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scala&gt; broadcastVar.value</a:t>
            </a:r>
            <a:endParaRPr b="0" i="0" sz="2200" u="none" cap="none" strike="noStrike">
              <a:solidFill>
                <a:srgbClr val="3F3F3F"/>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res0: Array[Int] = Array(1, 2, 3)</a:t>
            </a:r>
            <a:endParaRPr/>
          </a:p>
        </p:txBody>
      </p:sp>
      <p:sp>
        <p:nvSpPr>
          <p:cNvPr id="908" name="Google Shape;908;p30"/>
          <p:cNvSpPr/>
          <p:nvPr/>
        </p:nvSpPr>
        <p:spPr>
          <a:xfrm>
            <a:off x="5674897" y="1169036"/>
            <a:ext cx="498245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SHARED VARIABLES—BROADCAST</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909" name="Google Shape;909;p30"/>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Working on  Spark Project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910" name="Google Shape;910;p30"/>
          <p:cNvPicPr preferRelativeResize="0"/>
          <p:nvPr/>
        </p:nvPicPr>
        <p:blipFill rotWithShape="1">
          <a:blip r:embed="rId3">
            <a:alphaModFix/>
          </a:blip>
          <a:srcRect b="0" l="0" r="0" t="0"/>
          <a:stretch/>
        </p:blipFill>
        <p:spPr>
          <a:xfrm>
            <a:off x="4593022" y="870792"/>
            <a:ext cx="7056408" cy="27431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grpSp>
        <p:nvGrpSpPr>
          <p:cNvPr id="915" name="Google Shape;915;p31"/>
          <p:cNvGrpSpPr/>
          <p:nvPr/>
        </p:nvGrpSpPr>
        <p:grpSpPr>
          <a:xfrm>
            <a:off x="598521" y="2888415"/>
            <a:ext cx="14688181" cy="3243087"/>
            <a:chOff x="544402" y="454250"/>
            <a:chExt cx="15484014" cy="2603788"/>
          </a:xfrm>
        </p:grpSpPr>
        <p:sp>
          <p:nvSpPr>
            <p:cNvPr id="916" name="Google Shape;916;p31"/>
            <p:cNvSpPr/>
            <p:nvPr/>
          </p:nvSpPr>
          <p:spPr>
            <a:xfrm>
              <a:off x="544402" y="454250"/>
              <a:ext cx="14675707" cy="2525792"/>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7" name="Google Shape;917;p31"/>
            <p:cNvSpPr/>
            <p:nvPr/>
          </p:nvSpPr>
          <p:spPr>
            <a:xfrm>
              <a:off x="859161" y="547408"/>
              <a:ext cx="15169255" cy="251063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Example:</a:t>
              </a:r>
              <a:endParaRPr/>
            </a:p>
            <a:p>
              <a:pPr indent="342900" lvl="0" marL="0" marR="0" rtl="0" algn="l">
                <a:lnSpc>
                  <a:spcPct val="15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scala&gt; val accum = spark.sparkContext.longAccumulator("My Accumulator")</a:t>
              </a:r>
              <a:endParaRPr/>
            </a:p>
            <a:p>
              <a:pPr indent="342900" lvl="0" marL="0" marR="0" rtl="0" algn="l">
                <a:lnSpc>
                  <a:spcPct val="15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scala&gt; sc.parallelize(Array(1, 2, 3, 4)).foreach(x =&gt; accum.add(x))</a:t>
              </a:r>
              <a:endParaRPr/>
            </a:p>
            <a:p>
              <a:pPr indent="342900" lvl="0" marL="0" marR="0" rtl="0" algn="l">
                <a:lnSpc>
                  <a:spcPct val="15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scala&gt; accum.value</a:t>
              </a:r>
              <a:endParaRPr b="0" i="0" sz="2200" u="none" cap="none" strike="noStrike">
                <a:solidFill>
                  <a:srgbClr val="3F3F3F"/>
                </a:solidFill>
                <a:latin typeface="Courier New"/>
                <a:ea typeface="Courier New"/>
                <a:cs typeface="Courier New"/>
                <a:sym typeface="Courier New"/>
              </a:endParaRPr>
            </a:p>
            <a:p>
              <a:pPr indent="342900" lvl="0" marL="0" marR="0" rtl="0" algn="l">
                <a:lnSpc>
                  <a:spcPct val="15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res2: Long = 10</a:t>
              </a:r>
              <a:endParaRPr/>
            </a:p>
          </p:txBody>
        </p:sp>
      </p:grpSp>
      <p:sp>
        <p:nvSpPr>
          <p:cNvPr id="918" name="Google Shape;918;p31"/>
          <p:cNvSpPr txBox="1"/>
          <p:nvPr/>
        </p:nvSpPr>
        <p:spPr>
          <a:xfrm>
            <a:off x="1514590" y="1915749"/>
            <a:ext cx="13772112" cy="483992"/>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rgbClr val="3F3F3F"/>
                </a:solidFill>
                <a:latin typeface="Open Sans"/>
                <a:ea typeface="Open Sans"/>
                <a:cs typeface="Open Sans"/>
                <a:sym typeface="Open Sans"/>
              </a:rPr>
              <a:t>Code shows an accumulator that is created by  calling SparkContext.longAccumulator() </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919" name="Google Shape;919;p31"/>
          <p:cNvSpPr/>
          <p:nvPr/>
        </p:nvSpPr>
        <p:spPr>
          <a:xfrm>
            <a:off x="848686" y="203604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20" name="Google Shape;920;p31"/>
          <p:cNvSpPr/>
          <p:nvPr/>
        </p:nvSpPr>
        <p:spPr>
          <a:xfrm>
            <a:off x="970237" y="7590228"/>
            <a:ext cx="14991216" cy="1079792"/>
          </a:xfrm>
          <a:prstGeom prst="roundRect">
            <a:avLst>
              <a:gd fmla="val 16667" name="adj"/>
            </a:avLst>
          </a:prstGeom>
          <a:solidFill>
            <a:srgbClr val="DDEAF6"/>
          </a:solidFill>
          <a:ln cap="flat" cmpd="sng" w="25400">
            <a:solidFill>
              <a:srgbClr val="3D4B5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921" name="Google Shape;921;p31"/>
          <p:cNvGrpSpPr/>
          <p:nvPr/>
        </p:nvGrpSpPr>
        <p:grpSpPr>
          <a:xfrm>
            <a:off x="406400" y="7590228"/>
            <a:ext cx="14808745" cy="1079792"/>
            <a:chOff x="359226" y="3363062"/>
            <a:chExt cx="7204801" cy="525344"/>
          </a:xfrm>
        </p:grpSpPr>
        <p:sp>
          <p:nvSpPr>
            <p:cNvPr id="922" name="Google Shape;922;p31"/>
            <p:cNvSpPr/>
            <p:nvPr/>
          </p:nvSpPr>
          <p:spPr>
            <a:xfrm>
              <a:off x="719675" y="3471832"/>
              <a:ext cx="6844352" cy="307804"/>
            </a:xfrm>
            <a:prstGeom prst="roundRect">
              <a:avLst>
                <a:gd fmla="val 16667" name="adj"/>
              </a:avLst>
            </a:prstGeom>
            <a:noFill/>
            <a:ln>
              <a:noFill/>
            </a:ln>
          </p:spPr>
          <p:txBody>
            <a:bodyPr anchorCtr="0" anchor="ctr" bIns="45700" lIns="91425" spcFirstLastPara="1" rIns="91425" wrap="square" tIns="45700">
              <a:noAutofit/>
            </a:bodyPr>
            <a:lstStyle/>
            <a:p>
              <a:pPr indent="0" lvl="2" marL="508000" marR="0" rtl="0" algn="l">
                <a:lnSpc>
                  <a:spcPct val="150000"/>
                </a:lnSpc>
                <a:spcBef>
                  <a:spcPts val="0"/>
                </a:spcBef>
                <a:spcAft>
                  <a:spcPts val="0"/>
                </a:spcAft>
                <a:buClr>
                  <a:srgbClr val="3F3F3F"/>
                </a:buClr>
                <a:buSzPts val="1920"/>
                <a:buFont typeface="Open Sans"/>
                <a:buNone/>
              </a:pPr>
              <a:r>
                <a:rPr b="0" i="0" lang="en-US" sz="2400" u="none" cap="none" strike="noStrike">
                  <a:solidFill>
                    <a:srgbClr val="3F3F3F"/>
                  </a:solidFill>
                  <a:latin typeface="Open Sans"/>
                  <a:ea typeface="Open Sans"/>
                  <a:cs typeface="Open Sans"/>
                  <a:sym typeface="Open Sans"/>
                </a:rPr>
                <a:t>Programmers can also create their own types by subclassing AccumulatorV2, which is an abstract class that has several methods like reset, add, merge, and others.</a:t>
              </a:r>
              <a:endParaRPr/>
            </a:p>
          </p:txBody>
        </p:sp>
        <p:sp>
          <p:nvSpPr>
            <p:cNvPr id="923" name="Google Shape;923;p31"/>
            <p:cNvSpPr/>
            <p:nvPr/>
          </p:nvSpPr>
          <p:spPr>
            <a:xfrm>
              <a:off x="359226" y="3363062"/>
              <a:ext cx="548640" cy="525344"/>
            </a:xfrm>
            <a:prstGeom prst="ellipse">
              <a:avLst/>
            </a:prstGeom>
            <a:solidFill>
              <a:srgbClr val="F292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5755"/>
                <a:buFont typeface="Arial"/>
                <a:buNone/>
              </a:pPr>
              <a:r>
                <a:rPr b="0" i="0" lang="en-US" sz="5755" u="none" cap="none" strike="noStrike">
                  <a:solidFill>
                    <a:srgbClr val="FFFFFF"/>
                  </a:solidFill>
                  <a:latin typeface="Arial"/>
                  <a:ea typeface="Arial"/>
                  <a:cs typeface="Arial"/>
                  <a:sym typeface="Arial"/>
                </a:rPr>
                <a:t>!</a:t>
              </a:r>
              <a:endParaRPr/>
            </a:p>
          </p:txBody>
        </p:sp>
      </p:grpSp>
      <p:sp>
        <p:nvSpPr>
          <p:cNvPr id="924" name="Google Shape;924;p31"/>
          <p:cNvSpPr/>
          <p:nvPr/>
        </p:nvSpPr>
        <p:spPr>
          <a:xfrm>
            <a:off x="5432845" y="1169036"/>
            <a:ext cx="5466560"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SHARED VARIABLE—ACCUMULATORS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925" name="Google Shape;925;p31"/>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Working on  Spark Project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926" name="Google Shape;926;p31"/>
          <p:cNvPicPr preferRelativeResize="0"/>
          <p:nvPr/>
        </p:nvPicPr>
        <p:blipFill rotWithShape="1">
          <a:blip r:embed="rId3">
            <a:alphaModFix/>
          </a:blip>
          <a:srcRect b="0" l="0" r="0" t="0"/>
          <a:stretch/>
        </p:blipFill>
        <p:spPr>
          <a:xfrm>
            <a:off x="4593022" y="870792"/>
            <a:ext cx="7056408" cy="27431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26"/>
          <p:cNvSpPr txBox="1"/>
          <p:nvPr>
            <p:ph idx="1" type="body"/>
          </p:nvPr>
        </p:nvSpPr>
        <p:spPr>
          <a:xfrm>
            <a:off x="926745" y="533697"/>
            <a:ext cx="12378900" cy="535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0" i="0" lang="en-US" sz="3200" u="none" cap="none" strike="noStrike">
                <a:solidFill>
                  <a:schemeClr val="lt1"/>
                </a:solidFill>
                <a:latin typeface="Open Sans ExtraBold"/>
                <a:ea typeface="Open Sans ExtraBold"/>
                <a:cs typeface="Open Sans ExtraBold"/>
                <a:sym typeface="Open Sans ExtraBold"/>
              </a:rPr>
              <a:t>Demo</a:t>
            </a:r>
            <a:endParaRPr/>
          </a:p>
        </p:txBody>
      </p:sp>
      <p:sp>
        <p:nvSpPr>
          <p:cNvPr id="933" name="Google Shape;933;p26"/>
          <p:cNvSpPr txBox="1"/>
          <p:nvPr>
            <p:ph idx="2" type="body"/>
          </p:nvPr>
        </p:nvSpPr>
        <p:spPr>
          <a:xfrm>
            <a:off x="926750" y="1775725"/>
            <a:ext cx="14128500" cy="108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Resilient Distributed Datasets (RDD) Partitions Using Coalesce Transformation</a:t>
            </a:r>
            <a:endParaRPr/>
          </a:p>
          <a:p>
            <a:pPr indent="0" lvl="0" marL="0" marR="0" rtl="0" algn="l">
              <a:lnSpc>
                <a:spcPct val="90000"/>
              </a:lnSpc>
              <a:spcBef>
                <a:spcPts val="0"/>
              </a:spcBef>
              <a:spcAft>
                <a:spcPts val="0"/>
              </a:spcAft>
              <a:buClr>
                <a:srgbClr val="0F547B"/>
              </a:buClr>
              <a:buSzPts val="700"/>
              <a:buFont typeface="Arial"/>
              <a:buNone/>
            </a:pPr>
            <a:r>
              <a:t/>
            </a:r>
            <a:endParaRPr/>
          </a:p>
        </p:txBody>
      </p:sp>
      <p:sp>
        <p:nvSpPr>
          <p:cNvPr id="934" name="Google Shape;934;p26"/>
          <p:cNvSpPr/>
          <p:nvPr/>
        </p:nvSpPr>
        <p:spPr>
          <a:xfrm>
            <a:off x="1220325" y="4332722"/>
            <a:ext cx="14516400" cy="872100"/>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lang="en-US" sz="2400">
                <a:solidFill>
                  <a:srgbClr val="3F3F3F"/>
                </a:solidFill>
                <a:latin typeface="Open Sans"/>
                <a:ea typeface="Open Sans"/>
                <a:cs typeface="Open Sans"/>
                <a:sym typeface="Open Sans"/>
              </a:rPr>
              <a:t>Refer Module 4-Assisted Practice- Using Coalesce Transformation with Scala RDD Partitions in Apache Spark</a:t>
            </a:r>
            <a:endParaRPr sz="2400">
              <a:solidFill>
                <a:srgbClr val="3F3F3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
          <p:cNvSpPr txBox="1"/>
          <p:nvPr>
            <p:ph idx="1" type="body"/>
          </p:nvPr>
        </p:nvSpPr>
        <p:spPr>
          <a:xfrm>
            <a:off x="926745" y="1676697"/>
            <a:ext cx="12378946" cy="53553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800"/>
              <a:buNone/>
            </a:pPr>
            <a:r>
              <a:rPr lang="en-US"/>
              <a:t>Using RDD for Creating Applications in Spark</a:t>
            </a:r>
            <a:endParaRPr b="0" i="0" sz="3200" u="none" cap="none" strike="noStrike">
              <a:solidFill>
                <a:schemeClr val="lt1"/>
              </a:solidFill>
              <a:latin typeface="Open Sans ExtraBold"/>
              <a:ea typeface="Open Sans ExtraBold"/>
              <a:cs typeface="Open Sans ExtraBold"/>
              <a:sym typeface="Open Sans ExtraBold"/>
            </a:endParaRPr>
          </a:p>
        </p:txBody>
      </p:sp>
      <p:sp>
        <p:nvSpPr>
          <p:cNvPr id="393" name="Google Shape;393;p3"/>
          <p:cNvSpPr txBox="1"/>
          <p:nvPr>
            <p:ph idx="2" type="body"/>
          </p:nvPr>
        </p:nvSpPr>
        <p:spPr>
          <a:xfrm>
            <a:off x="926744" y="2380588"/>
            <a:ext cx="12378949" cy="48013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lang="en-US"/>
              <a:t>Topic 1: Introduction to RDDs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33"/>
          <p:cNvSpPr txBox="1"/>
          <p:nvPr>
            <p:ph idx="1" type="body"/>
          </p:nvPr>
        </p:nvSpPr>
        <p:spPr>
          <a:xfrm>
            <a:off x="926745" y="1676697"/>
            <a:ext cx="12378945" cy="53553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800"/>
              <a:buNone/>
            </a:pPr>
            <a:r>
              <a:rPr lang="en-US"/>
              <a:t>Using RDD for Creating Applications in Spark</a:t>
            </a:r>
            <a:endParaRPr/>
          </a:p>
        </p:txBody>
      </p:sp>
      <p:sp>
        <p:nvSpPr>
          <p:cNvPr id="941" name="Google Shape;941;p33"/>
          <p:cNvSpPr txBox="1"/>
          <p:nvPr>
            <p:ph idx="2" type="body"/>
          </p:nvPr>
        </p:nvSpPr>
        <p:spPr>
          <a:xfrm>
            <a:off x="926741" y="2380588"/>
            <a:ext cx="12378949" cy="48013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lang="en-US"/>
              <a:t>Topic 3: Working with RDDS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34"/>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t>Working with RDDS</a:t>
            </a:r>
            <a:endParaRPr b="0" i="0" sz="3200" u="none" cap="none" strike="noStrike">
              <a:solidFill>
                <a:srgbClr val="3F3F3F"/>
              </a:solidFill>
              <a:latin typeface="Open Sans ExtraBold"/>
              <a:ea typeface="Open Sans ExtraBold"/>
              <a:cs typeface="Open Sans ExtraBold"/>
              <a:sym typeface="Open Sans ExtraBold"/>
            </a:endParaRPr>
          </a:p>
        </p:txBody>
      </p:sp>
      <p:sp>
        <p:nvSpPr>
          <p:cNvPr id="948" name="Google Shape;948;p34"/>
          <p:cNvSpPr txBox="1"/>
          <p:nvPr>
            <p:ph idx="4294967295" type="body"/>
          </p:nvPr>
        </p:nvSpPr>
        <p:spPr>
          <a:xfrm>
            <a:off x="363537" y="1942320"/>
            <a:ext cx="15528924" cy="44528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3F3F3F"/>
              </a:buClr>
              <a:buSzPts val="600"/>
              <a:buFont typeface="Arial"/>
              <a:buNone/>
            </a:pPr>
            <a:r>
              <a:rPr b="0" i="0" lang="en-US" sz="2400" u="none" cap="none" strike="noStrike">
                <a:solidFill>
                  <a:srgbClr val="3F3F3F"/>
                </a:solidFill>
                <a:latin typeface="Open Sans"/>
                <a:ea typeface="Open Sans"/>
                <a:cs typeface="Open Sans"/>
                <a:sym typeface="Open Sans"/>
              </a:rPr>
              <a:t>In Spark, there are four extensions to the RDD API:</a:t>
            </a:r>
            <a:endParaRPr/>
          </a:p>
        </p:txBody>
      </p:sp>
      <p:sp>
        <p:nvSpPr>
          <p:cNvPr id="949" name="Google Shape;949;p34"/>
          <p:cNvSpPr/>
          <p:nvPr/>
        </p:nvSpPr>
        <p:spPr>
          <a:xfrm>
            <a:off x="1374720" y="5332514"/>
            <a:ext cx="3740169" cy="733501"/>
          </a:xfrm>
          <a:prstGeom prst="rect">
            <a:avLst/>
          </a:prstGeom>
          <a:noFill/>
          <a:ln>
            <a:noFill/>
          </a:ln>
        </p:spPr>
        <p:txBody>
          <a:bodyPr anchorCtr="0" anchor="ctr" bIns="187925" lIns="187925" spcFirstLastPara="1" rIns="187925" wrap="square" tIns="187925">
            <a:noAutofit/>
          </a:bodyPr>
          <a:lstStyle/>
          <a:p>
            <a:pPr indent="0" lvl="0" marL="0" marR="0" rtl="0" algn="ctr">
              <a:lnSpc>
                <a:spcPct val="100000"/>
              </a:lnSpc>
              <a:spcBef>
                <a:spcPts val="0"/>
              </a:spcBef>
              <a:spcAft>
                <a:spcPts val="0"/>
              </a:spcAft>
              <a:buClr>
                <a:srgbClr val="262626"/>
              </a:buClr>
              <a:buSzPts val="550"/>
              <a:buFont typeface="Open Sans"/>
              <a:buNone/>
            </a:pPr>
            <a:r>
              <a:rPr b="0" i="0" lang="en-US" sz="2200" u="none" cap="none" strike="noStrike">
                <a:solidFill>
                  <a:srgbClr val="262626"/>
                </a:solidFill>
                <a:latin typeface="Open Sans"/>
                <a:ea typeface="Open Sans"/>
                <a:cs typeface="Open Sans"/>
                <a:sym typeface="Open Sans"/>
              </a:rPr>
              <a:t>DoubleRDDFunctions</a:t>
            </a:r>
            <a:r>
              <a:rPr b="0" i="0" lang="en-US" sz="2300" u="none" cap="none" strike="noStrike">
                <a:solidFill>
                  <a:srgbClr val="262626"/>
                </a:solidFill>
                <a:latin typeface="Calibri"/>
                <a:ea typeface="Calibri"/>
                <a:cs typeface="Calibri"/>
                <a:sym typeface="Calibri"/>
              </a:rPr>
              <a:t> </a:t>
            </a:r>
            <a:endParaRPr/>
          </a:p>
        </p:txBody>
      </p:sp>
      <p:sp>
        <p:nvSpPr>
          <p:cNvPr id="950" name="Google Shape;950;p34"/>
          <p:cNvSpPr/>
          <p:nvPr/>
        </p:nvSpPr>
        <p:spPr>
          <a:xfrm>
            <a:off x="4939026" y="5332514"/>
            <a:ext cx="3740170" cy="718790"/>
          </a:xfrm>
          <a:prstGeom prst="rect">
            <a:avLst/>
          </a:prstGeom>
          <a:noFill/>
          <a:ln>
            <a:noFill/>
          </a:ln>
        </p:spPr>
        <p:txBody>
          <a:bodyPr anchorCtr="0" anchor="ctr" bIns="187925" lIns="187925" spcFirstLastPara="1" rIns="187925" wrap="square" tIns="187925">
            <a:noAutofit/>
          </a:bodyPr>
          <a:lstStyle/>
          <a:p>
            <a:pPr indent="0" lvl="0" marL="0" marR="0" rtl="0" algn="ctr">
              <a:lnSpc>
                <a:spcPct val="100000"/>
              </a:lnSpc>
              <a:spcBef>
                <a:spcPts val="0"/>
              </a:spcBef>
              <a:spcAft>
                <a:spcPts val="0"/>
              </a:spcAft>
              <a:buClr>
                <a:srgbClr val="262626"/>
              </a:buClr>
              <a:buSzPts val="550"/>
              <a:buFont typeface="Open Sans"/>
              <a:buNone/>
            </a:pPr>
            <a:r>
              <a:rPr b="0" i="0" lang="en-US" sz="2200" u="none" cap="none" strike="noStrike">
                <a:solidFill>
                  <a:srgbClr val="262626"/>
                </a:solidFill>
                <a:latin typeface="Open Sans"/>
                <a:ea typeface="Open Sans"/>
                <a:cs typeface="Open Sans"/>
                <a:sym typeface="Open Sans"/>
              </a:rPr>
              <a:t>PairRDDFunctions </a:t>
            </a:r>
            <a:endParaRPr/>
          </a:p>
        </p:txBody>
      </p:sp>
      <p:sp>
        <p:nvSpPr>
          <p:cNvPr id="951" name="Google Shape;951;p34"/>
          <p:cNvSpPr/>
          <p:nvPr/>
        </p:nvSpPr>
        <p:spPr>
          <a:xfrm>
            <a:off x="8503333" y="5332514"/>
            <a:ext cx="3740170" cy="718790"/>
          </a:xfrm>
          <a:prstGeom prst="rect">
            <a:avLst/>
          </a:prstGeom>
          <a:noFill/>
          <a:ln>
            <a:noFill/>
          </a:ln>
        </p:spPr>
        <p:txBody>
          <a:bodyPr anchorCtr="0" anchor="ctr" bIns="187925" lIns="187925" spcFirstLastPara="1" rIns="187925" wrap="square" tIns="187925">
            <a:noAutofit/>
          </a:bodyPr>
          <a:lstStyle/>
          <a:p>
            <a:pPr indent="0" lvl="0" marL="0" marR="0" rtl="0" algn="ctr">
              <a:lnSpc>
                <a:spcPct val="100000"/>
              </a:lnSpc>
              <a:spcBef>
                <a:spcPts val="0"/>
              </a:spcBef>
              <a:spcAft>
                <a:spcPts val="0"/>
              </a:spcAft>
              <a:buClr>
                <a:srgbClr val="262626"/>
              </a:buClr>
              <a:buSzPts val="550"/>
              <a:buFont typeface="Open Sans"/>
              <a:buNone/>
            </a:pPr>
            <a:r>
              <a:rPr b="0" i="0" lang="en-US" sz="2200" u="none" cap="none" strike="noStrike">
                <a:solidFill>
                  <a:srgbClr val="262626"/>
                </a:solidFill>
                <a:latin typeface="Open Sans"/>
                <a:ea typeface="Open Sans"/>
                <a:cs typeface="Open Sans"/>
                <a:sym typeface="Open Sans"/>
              </a:rPr>
              <a:t>OrderedRDDFunctions </a:t>
            </a:r>
            <a:endParaRPr/>
          </a:p>
        </p:txBody>
      </p:sp>
      <p:sp>
        <p:nvSpPr>
          <p:cNvPr id="952" name="Google Shape;952;p34"/>
          <p:cNvSpPr/>
          <p:nvPr/>
        </p:nvSpPr>
        <p:spPr>
          <a:xfrm>
            <a:off x="12067639" y="5332514"/>
            <a:ext cx="3740169" cy="695029"/>
          </a:xfrm>
          <a:prstGeom prst="rect">
            <a:avLst/>
          </a:prstGeom>
          <a:noFill/>
          <a:ln>
            <a:noFill/>
          </a:ln>
        </p:spPr>
        <p:txBody>
          <a:bodyPr anchorCtr="0" anchor="ctr" bIns="187925" lIns="187925" spcFirstLastPara="1" rIns="187925" wrap="square" tIns="187925">
            <a:noAutofit/>
          </a:bodyPr>
          <a:lstStyle/>
          <a:p>
            <a:pPr indent="0" lvl="0" marL="0" marR="0" rtl="0" algn="ctr">
              <a:lnSpc>
                <a:spcPct val="100000"/>
              </a:lnSpc>
              <a:spcBef>
                <a:spcPts val="0"/>
              </a:spcBef>
              <a:spcAft>
                <a:spcPts val="0"/>
              </a:spcAft>
              <a:buClr>
                <a:srgbClr val="262626"/>
              </a:buClr>
              <a:buSzPts val="520"/>
              <a:buFont typeface="Open Sans"/>
              <a:buNone/>
            </a:pPr>
            <a:r>
              <a:rPr b="0" i="0" lang="en-US" sz="2080" u="none" cap="none" strike="noStrike">
                <a:solidFill>
                  <a:srgbClr val="262626"/>
                </a:solidFill>
                <a:latin typeface="Open Sans"/>
                <a:ea typeface="Open Sans"/>
                <a:cs typeface="Open Sans"/>
                <a:sym typeface="Open Sans"/>
              </a:rPr>
              <a:t>SequenceFileRDDFunctions</a:t>
            </a:r>
            <a:r>
              <a:rPr b="0" i="0" lang="en-US" sz="2050" u="none" cap="none" strike="noStrike">
                <a:solidFill>
                  <a:srgbClr val="262626"/>
                </a:solidFill>
                <a:latin typeface="Open Sans"/>
                <a:ea typeface="Open Sans"/>
                <a:cs typeface="Open Sans"/>
                <a:sym typeface="Open Sans"/>
              </a:rPr>
              <a:t> </a:t>
            </a:r>
            <a:endParaRPr/>
          </a:p>
        </p:txBody>
      </p:sp>
      <p:pic>
        <p:nvPicPr>
          <p:cNvPr id="953" name="Google Shape;953;p34"/>
          <p:cNvPicPr preferRelativeResize="0"/>
          <p:nvPr/>
        </p:nvPicPr>
        <p:blipFill rotWithShape="1">
          <a:blip r:embed="rId3">
            <a:alphaModFix/>
          </a:blip>
          <a:srcRect b="0" l="0" r="0" t="0"/>
          <a:stretch/>
        </p:blipFill>
        <p:spPr>
          <a:xfrm>
            <a:off x="6142616" y="870792"/>
            <a:ext cx="3957218" cy="274319"/>
          </a:xfrm>
          <a:prstGeom prst="rect">
            <a:avLst/>
          </a:prstGeom>
          <a:noFill/>
          <a:ln>
            <a:noFill/>
          </a:ln>
        </p:spPr>
      </p:pic>
      <p:grpSp>
        <p:nvGrpSpPr>
          <p:cNvPr id="954" name="Google Shape;954;p34"/>
          <p:cNvGrpSpPr/>
          <p:nvPr/>
        </p:nvGrpSpPr>
        <p:grpSpPr>
          <a:xfrm>
            <a:off x="2116554" y="2983467"/>
            <a:ext cx="12633240" cy="2462465"/>
            <a:chOff x="933855" y="1518085"/>
            <a:chExt cx="7389623" cy="1440381"/>
          </a:xfrm>
        </p:grpSpPr>
        <p:grpSp>
          <p:nvGrpSpPr>
            <p:cNvPr id="955" name="Google Shape;955;p34"/>
            <p:cNvGrpSpPr/>
            <p:nvPr/>
          </p:nvGrpSpPr>
          <p:grpSpPr>
            <a:xfrm>
              <a:off x="933855" y="1571115"/>
              <a:ext cx="1349159" cy="1387351"/>
              <a:chOff x="861348" y="1217561"/>
              <a:chExt cx="1349159" cy="1387351"/>
            </a:xfrm>
          </p:grpSpPr>
          <p:sp>
            <p:nvSpPr>
              <p:cNvPr id="956" name="Google Shape;956;p34"/>
              <p:cNvSpPr/>
              <p:nvPr/>
            </p:nvSpPr>
            <p:spPr>
              <a:xfrm rot="-3360000">
                <a:off x="1404143" y="1702653"/>
                <a:ext cx="792283" cy="455233"/>
              </a:xfrm>
              <a:custGeom>
                <a:rect b="b" l="l" r="r" t="t"/>
                <a:pathLst>
                  <a:path extrusionOk="0" h="624" w="1086">
                    <a:moveTo>
                      <a:pt x="361" y="0"/>
                    </a:moveTo>
                    <a:lnTo>
                      <a:pt x="361" y="0"/>
                    </a:lnTo>
                    <a:lnTo>
                      <a:pt x="0" y="624"/>
                    </a:lnTo>
                    <a:lnTo>
                      <a:pt x="725" y="624"/>
                    </a:lnTo>
                    <a:lnTo>
                      <a:pt x="1086" y="0"/>
                    </a:lnTo>
                    <a:lnTo>
                      <a:pt x="361" y="0"/>
                    </a:lnTo>
                    <a:close/>
                  </a:path>
                </a:pathLst>
              </a:custGeom>
              <a:solidFill>
                <a:srgbClr val="217E7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957" name="Google Shape;957;p34"/>
              <p:cNvSpPr/>
              <p:nvPr/>
            </p:nvSpPr>
            <p:spPr>
              <a:xfrm rot="-3360000">
                <a:off x="1024922" y="1444677"/>
                <a:ext cx="792283" cy="459611"/>
              </a:xfrm>
              <a:custGeom>
                <a:rect b="b" l="l" r="r" t="t"/>
                <a:pathLst>
                  <a:path extrusionOk="0" h="630" w="1086">
                    <a:moveTo>
                      <a:pt x="0" y="0"/>
                    </a:moveTo>
                    <a:lnTo>
                      <a:pt x="0" y="0"/>
                    </a:lnTo>
                    <a:lnTo>
                      <a:pt x="361" y="630"/>
                    </a:lnTo>
                    <a:lnTo>
                      <a:pt x="1086" y="630"/>
                    </a:lnTo>
                    <a:lnTo>
                      <a:pt x="725" y="0"/>
                    </a:lnTo>
                    <a:lnTo>
                      <a:pt x="0" y="0"/>
                    </a:lnTo>
                    <a:close/>
                  </a:path>
                </a:pathLst>
              </a:custGeom>
              <a:solidFill>
                <a:srgbClr val="2DA99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58" name="Google Shape;958;p34"/>
              <p:cNvSpPr/>
              <p:nvPr/>
            </p:nvSpPr>
            <p:spPr>
              <a:xfrm rot="-3360000">
                <a:off x="1124314" y="1673061"/>
                <a:ext cx="527459" cy="914844"/>
              </a:xfrm>
              <a:custGeom>
                <a:rect b="b" l="l" r="r" t="t"/>
                <a:pathLst>
                  <a:path extrusionOk="0" h="1254" w="723">
                    <a:moveTo>
                      <a:pt x="362" y="0"/>
                    </a:moveTo>
                    <a:lnTo>
                      <a:pt x="0" y="628"/>
                    </a:lnTo>
                    <a:lnTo>
                      <a:pt x="362" y="1254"/>
                    </a:lnTo>
                    <a:lnTo>
                      <a:pt x="723" y="630"/>
                    </a:lnTo>
                    <a:lnTo>
                      <a:pt x="362" y="0"/>
                    </a:lnTo>
                    <a:close/>
                  </a:path>
                </a:pathLst>
              </a:custGeom>
              <a:solidFill>
                <a:srgbClr val="16544E"/>
              </a:solidFill>
              <a:ln>
                <a:noFill/>
              </a:ln>
              <a:effectLst>
                <a:outerShdw blurRad="76200" kx="1200000" rotWithShape="0" algn="br" sy="23000">
                  <a:srgbClr val="000000">
                    <a:alpha val="784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grpSp>
        <p:sp>
          <p:nvSpPr>
            <p:cNvPr id="959" name="Google Shape;959;p34"/>
            <p:cNvSpPr/>
            <p:nvPr/>
          </p:nvSpPr>
          <p:spPr>
            <a:xfrm>
              <a:off x="1081533" y="1518085"/>
              <a:ext cx="491523" cy="491523"/>
            </a:xfrm>
            <a:prstGeom prst="ellipse">
              <a:avLst/>
            </a:prstGeom>
            <a:solidFill>
              <a:srgbClr val="2DA99D"/>
            </a:solidFill>
            <a:ln cap="flat" cmpd="sng" w="381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60" name="Google Shape;960;p34"/>
            <p:cNvSpPr txBox="1"/>
            <p:nvPr/>
          </p:nvSpPr>
          <p:spPr>
            <a:xfrm>
              <a:off x="1117942" y="1579180"/>
              <a:ext cx="418704" cy="36933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01</a:t>
              </a:r>
              <a:endParaRPr/>
            </a:p>
          </p:txBody>
        </p:sp>
        <p:grpSp>
          <p:nvGrpSpPr>
            <p:cNvPr id="961" name="Google Shape;961;p34"/>
            <p:cNvGrpSpPr/>
            <p:nvPr/>
          </p:nvGrpSpPr>
          <p:grpSpPr>
            <a:xfrm>
              <a:off x="2947343" y="1571115"/>
              <a:ext cx="1349159" cy="1387351"/>
              <a:chOff x="861348" y="1217561"/>
              <a:chExt cx="1349159" cy="1387351"/>
            </a:xfrm>
          </p:grpSpPr>
          <p:sp>
            <p:nvSpPr>
              <p:cNvPr id="962" name="Google Shape;962;p34"/>
              <p:cNvSpPr/>
              <p:nvPr/>
            </p:nvSpPr>
            <p:spPr>
              <a:xfrm rot="-3360000">
                <a:off x="1404143" y="1702653"/>
                <a:ext cx="792283" cy="455233"/>
              </a:xfrm>
              <a:custGeom>
                <a:rect b="b" l="l" r="r" t="t"/>
                <a:pathLst>
                  <a:path extrusionOk="0" h="624" w="1086">
                    <a:moveTo>
                      <a:pt x="361" y="0"/>
                    </a:moveTo>
                    <a:lnTo>
                      <a:pt x="361" y="0"/>
                    </a:lnTo>
                    <a:lnTo>
                      <a:pt x="0" y="624"/>
                    </a:lnTo>
                    <a:lnTo>
                      <a:pt x="725" y="624"/>
                    </a:lnTo>
                    <a:lnTo>
                      <a:pt x="1086" y="0"/>
                    </a:lnTo>
                    <a:lnTo>
                      <a:pt x="361" y="0"/>
                    </a:lnTo>
                    <a:close/>
                  </a:path>
                </a:pathLst>
              </a:custGeom>
              <a:solidFill>
                <a:srgbClr val="76933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963" name="Google Shape;963;p34"/>
              <p:cNvSpPr/>
              <p:nvPr/>
            </p:nvSpPr>
            <p:spPr>
              <a:xfrm rot="-3360000">
                <a:off x="1024922" y="1444677"/>
                <a:ext cx="792283" cy="459611"/>
              </a:xfrm>
              <a:custGeom>
                <a:rect b="b" l="l" r="r" t="t"/>
                <a:pathLst>
                  <a:path extrusionOk="0" h="630" w="1086">
                    <a:moveTo>
                      <a:pt x="0" y="0"/>
                    </a:moveTo>
                    <a:lnTo>
                      <a:pt x="0" y="0"/>
                    </a:lnTo>
                    <a:lnTo>
                      <a:pt x="361" y="630"/>
                    </a:lnTo>
                    <a:lnTo>
                      <a:pt x="1086" y="630"/>
                    </a:lnTo>
                    <a:lnTo>
                      <a:pt x="725" y="0"/>
                    </a:lnTo>
                    <a:lnTo>
                      <a:pt x="0" y="0"/>
                    </a:lnTo>
                    <a:close/>
                  </a:path>
                </a:pathLst>
              </a:custGeom>
              <a:solidFill>
                <a:srgbClr val="9BBB5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64" name="Google Shape;964;p34"/>
              <p:cNvSpPr/>
              <p:nvPr/>
            </p:nvSpPr>
            <p:spPr>
              <a:xfrm rot="-3360000">
                <a:off x="1124314" y="1673061"/>
                <a:ext cx="527459" cy="914844"/>
              </a:xfrm>
              <a:custGeom>
                <a:rect b="b" l="l" r="r" t="t"/>
                <a:pathLst>
                  <a:path extrusionOk="0" h="1254" w="723">
                    <a:moveTo>
                      <a:pt x="362" y="0"/>
                    </a:moveTo>
                    <a:lnTo>
                      <a:pt x="0" y="628"/>
                    </a:lnTo>
                    <a:lnTo>
                      <a:pt x="362" y="1254"/>
                    </a:lnTo>
                    <a:lnTo>
                      <a:pt x="723" y="630"/>
                    </a:lnTo>
                    <a:lnTo>
                      <a:pt x="362" y="0"/>
                    </a:lnTo>
                    <a:close/>
                  </a:path>
                </a:pathLst>
              </a:custGeom>
              <a:solidFill>
                <a:srgbClr val="4F6229"/>
              </a:solidFill>
              <a:ln>
                <a:noFill/>
              </a:ln>
              <a:effectLst>
                <a:outerShdw blurRad="76200" kx="1200000" rotWithShape="0" algn="br" sy="23000">
                  <a:srgbClr val="000000">
                    <a:alpha val="784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grpSp>
        <p:sp>
          <p:nvSpPr>
            <p:cNvPr id="965" name="Google Shape;965;p34"/>
            <p:cNvSpPr/>
            <p:nvPr/>
          </p:nvSpPr>
          <p:spPr>
            <a:xfrm>
              <a:off x="3095021" y="1518085"/>
              <a:ext cx="491523" cy="491523"/>
            </a:xfrm>
            <a:prstGeom prst="ellipse">
              <a:avLst/>
            </a:prstGeom>
            <a:solidFill>
              <a:srgbClr val="9BBB5C"/>
            </a:solidFill>
            <a:ln cap="flat" cmpd="sng" w="381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66" name="Google Shape;966;p34"/>
            <p:cNvSpPr txBox="1"/>
            <p:nvPr/>
          </p:nvSpPr>
          <p:spPr>
            <a:xfrm>
              <a:off x="3131430" y="1579180"/>
              <a:ext cx="418704" cy="36933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02</a:t>
              </a:r>
              <a:endParaRPr/>
            </a:p>
          </p:txBody>
        </p:sp>
        <p:grpSp>
          <p:nvGrpSpPr>
            <p:cNvPr id="967" name="Google Shape;967;p34"/>
            <p:cNvGrpSpPr/>
            <p:nvPr/>
          </p:nvGrpSpPr>
          <p:grpSpPr>
            <a:xfrm>
              <a:off x="4960831" y="1571115"/>
              <a:ext cx="1349159" cy="1387351"/>
              <a:chOff x="861348" y="1217561"/>
              <a:chExt cx="1349159" cy="1387351"/>
            </a:xfrm>
          </p:grpSpPr>
          <p:sp>
            <p:nvSpPr>
              <p:cNvPr id="968" name="Google Shape;968;p34"/>
              <p:cNvSpPr/>
              <p:nvPr/>
            </p:nvSpPr>
            <p:spPr>
              <a:xfrm rot="-3360000">
                <a:off x="1404143" y="1702653"/>
                <a:ext cx="792283" cy="455233"/>
              </a:xfrm>
              <a:custGeom>
                <a:rect b="b" l="l" r="r" t="t"/>
                <a:pathLst>
                  <a:path extrusionOk="0" h="624" w="1086">
                    <a:moveTo>
                      <a:pt x="361" y="0"/>
                    </a:moveTo>
                    <a:lnTo>
                      <a:pt x="361" y="0"/>
                    </a:lnTo>
                    <a:lnTo>
                      <a:pt x="0" y="624"/>
                    </a:lnTo>
                    <a:lnTo>
                      <a:pt x="725" y="624"/>
                    </a:lnTo>
                    <a:lnTo>
                      <a:pt x="1086" y="0"/>
                    </a:lnTo>
                    <a:lnTo>
                      <a:pt x="361" y="0"/>
                    </a:lnTo>
                    <a:close/>
                  </a:path>
                </a:pathLst>
              </a:custGeom>
              <a:solidFill>
                <a:srgbClr val="C6760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969" name="Google Shape;969;p34"/>
              <p:cNvSpPr/>
              <p:nvPr/>
            </p:nvSpPr>
            <p:spPr>
              <a:xfrm rot="-3360000">
                <a:off x="1024922" y="1444677"/>
                <a:ext cx="792283" cy="459611"/>
              </a:xfrm>
              <a:custGeom>
                <a:rect b="b" l="l" r="r" t="t"/>
                <a:pathLst>
                  <a:path extrusionOk="0" h="630" w="1086">
                    <a:moveTo>
                      <a:pt x="0" y="0"/>
                    </a:moveTo>
                    <a:lnTo>
                      <a:pt x="0" y="0"/>
                    </a:lnTo>
                    <a:lnTo>
                      <a:pt x="361" y="630"/>
                    </a:lnTo>
                    <a:lnTo>
                      <a:pt x="1086" y="630"/>
                    </a:lnTo>
                    <a:lnTo>
                      <a:pt x="725" y="0"/>
                    </a:lnTo>
                    <a:lnTo>
                      <a:pt x="0" y="0"/>
                    </a:lnTo>
                    <a:close/>
                  </a:path>
                </a:pathLst>
              </a:custGeom>
              <a:solidFill>
                <a:srgbClr val="F29B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70" name="Google Shape;970;p34"/>
              <p:cNvSpPr/>
              <p:nvPr/>
            </p:nvSpPr>
            <p:spPr>
              <a:xfrm rot="-3360000">
                <a:off x="1124314" y="1673061"/>
                <a:ext cx="527459" cy="914844"/>
              </a:xfrm>
              <a:custGeom>
                <a:rect b="b" l="l" r="r" t="t"/>
                <a:pathLst>
                  <a:path extrusionOk="0" h="1254" w="723">
                    <a:moveTo>
                      <a:pt x="362" y="0"/>
                    </a:moveTo>
                    <a:lnTo>
                      <a:pt x="0" y="628"/>
                    </a:lnTo>
                    <a:lnTo>
                      <a:pt x="362" y="1254"/>
                    </a:lnTo>
                    <a:lnTo>
                      <a:pt x="723" y="630"/>
                    </a:lnTo>
                    <a:lnTo>
                      <a:pt x="362" y="0"/>
                    </a:lnTo>
                    <a:close/>
                  </a:path>
                </a:pathLst>
              </a:custGeom>
              <a:solidFill>
                <a:srgbClr val="844F07"/>
              </a:solidFill>
              <a:ln>
                <a:noFill/>
              </a:ln>
              <a:effectLst>
                <a:outerShdw blurRad="76200" kx="1200000" rotWithShape="0" algn="br" sy="23000">
                  <a:srgbClr val="000000">
                    <a:alpha val="784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grpSp>
        <p:sp>
          <p:nvSpPr>
            <p:cNvPr id="971" name="Google Shape;971;p34"/>
            <p:cNvSpPr/>
            <p:nvPr/>
          </p:nvSpPr>
          <p:spPr>
            <a:xfrm>
              <a:off x="5108509" y="1518085"/>
              <a:ext cx="491523" cy="491523"/>
            </a:xfrm>
            <a:prstGeom prst="ellipse">
              <a:avLst/>
            </a:prstGeom>
            <a:solidFill>
              <a:srgbClr val="F29B26"/>
            </a:solidFill>
            <a:ln cap="flat" cmpd="sng" w="381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72" name="Google Shape;972;p34"/>
            <p:cNvSpPr txBox="1"/>
            <p:nvPr/>
          </p:nvSpPr>
          <p:spPr>
            <a:xfrm>
              <a:off x="5144918" y="1579180"/>
              <a:ext cx="418704" cy="36933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03</a:t>
              </a:r>
              <a:endParaRPr/>
            </a:p>
          </p:txBody>
        </p:sp>
        <p:grpSp>
          <p:nvGrpSpPr>
            <p:cNvPr id="973" name="Google Shape;973;p34"/>
            <p:cNvGrpSpPr/>
            <p:nvPr/>
          </p:nvGrpSpPr>
          <p:grpSpPr>
            <a:xfrm>
              <a:off x="6974319" y="1571115"/>
              <a:ext cx="1349159" cy="1387351"/>
              <a:chOff x="861348" y="1217561"/>
              <a:chExt cx="1349159" cy="1387351"/>
            </a:xfrm>
          </p:grpSpPr>
          <p:sp>
            <p:nvSpPr>
              <p:cNvPr id="974" name="Google Shape;974;p34"/>
              <p:cNvSpPr/>
              <p:nvPr/>
            </p:nvSpPr>
            <p:spPr>
              <a:xfrm rot="-3360000">
                <a:off x="1404143" y="1702653"/>
                <a:ext cx="792283" cy="455233"/>
              </a:xfrm>
              <a:custGeom>
                <a:rect b="b" l="l" r="r" t="t"/>
                <a:pathLst>
                  <a:path extrusionOk="0" h="624" w="1086">
                    <a:moveTo>
                      <a:pt x="361" y="0"/>
                    </a:moveTo>
                    <a:lnTo>
                      <a:pt x="361" y="0"/>
                    </a:lnTo>
                    <a:lnTo>
                      <a:pt x="0" y="624"/>
                    </a:lnTo>
                    <a:lnTo>
                      <a:pt x="725" y="624"/>
                    </a:lnTo>
                    <a:lnTo>
                      <a:pt x="1086" y="0"/>
                    </a:lnTo>
                    <a:lnTo>
                      <a:pt x="361" y="0"/>
                    </a:lnTo>
                    <a:close/>
                  </a:path>
                </a:pathLst>
              </a:custGeom>
              <a:solidFill>
                <a:srgbClr val="A6283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975" name="Google Shape;975;p34"/>
              <p:cNvSpPr/>
              <p:nvPr/>
            </p:nvSpPr>
            <p:spPr>
              <a:xfrm rot="-3360000">
                <a:off x="1024922" y="1444677"/>
                <a:ext cx="792283" cy="459611"/>
              </a:xfrm>
              <a:custGeom>
                <a:rect b="b" l="l" r="r" t="t"/>
                <a:pathLst>
                  <a:path extrusionOk="0" h="630" w="1086">
                    <a:moveTo>
                      <a:pt x="0" y="0"/>
                    </a:moveTo>
                    <a:lnTo>
                      <a:pt x="0" y="0"/>
                    </a:lnTo>
                    <a:lnTo>
                      <a:pt x="361" y="630"/>
                    </a:lnTo>
                    <a:lnTo>
                      <a:pt x="1086" y="630"/>
                    </a:lnTo>
                    <a:lnTo>
                      <a:pt x="725" y="0"/>
                    </a:lnTo>
                    <a:lnTo>
                      <a:pt x="0" y="0"/>
                    </a:lnTo>
                    <a:close/>
                  </a:path>
                </a:pathLst>
              </a:custGeom>
              <a:solidFill>
                <a:srgbClr val="D1435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76" name="Google Shape;976;p34"/>
              <p:cNvSpPr/>
              <p:nvPr/>
            </p:nvSpPr>
            <p:spPr>
              <a:xfrm rot="-3360000">
                <a:off x="1124314" y="1673061"/>
                <a:ext cx="527459" cy="914844"/>
              </a:xfrm>
              <a:custGeom>
                <a:rect b="b" l="l" r="r" t="t"/>
                <a:pathLst>
                  <a:path extrusionOk="0" h="1254" w="723">
                    <a:moveTo>
                      <a:pt x="362" y="0"/>
                    </a:moveTo>
                    <a:lnTo>
                      <a:pt x="0" y="628"/>
                    </a:lnTo>
                    <a:lnTo>
                      <a:pt x="362" y="1254"/>
                    </a:lnTo>
                    <a:lnTo>
                      <a:pt x="723" y="630"/>
                    </a:lnTo>
                    <a:lnTo>
                      <a:pt x="362" y="0"/>
                    </a:lnTo>
                    <a:close/>
                  </a:path>
                </a:pathLst>
              </a:custGeom>
              <a:solidFill>
                <a:srgbClr val="6E1B27"/>
              </a:solidFill>
              <a:ln>
                <a:noFill/>
              </a:ln>
              <a:effectLst>
                <a:outerShdw blurRad="76200" kx="1200000" rotWithShape="0" algn="br" sy="23000">
                  <a:srgbClr val="000000">
                    <a:alpha val="784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grpSp>
        <p:sp>
          <p:nvSpPr>
            <p:cNvPr id="977" name="Google Shape;977;p34"/>
            <p:cNvSpPr/>
            <p:nvPr/>
          </p:nvSpPr>
          <p:spPr>
            <a:xfrm>
              <a:off x="7121997" y="1518085"/>
              <a:ext cx="491523" cy="491523"/>
            </a:xfrm>
            <a:prstGeom prst="ellipse">
              <a:avLst/>
            </a:prstGeom>
            <a:solidFill>
              <a:srgbClr val="D14358"/>
            </a:solidFill>
            <a:ln cap="flat" cmpd="sng" w="381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78" name="Google Shape;978;p34"/>
            <p:cNvSpPr txBox="1"/>
            <p:nvPr/>
          </p:nvSpPr>
          <p:spPr>
            <a:xfrm>
              <a:off x="7158406" y="1579180"/>
              <a:ext cx="418704" cy="36933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04</a:t>
              </a:r>
              <a:endParaRPr/>
            </a:p>
          </p:txBody>
        </p:sp>
      </p:grpSp>
      <p:sp>
        <p:nvSpPr>
          <p:cNvPr id="979" name="Google Shape;979;p34"/>
          <p:cNvSpPr/>
          <p:nvPr/>
        </p:nvSpPr>
        <p:spPr>
          <a:xfrm>
            <a:off x="6336937" y="1169036"/>
            <a:ext cx="365837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SCALA RDD EXTENSIONS</a:t>
            </a:r>
            <a:endParaRPr b="0" i="0" sz="2200" u="none" cap="none" strike="noStrike">
              <a:solidFill>
                <a:srgbClr val="3F3F3F"/>
              </a:solidFill>
              <a:latin typeface="Open Sans ExtraBold"/>
              <a:ea typeface="Open Sans ExtraBold"/>
              <a:cs typeface="Open Sans ExtraBold"/>
              <a:sym typeface="Open Sans Extra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35"/>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t>Working with RDDS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985" name="Google Shape;985;p35"/>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
        <p:nvSpPr>
          <p:cNvPr id="986" name="Google Shape;986;p35"/>
          <p:cNvSpPr/>
          <p:nvPr/>
        </p:nvSpPr>
        <p:spPr>
          <a:xfrm>
            <a:off x="933450" y="2134650"/>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mean(): Double </a:t>
            </a:r>
            <a:endParaRPr/>
          </a:p>
        </p:txBody>
      </p:sp>
      <p:sp>
        <p:nvSpPr>
          <p:cNvPr id="987" name="Google Shape;987;p35"/>
          <p:cNvSpPr/>
          <p:nvPr/>
        </p:nvSpPr>
        <p:spPr>
          <a:xfrm>
            <a:off x="933450" y="3753743"/>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meanApprox(timeout: Long, confidence: Double = 0.95): PartialResult[BoundedDouble] </a:t>
            </a:r>
            <a:endParaRPr/>
          </a:p>
        </p:txBody>
      </p:sp>
      <p:sp>
        <p:nvSpPr>
          <p:cNvPr id="988" name="Google Shape;988;p35"/>
          <p:cNvSpPr/>
          <p:nvPr/>
        </p:nvSpPr>
        <p:spPr>
          <a:xfrm>
            <a:off x="933450" y="5372836"/>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sampleStdev(): Double </a:t>
            </a:r>
            <a:endParaRPr/>
          </a:p>
        </p:txBody>
      </p:sp>
      <p:sp>
        <p:nvSpPr>
          <p:cNvPr id="989" name="Google Shape;989;p35"/>
          <p:cNvSpPr/>
          <p:nvPr/>
        </p:nvSpPr>
        <p:spPr>
          <a:xfrm>
            <a:off x="933450" y="6991930"/>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stats(): StatCounter</a:t>
            </a:r>
            <a:endParaRPr b="0" i="0" sz="2200" u="none" cap="none" strike="noStrike">
              <a:solidFill>
                <a:srgbClr val="3F3F3F"/>
              </a:solidFill>
              <a:latin typeface="Open Sans"/>
              <a:ea typeface="Open Sans"/>
              <a:cs typeface="Open Sans"/>
              <a:sym typeface="Open Sans"/>
            </a:endParaRPr>
          </a:p>
        </p:txBody>
      </p:sp>
      <p:sp>
        <p:nvSpPr>
          <p:cNvPr id="990" name="Google Shape;990;p35"/>
          <p:cNvSpPr/>
          <p:nvPr/>
        </p:nvSpPr>
        <p:spPr>
          <a:xfrm>
            <a:off x="8610600" y="2134650"/>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stdev(): Double </a:t>
            </a:r>
            <a:endParaRPr/>
          </a:p>
        </p:txBody>
      </p:sp>
      <p:sp>
        <p:nvSpPr>
          <p:cNvPr id="991" name="Google Shape;991;p35"/>
          <p:cNvSpPr/>
          <p:nvPr/>
        </p:nvSpPr>
        <p:spPr>
          <a:xfrm>
            <a:off x="8610600" y="3753743"/>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sum(): Double </a:t>
            </a:r>
            <a:endParaRPr/>
          </a:p>
        </p:txBody>
      </p:sp>
      <p:sp>
        <p:nvSpPr>
          <p:cNvPr id="992" name="Google Shape;992;p35"/>
          <p:cNvSpPr/>
          <p:nvPr/>
        </p:nvSpPr>
        <p:spPr>
          <a:xfrm>
            <a:off x="8610600" y="5372836"/>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sumApprox(timeout: Long, confidence: Double = 0.95): PartialResult[BoundedDouble] </a:t>
            </a:r>
            <a:endParaRPr/>
          </a:p>
        </p:txBody>
      </p:sp>
      <p:sp>
        <p:nvSpPr>
          <p:cNvPr id="993" name="Google Shape;993;p35"/>
          <p:cNvSpPr/>
          <p:nvPr/>
        </p:nvSpPr>
        <p:spPr>
          <a:xfrm>
            <a:off x="8610600" y="6991930"/>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variance(): Double </a:t>
            </a:r>
            <a:endParaRPr/>
          </a:p>
        </p:txBody>
      </p:sp>
      <p:sp>
        <p:nvSpPr>
          <p:cNvPr id="994" name="Google Shape;994;p35"/>
          <p:cNvSpPr/>
          <p:nvPr/>
        </p:nvSpPr>
        <p:spPr>
          <a:xfrm>
            <a:off x="6454759" y="1169036"/>
            <a:ext cx="3422732"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DOUBLERDD METHODS</a:t>
            </a:r>
            <a:endParaRPr b="0" i="0" sz="2200" u="none" cap="none" strike="noStrike">
              <a:solidFill>
                <a:srgbClr val="3F3F3F"/>
              </a:solidFill>
              <a:latin typeface="Open Sans ExtraBold"/>
              <a:ea typeface="Open Sans ExtraBold"/>
              <a:cs typeface="Open Sans ExtraBold"/>
              <a:sym typeface="Open Sans ExtraBo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36"/>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grpSp>
        <p:nvGrpSpPr>
          <p:cNvPr id="1001" name="Google Shape;1001;p36"/>
          <p:cNvGrpSpPr/>
          <p:nvPr/>
        </p:nvGrpSpPr>
        <p:grpSpPr>
          <a:xfrm>
            <a:off x="622300" y="2670086"/>
            <a:ext cx="14879037" cy="692491"/>
            <a:chOff x="0" y="0"/>
            <a:chExt cx="4953154" cy="488659"/>
          </a:xfrm>
        </p:grpSpPr>
        <p:sp>
          <p:nvSpPr>
            <p:cNvPr id="1002" name="Google Shape;1002;p36"/>
            <p:cNvSpPr/>
            <p:nvPr/>
          </p:nvSpPr>
          <p:spPr>
            <a:xfrm>
              <a:off x="0" y="0"/>
              <a:ext cx="4953154" cy="488659"/>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
          <p:nvSpPr>
            <p:cNvPr id="1003" name="Google Shape;1003;p36"/>
            <p:cNvSpPr/>
            <p:nvPr/>
          </p:nvSpPr>
          <p:spPr>
            <a:xfrm>
              <a:off x="23852" y="25425"/>
              <a:ext cx="4905447" cy="461661"/>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lt1"/>
                </a:buClr>
                <a:buSzPts val="600"/>
                <a:buFont typeface="Open Sans"/>
                <a:buNone/>
              </a:pPr>
              <a:r>
                <a:rPr b="1" i="0" lang="en-US" sz="2400" u="none" cap="none" strike="noStrike">
                  <a:solidFill>
                    <a:schemeClr val="lt1"/>
                  </a:solidFill>
                  <a:latin typeface="Open Sans"/>
                  <a:ea typeface="Open Sans"/>
                  <a:cs typeface="Open Sans"/>
                  <a:sym typeface="Open Sans"/>
                </a:rPr>
                <a:t>reduceByKey() </a:t>
              </a:r>
              <a:endParaRPr/>
            </a:p>
          </p:txBody>
        </p:sp>
      </p:grpSp>
      <p:grpSp>
        <p:nvGrpSpPr>
          <p:cNvPr id="1004" name="Google Shape;1004;p36"/>
          <p:cNvGrpSpPr/>
          <p:nvPr/>
        </p:nvGrpSpPr>
        <p:grpSpPr>
          <a:xfrm>
            <a:off x="622302" y="3341885"/>
            <a:ext cx="14879037" cy="2542911"/>
            <a:chOff x="0" y="-160856"/>
            <a:chExt cx="14879035" cy="2542910"/>
          </a:xfrm>
        </p:grpSpPr>
        <p:sp>
          <p:nvSpPr>
            <p:cNvPr id="1005" name="Google Shape;1005;p36"/>
            <p:cNvSpPr/>
            <p:nvPr/>
          </p:nvSpPr>
          <p:spPr>
            <a:xfrm>
              <a:off x="0" y="0"/>
              <a:ext cx="14879035" cy="2382054"/>
            </a:xfrm>
            <a:prstGeom prst="rect">
              <a:avLst/>
            </a:prstGeom>
            <a:solidFill>
              <a:srgbClr val="F2F2F2"/>
            </a:solidFill>
            <a:ln>
              <a:noFill/>
            </a:ln>
          </p:spPr>
          <p:txBody>
            <a:bodyPr anchorCtr="0" anchor="ctr" bIns="45700" lIns="45700" spcFirstLastPara="1" rIns="45700" wrap="square" tIns="45700">
              <a:noAutofit/>
            </a:bodyPr>
            <a:lstStyle/>
            <a:p>
              <a:pPr indent="-11113" lvl="0" marL="11113"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1006" name="Google Shape;1006;p36"/>
            <p:cNvSpPr/>
            <p:nvPr/>
          </p:nvSpPr>
          <p:spPr>
            <a:xfrm>
              <a:off x="0" y="-160856"/>
              <a:ext cx="14879035" cy="2308321"/>
            </a:xfrm>
            <a:prstGeom prst="rect">
              <a:avLst/>
            </a:prstGeom>
            <a:solidFill>
              <a:srgbClr val="F2F2F2"/>
            </a:solidFill>
            <a:ln>
              <a:noFill/>
            </a:ln>
          </p:spPr>
          <p:txBody>
            <a:bodyPr anchorCtr="0" anchor="ctr" bIns="45700" lIns="45700" spcFirstLastPara="1" rIns="45700" wrap="square" tIns="45700">
              <a:noAutofit/>
            </a:bodyPr>
            <a:lstStyle/>
            <a:p>
              <a:pPr indent="-6350" lvl="0" marL="40005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Can aggregate data separately for each key</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582613" lvl="0" marL="1204913" marR="0" rtl="0" algn="l">
                <a:lnSpc>
                  <a:spcPct val="100000"/>
                </a:lnSpc>
                <a:spcBef>
                  <a:spcPts val="0"/>
                </a:spcBef>
                <a:spcAft>
                  <a:spcPts val="0"/>
                </a:spcAft>
                <a:buClr>
                  <a:srgbClr val="3F3F3F"/>
                </a:buClr>
                <a:buSzPts val="600"/>
                <a:buFont typeface="Open Sans"/>
                <a:buNone/>
              </a:pPr>
              <a:r>
                <a:rPr b="1" i="0" lang="en-US" sz="2400" u="none" cap="none" strike="noStrike">
                  <a:solidFill>
                    <a:srgbClr val="3F3F3F"/>
                  </a:solidFill>
                  <a:latin typeface="Open Sans"/>
                  <a:ea typeface="Open Sans"/>
                  <a:cs typeface="Open Sans"/>
                  <a:sym typeface="Open Sans"/>
                </a:rPr>
                <a:t>Example</a:t>
              </a:r>
              <a:r>
                <a:rPr b="0" i="0" lang="en-US" sz="2400" u="none" cap="none" strike="noStrike">
                  <a:solidFill>
                    <a:srgbClr val="3F3F3F"/>
                  </a:solidFill>
                  <a:latin typeface="Open Sans"/>
                  <a:ea typeface="Open Sans"/>
                  <a:cs typeface="Open Sans"/>
                  <a:sym typeface="Open Sans"/>
                </a:rPr>
                <a:t>:</a:t>
              </a:r>
              <a:endParaRPr/>
            </a:p>
            <a:p>
              <a:pPr indent="-582613" lvl="0" marL="1204913" marR="0" rtl="0" algn="l">
                <a:lnSpc>
                  <a:spcPct val="100000"/>
                </a:lnSpc>
                <a:spcBef>
                  <a:spcPts val="0"/>
                </a:spcBef>
                <a:spcAft>
                  <a:spcPts val="0"/>
                </a:spcAft>
                <a:buClr>
                  <a:srgbClr val="3F3F3F"/>
                </a:buClr>
                <a:buSzPts val="600"/>
                <a:buFont typeface="Courier New"/>
                <a:buNone/>
              </a:pPr>
              <a:r>
                <a:rPr b="0" i="1" lang="en-US" sz="2400" u="none" cap="none" strike="noStrike">
                  <a:solidFill>
                    <a:srgbClr val="3F3F3F"/>
                  </a:solidFill>
                  <a:latin typeface="Courier New"/>
                  <a:ea typeface="Courier New"/>
                  <a:cs typeface="Courier New"/>
                  <a:sym typeface="Courier New"/>
                </a:rPr>
                <a:t>val lines = sc.textFile("data.txt")</a:t>
              </a:r>
              <a:endParaRPr/>
            </a:p>
            <a:p>
              <a:pPr indent="-582613" lvl="0" marL="1204913" marR="0" rtl="0" algn="l">
                <a:lnSpc>
                  <a:spcPct val="100000"/>
                </a:lnSpc>
                <a:spcBef>
                  <a:spcPts val="0"/>
                </a:spcBef>
                <a:spcAft>
                  <a:spcPts val="0"/>
                </a:spcAft>
                <a:buClr>
                  <a:srgbClr val="3F3F3F"/>
                </a:buClr>
                <a:buSzPts val="600"/>
                <a:buFont typeface="Courier New"/>
                <a:buNone/>
              </a:pPr>
              <a:r>
                <a:rPr b="0" i="1" lang="en-US" sz="2400" u="none" cap="none" strike="noStrike">
                  <a:solidFill>
                    <a:srgbClr val="3F3F3F"/>
                  </a:solidFill>
                  <a:latin typeface="Courier New"/>
                  <a:ea typeface="Courier New"/>
                  <a:cs typeface="Courier New"/>
                  <a:sym typeface="Courier New"/>
                </a:rPr>
                <a:t>val pairs = lines.map(s =&gt; (s, 1))</a:t>
              </a:r>
              <a:endParaRPr/>
            </a:p>
            <a:p>
              <a:pPr indent="-582613" lvl="0" marL="1204913" marR="0" rtl="0" algn="l">
                <a:lnSpc>
                  <a:spcPct val="100000"/>
                </a:lnSpc>
                <a:spcBef>
                  <a:spcPts val="0"/>
                </a:spcBef>
                <a:spcAft>
                  <a:spcPts val="0"/>
                </a:spcAft>
                <a:buClr>
                  <a:srgbClr val="3F3F3F"/>
                </a:buClr>
                <a:buSzPts val="600"/>
                <a:buFont typeface="Courier New"/>
                <a:buNone/>
              </a:pPr>
              <a:r>
                <a:rPr b="0" i="1" lang="en-US" sz="2400" u="none" cap="none" strike="noStrike">
                  <a:solidFill>
                    <a:srgbClr val="3F3F3F"/>
                  </a:solidFill>
                  <a:latin typeface="Courier New"/>
                  <a:ea typeface="Courier New"/>
                  <a:cs typeface="Courier New"/>
                  <a:sym typeface="Courier New"/>
                </a:rPr>
                <a:t>val counts = pairs.reduceByKey((a, b) =&gt; a + b)</a:t>
              </a:r>
              <a:endParaRPr/>
            </a:p>
          </p:txBody>
        </p:sp>
      </p:grpSp>
      <p:grpSp>
        <p:nvGrpSpPr>
          <p:cNvPr id="1007" name="Google Shape;1007;p36"/>
          <p:cNvGrpSpPr/>
          <p:nvPr/>
        </p:nvGrpSpPr>
        <p:grpSpPr>
          <a:xfrm>
            <a:off x="593263" y="6045881"/>
            <a:ext cx="14879037" cy="488660"/>
            <a:chOff x="0" y="0"/>
            <a:chExt cx="4953154" cy="488659"/>
          </a:xfrm>
        </p:grpSpPr>
        <p:sp>
          <p:nvSpPr>
            <p:cNvPr id="1008" name="Google Shape;1008;p36"/>
            <p:cNvSpPr/>
            <p:nvPr/>
          </p:nvSpPr>
          <p:spPr>
            <a:xfrm>
              <a:off x="0" y="0"/>
              <a:ext cx="4953154" cy="488659"/>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
          <p:nvSpPr>
            <p:cNvPr id="1009" name="Google Shape;1009;p36"/>
            <p:cNvSpPr/>
            <p:nvPr/>
          </p:nvSpPr>
          <p:spPr>
            <a:xfrm>
              <a:off x="23852" y="25425"/>
              <a:ext cx="4905447" cy="461661"/>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lt1"/>
                </a:buClr>
                <a:buSzPts val="600"/>
                <a:buFont typeface="Open Sans"/>
                <a:buNone/>
              </a:pPr>
              <a:r>
                <a:rPr b="1" i="0" lang="en-US" sz="2400" u="none" cap="none" strike="noStrike">
                  <a:solidFill>
                    <a:schemeClr val="lt1"/>
                  </a:solidFill>
                  <a:latin typeface="Open Sans"/>
                  <a:ea typeface="Open Sans"/>
                  <a:cs typeface="Open Sans"/>
                  <a:sym typeface="Open Sans"/>
                </a:rPr>
                <a:t>join()</a:t>
              </a:r>
              <a:endParaRPr/>
            </a:p>
          </p:txBody>
        </p:sp>
      </p:grpSp>
      <p:grpSp>
        <p:nvGrpSpPr>
          <p:cNvPr id="1010" name="Google Shape;1010;p36"/>
          <p:cNvGrpSpPr/>
          <p:nvPr/>
        </p:nvGrpSpPr>
        <p:grpSpPr>
          <a:xfrm>
            <a:off x="593265" y="6539189"/>
            <a:ext cx="14879037" cy="1893394"/>
            <a:chOff x="0" y="0"/>
            <a:chExt cx="14879035" cy="1499438"/>
          </a:xfrm>
        </p:grpSpPr>
        <p:sp>
          <p:nvSpPr>
            <p:cNvPr id="1011" name="Google Shape;1011;p36"/>
            <p:cNvSpPr/>
            <p:nvPr/>
          </p:nvSpPr>
          <p:spPr>
            <a:xfrm>
              <a:off x="0" y="0"/>
              <a:ext cx="14879035" cy="1499438"/>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1012" name="Google Shape;1012;p36"/>
            <p:cNvSpPr/>
            <p:nvPr/>
          </p:nvSpPr>
          <p:spPr>
            <a:xfrm>
              <a:off x="0" y="128189"/>
              <a:ext cx="14879035" cy="1243061"/>
            </a:xfrm>
            <a:prstGeom prst="rect">
              <a:avLst/>
            </a:prstGeom>
            <a:solidFill>
              <a:srgbClr val="F2F2F2"/>
            </a:solidFill>
            <a:ln>
              <a:noFill/>
            </a:ln>
          </p:spPr>
          <p:txBody>
            <a:bodyPr anchorCtr="0" anchor="ctr" bIns="45700" lIns="45700" spcFirstLastPara="1" rIns="45700" wrap="square" tIns="45700">
              <a:noAutofit/>
            </a:bodyPr>
            <a:lstStyle/>
            <a:p>
              <a:pPr indent="0" lvl="0" marL="457200" marR="0" rtl="0" algn="l">
                <a:lnSpc>
                  <a:spcPct val="100000"/>
                </a:lnSpc>
                <a:spcBef>
                  <a:spcPts val="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Can merge two RDDs</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206375" lvl="0" marL="682625" marR="0" rtl="0" algn="l">
                <a:lnSpc>
                  <a:spcPct val="100000"/>
                </a:lnSpc>
                <a:spcBef>
                  <a:spcPts val="0"/>
                </a:spcBef>
                <a:spcAft>
                  <a:spcPts val="0"/>
                </a:spcAft>
                <a:buClr>
                  <a:srgbClr val="3F3F3F"/>
                </a:buClr>
                <a:buSzPts val="600"/>
                <a:buFont typeface="Open Sans"/>
                <a:buNone/>
              </a:pPr>
              <a:r>
                <a:rPr b="1" i="0" lang="en-US" sz="2400" u="none" cap="none" strike="noStrike">
                  <a:solidFill>
                    <a:srgbClr val="3F3F3F"/>
                  </a:solidFill>
                  <a:latin typeface="Open Sans"/>
                  <a:ea typeface="Open Sans"/>
                  <a:cs typeface="Open Sans"/>
                  <a:sym typeface="Open Sans"/>
                </a:rPr>
                <a:t>Example</a:t>
              </a:r>
              <a:r>
                <a:rPr b="0" i="0" lang="en-US" sz="2400" u="none" cap="none" strike="noStrike">
                  <a:solidFill>
                    <a:srgbClr val="3F3F3F"/>
                  </a:solidFill>
                  <a:latin typeface="Open Sans"/>
                  <a:ea typeface="Open Sans"/>
                  <a:cs typeface="Open Sans"/>
                  <a:sym typeface="Open Sans"/>
                </a:rPr>
                <a:t>: </a:t>
              </a:r>
              <a:endParaRPr/>
            </a:p>
            <a:p>
              <a:pPr indent="206375" lvl="0" marL="682625" marR="0" rtl="0" algn="l">
                <a:lnSpc>
                  <a:spcPct val="100000"/>
                </a:lnSpc>
                <a:spcBef>
                  <a:spcPts val="0"/>
                </a:spcBef>
                <a:spcAft>
                  <a:spcPts val="0"/>
                </a:spcAft>
                <a:buClr>
                  <a:srgbClr val="3F3F3F"/>
                </a:buClr>
                <a:buSzPts val="600"/>
                <a:buFont typeface="Courier New"/>
                <a:buNone/>
              </a:pPr>
              <a:r>
                <a:rPr b="0" i="1" lang="en-US" sz="2400" u="none" cap="none" strike="noStrike">
                  <a:solidFill>
                    <a:srgbClr val="3F3F3F"/>
                  </a:solidFill>
                  <a:latin typeface="Courier New"/>
                  <a:ea typeface="Courier New"/>
                  <a:cs typeface="Courier New"/>
                  <a:sym typeface="Courier New"/>
                </a:rPr>
                <a:t>rdd.join(otherRDD)</a:t>
              </a:r>
              <a:endParaRPr/>
            </a:p>
          </p:txBody>
        </p:sp>
      </p:grpSp>
      <p:sp>
        <p:nvSpPr>
          <p:cNvPr id="1013" name="Google Shape;1013;p36"/>
          <p:cNvSpPr txBox="1"/>
          <p:nvPr/>
        </p:nvSpPr>
        <p:spPr>
          <a:xfrm>
            <a:off x="1533640" y="1899333"/>
            <a:ext cx="13772112" cy="801818"/>
          </a:xfrm>
          <a:prstGeom prst="rect">
            <a:avLst/>
          </a:prstGeom>
          <a:noFill/>
          <a:ln>
            <a:noFill/>
          </a:ln>
        </p:spPr>
        <p:txBody>
          <a:bodyPr anchorCtr="0" anchor="t" bIns="91425" lIns="91425" spcFirstLastPara="1" rIns="91425" wrap="square" tIns="91425">
            <a:normAutofit/>
          </a:bodyPr>
          <a:lstStyle/>
          <a:p>
            <a:pPr indent="-514350" lvl="0" marL="51435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Methods to join PairRDDFunctions </a:t>
            </a:r>
            <a:endParaRPr b="0" i="0" sz="2400" u="none" cap="none" strike="noStrike">
              <a:solidFill>
                <a:srgbClr val="3F3F3F"/>
              </a:solidFill>
              <a:latin typeface="Open Sans"/>
              <a:ea typeface="Open Sans"/>
              <a:cs typeface="Open Sans"/>
              <a:sym typeface="Open Sans"/>
            </a:endParaRPr>
          </a:p>
        </p:txBody>
      </p:sp>
      <p:sp>
        <p:nvSpPr>
          <p:cNvPr id="1014" name="Google Shape;1014;p36"/>
          <p:cNvSpPr/>
          <p:nvPr/>
        </p:nvSpPr>
        <p:spPr>
          <a:xfrm>
            <a:off x="6189462" y="1169036"/>
            <a:ext cx="3953326"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PAIRRDD METHODS—JOIN </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015" name="Google Shape;1015;p36"/>
          <p:cNvSpPr/>
          <p:nvPr/>
        </p:nvSpPr>
        <p:spPr>
          <a:xfrm>
            <a:off x="848686" y="203604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016" name="Google Shape;1016;p36"/>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37"/>
          <p:cNvSpPr/>
          <p:nvPr/>
        </p:nvSpPr>
        <p:spPr>
          <a:xfrm>
            <a:off x="933450" y="2134650"/>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cogroup[W1, W2]</a:t>
            </a:r>
            <a:endParaRPr b="0" i="0" sz="2200" u="none" cap="none" strike="noStrike">
              <a:solidFill>
                <a:srgbClr val="3F3F3F"/>
              </a:solidFill>
              <a:latin typeface="Open Sans"/>
              <a:ea typeface="Open Sans"/>
              <a:cs typeface="Open Sans"/>
              <a:sym typeface="Open Sans"/>
            </a:endParaRPr>
          </a:p>
        </p:txBody>
      </p:sp>
      <p:sp>
        <p:nvSpPr>
          <p:cNvPr id="1022" name="Google Shape;1022;p37"/>
          <p:cNvSpPr/>
          <p:nvPr/>
        </p:nvSpPr>
        <p:spPr>
          <a:xfrm>
            <a:off x="933450" y="3753743"/>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collectAsMap(): Map[K, V] </a:t>
            </a:r>
            <a:endParaRPr/>
          </a:p>
        </p:txBody>
      </p:sp>
      <p:sp>
        <p:nvSpPr>
          <p:cNvPr id="1023" name="Google Shape;1023;p37"/>
          <p:cNvSpPr/>
          <p:nvPr/>
        </p:nvSpPr>
        <p:spPr>
          <a:xfrm>
            <a:off x="933450" y="5372836"/>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combineByKey[C]</a:t>
            </a:r>
            <a:endParaRPr b="0" i="0" sz="2200" u="none" cap="none" strike="noStrike">
              <a:solidFill>
                <a:srgbClr val="3F3F3F"/>
              </a:solidFill>
              <a:latin typeface="Open Sans"/>
              <a:ea typeface="Open Sans"/>
              <a:cs typeface="Open Sans"/>
              <a:sym typeface="Open Sans"/>
            </a:endParaRPr>
          </a:p>
        </p:txBody>
      </p:sp>
      <p:sp>
        <p:nvSpPr>
          <p:cNvPr id="1024" name="Google Shape;1024;p37"/>
          <p:cNvSpPr/>
          <p:nvPr/>
        </p:nvSpPr>
        <p:spPr>
          <a:xfrm>
            <a:off x="933450" y="6991930"/>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countByKey(): Map[K, Long] </a:t>
            </a:r>
            <a:endParaRPr b="0" i="0" sz="2200" u="none" cap="none" strike="noStrike">
              <a:solidFill>
                <a:srgbClr val="3F3F3F"/>
              </a:solidFill>
              <a:latin typeface="Open Sans"/>
              <a:ea typeface="Open Sans"/>
              <a:cs typeface="Open Sans"/>
              <a:sym typeface="Open Sans"/>
            </a:endParaRPr>
          </a:p>
        </p:txBody>
      </p:sp>
      <p:sp>
        <p:nvSpPr>
          <p:cNvPr id="1025" name="Google Shape;1025;p37"/>
          <p:cNvSpPr/>
          <p:nvPr/>
        </p:nvSpPr>
        <p:spPr>
          <a:xfrm>
            <a:off x="8610600" y="2134650"/>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groupByKey(): RDD[(K, Seq[V])] </a:t>
            </a:r>
            <a:endParaRPr b="0" i="0" sz="2200" u="none" cap="none" strike="noStrike">
              <a:solidFill>
                <a:srgbClr val="3F3F3F"/>
              </a:solidFill>
              <a:latin typeface="Open Sans"/>
              <a:ea typeface="Open Sans"/>
              <a:cs typeface="Open Sans"/>
              <a:sym typeface="Open Sans"/>
            </a:endParaRPr>
          </a:p>
        </p:txBody>
      </p:sp>
      <p:sp>
        <p:nvSpPr>
          <p:cNvPr id="1026" name="Google Shape;1026;p37"/>
          <p:cNvSpPr/>
          <p:nvPr/>
        </p:nvSpPr>
        <p:spPr>
          <a:xfrm>
            <a:off x="8610600" y="3753743"/>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groupByKey(partitioner: Partitioner): RDD[(K, Seq[V])] </a:t>
            </a:r>
            <a:endParaRPr b="0" i="0" sz="2200" u="none" cap="none" strike="noStrike">
              <a:solidFill>
                <a:srgbClr val="3F3F3F"/>
              </a:solidFill>
              <a:latin typeface="Open Sans"/>
              <a:ea typeface="Open Sans"/>
              <a:cs typeface="Open Sans"/>
              <a:sym typeface="Open Sans"/>
            </a:endParaRPr>
          </a:p>
        </p:txBody>
      </p:sp>
      <p:sp>
        <p:nvSpPr>
          <p:cNvPr id="1027" name="Google Shape;1027;p37"/>
          <p:cNvSpPr/>
          <p:nvPr/>
        </p:nvSpPr>
        <p:spPr>
          <a:xfrm>
            <a:off x="8610600" y="5372836"/>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reduceByKeyLocally(func: (V, V) ⇒ V): Map[K, V] </a:t>
            </a:r>
            <a:endParaRPr b="0" i="0" sz="2200" u="none" cap="none" strike="noStrike">
              <a:solidFill>
                <a:srgbClr val="3F3F3F"/>
              </a:solidFill>
              <a:latin typeface="Open Sans"/>
              <a:ea typeface="Open Sans"/>
              <a:cs typeface="Open Sans"/>
              <a:sym typeface="Open Sans"/>
            </a:endParaRPr>
          </a:p>
        </p:txBody>
      </p:sp>
      <p:sp>
        <p:nvSpPr>
          <p:cNvPr id="1028" name="Google Shape;1028;p37"/>
          <p:cNvSpPr/>
          <p:nvPr/>
        </p:nvSpPr>
        <p:spPr>
          <a:xfrm>
            <a:off x="5959433" y="1169036"/>
            <a:ext cx="441338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PAIRRDD METHODS—OTHERS </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029" name="Google Shape;1029;p37"/>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030" name="Google Shape;1030;p37"/>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38"/>
          <p:cNvSpPr/>
          <p:nvPr/>
        </p:nvSpPr>
        <p:spPr>
          <a:xfrm>
            <a:off x="933450" y="2134650"/>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saveAsTextFile(path: String): Unit</a:t>
            </a:r>
            <a:endParaRPr b="0" i="0" sz="2200" u="none" cap="none" strike="noStrike">
              <a:solidFill>
                <a:srgbClr val="3F3F3F"/>
              </a:solidFill>
              <a:latin typeface="Open Sans"/>
              <a:ea typeface="Open Sans"/>
              <a:cs typeface="Open Sans"/>
              <a:sym typeface="Open Sans"/>
            </a:endParaRPr>
          </a:p>
        </p:txBody>
      </p:sp>
      <p:sp>
        <p:nvSpPr>
          <p:cNvPr id="1036" name="Google Shape;1036;p38"/>
          <p:cNvSpPr/>
          <p:nvPr/>
        </p:nvSpPr>
        <p:spPr>
          <a:xfrm>
            <a:off x="933450" y="3537432"/>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sortByKey(comp: Comparator[K], ascending: Boolean): JavaPairRDD[K, V]</a:t>
            </a:r>
            <a:endParaRPr/>
          </a:p>
        </p:txBody>
      </p:sp>
      <p:sp>
        <p:nvSpPr>
          <p:cNvPr id="1037" name="Google Shape;1037;p38"/>
          <p:cNvSpPr/>
          <p:nvPr/>
        </p:nvSpPr>
        <p:spPr>
          <a:xfrm>
            <a:off x="933450" y="4940214"/>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sortByKey(comp: Comparator[K]): JavaPairRDD[K, V]</a:t>
            </a:r>
            <a:endParaRPr b="0" i="0" sz="2200" u="none" cap="none" strike="noStrike">
              <a:solidFill>
                <a:srgbClr val="3F3F3F"/>
              </a:solidFill>
              <a:latin typeface="Open Sans"/>
              <a:ea typeface="Open Sans"/>
              <a:cs typeface="Open Sans"/>
              <a:sym typeface="Open Sans"/>
            </a:endParaRPr>
          </a:p>
        </p:txBody>
      </p:sp>
      <p:sp>
        <p:nvSpPr>
          <p:cNvPr id="1038" name="Google Shape;1038;p38"/>
          <p:cNvSpPr/>
          <p:nvPr/>
        </p:nvSpPr>
        <p:spPr>
          <a:xfrm>
            <a:off x="933450" y="6342996"/>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sortByKey(ascending: Boolean): JavaPairRDD[K, V]</a:t>
            </a:r>
            <a:endParaRPr b="0" i="0" sz="2200" u="none" cap="none" strike="noStrike">
              <a:solidFill>
                <a:srgbClr val="3F3F3F"/>
              </a:solidFill>
              <a:latin typeface="Open Sans"/>
              <a:ea typeface="Open Sans"/>
              <a:cs typeface="Open Sans"/>
              <a:sym typeface="Open Sans"/>
            </a:endParaRPr>
          </a:p>
        </p:txBody>
      </p:sp>
      <p:sp>
        <p:nvSpPr>
          <p:cNvPr id="1039" name="Google Shape;1039;p38"/>
          <p:cNvSpPr/>
          <p:nvPr/>
        </p:nvSpPr>
        <p:spPr>
          <a:xfrm>
            <a:off x="8610600" y="2134650"/>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sortByKey(): JavaPairRDD[K, V]</a:t>
            </a:r>
            <a:endParaRPr b="0" i="0" sz="2200" u="none" cap="none" strike="noStrike">
              <a:solidFill>
                <a:srgbClr val="3F3F3F"/>
              </a:solidFill>
              <a:latin typeface="Open Sans"/>
              <a:ea typeface="Open Sans"/>
              <a:cs typeface="Open Sans"/>
              <a:sym typeface="Open Sans"/>
            </a:endParaRPr>
          </a:p>
        </p:txBody>
      </p:sp>
      <p:sp>
        <p:nvSpPr>
          <p:cNvPr id="1040" name="Google Shape;1040;p38"/>
          <p:cNvSpPr/>
          <p:nvPr/>
        </p:nvSpPr>
        <p:spPr>
          <a:xfrm>
            <a:off x="8610600" y="3537432"/>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splits: List[Split]</a:t>
            </a:r>
            <a:endParaRPr b="0" i="0" sz="2200" u="none" cap="none" strike="noStrike">
              <a:solidFill>
                <a:srgbClr val="3F3F3F"/>
              </a:solidFill>
              <a:latin typeface="Open Sans"/>
              <a:ea typeface="Open Sans"/>
              <a:cs typeface="Open Sans"/>
              <a:sym typeface="Open Sans"/>
            </a:endParaRPr>
          </a:p>
        </p:txBody>
      </p:sp>
      <p:sp>
        <p:nvSpPr>
          <p:cNvPr id="1041" name="Google Shape;1041;p38"/>
          <p:cNvSpPr/>
          <p:nvPr/>
        </p:nvSpPr>
        <p:spPr>
          <a:xfrm>
            <a:off x="8610600" y="4940214"/>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take(num: Int): List[(K, V)]</a:t>
            </a:r>
            <a:endParaRPr b="0" i="0" sz="2200" u="none" cap="none" strike="noStrike">
              <a:solidFill>
                <a:srgbClr val="3F3F3F"/>
              </a:solidFill>
              <a:latin typeface="Open Sans"/>
              <a:ea typeface="Open Sans"/>
              <a:cs typeface="Open Sans"/>
              <a:sym typeface="Open Sans"/>
            </a:endParaRPr>
          </a:p>
        </p:txBody>
      </p:sp>
      <p:sp>
        <p:nvSpPr>
          <p:cNvPr id="1042" name="Google Shape;1042;p38"/>
          <p:cNvSpPr/>
          <p:nvPr/>
        </p:nvSpPr>
        <p:spPr>
          <a:xfrm>
            <a:off x="8610600" y="6342996"/>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takeSample(withReplacement: Boolean, num: Int, seed: Int): List[(K, V)]</a:t>
            </a:r>
            <a:endParaRPr b="0" i="0" sz="2200" u="none" cap="none" strike="noStrike">
              <a:solidFill>
                <a:srgbClr val="3F3F3F"/>
              </a:solidFill>
              <a:latin typeface="Open Sans"/>
              <a:ea typeface="Open Sans"/>
              <a:cs typeface="Open Sans"/>
              <a:sym typeface="Open Sans"/>
            </a:endParaRPr>
          </a:p>
        </p:txBody>
      </p:sp>
      <p:sp>
        <p:nvSpPr>
          <p:cNvPr id="1043" name="Google Shape;1043;p38"/>
          <p:cNvSpPr/>
          <p:nvPr/>
        </p:nvSpPr>
        <p:spPr>
          <a:xfrm>
            <a:off x="4746625" y="7731341"/>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union(other: JavaPairRDD[K, V]): JavaPairRDD[K, V]</a:t>
            </a:r>
            <a:endParaRPr/>
          </a:p>
        </p:txBody>
      </p:sp>
      <p:sp>
        <p:nvSpPr>
          <p:cNvPr id="1044" name="Google Shape;1044;p38"/>
          <p:cNvSpPr/>
          <p:nvPr/>
        </p:nvSpPr>
        <p:spPr>
          <a:xfrm>
            <a:off x="6146982" y="1169036"/>
            <a:ext cx="4038286"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400"/>
              <a:buFont typeface="Open Sans ExtraBold"/>
              <a:buNone/>
            </a:pPr>
            <a:r>
              <a:rPr b="0" i="0" lang="en-US" sz="2400" u="none" cap="none" strike="noStrike">
                <a:solidFill>
                  <a:srgbClr val="3F3F3F"/>
                </a:solidFill>
                <a:latin typeface="Open Sans ExtraBold"/>
                <a:ea typeface="Open Sans ExtraBold"/>
                <a:cs typeface="Open Sans ExtraBold"/>
                <a:sym typeface="Open Sans ExtraBold"/>
              </a:rPr>
              <a:t>JAVA PAIRRDD METHODS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045" name="Google Shape;1045;p38"/>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046" name="Google Shape;1046;p38"/>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39"/>
          <p:cNvSpPr/>
          <p:nvPr/>
        </p:nvSpPr>
        <p:spPr>
          <a:xfrm>
            <a:off x="933450" y="1869176"/>
            <a:ext cx="6762750" cy="1373257"/>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++(other: RDD[T]): RDD[T]</a:t>
            </a:r>
            <a:endParaRPr b="0" i="0" sz="2200" u="none" cap="none" strike="noStrike">
              <a:solidFill>
                <a:srgbClr val="3F3F3F"/>
              </a:solidFill>
              <a:latin typeface="Open Sans"/>
              <a:ea typeface="Open Sans"/>
              <a:cs typeface="Open Sans"/>
              <a:sym typeface="Open Sans"/>
            </a:endParaRPr>
          </a:p>
        </p:txBody>
      </p:sp>
      <p:sp>
        <p:nvSpPr>
          <p:cNvPr id="1052" name="Google Shape;1052;p39"/>
          <p:cNvSpPr/>
          <p:nvPr/>
        </p:nvSpPr>
        <p:spPr>
          <a:xfrm>
            <a:off x="933450" y="3515759"/>
            <a:ext cx="6762750" cy="1556262"/>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aggregate[U](zeroValue: U)(seqOp: (U, T) ⇒ U, combOp: (U, U) ⇒ U)(implicit arg0: ClassManifest[U]): U </a:t>
            </a:r>
            <a:endParaRPr/>
          </a:p>
        </p:txBody>
      </p:sp>
      <p:sp>
        <p:nvSpPr>
          <p:cNvPr id="1053" name="Google Shape;1053;p39"/>
          <p:cNvSpPr/>
          <p:nvPr/>
        </p:nvSpPr>
        <p:spPr>
          <a:xfrm>
            <a:off x="933450" y="5345347"/>
            <a:ext cx="6762750" cy="1373257"/>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cache(): RDD[T] </a:t>
            </a:r>
            <a:endParaRPr/>
          </a:p>
        </p:txBody>
      </p:sp>
      <p:sp>
        <p:nvSpPr>
          <p:cNvPr id="1054" name="Google Shape;1054;p39"/>
          <p:cNvSpPr/>
          <p:nvPr/>
        </p:nvSpPr>
        <p:spPr>
          <a:xfrm>
            <a:off x="933450" y="6991929"/>
            <a:ext cx="6762750" cy="1421904"/>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cartesian[U](other: RDD[U])(implicit arg0: ClassManifest[U]): RDD[(T, U)] </a:t>
            </a:r>
            <a:endParaRPr/>
          </a:p>
        </p:txBody>
      </p:sp>
      <p:sp>
        <p:nvSpPr>
          <p:cNvPr id="1055" name="Google Shape;1055;p39"/>
          <p:cNvSpPr/>
          <p:nvPr/>
        </p:nvSpPr>
        <p:spPr>
          <a:xfrm>
            <a:off x="8610600" y="1869176"/>
            <a:ext cx="6762750" cy="1373257"/>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collect(): Array[T] </a:t>
            </a:r>
            <a:endParaRPr/>
          </a:p>
        </p:txBody>
      </p:sp>
      <p:sp>
        <p:nvSpPr>
          <p:cNvPr id="1056" name="Google Shape;1056;p39"/>
          <p:cNvSpPr/>
          <p:nvPr/>
        </p:nvSpPr>
        <p:spPr>
          <a:xfrm>
            <a:off x="8610600" y="3543248"/>
            <a:ext cx="6762750" cy="1556262"/>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context: SparkContext </a:t>
            </a:r>
            <a:endParaRPr/>
          </a:p>
        </p:txBody>
      </p:sp>
      <p:sp>
        <p:nvSpPr>
          <p:cNvPr id="1057" name="Google Shape;1057;p39"/>
          <p:cNvSpPr/>
          <p:nvPr/>
        </p:nvSpPr>
        <p:spPr>
          <a:xfrm>
            <a:off x="8610600" y="5400325"/>
            <a:ext cx="6762750" cy="1373257"/>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count(): Long </a:t>
            </a:r>
            <a:endParaRPr/>
          </a:p>
        </p:txBody>
      </p:sp>
      <p:sp>
        <p:nvSpPr>
          <p:cNvPr id="1058" name="Google Shape;1058;p39"/>
          <p:cNvSpPr/>
          <p:nvPr/>
        </p:nvSpPr>
        <p:spPr>
          <a:xfrm>
            <a:off x="8491537" y="7074396"/>
            <a:ext cx="6762750" cy="1421904"/>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countApprox(timeout: Long, confidence: Double = 0.95): PartialResult[BoundedDouble] </a:t>
            </a:r>
            <a:endParaRPr/>
          </a:p>
        </p:txBody>
      </p:sp>
      <p:sp>
        <p:nvSpPr>
          <p:cNvPr id="1059" name="Google Shape;1059;p39"/>
          <p:cNvSpPr/>
          <p:nvPr/>
        </p:nvSpPr>
        <p:spPr>
          <a:xfrm>
            <a:off x="6337740" y="1169036"/>
            <a:ext cx="3656770"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GENERAL RDD METHODS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060" name="Google Shape;1060;p39"/>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061" name="Google Shape;1061;p39"/>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40"/>
          <p:cNvSpPr/>
          <p:nvPr/>
        </p:nvSpPr>
        <p:spPr>
          <a:xfrm>
            <a:off x="933450" y="1869176"/>
            <a:ext cx="6762750" cy="1373257"/>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aggregate[U](zeroValue: U)(seqOp: Function2[U, T, U], combOp: Function2[U, U, U]): U </a:t>
            </a:r>
            <a:endParaRPr/>
          </a:p>
        </p:txBody>
      </p:sp>
      <p:sp>
        <p:nvSpPr>
          <p:cNvPr id="1067" name="Google Shape;1067;p40"/>
          <p:cNvSpPr/>
          <p:nvPr/>
        </p:nvSpPr>
        <p:spPr>
          <a:xfrm>
            <a:off x="933450" y="3515759"/>
            <a:ext cx="6762750" cy="1556262"/>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cache(): JavaRDD[T] </a:t>
            </a:r>
            <a:endParaRPr/>
          </a:p>
        </p:txBody>
      </p:sp>
      <p:sp>
        <p:nvSpPr>
          <p:cNvPr id="1068" name="Google Shape;1068;p40"/>
          <p:cNvSpPr/>
          <p:nvPr/>
        </p:nvSpPr>
        <p:spPr>
          <a:xfrm>
            <a:off x="933450" y="5345347"/>
            <a:ext cx="6762750" cy="1373257"/>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cartesian[U](other: spark.api.java.JavaRDDLike[U, _]): JavaPairRDD[T, U] </a:t>
            </a:r>
            <a:endParaRPr/>
          </a:p>
        </p:txBody>
      </p:sp>
      <p:sp>
        <p:nvSpPr>
          <p:cNvPr id="1069" name="Google Shape;1069;p40"/>
          <p:cNvSpPr/>
          <p:nvPr/>
        </p:nvSpPr>
        <p:spPr>
          <a:xfrm>
            <a:off x="933450" y="6991929"/>
            <a:ext cx="6762750" cy="1421904"/>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checkpoint(): Unit </a:t>
            </a:r>
            <a:endParaRPr/>
          </a:p>
        </p:txBody>
      </p:sp>
      <p:sp>
        <p:nvSpPr>
          <p:cNvPr id="1070" name="Google Shape;1070;p40"/>
          <p:cNvSpPr/>
          <p:nvPr/>
        </p:nvSpPr>
        <p:spPr>
          <a:xfrm>
            <a:off x="8610600" y="1869176"/>
            <a:ext cx="6762750" cy="1373257"/>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coalesce(numPartitions: Int): JavaRDD[T] </a:t>
            </a:r>
            <a:endParaRPr/>
          </a:p>
        </p:txBody>
      </p:sp>
      <p:sp>
        <p:nvSpPr>
          <p:cNvPr id="1071" name="Google Shape;1071;p40"/>
          <p:cNvSpPr/>
          <p:nvPr/>
        </p:nvSpPr>
        <p:spPr>
          <a:xfrm>
            <a:off x="8610600" y="3543248"/>
            <a:ext cx="6762750" cy="1556262"/>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collect(): List[T] </a:t>
            </a:r>
            <a:endParaRPr/>
          </a:p>
        </p:txBody>
      </p:sp>
      <p:sp>
        <p:nvSpPr>
          <p:cNvPr id="1072" name="Google Shape;1072;p40"/>
          <p:cNvSpPr/>
          <p:nvPr/>
        </p:nvSpPr>
        <p:spPr>
          <a:xfrm>
            <a:off x="8610600" y="5400325"/>
            <a:ext cx="6762750" cy="1373257"/>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context: SparkContext </a:t>
            </a:r>
            <a:endParaRPr/>
          </a:p>
        </p:txBody>
      </p:sp>
      <p:sp>
        <p:nvSpPr>
          <p:cNvPr id="1073" name="Google Shape;1073;p40"/>
          <p:cNvSpPr/>
          <p:nvPr/>
        </p:nvSpPr>
        <p:spPr>
          <a:xfrm>
            <a:off x="8491537" y="7074396"/>
            <a:ext cx="6762750" cy="1421904"/>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count(): Long </a:t>
            </a:r>
            <a:endParaRPr/>
          </a:p>
        </p:txBody>
      </p:sp>
      <p:sp>
        <p:nvSpPr>
          <p:cNvPr id="1074" name="Google Shape;1074;p40"/>
          <p:cNvSpPr/>
          <p:nvPr/>
        </p:nvSpPr>
        <p:spPr>
          <a:xfrm>
            <a:off x="6642310" y="1169036"/>
            <a:ext cx="304762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JAVA RDD METHODS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075" name="Google Shape;1075;p40"/>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076" name="Google Shape;1076;p40"/>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41"/>
          <p:cNvSpPr/>
          <p:nvPr/>
        </p:nvSpPr>
        <p:spPr>
          <a:xfrm>
            <a:off x="933450" y="1869176"/>
            <a:ext cx="6762750" cy="1373257"/>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distinct(numPartitions: Int): JavaRDD[T] </a:t>
            </a:r>
            <a:endParaRPr/>
          </a:p>
        </p:txBody>
      </p:sp>
      <p:sp>
        <p:nvSpPr>
          <p:cNvPr id="1082" name="Google Shape;1082;p41"/>
          <p:cNvSpPr/>
          <p:nvPr/>
        </p:nvSpPr>
        <p:spPr>
          <a:xfrm>
            <a:off x="933450" y="3515759"/>
            <a:ext cx="6762750" cy="1556262"/>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distinct(): JavaRDD[T] </a:t>
            </a:r>
            <a:endParaRPr/>
          </a:p>
        </p:txBody>
      </p:sp>
      <p:sp>
        <p:nvSpPr>
          <p:cNvPr id="1083" name="Google Shape;1083;p41"/>
          <p:cNvSpPr/>
          <p:nvPr/>
        </p:nvSpPr>
        <p:spPr>
          <a:xfrm>
            <a:off x="933450" y="5345347"/>
            <a:ext cx="6762750" cy="1373257"/>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filter(f: Function[T, Boolean]): JavaRDD[T]</a:t>
            </a:r>
            <a:endParaRPr/>
          </a:p>
        </p:txBody>
      </p:sp>
      <p:sp>
        <p:nvSpPr>
          <p:cNvPr id="1084" name="Google Shape;1084;p41"/>
          <p:cNvSpPr/>
          <p:nvPr/>
        </p:nvSpPr>
        <p:spPr>
          <a:xfrm>
            <a:off x="8610600" y="1869176"/>
            <a:ext cx="6762750" cy="1373257"/>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flatMap[K2, V2](f: PairFlatMapFunction[T, K2, V2]): JavaPairRDD[K2, V2] </a:t>
            </a:r>
            <a:endParaRPr b="0" i="0" sz="2200" u="none" cap="none" strike="noStrike">
              <a:solidFill>
                <a:srgbClr val="3F3F3F"/>
              </a:solidFill>
              <a:latin typeface="Open Sans"/>
              <a:ea typeface="Open Sans"/>
              <a:cs typeface="Open Sans"/>
              <a:sym typeface="Open Sans"/>
            </a:endParaRPr>
          </a:p>
        </p:txBody>
      </p:sp>
      <p:sp>
        <p:nvSpPr>
          <p:cNvPr id="1085" name="Google Shape;1085;p41"/>
          <p:cNvSpPr/>
          <p:nvPr/>
        </p:nvSpPr>
        <p:spPr>
          <a:xfrm>
            <a:off x="8610600" y="3543248"/>
            <a:ext cx="6762750" cy="1556262"/>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foreach(f: VoidFunction[T]): Unit </a:t>
            </a:r>
            <a:endParaRPr b="0" i="0" sz="2200" u="none" cap="none" strike="noStrike">
              <a:solidFill>
                <a:srgbClr val="3F3F3F"/>
              </a:solidFill>
              <a:latin typeface="Open Sans"/>
              <a:ea typeface="Open Sans"/>
              <a:cs typeface="Open Sans"/>
              <a:sym typeface="Open Sans"/>
            </a:endParaRPr>
          </a:p>
        </p:txBody>
      </p:sp>
      <p:sp>
        <p:nvSpPr>
          <p:cNvPr id="1086" name="Google Shape;1086;p41"/>
          <p:cNvSpPr/>
          <p:nvPr/>
        </p:nvSpPr>
        <p:spPr>
          <a:xfrm>
            <a:off x="8610600" y="5400325"/>
            <a:ext cx="6762750" cy="1373257"/>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flatMap(f: DoubleFlatMapFunction[T]): JavaDoubleRDD </a:t>
            </a:r>
            <a:endParaRPr b="0" i="0" sz="2200" u="none" cap="none" strike="noStrike">
              <a:solidFill>
                <a:srgbClr val="3F3F3F"/>
              </a:solidFill>
              <a:latin typeface="Open Sans"/>
              <a:ea typeface="Open Sans"/>
              <a:cs typeface="Open Sans"/>
              <a:sym typeface="Open Sans"/>
            </a:endParaRPr>
          </a:p>
        </p:txBody>
      </p:sp>
      <p:sp>
        <p:nvSpPr>
          <p:cNvPr id="1087" name="Google Shape;1087;p41"/>
          <p:cNvSpPr/>
          <p:nvPr/>
        </p:nvSpPr>
        <p:spPr>
          <a:xfrm>
            <a:off x="5899318" y="1169036"/>
            <a:ext cx="453361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COMMON JAVA RDD METHODS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088" name="Google Shape;1088;p41"/>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089" name="Google Shape;1089;p41"/>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42"/>
          <p:cNvSpPr txBox="1"/>
          <p:nvPr>
            <p:ph idx="4294967295" type="body"/>
          </p:nvPr>
        </p:nvSpPr>
        <p:spPr>
          <a:xfrm>
            <a:off x="727075" y="1942326"/>
            <a:ext cx="15528924" cy="61747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3F3F3F"/>
              </a:buClr>
              <a:buSzPts val="600"/>
              <a:buFont typeface="Arial"/>
              <a:buNone/>
            </a:pPr>
            <a:r>
              <a:rPr lang="en-US" sz="2400">
                <a:solidFill>
                  <a:srgbClr val="3F3F3F"/>
                </a:solidFill>
                <a:latin typeface="Open Sans"/>
                <a:ea typeface="Open Sans"/>
                <a:cs typeface="Open Sans"/>
                <a:sym typeface="Open Sans"/>
              </a:rPr>
              <a:t>The following table lists the function classes </a:t>
            </a:r>
            <a:r>
              <a:rPr b="0" i="0" lang="en-US" sz="2400" u="none" cap="none" strike="noStrike">
                <a:solidFill>
                  <a:srgbClr val="3F3F3F"/>
                </a:solidFill>
                <a:latin typeface="Open Sans"/>
                <a:ea typeface="Open Sans"/>
                <a:cs typeface="Open Sans"/>
                <a:sym typeface="Open Sans"/>
              </a:rPr>
              <a:t>(abstract method: call ()) used by the Java API:</a:t>
            </a:r>
            <a:endParaRPr/>
          </a:p>
        </p:txBody>
      </p:sp>
      <p:graphicFrame>
        <p:nvGraphicFramePr>
          <p:cNvPr id="1095" name="Google Shape;1095;p42"/>
          <p:cNvGraphicFramePr/>
          <p:nvPr/>
        </p:nvGraphicFramePr>
        <p:xfrm>
          <a:off x="212502" y="2720190"/>
          <a:ext cx="3000000" cy="3000000"/>
        </p:xfrm>
        <a:graphic>
          <a:graphicData uri="http://schemas.openxmlformats.org/drawingml/2006/table">
            <a:tbl>
              <a:tblPr>
                <a:noFill/>
                <a:tableStyleId>{F8BE9C7A-6EA2-4D8D-BCCF-47F6164C95D2}</a:tableStyleId>
              </a:tblPr>
              <a:tblGrid>
                <a:gridCol w="4707850"/>
                <a:gridCol w="11183250"/>
              </a:tblGrid>
              <a:tr h="370850">
                <a:tc>
                  <a:txBody>
                    <a:bodyPr/>
                    <a:lstStyle/>
                    <a:p>
                      <a:pPr indent="0" lvl="0" marL="0" marR="0" rtl="0" algn="ctr">
                        <a:lnSpc>
                          <a:spcPct val="150000"/>
                        </a:lnSpc>
                        <a:spcBef>
                          <a:spcPts val="0"/>
                        </a:spcBef>
                        <a:spcAft>
                          <a:spcPts val="0"/>
                        </a:spcAft>
                        <a:buClr>
                          <a:srgbClr val="3F3F3F"/>
                        </a:buClr>
                        <a:buSzPts val="600"/>
                        <a:buFont typeface="Open Sans SemiBold"/>
                        <a:buNone/>
                      </a:pPr>
                      <a:r>
                        <a:rPr b="1" lang="en-US" sz="2400" u="none" cap="none" strike="noStrike">
                          <a:solidFill>
                            <a:srgbClr val="3F3F3F"/>
                          </a:solidFill>
                          <a:latin typeface="Open Sans SemiBold"/>
                          <a:ea typeface="Open Sans SemiBold"/>
                          <a:cs typeface="Open Sans SemiBold"/>
                          <a:sym typeface="Open Sans SemiBold"/>
                        </a:rPr>
                        <a:t>Class</a:t>
                      </a:r>
                      <a:endParaRPr/>
                    </a:p>
                  </a:txBody>
                  <a:tcPr marT="45725" marB="45725" marR="45725" marL="45725"/>
                </a:tc>
                <a:tc>
                  <a:txBody>
                    <a:bodyPr/>
                    <a:lstStyle/>
                    <a:p>
                      <a:pPr indent="0" lvl="0" marL="0" marR="0" rtl="0" algn="ctr">
                        <a:lnSpc>
                          <a:spcPct val="150000"/>
                        </a:lnSpc>
                        <a:spcBef>
                          <a:spcPts val="0"/>
                        </a:spcBef>
                        <a:spcAft>
                          <a:spcPts val="0"/>
                        </a:spcAft>
                        <a:buClr>
                          <a:srgbClr val="3F3F3F"/>
                        </a:buClr>
                        <a:buSzPts val="600"/>
                        <a:buFont typeface="Open Sans SemiBold"/>
                        <a:buNone/>
                      </a:pPr>
                      <a:r>
                        <a:rPr b="1" lang="en-US" sz="2400" u="none" cap="none" strike="noStrike">
                          <a:solidFill>
                            <a:srgbClr val="3F3F3F"/>
                          </a:solidFill>
                          <a:latin typeface="Open Sans SemiBold"/>
                          <a:ea typeface="Open Sans SemiBold"/>
                          <a:cs typeface="Open Sans SemiBold"/>
                          <a:sym typeface="Open Sans SemiBold"/>
                        </a:rPr>
                        <a:t>Function Type </a:t>
                      </a:r>
                      <a:endParaRPr/>
                    </a:p>
                  </a:txBody>
                  <a:tcPr marT="45725" marB="45725" marR="45725" marL="45725"/>
                </a:tc>
              </a:tr>
              <a:tr h="370850">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Function&lt;T, R&gt;</a:t>
                      </a:r>
                      <a:endParaRPr/>
                    </a:p>
                  </a:txBody>
                  <a:tcPr marT="9525" marB="9525" marR="9525" marL="9525" anchor="ctr"/>
                </a:tc>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T =&gt; R </a:t>
                      </a:r>
                      <a:endParaRPr/>
                    </a:p>
                  </a:txBody>
                  <a:tcPr marT="9525" marB="9525" marR="9525" marL="9525" anchor="ctr"/>
                </a:tc>
              </a:tr>
              <a:tr h="370850">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DoubleFunction&lt;T&gt;</a:t>
                      </a:r>
                      <a:endParaRPr/>
                    </a:p>
                  </a:txBody>
                  <a:tcPr marT="9525" marB="9525" marR="9525" marL="9525" anchor="ctr"/>
                </a:tc>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T =&gt; Double </a:t>
                      </a:r>
                      <a:endParaRPr/>
                    </a:p>
                  </a:txBody>
                  <a:tcPr marT="9525" marB="9525" marR="9525" marL="9525" anchor="ctr"/>
                </a:tc>
              </a:tr>
              <a:tr h="294650">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PairFunction&lt;T, K, V&gt;</a:t>
                      </a:r>
                      <a:endParaRPr/>
                    </a:p>
                  </a:txBody>
                  <a:tcPr marT="9525" marB="9525" marR="9525" marL="9525" anchor="ctr"/>
                </a:tc>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T =&gt; Tuple2&lt;K, V&gt; </a:t>
                      </a:r>
                      <a:endParaRPr/>
                    </a:p>
                  </a:txBody>
                  <a:tcPr marT="9525" marB="9525" marR="9525" marL="9525" anchor="ctr"/>
                </a:tc>
              </a:tr>
              <a:tr h="294650">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FlatMapFunction&lt;T, R&gt;</a:t>
                      </a:r>
                      <a:endParaRPr/>
                    </a:p>
                  </a:txBody>
                  <a:tcPr marT="9525" marB="9525" marR="9525" marL="9525" anchor="ctr"/>
                </a:tc>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T =&gt; Iterable&lt;R&gt; </a:t>
                      </a:r>
                      <a:endParaRPr/>
                    </a:p>
                  </a:txBody>
                  <a:tcPr marT="9525" marB="9525" marR="9525" marL="9525" anchor="ctr"/>
                </a:tc>
              </a:tr>
              <a:tr h="50800">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DoubleFlatMapFunction&lt;T&gt;</a:t>
                      </a:r>
                      <a:endParaRPr/>
                    </a:p>
                  </a:txBody>
                  <a:tcPr marT="9525" marB="9525" marR="9525" marL="9525" anchor="ctr"/>
                </a:tc>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T =&gt; Iterable&lt;Double&gt; </a:t>
                      </a:r>
                      <a:endParaRPr/>
                    </a:p>
                  </a:txBody>
                  <a:tcPr marT="9525" marB="9525" marR="9525" marL="9525" anchor="ctr"/>
                </a:tc>
              </a:tr>
              <a:tr h="469925">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PairFlatMapFunction&lt;T, K, V&gt;</a:t>
                      </a:r>
                      <a:endParaRPr/>
                    </a:p>
                  </a:txBody>
                  <a:tcPr marT="9525" marB="9525" marR="9525" marL="9525" anchor="ctr"/>
                </a:tc>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T =&gt; Iterable&lt;Tuple2&lt;K, V&gt;&gt; </a:t>
                      </a:r>
                      <a:endParaRPr/>
                    </a:p>
                  </a:txBody>
                  <a:tcPr marT="9525" marB="9525" marR="9525" marL="9525" anchor="ctr"/>
                </a:tc>
              </a:tr>
              <a:tr h="357950">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Function2&lt;T1, T2, R&gt;</a:t>
                      </a:r>
                      <a:endParaRPr/>
                    </a:p>
                  </a:txBody>
                  <a:tcPr marT="9525" marB="9525" marR="9525" marL="9525" anchor="ctr"/>
                </a:tc>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T1, T2 =&gt; R (contains two arguments)</a:t>
                      </a:r>
                      <a:endParaRPr/>
                    </a:p>
                  </a:txBody>
                  <a:tcPr marT="9525" marB="9525" marR="9525" marL="9525" anchor="ctr"/>
                </a:tc>
              </a:tr>
            </a:tbl>
          </a:graphicData>
        </a:graphic>
      </p:graphicFrame>
      <p:sp>
        <p:nvSpPr>
          <p:cNvPr id="1096" name="Google Shape;1096;p42"/>
          <p:cNvSpPr/>
          <p:nvPr/>
        </p:nvSpPr>
        <p:spPr>
          <a:xfrm>
            <a:off x="5755048" y="1169036"/>
            <a:ext cx="482215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SPARK JAVA FUNCTION CLASSES </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097" name="Google Shape;1097;p42"/>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098" name="Google Shape;1098;p42"/>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4"/>
          <p:cNvPicPr preferRelativeResize="0"/>
          <p:nvPr/>
        </p:nvPicPr>
        <p:blipFill rotWithShape="1">
          <a:blip r:embed="rId3">
            <a:alphaModFix/>
          </a:blip>
          <a:srcRect b="0" l="0" r="0" t="0"/>
          <a:stretch/>
        </p:blipFill>
        <p:spPr>
          <a:xfrm>
            <a:off x="-248173" y="2159303"/>
            <a:ext cx="6608700" cy="3907800"/>
          </a:xfrm>
          <a:prstGeom prst="rect">
            <a:avLst/>
          </a:prstGeom>
          <a:noFill/>
          <a:ln>
            <a:noFill/>
          </a:ln>
        </p:spPr>
      </p:pic>
      <p:sp>
        <p:nvSpPr>
          <p:cNvPr id="399" name="Google Shape;399;p4"/>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800"/>
              <a:buNone/>
            </a:pPr>
            <a:r>
              <a:rPr lang="en-US">
                <a:solidFill>
                  <a:srgbClr val="3F3F3F"/>
                </a:solidFill>
              </a:rPr>
              <a:t>Introduction to RDDs</a:t>
            </a:r>
            <a:endParaRPr b="0" i="0" sz="3200" u="none" cap="none" strike="noStrike">
              <a:solidFill>
                <a:srgbClr val="3F3F3F"/>
              </a:solidFill>
            </a:endParaRPr>
          </a:p>
        </p:txBody>
      </p:sp>
      <p:sp>
        <p:nvSpPr>
          <p:cNvPr id="400" name="Google Shape;400;p4"/>
          <p:cNvSpPr txBox="1"/>
          <p:nvPr>
            <p:ph idx="4294967295" type="body"/>
          </p:nvPr>
        </p:nvSpPr>
        <p:spPr>
          <a:xfrm>
            <a:off x="5271677" y="1938711"/>
            <a:ext cx="6704733" cy="559080"/>
          </a:xfrm>
          <a:prstGeom prst="rect">
            <a:avLst/>
          </a:prstGeom>
          <a:noFill/>
          <a:ln>
            <a:noFill/>
          </a:ln>
        </p:spPr>
        <p:txBody>
          <a:bodyPr anchorCtr="0" anchor="t" bIns="45700" lIns="91425" spcFirstLastPara="1" rIns="91425" wrap="square" tIns="45700">
            <a:noAutofit/>
          </a:bodyPr>
          <a:lstStyle/>
          <a:p>
            <a:pPr indent="0" lvl="0" marL="0" rtl="0" algn="l">
              <a:lnSpc>
                <a:spcPct val="140000"/>
              </a:lnSpc>
              <a:spcBef>
                <a:spcPts val="0"/>
              </a:spcBef>
              <a:spcAft>
                <a:spcPts val="0"/>
              </a:spcAft>
              <a:buClr>
                <a:srgbClr val="3F3F3F"/>
              </a:buClr>
              <a:buSzPts val="600"/>
              <a:buNone/>
            </a:pPr>
            <a:r>
              <a:rPr b="0" i="0" lang="en-US" sz="2400" u="none" cap="none" strike="noStrike">
                <a:solidFill>
                  <a:srgbClr val="3F3F3F"/>
                </a:solidFill>
                <a:latin typeface="Open Sans SemiBold"/>
                <a:ea typeface="Open Sans SemiBold"/>
                <a:cs typeface="Open Sans SemiBold"/>
                <a:sym typeface="Open Sans SemiBold"/>
              </a:rPr>
              <a:t>What is Resilient Distributed Dataset (RDD)?</a:t>
            </a:r>
            <a:endParaRPr/>
          </a:p>
          <a:p>
            <a:pPr indent="0" lvl="0" marL="0" marR="0" rtl="0" algn="l">
              <a:lnSpc>
                <a:spcPct val="140000"/>
              </a:lnSpc>
              <a:spcBef>
                <a:spcPts val="1000"/>
              </a:spcBef>
              <a:spcAft>
                <a:spcPts val="0"/>
              </a:spcAft>
              <a:buClr>
                <a:srgbClr val="3F3F3F"/>
              </a:buClr>
              <a:buSzPts val="2400"/>
              <a:buNone/>
            </a:pPr>
            <a:r>
              <a:t/>
            </a:r>
            <a:endParaRPr b="0" i="0" sz="2400" u="none" cap="none" strike="noStrike">
              <a:solidFill>
                <a:srgbClr val="3F3F3F"/>
              </a:solidFill>
              <a:latin typeface="Open Sans"/>
              <a:ea typeface="Open Sans"/>
              <a:cs typeface="Open Sans"/>
              <a:sym typeface="Open Sans"/>
            </a:endParaRPr>
          </a:p>
        </p:txBody>
      </p:sp>
      <p:pic>
        <p:nvPicPr>
          <p:cNvPr id="401" name="Google Shape;401;p4"/>
          <p:cNvPicPr preferRelativeResize="0"/>
          <p:nvPr/>
        </p:nvPicPr>
        <p:blipFill rotWithShape="1">
          <a:blip r:embed="rId4">
            <a:alphaModFix/>
          </a:blip>
          <a:srcRect b="0" l="0" r="0" t="0"/>
          <a:stretch/>
        </p:blipFill>
        <p:spPr>
          <a:xfrm>
            <a:off x="5969285" y="870792"/>
            <a:ext cx="4303882" cy="274319"/>
          </a:xfrm>
          <a:prstGeom prst="rect">
            <a:avLst/>
          </a:prstGeom>
          <a:noFill/>
          <a:ln>
            <a:noFill/>
          </a:ln>
        </p:spPr>
      </p:pic>
      <p:sp>
        <p:nvSpPr>
          <p:cNvPr id="402" name="Google Shape;402;p4"/>
          <p:cNvSpPr/>
          <p:nvPr/>
        </p:nvSpPr>
        <p:spPr>
          <a:xfrm>
            <a:off x="5250091" y="276649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3" name="Google Shape;403;p4"/>
          <p:cNvSpPr/>
          <p:nvPr/>
        </p:nvSpPr>
        <p:spPr>
          <a:xfrm>
            <a:off x="5849596" y="3481232"/>
            <a:ext cx="11660762" cy="609398"/>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rgbClr val="3F3F3F"/>
              </a:buClr>
              <a:buSzPts val="2400"/>
              <a:buFont typeface="Open Sans"/>
              <a:buNone/>
            </a:pPr>
            <a:r>
              <a:rPr b="0" i="0" lang="en-US" sz="2400" u="none" cap="none" strike="noStrike">
                <a:solidFill>
                  <a:srgbClr val="3F3F3F"/>
                </a:solidFill>
                <a:latin typeface="Open Sans"/>
                <a:ea typeface="Open Sans"/>
                <a:cs typeface="Open Sans"/>
                <a:sym typeface="Open Sans"/>
              </a:rPr>
              <a:t>Acts as a handle for a collection of individual data partitions</a:t>
            </a:r>
            <a:endParaRPr/>
          </a:p>
        </p:txBody>
      </p:sp>
      <p:sp>
        <p:nvSpPr>
          <p:cNvPr id="404" name="Google Shape;404;p4"/>
          <p:cNvSpPr/>
          <p:nvPr/>
        </p:nvSpPr>
        <p:spPr>
          <a:xfrm>
            <a:off x="5849596" y="4436984"/>
            <a:ext cx="9111544" cy="1126462"/>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rgbClr val="3F3F3F"/>
              </a:buClr>
              <a:buSzPts val="2400"/>
              <a:buFont typeface="Open Sans"/>
              <a:buNone/>
            </a:pPr>
            <a:r>
              <a:rPr b="0" i="0" lang="en-US" sz="2400" u="none" cap="none" strike="noStrike">
                <a:solidFill>
                  <a:srgbClr val="3F3F3F"/>
                </a:solidFill>
                <a:latin typeface="Open Sans"/>
                <a:ea typeface="Open Sans"/>
                <a:cs typeface="Open Sans"/>
                <a:sym typeface="Open Sans"/>
              </a:rPr>
              <a:t>Can be reconstructed in case of lost partitions using lineage information</a:t>
            </a:r>
            <a:endParaRPr/>
          </a:p>
        </p:txBody>
      </p:sp>
      <p:sp>
        <p:nvSpPr>
          <p:cNvPr id="405" name="Google Shape;405;p4"/>
          <p:cNvSpPr/>
          <p:nvPr/>
        </p:nvSpPr>
        <p:spPr>
          <a:xfrm>
            <a:off x="5849596" y="5909799"/>
            <a:ext cx="11660762" cy="609398"/>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rgbClr val="3F3F3F"/>
              </a:buClr>
              <a:buSzPts val="2400"/>
              <a:buFont typeface="Open Sans"/>
              <a:buNone/>
            </a:pPr>
            <a:r>
              <a:rPr b="0" i="0" lang="en-US" sz="2400" u="none" cap="none" strike="noStrike">
                <a:solidFill>
                  <a:srgbClr val="3F3F3F"/>
                </a:solidFill>
                <a:latin typeface="Open Sans"/>
                <a:ea typeface="Open Sans"/>
                <a:cs typeface="Open Sans"/>
                <a:sym typeface="Open Sans"/>
              </a:rPr>
              <a:t>Derives directly or indirectly from the class RDD</a:t>
            </a:r>
            <a:endParaRPr/>
          </a:p>
        </p:txBody>
      </p:sp>
      <p:sp>
        <p:nvSpPr>
          <p:cNvPr id="406" name="Google Shape;406;p4"/>
          <p:cNvSpPr/>
          <p:nvPr/>
        </p:nvSpPr>
        <p:spPr>
          <a:xfrm>
            <a:off x="5849596" y="2673213"/>
            <a:ext cx="927988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2400"/>
              <a:buFont typeface="Open Sans"/>
              <a:buNone/>
            </a:pPr>
            <a:r>
              <a:rPr b="0" i="0" lang="en-US" sz="2400" u="none" cap="none" strike="noStrike">
                <a:solidFill>
                  <a:srgbClr val="3F3F3F"/>
                </a:solidFill>
                <a:latin typeface="Open Sans"/>
                <a:ea typeface="Open Sans"/>
                <a:cs typeface="Open Sans"/>
                <a:sym typeface="Open Sans"/>
              </a:rPr>
              <a:t>Is the primary low-level abstraction in Spark</a:t>
            </a:r>
            <a:endParaRPr b="0" i="0" sz="2400" u="none" cap="none" strike="noStrike">
              <a:solidFill>
                <a:srgbClr val="000000"/>
              </a:solidFill>
              <a:latin typeface="Arial"/>
              <a:ea typeface="Arial"/>
              <a:cs typeface="Arial"/>
              <a:sym typeface="Arial"/>
            </a:endParaRPr>
          </a:p>
        </p:txBody>
      </p:sp>
      <p:sp>
        <p:nvSpPr>
          <p:cNvPr id="407" name="Google Shape;407;p4"/>
          <p:cNvSpPr/>
          <p:nvPr/>
        </p:nvSpPr>
        <p:spPr>
          <a:xfrm>
            <a:off x="5250091" y="367932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8" name="Google Shape;408;p4"/>
          <p:cNvSpPr/>
          <p:nvPr/>
        </p:nvSpPr>
        <p:spPr>
          <a:xfrm>
            <a:off x="5250091" y="463105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9" name="Google Shape;409;p4"/>
          <p:cNvSpPr/>
          <p:nvPr/>
        </p:nvSpPr>
        <p:spPr>
          <a:xfrm>
            <a:off x="5250091" y="6131626"/>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0" name="Google Shape;410;p4"/>
          <p:cNvSpPr/>
          <p:nvPr/>
        </p:nvSpPr>
        <p:spPr>
          <a:xfrm>
            <a:off x="5446446" y="1169036"/>
            <a:ext cx="5439310"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RESILIENT DISTRIBUTED DATASET API</a:t>
            </a:r>
            <a:endParaRPr b="0" i="0" sz="2200" u="none" cap="none" strike="noStrike">
              <a:solidFill>
                <a:srgbClr val="3F3F3F"/>
              </a:solidFill>
              <a:latin typeface="Open Sans ExtraBold"/>
              <a:ea typeface="Open Sans ExtraBold"/>
              <a:cs typeface="Open Sans ExtraBold"/>
              <a:sym typeface="Open Sans ExtraBo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43"/>
          <p:cNvSpPr/>
          <p:nvPr/>
        </p:nvSpPr>
        <p:spPr>
          <a:xfrm>
            <a:off x="963549" y="3101018"/>
            <a:ext cx="13268527" cy="189848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4" name="Google Shape;1104;p43"/>
          <p:cNvSpPr/>
          <p:nvPr/>
        </p:nvSpPr>
        <p:spPr>
          <a:xfrm>
            <a:off x="1360784" y="3261411"/>
            <a:ext cx="13446365" cy="15081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Method:</a:t>
            </a:r>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3F3F3F"/>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def aggregate[U](zeroValue: U)(seqOp: Function2[U, (K, V), U], combOp: Function2[U, U, U]): U </a:t>
            </a:r>
            <a:endParaRPr/>
          </a:p>
        </p:txBody>
      </p:sp>
      <p:sp>
        <p:nvSpPr>
          <p:cNvPr id="1105" name="Google Shape;1105;p43"/>
          <p:cNvSpPr/>
          <p:nvPr/>
        </p:nvSpPr>
        <p:spPr>
          <a:xfrm>
            <a:off x="4321963" y="1169036"/>
            <a:ext cx="768832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METHOD FOR COMBINING JAVAPAIRRDD FUNCTIONS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106" name="Google Shape;1106;p43"/>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107" name="Google Shape;1107;p43"/>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44"/>
          <p:cNvSpPr txBox="1"/>
          <p:nvPr>
            <p:ph idx="4294967295" type="body"/>
          </p:nvPr>
        </p:nvSpPr>
        <p:spPr>
          <a:xfrm>
            <a:off x="269396" y="1832889"/>
            <a:ext cx="7574754" cy="682625"/>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700"/>
              <a:buFont typeface="Arial"/>
              <a:buNone/>
            </a:pPr>
            <a:r>
              <a:rPr b="1" i="0" lang="en-US" sz="2800" u="none" cap="none" strike="noStrike">
                <a:solidFill>
                  <a:schemeClr val="lt1"/>
                </a:solidFill>
                <a:latin typeface="Calibri"/>
                <a:ea typeface="Calibri"/>
                <a:cs typeface="Calibri"/>
                <a:sym typeface="Calibri"/>
              </a:rPr>
              <a:t>Sample</a:t>
            </a:r>
            <a:endParaRPr/>
          </a:p>
        </p:txBody>
      </p:sp>
      <p:sp>
        <p:nvSpPr>
          <p:cNvPr id="1113" name="Google Shape;1113;p44"/>
          <p:cNvSpPr txBox="1"/>
          <p:nvPr>
            <p:ph idx="4294967295" type="body"/>
          </p:nvPr>
        </p:nvSpPr>
        <p:spPr>
          <a:xfrm>
            <a:off x="269396" y="2518689"/>
            <a:ext cx="7574754" cy="2284042"/>
          </a:xfrm>
          <a:prstGeom prst="rect">
            <a:avLst/>
          </a:prstGeom>
          <a:solidFill>
            <a:srgbClr val="F2F2F2"/>
          </a:solidFill>
          <a:ln>
            <a:noFill/>
          </a:ln>
        </p:spPr>
        <p:txBody>
          <a:bodyPr anchorCtr="0" anchor="t" bIns="45700" lIns="91425" spcFirstLastPara="1" rIns="91425" wrap="square" tIns="45700">
            <a:noAutofit/>
          </a:bodyPr>
          <a:lstStyle/>
          <a:p>
            <a:pPr indent="0" lvl="0" marL="114300" marR="0" rtl="0" algn="l">
              <a:lnSpc>
                <a:spcPct val="140000"/>
              </a:lnSpc>
              <a:spcBef>
                <a:spcPts val="0"/>
              </a:spcBef>
              <a:spcAft>
                <a:spcPts val="0"/>
              </a:spcAft>
              <a:buClr>
                <a:srgbClr val="3F3F3F"/>
              </a:buClr>
              <a:buSzPts val="600"/>
              <a:buFont typeface="Arial"/>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70000"/>
              </a:lnSpc>
              <a:spcBef>
                <a:spcPts val="0"/>
              </a:spcBef>
              <a:spcAft>
                <a:spcPts val="0"/>
              </a:spcAft>
              <a:buClr>
                <a:schemeClr val="dk1"/>
              </a:buClr>
              <a:buSzPts val="600"/>
              <a:buFont typeface="Arial"/>
              <a:buNone/>
            </a:pPr>
            <a:r>
              <a:rPr b="1" i="0" lang="en-US" sz="2400" u="none" cap="none" strike="noStrike">
                <a:solidFill>
                  <a:schemeClr val="dk1"/>
                </a:solidFill>
                <a:latin typeface="Open Sans SemiBold"/>
                <a:ea typeface="Open Sans SemiBold"/>
                <a:cs typeface="Open Sans SemiBold"/>
                <a:sym typeface="Open Sans SemiBold"/>
              </a:rPr>
              <a:t>Example</a:t>
            </a:r>
            <a:r>
              <a:rPr b="0" i="0" lang="en-US" sz="2400" u="none" cap="none" strike="noStrike">
                <a:solidFill>
                  <a:schemeClr val="dk1"/>
                </a:solidFill>
                <a:latin typeface="Open Sans SemiBold"/>
                <a:ea typeface="Open Sans SemiBold"/>
                <a:cs typeface="Open Sans SemiBold"/>
                <a:sym typeface="Open Sans SemiBold"/>
              </a:rPr>
              <a:t>:</a:t>
            </a:r>
            <a:endParaRPr/>
          </a:p>
          <a:p>
            <a:pPr indent="0" lvl="0" marL="0" marR="0" rtl="0" algn="l">
              <a:lnSpc>
                <a:spcPct val="70000"/>
              </a:lnSpc>
              <a:spcBef>
                <a:spcPts val="0"/>
              </a:spcBef>
              <a:spcAft>
                <a:spcPts val="0"/>
              </a:spcAft>
              <a:buClr>
                <a:srgbClr val="3F3F3F"/>
              </a:buClr>
              <a:buSzPts val="550"/>
              <a:buFont typeface="Arial"/>
              <a:buNone/>
            </a:pPr>
            <a:r>
              <a:rPr lang="en-US" sz="2200">
                <a:solidFill>
                  <a:srgbClr val="3F3F3F"/>
                </a:solidFill>
                <a:latin typeface="Courier New"/>
                <a:ea typeface="Courier New"/>
                <a:cs typeface="Courier New"/>
                <a:sym typeface="Courier New"/>
              </a:rPr>
              <a:t>	scala&gt; parallel</a:t>
            </a:r>
            <a:r>
              <a:rPr b="0" lang="en-US" sz="2200" u="none" cap="none" strike="noStrike">
                <a:solidFill>
                  <a:srgbClr val="3F3F3F"/>
                </a:solidFill>
                <a:latin typeface="Courier New"/>
                <a:ea typeface="Courier New"/>
                <a:cs typeface="Courier New"/>
                <a:sym typeface="Courier New"/>
              </a:rPr>
              <a:t>.sample(true,.2).count</a:t>
            </a:r>
            <a:endParaRPr/>
          </a:p>
        </p:txBody>
      </p:sp>
      <p:sp>
        <p:nvSpPr>
          <p:cNvPr id="1114" name="Google Shape;1114;p44"/>
          <p:cNvSpPr txBox="1"/>
          <p:nvPr>
            <p:ph idx="4294967295" type="body"/>
          </p:nvPr>
        </p:nvSpPr>
        <p:spPr>
          <a:xfrm>
            <a:off x="8450895" y="1863131"/>
            <a:ext cx="7424104" cy="684211"/>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700"/>
              <a:buFont typeface="Arial"/>
              <a:buNone/>
            </a:pPr>
            <a:r>
              <a:rPr b="1" i="0" lang="en-US" sz="2800" u="none" cap="none" strike="noStrike">
                <a:solidFill>
                  <a:schemeClr val="lt1"/>
                </a:solidFill>
                <a:latin typeface="Calibri"/>
                <a:ea typeface="Calibri"/>
                <a:cs typeface="Calibri"/>
                <a:sym typeface="Calibri"/>
              </a:rPr>
              <a:t>Map</a:t>
            </a:r>
            <a:endParaRPr/>
          </a:p>
        </p:txBody>
      </p:sp>
      <p:sp>
        <p:nvSpPr>
          <p:cNvPr id="1115" name="Google Shape;1115;p44"/>
          <p:cNvSpPr txBox="1"/>
          <p:nvPr>
            <p:ph idx="4294967295" type="body"/>
          </p:nvPr>
        </p:nvSpPr>
        <p:spPr>
          <a:xfrm>
            <a:off x="8450895" y="2558455"/>
            <a:ext cx="7424104" cy="2264162"/>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600"/>
              <a:buFont typeface="Arial"/>
              <a:buNone/>
            </a:pPr>
            <a:r>
              <a:t/>
            </a:r>
            <a:endParaRPr b="1" i="0" sz="2400" u="none" cap="none" strike="noStrike">
              <a:solidFill>
                <a:schemeClr val="dk1"/>
              </a:solidFill>
              <a:latin typeface="Open Sans SemiBold"/>
              <a:ea typeface="Open Sans SemiBold"/>
              <a:cs typeface="Open Sans SemiBold"/>
              <a:sym typeface="Open Sans SemiBold"/>
            </a:endParaRPr>
          </a:p>
          <a:p>
            <a:pPr indent="0" lvl="0" marL="0" marR="0" rtl="0" algn="l">
              <a:lnSpc>
                <a:spcPct val="80000"/>
              </a:lnSpc>
              <a:spcBef>
                <a:spcPts val="0"/>
              </a:spcBef>
              <a:spcAft>
                <a:spcPts val="0"/>
              </a:spcAft>
              <a:buClr>
                <a:schemeClr val="dk1"/>
              </a:buClr>
              <a:buSzPts val="600"/>
              <a:buFont typeface="Arial"/>
              <a:buNone/>
            </a:pPr>
            <a:r>
              <a:rPr b="1" i="0" lang="en-US" sz="2400" u="none" cap="none" strike="noStrike">
                <a:solidFill>
                  <a:schemeClr val="dk1"/>
                </a:solidFill>
                <a:latin typeface="Open Sans SemiBold"/>
                <a:ea typeface="Open Sans SemiBold"/>
                <a:cs typeface="Open Sans SemiBold"/>
                <a:sym typeface="Open Sans SemiBold"/>
              </a:rPr>
              <a:t>Example:</a:t>
            </a:r>
            <a:endParaRPr/>
          </a:p>
          <a:p>
            <a:pPr indent="0" lvl="1" marL="457200" rtl="0" algn="l">
              <a:lnSpc>
                <a:spcPct val="70000"/>
              </a:lnSpc>
              <a:spcBef>
                <a:spcPts val="0"/>
              </a:spcBef>
              <a:spcAft>
                <a:spcPts val="0"/>
              </a:spcAft>
              <a:buClr>
                <a:srgbClr val="3F3F3F"/>
              </a:buClr>
              <a:buSzPts val="550"/>
              <a:buNone/>
            </a:pPr>
            <a:r>
              <a:rPr lang="en-US" sz="2200">
                <a:solidFill>
                  <a:srgbClr val="3F3F3F"/>
                </a:solidFill>
                <a:latin typeface="Courier New"/>
                <a:ea typeface="Courier New"/>
                <a:cs typeface="Courier New"/>
                <a:sym typeface="Courier New"/>
              </a:rPr>
              <a:t>scala&gt; val rows = babyNames.map(line =&gt; line.split(","))</a:t>
            </a:r>
            <a:endParaRPr/>
          </a:p>
        </p:txBody>
      </p:sp>
      <p:sp>
        <p:nvSpPr>
          <p:cNvPr id="1116" name="Google Shape;1116;p44"/>
          <p:cNvSpPr txBox="1"/>
          <p:nvPr>
            <p:ph idx="4294967295" type="body"/>
          </p:nvPr>
        </p:nvSpPr>
        <p:spPr>
          <a:xfrm>
            <a:off x="269396" y="5109932"/>
            <a:ext cx="7574754" cy="684211"/>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700"/>
              <a:buFont typeface="Arial"/>
              <a:buNone/>
            </a:pPr>
            <a:r>
              <a:rPr b="1" i="0" lang="en-US" sz="2800" u="none" cap="none" strike="noStrike">
                <a:solidFill>
                  <a:schemeClr val="lt1"/>
                </a:solidFill>
                <a:latin typeface="Calibri"/>
                <a:ea typeface="Calibri"/>
                <a:cs typeface="Calibri"/>
                <a:sym typeface="Calibri"/>
              </a:rPr>
              <a:t>Filter</a:t>
            </a:r>
            <a:endParaRPr/>
          </a:p>
        </p:txBody>
      </p:sp>
      <p:sp>
        <p:nvSpPr>
          <p:cNvPr id="1117" name="Google Shape;1117;p44"/>
          <p:cNvSpPr txBox="1"/>
          <p:nvPr>
            <p:ph idx="4294967295" type="body"/>
          </p:nvPr>
        </p:nvSpPr>
        <p:spPr>
          <a:xfrm>
            <a:off x="269396" y="5797319"/>
            <a:ext cx="7574754" cy="2699825"/>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600"/>
              <a:buFont typeface="Arial"/>
              <a:buNone/>
            </a:pPr>
            <a:br>
              <a:rPr b="1" i="0" lang="en-US" sz="2400" u="none" cap="none" strike="noStrike">
                <a:solidFill>
                  <a:schemeClr val="dk1"/>
                </a:solidFill>
                <a:latin typeface="Open Sans SemiBold"/>
                <a:ea typeface="Open Sans SemiBold"/>
                <a:cs typeface="Open Sans SemiBold"/>
                <a:sym typeface="Open Sans SemiBold"/>
              </a:rPr>
            </a:br>
            <a:r>
              <a:rPr b="1" i="0" lang="en-US" sz="2400" u="none" cap="none" strike="noStrike">
                <a:solidFill>
                  <a:schemeClr val="dk1"/>
                </a:solidFill>
                <a:latin typeface="Open Sans SemiBold"/>
                <a:ea typeface="Open Sans SemiBold"/>
                <a:cs typeface="Open Sans SemiBold"/>
                <a:sym typeface="Open Sans SemiBold"/>
              </a:rPr>
              <a:t>Example:</a:t>
            </a:r>
            <a:endParaRPr/>
          </a:p>
          <a:p>
            <a:pPr indent="0" lvl="1" marL="457200" rtl="0" algn="l">
              <a:lnSpc>
                <a:spcPct val="70000"/>
              </a:lnSpc>
              <a:spcBef>
                <a:spcPts val="0"/>
              </a:spcBef>
              <a:spcAft>
                <a:spcPts val="0"/>
              </a:spcAft>
              <a:buClr>
                <a:srgbClr val="3F3F3F"/>
              </a:buClr>
              <a:buSzPts val="550"/>
              <a:buNone/>
            </a:pPr>
            <a:r>
              <a:rPr lang="en-US" sz="2200">
                <a:solidFill>
                  <a:srgbClr val="3F3F3F"/>
                </a:solidFill>
                <a:latin typeface="Courier New"/>
                <a:ea typeface="Courier New"/>
                <a:cs typeface="Courier New"/>
                <a:sym typeface="Courier New"/>
              </a:rPr>
              <a:t>val file = sc.textFile("catalina.out")</a:t>
            </a:r>
            <a:endParaRPr/>
          </a:p>
          <a:p>
            <a:pPr indent="0" lvl="1" marL="457200" rtl="0" algn="l">
              <a:lnSpc>
                <a:spcPct val="70000"/>
              </a:lnSpc>
              <a:spcBef>
                <a:spcPts val="0"/>
              </a:spcBef>
              <a:spcAft>
                <a:spcPts val="0"/>
              </a:spcAft>
              <a:buClr>
                <a:srgbClr val="3F3F3F"/>
              </a:buClr>
              <a:buSzPts val="550"/>
              <a:buNone/>
            </a:pPr>
            <a:r>
              <a:rPr lang="en-US" sz="2200">
                <a:solidFill>
                  <a:srgbClr val="3F3F3F"/>
                </a:solidFill>
                <a:latin typeface="Courier New"/>
                <a:ea typeface="Courier New"/>
                <a:cs typeface="Courier New"/>
                <a:sym typeface="Courier New"/>
              </a:rPr>
              <a:t>val errors = file.filter(line =&gt; line.contains("ERROR"))</a:t>
            </a:r>
            <a:endParaRPr/>
          </a:p>
        </p:txBody>
      </p:sp>
      <p:sp>
        <p:nvSpPr>
          <p:cNvPr id="1118" name="Google Shape;1118;p44"/>
          <p:cNvSpPr txBox="1"/>
          <p:nvPr>
            <p:ph idx="4294967295" type="body"/>
          </p:nvPr>
        </p:nvSpPr>
        <p:spPr>
          <a:xfrm>
            <a:off x="8450893" y="5012280"/>
            <a:ext cx="7424104" cy="684213"/>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700"/>
              <a:buFont typeface="Arial"/>
              <a:buNone/>
            </a:pPr>
            <a:r>
              <a:rPr b="1" i="0" lang="en-US" sz="2800" u="none" cap="none" strike="noStrike">
                <a:solidFill>
                  <a:schemeClr val="lt1"/>
                </a:solidFill>
                <a:latin typeface="Calibri"/>
                <a:ea typeface="Calibri"/>
                <a:cs typeface="Calibri"/>
                <a:sym typeface="Calibri"/>
              </a:rPr>
              <a:t>groupByKey</a:t>
            </a:r>
            <a:endParaRPr b="1" i="0" sz="2800" u="none" cap="none" strike="noStrike">
              <a:solidFill>
                <a:schemeClr val="lt1"/>
              </a:solidFill>
              <a:latin typeface="Calibri"/>
              <a:ea typeface="Calibri"/>
              <a:cs typeface="Calibri"/>
              <a:sym typeface="Calibri"/>
            </a:endParaRPr>
          </a:p>
        </p:txBody>
      </p:sp>
      <p:sp>
        <p:nvSpPr>
          <p:cNvPr id="1119" name="Google Shape;1119;p44"/>
          <p:cNvSpPr txBox="1"/>
          <p:nvPr>
            <p:ph idx="4294967295" type="body"/>
          </p:nvPr>
        </p:nvSpPr>
        <p:spPr>
          <a:xfrm>
            <a:off x="8450893" y="5707605"/>
            <a:ext cx="7424104" cy="2680514"/>
          </a:xfrm>
          <a:prstGeom prst="rect">
            <a:avLst/>
          </a:prstGeom>
          <a:solidFill>
            <a:srgbClr val="F2F2F2"/>
          </a:solidFill>
          <a:ln>
            <a:noFill/>
          </a:ln>
        </p:spPr>
        <p:txBody>
          <a:bodyPr anchorCtr="0" anchor="t" bIns="45700" lIns="91425" spcFirstLastPara="1" rIns="91425" wrap="square" tIns="45700">
            <a:noAutofit/>
          </a:bodyPr>
          <a:lstStyle/>
          <a:p>
            <a:pPr indent="0" lvl="0" marL="228600" marR="0" rtl="0" algn="l">
              <a:lnSpc>
                <a:spcPct val="80000"/>
              </a:lnSpc>
              <a:spcBef>
                <a:spcPts val="0"/>
              </a:spcBef>
              <a:spcAft>
                <a:spcPts val="0"/>
              </a:spcAft>
              <a:buClr>
                <a:schemeClr val="dk1"/>
              </a:buClr>
              <a:buSzPts val="600"/>
              <a:buFont typeface="Arial"/>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80000"/>
              </a:lnSpc>
              <a:spcBef>
                <a:spcPts val="0"/>
              </a:spcBef>
              <a:spcAft>
                <a:spcPts val="0"/>
              </a:spcAft>
              <a:buClr>
                <a:schemeClr val="dk1"/>
              </a:buClr>
              <a:buSzPts val="600"/>
              <a:buFont typeface="Arial"/>
              <a:buNone/>
            </a:pPr>
            <a:br>
              <a:rPr b="1" i="0" lang="en-US" sz="2400" u="none" cap="none" strike="noStrike">
                <a:solidFill>
                  <a:schemeClr val="dk1"/>
                </a:solidFill>
                <a:latin typeface="Open Sans SemiBold"/>
                <a:ea typeface="Open Sans SemiBold"/>
                <a:cs typeface="Open Sans SemiBold"/>
                <a:sym typeface="Open Sans SemiBold"/>
              </a:rPr>
            </a:br>
            <a:r>
              <a:rPr b="1" i="0" lang="en-US" sz="2400" u="none" cap="none" strike="noStrike">
                <a:solidFill>
                  <a:schemeClr val="dk1"/>
                </a:solidFill>
                <a:latin typeface="Open Sans SemiBold"/>
                <a:ea typeface="Open Sans SemiBold"/>
                <a:cs typeface="Open Sans SemiBold"/>
                <a:sym typeface="Open Sans SemiBold"/>
              </a:rPr>
              <a:t>Example:</a:t>
            </a:r>
            <a:endParaRPr/>
          </a:p>
          <a:p>
            <a:pPr indent="0" lvl="1" marL="457200" rtl="0" algn="l">
              <a:lnSpc>
                <a:spcPct val="70000"/>
              </a:lnSpc>
              <a:spcBef>
                <a:spcPts val="0"/>
              </a:spcBef>
              <a:spcAft>
                <a:spcPts val="0"/>
              </a:spcAft>
              <a:buClr>
                <a:srgbClr val="3F3F3F"/>
              </a:buClr>
              <a:buSzPts val="550"/>
              <a:buNone/>
            </a:pPr>
            <a:r>
              <a:rPr lang="en-US" sz="2200">
                <a:solidFill>
                  <a:srgbClr val="3F3F3F"/>
                </a:solidFill>
                <a:latin typeface="Courier New"/>
                <a:ea typeface="Courier New"/>
                <a:cs typeface="Courier New"/>
                <a:sym typeface="Courier New"/>
              </a:rPr>
              <a:t>scala&gt; val namesToCounties = rows.map(name =&gt; (name(1),name(2)))</a:t>
            </a:r>
            <a:endParaRPr/>
          </a:p>
          <a:p>
            <a:pPr indent="0" lvl="1" marL="457200" rtl="0" algn="l">
              <a:lnSpc>
                <a:spcPct val="70000"/>
              </a:lnSpc>
              <a:spcBef>
                <a:spcPts val="0"/>
              </a:spcBef>
              <a:spcAft>
                <a:spcPts val="0"/>
              </a:spcAft>
              <a:buClr>
                <a:srgbClr val="3F3F3F"/>
              </a:buClr>
              <a:buSzPts val="550"/>
              <a:buNone/>
            </a:pPr>
            <a:r>
              <a:rPr lang="en-US" sz="2200">
                <a:solidFill>
                  <a:srgbClr val="3F3F3F"/>
                </a:solidFill>
                <a:latin typeface="Courier New"/>
                <a:ea typeface="Courier New"/>
                <a:cs typeface="Courier New"/>
                <a:sym typeface="Courier New"/>
              </a:rPr>
              <a:t>scala&gt; namesToCounties.groupByKey.collect</a:t>
            </a:r>
            <a:endParaRPr sz="2200">
              <a:solidFill>
                <a:srgbClr val="3F3F3F"/>
              </a:solidFill>
              <a:latin typeface="Courier New"/>
              <a:ea typeface="Courier New"/>
              <a:cs typeface="Courier New"/>
              <a:sym typeface="Courier New"/>
            </a:endParaRPr>
          </a:p>
        </p:txBody>
      </p:sp>
      <p:sp>
        <p:nvSpPr>
          <p:cNvPr id="1120" name="Google Shape;1120;p44"/>
          <p:cNvSpPr/>
          <p:nvPr/>
        </p:nvSpPr>
        <p:spPr>
          <a:xfrm>
            <a:off x="6083662" y="1169036"/>
            <a:ext cx="416492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TRANSFORMATIONS IN RDD</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121" name="Google Shape;1121;p44"/>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122" name="Google Shape;1122;p44"/>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45"/>
          <p:cNvSpPr/>
          <p:nvPr/>
        </p:nvSpPr>
        <p:spPr>
          <a:xfrm>
            <a:off x="933450" y="2134650"/>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reduceByKey(func, [numTasks])</a:t>
            </a:r>
            <a:endParaRPr/>
          </a:p>
        </p:txBody>
      </p:sp>
      <p:sp>
        <p:nvSpPr>
          <p:cNvPr id="1128" name="Google Shape;1128;p45"/>
          <p:cNvSpPr/>
          <p:nvPr/>
        </p:nvSpPr>
        <p:spPr>
          <a:xfrm>
            <a:off x="933450" y="3525195"/>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sortByKey([ascending], [numTasks])</a:t>
            </a:r>
            <a:endParaRPr b="0" i="0" sz="2200" u="none" cap="none" strike="noStrike">
              <a:solidFill>
                <a:srgbClr val="3F3F3F"/>
              </a:solidFill>
              <a:latin typeface="Open Sans"/>
              <a:ea typeface="Open Sans"/>
              <a:cs typeface="Open Sans"/>
              <a:sym typeface="Open Sans"/>
            </a:endParaRPr>
          </a:p>
        </p:txBody>
      </p:sp>
      <p:sp>
        <p:nvSpPr>
          <p:cNvPr id="1129" name="Google Shape;1129;p45"/>
          <p:cNvSpPr/>
          <p:nvPr/>
        </p:nvSpPr>
        <p:spPr>
          <a:xfrm>
            <a:off x="933450" y="4915740"/>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flatMap(func)</a:t>
            </a:r>
            <a:endParaRPr b="0" i="0" sz="2200" u="none" cap="none" strike="noStrike">
              <a:solidFill>
                <a:srgbClr val="3F3F3F"/>
              </a:solidFill>
              <a:latin typeface="Open Sans"/>
              <a:ea typeface="Open Sans"/>
              <a:cs typeface="Open Sans"/>
              <a:sym typeface="Open Sans"/>
            </a:endParaRPr>
          </a:p>
        </p:txBody>
      </p:sp>
      <p:sp>
        <p:nvSpPr>
          <p:cNvPr id="1130" name="Google Shape;1130;p45"/>
          <p:cNvSpPr/>
          <p:nvPr/>
        </p:nvSpPr>
        <p:spPr>
          <a:xfrm>
            <a:off x="933450" y="6306286"/>
            <a:ext cx="6762750" cy="933450"/>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join(otherDataset, [numTasks])</a:t>
            </a:r>
            <a:endParaRPr b="0" i="0" sz="2200" u="none" cap="none" strike="noStrike">
              <a:solidFill>
                <a:srgbClr val="3F3F3F"/>
              </a:solidFill>
              <a:latin typeface="Open Sans"/>
              <a:ea typeface="Open Sans"/>
              <a:cs typeface="Open Sans"/>
              <a:sym typeface="Open Sans"/>
            </a:endParaRPr>
          </a:p>
        </p:txBody>
      </p:sp>
      <p:sp>
        <p:nvSpPr>
          <p:cNvPr id="1131" name="Google Shape;1131;p45"/>
          <p:cNvSpPr/>
          <p:nvPr/>
        </p:nvSpPr>
        <p:spPr>
          <a:xfrm>
            <a:off x="8610600" y="2134650"/>
            <a:ext cx="6762750" cy="1829234"/>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cogroup[W1, W2](other1: RDD[(K, W1)], other2: RDD[(K, W2)], numSplits: Int): RDD[(K, (Seq[V], Seq[W1], Seq[W2]))]</a:t>
            </a:r>
            <a:endParaRPr/>
          </a:p>
        </p:txBody>
      </p:sp>
      <p:sp>
        <p:nvSpPr>
          <p:cNvPr id="1132" name="Google Shape;1132;p45"/>
          <p:cNvSpPr/>
          <p:nvPr/>
        </p:nvSpPr>
        <p:spPr>
          <a:xfrm>
            <a:off x="8629650" y="4458645"/>
            <a:ext cx="6762750" cy="115236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def groupByKey(partitioner: Partitioner): RDD[(K, Seq[V])] def mapValues[U](f: (V) ⇒ U): RDD[(K, U)]</a:t>
            </a:r>
            <a:endParaRPr/>
          </a:p>
        </p:txBody>
      </p:sp>
      <p:sp>
        <p:nvSpPr>
          <p:cNvPr id="1133" name="Google Shape;1133;p45"/>
          <p:cNvSpPr/>
          <p:nvPr/>
        </p:nvSpPr>
        <p:spPr>
          <a:xfrm>
            <a:off x="6857112" y="1169036"/>
            <a:ext cx="2618024"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OTHER METHODS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134" name="Google Shape;1134;p45"/>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135" name="Google Shape;1135;p45"/>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graphicFrame>
        <p:nvGraphicFramePr>
          <p:cNvPr id="1140" name="Google Shape;1140;p46"/>
          <p:cNvGraphicFramePr/>
          <p:nvPr/>
        </p:nvGraphicFramePr>
        <p:xfrm>
          <a:off x="338026" y="2028814"/>
          <a:ext cx="3000000" cy="3000000"/>
        </p:xfrm>
        <a:graphic>
          <a:graphicData uri="http://schemas.openxmlformats.org/drawingml/2006/table">
            <a:tbl>
              <a:tblPr>
                <a:noFill/>
                <a:tableStyleId>{F8BE9C7A-6EA2-4D8D-BCCF-47F6164C95D2}</a:tableStyleId>
              </a:tblPr>
              <a:tblGrid>
                <a:gridCol w="4615650"/>
                <a:gridCol w="10964275"/>
              </a:tblGrid>
              <a:tr h="477000">
                <a:tc>
                  <a:txBody>
                    <a:bodyPr/>
                    <a:lstStyle/>
                    <a:p>
                      <a:pPr indent="0" lvl="0" marL="0" marR="0" rtl="0" algn="ctr">
                        <a:lnSpc>
                          <a:spcPct val="150000"/>
                        </a:lnSpc>
                        <a:spcBef>
                          <a:spcPts val="0"/>
                        </a:spcBef>
                        <a:spcAft>
                          <a:spcPts val="0"/>
                        </a:spcAft>
                        <a:buClr>
                          <a:srgbClr val="3F3F3F"/>
                        </a:buClr>
                        <a:buSzPts val="600"/>
                        <a:buFont typeface="Open Sans SemiBold"/>
                        <a:buNone/>
                      </a:pPr>
                      <a:r>
                        <a:rPr b="1" lang="en-US" sz="2400" u="none" cap="none" strike="noStrike">
                          <a:solidFill>
                            <a:srgbClr val="3F3F3F"/>
                          </a:solidFill>
                          <a:latin typeface="Open Sans SemiBold"/>
                          <a:ea typeface="Open Sans SemiBold"/>
                          <a:cs typeface="Open Sans SemiBold"/>
                          <a:sym typeface="Open Sans SemiBold"/>
                        </a:rPr>
                        <a:t>Action</a:t>
                      </a:r>
                      <a:endParaRPr/>
                    </a:p>
                  </a:txBody>
                  <a:tcPr marT="45725" marB="45725" marR="45725" marL="45725"/>
                </a:tc>
                <a:tc>
                  <a:txBody>
                    <a:bodyPr/>
                    <a:lstStyle/>
                    <a:p>
                      <a:pPr indent="0" lvl="0" marL="0" marR="0" rtl="0" algn="ctr">
                        <a:lnSpc>
                          <a:spcPct val="150000"/>
                        </a:lnSpc>
                        <a:spcBef>
                          <a:spcPts val="0"/>
                        </a:spcBef>
                        <a:spcAft>
                          <a:spcPts val="0"/>
                        </a:spcAft>
                        <a:buClr>
                          <a:srgbClr val="3F3F3F"/>
                        </a:buClr>
                        <a:buSzPts val="600"/>
                        <a:buFont typeface="Open Sans SemiBold"/>
                        <a:buNone/>
                      </a:pPr>
                      <a:r>
                        <a:rPr b="1" lang="en-US" sz="2400" u="none" cap="none" strike="noStrike">
                          <a:solidFill>
                            <a:srgbClr val="3F3F3F"/>
                          </a:solidFill>
                          <a:latin typeface="Open Sans SemiBold"/>
                          <a:ea typeface="Open Sans SemiBold"/>
                          <a:cs typeface="Open Sans SemiBold"/>
                          <a:sym typeface="Open Sans SemiBold"/>
                        </a:rPr>
                        <a:t>Syntax </a:t>
                      </a:r>
                      <a:endParaRPr/>
                    </a:p>
                  </a:txBody>
                  <a:tcPr marT="45725" marB="45725" marR="45725" marL="45725"/>
                </a:tc>
              </a:tr>
              <a:tr h="610675">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Collect</a:t>
                      </a:r>
                      <a:endParaRPr/>
                    </a:p>
                  </a:txBody>
                  <a:tcPr marT="45725" marB="45725" marR="45725" marL="45725"/>
                </a:tc>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wordCounts.collect()</a:t>
                      </a:r>
                      <a:endParaRPr/>
                    </a:p>
                  </a:txBody>
                  <a:tcPr marT="45725" marB="45725" marR="45725" marL="45725"/>
                </a:tc>
              </a:tr>
              <a:tr h="864575">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Reduce</a:t>
                      </a:r>
                      <a:endParaRPr/>
                    </a:p>
                  </a:txBody>
                  <a:tcPr marT="45725" marB="45725" marR="45725" marL="45725"/>
                </a:tc>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textFile.map(line =&gt; line.split(" ").size).reduce((a, b) =&gt; </a:t>
                      </a:r>
                      <a:br>
                        <a:rPr b="0" i="0" lang="en-US" sz="2200" u="none" cap="none" strike="noStrike">
                          <a:solidFill>
                            <a:srgbClr val="3F3F3F"/>
                          </a:solidFill>
                          <a:latin typeface="Open Sans"/>
                          <a:ea typeface="Open Sans"/>
                          <a:cs typeface="Open Sans"/>
                          <a:sym typeface="Open Sans"/>
                        </a:rPr>
                      </a:br>
                      <a:r>
                        <a:rPr b="0" i="0" lang="en-US" sz="2200" u="none" cap="none" strike="noStrike">
                          <a:solidFill>
                            <a:srgbClr val="3F3F3F"/>
                          </a:solidFill>
                          <a:latin typeface="Open Sans"/>
                          <a:ea typeface="Open Sans"/>
                          <a:cs typeface="Open Sans"/>
                          <a:sym typeface="Open Sans"/>
                        </a:rPr>
                        <a:t>if (a &gt; b) a else b)</a:t>
                      </a:r>
                      <a:endParaRPr/>
                    </a:p>
                  </a:txBody>
                  <a:tcPr marT="45725" marB="45725" marR="45725" marL="45725"/>
                </a:tc>
              </a:tr>
              <a:tr h="477000">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Count</a:t>
                      </a:r>
                      <a:endParaRPr/>
                    </a:p>
                  </a:txBody>
                  <a:tcPr marT="45725" marB="45725" marR="45725" marL="45725"/>
                </a:tc>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val numAs = logData.filter(line =&gt; line.contains("a")).count() </a:t>
                      </a:r>
                      <a:endParaRPr/>
                    </a:p>
                  </a:txBody>
                  <a:tcPr marT="45725" marB="45725" marR="45725" marL="45725"/>
                </a:tc>
              </a:tr>
              <a:tr h="477000">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Save</a:t>
                      </a:r>
                      <a:endParaRPr/>
                    </a:p>
                  </a:txBody>
                  <a:tcPr marT="45725" marB="45725" marR="45725" marL="45725"/>
                </a:tc>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accessLogs.saveAsTextFile(outputDirectory)</a:t>
                      </a:r>
                      <a:endParaRPr/>
                    </a:p>
                  </a:txBody>
                  <a:tcPr marT="45725" marB="45725" marR="45725" marL="45725"/>
                </a:tc>
              </a:tr>
              <a:tr h="477000">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lookup</a:t>
                      </a:r>
                      <a:endParaRPr/>
                    </a:p>
                  </a:txBody>
                  <a:tcPr marT="45725" marB="45725" marR="45725" marL="45725"/>
                </a:tc>
                <a:tc>
                  <a:txBody>
                    <a:bodyPr/>
                    <a:lstStyle/>
                    <a:p>
                      <a:pPr indent="-6350" lvl="0" marL="171450" marR="0" rtl="0" algn="l">
                        <a:lnSpc>
                          <a:spcPct val="15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lookup(key: K): Seq[V] </a:t>
                      </a:r>
                      <a:endParaRPr/>
                    </a:p>
                  </a:txBody>
                  <a:tcPr marT="45725" marB="45725" marR="45725" marL="45725"/>
                </a:tc>
              </a:tr>
            </a:tbl>
          </a:graphicData>
        </a:graphic>
      </p:graphicFrame>
      <p:sp>
        <p:nvSpPr>
          <p:cNvPr id="1141" name="Google Shape;1141;p46"/>
          <p:cNvSpPr/>
          <p:nvPr/>
        </p:nvSpPr>
        <p:spPr>
          <a:xfrm>
            <a:off x="6893180" y="1169036"/>
            <a:ext cx="254588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ACTIONS IN RDD</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142" name="Google Shape;1142;p46"/>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143" name="Google Shape;1143;p46"/>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grpSp>
        <p:nvGrpSpPr>
          <p:cNvPr id="1149" name="Google Shape;1149;p47"/>
          <p:cNvGrpSpPr/>
          <p:nvPr/>
        </p:nvGrpSpPr>
        <p:grpSpPr>
          <a:xfrm>
            <a:off x="876213" y="3423566"/>
            <a:ext cx="14433121" cy="2624306"/>
            <a:chOff x="476162" y="358647"/>
            <a:chExt cx="14433119" cy="2624304"/>
          </a:xfrm>
        </p:grpSpPr>
        <p:sp>
          <p:nvSpPr>
            <p:cNvPr id="1150" name="Google Shape;1150;p47"/>
            <p:cNvSpPr/>
            <p:nvPr/>
          </p:nvSpPr>
          <p:spPr>
            <a:xfrm>
              <a:off x="476162" y="358647"/>
              <a:ext cx="14433119" cy="2624304"/>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1" name="Google Shape;1151;p47"/>
            <p:cNvSpPr/>
            <p:nvPr/>
          </p:nvSpPr>
          <p:spPr>
            <a:xfrm>
              <a:off x="798158" y="526856"/>
              <a:ext cx="14020790" cy="461662"/>
            </a:xfrm>
            <a:prstGeom prst="rect">
              <a:avLst/>
            </a:prstGeom>
            <a:solidFill>
              <a:srgbClr val="F2F2F2"/>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Example:</a:t>
              </a:r>
              <a:endParaRPr/>
            </a:p>
          </p:txBody>
        </p:sp>
      </p:grpSp>
      <p:sp>
        <p:nvSpPr>
          <p:cNvPr id="1152" name="Google Shape;1152;p47"/>
          <p:cNvSpPr/>
          <p:nvPr/>
        </p:nvSpPr>
        <p:spPr>
          <a:xfrm>
            <a:off x="1776566" y="4171425"/>
            <a:ext cx="11450021" cy="1379721"/>
          </a:xfrm>
          <a:prstGeom prst="rect">
            <a:avLst/>
          </a:prstGeom>
          <a:noFill/>
          <a:ln>
            <a:noFill/>
          </a:ln>
        </p:spPr>
        <p:txBody>
          <a:bodyPr anchorCtr="0" anchor="t" bIns="45700" lIns="91425" spcFirstLastPara="1" rIns="91425" wrap="square" tIns="45700">
            <a:noAutofit/>
          </a:bodyPr>
          <a:lstStyle/>
          <a:p>
            <a:pPr indent="342900" lvl="0" marL="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val lines = spark.sparkContext.textFile("data.txt")</a:t>
            </a:r>
            <a:endParaRPr/>
          </a:p>
          <a:p>
            <a:pPr indent="342900" lvl="0" marL="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val pairs = lines.map(s =&gt; (s, 1))</a:t>
            </a:r>
            <a:endParaRPr/>
          </a:p>
          <a:p>
            <a:pPr indent="342900" lvl="0" marL="0" marR="0" rtl="0" algn="l">
              <a:lnSpc>
                <a:spcPct val="100000"/>
              </a:lnSpc>
              <a:spcBef>
                <a:spcPts val="0"/>
              </a:spcBef>
              <a:spcAft>
                <a:spcPts val="0"/>
              </a:spcAft>
              <a:buClr>
                <a:srgbClr val="3F3F3F"/>
              </a:buClr>
              <a:buSzPts val="550"/>
              <a:buFont typeface="Open Sans"/>
              <a:buNone/>
            </a:pPr>
            <a:r>
              <a:rPr b="0" i="0" lang="en-US" sz="2200" u="none" cap="none" strike="noStrike">
                <a:solidFill>
                  <a:srgbClr val="3F3F3F"/>
                </a:solidFill>
                <a:latin typeface="Open Sans"/>
                <a:ea typeface="Open Sans"/>
                <a:cs typeface="Open Sans"/>
                <a:sym typeface="Open Sans"/>
              </a:rPr>
              <a:t>val counts = pairs.reduceByKey((a, b) =&gt; a + b)</a:t>
            </a:r>
            <a:endParaRPr/>
          </a:p>
        </p:txBody>
      </p:sp>
      <p:sp>
        <p:nvSpPr>
          <p:cNvPr id="1153" name="Google Shape;1153;p47"/>
          <p:cNvSpPr txBox="1"/>
          <p:nvPr/>
        </p:nvSpPr>
        <p:spPr>
          <a:xfrm>
            <a:off x="1533640" y="1966239"/>
            <a:ext cx="13772112" cy="801818"/>
          </a:xfrm>
          <a:prstGeom prst="rect">
            <a:avLst/>
          </a:prstGeom>
          <a:noFill/>
          <a:ln>
            <a:noFill/>
          </a:ln>
        </p:spPr>
        <p:txBody>
          <a:bodyPr anchorCtr="0" anchor="t" bIns="91425" lIns="91425" spcFirstLastPara="1" rIns="91425" wrap="square" tIns="91425">
            <a:normAutofit/>
          </a:bodyPr>
          <a:lstStyle/>
          <a:p>
            <a:pPr indent="-514350" lvl="0" marL="51435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Some special operations are only available on RDDs of key-value pairs, </a:t>
            </a:r>
            <a:endParaRPr/>
          </a:p>
          <a:p>
            <a:pPr indent="-514350" lvl="0" marL="514350" marR="0" rtl="0" algn="l">
              <a:lnSpc>
                <a:spcPct val="150000"/>
              </a:lnSpc>
              <a:spcBef>
                <a:spcPts val="0"/>
              </a:spcBef>
              <a:spcAft>
                <a:spcPts val="0"/>
              </a:spcAft>
              <a:buClr>
                <a:srgbClr val="3F3F3F"/>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1154" name="Google Shape;1154;p47"/>
          <p:cNvSpPr/>
          <p:nvPr/>
        </p:nvSpPr>
        <p:spPr>
          <a:xfrm>
            <a:off x="848686" y="2236756"/>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5" name="Google Shape;1155;p47"/>
          <p:cNvSpPr/>
          <p:nvPr/>
        </p:nvSpPr>
        <p:spPr>
          <a:xfrm>
            <a:off x="5881686" y="1169036"/>
            <a:ext cx="456887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KEY-VALUE PAIR RDD IN SCALA</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156" name="Google Shape;1156;p47"/>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157" name="Google Shape;1157;p47"/>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grpSp>
        <p:nvGrpSpPr>
          <p:cNvPr id="1162" name="Google Shape;1162;p48"/>
          <p:cNvGrpSpPr/>
          <p:nvPr/>
        </p:nvGrpSpPr>
        <p:grpSpPr>
          <a:xfrm>
            <a:off x="836390" y="3379568"/>
            <a:ext cx="14433121" cy="3508389"/>
            <a:chOff x="476162" y="358647"/>
            <a:chExt cx="14433119" cy="2624304"/>
          </a:xfrm>
        </p:grpSpPr>
        <p:sp>
          <p:nvSpPr>
            <p:cNvPr id="1163" name="Google Shape;1163;p48"/>
            <p:cNvSpPr/>
            <p:nvPr/>
          </p:nvSpPr>
          <p:spPr>
            <a:xfrm>
              <a:off x="476162" y="358647"/>
              <a:ext cx="14433119" cy="2624304"/>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4" name="Google Shape;1164;p48"/>
            <p:cNvSpPr/>
            <p:nvPr/>
          </p:nvSpPr>
          <p:spPr>
            <a:xfrm>
              <a:off x="1046778" y="715910"/>
              <a:ext cx="6498744" cy="345327"/>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Example:</a:t>
              </a:r>
              <a:endParaRPr/>
            </a:p>
          </p:txBody>
        </p:sp>
      </p:grpSp>
      <p:sp>
        <p:nvSpPr>
          <p:cNvPr id="1165" name="Google Shape;1165;p48"/>
          <p:cNvSpPr/>
          <p:nvPr/>
        </p:nvSpPr>
        <p:spPr>
          <a:xfrm>
            <a:off x="1407005" y="4330176"/>
            <a:ext cx="13604393" cy="1650452"/>
          </a:xfrm>
          <a:prstGeom prst="rect">
            <a:avLst/>
          </a:prstGeom>
          <a:noFill/>
          <a:ln>
            <a:noFill/>
          </a:ln>
        </p:spPr>
        <p:txBody>
          <a:bodyPr anchorCtr="0" anchor="t" bIns="45700" lIns="91425" spcFirstLastPara="1" rIns="91425" wrap="square" tIns="45700">
            <a:noAutofit/>
          </a:bodyPr>
          <a:lstStyle/>
          <a:p>
            <a:pPr indent="342900" lvl="0" marL="0" marR="0" rtl="0" algn="l">
              <a:lnSpc>
                <a:spcPct val="150000"/>
              </a:lnSpc>
              <a:spcBef>
                <a:spcPts val="0"/>
              </a:spcBef>
              <a:spcAft>
                <a:spcPts val="0"/>
              </a:spcAft>
              <a:buClr>
                <a:srgbClr val="3F3F3F"/>
              </a:buClr>
              <a:buSzPts val="563"/>
              <a:buFont typeface="Courier New"/>
              <a:buNone/>
            </a:pPr>
            <a:r>
              <a:rPr b="0" i="0" lang="en-US" sz="2250" u="none" cap="none" strike="noStrike">
                <a:solidFill>
                  <a:srgbClr val="3F3F3F"/>
                </a:solidFill>
                <a:latin typeface="Courier New"/>
                <a:ea typeface="Courier New"/>
                <a:cs typeface="Courier New"/>
                <a:sym typeface="Courier New"/>
              </a:rPr>
              <a:t>JavaRDD&lt;String&gt; lines = sc.textFile("data.txt"); </a:t>
            </a:r>
            <a:endParaRPr/>
          </a:p>
          <a:p>
            <a:pPr indent="342900" lvl="0" marL="0" marR="0" rtl="0" algn="l">
              <a:lnSpc>
                <a:spcPct val="150000"/>
              </a:lnSpc>
              <a:spcBef>
                <a:spcPts val="0"/>
              </a:spcBef>
              <a:spcAft>
                <a:spcPts val="0"/>
              </a:spcAft>
              <a:buClr>
                <a:srgbClr val="3F3F3F"/>
              </a:buClr>
              <a:buSzPts val="563"/>
              <a:buFont typeface="Courier New"/>
              <a:buNone/>
            </a:pPr>
            <a:r>
              <a:rPr b="0" i="0" lang="en-US" sz="2250" u="none" cap="none" strike="noStrike">
                <a:solidFill>
                  <a:srgbClr val="3F3F3F"/>
                </a:solidFill>
                <a:latin typeface="Courier New"/>
                <a:ea typeface="Courier New"/>
                <a:cs typeface="Courier New"/>
                <a:sym typeface="Courier New"/>
              </a:rPr>
              <a:t>JavaPairRDD&lt;String, Integer&gt; pairs = lines.mapToPair(s -&gt; new Tuple2(s, 1)); </a:t>
            </a:r>
            <a:endParaRPr/>
          </a:p>
          <a:p>
            <a:pPr indent="342900" lvl="0" marL="0" marR="0" rtl="0" algn="l">
              <a:lnSpc>
                <a:spcPct val="150000"/>
              </a:lnSpc>
              <a:spcBef>
                <a:spcPts val="0"/>
              </a:spcBef>
              <a:spcAft>
                <a:spcPts val="0"/>
              </a:spcAft>
              <a:buClr>
                <a:srgbClr val="3F3F3F"/>
              </a:buClr>
              <a:buSzPts val="563"/>
              <a:buFont typeface="Courier New"/>
              <a:buNone/>
            </a:pPr>
            <a:r>
              <a:rPr b="0" i="0" lang="en-US" sz="2250" u="none" cap="none" strike="noStrike">
                <a:solidFill>
                  <a:srgbClr val="3F3F3F"/>
                </a:solidFill>
                <a:latin typeface="Courier New"/>
                <a:ea typeface="Courier New"/>
                <a:cs typeface="Courier New"/>
                <a:sym typeface="Courier New"/>
              </a:rPr>
              <a:t>JavaPairRDD&lt;String, Integer&gt; counts = pairs.reduceByKey((a, b) -&gt; a + b);</a:t>
            </a:r>
            <a:endParaRPr/>
          </a:p>
        </p:txBody>
      </p:sp>
      <p:sp>
        <p:nvSpPr>
          <p:cNvPr id="1166" name="Google Shape;1166;p48"/>
          <p:cNvSpPr txBox="1"/>
          <p:nvPr/>
        </p:nvSpPr>
        <p:spPr>
          <a:xfrm>
            <a:off x="1533640" y="1943937"/>
            <a:ext cx="13772112" cy="801818"/>
          </a:xfrm>
          <a:prstGeom prst="rect">
            <a:avLst/>
          </a:prstGeom>
          <a:noFill/>
          <a:ln>
            <a:noFill/>
          </a:ln>
        </p:spPr>
        <p:txBody>
          <a:bodyPr anchorCtr="0" anchor="t" bIns="91425" lIns="91425" spcFirstLastPara="1" rIns="91425" wrap="square" tIns="91425">
            <a:normAutofit/>
          </a:bodyPr>
          <a:lstStyle/>
          <a:p>
            <a:pPr indent="-514350" lvl="0" marL="51435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In Java, Key-value pairs are represented using the scala.Tuple2 class.</a:t>
            </a:r>
            <a:endParaRPr/>
          </a:p>
        </p:txBody>
      </p:sp>
      <p:sp>
        <p:nvSpPr>
          <p:cNvPr id="1167" name="Google Shape;1167;p48"/>
          <p:cNvSpPr/>
          <p:nvPr/>
        </p:nvSpPr>
        <p:spPr>
          <a:xfrm>
            <a:off x="848686" y="221445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8" name="Google Shape;1168;p48"/>
          <p:cNvSpPr/>
          <p:nvPr/>
        </p:nvSpPr>
        <p:spPr>
          <a:xfrm>
            <a:off x="5989088" y="1169036"/>
            <a:ext cx="4354076"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KEY-VALUE PAIR RDD IN JAVA</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169" name="Google Shape;1169;p48"/>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170" name="Google Shape;1170;p48"/>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grpSp>
        <p:nvGrpSpPr>
          <p:cNvPr id="1175" name="Google Shape;1175;p49"/>
          <p:cNvGrpSpPr/>
          <p:nvPr/>
        </p:nvGrpSpPr>
        <p:grpSpPr>
          <a:xfrm>
            <a:off x="490648" y="2782964"/>
            <a:ext cx="15225602" cy="5806063"/>
            <a:chOff x="247531" y="461519"/>
            <a:chExt cx="14433119" cy="5806063"/>
          </a:xfrm>
        </p:grpSpPr>
        <p:sp>
          <p:nvSpPr>
            <p:cNvPr id="1176" name="Google Shape;1176;p49"/>
            <p:cNvSpPr/>
            <p:nvPr/>
          </p:nvSpPr>
          <p:spPr>
            <a:xfrm>
              <a:off x="247531" y="461519"/>
              <a:ext cx="14433119" cy="580606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7" name="Google Shape;1177;p49"/>
            <p:cNvSpPr/>
            <p:nvPr/>
          </p:nvSpPr>
          <p:spPr>
            <a:xfrm>
              <a:off x="659858" y="461520"/>
              <a:ext cx="14020792" cy="557075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Example:</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Open Sans SemiBold"/>
                <a:ea typeface="Open Sans SemiBold"/>
                <a:cs typeface="Open Sans SemiBold"/>
                <a:sym typeface="Open Sans SemiBold"/>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new HadoopRDD(sc: SparkContext, conf: JobConf, inputFormatClass: Class[_ &lt;: InputFormat[K, V]], keyClass: Class[K], valueClass: Class[V], minPartitions: Int) </a:t>
              </a:r>
              <a:endParaRPr/>
            </a:p>
            <a:p>
              <a:pPr indent="22860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def saveAsHadoopFile(path: String, keyClass: Class[_], valueClass: Class[_], outputFormatClass: Class[_ &lt;: org.apache.hadoop.mapred.OutputFormat[_, _]], conf: </a:t>
              </a:r>
              <a:br>
                <a:rPr b="0" i="0" lang="en-US" sz="2200" u="none" cap="none" strike="noStrike">
                  <a:solidFill>
                    <a:srgbClr val="3F3F3F"/>
                  </a:solidFill>
                  <a:latin typeface="Courier New"/>
                  <a:ea typeface="Courier New"/>
                  <a:cs typeface="Courier New"/>
                  <a:sym typeface="Courier New"/>
                </a:rPr>
              </a:br>
              <a:r>
                <a:rPr b="0" i="0" lang="en-US" sz="2200" u="none" cap="none" strike="noStrike">
                  <a:solidFill>
                    <a:srgbClr val="3F3F3F"/>
                  </a:solidFill>
                  <a:latin typeface="Courier New"/>
                  <a:ea typeface="Courier New"/>
                  <a:cs typeface="Courier New"/>
                  <a:sym typeface="Courier New"/>
                </a:rPr>
                <a:t>JobConf = new JobConf): Unit </a:t>
              </a:r>
              <a:endParaRPr/>
            </a:p>
            <a:p>
              <a:pPr indent="22860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def saveAsHadoopFile[F &lt;: OutputFormat[K, V]](path: String)(implicit fm: ClassManifest[F]): Unit </a:t>
              </a:r>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def saveAsNewAPIHadoopFile(path: String, keyClass: Class[_], valueClass: Class[_], outputFormatClass: Class[_ &lt;: org.apache.hadoop.mapreduce.OutputFormat[_, _]], conf: Configuration): Unit </a:t>
              </a:r>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def saveAsNewAPIHadoopFile[F &lt;: OutputFormat[K, V]](path: String)(implicit fm: ClassManifest[F]): Unit </a:t>
              </a:r>
              <a:endParaRPr/>
            </a:p>
          </p:txBody>
        </p:sp>
      </p:grpSp>
      <p:sp>
        <p:nvSpPr>
          <p:cNvPr id="1178" name="Google Shape;1178;p49"/>
          <p:cNvSpPr/>
          <p:nvPr/>
        </p:nvSpPr>
        <p:spPr>
          <a:xfrm>
            <a:off x="4667412" y="1169036"/>
            <a:ext cx="699742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USING MAPREDUCE AND PAIR RDD OPERATIONS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179" name="Google Shape;1179;p49"/>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180" name="Google Shape;1180;p49"/>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
        <p:nvSpPr>
          <p:cNvPr id="1181" name="Google Shape;1181;p49"/>
          <p:cNvSpPr txBox="1"/>
          <p:nvPr/>
        </p:nvSpPr>
        <p:spPr>
          <a:xfrm>
            <a:off x="1533640" y="1943937"/>
            <a:ext cx="13772112" cy="801818"/>
          </a:xfrm>
          <a:prstGeom prst="rect">
            <a:avLst/>
          </a:prstGeom>
          <a:noFill/>
          <a:ln>
            <a:noFill/>
          </a:ln>
        </p:spPr>
        <p:txBody>
          <a:bodyPr anchorCtr="0" anchor="t" bIns="91425" lIns="91425" spcFirstLastPara="1" rIns="91425" wrap="square" tIns="91425">
            <a:normAutofit/>
          </a:bodyPr>
          <a:lstStyle/>
          <a:p>
            <a:pPr indent="-514350" lvl="0" marL="51435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Code to use MapReduce and Pair RDD operations</a:t>
            </a:r>
            <a:endParaRPr/>
          </a:p>
        </p:txBody>
      </p:sp>
      <p:sp>
        <p:nvSpPr>
          <p:cNvPr id="1182" name="Google Shape;1182;p49"/>
          <p:cNvSpPr/>
          <p:nvPr/>
        </p:nvSpPr>
        <p:spPr>
          <a:xfrm>
            <a:off x="848686" y="221445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grpSp>
        <p:nvGrpSpPr>
          <p:cNvPr id="1187" name="Google Shape;1187;p50"/>
          <p:cNvGrpSpPr/>
          <p:nvPr/>
        </p:nvGrpSpPr>
        <p:grpSpPr>
          <a:xfrm>
            <a:off x="643078" y="3309257"/>
            <a:ext cx="14499411" cy="5292884"/>
            <a:chOff x="476162" y="2223685"/>
            <a:chExt cx="14499410" cy="5308607"/>
          </a:xfrm>
        </p:grpSpPr>
        <p:sp>
          <p:nvSpPr>
            <p:cNvPr id="1188" name="Google Shape;1188;p50"/>
            <p:cNvSpPr/>
            <p:nvPr/>
          </p:nvSpPr>
          <p:spPr>
            <a:xfrm>
              <a:off x="476162" y="2223685"/>
              <a:ext cx="14433119" cy="5308607"/>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9" name="Google Shape;1189;p50"/>
            <p:cNvSpPr/>
            <p:nvPr/>
          </p:nvSpPr>
          <p:spPr>
            <a:xfrm>
              <a:off x="954780" y="2478688"/>
              <a:ext cx="14020792" cy="489364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Example:</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Open Sans SemiBold"/>
                <a:ea typeface="Open Sans SemiBold"/>
                <a:cs typeface="Open Sans SemiBold"/>
                <a:sym typeface="Open Sans SemiBold"/>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import org.apache.hadoop.io.{LongWritable, Text}</a:t>
              </a:r>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import org.apache.hadoop.mapred.TextInputFormat</a:t>
              </a:r>
              <a:endParaRPr b="0" i="0" sz="22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import org.apache.spark.SparkContext</a:t>
              </a:r>
              <a:endParaRPr b="0" i="0" sz="22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object TextFileRead {  </a:t>
              </a:r>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     def main(args: Array[String]) {</a:t>
              </a:r>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val sc = new SparkContext(args(0),“sparkapiexamples")    //actual textFile api converts to the following code    </a:t>
              </a:r>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val dataRDD = sc.hadoopFile(args(1), classOf[TextInputFormat], classOf[LongWritable], classOf[Text],   </a:t>
              </a:r>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		sc.defaultMinPartitions).map(pair =&gt; pair._2.toString)</a:t>
              </a:r>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println(dataRDD.collect().toList)  </a:t>
              </a:r>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a:t>
              </a:r>
              <a:endParaRPr/>
            </a:p>
          </p:txBody>
        </p:sp>
      </p:grpSp>
      <p:sp>
        <p:nvSpPr>
          <p:cNvPr id="1190" name="Google Shape;1190;p50"/>
          <p:cNvSpPr/>
          <p:nvPr/>
        </p:nvSpPr>
        <p:spPr>
          <a:xfrm>
            <a:off x="5856037" y="1169036"/>
            <a:ext cx="4620176"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READING TEXT FILE FROM HDFS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191" name="Google Shape;1191;p50"/>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192" name="Google Shape;1192;p50"/>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
        <p:nvSpPr>
          <p:cNvPr id="1193" name="Google Shape;1193;p50"/>
          <p:cNvSpPr txBox="1"/>
          <p:nvPr/>
        </p:nvSpPr>
        <p:spPr>
          <a:xfrm>
            <a:off x="1533640" y="1943936"/>
            <a:ext cx="14011160" cy="1583800"/>
          </a:xfrm>
          <a:prstGeom prst="rect">
            <a:avLst/>
          </a:prstGeom>
          <a:noFill/>
          <a:ln>
            <a:noFill/>
          </a:ln>
        </p:spPr>
        <p:txBody>
          <a:bodyPr anchorCtr="0" anchor="t" bIns="91425" lIns="91425" spcFirstLastPara="1" rIns="91425" wrap="square" tIns="91425">
            <a:normAutofit/>
          </a:bodyPr>
          <a:lstStyle/>
          <a:p>
            <a:pPr indent="0" lvl="0" marL="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Code to read text file from HDFS using the hadoopFile method of SparkContext and being printed as a list</a:t>
            </a:r>
            <a:endParaRPr/>
          </a:p>
        </p:txBody>
      </p:sp>
      <p:sp>
        <p:nvSpPr>
          <p:cNvPr id="1194" name="Google Shape;1194;p50"/>
          <p:cNvSpPr/>
          <p:nvPr/>
        </p:nvSpPr>
        <p:spPr>
          <a:xfrm>
            <a:off x="848686" y="221445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grpSp>
        <p:nvGrpSpPr>
          <p:cNvPr id="1199" name="Google Shape;1199;p51"/>
          <p:cNvGrpSpPr/>
          <p:nvPr/>
        </p:nvGrpSpPr>
        <p:grpSpPr>
          <a:xfrm>
            <a:off x="643077" y="3335442"/>
            <a:ext cx="14882671" cy="5484924"/>
            <a:chOff x="476160" y="1960791"/>
            <a:chExt cx="14882669" cy="5484923"/>
          </a:xfrm>
        </p:grpSpPr>
        <p:sp>
          <p:nvSpPr>
            <p:cNvPr id="1200" name="Google Shape;1200;p51"/>
            <p:cNvSpPr/>
            <p:nvPr/>
          </p:nvSpPr>
          <p:spPr>
            <a:xfrm>
              <a:off x="476160" y="1960791"/>
              <a:ext cx="14882669" cy="5190501"/>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1" name="Google Shape;1201;p51"/>
            <p:cNvSpPr/>
            <p:nvPr/>
          </p:nvSpPr>
          <p:spPr>
            <a:xfrm>
              <a:off x="988812" y="2121182"/>
              <a:ext cx="14020792" cy="532453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Example:</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import org.apache.hadoop.io.{LongWritable, Text}</a:t>
              </a:r>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import com.spark.hadoopintegration.SalesRecordWritable</a:t>
              </a:r>
              <a:endParaRPr b="0" i="0" sz="22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import org.apache.hadoop.io.NullWritable</a:t>
              </a:r>
              <a:endParaRPr b="0" i="0" sz="22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import org.apache.spark.SparkContext</a:t>
              </a:r>
              <a:endParaRPr b="0" i="0" sz="22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object SequenceFileRead {  </a:t>
              </a:r>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def main(args: Array[String]) {  </a:t>
              </a:r>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  	val sc = new SparkContext(args(0),"apiexamples")   </a:t>
              </a:r>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	val dataRDD = sc.sequenceFile(args(1),classOf[NullWritable],classOf[SalesRecordWritable]).map(_._2)    </a:t>
              </a:r>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	println(dataRDD.collect().toList) </a:t>
              </a:r>
              <a:endParaRPr/>
            </a:p>
            <a:p>
              <a:pPr indent="228600" lvl="0" marL="0" marR="0" rtl="0" algn="l">
                <a:lnSpc>
                  <a:spcPct val="100000"/>
                </a:lnSpc>
                <a:spcBef>
                  <a:spcPts val="0"/>
                </a:spcBef>
                <a:spcAft>
                  <a:spcPts val="0"/>
                </a:spcAft>
                <a:buClr>
                  <a:srgbClr val="3F3F3F"/>
                </a:buClr>
                <a:buSzPts val="550"/>
                <a:buFont typeface="Courier New"/>
                <a:buNone/>
              </a:pPr>
              <a:r>
                <a:rPr b="0" i="0" lang="en-US" sz="2200" u="none" cap="none" strike="noStrike">
                  <a:solidFill>
                    <a:srgbClr val="3F3F3F"/>
                  </a:solidFill>
                  <a:latin typeface="Courier New"/>
                  <a:ea typeface="Courier New"/>
                  <a:cs typeface="Courier New"/>
                  <a:sym typeface="Courier New"/>
                </a:rPr>
                <a:t> }}</a:t>
              </a:r>
              <a:endParaRPr/>
            </a:p>
          </p:txBody>
        </p:sp>
      </p:grpSp>
      <p:sp>
        <p:nvSpPr>
          <p:cNvPr id="1202" name="Google Shape;1202;p51"/>
          <p:cNvSpPr/>
          <p:nvPr/>
        </p:nvSpPr>
        <p:spPr>
          <a:xfrm>
            <a:off x="5459296" y="1169036"/>
            <a:ext cx="5413661"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READING SEQUENCE FILE FROM HDFS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203" name="Google Shape;1203;p51"/>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204" name="Google Shape;1204;p51"/>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
        <p:nvSpPr>
          <p:cNvPr id="1205" name="Google Shape;1205;p51"/>
          <p:cNvSpPr txBox="1"/>
          <p:nvPr/>
        </p:nvSpPr>
        <p:spPr>
          <a:xfrm>
            <a:off x="1533640" y="1943936"/>
            <a:ext cx="14011160" cy="776303"/>
          </a:xfrm>
          <a:prstGeom prst="rect">
            <a:avLst/>
          </a:prstGeom>
          <a:noFill/>
          <a:ln>
            <a:noFill/>
          </a:ln>
        </p:spPr>
        <p:txBody>
          <a:bodyPr anchorCtr="0" anchor="t" bIns="91425" lIns="91425" spcFirstLastPara="1" rIns="91425" wrap="square" tIns="91425">
            <a:normAutofit/>
          </a:bodyPr>
          <a:lstStyle/>
          <a:p>
            <a:pPr indent="0" lvl="0" marL="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Code to read a sequence file using customized Writable class and being printed as a list</a:t>
            </a:r>
            <a:endParaRPr/>
          </a:p>
        </p:txBody>
      </p:sp>
      <p:sp>
        <p:nvSpPr>
          <p:cNvPr id="1206" name="Google Shape;1206;p51"/>
          <p:cNvSpPr/>
          <p:nvPr/>
        </p:nvSpPr>
        <p:spPr>
          <a:xfrm>
            <a:off x="848686" y="221445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grpSp>
        <p:nvGrpSpPr>
          <p:cNvPr id="1211" name="Google Shape;1211;p52"/>
          <p:cNvGrpSpPr/>
          <p:nvPr/>
        </p:nvGrpSpPr>
        <p:grpSpPr>
          <a:xfrm>
            <a:off x="643078" y="2882348"/>
            <a:ext cx="15060748" cy="5804451"/>
            <a:chOff x="476162" y="1052545"/>
            <a:chExt cx="15060746" cy="6630691"/>
          </a:xfrm>
        </p:grpSpPr>
        <p:sp>
          <p:nvSpPr>
            <p:cNvPr id="1212" name="Google Shape;1212;p52"/>
            <p:cNvSpPr/>
            <p:nvPr/>
          </p:nvSpPr>
          <p:spPr>
            <a:xfrm>
              <a:off x="476162" y="1052545"/>
              <a:ext cx="15060746" cy="6630691"/>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3" name="Google Shape;1213;p52"/>
            <p:cNvSpPr/>
            <p:nvPr/>
          </p:nvSpPr>
          <p:spPr>
            <a:xfrm>
              <a:off x="943913" y="1272202"/>
              <a:ext cx="14020792" cy="594855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Example:</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import org.apache.spark.SparkContext</a:t>
              </a:r>
              <a:endParaRPr b="0" i="0" sz="24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object TextFileWriteToHDFS {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def main(args: Array[String])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val sc = new SparkContext(args(0), "apiexamples")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val dataRDD = sc.textFile(args(1))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val outputPath = args(2)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val itemPair = dataRDD.map(row =&gt; {      val columns = row.split(",")      (columns(2), 1)    })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itemPair is MappedRDD which is a pair. We can import the following to get more methods     */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import org.apache.spark.SparkContext._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val result = itemPair.reduceByKey(_+_)    result.saveAsTextFile(outputPath)</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a:t>
              </a:r>
              <a:endParaRPr/>
            </a:p>
          </p:txBody>
        </p:sp>
      </p:grpSp>
      <p:sp>
        <p:nvSpPr>
          <p:cNvPr id="1214" name="Google Shape;1214;p52"/>
          <p:cNvSpPr/>
          <p:nvPr/>
        </p:nvSpPr>
        <p:spPr>
          <a:xfrm>
            <a:off x="5977867" y="1169036"/>
            <a:ext cx="437651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WRITING TEXT DATA TO HDFS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215" name="Google Shape;1215;p52"/>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216" name="Google Shape;1216;p52"/>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
        <p:nvSpPr>
          <p:cNvPr id="1217" name="Google Shape;1217;p52"/>
          <p:cNvSpPr txBox="1"/>
          <p:nvPr/>
        </p:nvSpPr>
        <p:spPr>
          <a:xfrm>
            <a:off x="1533640" y="1943936"/>
            <a:ext cx="14011160" cy="776303"/>
          </a:xfrm>
          <a:prstGeom prst="rect">
            <a:avLst/>
          </a:prstGeom>
          <a:noFill/>
          <a:ln>
            <a:noFill/>
          </a:ln>
        </p:spPr>
        <p:txBody>
          <a:bodyPr anchorCtr="0" anchor="t" bIns="91425" lIns="91425" spcFirstLastPara="1" rIns="91425" wrap="square" tIns="91425">
            <a:normAutofit/>
          </a:bodyPr>
          <a:lstStyle/>
          <a:p>
            <a:pPr indent="0" lvl="0" marL="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Code to write a text file into HDFS using the saveAsTextFile method</a:t>
            </a:r>
            <a:endParaRPr/>
          </a:p>
        </p:txBody>
      </p:sp>
      <p:sp>
        <p:nvSpPr>
          <p:cNvPr id="1218" name="Google Shape;1218;p52"/>
          <p:cNvSpPr/>
          <p:nvPr/>
        </p:nvSpPr>
        <p:spPr>
          <a:xfrm>
            <a:off x="848686" y="221445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
          <p:cNvSpPr/>
          <p:nvPr/>
        </p:nvSpPr>
        <p:spPr>
          <a:xfrm flipH="1" rot="10800000">
            <a:off x="6169173" y="1028700"/>
            <a:ext cx="1872045" cy="5696564"/>
          </a:xfrm>
          <a:custGeom>
            <a:rect b="b" l="l" r="r" t="t"/>
            <a:pathLst>
              <a:path extrusionOk="0" h="1166" w="663">
                <a:moveTo>
                  <a:pt x="655" y="124"/>
                </a:moveTo>
                <a:cubicBezTo>
                  <a:pt x="655" y="1166"/>
                  <a:pt x="655" y="1166"/>
                  <a:pt x="655" y="1166"/>
                </a:cubicBezTo>
                <a:cubicBezTo>
                  <a:pt x="663" y="1166"/>
                  <a:pt x="663" y="1166"/>
                  <a:pt x="663" y="1166"/>
                </a:cubicBezTo>
                <a:cubicBezTo>
                  <a:pt x="663" y="124"/>
                  <a:pt x="663" y="124"/>
                  <a:pt x="663" y="124"/>
                </a:cubicBezTo>
                <a:cubicBezTo>
                  <a:pt x="663" y="56"/>
                  <a:pt x="608" y="0"/>
                  <a:pt x="540" y="0"/>
                </a:cubicBezTo>
                <a:cubicBezTo>
                  <a:pt x="0" y="0"/>
                  <a:pt x="0" y="0"/>
                  <a:pt x="0" y="0"/>
                </a:cubicBezTo>
                <a:cubicBezTo>
                  <a:pt x="0" y="8"/>
                  <a:pt x="0" y="8"/>
                  <a:pt x="0" y="8"/>
                </a:cubicBezTo>
                <a:cubicBezTo>
                  <a:pt x="540" y="8"/>
                  <a:pt x="540" y="8"/>
                  <a:pt x="540" y="8"/>
                </a:cubicBezTo>
                <a:cubicBezTo>
                  <a:pt x="603" y="8"/>
                  <a:pt x="655" y="60"/>
                  <a:pt x="655" y="124"/>
                </a:cubicBezTo>
                <a:close/>
              </a:path>
            </a:pathLst>
          </a:custGeom>
          <a:solidFill>
            <a:srgbClr val="F4B08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416" name="Google Shape;416;p5"/>
          <p:cNvSpPr/>
          <p:nvPr/>
        </p:nvSpPr>
        <p:spPr>
          <a:xfrm flipH="1" rot="10800000">
            <a:off x="6339275" y="1001687"/>
            <a:ext cx="1682097" cy="2625478"/>
          </a:xfrm>
          <a:custGeom>
            <a:rect b="b" l="l" r="r" t="t"/>
            <a:pathLst>
              <a:path extrusionOk="0" h="537" w="591">
                <a:moveTo>
                  <a:pt x="583" y="124"/>
                </a:moveTo>
                <a:cubicBezTo>
                  <a:pt x="583" y="537"/>
                  <a:pt x="583" y="537"/>
                  <a:pt x="583" y="537"/>
                </a:cubicBezTo>
                <a:cubicBezTo>
                  <a:pt x="591" y="537"/>
                  <a:pt x="591" y="537"/>
                  <a:pt x="591" y="537"/>
                </a:cubicBezTo>
                <a:cubicBezTo>
                  <a:pt x="591" y="124"/>
                  <a:pt x="591" y="124"/>
                  <a:pt x="591" y="124"/>
                </a:cubicBezTo>
                <a:cubicBezTo>
                  <a:pt x="591" y="56"/>
                  <a:pt x="535" y="0"/>
                  <a:pt x="467" y="0"/>
                </a:cubicBezTo>
                <a:cubicBezTo>
                  <a:pt x="0" y="0"/>
                  <a:pt x="0" y="0"/>
                  <a:pt x="0" y="0"/>
                </a:cubicBezTo>
                <a:cubicBezTo>
                  <a:pt x="0" y="8"/>
                  <a:pt x="0" y="8"/>
                  <a:pt x="0" y="8"/>
                </a:cubicBezTo>
                <a:cubicBezTo>
                  <a:pt x="467" y="8"/>
                  <a:pt x="467" y="8"/>
                  <a:pt x="467" y="8"/>
                </a:cubicBezTo>
                <a:cubicBezTo>
                  <a:pt x="531" y="8"/>
                  <a:pt x="583" y="60"/>
                  <a:pt x="583" y="124"/>
                </a:cubicBezTo>
                <a:close/>
              </a:path>
            </a:pathLst>
          </a:custGeom>
          <a:solidFill>
            <a:srgbClr val="F4B08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417" name="Google Shape;417;p5"/>
          <p:cNvSpPr/>
          <p:nvPr/>
        </p:nvSpPr>
        <p:spPr>
          <a:xfrm flipH="1" rot="10800000">
            <a:off x="8411241" y="1028700"/>
            <a:ext cx="2242083" cy="5696564"/>
          </a:xfrm>
          <a:custGeom>
            <a:rect b="b" l="l" r="r" t="t"/>
            <a:pathLst>
              <a:path extrusionOk="0" h="1089" w="909">
                <a:moveTo>
                  <a:pt x="124" y="598"/>
                </a:moveTo>
                <a:cubicBezTo>
                  <a:pt x="71" y="598"/>
                  <a:pt x="26" y="631"/>
                  <a:pt x="8" y="678"/>
                </a:cubicBezTo>
                <a:cubicBezTo>
                  <a:pt x="8" y="124"/>
                  <a:pt x="8" y="124"/>
                  <a:pt x="8" y="124"/>
                </a:cubicBezTo>
                <a:cubicBezTo>
                  <a:pt x="8" y="60"/>
                  <a:pt x="60" y="8"/>
                  <a:pt x="124" y="8"/>
                </a:cubicBezTo>
                <a:cubicBezTo>
                  <a:pt x="562" y="8"/>
                  <a:pt x="562" y="8"/>
                  <a:pt x="562" y="8"/>
                </a:cubicBezTo>
                <a:cubicBezTo>
                  <a:pt x="562" y="0"/>
                  <a:pt x="562" y="0"/>
                  <a:pt x="562" y="0"/>
                </a:cubicBezTo>
                <a:cubicBezTo>
                  <a:pt x="124" y="0"/>
                  <a:pt x="124" y="0"/>
                  <a:pt x="124" y="0"/>
                </a:cubicBezTo>
                <a:cubicBezTo>
                  <a:pt x="56" y="0"/>
                  <a:pt x="0" y="56"/>
                  <a:pt x="0" y="124"/>
                </a:cubicBezTo>
                <a:cubicBezTo>
                  <a:pt x="0" y="716"/>
                  <a:pt x="0" y="716"/>
                  <a:pt x="0" y="716"/>
                </a:cubicBezTo>
                <a:cubicBezTo>
                  <a:pt x="0" y="1089"/>
                  <a:pt x="0" y="1089"/>
                  <a:pt x="0" y="1089"/>
                </a:cubicBezTo>
                <a:cubicBezTo>
                  <a:pt x="8" y="1089"/>
                  <a:pt x="8" y="1089"/>
                  <a:pt x="8" y="1089"/>
                </a:cubicBezTo>
                <a:cubicBezTo>
                  <a:pt x="8" y="722"/>
                  <a:pt x="8" y="722"/>
                  <a:pt x="8" y="722"/>
                </a:cubicBezTo>
                <a:cubicBezTo>
                  <a:pt x="8" y="658"/>
                  <a:pt x="60" y="606"/>
                  <a:pt x="124" y="606"/>
                </a:cubicBezTo>
                <a:cubicBezTo>
                  <a:pt x="909" y="606"/>
                  <a:pt x="909" y="606"/>
                  <a:pt x="909" y="606"/>
                </a:cubicBezTo>
                <a:cubicBezTo>
                  <a:pt x="909" y="598"/>
                  <a:pt x="909" y="598"/>
                  <a:pt x="909" y="598"/>
                </a:cubicBezTo>
                <a:lnTo>
                  <a:pt x="124" y="598"/>
                </a:lnTo>
                <a:close/>
              </a:path>
            </a:pathLst>
          </a:custGeom>
          <a:solidFill>
            <a:srgbClr val="F4B08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grpSp>
        <p:nvGrpSpPr>
          <p:cNvPr id="418" name="Google Shape;418;p5"/>
          <p:cNvGrpSpPr/>
          <p:nvPr/>
        </p:nvGrpSpPr>
        <p:grpSpPr>
          <a:xfrm>
            <a:off x="4069943" y="6080782"/>
            <a:ext cx="2730178" cy="1127444"/>
            <a:chOff x="2860961" y="6059650"/>
            <a:chExt cx="2730178" cy="1127444"/>
          </a:xfrm>
        </p:grpSpPr>
        <p:sp>
          <p:nvSpPr>
            <p:cNvPr id="419" name="Google Shape;419;p5"/>
            <p:cNvSpPr/>
            <p:nvPr/>
          </p:nvSpPr>
          <p:spPr>
            <a:xfrm>
              <a:off x="2860961" y="6059650"/>
              <a:ext cx="2730178" cy="1127444"/>
            </a:xfrm>
            <a:prstGeom prst="roundRect">
              <a:avLst>
                <a:gd fmla="val 16667" name="adj"/>
              </a:avLst>
            </a:prstGeom>
            <a:solidFill>
              <a:srgbClr val="1E4E7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Open Sans"/>
                <a:ea typeface="Open Sans"/>
                <a:cs typeface="Open Sans"/>
                <a:sym typeface="Open Sans"/>
              </a:endParaRPr>
            </a:p>
          </p:txBody>
        </p:sp>
        <p:sp>
          <p:nvSpPr>
            <p:cNvPr id="420" name="Google Shape;420;p5"/>
            <p:cNvSpPr/>
            <p:nvPr/>
          </p:nvSpPr>
          <p:spPr>
            <a:xfrm>
              <a:off x="2901659" y="6330167"/>
              <a:ext cx="2648781" cy="58640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550"/>
                <a:buFont typeface="Open Sans"/>
                <a:buNone/>
              </a:pPr>
              <a:r>
                <a:rPr b="0" i="0" lang="en-US" sz="2200" u="none" cap="none" strike="noStrike">
                  <a:solidFill>
                    <a:schemeClr val="lt1"/>
                  </a:solidFill>
                  <a:latin typeface="Open Sans"/>
                  <a:ea typeface="Open Sans"/>
                  <a:cs typeface="Open Sans"/>
                  <a:sym typeface="Open Sans"/>
                </a:rPr>
                <a:t>Type Inferred</a:t>
              </a:r>
              <a:endParaRPr/>
            </a:p>
          </p:txBody>
        </p:sp>
      </p:grpSp>
      <p:grpSp>
        <p:nvGrpSpPr>
          <p:cNvPr id="421" name="Google Shape;421;p5"/>
          <p:cNvGrpSpPr/>
          <p:nvPr/>
        </p:nvGrpSpPr>
        <p:grpSpPr>
          <a:xfrm>
            <a:off x="9652339" y="6080782"/>
            <a:ext cx="2711593" cy="1127444"/>
            <a:chOff x="9728072" y="6121873"/>
            <a:chExt cx="2711593" cy="1127444"/>
          </a:xfrm>
        </p:grpSpPr>
        <p:sp>
          <p:nvSpPr>
            <p:cNvPr id="422" name="Google Shape;422;p5"/>
            <p:cNvSpPr/>
            <p:nvPr/>
          </p:nvSpPr>
          <p:spPr>
            <a:xfrm>
              <a:off x="9728072" y="6121873"/>
              <a:ext cx="2711593" cy="1127444"/>
            </a:xfrm>
            <a:prstGeom prst="roundRect">
              <a:avLst>
                <a:gd fmla="val 16667" name="adj"/>
              </a:avLst>
            </a:prstGeom>
            <a:solidFill>
              <a:srgbClr val="1E4E7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Open Sans"/>
                <a:ea typeface="Open Sans"/>
                <a:cs typeface="Open Sans"/>
                <a:sym typeface="Open Sans"/>
              </a:endParaRPr>
            </a:p>
          </p:txBody>
        </p:sp>
        <p:sp>
          <p:nvSpPr>
            <p:cNvPr id="423" name="Google Shape;423;p5"/>
            <p:cNvSpPr/>
            <p:nvPr/>
          </p:nvSpPr>
          <p:spPr>
            <a:xfrm>
              <a:off x="9768847" y="6392390"/>
              <a:ext cx="2653673" cy="58640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550"/>
                <a:buFont typeface="Open Sans"/>
                <a:buNone/>
              </a:pPr>
              <a:r>
                <a:rPr b="0" i="0" lang="en-US" sz="2200" u="none" cap="none" strike="noStrike">
                  <a:solidFill>
                    <a:schemeClr val="lt1"/>
                  </a:solidFill>
                  <a:latin typeface="Open Sans"/>
                  <a:ea typeface="Open Sans"/>
                  <a:cs typeface="Open Sans"/>
                  <a:sym typeface="Open Sans"/>
                </a:rPr>
                <a:t>Cacheable</a:t>
              </a:r>
              <a:endParaRPr/>
            </a:p>
          </p:txBody>
        </p:sp>
      </p:grpSp>
      <p:sp>
        <p:nvSpPr>
          <p:cNvPr id="424" name="Google Shape;424;p5"/>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Introduction to RDDs (Contd.)</a:t>
            </a:r>
            <a:endParaRPr b="0" i="0" sz="3200" u="none" cap="none" strike="noStrike">
              <a:solidFill>
                <a:srgbClr val="3F3F3F"/>
              </a:solidFill>
              <a:latin typeface="Open Sans ExtraBold"/>
              <a:ea typeface="Open Sans ExtraBold"/>
              <a:cs typeface="Open Sans ExtraBold"/>
              <a:sym typeface="Open Sans ExtraBold"/>
            </a:endParaRPr>
          </a:p>
        </p:txBody>
      </p:sp>
      <p:grpSp>
        <p:nvGrpSpPr>
          <p:cNvPr id="425" name="Google Shape;425;p5"/>
          <p:cNvGrpSpPr/>
          <p:nvPr/>
        </p:nvGrpSpPr>
        <p:grpSpPr>
          <a:xfrm>
            <a:off x="9652340" y="3019921"/>
            <a:ext cx="2711592" cy="1127444"/>
            <a:chOff x="9652340" y="3019921"/>
            <a:chExt cx="2711592" cy="1127444"/>
          </a:xfrm>
        </p:grpSpPr>
        <p:sp>
          <p:nvSpPr>
            <p:cNvPr id="426" name="Google Shape;426;p5"/>
            <p:cNvSpPr/>
            <p:nvPr/>
          </p:nvSpPr>
          <p:spPr>
            <a:xfrm>
              <a:off x="9652340" y="3019921"/>
              <a:ext cx="2711592" cy="1127444"/>
            </a:xfrm>
            <a:prstGeom prst="roundRect">
              <a:avLst>
                <a:gd fmla="val 16667" name="adj"/>
              </a:avLst>
            </a:prstGeom>
            <a:solidFill>
              <a:srgbClr val="1E4E7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Open Sans"/>
                <a:ea typeface="Open Sans"/>
                <a:cs typeface="Open Sans"/>
                <a:sym typeface="Open Sans"/>
              </a:endParaRPr>
            </a:p>
          </p:txBody>
        </p:sp>
        <p:sp>
          <p:nvSpPr>
            <p:cNvPr id="427" name="Google Shape;427;p5"/>
            <p:cNvSpPr/>
            <p:nvPr/>
          </p:nvSpPr>
          <p:spPr>
            <a:xfrm>
              <a:off x="9693115" y="3290439"/>
              <a:ext cx="2653674" cy="586408"/>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550"/>
                <a:buFont typeface="Open Sans"/>
                <a:buNone/>
              </a:pPr>
              <a:r>
                <a:rPr b="0" i="0" lang="en-US" sz="2200" u="none" cap="none" strike="noStrike">
                  <a:solidFill>
                    <a:schemeClr val="lt1"/>
                  </a:solidFill>
                  <a:latin typeface="Open Sans"/>
                  <a:ea typeface="Open Sans"/>
                  <a:cs typeface="Open Sans"/>
                  <a:sym typeface="Open Sans"/>
                </a:rPr>
                <a:t>Lazy Evaluated</a:t>
              </a:r>
              <a:endParaRPr/>
            </a:p>
          </p:txBody>
        </p:sp>
      </p:grpSp>
      <p:sp>
        <p:nvSpPr>
          <p:cNvPr id="428" name="Google Shape;428;p5"/>
          <p:cNvSpPr/>
          <p:nvPr/>
        </p:nvSpPr>
        <p:spPr>
          <a:xfrm>
            <a:off x="4195033" y="5066359"/>
            <a:ext cx="7194954" cy="1015664"/>
          </a:xfrm>
          <a:prstGeom prst="rect">
            <a:avLst/>
          </a:prstGeom>
          <a:noFill/>
          <a:ln>
            <a:noFill/>
          </a:ln>
        </p:spPr>
        <p:txBody>
          <a:bodyPr anchorCtr="0" anchor="ctr" bIns="0" lIns="0" spcFirstLastPara="1" rIns="0" wrap="square" tIns="0">
            <a:noAutofit/>
          </a:bodyPr>
          <a:lstStyle/>
          <a:p>
            <a:pPr indent="-207725" lvl="0" marL="944325" marR="0" rtl="0" algn="l">
              <a:lnSpc>
                <a:spcPct val="100000"/>
              </a:lnSpc>
              <a:spcBef>
                <a:spcPts val="0"/>
              </a:spcBef>
              <a:spcAft>
                <a:spcPts val="0"/>
              </a:spcAft>
              <a:buClr>
                <a:srgbClr val="3F3F3F"/>
              </a:buClr>
              <a:buSzPts val="2200"/>
              <a:buFont typeface="Arial"/>
              <a:buNone/>
            </a:pPr>
            <a:r>
              <a:t/>
            </a:r>
            <a:endParaRPr b="0" i="0" sz="2200" u="none" cap="none" strike="noStrike">
              <a:solidFill>
                <a:schemeClr val="dk1"/>
              </a:solidFill>
              <a:latin typeface="Open Sans"/>
              <a:ea typeface="Open Sans"/>
              <a:cs typeface="Open Sans"/>
              <a:sym typeface="Open Sans"/>
            </a:endParaRPr>
          </a:p>
        </p:txBody>
      </p:sp>
      <p:pic>
        <p:nvPicPr>
          <p:cNvPr id="429" name="Google Shape;429;p5"/>
          <p:cNvPicPr preferRelativeResize="0"/>
          <p:nvPr/>
        </p:nvPicPr>
        <p:blipFill rotWithShape="1">
          <a:blip r:embed="rId3">
            <a:alphaModFix/>
          </a:blip>
          <a:srcRect b="0" l="0" r="0" t="0"/>
          <a:stretch/>
        </p:blipFill>
        <p:spPr>
          <a:xfrm>
            <a:off x="5065160" y="870792"/>
            <a:ext cx="6112132" cy="274319"/>
          </a:xfrm>
          <a:prstGeom prst="rect">
            <a:avLst/>
          </a:prstGeom>
          <a:noFill/>
          <a:ln>
            <a:noFill/>
          </a:ln>
        </p:spPr>
      </p:pic>
      <p:grpSp>
        <p:nvGrpSpPr>
          <p:cNvPr id="430" name="Google Shape;430;p5"/>
          <p:cNvGrpSpPr/>
          <p:nvPr/>
        </p:nvGrpSpPr>
        <p:grpSpPr>
          <a:xfrm>
            <a:off x="4064899" y="2958463"/>
            <a:ext cx="2735222" cy="1127443"/>
            <a:chOff x="3066793" y="3374122"/>
            <a:chExt cx="2735222" cy="1127443"/>
          </a:xfrm>
        </p:grpSpPr>
        <p:sp>
          <p:nvSpPr>
            <p:cNvPr id="431" name="Google Shape;431;p5"/>
            <p:cNvSpPr/>
            <p:nvPr/>
          </p:nvSpPr>
          <p:spPr>
            <a:xfrm>
              <a:off x="3066793" y="3374122"/>
              <a:ext cx="2735222" cy="1127443"/>
            </a:xfrm>
            <a:prstGeom prst="roundRect">
              <a:avLst>
                <a:gd fmla="val 16667" name="adj"/>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Open Sans"/>
                <a:ea typeface="Open Sans"/>
                <a:cs typeface="Open Sans"/>
                <a:sym typeface="Open Sans"/>
              </a:endParaRPr>
            </a:p>
          </p:txBody>
        </p:sp>
        <p:sp>
          <p:nvSpPr>
            <p:cNvPr id="432" name="Google Shape;432;p5"/>
            <p:cNvSpPr/>
            <p:nvPr/>
          </p:nvSpPr>
          <p:spPr>
            <a:xfrm>
              <a:off x="3107567" y="3644639"/>
              <a:ext cx="2653674" cy="586408"/>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550"/>
                <a:buFont typeface="Open Sans"/>
                <a:buNone/>
              </a:pPr>
              <a:r>
                <a:rPr b="0" i="0" lang="en-US" sz="2200" u="none" cap="none" strike="noStrike">
                  <a:solidFill>
                    <a:schemeClr val="lt1"/>
                  </a:solidFill>
                  <a:latin typeface="Open Sans"/>
                  <a:ea typeface="Open Sans"/>
                  <a:cs typeface="Open Sans"/>
                  <a:sym typeface="Open Sans"/>
                </a:rPr>
                <a:t>Immutable</a:t>
              </a:r>
              <a:endParaRPr/>
            </a:p>
          </p:txBody>
        </p:sp>
      </p:grpSp>
      <p:sp>
        <p:nvSpPr>
          <p:cNvPr id="433" name="Google Shape;433;p5"/>
          <p:cNvSpPr/>
          <p:nvPr/>
        </p:nvSpPr>
        <p:spPr>
          <a:xfrm rot="10800000">
            <a:off x="8411241" y="3414692"/>
            <a:ext cx="0" cy="13346"/>
          </a:xfrm>
          <a:custGeom>
            <a:rect b="b" l="l" r="r" t="t"/>
            <a:pathLst>
              <a:path extrusionOk="0" h="5" w="120000">
                <a:moveTo>
                  <a:pt x="0" y="2"/>
                </a:moveTo>
                <a:cubicBezTo>
                  <a:pt x="0" y="0"/>
                  <a:pt x="0" y="5"/>
                  <a:pt x="0" y="2"/>
                </a:cubicBezTo>
                <a:close/>
              </a:path>
            </a:pathLst>
          </a:custGeom>
          <a:solidFill>
            <a:srgbClr val="BDBE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434" name="Google Shape;434;p5"/>
          <p:cNvSpPr/>
          <p:nvPr/>
        </p:nvSpPr>
        <p:spPr>
          <a:xfrm>
            <a:off x="6726443" y="1169036"/>
            <a:ext cx="287931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FEATURES OF RDDS</a:t>
            </a:r>
            <a:endParaRPr b="0" i="0" sz="2200" u="none" cap="none" strike="noStrike">
              <a:solidFill>
                <a:srgbClr val="3F3F3F"/>
              </a:solidFill>
              <a:latin typeface="Open Sans ExtraBold"/>
              <a:ea typeface="Open Sans ExtraBold"/>
              <a:cs typeface="Open Sans ExtraBold"/>
              <a:sym typeface="Open Sans ExtraBo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53"/>
          <p:cNvSpPr/>
          <p:nvPr/>
        </p:nvSpPr>
        <p:spPr>
          <a:xfrm>
            <a:off x="702713" y="3046926"/>
            <a:ext cx="15039040" cy="5671172"/>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4" name="Google Shape;1224;p53"/>
          <p:cNvSpPr/>
          <p:nvPr/>
        </p:nvSpPr>
        <p:spPr>
          <a:xfrm>
            <a:off x="974034" y="3046926"/>
            <a:ext cx="15027965" cy="5572537"/>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Example:</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com.spark.apiexamples.serilization.SalesRecordParser</a:t>
            </a:r>
            <a:endParaRPr b="0" i="0" sz="24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import com.spark.hadoopintegration.SalesRecordWritable</a:t>
            </a:r>
            <a:endParaRPr b="0" i="0" sz="24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import org.apache.hadoop.io.NullWritable</a:t>
            </a:r>
            <a:endParaRPr b="0" i="0" sz="24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import org.apache.spark.SparkContextimport org.apache.spark.SparkContext.</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object SequenceFilePersist {  def main(args: Array[String]) {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val sc = new SparkContext(args(0), "apiexamples")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val dataRDD = sc.textFile(args(1))    val outputPath = args(2)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val salesRecordRDD = dataRDD.map(row =&gt; {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val parseResult = SalesRecordParser.parse(row)      parseResult.right.get    })  </a:t>
            </a:r>
            <a:br>
              <a:rPr b="0" i="0" lang="en-US" sz="2400" u="none" cap="none" strike="noStrike">
                <a:solidFill>
                  <a:srgbClr val="3F3F3F"/>
                </a:solidFill>
                <a:latin typeface="Courier New"/>
                <a:ea typeface="Courier New"/>
                <a:cs typeface="Courier New"/>
                <a:sym typeface="Courier New"/>
              </a:rPr>
            </a:br>
            <a:endParaRPr b="0" i="0" sz="24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val salesRecordWritableRDD = salesRecordRDD.map(salesRecord =&gt; { (NullWritable.get(), new 	SalesRecordWritable(salesRecord.transactionId, salesRecord.customerId,salesRecord.itemId, salesRecord.itemValue))    })    salesRecordWritableRDD.saveAsSequenceFile(outputPath)  }}</a:t>
            </a:r>
            <a:endParaRPr/>
          </a:p>
        </p:txBody>
      </p:sp>
      <p:sp>
        <p:nvSpPr>
          <p:cNvPr id="1225" name="Google Shape;1225;p53"/>
          <p:cNvSpPr/>
          <p:nvPr/>
        </p:nvSpPr>
        <p:spPr>
          <a:xfrm>
            <a:off x="5688525" y="1169036"/>
            <a:ext cx="495520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WRITING SEQUENCE FILE TO HDFS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226" name="Google Shape;1226;p53"/>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227" name="Google Shape;1227;p53"/>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
        <p:nvSpPr>
          <p:cNvPr id="1228" name="Google Shape;1228;p53"/>
          <p:cNvSpPr txBox="1"/>
          <p:nvPr/>
        </p:nvSpPr>
        <p:spPr>
          <a:xfrm>
            <a:off x="1533640" y="1864424"/>
            <a:ext cx="14011160" cy="1319263"/>
          </a:xfrm>
          <a:prstGeom prst="rect">
            <a:avLst/>
          </a:prstGeom>
          <a:noFill/>
          <a:ln>
            <a:noFill/>
          </a:ln>
        </p:spPr>
        <p:txBody>
          <a:bodyPr anchorCtr="0" anchor="t" bIns="91425" lIns="91425" spcFirstLastPara="1" rIns="91425" wrap="square" tIns="91425">
            <a:normAutofit/>
          </a:bodyPr>
          <a:lstStyle/>
          <a:p>
            <a:pPr indent="0" lvl="0" marL="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In the following code customized Writable class salesRecordWritableRDD is used for writing data as sequence file in HDFS.</a:t>
            </a:r>
            <a:endParaRPr/>
          </a:p>
        </p:txBody>
      </p:sp>
      <p:sp>
        <p:nvSpPr>
          <p:cNvPr id="1229" name="Google Shape;1229;p53"/>
          <p:cNvSpPr/>
          <p:nvPr/>
        </p:nvSpPr>
        <p:spPr>
          <a:xfrm>
            <a:off x="848686" y="221445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grpSp>
        <p:nvGrpSpPr>
          <p:cNvPr id="1234" name="Google Shape;1234;p54"/>
          <p:cNvGrpSpPr/>
          <p:nvPr/>
        </p:nvGrpSpPr>
        <p:grpSpPr>
          <a:xfrm>
            <a:off x="758517" y="2746482"/>
            <a:ext cx="14433120" cy="6512322"/>
            <a:chOff x="376771" y="1456582"/>
            <a:chExt cx="14433119" cy="6512320"/>
          </a:xfrm>
        </p:grpSpPr>
        <p:sp>
          <p:nvSpPr>
            <p:cNvPr id="1235" name="Google Shape;1235;p54"/>
            <p:cNvSpPr/>
            <p:nvPr/>
          </p:nvSpPr>
          <p:spPr>
            <a:xfrm>
              <a:off x="376771" y="1456582"/>
              <a:ext cx="14433119" cy="6008460"/>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6" name="Google Shape;1236;p54"/>
            <p:cNvSpPr/>
            <p:nvPr/>
          </p:nvSpPr>
          <p:spPr>
            <a:xfrm>
              <a:off x="789098" y="1456582"/>
              <a:ext cx="14020792" cy="651232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Example</a:t>
              </a:r>
              <a:r>
                <a:rPr b="0" i="0" lang="en-US" sz="2400" u="none" cap="none" strike="noStrike">
                  <a:solidFill>
                    <a:srgbClr val="3F3F3F"/>
                  </a:solidFill>
                  <a:latin typeface="Open Sans SemiBold"/>
                  <a:ea typeface="Open Sans SemiBold"/>
                  <a:cs typeface="Open Sans SemiBold"/>
                  <a:sym typeface="Open Sans SemiBold"/>
                </a:rPr>
                <a:t>:</a:t>
              </a:r>
              <a:endParaRPr b="0" i="0" sz="2200" u="none" cap="none" strike="noStrike">
                <a:solidFill>
                  <a:schemeClr val="dk1"/>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import java.util.Random</a:t>
              </a:r>
              <a:endParaRPr b="0" i="0" sz="24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import java.io._</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import org.apache.spark.sql.SparkSession</a:t>
              </a:r>
              <a:endParaRPr b="0" i="0" sz="24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import org.apache.spark.storage.StorageLevel</a:t>
              </a:r>
              <a:endParaRPr b="0" i="0" sz="24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 Usage: GroupByTest [numIterations] [numMappers] [numKVPairs] [KeySize] [numReducers]</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object GroupByTest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def main(args: Array[String])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val spark = SparkSession</a:t>
              </a:r>
              <a:endParaRPr b="0" i="0" sz="24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.builder</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.master("local[1]")</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.appName("GroupBy Test")</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.getOrCreate()</a:t>
              </a:r>
              <a:endParaRPr/>
            </a:p>
          </p:txBody>
        </p:sp>
      </p:grpSp>
      <p:sp>
        <p:nvSpPr>
          <p:cNvPr id="1237" name="Google Shape;1237;p54"/>
          <p:cNvSpPr/>
          <p:nvPr/>
        </p:nvSpPr>
        <p:spPr>
          <a:xfrm>
            <a:off x="6881159" y="1169036"/>
            <a:ext cx="2569934"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USING GROUPBY</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238" name="Google Shape;1238;p54"/>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239" name="Google Shape;1239;p54"/>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
        <p:nvSpPr>
          <p:cNvPr id="1240" name="Google Shape;1240;p54"/>
          <p:cNvSpPr txBox="1"/>
          <p:nvPr/>
        </p:nvSpPr>
        <p:spPr>
          <a:xfrm>
            <a:off x="1533640" y="1943936"/>
            <a:ext cx="14011160" cy="776303"/>
          </a:xfrm>
          <a:prstGeom prst="rect">
            <a:avLst/>
          </a:prstGeom>
          <a:noFill/>
          <a:ln>
            <a:noFill/>
          </a:ln>
        </p:spPr>
        <p:txBody>
          <a:bodyPr anchorCtr="0" anchor="t" bIns="91425" lIns="91425" spcFirstLastPara="1" rIns="91425" wrap="square" tIns="91425">
            <a:normAutofit/>
          </a:bodyPr>
          <a:lstStyle/>
          <a:p>
            <a:pPr indent="0" lvl="0" marL="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Code to use Scala for performing groupBy operation in Spark.</a:t>
            </a:r>
            <a:endParaRPr/>
          </a:p>
        </p:txBody>
      </p:sp>
      <p:sp>
        <p:nvSpPr>
          <p:cNvPr id="1241" name="Google Shape;1241;p54"/>
          <p:cNvSpPr/>
          <p:nvPr/>
        </p:nvSpPr>
        <p:spPr>
          <a:xfrm>
            <a:off x="848686" y="221445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55"/>
          <p:cNvSpPr/>
          <p:nvPr/>
        </p:nvSpPr>
        <p:spPr>
          <a:xfrm>
            <a:off x="857908" y="2055761"/>
            <a:ext cx="14433122" cy="6530676"/>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7" name="Google Shape;1247;p55"/>
          <p:cNvSpPr/>
          <p:nvPr/>
        </p:nvSpPr>
        <p:spPr>
          <a:xfrm>
            <a:off x="1690285" y="2230232"/>
            <a:ext cx="14020793" cy="6709527"/>
          </a:xfrm>
          <a:prstGeom prst="rect">
            <a:avLst/>
          </a:prstGeom>
          <a:noFill/>
          <a:ln>
            <a:noFill/>
          </a:ln>
        </p:spPr>
        <p:txBody>
          <a:bodyPr anchorCtr="0" anchor="t" bIns="45700" lIns="45700" spcFirstLastPara="1" rIns="45700" wrap="square" tIns="45700">
            <a:noAutofit/>
          </a:bodyPr>
          <a:lstStyle/>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val numIterations = if (args.length &gt; 0) args(0).toInt else 50</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val numMappers = if (args.length &gt; 1) args(1).toInt else 10</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val numKVPairs = if (args.length &gt; 2) args(2).toInt else 200000</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val valSize = if (args.length &gt; 3) args(3).toInt else 1000</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val numReducers = if (args.length &gt; 4) args(4).toInt else numMappers</a:t>
            </a:r>
            <a:endParaRPr b="0" i="0" sz="24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val pairs1 = spark.sparkContext.parallelize(0 until numMappers, numMappers).flatMap { p =&gt;</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val ranGen = new Random(42)</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val arr1 = new Array[(Int, Array[Byte])](numKVPairs)</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for (i &lt;- 0 until numKVPairs)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val byteArr = new Array[Byte](valSize)</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ranGen.nextBytes(byteArr)</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arr1(i) = (ranGen.nextInt(Int.MaxValue), byteArr)</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arr1</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a:t>
            </a:r>
            <a:endParaRPr/>
          </a:p>
          <a:p>
            <a:pPr indent="22860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3F3F3F"/>
              </a:solidFill>
              <a:latin typeface="Courier New"/>
              <a:ea typeface="Courier New"/>
              <a:cs typeface="Courier New"/>
              <a:sym typeface="Courier New"/>
            </a:endParaRPr>
          </a:p>
        </p:txBody>
      </p:sp>
      <p:sp>
        <p:nvSpPr>
          <p:cNvPr id="1248" name="Google Shape;1248;p55"/>
          <p:cNvSpPr/>
          <p:nvPr/>
        </p:nvSpPr>
        <p:spPr>
          <a:xfrm>
            <a:off x="6194275" y="1169036"/>
            <a:ext cx="394370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USING GROUPBY (CONTD.)</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249" name="Google Shape;1249;p55"/>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250" name="Google Shape;1250;p55"/>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56"/>
          <p:cNvSpPr/>
          <p:nvPr/>
        </p:nvSpPr>
        <p:spPr>
          <a:xfrm>
            <a:off x="857908" y="1654626"/>
            <a:ext cx="14433122" cy="7102254"/>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6" name="Google Shape;1256;p56"/>
          <p:cNvSpPr/>
          <p:nvPr/>
        </p:nvSpPr>
        <p:spPr>
          <a:xfrm>
            <a:off x="1690285" y="1739577"/>
            <a:ext cx="14020793" cy="7478967"/>
          </a:xfrm>
          <a:prstGeom prst="rect">
            <a:avLst/>
          </a:prstGeom>
          <a:noFill/>
          <a:ln>
            <a:noFill/>
          </a:ln>
        </p:spPr>
        <p:txBody>
          <a:bodyPr anchorCtr="0" anchor="t" bIns="45700" lIns="45700" spcFirstLastPara="1" rIns="45700" wrap="square" tIns="45700">
            <a:noAutofit/>
          </a:bodyPr>
          <a:lstStyle/>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Enforce that everything has been calculated and in cache</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pairs1.persist(StorageLevel.MEMORY_ONLY)</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pairs1.count()</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val perfLog = new PrintWriter(new File("perf.csv"))</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for (idx &lt;- 1 to numIterations)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val startTime = System.nanoTime</a:t>
            </a:r>
            <a:endParaRPr b="0" i="0" sz="24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val count = pairs1.groupByKey(numReducers).count</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val endTime = System.nanoTime</a:t>
            </a:r>
            <a:endParaRPr b="0" i="0" sz="24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000000"/>
              </a:buClr>
              <a:buSzPts val="600"/>
              <a:buFont typeface="Arial"/>
              <a:buNone/>
            </a:pPr>
            <a:r>
              <a:t/>
            </a:r>
            <a:endParaRPr b="0" i="0" sz="24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val duration = endTime-startTime</a:t>
            </a:r>
            <a:endParaRPr b="0" i="0" sz="24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println(s"Iteration $idx: $duration ms")</a:t>
            </a:r>
            <a:endParaRPr/>
          </a:p>
          <a:p>
            <a:pPr indent="228600" lvl="0" marL="0" marR="0" rtl="0" algn="l">
              <a:lnSpc>
                <a:spcPct val="100000"/>
              </a:lnSpc>
              <a:spcBef>
                <a:spcPts val="0"/>
              </a:spcBef>
              <a:spcAft>
                <a:spcPts val="0"/>
              </a:spcAft>
              <a:buClr>
                <a:srgbClr val="000000"/>
              </a:buClr>
              <a:buSzPts val="600"/>
              <a:buFont typeface="Arial"/>
              <a:buNone/>
            </a:pPr>
            <a:r>
              <a:t/>
            </a:r>
            <a:endParaRPr b="0" i="0" sz="2400" u="none" cap="none" strike="noStrike">
              <a:solidFill>
                <a:srgbClr val="3F3F3F"/>
              </a:solidFill>
              <a:latin typeface="Courier New"/>
              <a:ea typeface="Courier New"/>
              <a:cs typeface="Courier New"/>
              <a:sym typeface="Courier New"/>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perfLog.println(duration)</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perfLog.flush()</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perfLog.close()</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spark.stop()</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  }</a:t>
            </a:r>
            <a:endParaRPr/>
          </a:p>
          <a:p>
            <a:pPr indent="228600" lvl="0" marL="0" marR="0" rtl="0" algn="l">
              <a:lnSpc>
                <a:spcPct val="100000"/>
              </a:lnSpc>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a:t>
            </a:r>
            <a:endParaRPr/>
          </a:p>
          <a:p>
            <a:pPr indent="2286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Calibri"/>
              <a:ea typeface="Calibri"/>
              <a:cs typeface="Calibri"/>
              <a:sym typeface="Calibri"/>
            </a:endParaRPr>
          </a:p>
        </p:txBody>
      </p:sp>
      <p:sp>
        <p:nvSpPr>
          <p:cNvPr id="1257" name="Google Shape;1257;p56"/>
          <p:cNvSpPr/>
          <p:nvPr/>
        </p:nvSpPr>
        <p:spPr>
          <a:xfrm>
            <a:off x="6194272" y="1169036"/>
            <a:ext cx="394370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USING GROUPBY (CONTD.)</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1258" name="Google Shape;1258;p56"/>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Working with RDDs (Contd.)</a:t>
            </a:r>
            <a:endParaRPr/>
          </a:p>
        </p:txBody>
      </p:sp>
      <p:pic>
        <p:nvPicPr>
          <p:cNvPr id="1259" name="Google Shape;1259;p56"/>
          <p:cNvPicPr preferRelativeResize="0"/>
          <p:nvPr/>
        </p:nvPicPr>
        <p:blipFill rotWithShape="1">
          <a:blip r:embed="rId3">
            <a:alphaModFix/>
          </a:blip>
          <a:srcRect b="0" l="0" r="0" t="0"/>
          <a:stretch/>
        </p:blipFill>
        <p:spPr>
          <a:xfrm>
            <a:off x="5260489" y="870792"/>
            <a:ext cx="5721474" cy="27431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57"/>
          <p:cNvSpPr txBox="1"/>
          <p:nvPr>
            <p:ph idx="1" type="body"/>
          </p:nvPr>
        </p:nvSpPr>
        <p:spPr>
          <a:xfrm>
            <a:off x="926745" y="762297"/>
            <a:ext cx="12378900" cy="535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0" i="0" lang="en-US" sz="3200" u="none" cap="none" strike="noStrike">
                <a:solidFill>
                  <a:schemeClr val="lt1"/>
                </a:solidFill>
                <a:latin typeface="Open Sans ExtraBold"/>
                <a:ea typeface="Open Sans ExtraBold"/>
                <a:cs typeface="Open Sans ExtraBold"/>
                <a:sym typeface="Open Sans ExtraBold"/>
              </a:rPr>
              <a:t>Demo</a:t>
            </a:r>
            <a:endParaRPr/>
          </a:p>
        </p:txBody>
      </p:sp>
      <p:sp>
        <p:nvSpPr>
          <p:cNvPr id="1266" name="Google Shape;1266;p57"/>
          <p:cNvSpPr txBox="1"/>
          <p:nvPr>
            <p:ph idx="2" type="body"/>
          </p:nvPr>
        </p:nvSpPr>
        <p:spPr>
          <a:xfrm>
            <a:off x="926750" y="2380600"/>
            <a:ext cx="15626400" cy="480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lang="en-US"/>
              <a:t>Create an RDD in Spark on a real-world retail business dataset of different categories</a:t>
            </a:r>
            <a:endParaRPr/>
          </a:p>
          <a:p>
            <a:pPr indent="0" lvl="0" marL="0" marR="0" rtl="0" algn="l">
              <a:lnSpc>
                <a:spcPct val="90000"/>
              </a:lnSpc>
              <a:spcBef>
                <a:spcPts val="0"/>
              </a:spcBef>
              <a:spcAft>
                <a:spcPts val="0"/>
              </a:spcAft>
              <a:buClr>
                <a:srgbClr val="0F547B"/>
              </a:buClr>
              <a:buSzPts val="700"/>
              <a:buFont typeface="Arial"/>
              <a:buNone/>
            </a:pPr>
            <a:r>
              <a:t/>
            </a:r>
            <a:endParaRPr/>
          </a:p>
        </p:txBody>
      </p:sp>
      <p:sp>
        <p:nvSpPr>
          <p:cNvPr id="1267" name="Google Shape;1267;p57"/>
          <p:cNvSpPr/>
          <p:nvPr/>
        </p:nvSpPr>
        <p:spPr>
          <a:xfrm>
            <a:off x="1220325" y="4332719"/>
            <a:ext cx="14659200" cy="1218900"/>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lang="en-US" sz="2400">
                <a:solidFill>
                  <a:srgbClr val="3F3F3F"/>
                </a:solidFill>
                <a:latin typeface="Open Sans"/>
                <a:ea typeface="Open Sans"/>
                <a:cs typeface="Open Sans"/>
                <a:sym typeface="Open Sans"/>
              </a:rPr>
              <a:t>Refer: Assisted Practice: Module 4: Create an RDD in Spark on a real-world retail business </a:t>
            </a:r>
            <a:endParaRPr sz="2400">
              <a:solidFill>
                <a:srgbClr val="3F3F3F"/>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US" sz="2400">
                <a:solidFill>
                  <a:srgbClr val="3F3F3F"/>
                </a:solidFill>
                <a:latin typeface="Open Sans"/>
                <a:ea typeface="Open Sans"/>
                <a:cs typeface="Open Sans"/>
                <a:sym typeface="Open Sans"/>
              </a:rPr>
              <a:t>dataset of different categories</a:t>
            </a:r>
            <a:endParaRPr sz="24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600"/>
              <a:buFont typeface="Open Sans"/>
              <a:buNone/>
            </a:pPr>
            <a:r>
              <a:t/>
            </a:r>
            <a:endParaRPr sz="2400">
              <a:solidFill>
                <a:srgbClr val="3F3F3F"/>
              </a:solidFill>
              <a:latin typeface="Open Sans"/>
              <a:ea typeface="Open Sans"/>
              <a:cs typeface="Open Sans"/>
              <a:sym typeface="Open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g32a3f49f576_0_4"/>
          <p:cNvSpPr txBox="1"/>
          <p:nvPr>
            <p:ph idx="1" type="body"/>
          </p:nvPr>
        </p:nvSpPr>
        <p:spPr>
          <a:xfrm>
            <a:off x="926745" y="762297"/>
            <a:ext cx="12378900" cy="535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lang="en-US"/>
              <a:t>Lesson End Project</a:t>
            </a:r>
            <a:endParaRPr/>
          </a:p>
        </p:txBody>
      </p:sp>
      <p:sp>
        <p:nvSpPr>
          <p:cNvPr id="1274" name="Google Shape;1274;g32a3f49f576_0_4"/>
          <p:cNvSpPr txBox="1"/>
          <p:nvPr>
            <p:ph idx="2" type="body"/>
          </p:nvPr>
        </p:nvSpPr>
        <p:spPr>
          <a:xfrm>
            <a:off x="926751" y="2380600"/>
            <a:ext cx="14544600" cy="480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lang="en-US"/>
              <a:t>Telecom Log Parsing</a:t>
            </a:r>
            <a:endParaRPr/>
          </a:p>
          <a:p>
            <a:pPr indent="0" lvl="0" marL="0" marR="0" rtl="0" algn="l">
              <a:lnSpc>
                <a:spcPct val="90000"/>
              </a:lnSpc>
              <a:spcBef>
                <a:spcPts val="0"/>
              </a:spcBef>
              <a:spcAft>
                <a:spcPts val="0"/>
              </a:spcAft>
              <a:buClr>
                <a:srgbClr val="0F547B"/>
              </a:buClr>
              <a:buSzPts val="700"/>
              <a:buFont typeface="Arial"/>
              <a:buNone/>
            </a:pPr>
            <a:r>
              <a:t/>
            </a:r>
            <a:endParaRPr/>
          </a:p>
        </p:txBody>
      </p:sp>
      <p:sp>
        <p:nvSpPr>
          <p:cNvPr id="1275" name="Google Shape;1275;g32a3f49f576_0_4"/>
          <p:cNvSpPr/>
          <p:nvPr/>
        </p:nvSpPr>
        <p:spPr>
          <a:xfrm>
            <a:off x="1220325" y="4332719"/>
            <a:ext cx="14659200" cy="1218900"/>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lang="en-US" sz="2400">
                <a:solidFill>
                  <a:srgbClr val="3F3F3F"/>
                </a:solidFill>
                <a:latin typeface="Open Sans"/>
                <a:ea typeface="Open Sans"/>
                <a:cs typeface="Open Sans"/>
                <a:sym typeface="Open Sans"/>
              </a:rPr>
              <a:t>Refer: Lesson End Project-  Module 4: </a:t>
            </a:r>
            <a:r>
              <a:rPr lang="en-US" sz="2400">
                <a:solidFill>
                  <a:srgbClr val="3F3F3F"/>
                </a:solidFill>
                <a:latin typeface="Open Sans"/>
                <a:ea typeface="Open Sans"/>
                <a:cs typeface="Open Sans"/>
                <a:sym typeface="Open Sans"/>
              </a:rPr>
              <a:t>To analyze the log files in the PySpark shell and perform some operations to find the 404 HTTP codes</a:t>
            </a:r>
            <a:endParaRPr sz="24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600"/>
              <a:buFont typeface="Open Sans"/>
              <a:buNone/>
            </a:pPr>
            <a:r>
              <a:t/>
            </a:r>
            <a:endParaRPr sz="2400">
              <a:solidFill>
                <a:srgbClr val="3F3F3F"/>
              </a:solidFill>
              <a:latin typeface="Open Sans"/>
              <a:ea typeface="Open Sans"/>
              <a:cs typeface="Open Sans"/>
              <a:sym typeface="Open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59"/>
          <p:cNvSpPr txBox="1"/>
          <p:nvPr>
            <p:ph idx="1" type="body"/>
          </p:nvPr>
        </p:nvSpPr>
        <p:spPr>
          <a:xfrm>
            <a:off x="5001808" y="1752273"/>
            <a:ext cx="9533341"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Parallelizing an existing collection and referencing an external dataset are the two ways for creating RDDs.</a:t>
            </a:r>
            <a:endParaRPr/>
          </a:p>
        </p:txBody>
      </p:sp>
      <p:pic>
        <p:nvPicPr>
          <p:cNvPr id="1281" name="Google Shape;1281;p59"/>
          <p:cNvPicPr preferRelativeResize="0"/>
          <p:nvPr/>
        </p:nvPicPr>
        <p:blipFill rotWithShape="1">
          <a:blip r:embed="rId3">
            <a:alphaModFix/>
          </a:blip>
          <a:srcRect b="23651" l="19927" r="25876" t="20892"/>
          <a:stretch/>
        </p:blipFill>
        <p:spPr>
          <a:xfrm>
            <a:off x="4311282" y="1816797"/>
            <a:ext cx="457414" cy="457200"/>
          </a:xfrm>
          <a:prstGeom prst="rect">
            <a:avLst/>
          </a:prstGeom>
          <a:noFill/>
          <a:ln>
            <a:noFill/>
          </a:ln>
        </p:spPr>
      </p:pic>
      <p:pic>
        <p:nvPicPr>
          <p:cNvPr id="1282" name="Google Shape;1282;p59"/>
          <p:cNvPicPr preferRelativeResize="0"/>
          <p:nvPr/>
        </p:nvPicPr>
        <p:blipFill rotWithShape="1">
          <a:blip r:embed="rId3">
            <a:alphaModFix/>
          </a:blip>
          <a:srcRect b="23651" l="19927" r="25876" t="20892"/>
          <a:stretch/>
        </p:blipFill>
        <p:spPr>
          <a:xfrm>
            <a:off x="4311282" y="2944969"/>
            <a:ext cx="457414" cy="457200"/>
          </a:xfrm>
          <a:prstGeom prst="rect">
            <a:avLst/>
          </a:prstGeom>
          <a:noFill/>
          <a:ln>
            <a:noFill/>
          </a:ln>
        </p:spPr>
      </p:pic>
      <p:pic>
        <p:nvPicPr>
          <p:cNvPr id="1283" name="Google Shape;1283;p59"/>
          <p:cNvPicPr preferRelativeResize="0"/>
          <p:nvPr/>
        </p:nvPicPr>
        <p:blipFill rotWithShape="1">
          <a:blip r:embed="rId3">
            <a:alphaModFix/>
          </a:blip>
          <a:srcRect b="23651" l="19927" r="25876" t="20892"/>
          <a:stretch/>
        </p:blipFill>
        <p:spPr>
          <a:xfrm>
            <a:off x="4311282" y="3946682"/>
            <a:ext cx="457414" cy="457200"/>
          </a:xfrm>
          <a:prstGeom prst="rect">
            <a:avLst/>
          </a:prstGeom>
          <a:noFill/>
          <a:ln>
            <a:noFill/>
          </a:ln>
        </p:spPr>
      </p:pic>
      <p:pic>
        <p:nvPicPr>
          <p:cNvPr id="1284" name="Google Shape;1284;p59"/>
          <p:cNvPicPr preferRelativeResize="0"/>
          <p:nvPr/>
        </p:nvPicPr>
        <p:blipFill rotWithShape="1">
          <a:blip r:embed="rId3">
            <a:alphaModFix/>
          </a:blip>
          <a:srcRect b="23651" l="19927" r="25876" t="20892"/>
          <a:stretch/>
        </p:blipFill>
        <p:spPr>
          <a:xfrm>
            <a:off x="4311282" y="5018371"/>
            <a:ext cx="457414" cy="457200"/>
          </a:xfrm>
          <a:prstGeom prst="rect">
            <a:avLst/>
          </a:prstGeom>
          <a:noFill/>
          <a:ln>
            <a:noFill/>
          </a:ln>
        </p:spPr>
      </p:pic>
      <p:sp>
        <p:nvSpPr>
          <p:cNvPr id="1285" name="Google Shape;1285;p59"/>
          <p:cNvSpPr txBox="1"/>
          <p:nvPr>
            <p:ph idx="1" type="body"/>
          </p:nvPr>
        </p:nvSpPr>
        <p:spPr>
          <a:xfrm>
            <a:off x="5001808" y="2846241"/>
            <a:ext cx="8946988"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Spark supports text files, Sequence Files, and other Hadoop Input Formats.</a:t>
            </a:r>
            <a:endParaRPr/>
          </a:p>
        </p:txBody>
      </p:sp>
      <p:sp>
        <p:nvSpPr>
          <p:cNvPr id="1286" name="Google Shape;1286;p59"/>
          <p:cNvSpPr txBox="1"/>
          <p:nvPr>
            <p:ph idx="1" type="body"/>
          </p:nvPr>
        </p:nvSpPr>
        <p:spPr>
          <a:xfrm>
            <a:off x="5001808" y="3844542"/>
            <a:ext cx="8946988"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RDDs support two types of operations: transformations and actions. </a:t>
            </a:r>
            <a:endParaRPr/>
          </a:p>
        </p:txBody>
      </p:sp>
      <p:sp>
        <p:nvSpPr>
          <p:cNvPr id="1287" name="Google Shape;1287;p59"/>
          <p:cNvSpPr txBox="1"/>
          <p:nvPr>
            <p:ph idx="1" type="body"/>
          </p:nvPr>
        </p:nvSpPr>
        <p:spPr>
          <a:xfrm>
            <a:off x="5001807" y="4945807"/>
            <a:ext cx="8946988"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Various features of RDDs are immutable, persistence, and lazily evaluated.</a:t>
            </a:r>
            <a:endParaRPr/>
          </a:p>
        </p:txBody>
      </p:sp>
      <p:sp>
        <p:nvSpPr>
          <p:cNvPr id="1288" name="Google Shape;1288;p59"/>
          <p:cNvSpPr txBox="1"/>
          <p:nvPr>
            <p:ph idx="1" type="body"/>
          </p:nvPr>
        </p:nvSpPr>
        <p:spPr>
          <a:xfrm>
            <a:off x="5001807" y="6092726"/>
            <a:ext cx="8946988"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Choose the applicable storage level, as there are trade-offs between memory usage and CPU efficiency.</a:t>
            </a:r>
            <a:endParaRPr/>
          </a:p>
        </p:txBody>
      </p:sp>
      <p:sp>
        <p:nvSpPr>
          <p:cNvPr id="1289" name="Google Shape;1289;p59"/>
          <p:cNvSpPr txBox="1"/>
          <p:nvPr>
            <p:ph idx="1" type="body"/>
          </p:nvPr>
        </p:nvSpPr>
        <p:spPr>
          <a:xfrm>
            <a:off x="5001807" y="7239645"/>
            <a:ext cx="8946988" cy="58624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550"/>
              <a:buFont typeface="Arial"/>
              <a:buNone/>
            </a:pPr>
            <a:r>
              <a:rPr lang="en-US"/>
              <a:t>To build a Spark project using SBT, you need to create a build and test it.  </a:t>
            </a:r>
            <a:endParaRPr/>
          </a:p>
        </p:txBody>
      </p:sp>
      <p:pic>
        <p:nvPicPr>
          <p:cNvPr id="1290" name="Google Shape;1290;p59"/>
          <p:cNvPicPr preferRelativeResize="0"/>
          <p:nvPr/>
        </p:nvPicPr>
        <p:blipFill rotWithShape="1">
          <a:blip r:embed="rId3">
            <a:alphaModFix/>
          </a:blip>
          <a:srcRect b="23651" l="19927" r="25876" t="20892"/>
          <a:stretch/>
        </p:blipFill>
        <p:spPr>
          <a:xfrm>
            <a:off x="4311282" y="6090060"/>
            <a:ext cx="457414" cy="457200"/>
          </a:xfrm>
          <a:prstGeom prst="rect">
            <a:avLst/>
          </a:prstGeom>
          <a:noFill/>
          <a:ln>
            <a:noFill/>
          </a:ln>
        </p:spPr>
      </p:pic>
      <p:pic>
        <p:nvPicPr>
          <p:cNvPr id="1291" name="Google Shape;1291;p59"/>
          <p:cNvPicPr preferRelativeResize="0"/>
          <p:nvPr/>
        </p:nvPicPr>
        <p:blipFill rotWithShape="1">
          <a:blip r:embed="rId3">
            <a:alphaModFix/>
          </a:blip>
          <a:srcRect b="23651" l="19927" r="25876" t="20892"/>
          <a:stretch/>
        </p:blipFill>
        <p:spPr>
          <a:xfrm>
            <a:off x="4311282" y="7239645"/>
            <a:ext cx="457414" cy="4572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60"/>
          <p:cNvSpPr txBox="1"/>
          <p:nvPr>
            <p:ph idx="1" type="body"/>
          </p:nvPr>
        </p:nvSpPr>
        <p:spPr>
          <a:xfrm>
            <a:off x="5001808" y="1752273"/>
            <a:ext cx="10104841"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Broadcast variables keep a read-only variable cached on every machine, while accumulators are added only through an associative operation.</a:t>
            </a:r>
            <a:endParaRPr/>
          </a:p>
        </p:txBody>
      </p:sp>
      <p:pic>
        <p:nvPicPr>
          <p:cNvPr id="1297" name="Google Shape;1297;p60"/>
          <p:cNvPicPr preferRelativeResize="0"/>
          <p:nvPr/>
        </p:nvPicPr>
        <p:blipFill rotWithShape="1">
          <a:blip r:embed="rId3">
            <a:alphaModFix/>
          </a:blip>
          <a:srcRect b="23651" l="19927" r="25876" t="20892"/>
          <a:stretch/>
        </p:blipFill>
        <p:spPr>
          <a:xfrm>
            <a:off x="4311282" y="1816797"/>
            <a:ext cx="457414" cy="457200"/>
          </a:xfrm>
          <a:prstGeom prst="rect">
            <a:avLst/>
          </a:prstGeom>
          <a:noFill/>
          <a:ln>
            <a:noFill/>
          </a:ln>
        </p:spPr>
      </p:pic>
      <p:pic>
        <p:nvPicPr>
          <p:cNvPr id="1298" name="Google Shape;1298;p60"/>
          <p:cNvPicPr preferRelativeResize="0"/>
          <p:nvPr/>
        </p:nvPicPr>
        <p:blipFill rotWithShape="1">
          <a:blip r:embed="rId3">
            <a:alphaModFix/>
          </a:blip>
          <a:srcRect b="23651" l="19927" r="25876" t="20892"/>
          <a:stretch/>
        </p:blipFill>
        <p:spPr>
          <a:xfrm>
            <a:off x="4311282" y="2944969"/>
            <a:ext cx="457414" cy="457200"/>
          </a:xfrm>
          <a:prstGeom prst="rect">
            <a:avLst/>
          </a:prstGeom>
          <a:noFill/>
          <a:ln>
            <a:noFill/>
          </a:ln>
        </p:spPr>
      </p:pic>
      <p:pic>
        <p:nvPicPr>
          <p:cNvPr id="1299" name="Google Shape;1299;p60"/>
          <p:cNvPicPr preferRelativeResize="0"/>
          <p:nvPr/>
        </p:nvPicPr>
        <p:blipFill rotWithShape="1">
          <a:blip r:embed="rId3">
            <a:alphaModFix/>
          </a:blip>
          <a:srcRect b="23651" l="19927" r="25876" t="20892"/>
          <a:stretch/>
        </p:blipFill>
        <p:spPr>
          <a:xfrm>
            <a:off x="4311282" y="3946682"/>
            <a:ext cx="457414" cy="457200"/>
          </a:xfrm>
          <a:prstGeom prst="rect">
            <a:avLst/>
          </a:prstGeom>
          <a:noFill/>
          <a:ln>
            <a:noFill/>
          </a:ln>
        </p:spPr>
      </p:pic>
      <p:pic>
        <p:nvPicPr>
          <p:cNvPr id="1300" name="Google Shape;1300;p60"/>
          <p:cNvPicPr preferRelativeResize="0"/>
          <p:nvPr/>
        </p:nvPicPr>
        <p:blipFill rotWithShape="1">
          <a:blip r:embed="rId3">
            <a:alphaModFix/>
          </a:blip>
          <a:srcRect b="23651" l="19927" r="25876" t="20892"/>
          <a:stretch/>
        </p:blipFill>
        <p:spPr>
          <a:xfrm>
            <a:off x="4311282" y="5018371"/>
            <a:ext cx="457414" cy="457200"/>
          </a:xfrm>
          <a:prstGeom prst="rect">
            <a:avLst/>
          </a:prstGeom>
          <a:noFill/>
          <a:ln>
            <a:noFill/>
          </a:ln>
        </p:spPr>
      </p:pic>
      <p:sp>
        <p:nvSpPr>
          <p:cNvPr id="1301" name="Google Shape;1301;p60"/>
          <p:cNvSpPr txBox="1"/>
          <p:nvPr>
            <p:ph idx="1" type="body"/>
          </p:nvPr>
        </p:nvSpPr>
        <p:spPr>
          <a:xfrm>
            <a:off x="5001808" y="2846241"/>
            <a:ext cx="8946988"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An RDD acts as a handle for a collection of individual data partitions.</a:t>
            </a:r>
            <a:endParaRPr/>
          </a:p>
        </p:txBody>
      </p:sp>
      <p:sp>
        <p:nvSpPr>
          <p:cNvPr id="1302" name="Google Shape;1302;p60"/>
          <p:cNvSpPr txBox="1"/>
          <p:nvPr>
            <p:ph idx="1" type="body"/>
          </p:nvPr>
        </p:nvSpPr>
        <p:spPr>
          <a:xfrm>
            <a:off x="5001808" y="3844542"/>
            <a:ext cx="10238190"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In Spark, there are four extensions to the RDD API: DoubleRDDFunctions, PairRDDFunctions, OrderedRDDFunctions, and SequenceFileRDDFunctions.</a:t>
            </a:r>
            <a:endParaRPr/>
          </a:p>
        </p:txBody>
      </p:sp>
      <p:sp>
        <p:nvSpPr>
          <p:cNvPr id="1303" name="Google Shape;1303;p60"/>
          <p:cNvSpPr txBox="1"/>
          <p:nvPr>
            <p:ph idx="1" type="body"/>
          </p:nvPr>
        </p:nvSpPr>
        <p:spPr>
          <a:xfrm>
            <a:off x="5001807" y="4945807"/>
            <a:ext cx="10104841"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The def aggregate[U](zeroValue: U)(seqOp: Function2[U, (K, V), U], combOp: Function2[U, U, U]): U method aggregates the elements of each partition.</a:t>
            </a:r>
            <a:endParaRPr/>
          </a:p>
        </p:txBody>
      </p:sp>
      <p:sp>
        <p:nvSpPr>
          <p:cNvPr id="1304" name="Google Shape;1304;p60"/>
          <p:cNvSpPr txBox="1"/>
          <p:nvPr>
            <p:ph idx="1" type="body"/>
          </p:nvPr>
        </p:nvSpPr>
        <p:spPr>
          <a:xfrm>
            <a:off x="5001807" y="6092726"/>
            <a:ext cx="10238192"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Transformation elements in RDD include sample, map, filter, and groupByKey.</a:t>
            </a:r>
            <a:endParaRPr/>
          </a:p>
        </p:txBody>
      </p:sp>
      <p:pic>
        <p:nvPicPr>
          <p:cNvPr id="1305" name="Google Shape;1305;p60"/>
          <p:cNvPicPr preferRelativeResize="0"/>
          <p:nvPr/>
        </p:nvPicPr>
        <p:blipFill rotWithShape="1">
          <a:blip r:embed="rId3">
            <a:alphaModFix/>
          </a:blip>
          <a:srcRect b="23651" l="19927" r="25876" t="20892"/>
          <a:stretch/>
        </p:blipFill>
        <p:spPr>
          <a:xfrm>
            <a:off x="4311282" y="6090060"/>
            <a:ext cx="457414" cy="4572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62"/>
          <p:cNvSpPr txBox="1"/>
          <p:nvPr>
            <p:ph idx="1" type="body"/>
          </p:nvPr>
        </p:nvSpPr>
        <p:spPr>
          <a:xfrm>
            <a:off x="2310169" y="931283"/>
            <a:ext cx="13391132" cy="14249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600"/>
              <a:buFont typeface="Arial"/>
              <a:buNone/>
            </a:pPr>
            <a:r>
              <a:rPr b="1" i="0" lang="en-US" sz="2400" u="none" cap="none" strike="noStrike">
                <a:solidFill>
                  <a:srgbClr val="3F3F3F"/>
                </a:solidFill>
                <a:latin typeface="Open Sans"/>
                <a:ea typeface="Open Sans"/>
                <a:cs typeface="Open Sans"/>
                <a:sym typeface="Open Sans"/>
              </a:rPr>
              <a:t>Which of the following </a:t>
            </a:r>
            <a:r>
              <a:rPr lang="en-US"/>
              <a:t>methods is a type of </a:t>
            </a:r>
            <a:r>
              <a:rPr b="1" i="0" lang="en-US" sz="2400" u="none" cap="none" strike="noStrike">
                <a:solidFill>
                  <a:srgbClr val="3F3F3F"/>
                </a:solidFill>
                <a:latin typeface="Open Sans"/>
                <a:ea typeface="Open Sans"/>
                <a:cs typeface="Open Sans"/>
                <a:sym typeface="Open Sans"/>
              </a:rPr>
              <a:t>an action in RDD?</a:t>
            </a:r>
            <a:endParaRPr/>
          </a:p>
        </p:txBody>
      </p:sp>
      <p:sp>
        <p:nvSpPr>
          <p:cNvPr id="1315" name="Google Shape;1315;p62"/>
          <p:cNvSpPr txBox="1"/>
          <p:nvPr>
            <p:ph idx="2" type="body"/>
          </p:nvPr>
        </p:nvSpPr>
        <p:spPr>
          <a:xfrm>
            <a:off x="489441" y="1671457"/>
            <a:ext cx="1675119" cy="54166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700"/>
              <a:buFont typeface="Arial"/>
              <a:buNone/>
            </a:pPr>
            <a:r>
              <a:rPr b="0" i="0" lang="en-US" sz="2800" u="none" cap="none" strike="noStrike">
                <a:solidFill>
                  <a:srgbClr val="3F3F3F"/>
                </a:solidFill>
                <a:latin typeface="Open Sans ExtraBold"/>
                <a:ea typeface="Open Sans ExtraBold"/>
                <a:cs typeface="Open Sans ExtraBold"/>
                <a:sym typeface="Open Sans ExtraBold"/>
              </a:rPr>
              <a:t>1</a:t>
            </a:r>
            <a:endParaRPr/>
          </a:p>
        </p:txBody>
      </p:sp>
      <p:sp>
        <p:nvSpPr>
          <p:cNvPr id="1316" name="Google Shape;1316;p62"/>
          <p:cNvSpPr txBox="1"/>
          <p:nvPr>
            <p:ph idx="3" type="body"/>
          </p:nvPr>
        </p:nvSpPr>
        <p:spPr>
          <a:xfrm>
            <a:off x="2329743" y="2916968"/>
            <a:ext cx="11250600" cy="701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Filter</a:t>
            </a:r>
            <a:endParaRPr/>
          </a:p>
        </p:txBody>
      </p:sp>
      <p:sp>
        <p:nvSpPr>
          <p:cNvPr id="1317" name="Google Shape;1317;p62"/>
          <p:cNvSpPr txBox="1"/>
          <p:nvPr>
            <p:ph idx="4" type="body"/>
          </p:nvPr>
        </p:nvSpPr>
        <p:spPr>
          <a:xfrm>
            <a:off x="2329743" y="3742685"/>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Reduce</a:t>
            </a:r>
            <a:endParaRPr/>
          </a:p>
        </p:txBody>
      </p:sp>
      <p:sp>
        <p:nvSpPr>
          <p:cNvPr id="1318" name="Google Shape;1318;p62"/>
          <p:cNvSpPr txBox="1"/>
          <p:nvPr>
            <p:ph idx="5" type="body"/>
          </p:nvPr>
        </p:nvSpPr>
        <p:spPr>
          <a:xfrm>
            <a:off x="2329743" y="4549550"/>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Sample</a:t>
            </a:r>
            <a:endParaRPr/>
          </a:p>
        </p:txBody>
      </p:sp>
      <p:sp>
        <p:nvSpPr>
          <p:cNvPr id="1319" name="Google Shape;1319;p62"/>
          <p:cNvSpPr txBox="1"/>
          <p:nvPr>
            <p:ph idx="6" type="body"/>
          </p:nvPr>
        </p:nvSpPr>
        <p:spPr>
          <a:xfrm>
            <a:off x="2329743" y="5374469"/>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Map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
          <p:cNvSpPr/>
          <p:nvPr/>
        </p:nvSpPr>
        <p:spPr>
          <a:xfrm>
            <a:off x="9192013" y="3407839"/>
            <a:ext cx="5972175" cy="1194269"/>
          </a:xfrm>
          <a:prstGeom prst="homePlate">
            <a:avLst>
              <a:gd fmla="val 50000" name="adj"/>
            </a:avLst>
          </a:prstGeom>
          <a:solidFill>
            <a:srgbClr val="265F9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0" name="Google Shape;440;p6"/>
          <p:cNvSpPr/>
          <p:nvPr/>
        </p:nvSpPr>
        <p:spPr>
          <a:xfrm flipH="1">
            <a:off x="689783" y="3464989"/>
            <a:ext cx="5972175" cy="1194269"/>
          </a:xfrm>
          <a:prstGeom prst="homePlate">
            <a:avLst>
              <a:gd fmla="val 50000" name="adj"/>
            </a:avLst>
          </a:prstGeom>
          <a:solidFill>
            <a:srgbClr val="265F9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1" name="Google Shape;441;p6"/>
          <p:cNvSpPr/>
          <p:nvPr/>
        </p:nvSpPr>
        <p:spPr>
          <a:xfrm>
            <a:off x="6513512" y="2589737"/>
            <a:ext cx="2898775" cy="2898775"/>
          </a:xfrm>
          <a:prstGeom prst="ellipse">
            <a:avLst/>
          </a:prstGeom>
          <a:solidFill>
            <a:srgbClr val="1E4E7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2" name="Google Shape;442;p6"/>
          <p:cNvSpPr/>
          <p:nvPr/>
        </p:nvSpPr>
        <p:spPr>
          <a:xfrm>
            <a:off x="6696075" y="2772300"/>
            <a:ext cx="2533650" cy="2533650"/>
          </a:xfrm>
          <a:prstGeom prst="ellipse">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3" name="Google Shape;443;p6"/>
          <p:cNvSpPr txBox="1"/>
          <p:nvPr>
            <p:ph idx="4294967295" type="body"/>
          </p:nvPr>
        </p:nvSpPr>
        <p:spPr>
          <a:xfrm>
            <a:off x="1074738" y="3716068"/>
            <a:ext cx="5491953" cy="68421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600"/>
              <a:buFont typeface="Arial"/>
              <a:buNone/>
            </a:pPr>
            <a:r>
              <a:rPr b="1" i="0" lang="en-US" sz="2400" u="none" cap="none" strike="noStrike">
                <a:solidFill>
                  <a:schemeClr val="lt1"/>
                </a:solidFill>
                <a:latin typeface="Open Sans SemiBold"/>
                <a:ea typeface="Open Sans SemiBold"/>
                <a:cs typeface="Open Sans SemiBold"/>
                <a:sym typeface="Open Sans SemiBold"/>
              </a:rPr>
              <a:t>1. Parallelize an Existing Collection</a:t>
            </a:r>
            <a:endParaRPr/>
          </a:p>
        </p:txBody>
      </p:sp>
      <p:sp>
        <p:nvSpPr>
          <p:cNvPr id="444" name="Google Shape;444;p6"/>
          <p:cNvSpPr txBox="1"/>
          <p:nvPr>
            <p:ph idx="4294967295" type="body"/>
          </p:nvPr>
        </p:nvSpPr>
        <p:spPr>
          <a:xfrm>
            <a:off x="9561513" y="3716068"/>
            <a:ext cx="5030786" cy="68421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600"/>
              <a:buFont typeface="Arial"/>
              <a:buNone/>
            </a:pPr>
            <a:r>
              <a:rPr b="1" i="0" lang="en-US" sz="2400" u="none" cap="none" strike="noStrike">
                <a:solidFill>
                  <a:schemeClr val="lt1"/>
                </a:solidFill>
                <a:latin typeface="Open Sans SemiBold"/>
                <a:ea typeface="Open Sans SemiBold"/>
                <a:cs typeface="Open Sans SemiBold"/>
                <a:sym typeface="Open Sans SemiBold"/>
              </a:rPr>
              <a:t>2. Reference an External Dataset</a:t>
            </a:r>
            <a:endParaRPr/>
          </a:p>
        </p:txBody>
      </p:sp>
      <p:sp>
        <p:nvSpPr>
          <p:cNvPr id="445" name="Google Shape;445;p6"/>
          <p:cNvSpPr txBox="1"/>
          <p:nvPr>
            <p:ph idx="4294967295" type="body"/>
          </p:nvPr>
        </p:nvSpPr>
        <p:spPr>
          <a:xfrm>
            <a:off x="6902450" y="3448027"/>
            <a:ext cx="2120899" cy="134669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F3F3F"/>
              </a:buClr>
              <a:buSzPts val="600"/>
              <a:buFont typeface="Arial"/>
              <a:buNone/>
            </a:pPr>
            <a:r>
              <a:rPr b="0" i="0" lang="en-US" sz="2400" u="none" cap="none" strike="noStrike">
                <a:solidFill>
                  <a:srgbClr val="3F3F3F"/>
                </a:solidFill>
                <a:latin typeface="Open Sans"/>
                <a:ea typeface="Open Sans"/>
                <a:cs typeface="Open Sans"/>
                <a:sym typeface="Open Sans"/>
              </a:rPr>
              <a:t>There are two ways to create RDDs:</a:t>
            </a:r>
            <a:endParaRPr/>
          </a:p>
        </p:txBody>
      </p:sp>
      <p:sp>
        <p:nvSpPr>
          <p:cNvPr id="446" name="Google Shape;446;p6"/>
          <p:cNvSpPr/>
          <p:nvPr/>
        </p:nvSpPr>
        <p:spPr>
          <a:xfrm>
            <a:off x="6931627" y="1169036"/>
            <a:ext cx="2468946"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CREATING RDDS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447" name="Google Shape;447;p6"/>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Introduction to RDDs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448" name="Google Shape;448;p6"/>
          <p:cNvPicPr preferRelativeResize="0"/>
          <p:nvPr/>
        </p:nvPicPr>
        <p:blipFill rotWithShape="1">
          <a:blip r:embed="rId3">
            <a:alphaModFix/>
          </a:blip>
          <a:srcRect b="0" l="0" r="0" t="0"/>
          <a:stretch/>
        </p:blipFill>
        <p:spPr>
          <a:xfrm>
            <a:off x="5065160" y="870792"/>
            <a:ext cx="6112132" cy="27431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63"/>
          <p:cNvSpPr txBox="1"/>
          <p:nvPr>
            <p:ph idx="1" type="body"/>
          </p:nvPr>
        </p:nvSpPr>
        <p:spPr>
          <a:xfrm>
            <a:off x="433970" y="7456927"/>
            <a:ext cx="15267332" cy="128794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600"/>
              <a:buFont typeface="Arial"/>
              <a:buNone/>
            </a:pPr>
            <a:r>
              <a:rPr b="1" i="0" lang="en-US" sz="2400" u="none" cap="none" strike="noStrike">
                <a:solidFill>
                  <a:srgbClr val="3F3F3F"/>
                </a:solidFill>
                <a:latin typeface="Open Sans"/>
                <a:ea typeface="Open Sans"/>
                <a:cs typeface="Open Sans"/>
                <a:sym typeface="Open Sans"/>
              </a:rPr>
              <a:t>Explanation: </a:t>
            </a:r>
            <a:r>
              <a:rPr b="0" i="0" lang="en-US" sz="2400" u="none" cap="none" strike="noStrike">
                <a:solidFill>
                  <a:srgbClr val="3F3F3F"/>
                </a:solidFill>
                <a:latin typeface="Open Sans"/>
                <a:ea typeface="Open Sans"/>
                <a:cs typeface="Open Sans"/>
                <a:sym typeface="Open Sans"/>
              </a:rPr>
              <a:t>The reduce method is a type of an action in RDD. Filter, sample, and map are transformations. </a:t>
            </a:r>
            <a:endParaRPr/>
          </a:p>
        </p:txBody>
      </p:sp>
      <p:sp>
        <p:nvSpPr>
          <p:cNvPr id="1325" name="Google Shape;1325;p63"/>
          <p:cNvSpPr txBox="1"/>
          <p:nvPr>
            <p:ph idx="2" type="body"/>
          </p:nvPr>
        </p:nvSpPr>
        <p:spPr>
          <a:xfrm>
            <a:off x="3662871" y="6760722"/>
            <a:ext cx="9022187" cy="619531"/>
          </a:xfrm>
          <a:prstGeom prst="rect">
            <a:avLst/>
          </a:prstGeom>
          <a:noFill/>
          <a:ln>
            <a:noFill/>
          </a:ln>
        </p:spPr>
        <p:txBody>
          <a:bodyPr anchorCtr="0" anchor="ctr" bIns="45700" lIns="91425" spcFirstLastPara="1" rIns="91425" wrap="square" tIns="45700">
            <a:noAutofit/>
          </a:bodyPr>
          <a:lstStyle/>
          <a:p>
            <a:pPr indent="-304784" lvl="0" marL="304784" marR="0" rtl="0" algn="l">
              <a:lnSpc>
                <a:spcPct val="90000"/>
              </a:lnSpc>
              <a:spcBef>
                <a:spcPts val="0"/>
              </a:spcBef>
              <a:spcAft>
                <a:spcPts val="0"/>
              </a:spcAft>
              <a:buClr>
                <a:srgbClr val="3C9F37"/>
              </a:buClr>
              <a:buSzPts val="600"/>
              <a:buFont typeface="Arial"/>
              <a:buNone/>
            </a:pPr>
            <a:r>
              <a:rPr b="1" i="0" lang="en-US" sz="2400" u="none" cap="none" strike="noStrike">
                <a:solidFill>
                  <a:srgbClr val="3C9F37"/>
                </a:solidFill>
                <a:latin typeface="Open Sans"/>
                <a:ea typeface="Open Sans"/>
                <a:cs typeface="Open Sans"/>
                <a:sym typeface="Open Sans"/>
              </a:rPr>
              <a:t>b.</a:t>
            </a:r>
            <a:endParaRPr/>
          </a:p>
        </p:txBody>
      </p:sp>
      <p:sp>
        <p:nvSpPr>
          <p:cNvPr id="1326" name="Google Shape;1326;p63"/>
          <p:cNvSpPr txBox="1"/>
          <p:nvPr>
            <p:ph idx="3" type="body"/>
          </p:nvPr>
        </p:nvSpPr>
        <p:spPr>
          <a:xfrm>
            <a:off x="489441" y="1671457"/>
            <a:ext cx="1675119" cy="54166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700"/>
              <a:buFont typeface="Arial"/>
              <a:buNone/>
            </a:pPr>
            <a:r>
              <a:rPr b="0" i="0" lang="en-US" sz="2800" u="none" cap="none" strike="noStrike">
                <a:solidFill>
                  <a:srgbClr val="3F3F3F"/>
                </a:solidFill>
                <a:latin typeface="Open Sans ExtraBold"/>
                <a:ea typeface="Open Sans ExtraBold"/>
                <a:cs typeface="Open Sans ExtraBold"/>
                <a:sym typeface="Open Sans ExtraBold"/>
              </a:rPr>
              <a:t>1</a:t>
            </a:r>
            <a:endParaRPr/>
          </a:p>
        </p:txBody>
      </p:sp>
      <p:sp>
        <p:nvSpPr>
          <p:cNvPr id="1327" name="Google Shape;1327;p63"/>
          <p:cNvSpPr txBox="1"/>
          <p:nvPr>
            <p:ph idx="8" type="body"/>
          </p:nvPr>
        </p:nvSpPr>
        <p:spPr>
          <a:xfrm>
            <a:off x="2310169" y="931283"/>
            <a:ext cx="13391132" cy="14249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600"/>
              <a:buFont typeface="Arial"/>
              <a:buNone/>
            </a:pPr>
            <a:r>
              <a:rPr b="1" i="0" lang="en-US" sz="2400" u="none" cap="none" strike="noStrike">
                <a:solidFill>
                  <a:srgbClr val="3F3F3F"/>
                </a:solidFill>
                <a:latin typeface="Open Sans"/>
                <a:ea typeface="Open Sans"/>
                <a:cs typeface="Open Sans"/>
                <a:sym typeface="Open Sans"/>
              </a:rPr>
              <a:t>Which of the following </a:t>
            </a:r>
            <a:r>
              <a:rPr lang="en-US"/>
              <a:t>methods is a type of an </a:t>
            </a:r>
            <a:r>
              <a:rPr b="1" i="0" lang="en-US" sz="2400" u="none" cap="none" strike="noStrike">
                <a:solidFill>
                  <a:srgbClr val="3F3F3F"/>
                </a:solidFill>
                <a:latin typeface="Open Sans"/>
                <a:ea typeface="Open Sans"/>
                <a:cs typeface="Open Sans"/>
                <a:sym typeface="Open Sans"/>
              </a:rPr>
              <a:t>action in RDD?</a:t>
            </a:r>
            <a:endParaRPr/>
          </a:p>
        </p:txBody>
      </p:sp>
      <p:sp>
        <p:nvSpPr>
          <p:cNvPr id="1328" name="Google Shape;1328;p63"/>
          <p:cNvSpPr txBox="1"/>
          <p:nvPr>
            <p:ph idx="4" type="body"/>
          </p:nvPr>
        </p:nvSpPr>
        <p:spPr>
          <a:xfrm>
            <a:off x="2329743" y="2916968"/>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Filter</a:t>
            </a:r>
            <a:endParaRPr/>
          </a:p>
        </p:txBody>
      </p:sp>
      <p:sp>
        <p:nvSpPr>
          <p:cNvPr id="1329" name="Google Shape;1329;p63"/>
          <p:cNvSpPr txBox="1"/>
          <p:nvPr>
            <p:ph idx="5" type="body"/>
          </p:nvPr>
        </p:nvSpPr>
        <p:spPr>
          <a:xfrm>
            <a:off x="2329743" y="3742685"/>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Reduce</a:t>
            </a:r>
            <a:endParaRPr/>
          </a:p>
        </p:txBody>
      </p:sp>
      <p:sp>
        <p:nvSpPr>
          <p:cNvPr id="1330" name="Google Shape;1330;p63"/>
          <p:cNvSpPr txBox="1"/>
          <p:nvPr>
            <p:ph idx="6" type="body"/>
          </p:nvPr>
        </p:nvSpPr>
        <p:spPr>
          <a:xfrm>
            <a:off x="2329743" y="4549550"/>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Sample</a:t>
            </a:r>
            <a:endParaRPr/>
          </a:p>
        </p:txBody>
      </p:sp>
      <p:sp>
        <p:nvSpPr>
          <p:cNvPr id="1331" name="Google Shape;1331;p63"/>
          <p:cNvSpPr txBox="1"/>
          <p:nvPr>
            <p:ph idx="7" type="body"/>
          </p:nvPr>
        </p:nvSpPr>
        <p:spPr>
          <a:xfrm>
            <a:off x="2329743" y="5374469"/>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Map</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64"/>
          <p:cNvSpPr txBox="1"/>
          <p:nvPr>
            <p:ph idx="1" type="body"/>
          </p:nvPr>
        </p:nvSpPr>
        <p:spPr>
          <a:xfrm>
            <a:off x="2310169" y="931283"/>
            <a:ext cx="13391132" cy="14249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600"/>
              <a:buFont typeface="Arial"/>
              <a:buNone/>
            </a:pPr>
            <a:r>
              <a:rPr b="1" i="0" lang="en-US" sz="2400" u="none" cap="none" strike="noStrike">
                <a:solidFill>
                  <a:srgbClr val="3F3F3F"/>
                </a:solidFill>
                <a:latin typeface="Open Sans"/>
                <a:ea typeface="Open Sans"/>
                <a:cs typeface="Open Sans"/>
                <a:sym typeface="Open Sans"/>
              </a:rPr>
              <a:t>Which of following statement is true about OrderedRDDFunctions?</a:t>
            </a:r>
            <a:endParaRPr/>
          </a:p>
        </p:txBody>
      </p:sp>
      <p:sp>
        <p:nvSpPr>
          <p:cNvPr id="1337" name="Google Shape;1337;p64"/>
          <p:cNvSpPr txBox="1"/>
          <p:nvPr>
            <p:ph idx="2" type="body"/>
          </p:nvPr>
        </p:nvSpPr>
        <p:spPr>
          <a:xfrm>
            <a:off x="489441" y="1671457"/>
            <a:ext cx="1675119" cy="54166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700"/>
              <a:buFont typeface="Arial"/>
              <a:buNone/>
            </a:pPr>
            <a:r>
              <a:rPr b="0" i="0" lang="en-US" sz="2800" u="none" cap="none" strike="noStrike">
                <a:solidFill>
                  <a:srgbClr val="3F3F3F"/>
                </a:solidFill>
                <a:latin typeface="Open Sans ExtraBold"/>
                <a:ea typeface="Open Sans ExtraBold"/>
                <a:cs typeface="Open Sans ExtraBold"/>
                <a:sym typeface="Open Sans ExtraBold"/>
              </a:rPr>
              <a:t>2</a:t>
            </a:r>
            <a:endParaRPr/>
          </a:p>
        </p:txBody>
      </p:sp>
      <p:sp>
        <p:nvSpPr>
          <p:cNvPr id="1338" name="Google Shape;1338;p64"/>
          <p:cNvSpPr txBox="1"/>
          <p:nvPr>
            <p:ph idx="3" type="body"/>
          </p:nvPr>
        </p:nvSpPr>
        <p:spPr>
          <a:xfrm>
            <a:off x="2329743" y="2916968"/>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Include methods that become available if the data items are </a:t>
            </a:r>
            <a:br>
              <a:rPr b="0" i="0" lang="en-US" sz="2200" u="none" cap="none" strike="noStrike">
                <a:solidFill>
                  <a:srgbClr val="3F3F3F"/>
                </a:solidFill>
                <a:latin typeface="Open Sans"/>
                <a:ea typeface="Open Sans"/>
                <a:cs typeface="Open Sans"/>
                <a:sym typeface="Open Sans"/>
              </a:rPr>
            </a:br>
            <a:r>
              <a:rPr b="0" i="0" lang="en-US" sz="2200" u="none" cap="none" strike="noStrike">
                <a:solidFill>
                  <a:srgbClr val="3F3F3F"/>
                </a:solidFill>
                <a:latin typeface="Open Sans"/>
                <a:ea typeface="Open Sans"/>
                <a:cs typeface="Open Sans"/>
                <a:sym typeface="Open Sans"/>
              </a:rPr>
              <a:t>two-component tuples</a:t>
            </a:r>
            <a:endParaRPr/>
          </a:p>
        </p:txBody>
      </p:sp>
      <p:sp>
        <p:nvSpPr>
          <p:cNvPr id="1339" name="Google Shape;1339;p64"/>
          <p:cNvSpPr txBox="1"/>
          <p:nvPr>
            <p:ph idx="4" type="body"/>
          </p:nvPr>
        </p:nvSpPr>
        <p:spPr>
          <a:xfrm>
            <a:off x="2329743" y="3742685"/>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Include methods that become available when the data items have a </a:t>
            </a:r>
            <a:br>
              <a:rPr b="0" i="0" lang="en-US" sz="2200" u="none" cap="none" strike="noStrike">
                <a:solidFill>
                  <a:srgbClr val="3F3F3F"/>
                </a:solidFill>
                <a:latin typeface="Open Sans"/>
                <a:ea typeface="Open Sans"/>
                <a:cs typeface="Open Sans"/>
                <a:sym typeface="Open Sans"/>
              </a:rPr>
            </a:br>
            <a:r>
              <a:rPr b="0" i="0" lang="en-US" sz="2200" u="none" cap="none" strike="noStrike">
                <a:solidFill>
                  <a:srgbClr val="3F3F3F"/>
                </a:solidFill>
                <a:latin typeface="Open Sans"/>
                <a:ea typeface="Open Sans"/>
                <a:cs typeface="Open Sans"/>
                <a:sym typeface="Open Sans"/>
              </a:rPr>
              <a:t>two-component tuple structure</a:t>
            </a:r>
            <a:endParaRPr/>
          </a:p>
        </p:txBody>
      </p:sp>
      <p:sp>
        <p:nvSpPr>
          <p:cNvPr id="1340" name="Google Shape;1340;p64"/>
          <p:cNvSpPr txBox="1"/>
          <p:nvPr>
            <p:ph idx="5" type="body"/>
          </p:nvPr>
        </p:nvSpPr>
        <p:spPr>
          <a:xfrm>
            <a:off x="2329743" y="4549550"/>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Include methods that let you to create Hadoop sequences from RDDs; data items must be two component key-value tuples </a:t>
            </a:r>
            <a:endParaRPr/>
          </a:p>
        </p:txBody>
      </p:sp>
      <p:sp>
        <p:nvSpPr>
          <p:cNvPr id="1341" name="Google Shape;1341;p64"/>
          <p:cNvSpPr txBox="1"/>
          <p:nvPr>
            <p:ph idx="6" type="body"/>
          </p:nvPr>
        </p:nvSpPr>
        <p:spPr>
          <a:xfrm>
            <a:off x="2329743" y="5374469"/>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Include methods to aggregate numeric values that become available when </a:t>
            </a:r>
            <a:br>
              <a:rPr b="0" i="0" lang="en-US" sz="2200" u="none" cap="none" strike="noStrike">
                <a:solidFill>
                  <a:srgbClr val="3F3F3F"/>
                </a:solidFill>
                <a:latin typeface="Open Sans"/>
                <a:ea typeface="Open Sans"/>
                <a:cs typeface="Open Sans"/>
                <a:sym typeface="Open Sans"/>
              </a:rPr>
            </a:br>
            <a:r>
              <a:rPr b="0" i="0" lang="en-US" sz="2200" u="none" cap="none" strike="noStrike">
                <a:solidFill>
                  <a:srgbClr val="3F3F3F"/>
                </a:solidFill>
                <a:latin typeface="Open Sans"/>
                <a:ea typeface="Open Sans"/>
                <a:cs typeface="Open Sans"/>
                <a:sym typeface="Open Sans"/>
              </a:rPr>
              <a:t>RDD data items can be implicitly converted to the Scala data-type double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65"/>
          <p:cNvSpPr txBox="1"/>
          <p:nvPr>
            <p:ph idx="1" type="body"/>
          </p:nvPr>
        </p:nvSpPr>
        <p:spPr>
          <a:xfrm>
            <a:off x="433970" y="7456927"/>
            <a:ext cx="15267332" cy="128794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600"/>
              <a:buFont typeface="Arial"/>
              <a:buNone/>
            </a:pPr>
            <a:r>
              <a:rPr b="1" i="0" lang="en-US" sz="2400" u="none" cap="none" strike="noStrike">
                <a:solidFill>
                  <a:srgbClr val="3F3F3F"/>
                </a:solidFill>
                <a:latin typeface="Open Sans"/>
                <a:ea typeface="Open Sans"/>
                <a:cs typeface="Open Sans"/>
                <a:sym typeface="Open Sans"/>
              </a:rPr>
              <a:t>Explanation: </a:t>
            </a:r>
            <a:r>
              <a:rPr b="0" i="0" lang="en-US" sz="2400" u="none" cap="none" strike="noStrike">
                <a:solidFill>
                  <a:srgbClr val="3F3F3F"/>
                </a:solidFill>
                <a:latin typeface="Open Sans"/>
                <a:ea typeface="Open Sans"/>
                <a:cs typeface="Open Sans"/>
                <a:sym typeface="Open Sans"/>
              </a:rPr>
              <a:t>OrderedRDDFunctions include methods that become available if the data items are two-component tuples. The other statements define DoubleRDDFunctions, PairRDDFunctions, and SequenceFileRDDFunctions.</a:t>
            </a:r>
            <a:endParaRPr/>
          </a:p>
          <a:p>
            <a:pPr indent="0" lvl="0" marL="0" marR="0" rtl="0" algn="l">
              <a:lnSpc>
                <a:spcPct val="90000"/>
              </a:lnSpc>
              <a:spcBef>
                <a:spcPts val="1000"/>
              </a:spcBef>
              <a:spcAft>
                <a:spcPts val="0"/>
              </a:spcAft>
              <a:buClr>
                <a:srgbClr val="3F3F3F"/>
              </a:buClr>
              <a:buSzPts val="600"/>
              <a:buFont typeface="Arial"/>
              <a:buNone/>
            </a:pPr>
            <a:r>
              <a:t/>
            </a:r>
            <a:endParaRPr b="1" i="0" sz="2400" u="none" cap="none" strike="noStrike">
              <a:solidFill>
                <a:srgbClr val="3F3F3F"/>
              </a:solidFill>
              <a:latin typeface="Open Sans"/>
              <a:ea typeface="Open Sans"/>
              <a:cs typeface="Open Sans"/>
              <a:sym typeface="Open Sans"/>
            </a:endParaRPr>
          </a:p>
        </p:txBody>
      </p:sp>
      <p:sp>
        <p:nvSpPr>
          <p:cNvPr id="1347" name="Google Shape;1347;p65"/>
          <p:cNvSpPr txBox="1"/>
          <p:nvPr>
            <p:ph idx="2" type="body"/>
          </p:nvPr>
        </p:nvSpPr>
        <p:spPr>
          <a:xfrm>
            <a:off x="3662871" y="6760722"/>
            <a:ext cx="9022187" cy="619531"/>
          </a:xfrm>
          <a:prstGeom prst="rect">
            <a:avLst/>
          </a:prstGeom>
          <a:noFill/>
          <a:ln>
            <a:noFill/>
          </a:ln>
        </p:spPr>
        <p:txBody>
          <a:bodyPr anchorCtr="0" anchor="ctr" bIns="45700" lIns="91425" spcFirstLastPara="1" rIns="91425" wrap="square" tIns="45700">
            <a:noAutofit/>
          </a:bodyPr>
          <a:lstStyle/>
          <a:p>
            <a:pPr indent="-304784" lvl="0" marL="304784" marR="0" rtl="0" algn="l">
              <a:lnSpc>
                <a:spcPct val="90000"/>
              </a:lnSpc>
              <a:spcBef>
                <a:spcPts val="0"/>
              </a:spcBef>
              <a:spcAft>
                <a:spcPts val="0"/>
              </a:spcAft>
              <a:buClr>
                <a:srgbClr val="3C9F37"/>
              </a:buClr>
              <a:buSzPts val="600"/>
              <a:buFont typeface="Arial"/>
              <a:buNone/>
            </a:pPr>
            <a:r>
              <a:rPr b="1" i="0" lang="en-US" sz="2400" u="none" cap="none" strike="noStrike">
                <a:solidFill>
                  <a:srgbClr val="3C9F37"/>
                </a:solidFill>
                <a:latin typeface="Open Sans"/>
                <a:ea typeface="Open Sans"/>
                <a:cs typeface="Open Sans"/>
                <a:sym typeface="Open Sans"/>
              </a:rPr>
              <a:t>a.</a:t>
            </a:r>
            <a:endParaRPr/>
          </a:p>
        </p:txBody>
      </p:sp>
      <p:sp>
        <p:nvSpPr>
          <p:cNvPr id="1348" name="Google Shape;1348;p65"/>
          <p:cNvSpPr txBox="1"/>
          <p:nvPr>
            <p:ph idx="3" type="body"/>
          </p:nvPr>
        </p:nvSpPr>
        <p:spPr>
          <a:xfrm>
            <a:off x="489441" y="1671457"/>
            <a:ext cx="1675119" cy="54166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700"/>
              <a:buFont typeface="Arial"/>
              <a:buNone/>
            </a:pPr>
            <a:r>
              <a:rPr b="0" i="0" lang="en-US" sz="2800" u="none" cap="none" strike="noStrike">
                <a:solidFill>
                  <a:srgbClr val="3F3F3F"/>
                </a:solidFill>
                <a:latin typeface="Open Sans ExtraBold"/>
                <a:ea typeface="Open Sans ExtraBold"/>
                <a:cs typeface="Open Sans ExtraBold"/>
                <a:sym typeface="Open Sans ExtraBold"/>
              </a:rPr>
              <a:t>2</a:t>
            </a:r>
            <a:endParaRPr/>
          </a:p>
        </p:txBody>
      </p:sp>
      <p:sp>
        <p:nvSpPr>
          <p:cNvPr id="1349" name="Google Shape;1349;p65"/>
          <p:cNvSpPr txBox="1"/>
          <p:nvPr>
            <p:ph idx="8" type="body"/>
          </p:nvPr>
        </p:nvSpPr>
        <p:spPr>
          <a:xfrm>
            <a:off x="2310169" y="931283"/>
            <a:ext cx="13391132" cy="14249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600"/>
              <a:buFont typeface="Arial"/>
              <a:buNone/>
            </a:pPr>
            <a:r>
              <a:rPr b="1" i="0" lang="en-US" sz="2400" u="none" cap="none" strike="noStrike">
                <a:solidFill>
                  <a:srgbClr val="3F3F3F"/>
                </a:solidFill>
                <a:latin typeface="Open Sans"/>
                <a:ea typeface="Open Sans"/>
                <a:cs typeface="Open Sans"/>
                <a:sym typeface="Open Sans"/>
              </a:rPr>
              <a:t>Which of following statement is true about OrderedRDDFunctions?</a:t>
            </a:r>
            <a:endParaRPr/>
          </a:p>
        </p:txBody>
      </p:sp>
      <p:sp>
        <p:nvSpPr>
          <p:cNvPr id="1350" name="Google Shape;1350;p65"/>
          <p:cNvSpPr txBox="1"/>
          <p:nvPr>
            <p:ph idx="4" type="body"/>
          </p:nvPr>
        </p:nvSpPr>
        <p:spPr>
          <a:xfrm>
            <a:off x="2329743" y="2916968"/>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Include methods that become available if the data items are </a:t>
            </a:r>
            <a:br>
              <a:rPr b="0" i="0" lang="en-US" sz="2200" u="none" cap="none" strike="noStrike">
                <a:solidFill>
                  <a:srgbClr val="3F3F3F"/>
                </a:solidFill>
                <a:latin typeface="Open Sans"/>
                <a:ea typeface="Open Sans"/>
                <a:cs typeface="Open Sans"/>
                <a:sym typeface="Open Sans"/>
              </a:rPr>
            </a:br>
            <a:r>
              <a:rPr b="0" i="0" lang="en-US" sz="2200" u="none" cap="none" strike="noStrike">
                <a:solidFill>
                  <a:srgbClr val="3F3F3F"/>
                </a:solidFill>
                <a:latin typeface="Open Sans"/>
                <a:ea typeface="Open Sans"/>
                <a:cs typeface="Open Sans"/>
                <a:sym typeface="Open Sans"/>
              </a:rPr>
              <a:t>two-component tuples</a:t>
            </a:r>
            <a:endParaRPr/>
          </a:p>
        </p:txBody>
      </p:sp>
      <p:sp>
        <p:nvSpPr>
          <p:cNvPr id="1351" name="Google Shape;1351;p65"/>
          <p:cNvSpPr txBox="1"/>
          <p:nvPr>
            <p:ph idx="5" type="body"/>
          </p:nvPr>
        </p:nvSpPr>
        <p:spPr>
          <a:xfrm>
            <a:off x="2329743" y="3742685"/>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Include methods that become available when the data items have a </a:t>
            </a:r>
            <a:br>
              <a:rPr b="0" i="0" lang="en-US" sz="2200" u="none" cap="none" strike="noStrike">
                <a:solidFill>
                  <a:srgbClr val="3F3F3F"/>
                </a:solidFill>
                <a:latin typeface="Open Sans"/>
                <a:ea typeface="Open Sans"/>
                <a:cs typeface="Open Sans"/>
                <a:sym typeface="Open Sans"/>
              </a:rPr>
            </a:br>
            <a:r>
              <a:rPr b="0" i="0" lang="en-US" sz="2200" u="none" cap="none" strike="noStrike">
                <a:solidFill>
                  <a:srgbClr val="3F3F3F"/>
                </a:solidFill>
                <a:latin typeface="Open Sans"/>
                <a:ea typeface="Open Sans"/>
                <a:cs typeface="Open Sans"/>
                <a:sym typeface="Open Sans"/>
              </a:rPr>
              <a:t>two-component tuple structure</a:t>
            </a:r>
            <a:endParaRPr/>
          </a:p>
        </p:txBody>
      </p:sp>
      <p:sp>
        <p:nvSpPr>
          <p:cNvPr id="1352" name="Google Shape;1352;p65"/>
          <p:cNvSpPr txBox="1"/>
          <p:nvPr>
            <p:ph idx="6" type="body"/>
          </p:nvPr>
        </p:nvSpPr>
        <p:spPr>
          <a:xfrm>
            <a:off x="2329743" y="4549550"/>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Include methods that let you to create Hadoop sequences from RDDs; data items must be two component key-value tuples </a:t>
            </a:r>
            <a:endParaRPr/>
          </a:p>
        </p:txBody>
      </p:sp>
      <p:sp>
        <p:nvSpPr>
          <p:cNvPr id="1353" name="Google Shape;1353;p65"/>
          <p:cNvSpPr txBox="1"/>
          <p:nvPr>
            <p:ph idx="7" type="body"/>
          </p:nvPr>
        </p:nvSpPr>
        <p:spPr>
          <a:xfrm>
            <a:off x="2329743" y="5374469"/>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Include methods to aggregate numeric values that become available when</a:t>
            </a:r>
            <a:br>
              <a:rPr b="0" i="0" lang="en-US" sz="2200" u="none" cap="none" strike="noStrike">
                <a:solidFill>
                  <a:srgbClr val="3F3F3F"/>
                </a:solidFill>
                <a:latin typeface="Open Sans"/>
                <a:ea typeface="Open Sans"/>
                <a:cs typeface="Open Sans"/>
                <a:sym typeface="Open Sans"/>
              </a:rPr>
            </a:br>
            <a:r>
              <a:rPr b="0" i="0" lang="en-US" sz="2200" u="none" cap="none" strike="noStrike">
                <a:solidFill>
                  <a:srgbClr val="3F3F3F"/>
                </a:solidFill>
                <a:latin typeface="Open Sans"/>
                <a:ea typeface="Open Sans"/>
                <a:cs typeface="Open Sans"/>
                <a:sym typeface="Open Sans"/>
              </a:rPr>
              <a:t>RDD data items can be implicitly converted to the Scala data-type double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66"/>
          <p:cNvSpPr txBox="1"/>
          <p:nvPr>
            <p:ph idx="1" type="body"/>
          </p:nvPr>
        </p:nvSpPr>
        <p:spPr>
          <a:xfrm>
            <a:off x="2310169" y="931283"/>
            <a:ext cx="13391132" cy="14249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600"/>
              <a:buFont typeface="Arial"/>
              <a:buNone/>
            </a:pPr>
            <a:r>
              <a:rPr b="1" i="0" lang="en-US" sz="2400" u="none" cap="none" strike="noStrike">
                <a:solidFill>
                  <a:srgbClr val="3F3F3F"/>
                </a:solidFill>
                <a:latin typeface="Open Sans"/>
                <a:ea typeface="Open Sans"/>
                <a:cs typeface="Open Sans"/>
                <a:sym typeface="Open Sans"/>
              </a:rPr>
              <a:t>Which of the following is the correct syntax to create a broadcast variable?</a:t>
            </a:r>
            <a:endParaRPr/>
          </a:p>
        </p:txBody>
      </p:sp>
      <p:sp>
        <p:nvSpPr>
          <p:cNvPr id="1359" name="Google Shape;1359;p66"/>
          <p:cNvSpPr txBox="1"/>
          <p:nvPr>
            <p:ph idx="2" type="body"/>
          </p:nvPr>
        </p:nvSpPr>
        <p:spPr>
          <a:xfrm>
            <a:off x="489441" y="1671457"/>
            <a:ext cx="1675119" cy="54166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700"/>
              <a:buFont typeface="Arial"/>
              <a:buNone/>
            </a:pPr>
            <a:r>
              <a:rPr b="0" i="0" lang="en-US" sz="2800" u="none" cap="none" strike="noStrike">
                <a:solidFill>
                  <a:srgbClr val="3F3F3F"/>
                </a:solidFill>
                <a:latin typeface="Open Sans ExtraBold"/>
                <a:ea typeface="Open Sans ExtraBold"/>
                <a:cs typeface="Open Sans ExtraBold"/>
                <a:sym typeface="Open Sans ExtraBold"/>
              </a:rPr>
              <a:t>3</a:t>
            </a:r>
            <a:endParaRPr/>
          </a:p>
        </p:txBody>
      </p:sp>
      <p:sp>
        <p:nvSpPr>
          <p:cNvPr id="1360" name="Google Shape;1360;p66"/>
          <p:cNvSpPr txBox="1"/>
          <p:nvPr>
            <p:ph idx="3" type="body"/>
          </p:nvPr>
        </p:nvSpPr>
        <p:spPr>
          <a:xfrm>
            <a:off x="2329743" y="2916968"/>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new broadcast(Array(1, 2, 3))</a:t>
            </a:r>
            <a:endParaRPr/>
          </a:p>
        </p:txBody>
      </p:sp>
      <p:sp>
        <p:nvSpPr>
          <p:cNvPr id="1361" name="Google Shape;1361;p66"/>
          <p:cNvSpPr txBox="1"/>
          <p:nvPr>
            <p:ph idx="4" type="body"/>
          </p:nvPr>
        </p:nvSpPr>
        <p:spPr>
          <a:xfrm>
            <a:off x="2329743" y="3742685"/>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Spark.broadcast(Array(1, 2, 3))</a:t>
            </a:r>
            <a:endParaRPr/>
          </a:p>
        </p:txBody>
      </p:sp>
      <p:sp>
        <p:nvSpPr>
          <p:cNvPr id="1362" name="Google Shape;1362;p66"/>
          <p:cNvSpPr txBox="1"/>
          <p:nvPr>
            <p:ph idx="5" type="body"/>
          </p:nvPr>
        </p:nvSpPr>
        <p:spPr>
          <a:xfrm>
            <a:off x="2329743" y="4549550"/>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SparkContext.broadcast()</a:t>
            </a:r>
            <a:endParaRPr/>
          </a:p>
        </p:txBody>
      </p:sp>
      <p:sp>
        <p:nvSpPr>
          <p:cNvPr id="1363" name="Google Shape;1363;p66"/>
          <p:cNvSpPr txBox="1"/>
          <p:nvPr>
            <p:ph idx="6" type="body"/>
          </p:nvPr>
        </p:nvSpPr>
        <p:spPr>
          <a:xfrm>
            <a:off x="2329743" y="5374469"/>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Context.broadcast(Array(1, 2, 3))</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67"/>
          <p:cNvSpPr txBox="1"/>
          <p:nvPr>
            <p:ph idx="1" type="body"/>
          </p:nvPr>
        </p:nvSpPr>
        <p:spPr>
          <a:xfrm>
            <a:off x="433970" y="7456927"/>
            <a:ext cx="15267332" cy="128794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600"/>
              <a:buFont typeface="Arial"/>
              <a:buNone/>
            </a:pPr>
            <a:r>
              <a:rPr b="1" i="0" lang="en-US" sz="2400" u="none" cap="none" strike="noStrike">
                <a:solidFill>
                  <a:srgbClr val="3F3F3F"/>
                </a:solidFill>
                <a:latin typeface="Open Sans"/>
                <a:ea typeface="Open Sans"/>
                <a:cs typeface="Open Sans"/>
                <a:sym typeface="Open Sans"/>
              </a:rPr>
              <a:t>Explanation: </a:t>
            </a:r>
            <a:r>
              <a:rPr b="0" i="0" lang="en-US" sz="2400" u="none" cap="none" strike="noStrike">
                <a:solidFill>
                  <a:srgbClr val="3F3F3F"/>
                </a:solidFill>
                <a:latin typeface="Open Sans"/>
                <a:ea typeface="Open Sans"/>
                <a:cs typeface="Open Sans"/>
                <a:sym typeface="Open Sans"/>
              </a:rPr>
              <a:t>The option c correctly defines a broadcast variable. </a:t>
            </a:r>
            <a:endParaRPr/>
          </a:p>
        </p:txBody>
      </p:sp>
      <p:sp>
        <p:nvSpPr>
          <p:cNvPr id="1369" name="Google Shape;1369;p67"/>
          <p:cNvSpPr txBox="1"/>
          <p:nvPr>
            <p:ph idx="2" type="body"/>
          </p:nvPr>
        </p:nvSpPr>
        <p:spPr>
          <a:xfrm>
            <a:off x="3662871" y="6760722"/>
            <a:ext cx="9022187" cy="619531"/>
          </a:xfrm>
          <a:prstGeom prst="rect">
            <a:avLst/>
          </a:prstGeom>
          <a:noFill/>
          <a:ln>
            <a:noFill/>
          </a:ln>
        </p:spPr>
        <p:txBody>
          <a:bodyPr anchorCtr="0" anchor="ctr" bIns="45700" lIns="91425" spcFirstLastPara="1" rIns="91425" wrap="square" tIns="45700">
            <a:noAutofit/>
          </a:bodyPr>
          <a:lstStyle/>
          <a:p>
            <a:pPr indent="-304784" lvl="0" marL="304784" marR="0" rtl="0" algn="l">
              <a:lnSpc>
                <a:spcPct val="90000"/>
              </a:lnSpc>
              <a:spcBef>
                <a:spcPts val="0"/>
              </a:spcBef>
              <a:spcAft>
                <a:spcPts val="0"/>
              </a:spcAft>
              <a:buClr>
                <a:srgbClr val="3C9F37"/>
              </a:buClr>
              <a:buSzPts val="600"/>
              <a:buFont typeface="Arial"/>
              <a:buNone/>
            </a:pPr>
            <a:r>
              <a:rPr b="1" i="0" lang="en-US" sz="2400" u="none" cap="none" strike="noStrike">
                <a:solidFill>
                  <a:srgbClr val="3C9F37"/>
                </a:solidFill>
                <a:latin typeface="Open Sans"/>
                <a:ea typeface="Open Sans"/>
                <a:cs typeface="Open Sans"/>
                <a:sym typeface="Open Sans"/>
              </a:rPr>
              <a:t>c.</a:t>
            </a:r>
            <a:endParaRPr/>
          </a:p>
        </p:txBody>
      </p:sp>
      <p:sp>
        <p:nvSpPr>
          <p:cNvPr id="1370" name="Google Shape;1370;p67"/>
          <p:cNvSpPr txBox="1"/>
          <p:nvPr>
            <p:ph idx="3" type="body"/>
          </p:nvPr>
        </p:nvSpPr>
        <p:spPr>
          <a:xfrm>
            <a:off x="489441" y="1671457"/>
            <a:ext cx="1675119" cy="54166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700"/>
              <a:buFont typeface="Arial"/>
              <a:buNone/>
            </a:pPr>
            <a:r>
              <a:rPr b="0" i="0" lang="en-US" sz="2800" u="none" cap="none" strike="noStrike">
                <a:solidFill>
                  <a:srgbClr val="3F3F3F"/>
                </a:solidFill>
                <a:latin typeface="Open Sans ExtraBold"/>
                <a:ea typeface="Open Sans ExtraBold"/>
                <a:cs typeface="Open Sans ExtraBold"/>
                <a:sym typeface="Open Sans ExtraBold"/>
              </a:rPr>
              <a:t>3</a:t>
            </a:r>
            <a:endParaRPr/>
          </a:p>
        </p:txBody>
      </p:sp>
      <p:sp>
        <p:nvSpPr>
          <p:cNvPr id="1371" name="Google Shape;1371;p67"/>
          <p:cNvSpPr txBox="1"/>
          <p:nvPr>
            <p:ph idx="8" type="body"/>
          </p:nvPr>
        </p:nvSpPr>
        <p:spPr>
          <a:xfrm>
            <a:off x="2310169" y="931283"/>
            <a:ext cx="13391132" cy="14249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600"/>
              <a:buFont typeface="Arial"/>
              <a:buNone/>
            </a:pPr>
            <a:r>
              <a:rPr b="1" i="0" lang="en-US" sz="2400" u="none" cap="none" strike="noStrike">
                <a:solidFill>
                  <a:srgbClr val="3F3F3F"/>
                </a:solidFill>
                <a:latin typeface="Open Sans"/>
                <a:ea typeface="Open Sans"/>
                <a:cs typeface="Open Sans"/>
                <a:sym typeface="Open Sans"/>
              </a:rPr>
              <a:t>Which of the following is the correct syntax to create a broadcast variable?</a:t>
            </a:r>
            <a:endParaRPr/>
          </a:p>
        </p:txBody>
      </p:sp>
      <p:sp>
        <p:nvSpPr>
          <p:cNvPr id="1372" name="Google Shape;1372;p67"/>
          <p:cNvSpPr txBox="1"/>
          <p:nvPr>
            <p:ph idx="4" type="body"/>
          </p:nvPr>
        </p:nvSpPr>
        <p:spPr>
          <a:xfrm>
            <a:off x="2329743" y="2916968"/>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new broadcast(Array(1, 2, 3))</a:t>
            </a:r>
            <a:endParaRPr/>
          </a:p>
        </p:txBody>
      </p:sp>
      <p:sp>
        <p:nvSpPr>
          <p:cNvPr id="1373" name="Google Shape;1373;p67"/>
          <p:cNvSpPr txBox="1"/>
          <p:nvPr>
            <p:ph idx="5" type="body"/>
          </p:nvPr>
        </p:nvSpPr>
        <p:spPr>
          <a:xfrm>
            <a:off x="2329743" y="3742685"/>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Spark.broadcast(Array(1, 2, 3))</a:t>
            </a:r>
            <a:endParaRPr/>
          </a:p>
        </p:txBody>
      </p:sp>
      <p:sp>
        <p:nvSpPr>
          <p:cNvPr id="1374" name="Google Shape;1374;p67"/>
          <p:cNvSpPr txBox="1"/>
          <p:nvPr>
            <p:ph idx="6" type="body"/>
          </p:nvPr>
        </p:nvSpPr>
        <p:spPr>
          <a:xfrm>
            <a:off x="2329743" y="4549550"/>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SparkContext.broadcast()</a:t>
            </a:r>
            <a:endParaRPr/>
          </a:p>
        </p:txBody>
      </p:sp>
      <p:sp>
        <p:nvSpPr>
          <p:cNvPr id="1375" name="Google Shape;1375;p67"/>
          <p:cNvSpPr txBox="1"/>
          <p:nvPr>
            <p:ph idx="7" type="body"/>
          </p:nvPr>
        </p:nvSpPr>
        <p:spPr>
          <a:xfrm>
            <a:off x="2329743" y="5374469"/>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Context.broadcast(Array(1, 2, 3))</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68"/>
          <p:cNvSpPr txBox="1"/>
          <p:nvPr>
            <p:ph idx="1" type="body"/>
          </p:nvPr>
        </p:nvSpPr>
        <p:spPr>
          <a:xfrm>
            <a:off x="2310169" y="931283"/>
            <a:ext cx="13391132" cy="14249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600"/>
              <a:buFont typeface="Arial"/>
              <a:buNone/>
            </a:pPr>
            <a:r>
              <a:rPr b="1" i="0" lang="en-US" sz="2400" u="none" cap="none" strike="noStrike">
                <a:solidFill>
                  <a:srgbClr val="3F3F3F"/>
                </a:solidFill>
                <a:latin typeface="Open Sans"/>
                <a:ea typeface="Open Sans"/>
                <a:cs typeface="Open Sans"/>
                <a:sym typeface="Open Sans"/>
              </a:rPr>
              <a:t>What is recommended when choosing the right RDD persistence storage level when fast fault recovery is required?</a:t>
            </a:r>
            <a:endParaRPr/>
          </a:p>
        </p:txBody>
      </p:sp>
      <p:sp>
        <p:nvSpPr>
          <p:cNvPr id="1381" name="Google Shape;1381;p68"/>
          <p:cNvSpPr txBox="1"/>
          <p:nvPr>
            <p:ph idx="2" type="body"/>
          </p:nvPr>
        </p:nvSpPr>
        <p:spPr>
          <a:xfrm>
            <a:off x="489441" y="1671457"/>
            <a:ext cx="1675119" cy="54166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700"/>
              <a:buFont typeface="Arial"/>
              <a:buNone/>
            </a:pPr>
            <a:r>
              <a:rPr b="0" i="0" lang="en-US" sz="2800" u="none" cap="none" strike="noStrike">
                <a:solidFill>
                  <a:srgbClr val="3F3F3F"/>
                </a:solidFill>
                <a:latin typeface="Open Sans ExtraBold"/>
                <a:ea typeface="Open Sans ExtraBold"/>
                <a:cs typeface="Open Sans ExtraBold"/>
                <a:sym typeface="Open Sans ExtraBold"/>
              </a:rPr>
              <a:t>4</a:t>
            </a:r>
            <a:endParaRPr/>
          </a:p>
        </p:txBody>
      </p:sp>
      <p:sp>
        <p:nvSpPr>
          <p:cNvPr id="1382" name="Google Shape;1382;p68"/>
          <p:cNvSpPr txBox="1"/>
          <p:nvPr>
            <p:ph idx="3" type="body"/>
          </p:nvPr>
        </p:nvSpPr>
        <p:spPr>
          <a:xfrm>
            <a:off x="2329743" y="2916968"/>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Use MEMORY_ONLY_SER</a:t>
            </a:r>
            <a:endParaRPr/>
          </a:p>
        </p:txBody>
      </p:sp>
      <p:sp>
        <p:nvSpPr>
          <p:cNvPr id="1383" name="Google Shape;1383;p68"/>
          <p:cNvSpPr txBox="1"/>
          <p:nvPr>
            <p:ph idx="4" type="body"/>
          </p:nvPr>
        </p:nvSpPr>
        <p:spPr>
          <a:xfrm>
            <a:off x="2329743" y="3742685"/>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Select a fast serialization library</a:t>
            </a:r>
            <a:endParaRPr/>
          </a:p>
        </p:txBody>
      </p:sp>
      <p:sp>
        <p:nvSpPr>
          <p:cNvPr id="1384" name="Google Shape;1384;p68"/>
          <p:cNvSpPr txBox="1"/>
          <p:nvPr>
            <p:ph idx="5" type="body"/>
          </p:nvPr>
        </p:nvSpPr>
        <p:spPr>
          <a:xfrm>
            <a:off x="2329743" y="4549550"/>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Use the replicated storage levels</a:t>
            </a:r>
            <a:endParaRPr/>
          </a:p>
        </p:txBody>
      </p:sp>
      <p:sp>
        <p:nvSpPr>
          <p:cNvPr id="1385" name="Google Shape;1385;p68"/>
          <p:cNvSpPr txBox="1"/>
          <p:nvPr>
            <p:ph idx="6" type="body"/>
          </p:nvPr>
        </p:nvSpPr>
        <p:spPr>
          <a:xfrm>
            <a:off x="2329743" y="5374469"/>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Leave them that way</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69"/>
          <p:cNvSpPr txBox="1"/>
          <p:nvPr>
            <p:ph idx="1" type="body"/>
          </p:nvPr>
        </p:nvSpPr>
        <p:spPr>
          <a:xfrm>
            <a:off x="433970" y="7456927"/>
            <a:ext cx="15267332" cy="128794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600"/>
              <a:buFont typeface="Arial"/>
              <a:buNone/>
            </a:pPr>
            <a:r>
              <a:rPr b="1" i="0" lang="en-US" sz="2400" u="none" cap="none" strike="noStrike">
                <a:solidFill>
                  <a:srgbClr val="3F3F3F"/>
                </a:solidFill>
                <a:latin typeface="Open Sans"/>
                <a:ea typeface="Open Sans"/>
                <a:cs typeface="Open Sans"/>
                <a:sym typeface="Open Sans"/>
              </a:rPr>
              <a:t>Explanation: </a:t>
            </a:r>
            <a:r>
              <a:rPr b="0" i="0" lang="en-US" sz="2400" u="none" cap="none" strike="noStrike">
                <a:solidFill>
                  <a:srgbClr val="3F3F3F"/>
                </a:solidFill>
                <a:latin typeface="Open Sans"/>
                <a:ea typeface="Open Sans"/>
                <a:cs typeface="Open Sans"/>
                <a:sym typeface="Open Sans"/>
              </a:rPr>
              <a:t>If fast fault recovery is required, you should use the replicated storage levels.</a:t>
            </a:r>
            <a:endParaRPr/>
          </a:p>
        </p:txBody>
      </p:sp>
      <p:sp>
        <p:nvSpPr>
          <p:cNvPr id="1391" name="Google Shape;1391;p69"/>
          <p:cNvSpPr txBox="1"/>
          <p:nvPr>
            <p:ph idx="2" type="body"/>
          </p:nvPr>
        </p:nvSpPr>
        <p:spPr>
          <a:xfrm>
            <a:off x="3662871" y="6760722"/>
            <a:ext cx="9022187" cy="619531"/>
          </a:xfrm>
          <a:prstGeom prst="rect">
            <a:avLst/>
          </a:prstGeom>
          <a:noFill/>
          <a:ln>
            <a:noFill/>
          </a:ln>
        </p:spPr>
        <p:txBody>
          <a:bodyPr anchorCtr="0" anchor="ctr" bIns="45700" lIns="91425" spcFirstLastPara="1" rIns="91425" wrap="square" tIns="45700">
            <a:noAutofit/>
          </a:bodyPr>
          <a:lstStyle/>
          <a:p>
            <a:pPr indent="-304784" lvl="0" marL="304784" marR="0" rtl="0" algn="l">
              <a:lnSpc>
                <a:spcPct val="90000"/>
              </a:lnSpc>
              <a:spcBef>
                <a:spcPts val="0"/>
              </a:spcBef>
              <a:spcAft>
                <a:spcPts val="0"/>
              </a:spcAft>
              <a:buClr>
                <a:srgbClr val="3C9F37"/>
              </a:buClr>
              <a:buSzPts val="600"/>
              <a:buFont typeface="Arial"/>
              <a:buNone/>
            </a:pPr>
            <a:r>
              <a:rPr b="1" i="0" lang="en-US" sz="2400" u="none" cap="none" strike="noStrike">
                <a:solidFill>
                  <a:srgbClr val="3C9F37"/>
                </a:solidFill>
                <a:latin typeface="Open Sans"/>
                <a:ea typeface="Open Sans"/>
                <a:cs typeface="Open Sans"/>
                <a:sym typeface="Open Sans"/>
              </a:rPr>
              <a:t>c.</a:t>
            </a:r>
            <a:endParaRPr/>
          </a:p>
        </p:txBody>
      </p:sp>
      <p:sp>
        <p:nvSpPr>
          <p:cNvPr id="1392" name="Google Shape;1392;p69"/>
          <p:cNvSpPr txBox="1"/>
          <p:nvPr>
            <p:ph idx="3" type="body"/>
          </p:nvPr>
        </p:nvSpPr>
        <p:spPr>
          <a:xfrm>
            <a:off x="489441" y="1671457"/>
            <a:ext cx="1675119" cy="54166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700"/>
              <a:buFont typeface="Arial"/>
              <a:buNone/>
            </a:pPr>
            <a:r>
              <a:rPr b="0" i="0" lang="en-US" sz="2800" u="none" cap="none" strike="noStrike">
                <a:solidFill>
                  <a:srgbClr val="3F3F3F"/>
                </a:solidFill>
                <a:latin typeface="Open Sans ExtraBold"/>
                <a:ea typeface="Open Sans ExtraBold"/>
                <a:cs typeface="Open Sans ExtraBold"/>
                <a:sym typeface="Open Sans ExtraBold"/>
              </a:rPr>
              <a:t>4</a:t>
            </a:r>
            <a:endParaRPr/>
          </a:p>
        </p:txBody>
      </p:sp>
      <p:sp>
        <p:nvSpPr>
          <p:cNvPr id="1393" name="Google Shape;1393;p69"/>
          <p:cNvSpPr txBox="1"/>
          <p:nvPr>
            <p:ph idx="8" type="body"/>
          </p:nvPr>
        </p:nvSpPr>
        <p:spPr>
          <a:xfrm>
            <a:off x="2310169" y="931283"/>
            <a:ext cx="13391132" cy="14249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600"/>
              <a:buFont typeface="Arial"/>
              <a:buNone/>
            </a:pPr>
            <a:r>
              <a:rPr b="1" i="0" lang="en-US" sz="2400" u="none" cap="none" strike="noStrike">
                <a:solidFill>
                  <a:srgbClr val="3F3F3F"/>
                </a:solidFill>
                <a:latin typeface="Open Sans"/>
                <a:ea typeface="Open Sans"/>
                <a:cs typeface="Open Sans"/>
                <a:sym typeface="Open Sans"/>
              </a:rPr>
              <a:t>What is recommended when choosing the right RDD persistence storage level when fast fault recovery is required?</a:t>
            </a:r>
            <a:endParaRPr/>
          </a:p>
        </p:txBody>
      </p:sp>
      <p:sp>
        <p:nvSpPr>
          <p:cNvPr id="1394" name="Google Shape;1394;p69"/>
          <p:cNvSpPr txBox="1"/>
          <p:nvPr>
            <p:ph idx="4" type="body"/>
          </p:nvPr>
        </p:nvSpPr>
        <p:spPr>
          <a:xfrm>
            <a:off x="2329743" y="2916968"/>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Use MEMORY_ONLY_SER</a:t>
            </a:r>
            <a:endParaRPr/>
          </a:p>
        </p:txBody>
      </p:sp>
      <p:sp>
        <p:nvSpPr>
          <p:cNvPr id="1395" name="Google Shape;1395;p69"/>
          <p:cNvSpPr txBox="1"/>
          <p:nvPr>
            <p:ph idx="5" type="body"/>
          </p:nvPr>
        </p:nvSpPr>
        <p:spPr>
          <a:xfrm>
            <a:off x="2329743" y="3742685"/>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Select a fast serialization library</a:t>
            </a:r>
            <a:endParaRPr/>
          </a:p>
        </p:txBody>
      </p:sp>
      <p:sp>
        <p:nvSpPr>
          <p:cNvPr id="1396" name="Google Shape;1396;p69"/>
          <p:cNvSpPr txBox="1"/>
          <p:nvPr>
            <p:ph idx="6" type="body"/>
          </p:nvPr>
        </p:nvSpPr>
        <p:spPr>
          <a:xfrm>
            <a:off x="2329743" y="4549550"/>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Use the replicated storage levels</a:t>
            </a:r>
            <a:endParaRPr/>
          </a:p>
        </p:txBody>
      </p:sp>
      <p:sp>
        <p:nvSpPr>
          <p:cNvPr id="1397" name="Google Shape;1397;p69"/>
          <p:cNvSpPr txBox="1"/>
          <p:nvPr>
            <p:ph idx="7" type="body"/>
          </p:nvPr>
        </p:nvSpPr>
        <p:spPr>
          <a:xfrm>
            <a:off x="2329743" y="5374469"/>
            <a:ext cx="11250640" cy="70171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550"/>
              <a:buFont typeface="Arial"/>
              <a:buNone/>
            </a:pPr>
            <a:r>
              <a:rPr b="0" i="0" lang="en-US" sz="2200" u="none" cap="none" strike="noStrike">
                <a:solidFill>
                  <a:srgbClr val="3F3F3F"/>
                </a:solidFill>
                <a:latin typeface="Open Sans"/>
                <a:ea typeface="Open Sans"/>
                <a:cs typeface="Open Sans"/>
                <a:sym typeface="Open Sans"/>
              </a:rPr>
              <a:t>Leave them that way</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70"/>
          <p:cNvSpPr txBox="1"/>
          <p:nvPr>
            <p:ph idx="1" type="body"/>
          </p:nvPr>
        </p:nvSpPr>
        <p:spPr>
          <a:xfrm>
            <a:off x="1009782" y="3762307"/>
            <a:ext cx="14236437" cy="5355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404040"/>
              </a:buClr>
              <a:buSzPts val="800"/>
              <a:buFont typeface="Arial"/>
              <a:buNone/>
            </a:pPr>
            <a:r>
              <a:rPr b="0" i="0" lang="en-US" sz="3200" u="none" cap="none" strike="noStrike">
                <a:solidFill>
                  <a:srgbClr val="404040"/>
                </a:solidFill>
                <a:latin typeface="Open Sans ExtraBold"/>
                <a:ea typeface="Open Sans ExtraBold"/>
                <a:cs typeface="Open Sans ExtraBold"/>
                <a:sym typeface="Open Sans ExtraBold"/>
              </a:rPr>
              <a:t>This concludes “Using RDD for Creating Applications in Spark.”</a:t>
            </a:r>
            <a:endParaRPr/>
          </a:p>
        </p:txBody>
      </p:sp>
      <p:sp>
        <p:nvSpPr>
          <p:cNvPr id="1403" name="Google Shape;1403;p70"/>
          <p:cNvSpPr txBox="1"/>
          <p:nvPr>
            <p:ph idx="2" type="body"/>
          </p:nvPr>
        </p:nvSpPr>
        <p:spPr>
          <a:xfrm>
            <a:off x="2453769" y="4553376"/>
            <a:ext cx="11348462" cy="4801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404040"/>
              </a:buClr>
              <a:buSzPts val="700"/>
              <a:buFont typeface="Arial"/>
              <a:buNone/>
            </a:pPr>
            <a:r>
              <a:rPr b="0" i="0" lang="en-US" sz="2800" u="none" cap="none" strike="noStrike">
                <a:solidFill>
                  <a:srgbClr val="404040"/>
                </a:solidFill>
                <a:latin typeface="Open Sans"/>
                <a:ea typeface="Open Sans"/>
                <a:cs typeface="Open Sans"/>
                <a:sym typeface="Open Sans"/>
              </a:rPr>
              <a:t>The next lesson is “Running SQL Queries Using SparkSQL.”</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pSp>
        <p:nvGrpSpPr>
          <p:cNvPr id="453" name="Google Shape;453;p7"/>
          <p:cNvGrpSpPr/>
          <p:nvPr/>
        </p:nvGrpSpPr>
        <p:grpSpPr>
          <a:xfrm>
            <a:off x="5673382" y="1789149"/>
            <a:ext cx="4909234" cy="6765608"/>
            <a:chOff x="-2" y="-2"/>
            <a:chExt cx="5254604" cy="7469047"/>
          </a:xfrm>
        </p:grpSpPr>
        <p:cxnSp>
          <p:nvCxnSpPr>
            <p:cNvPr id="454" name="Google Shape;454;p7"/>
            <p:cNvCxnSpPr/>
            <p:nvPr/>
          </p:nvCxnSpPr>
          <p:spPr>
            <a:xfrm flipH="1">
              <a:off x="1039199" y="2586960"/>
              <a:ext cx="381" cy="374515"/>
            </a:xfrm>
            <a:prstGeom prst="straightConnector1">
              <a:avLst/>
            </a:prstGeom>
            <a:noFill/>
            <a:ln cap="flat" cmpd="sng" w="38100">
              <a:solidFill>
                <a:schemeClr val="accent1"/>
              </a:solidFill>
              <a:prstDash val="solid"/>
              <a:miter lim="800000"/>
              <a:headEnd len="sm" w="sm" type="none"/>
              <a:tailEnd len="lg" w="lg" type="triangle"/>
            </a:ln>
          </p:spPr>
        </p:cxnSp>
        <p:cxnSp>
          <p:nvCxnSpPr>
            <p:cNvPr id="455" name="Google Shape;455;p7"/>
            <p:cNvCxnSpPr/>
            <p:nvPr/>
          </p:nvCxnSpPr>
          <p:spPr>
            <a:xfrm>
              <a:off x="2717968" y="6544762"/>
              <a:ext cx="2072" cy="255519"/>
            </a:xfrm>
            <a:prstGeom prst="straightConnector1">
              <a:avLst/>
            </a:prstGeom>
            <a:noFill/>
            <a:ln cap="flat" cmpd="sng" w="38100">
              <a:solidFill>
                <a:schemeClr val="accent1"/>
              </a:solidFill>
              <a:prstDash val="solid"/>
              <a:miter lim="800000"/>
              <a:headEnd len="sm" w="sm" type="none"/>
              <a:tailEnd len="lg" w="lg" type="triangle"/>
            </a:ln>
          </p:spPr>
        </p:cxnSp>
        <p:grpSp>
          <p:nvGrpSpPr>
            <p:cNvPr id="456" name="Google Shape;456;p7"/>
            <p:cNvGrpSpPr/>
            <p:nvPr/>
          </p:nvGrpSpPr>
          <p:grpSpPr>
            <a:xfrm>
              <a:off x="-2" y="-2"/>
              <a:ext cx="5088853" cy="672090"/>
              <a:chOff x="0" y="0"/>
              <a:chExt cx="5088852" cy="672088"/>
            </a:xfrm>
          </p:grpSpPr>
          <p:sp>
            <p:nvSpPr>
              <p:cNvPr id="457" name="Google Shape;457;p7"/>
              <p:cNvSpPr/>
              <p:nvPr/>
            </p:nvSpPr>
            <p:spPr>
              <a:xfrm>
                <a:off x="0" y="0"/>
                <a:ext cx="5088852" cy="672088"/>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61B4DF"/>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58" name="Google Shape;458;p7"/>
              <p:cNvSpPr/>
              <p:nvPr/>
            </p:nvSpPr>
            <p:spPr>
              <a:xfrm>
                <a:off x="0" y="158243"/>
                <a:ext cx="5088852" cy="3556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chemeClr val="dk1"/>
                  </a:buClr>
                  <a:buSzPts val="450"/>
                  <a:buFont typeface="Open Sans"/>
                  <a:buNone/>
                </a:pPr>
                <a:r>
                  <a:rPr b="0" i="0" lang="en-US" sz="1800" u="none" cap="none" strike="noStrike">
                    <a:solidFill>
                      <a:schemeClr val="dk1"/>
                    </a:solidFill>
                    <a:latin typeface="Open Sans"/>
                    <a:ea typeface="Open Sans"/>
                    <a:cs typeface="Open Sans"/>
                    <a:sym typeface="Open Sans"/>
                  </a:rPr>
                  <a:t>External World</a:t>
                </a:r>
                <a:endParaRPr/>
              </a:p>
            </p:txBody>
          </p:sp>
        </p:grpSp>
        <p:grpSp>
          <p:nvGrpSpPr>
            <p:cNvPr id="459" name="Google Shape;459;p7"/>
            <p:cNvGrpSpPr/>
            <p:nvPr/>
          </p:nvGrpSpPr>
          <p:grpSpPr>
            <a:xfrm>
              <a:off x="2103460" y="6099087"/>
              <a:ext cx="1299500" cy="463600"/>
              <a:chOff x="0" y="17922"/>
              <a:chExt cx="1299499" cy="463598"/>
            </a:xfrm>
          </p:grpSpPr>
          <p:sp>
            <p:nvSpPr>
              <p:cNvPr id="460" name="Google Shape;460;p7"/>
              <p:cNvSpPr/>
              <p:nvPr/>
            </p:nvSpPr>
            <p:spPr>
              <a:xfrm>
                <a:off x="0" y="17922"/>
                <a:ext cx="1299499" cy="463598"/>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F69E66"/>
              </a:solidFill>
              <a:ln cap="flat" cmpd="sng" w="12700">
                <a:solidFill>
                  <a:srgbClr val="F69E66"/>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61" name="Google Shape;461;p7"/>
              <p:cNvSpPr/>
              <p:nvPr/>
            </p:nvSpPr>
            <p:spPr>
              <a:xfrm>
                <a:off x="0" y="97919"/>
                <a:ext cx="1299498" cy="28568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450"/>
                  <a:buFont typeface="Open Sans"/>
                  <a:buNone/>
                </a:pPr>
                <a:r>
                  <a:rPr b="0" i="0" lang="en-US" sz="1800" u="none" cap="none" strike="noStrike">
                    <a:solidFill>
                      <a:schemeClr val="dk1"/>
                    </a:solidFill>
                    <a:latin typeface="Open Sans"/>
                    <a:ea typeface="Open Sans"/>
                    <a:cs typeface="Open Sans"/>
                    <a:sym typeface="Open Sans"/>
                  </a:rPr>
                  <a:t>Action</a:t>
                </a:r>
                <a:endParaRPr/>
              </a:p>
            </p:txBody>
          </p:sp>
        </p:grpSp>
        <p:grpSp>
          <p:nvGrpSpPr>
            <p:cNvPr id="462" name="Google Shape;462;p7"/>
            <p:cNvGrpSpPr/>
            <p:nvPr/>
          </p:nvGrpSpPr>
          <p:grpSpPr>
            <a:xfrm>
              <a:off x="444914" y="917326"/>
              <a:ext cx="1151234" cy="622998"/>
              <a:chOff x="0" y="0"/>
              <a:chExt cx="1151233" cy="622997"/>
            </a:xfrm>
          </p:grpSpPr>
          <p:sp>
            <p:nvSpPr>
              <p:cNvPr id="463" name="Google Shape;463;p7"/>
              <p:cNvSpPr/>
              <p:nvPr/>
            </p:nvSpPr>
            <p:spPr>
              <a:xfrm>
                <a:off x="0" y="0"/>
                <a:ext cx="1151233" cy="622997"/>
              </a:xfrm>
              <a:prstGeom prst="roundRect">
                <a:avLst>
                  <a:gd fmla="val 6431" name="adj"/>
                </a:avLst>
              </a:prstGeom>
              <a:no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64" name="Google Shape;464;p7"/>
              <p:cNvSpPr/>
              <p:nvPr/>
            </p:nvSpPr>
            <p:spPr>
              <a:xfrm>
                <a:off x="11733" y="73535"/>
                <a:ext cx="1127764" cy="475924"/>
              </a:xfrm>
              <a:prstGeom prst="rect">
                <a:avLst/>
              </a:prstGeom>
              <a:noFill/>
              <a:ln>
                <a:noFill/>
              </a:ln>
            </p:spPr>
            <p:txBody>
              <a:bodyPr anchorCtr="0" anchor="ctr" bIns="60150" lIns="60150" spcFirstLastPara="1" rIns="60150" wrap="square" tIns="60150">
                <a:noAutofit/>
              </a:bodyPr>
              <a:lstStyle/>
              <a:p>
                <a:pPr indent="0" lvl="0" marL="0" marR="0" rtl="0" algn="ctr">
                  <a:lnSpc>
                    <a:spcPct val="120000"/>
                  </a:lnSpc>
                  <a:spcBef>
                    <a:spcPts val="0"/>
                  </a:spcBef>
                  <a:spcAft>
                    <a:spcPts val="0"/>
                  </a:spcAft>
                  <a:buClr>
                    <a:schemeClr val="dk1"/>
                  </a:buClr>
                  <a:buSzPts val="450"/>
                  <a:buFont typeface="Open Sans"/>
                  <a:buNone/>
                </a:pPr>
                <a:r>
                  <a:rPr b="0" i="0" lang="en-US" sz="1800" u="none" cap="none" strike="noStrike">
                    <a:solidFill>
                      <a:schemeClr val="dk1"/>
                    </a:solidFill>
                    <a:latin typeface="Open Sans"/>
                    <a:ea typeface="Open Sans"/>
                    <a:cs typeface="Open Sans"/>
                    <a:sym typeface="Open Sans"/>
                  </a:rPr>
                  <a:t>RDD</a:t>
                </a:r>
                <a:endParaRPr/>
              </a:p>
            </p:txBody>
          </p:sp>
        </p:grpSp>
        <p:grpSp>
          <p:nvGrpSpPr>
            <p:cNvPr id="465" name="Google Shape;465;p7"/>
            <p:cNvGrpSpPr/>
            <p:nvPr/>
          </p:nvGrpSpPr>
          <p:grpSpPr>
            <a:xfrm>
              <a:off x="101423" y="6796956"/>
              <a:ext cx="5088853" cy="672089"/>
              <a:chOff x="0" y="0"/>
              <a:chExt cx="5088852" cy="672088"/>
            </a:xfrm>
          </p:grpSpPr>
          <p:sp>
            <p:nvSpPr>
              <p:cNvPr id="466" name="Google Shape;466;p7"/>
              <p:cNvSpPr/>
              <p:nvPr/>
            </p:nvSpPr>
            <p:spPr>
              <a:xfrm>
                <a:off x="0" y="0"/>
                <a:ext cx="5088852" cy="672088"/>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61B4DF"/>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67" name="Google Shape;467;p7"/>
              <p:cNvSpPr/>
              <p:nvPr/>
            </p:nvSpPr>
            <p:spPr>
              <a:xfrm>
                <a:off x="0" y="158243"/>
                <a:ext cx="5088852" cy="3556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chemeClr val="dk1"/>
                  </a:buClr>
                  <a:buSzPts val="450"/>
                  <a:buFont typeface="Open Sans"/>
                  <a:buNone/>
                </a:pPr>
                <a:r>
                  <a:rPr b="0" i="0" lang="en-US" sz="1800" u="none" cap="none" strike="noStrike">
                    <a:solidFill>
                      <a:schemeClr val="dk1"/>
                    </a:solidFill>
                    <a:latin typeface="Open Sans"/>
                    <a:ea typeface="Open Sans"/>
                    <a:cs typeface="Open Sans"/>
                    <a:sym typeface="Open Sans"/>
                  </a:rPr>
                  <a:t>External World</a:t>
                </a:r>
                <a:endParaRPr/>
              </a:p>
            </p:txBody>
          </p:sp>
        </p:grpSp>
        <p:grpSp>
          <p:nvGrpSpPr>
            <p:cNvPr id="468" name="Google Shape;468;p7"/>
            <p:cNvGrpSpPr/>
            <p:nvPr/>
          </p:nvGrpSpPr>
          <p:grpSpPr>
            <a:xfrm>
              <a:off x="3650750" y="936304"/>
              <a:ext cx="1151234" cy="622998"/>
              <a:chOff x="0" y="0"/>
              <a:chExt cx="1151233" cy="622997"/>
            </a:xfrm>
          </p:grpSpPr>
          <p:sp>
            <p:nvSpPr>
              <p:cNvPr id="469" name="Google Shape;469;p7"/>
              <p:cNvSpPr/>
              <p:nvPr/>
            </p:nvSpPr>
            <p:spPr>
              <a:xfrm>
                <a:off x="0" y="0"/>
                <a:ext cx="1151233" cy="622997"/>
              </a:xfrm>
              <a:prstGeom prst="roundRect">
                <a:avLst>
                  <a:gd fmla="val 6431" name="adj"/>
                </a:avLst>
              </a:prstGeom>
              <a:no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70" name="Google Shape;470;p7"/>
              <p:cNvSpPr/>
              <p:nvPr/>
            </p:nvSpPr>
            <p:spPr>
              <a:xfrm>
                <a:off x="11733" y="73535"/>
                <a:ext cx="1127764" cy="475924"/>
              </a:xfrm>
              <a:prstGeom prst="rect">
                <a:avLst/>
              </a:prstGeom>
              <a:noFill/>
              <a:ln>
                <a:noFill/>
              </a:ln>
            </p:spPr>
            <p:txBody>
              <a:bodyPr anchorCtr="0" anchor="ctr" bIns="60150" lIns="60150" spcFirstLastPara="1" rIns="60150" wrap="square" tIns="60150">
                <a:noAutofit/>
              </a:bodyPr>
              <a:lstStyle/>
              <a:p>
                <a:pPr indent="0" lvl="0" marL="0" marR="0" rtl="0" algn="ctr">
                  <a:lnSpc>
                    <a:spcPct val="120000"/>
                  </a:lnSpc>
                  <a:spcBef>
                    <a:spcPts val="0"/>
                  </a:spcBef>
                  <a:spcAft>
                    <a:spcPts val="0"/>
                  </a:spcAft>
                  <a:buClr>
                    <a:schemeClr val="dk1"/>
                  </a:buClr>
                  <a:buSzPts val="450"/>
                  <a:buFont typeface="Open Sans"/>
                  <a:buNone/>
                </a:pPr>
                <a:r>
                  <a:rPr b="0" i="0" lang="en-US" sz="1800" u="none" cap="none" strike="noStrike">
                    <a:solidFill>
                      <a:schemeClr val="dk1"/>
                    </a:solidFill>
                    <a:latin typeface="Open Sans"/>
                    <a:ea typeface="Open Sans"/>
                    <a:cs typeface="Open Sans"/>
                    <a:sym typeface="Open Sans"/>
                  </a:rPr>
                  <a:t>RDD</a:t>
                </a:r>
                <a:endParaRPr/>
              </a:p>
            </p:txBody>
          </p:sp>
        </p:grpSp>
        <p:grpSp>
          <p:nvGrpSpPr>
            <p:cNvPr id="471" name="Google Shape;471;p7"/>
            <p:cNvGrpSpPr/>
            <p:nvPr/>
          </p:nvGrpSpPr>
          <p:grpSpPr>
            <a:xfrm>
              <a:off x="573745" y="2949359"/>
              <a:ext cx="1151234" cy="622998"/>
              <a:chOff x="0" y="0"/>
              <a:chExt cx="1151233" cy="622997"/>
            </a:xfrm>
          </p:grpSpPr>
          <p:sp>
            <p:nvSpPr>
              <p:cNvPr id="472" name="Google Shape;472;p7"/>
              <p:cNvSpPr/>
              <p:nvPr/>
            </p:nvSpPr>
            <p:spPr>
              <a:xfrm>
                <a:off x="0" y="0"/>
                <a:ext cx="1151233" cy="622997"/>
              </a:xfrm>
              <a:prstGeom prst="roundRect">
                <a:avLst>
                  <a:gd fmla="val 6431" name="adj"/>
                </a:avLst>
              </a:prstGeom>
              <a:no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73" name="Google Shape;473;p7"/>
              <p:cNvSpPr/>
              <p:nvPr/>
            </p:nvSpPr>
            <p:spPr>
              <a:xfrm>
                <a:off x="11733" y="73535"/>
                <a:ext cx="1127764" cy="475924"/>
              </a:xfrm>
              <a:prstGeom prst="rect">
                <a:avLst/>
              </a:prstGeom>
              <a:noFill/>
              <a:ln>
                <a:noFill/>
              </a:ln>
            </p:spPr>
            <p:txBody>
              <a:bodyPr anchorCtr="0" anchor="ctr" bIns="60150" lIns="60150" spcFirstLastPara="1" rIns="60150" wrap="square" tIns="60150">
                <a:noAutofit/>
              </a:bodyPr>
              <a:lstStyle/>
              <a:p>
                <a:pPr indent="0" lvl="0" marL="0" marR="0" rtl="0" algn="ctr">
                  <a:lnSpc>
                    <a:spcPct val="120000"/>
                  </a:lnSpc>
                  <a:spcBef>
                    <a:spcPts val="0"/>
                  </a:spcBef>
                  <a:spcAft>
                    <a:spcPts val="0"/>
                  </a:spcAft>
                  <a:buClr>
                    <a:schemeClr val="dk1"/>
                  </a:buClr>
                  <a:buSzPts val="450"/>
                  <a:buFont typeface="Open Sans"/>
                  <a:buNone/>
                </a:pPr>
                <a:r>
                  <a:rPr b="0" i="0" lang="en-US" sz="1800" u="none" cap="none" strike="noStrike">
                    <a:solidFill>
                      <a:schemeClr val="dk1"/>
                    </a:solidFill>
                    <a:latin typeface="Open Sans"/>
                    <a:ea typeface="Open Sans"/>
                    <a:cs typeface="Open Sans"/>
                    <a:sym typeface="Open Sans"/>
                  </a:rPr>
                  <a:t>RDD</a:t>
                </a:r>
                <a:endParaRPr/>
              </a:p>
            </p:txBody>
          </p:sp>
        </p:grpSp>
        <p:grpSp>
          <p:nvGrpSpPr>
            <p:cNvPr id="474" name="Google Shape;474;p7"/>
            <p:cNvGrpSpPr/>
            <p:nvPr/>
          </p:nvGrpSpPr>
          <p:grpSpPr>
            <a:xfrm>
              <a:off x="3650751" y="2949359"/>
              <a:ext cx="1151234" cy="622998"/>
              <a:chOff x="0" y="0"/>
              <a:chExt cx="1151233" cy="622997"/>
            </a:xfrm>
          </p:grpSpPr>
          <p:sp>
            <p:nvSpPr>
              <p:cNvPr id="475" name="Google Shape;475;p7"/>
              <p:cNvSpPr/>
              <p:nvPr/>
            </p:nvSpPr>
            <p:spPr>
              <a:xfrm>
                <a:off x="0" y="0"/>
                <a:ext cx="1151233" cy="622997"/>
              </a:xfrm>
              <a:prstGeom prst="roundRect">
                <a:avLst>
                  <a:gd fmla="val 6431" name="adj"/>
                </a:avLst>
              </a:prstGeom>
              <a:no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76" name="Google Shape;476;p7"/>
              <p:cNvSpPr/>
              <p:nvPr/>
            </p:nvSpPr>
            <p:spPr>
              <a:xfrm>
                <a:off x="11733" y="73535"/>
                <a:ext cx="1127764" cy="475924"/>
              </a:xfrm>
              <a:prstGeom prst="rect">
                <a:avLst/>
              </a:prstGeom>
              <a:noFill/>
              <a:ln>
                <a:noFill/>
              </a:ln>
            </p:spPr>
            <p:txBody>
              <a:bodyPr anchorCtr="0" anchor="ctr" bIns="60150" lIns="60150" spcFirstLastPara="1" rIns="60150" wrap="square" tIns="60150">
                <a:noAutofit/>
              </a:bodyPr>
              <a:lstStyle/>
              <a:p>
                <a:pPr indent="0" lvl="0" marL="0" marR="0" rtl="0" algn="ctr">
                  <a:lnSpc>
                    <a:spcPct val="120000"/>
                  </a:lnSpc>
                  <a:spcBef>
                    <a:spcPts val="0"/>
                  </a:spcBef>
                  <a:spcAft>
                    <a:spcPts val="0"/>
                  </a:spcAft>
                  <a:buClr>
                    <a:schemeClr val="dk1"/>
                  </a:buClr>
                  <a:buSzPts val="450"/>
                  <a:buFont typeface="Open Sans"/>
                  <a:buNone/>
                </a:pPr>
                <a:r>
                  <a:rPr b="0" i="0" lang="en-US" sz="1800" u="none" cap="none" strike="noStrike">
                    <a:solidFill>
                      <a:schemeClr val="dk1"/>
                    </a:solidFill>
                    <a:latin typeface="Open Sans"/>
                    <a:ea typeface="Open Sans"/>
                    <a:cs typeface="Open Sans"/>
                    <a:sym typeface="Open Sans"/>
                  </a:rPr>
                  <a:t>RDD</a:t>
                </a:r>
                <a:endParaRPr/>
              </a:p>
            </p:txBody>
          </p:sp>
        </p:grpSp>
        <p:grpSp>
          <p:nvGrpSpPr>
            <p:cNvPr id="477" name="Google Shape;477;p7"/>
            <p:cNvGrpSpPr/>
            <p:nvPr/>
          </p:nvGrpSpPr>
          <p:grpSpPr>
            <a:xfrm>
              <a:off x="2142355" y="5241817"/>
              <a:ext cx="1151234" cy="556702"/>
              <a:chOff x="0" y="0"/>
              <a:chExt cx="1151233" cy="556702"/>
            </a:xfrm>
          </p:grpSpPr>
          <p:sp>
            <p:nvSpPr>
              <p:cNvPr id="478" name="Google Shape;478;p7"/>
              <p:cNvSpPr/>
              <p:nvPr/>
            </p:nvSpPr>
            <p:spPr>
              <a:xfrm>
                <a:off x="0" y="0"/>
                <a:ext cx="1151233" cy="556702"/>
              </a:xfrm>
              <a:prstGeom prst="roundRect">
                <a:avLst>
                  <a:gd fmla="val 6431" name="adj"/>
                </a:avLst>
              </a:prstGeom>
              <a:no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79" name="Google Shape;479;p7"/>
              <p:cNvSpPr/>
              <p:nvPr/>
            </p:nvSpPr>
            <p:spPr>
              <a:xfrm>
                <a:off x="11733" y="73535"/>
                <a:ext cx="1127764" cy="475924"/>
              </a:xfrm>
              <a:prstGeom prst="rect">
                <a:avLst/>
              </a:prstGeom>
              <a:noFill/>
              <a:ln>
                <a:noFill/>
              </a:ln>
            </p:spPr>
            <p:txBody>
              <a:bodyPr anchorCtr="0" anchor="ctr" bIns="60150" lIns="60150" spcFirstLastPara="1" rIns="60150" wrap="square" tIns="60150">
                <a:noAutofit/>
              </a:bodyPr>
              <a:lstStyle/>
              <a:p>
                <a:pPr indent="0" lvl="0" marL="0" marR="0" rtl="0" algn="ctr">
                  <a:lnSpc>
                    <a:spcPct val="120000"/>
                  </a:lnSpc>
                  <a:spcBef>
                    <a:spcPts val="0"/>
                  </a:spcBef>
                  <a:spcAft>
                    <a:spcPts val="0"/>
                  </a:spcAft>
                  <a:buClr>
                    <a:schemeClr val="dk1"/>
                  </a:buClr>
                  <a:buSzPts val="450"/>
                  <a:buFont typeface="Open Sans"/>
                  <a:buNone/>
                </a:pPr>
                <a:r>
                  <a:rPr b="0" i="0" lang="en-US" sz="1800" u="none" cap="none" strike="noStrike">
                    <a:solidFill>
                      <a:schemeClr val="dk1"/>
                    </a:solidFill>
                    <a:latin typeface="Open Sans"/>
                    <a:ea typeface="Open Sans"/>
                    <a:cs typeface="Open Sans"/>
                    <a:sym typeface="Open Sans"/>
                  </a:rPr>
                  <a:t>RDD</a:t>
                </a:r>
                <a:endParaRPr/>
              </a:p>
            </p:txBody>
          </p:sp>
        </p:grpSp>
        <p:grpSp>
          <p:nvGrpSpPr>
            <p:cNvPr id="480" name="Google Shape;480;p7"/>
            <p:cNvGrpSpPr/>
            <p:nvPr/>
          </p:nvGrpSpPr>
          <p:grpSpPr>
            <a:xfrm>
              <a:off x="121127" y="1845046"/>
              <a:ext cx="2056470" cy="764987"/>
              <a:chOff x="0" y="0"/>
              <a:chExt cx="2056468" cy="764986"/>
            </a:xfrm>
          </p:grpSpPr>
          <p:sp>
            <p:nvSpPr>
              <p:cNvPr id="481" name="Google Shape;481;p7"/>
              <p:cNvSpPr/>
              <p:nvPr/>
            </p:nvSpPr>
            <p:spPr>
              <a:xfrm>
                <a:off x="0" y="0"/>
                <a:ext cx="2056468" cy="764986"/>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FAC36F"/>
              </a:solidFill>
              <a:ln cap="flat" cmpd="sng" w="12700">
                <a:solidFill>
                  <a:srgbClr val="FAC36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82" name="Google Shape;482;p7"/>
              <p:cNvSpPr/>
              <p:nvPr/>
            </p:nvSpPr>
            <p:spPr>
              <a:xfrm>
                <a:off x="0" y="239650"/>
                <a:ext cx="2056468" cy="28568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450"/>
                  <a:buFont typeface="Open Sans"/>
                  <a:buNone/>
                </a:pPr>
                <a:r>
                  <a:rPr b="0" i="0" lang="en-US" sz="1800" u="none" cap="none" strike="noStrike">
                    <a:solidFill>
                      <a:schemeClr val="dk1"/>
                    </a:solidFill>
                    <a:latin typeface="Open Sans"/>
                    <a:ea typeface="Open Sans"/>
                    <a:cs typeface="Open Sans"/>
                    <a:sym typeface="Open Sans"/>
                  </a:rPr>
                  <a:t>Transform</a:t>
                </a:r>
                <a:endParaRPr/>
              </a:p>
            </p:txBody>
          </p:sp>
        </p:grpSp>
        <p:grpSp>
          <p:nvGrpSpPr>
            <p:cNvPr id="483" name="Google Shape;483;p7"/>
            <p:cNvGrpSpPr/>
            <p:nvPr/>
          </p:nvGrpSpPr>
          <p:grpSpPr>
            <a:xfrm>
              <a:off x="3198132" y="1845046"/>
              <a:ext cx="2056470" cy="764987"/>
              <a:chOff x="0" y="0"/>
              <a:chExt cx="2056468" cy="764986"/>
            </a:xfrm>
          </p:grpSpPr>
          <p:sp>
            <p:nvSpPr>
              <p:cNvPr id="484" name="Google Shape;484;p7"/>
              <p:cNvSpPr/>
              <p:nvPr/>
            </p:nvSpPr>
            <p:spPr>
              <a:xfrm>
                <a:off x="0" y="0"/>
                <a:ext cx="2056468" cy="764986"/>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FAC36F"/>
              </a:solidFill>
              <a:ln cap="flat" cmpd="sng" w="12700">
                <a:solidFill>
                  <a:srgbClr val="FAC36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85" name="Google Shape;485;p7"/>
              <p:cNvSpPr/>
              <p:nvPr/>
            </p:nvSpPr>
            <p:spPr>
              <a:xfrm>
                <a:off x="0" y="239650"/>
                <a:ext cx="2056468" cy="28568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450"/>
                  <a:buFont typeface="Open Sans"/>
                  <a:buNone/>
                </a:pPr>
                <a:r>
                  <a:rPr b="0" i="0" lang="en-US" sz="1800" u="none" cap="none" strike="noStrike">
                    <a:solidFill>
                      <a:schemeClr val="dk1"/>
                    </a:solidFill>
                    <a:latin typeface="Open Sans"/>
                    <a:ea typeface="Open Sans"/>
                    <a:cs typeface="Open Sans"/>
                    <a:sym typeface="Open Sans"/>
                  </a:rPr>
                  <a:t>Transform</a:t>
                </a:r>
                <a:endParaRPr/>
              </a:p>
            </p:txBody>
          </p:sp>
        </p:grpSp>
        <p:grpSp>
          <p:nvGrpSpPr>
            <p:cNvPr id="486" name="Google Shape;486;p7"/>
            <p:cNvGrpSpPr/>
            <p:nvPr/>
          </p:nvGrpSpPr>
          <p:grpSpPr>
            <a:xfrm>
              <a:off x="1724973" y="4175434"/>
              <a:ext cx="2056471" cy="764988"/>
              <a:chOff x="-2" y="-93365"/>
              <a:chExt cx="2056469" cy="764987"/>
            </a:xfrm>
          </p:grpSpPr>
          <p:sp>
            <p:nvSpPr>
              <p:cNvPr id="487" name="Google Shape;487;p7"/>
              <p:cNvSpPr/>
              <p:nvPr/>
            </p:nvSpPr>
            <p:spPr>
              <a:xfrm>
                <a:off x="-1" y="-93365"/>
                <a:ext cx="2056468" cy="764987"/>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FAC36F"/>
              </a:solidFill>
              <a:ln cap="flat" cmpd="sng" w="12700">
                <a:solidFill>
                  <a:srgbClr val="FAC36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88" name="Google Shape;488;p7"/>
              <p:cNvSpPr/>
              <p:nvPr/>
            </p:nvSpPr>
            <p:spPr>
              <a:xfrm>
                <a:off x="-2" y="146284"/>
                <a:ext cx="2056468" cy="28568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450"/>
                  <a:buFont typeface="Open Sans"/>
                  <a:buNone/>
                </a:pPr>
                <a:r>
                  <a:rPr b="0" i="0" lang="en-US" sz="1800" u="none" cap="none" strike="noStrike">
                    <a:solidFill>
                      <a:schemeClr val="dk1"/>
                    </a:solidFill>
                    <a:latin typeface="Open Sans"/>
                    <a:ea typeface="Open Sans"/>
                    <a:cs typeface="Open Sans"/>
                    <a:sym typeface="Open Sans"/>
                  </a:rPr>
                  <a:t>Transform</a:t>
                </a:r>
                <a:endParaRPr/>
              </a:p>
            </p:txBody>
          </p:sp>
        </p:grpSp>
        <p:cxnSp>
          <p:nvCxnSpPr>
            <p:cNvPr id="489" name="Google Shape;489;p7"/>
            <p:cNvCxnSpPr/>
            <p:nvPr/>
          </p:nvCxnSpPr>
          <p:spPr>
            <a:xfrm>
              <a:off x="1020530" y="672087"/>
              <a:ext cx="1" cy="245241"/>
            </a:xfrm>
            <a:prstGeom prst="straightConnector1">
              <a:avLst/>
            </a:prstGeom>
            <a:noFill/>
            <a:ln cap="flat" cmpd="sng" w="38100">
              <a:solidFill>
                <a:schemeClr val="accent1"/>
              </a:solidFill>
              <a:prstDash val="solid"/>
              <a:miter lim="800000"/>
              <a:headEnd len="sm" w="sm" type="none"/>
              <a:tailEnd len="lg" w="lg" type="triangle"/>
            </a:ln>
          </p:spPr>
        </p:cxnSp>
        <p:cxnSp>
          <p:nvCxnSpPr>
            <p:cNvPr id="490" name="Google Shape;490;p7"/>
            <p:cNvCxnSpPr/>
            <p:nvPr/>
          </p:nvCxnSpPr>
          <p:spPr>
            <a:xfrm flipH="1">
              <a:off x="4231098" y="668760"/>
              <a:ext cx="2664" cy="267254"/>
            </a:xfrm>
            <a:prstGeom prst="straightConnector1">
              <a:avLst/>
            </a:prstGeom>
            <a:noFill/>
            <a:ln cap="flat" cmpd="sng" w="38100">
              <a:solidFill>
                <a:schemeClr val="accent1"/>
              </a:solidFill>
              <a:prstDash val="solid"/>
              <a:miter lim="800000"/>
              <a:headEnd len="sm" w="sm" type="none"/>
              <a:tailEnd len="lg" w="lg" type="triangle"/>
            </a:ln>
          </p:spPr>
        </p:cxnSp>
        <p:cxnSp>
          <p:nvCxnSpPr>
            <p:cNvPr id="491" name="Google Shape;491;p7"/>
            <p:cNvCxnSpPr/>
            <p:nvPr/>
          </p:nvCxnSpPr>
          <p:spPr>
            <a:xfrm>
              <a:off x="1039580" y="1538349"/>
              <a:ext cx="0" cy="329768"/>
            </a:xfrm>
            <a:prstGeom prst="straightConnector1">
              <a:avLst/>
            </a:prstGeom>
            <a:noFill/>
            <a:ln cap="flat" cmpd="sng" w="38100">
              <a:solidFill>
                <a:schemeClr val="accent1"/>
              </a:solidFill>
              <a:prstDash val="solid"/>
              <a:miter lim="800000"/>
              <a:headEnd len="sm" w="sm" type="none"/>
              <a:tailEnd len="lg" w="lg" type="triangle"/>
            </a:ln>
          </p:spPr>
        </p:cxnSp>
        <p:cxnSp>
          <p:nvCxnSpPr>
            <p:cNvPr id="492" name="Google Shape;492;p7"/>
            <p:cNvCxnSpPr/>
            <p:nvPr/>
          </p:nvCxnSpPr>
          <p:spPr>
            <a:xfrm>
              <a:off x="4233762" y="1557325"/>
              <a:ext cx="0" cy="284744"/>
            </a:xfrm>
            <a:prstGeom prst="straightConnector1">
              <a:avLst/>
            </a:prstGeom>
            <a:noFill/>
            <a:ln cap="flat" cmpd="sng" w="38100">
              <a:solidFill>
                <a:schemeClr val="accent1"/>
              </a:solidFill>
              <a:prstDash val="solid"/>
              <a:miter lim="800000"/>
              <a:headEnd len="sm" w="sm" type="none"/>
              <a:tailEnd len="lg" w="lg" type="triangle"/>
            </a:ln>
          </p:spPr>
        </p:cxnSp>
        <p:cxnSp>
          <p:nvCxnSpPr>
            <p:cNvPr id="493" name="Google Shape;493;p7"/>
            <p:cNvCxnSpPr/>
            <p:nvPr/>
          </p:nvCxnSpPr>
          <p:spPr>
            <a:xfrm flipH="1">
              <a:off x="4233763" y="2613008"/>
              <a:ext cx="4024" cy="338328"/>
            </a:xfrm>
            <a:prstGeom prst="straightConnector1">
              <a:avLst/>
            </a:prstGeom>
            <a:noFill/>
            <a:ln cap="flat" cmpd="sng" w="38100">
              <a:solidFill>
                <a:schemeClr val="accent1"/>
              </a:solidFill>
              <a:prstDash val="solid"/>
              <a:miter lim="800000"/>
              <a:headEnd len="sm" w="sm" type="none"/>
              <a:tailEnd len="lg" w="lg" type="triangle"/>
            </a:ln>
          </p:spPr>
        </p:cxnSp>
        <p:cxnSp>
          <p:nvCxnSpPr>
            <p:cNvPr id="494" name="Google Shape;494;p7"/>
            <p:cNvCxnSpPr/>
            <p:nvPr/>
          </p:nvCxnSpPr>
          <p:spPr>
            <a:xfrm>
              <a:off x="1149362" y="3572357"/>
              <a:ext cx="575616" cy="772942"/>
            </a:xfrm>
            <a:prstGeom prst="straightConnector1">
              <a:avLst/>
            </a:prstGeom>
            <a:noFill/>
            <a:ln cap="flat" cmpd="sng" w="38100">
              <a:solidFill>
                <a:schemeClr val="accent1"/>
              </a:solidFill>
              <a:prstDash val="solid"/>
              <a:miter lim="800000"/>
              <a:headEnd len="sm" w="sm" type="none"/>
              <a:tailEnd len="lg" w="lg" type="triangle"/>
            </a:ln>
          </p:spPr>
        </p:cxnSp>
        <p:cxnSp>
          <p:nvCxnSpPr>
            <p:cNvPr id="495" name="Google Shape;495;p7"/>
            <p:cNvCxnSpPr/>
            <p:nvPr/>
          </p:nvCxnSpPr>
          <p:spPr>
            <a:xfrm flipH="1">
              <a:off x="3754106" y="3572357"/>
              <a:ext cx="472262" cy="696442"/>
            </a:xfrm>
            <a:prstGeom prst="straightConnector1">
              <a:avLst/>
            </a:prstGeom>
            <a:noFill/>
            <a:ln cap="flat" cmpd="sng" w="38100">
              <a:solidFill>
                <a:schemeClr val="accent1"/>
              </a:solidFill>
              <a:prstDash val="solid"/>
              <a:miter lim="800000"/>
              <a:headEnd len="sm" w="sm" type="none"/>
              <a:tailEnd len="lg" w="lg" type="triangle"/>
            </a:ln>
          </p:spPr>
        </p:cxnSp>
        <p:cxnSp>
          <p:nvCxnSpPr>
            <p:cNvPr id="496" name="Google Shape;496;p7"/>
            <p:cNvCxnSpPr/>
            <p:nvPr/>
          </p:nvCxnSpPr>
          <p:spPr>
            <a:xfrm>
              <a:off x="2717969" y="4935032"/>
              <a:ext cx="0" cy="314028"/>
            </a:xfrm>
            <a:prstGeom prst="straightConnector1">
              <a:avLst/>
            </a:prstGeom>
            <a:noFill/>
            <a:ln cap="flat" cmpd="sng" w="38100">
              <a:solidFill>
                <a:schemeClr val="accent1"/>
              </a:solidFill>
              <a:prstDash val="solid"/>
              <a:miter lim="800000"/>
              <a:headEnd len="sm" w="sm" type="none"/>
              <a:tailEnd len="lg" w="lg" type="triangle"/>
            </a:ln>
          </p:spPr>
        </p:cxnSp>
        <p:cxnSp>
          <p:nvCxnSpPr>
            <p:cNvPr id="497" name="Google Shape;497;p7"/>
            <p:cNvCxnSpPr/>
            <p:nvPr/>
          </p:nvCxnSpPr>
          <p:spPr>
            <a:xfrm>
              <a:off x="2717968" y="5791280"/>
              <a:ext cx="1" cy="307805"/>
            </a:xfrm>
            <a:prstGeom prst="straightConnector1">
              <a:avLst/>
            </a:prstGeom>
            <a:noFill/>
            <a:ln cap="flat" cmpd="sng" w="38100">
              <a:solidFill>
                <a:schemeClr val="accent1"/>
              </a:solidFill>
              <a:prstDash val="solid"/>
              <a:miter lim="800000"/>
              <a:headEnd len="sm" w="sm" type="none"/>
              <a:tailEnd len="lg" w="lg" type="triangle"/>
            </a:ln>
          </p:spPr>
        </p:cxnSp>
      </p:grpSp>
      <p:sp>
        <p:nvSpPr>
          <p:cNvPr id="498" name="Google Shape;498;p7"/>
          <p:cNvSpPr/>
          <p:nvPr/>
        </p:nvSpPr>
        <p:spPr>
          <a:xfrm>
            <a:off x="4069466" y="1169036"/>
            <a:ext cx="819326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CREATING RDDS—REFERENCING AN EXTERNAL DATASET </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499" name="Google Shape;499;p7"/>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Introduction to RDDs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500" name="Google Shape;500;p7"/>
          <p:cNvPicPr preferRelativeResize="0"/>
          <p:nvPr/>
        </p:nvPicPr>
        <p:blipFill rotWithShape="1">
          <a:blip r:embed="rId3">
            <a:alphaModFix/>
          </a:blip>
          <a:srcRect b="0" l="0" r="0" t="0"/>
          <a:stretch/>
        </p:blipFill>
        <p:spPr>
          <a:xfrm>
            <a:off x="5065160" y="870792"/>
            <a:ext cx="6112132" cy="2743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grpSp>
        <p:nvGrpSpPr>
          <p:cNvPr id="505" name="Google Shape;505;p8"/>
          <p:cNvGrpSpPr/>
          <p:nvPr/>
        </p:nvGrpSpPr>
        <p:grpSpPr>
          <a:xfrm>
            <a:off x="904665" y="2748457"/>
            <a:ext cx="14527808" cy="3223016"/>
            <a:chOff x="539762" y="494723"/>
            <a:chExt cx="14527806" cy="3223015"/>
          </a:xfrm>
        </p:grpSpPr>
        <p:sp>
          <p:nvSpPr>
            <p:cNvPr id="506" name="Google Shape;506;p8"/>
            <p:cNvSpPr/>
            <p:nvPr/>
          </p:nvSpPr>
          <p:spPr>
            <a:xfrm>
              <a:off x="539762" y="494723"/>
              <a:ext cx="14433119" cy="3223015"/>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7" name="Google Shape;507;p8"/>
            <p:cNvSpPr/>
            <p:nvPr/>
          </p:nvSpPr>
          <p:spPr>
            <a:xfrm>
              <a:off x="1046778" y="715910"/>
              <a:ext cx="14020790" cy="26930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Example:</a:t>
              </a:r>
              <a:endParaRPr/>
            </a:p>
            <a:p>
              <a:pPr indent="228600" lvl="1" marL="457200" marR="0" rtl="0" algn="l">
                <a:lnSpc>
                  <a:spcPct val="100000"/>
                </a:lnSpc>
                <a:spcBef>
                  <a:spcPts val="60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scala&gt; val distFile = spark.sparkContext.textFile("data.txt")</a:t>
              </a:r>
              <a:endParaRPr/>
            </a:p>
            <a:p>
              <a:pPr indent="228600" lvl="1" marL="457200" marR="0" rtl="0" algn="l">
                <a:lnSpc>
                  <a:spcPct val="100000"/>
                </a:lnSpc>
                <a:spcBef>
                  <a:spcPts val="60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distFile: RDD[String] = MappedRDD@1d4cee08</a:t>
              </a:r>
              <a:endParaRPr/>
            </a:p>
            <a:p>
              <a:pPr indent="228600" lvl="1" marL="457200"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228600" lvl="1" marL="228600" marR="0" rtl="0" algn="l">
                <a:lnSpc>
                  <a:spcPct val="100000"/>
                </a:lnSpc>
                <a:spcBef>
                  <a:spcPts val="600"/>
                </a:spcBef>
                <a:spcAft>
                  <a:spcPts val="0"/>
                </a:spcAft>
                <a:buClr>
                  <a:srgbClr val="3F3F3F"/>
                </a:buClr>
                <a:buSzPts val="600"/>
                <a:buFont typeface="Open Sans"/>
                <a:buNone/>
              </a:pPr>
              <a:r>
                <a:rPr b="0" i="0" lang="en-US" sz="2400" u="none" cap="none" strike="noStrike">
                  <a:solidFill>
                    <a:srgbClr val="3F3F3F"/>
                  </a:solidFill>
                  <a:latin typeface="Open Sans"/>
                  <a:ea typeface="Open Sans"/>
                  <a:cs typeface="Open Sans"/>
                  <a:sym typeface="Open Sans"/>
                </a:rPr>
                <a:t>Optionally, distFile can be acted on by dataset operations:</a:t>
              </a:r>
              <a:endParaRPr/>
            </a:p>
            <a:p>
              <a:pPr indent="228600" lvl="1" marL="457200" marR="0" rtl="0" algn="l">
                <a:lnSpc>
                  <a:spcPct val="100000"/>
                </a:lnSpc>
                <a:spcBef>
                  <a:spcPts val="60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distFile.map(s =&gt; s.length).reduce((a, b) =&gt; a + b)</a:t>
              </a:r>
              <a:endParaRPr/>
            </a:p>
          </p:txBody>
        </p:sp>
      </p:grpSp>
      <p:sp>
        <p:nvSpPr>
          <p:cNvPr id="508" name="Google Shape;508;p8"/>
          <p:cNvSpPr txBox="1"/>
          <p:nvPr/>
        </p:nvSpPr>
        <p:spPr>
          <a:xfrm>
            <a:off x="1563137" y="1942499"/>
            <a:ext cx="10381213" cy="596710"/>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rgbClr val="3F3F3F"/>
                </a:solidFill>
                <a:latin typeface="Open Sans"/>
                <a:ea typeface="Open Sans"/>
                <a:cs typeface="Open Sans"/>
                <a:sym typeface="Open Sans"/>
              </a:rPr>
              <a:t>To create text file RDDs, use the SparkContext’s </a:t>
            </a:r>
            <a:r>
              <a:rPr b="1" i="0" lang="en-US" sz="2400" u="none" cap="none" strike="noStrike">
                <a:solidFill>
                  <a:srgbClr val="3F3F3F"/>
                </a:solidFill>
                <a:latin typeface="Open Sans"/>
                <a:ea typeface="Open Sans"/>
                <a:cs typeface="Open Sans"/>
                <a:sym typeface="Open Sans"/>
              </a:rPr>
              <a:t>textFile</a:t>
            </a:r>
            <a:r>
              <a:rPr b="0" i="0" lang="en-US" sz="2400" u="none" cap="none" strike="noStrike">
                <a:solidFill>
                  <a:srgbClr val="3F3F3F"/>
                </a:solidFill>
                <a:latin typeface="Open Sans"/>
                <a:ea typeface="Open Sans"/>
                <a:cs typeface="Open Sans"/>
                <a:sym typeface="Open Sans"/>
              </a:rPr>
              <a:t> method</a:t>
            </a:r>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509" name="Google Shape;509;p8"/>
          <p:cNvSpPr/>
          <p:nvPr/>
        </p:nvSpPr>
        <p:spPr>
          <a:xfrm>
            <a:off x="848686" y="203603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0" name="Google Shape;510;p8"/>
          <p:cNvSpPr txBox="1"/>
          <p:nvPr/>
        </p:nvSpPr>
        <p:spPr>
          <a:xfrm>
            <a:off x="1563137" y="6270838"/>
            <a:ext cx="13869336" cy="810403"/>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SemiBold"/>
                <a:ea typeface="Open Sans SemiBold"/>
                <a:cs typeface="Open Sans SemiBold"/>
                <a:sym typeface="Open Sans SemiBold"/>
              </a:rPr>
              <a:t>Reading files with Spark:</a:t>
            </a:r>
            <a:endParaRPr b="0" i="0" sz="2400" u="none" cap="none" strike="noStrike">
              <a:solidFill>
                <a:srgbClr val="3F3F3F"/>
              </a:solidFill>
              <a:latin typeface="Open Sans"/>
              <a:ea typeface="Open Sans"/>
              <a:cs typeface="Open Sans"/>
              <a:sym typeface="Open Sans"/>
            </a:endParaRPr>
          </a:p>
        </p:txBody>
      </p:sp>
      <p:sp>
        <p:nvSpPr>
          <p:cNvPr id="511" name="Google Shape;511;p8"/>
          <p:cNvSpPr/>
          <p:nvPr/>
        </p:nvSpPr>
        <p:spPr>
          <a:xfrm>
            <a:off x="904665" y="6563957"/>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2" name="Google Shape;512;p8"/>
          <p:cNvSpPr/>
          <p:nvPr/>
        </p:nvSpPr>
        <p:spPr>
          <a:xfrm flipH="1" rot="10800000">
            <a:off x="848686" y="7166525"/>
            <a:ext cx="13669751" cy="1312965"/>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3" name="Google Shape;513;p8"/>
          <p:cNvSpPr/>
          <p:nvPr/>
        </p:nvSpPr>
        <p:spPr>
          <a:xfrm>
            <a:off x="1411681" y="7251056"/>
            <a:ext cx="8128000" cy="11439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600"/>
              <a:buFont typeface="Open Sans SemiBold"/>
              <a:buNone/>
            </a:pPr>
            <a:r>
              <a:rPr b="1" i="0" lang="en-US" sz="2400" u="none" cap="none" strike="noStrike">
                <a:solidFill>
                  <a:srgbClr val="3F3F3F"/>
                </a:solidFill>
                <a:latin typeface="Open Sans SemiBold"/>
                <a:ea typeface="Open Sans SemiBold"/>
                <a:cs typeface="Open Sans SemiBold"/>
                <a:sym typeface="Open Sans SemiBold"/>
              </a:rPr>
              <a:t>Example: </a:t>
            </a:r>
            <a:endParaRPr/>
          </a:p>
          <a:p>
            <a:pPr indent="0" lvl="0" marL="0" marR="0" rtl="0" algn="l">
              <a:lnSpc>
                <a:spcPct val="150000"/>
              </a:lnSpc>
              <a:spcBef>
                <a:spcPts val="100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textFile("/my/directory")</a:t>
            </a:r>
            <a:endParaRPr/>
          </a:p>
        </p:txBody>
      </p:sp>
      <p:sp>
        <p:nvSpPr>
          <p:cNvPr id="514" name="Google Shape;514;p8"/>
          <p:cNvSpPr/>
          <p:nvPr/>
        </p:nvSpPr>
        <p:spPr>
          <a:xfrm>
            <a:off x="4499075" y="1169036"/>
            <a:ext cx="733405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REFERENCING AN EXTERNAL DATASET—TEXT FILES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515" name="Google Shape;515;p8"/>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Introduction to RDDs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516" name="Google Shape;516;p8"/>
          <p:cNvPicPr preferRelativeResize="0"/>
          <p:nvPr/>
        </p:nvPicPr>
        <p:blipFill rotWithShape="1">
          <a:blip r:embed="rId3">
            <a:alphaModFix/>
          </a:blip>
          <a:srcRect b="0" l="0" r="0" t="0"/>
          <a:stretch/>
        </p:blipFill>
        <p:spPr>
          <a:xfrm>
            <a:off x="5065160" y="870792"/>
            <a:ext cx="6112132" cy="2743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9"/>
          <p:cNvSpPr/>
          <p:nvPr/>
        </p:nvSpPr>
        <p:spPr>
          <a:xfrm flipH="1">
            <a:off x="7914812" y="3747110"/>
            <a:ext cx="1667609" cy="2930805"/>
          </a:xfrm>
          <a:custGeom>
            <a:rect b="b" l="l" r="r" t="t"/>
            <a:pathLst>
              <a:path extrusionOk="0" h="1166" w="663">
                <a:moveTo>
                  <a:pt x="655" y="124"/>
                </a:moveTo>
                <a:cubicBezTo>
                  <a:pt x="655" y="1166"/>
                  <a:pt x="655" y="1166"/>
                  <a:pt x="655" y="1166"/>
                </a:cubicBezTo>
                <a:cubicBezTo>
                  <a:pt x="663" y="1166"/>
                  <a:pt x="663" y="1166"/>
                  <a:pt x="663" y="1166"/>
                </a:cubicBezTo>
                <a:cubicBezTo>
                  <a:pt x="663" y="124"/>
                  <a:pt x="663" y="124"/>
                  <a:pt x="663" y="124"/>
                </a:cubicBezTo>
                <a:cubicBezTo>
                  <a:pt x="663" y="56"/>
                  <a:pt x="608" y="0"/>
                  <a:pt x="540" y="0"/>
                </a:cubicBezTo>
                <a:cubicBezTo>
                  <a:pt x="0" y="0"/>
                  <a:pt x="0" y="0"/>
                  <a:pt x="0" y="0"/>
                </a:cubicBezTo>
                <a:cubicBezTo>
                  <a:pt x="0" y="8"/>
                  <a:pt x="0" y="8"/>
                  <a:pt x="0" y="8"/>
                </a:cubicBezTo>
                <a:cubicBezTo>
                  <a:pt x="540" y="8"/>
                  <a:pt x="540" y="8"/>
                  <a:pt x="540" y="8"/>
                </a:cubicBezTo>
                <a:cubicBezTo>
                  <a:pt x="603" y="8"/>
                  <a:pt x="655" y="60"/>
                  <a:pt x="655" y="124"/>
                </a:cubicBez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522" name="Google Shape;522;p9"/>
          <p:cNvSpPr/>
          <p:nvPr/>
        </p:nvSpPr>
        <p:spPr>
          <a:xfrm>
            <a:off x="-5896082" y="3129346"/>
            <a:ext cx="4135135" cy="646331"/>
          </a:xfrm>
          <a:prstGeom prst="rect">
            <a:avLst/>
          </a:prstGeom>
          <a:noFill/>
          <a:ln>
            <a:noFill/>
          </a:ln>
        </p:spPr>
        <p:txBody>
          <a:bodyPr anchorCtr="0" anchor="t" bIns="45700" lIns="91425" spcFirstLastPara="1" rIns="91425" wrap="square" tIns="45700">
            <a:noAutofit/>
          </a:bodyPr>
          <a:lstStyle/>
          <a:p>
            <a:pPr indent="0" lvl="1" marL="114300" marR="0" rtl="0" algn="l">
              <a:lnSpc>
                <a:spcPct val="150000"/>
              </a:lnSpc>
              <a:spcBef>
                <a:spcPts val="0"/>
              </a:spcBef>
              <a:spcAft>
                <a:spcPts val="0"/>
              </a:spcAft>
              <a:buClr>
                <a:srgbClr val="000000"/>
              </a:buClr>
              <a:buSzPts val="600"/>
              <a:buFont typeface="Arial"/>
              <a:buNone/>
            </a:pPr>
            <a:r>
              <a:t/>
            </a:r>
            <a:endParaRPr b="1" i="0" sz="2400" u="none" cap="none" strike="noStrike">
              <a:solidFill>
                <a:srgbClr val="3F3F3F"/>
              </a:solidFill>
              <a:latin typeface="Open Sans SemiBold"/>
              <a:ea typeface="Open Sans SemiBold"/>
              <a:cs typeface="Open Sans SemiBold"/>
              <a:sym typeface="Open Sans SemiBold"/>
            </a:endParaRPr>
          </a:p>
        </p:txBody>
      </p:sp>
      <p:sp>
        <p:nvSpPr>
          <p:cNvPr id="523" name="Google Shape;523;p9"/>
          <p:cNvSpPr txBox="1"/>
          <p:nvPr/>
        </p:nvSpPr>
        <p:spPr>
          <a:xfrm>
            <a:off x="1563137" y="1920195"/>
            <a:ext cx="12190963" cy="596710"/>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rgbClr val="3F3F3F"/>
                </a:solidFill>
                <a:latin typeface="Open Sans"/>
                <a:ea typeface="Open Sans"/>
                <a:cs typeface="Open Sans"/>
                <a:sym typeface="Open Sans"/>
              </a:rPr>
              <a:t>To work with Sequence Files, use the </a:t>
            </a:r>
            <a:r>
              <a:rPr b="1" i="0" lang="en-US" sz="2400" u="none" cap="none" strike="noStrike">
                <a:solidFill>
                  <a:srgbClr val="3F3F3F"/>
                </a:solidFill>
                <a:latin typeface="Open Sans"/>
                <a:ea typeface="Open Sans"/>
                <a:cs typeface="Open Sans"/>
                <a:sym typeface="Open Sans"/>
              </a:rPr>
              <a:t>SparkContext’s sequenceFile[K, V] </a:t>
            </a:r>
            <a:r>
              <a:rPr b="0" i="0" lang="en-US" sz="2400" u="none" cap="none" strike="noStrike">
                <a:solidFill>
                  <a:srgbClr val="3F3F3F"/>
                </a:solidFill>
                <a:latin typeface="Open Sans"/>
                <a:ea typeface="Open Sans"/>
                <a:cs typeface="Open Sans"/>
                <a:sym typeface="Open Sans"/>
              </a:rPr>
              <a:t>method.</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524" name="Google Shape;524;p9"/>
          <p:cNvSpPr/>
          <p:nvPr/>
        </p:nvSpPr>
        <p:spPr>
          <a:xfrm>
            <a:off x="848686" y="201373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25" name="Google Shape;525;p9"/>
          <p:cNvSpPr/>
          <p:nvPr/>
        </p:nvSpPr>
        <p:spPr>
          <a:xfrm>
            <a:off x="8064980" y="5725759"/>
            <a:ext cx="0" cy="11895"/>
          </a:xfrm>
          <a:custGeom>
            <a:rect b="b" l="l" r="r" t="t"/>
            <a:pathLst>
              <a:path extrusionOk="0" h="5" w="120000">
                <a:moveTo>
                  <a:pt x="0" y="2"/>
                </a:moveTo>
                <a:cubicBezTo>
                  <a:pt x="0" y="0"/>
                  <a:pt x="0" y="5"/>
                  <a:pt x="0" y="2"/>
                </a:cubicBezTo>
                <a:close/>
              </a:path>
            </a:pathLst>
          </a:custGeom>
          <a:solidFill>
            <a:srgbClr val="BDBE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526" name="Google Shape;526;p9"/>
          <p:cNvSpPr/>
          <p:nvPr/>
        </p:nvSpPr>
        <p:spPr>
          <a:xfrm>
            <a:off x="6066705" y="3736998"/>
            <a:ext cx="1667609" cy="2930805"/>
          </a:xfrm>
          <a:custGeom>
            <a:rect b="b" l="l" r="r" t="t"/>
            <a:pathLst>
              <a:path extrusionOk="0" h="1166" w="663">
                <a:moveTo>
                  <a:pt x="655" y="124"/>
                </a:moveTo>
                <a:cubicBezTo>
                  <a:pt x="655" y="1166"/>
                  <a:pt x="655" y="1166"/>
                  <a:pt x="655" y="1166"/>
                </a:cubicBezTo>
                <a:cubicBezTo>
                  <a:pt x="663" y="1166"/>
                  <a:pt x="663" y="1166"/>
                  <a:pt x="663" y="1166"/>
                </a:cubicBezTo>
                <a:cubicBezTo>
                  <a:pt x="663" y="124"/>
                  <a:pt x="663" y="124"/>
                  <a:pt x="663" y="124"/>
                </a:cubicBezTo>
                <a:cubicBezTo>
                  <a:pt x="663" y="56"/>
                  <a:pt x="608" y="0"/>
                  <a:pt x="540" y="0"/>
                </a:cubicBezTo>
                <a:cubicBezTo>
                  <a:pt x="0" y="0"/>
                  <a:pt x="0" y="0"/>
                  <a:pt x="0" y="0"/>
                </a:cubicBezTo>
                <a:cubicBezTo>
                  <a:pt x="0" y="8"/>
                  <a:pt x="0" y="8"/>
                  <a:pt x="0" y="8"/>
                </a:cubicBezTo>
                <a:cubicBezTo>
                  <a:pt x="540" y="8"/>
                  <a:pt x="540" y="8"/>
                  <a:pt x="540" y="8"/>
                </a:cubicBezTo>
                <a:cubicBezTo>
                  <a:pt x="603" y="8"/>
                  <a:pt x="655" y="60"/>
                  <a:pt x="655" y="124"/>
                </a:cubicBez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527" name="Google Shape;527;p9"/>
          <p:cNvSpPr/>
          <p:nvPr/>
        </p:nvSpPr>
        <p:spPr>
          <a:xfrm>
            <a:off x="6505165" y="4747475"/>
            <a:ext cx="2656044" cy="2656044"/>
          </a:xfrm>
          <a:prstGeom prst="ellipse">
            <a:avLst/>
          </a:prstGeom>
          <a:solidFill>
            <a:srgbClr val="2DA9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528" name="Google Shape;528;p9"/>
          <p:cNvSpPr/>
          <p:nvPr/>
        </p:nvSpPr>
        <p:spPr>
          <a:xfrm>
            <a:off x="9047465" y="3418679"/>
            <a:ext cx="732701" cy="732701"/>
          </a:xfrm>
          <a:prstGeom prst="ellipse">
            <a:avLst/>
          </a:prstGeom>
          <a:solidFill>
            <a:srgbClr val="F29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529" name="Google Shape;529;p9"/>
          <p:cNvSpPr/>
          <p:nvPr/>
        </p:nvSpPr>
        <p:spPr>
          <a:xfrm>
            <a:off x="5648019" y="3384921"/>
            <a:ext cx="732701" cy="732701"/>
          </a:xfrm>
          <a:prstGeom prst="ellipse">
            <a:avLst/>
          </a:prstGeom>
          <a:solidFill>
            <a:srgbClr val="44546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530" name="Google Shape;530;p9"/>
          <p:cNvSpPr/>
          <p:nvPr/>
        </p:nvSpPr>
        <p:spPr>
          <a:xfrm>
            <a:off x="8633119" y="3690151"/>
            <a:ext cx="142734" cy="142734"/>
          </a:xfrm>
          <a:prstGeom prst="ellipse">
            <a:avLst/>
          </a:prstGeom>
          <a:solidFill>
            <a:srgbClr val="F29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531" name="Google Shape;531;p9"/>
          <p:cNvSpPr/>
          <p:nvPr/>
        </p:nvSpPr>
        <p:spPr>
          <a:xfrm>
            <a:off x="6861257" y="3679905"/>
            <a:ext cx="140356" cy="142734"/>
          </a:xfrm>
          <a:prstGeom prst="ellipse">
            <a:avLst/>
          </a:prstGeom>
          <a:solidFill>
            <a:srgbClr val="44546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94E"/>
              </a:solidFill>
              <a:latin typeface="Calibri"/>
              <a:ea typeface="Calibri"/>
              <a:cs typeface="Calibri"/>
              <a:sym typeface="Calibri"/>
            </a:endParaRPr>
          </a:p>
        </p:txBody>
      </p:sp>
      <p:sp>
        <p:nvSpPr>
          <p:cNvPr id="532" name="Google Shape;532;p9"/>
          <p:cNvSpPr txBox="1"/>
          <p:nvPr/>
        </p:nvSpPr>
        <p:spPr>
          <a:xfrm>
            <a:off x="6676336" y="5634640"/>
            <a:ext cx="2186207" cy="769440"/>
          </a:xfrm>
          <a:prstGeom prst="rect">
            <a:avLst/>
          </a:prstGeom>
          <a:noFill/>
          <a:ln>
            <a:noFill/>
          </a:ln>
        </p:spPr>
        <p:txBody>
          <a:bodyPr anchorCtr="0" anchor="t" bIns="45700" lIns="91425" spcFirstLastPara="1" rIns="91425" wrap="square" tIns="45700">
            <a:spAutoFit/>
          </a:bodyPr>
          <a:lstStyle/>
          <a:p>
            <a:pPr indent="0" lvl="1" marL="114300" marR="0" rtl="0" algn="ctr">
              <a:lnSpc>
                <a:spcPct val="100000"/>
              </a:lnSpc>
              <a:spcBef>
                <a:spcPts val="0"/>
              </a:spcBef>
              <a:spcAft>
                <a:spcPts val="0"/>
              </a:spcAft>
              <a:buClr>
                <a:schemeClr val="lt1"/>
              </a:buClr>
              <a:buSzPts val="550"/>
              <a:buFont typeface="Open Sans SemiBold"/>
              <a:buNone/>
            </a:pPr>
            <a:r>
              <a:rPr b="1" i="0" lang="en-US" sz="2200" u="none" cap="none" strike="noStrike">
                <a:solidFill>
                  <a:schemeClr val="lt1"/>
                </a:solidFill>
                <a:latin typeface="Open Sans SemiBold"/>
                <a:ea typeface="Open Sans SemiBold"/>
                <a:cs typeface="Open Sans SemiBold"/>
                <a:sym typeface="Open Sans SemiBold"/>
              </a:rPr>
              <a:t>Points to Remember:</a:t>
            </a:r>
            <a:endParaRPr/>
          </a:p>
        </p:txBody>
      </p:sp>
      <p:sp>
        <p:nvSpPr>
          <p:cNvPr id="533" name="Google Shape;533;p9"/>
          <p:cNvSpPr/>
          <p:nvPr/>
        </p:nvSpPr>
        <p:spPr>
          <a:xfrm>
            <a:off x="451635" y="3405383"/>
            <a:ext cx="5076249" cy="83099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3F3F3F"/>
              </a:buClr>
              <a:buSzPts val="2400"/>
              <a:buFont typeface="Open Sans"/>
              <a:buNone/>
            </a:pPr>
            <a:r>
              <a:rPr b="0" i="0" lang="en-US" sz="2400" u="none" cap="none" strike="noStrike">
                <a:solidFill>
                  <a:srgbClr val="3F3F3F"/>
                </a:solidFill>
                <a:latin typeface="Open Sans"/>
                <a:ea typeface="Open Sans"/>
                <a:cs typeface="Open Sans"/>
                <a:sym typeface="Open Sans"/>
              </a:rPr>
              <a:t>Parameters should be subclasses of the Writable interface </a:t>
            </a:r>
            <a:endParaRPr b="0" i="0" sz="2400" u="none" cap="none" strike="noStrike">
              <a:solidFill>
                <a:srgbClr val="000000"/>
              </a:solidFill>
              <a:latin typeface="Arial"/>
              <a:ea typeface="Arial"/>
              <a:cs typeface="Arial"/>
              <a:sym typeface="Arial"/>
            </a:endParaRPr>
          </a:p>
        </p:txBody>
      </p:sp>
      <p:sp>
        <p:nvSpPr>
          <p:cNvPr id="534" name="Google Shape;534;p9"/>
          <p:cNvSpPr/>
          <p:nvPr/>
        </p:nvSpPr>
        <p:spPr>
          <a:xfrm>
            <a:off x="10051778" y="3405382"/>
            <a:ext cx="527927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2400"/>
              <a:buFont typeface="Open Sans"/>
              <a:buNone/>
            </a:pPr>
            <a:r>
              <a:rPr b="0" i="0" lang="en-US" sz="2400" u="none" cap="none" strike="noStrike">
                <a:solidFill>
                  <a:srgbClr val="3F3F3F"/>
                </a:solidFill>
                <a:latin typeface="Open Sans"/>
                <a:ea typeface="Open Sans"/>
                <a:cs typeface="Open Sans"/>
                <a:sym typeface="Open Sans"/>
              </a:rPr>
              <a:t>You can specify native types for a few common Writables</a:t>
            </a:r>
            <a:endParaRPr b="0" i="0" sz="2400" u="none" cap="none" strike="noStrike">
              <a:solidFill>
                <a:srgbClr val="3F3F3F"/>
              </a:solidFill>
              <a:latin typeface="Open Sans"/>
              <a:ea typeface="Open Sans"/>
              <a:cs typeface="Open Sans"/>
              <a:sym typeface="Open Sans"/>
            </a:endParaRPr>
          </a:p>
        </p:txBody>
      </p:sp>
      <p:sp>
        <p:nvSpPr>
          <p:cNvPr id="535" name="Google Shape;535;p9"/>
          <p:cNvSpPr/>
          <p:nvPr/>
        </p:nvSpPr>
        <p:spPr>
          <a:xfrm>
            <a:off x="4102334" y="1169036"/>
            <a:ext cx="8127545"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F3F3F"/>
              </a:buClr>
              <a:buSzPts val="2200"/>
              <a:buFont typeface="Open Sans ExtraBold"/>
              <a:buNone/>
            </a:pPr>
            <a:r>
              <a:rPr b="0" i="0" lang="en-US" sz="2200" u="none" cap="none" strike="noStrike">
                <a:solidFill>
                  <a:srgbClr val="3F3F3F"/>
                </a:solidFill>
                <a:latin typeface="Open Sans ExtraBold"/>
                <a:ea typeface="Open Sans ExtraBold"/>
                <a:cs typeface="Open Sans ExtraBold"/>
                <a:sym typeface="Open Sans ExtraBold"/>
              </a:rPr>
              <a:t>REFERENCING AN EXTERNAL DATASET—SEQUENCE FILES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536" name="Google Shape;536;p9"/>
          <p:cNvSpPr txBox="1"/>
          <p:nvPr>
            <p:ph type="title"/>
          </p:nvPr>
        </p:nvSpPr>
        <p:spPr>
          <a:xfrm>
            <a:off x="3078" y="319675"/>
            <a:ext cx="16258031"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800"/>
              <a:buNone/>
            </a:pPr>
            <a:r>
              <a:rPr lang="en-US">
                <a:solidFill>
                  <a:srgbClr val="3F3F3F"/>
                </a:solidFill>
              </a:rPr>
              <a:t>Introduction to RDDs (Contd.)</a:t>
            </a:r>
            <a:endParaRPr b="0" i="0" sz="3200" u="none" cap="none" strike="noStrike">
              <a:solidFill>
                <a:srgbClr val="3F3F3F"/>
              </a:solidFill>
              <a:latin typeface="Open Sans ExtraBold"/>
              <a:ea typeface="Open Sans ExtraBold"/>
              <a:cs typeface="Open Sans ExtraBold"/>
              <a:sym typeface="Open Sans ExtraBold"/>
            </a:endParaRPr>
          </a:p>
        </p:txBody>
      </p:sp>
      <p:pic>
        <p:nvPicPr>
          <p:cNvPr id="537" name="Google Shape;537;p9"/>
          <p:cNvPicPr preferRelativeResize="0"/>
          <p:nvPr/>
        </p:nvPicPr>
        <p:blipFill rotWithShape="1">
          <a:blip r:embed="rId3">
            <a:alphaModFix/>
          </a:blip>
          <a:srcRect b="0" l="0" r="0" t="0"/>
          <a:stretch/>
        </p:blipFill>
        <p:spPr>
          <a:xfrm>
            <a:off x="5065160" y="870792"/>
            <a:ext cx="6112132" cy="2743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Amit Raj Singh</dc:creator>
</cp:coreProperties>
</file>